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3300"/>
    <a:srgbClr val="71DA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667" autoAdjust="0"/>
  </p:normalViewPr>
  <p:slideViewPr>
    <p:cSldViewPr>
      <p:cViewPr>
        <p:scale>
          <a:sx n="82" d="100"/>
          <a:sy n="82" d="100"/>
        </p:scale>
        <p:origin x="-102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72D32E2-35F6-44E7-8984-52FA8DDC32A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360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07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07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smtClean="0"/>
              <a:t>Cliquez pour modifier le style du titre du masque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117600" y="6115050"/>
            <a:ext cx="1930400" cy="514350"/>
          </a:xfrm>
        </p:spPr>
        <p:txBody>
          <a:bodyPr/>
          <a:lstStyle>
            <a:lvl1pPr>
              <a:defRPr>
                <a:solidFill>
                  <a:srgbClr val="CC9864"/>
                </a:solidFill>
              </a:defRPr>
            </a:lvl1pPr>
          </a:lstStyle>
          <a:p>
            <a:endParaRPr lang="fr-FR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56000" y="6115050"/>
            <a:ext cx="2844800" cy="514350"/>
          </a:xfrm>
        </p:spPr>
        <p:txBody>
          <a:bodyPr/>
          <a:lstStyle>
            <a:lvl1pPr>
              <a:defRPr>
                <a:solidFill>
                  <a:srgbClr val="CC9864"/>
                </a:solidFill>
              </a:defRPr>
            </a:lvl1pPr>
          </a:lstStyle>
          <a:p>
            <a:endParaRPr lang="fr-FR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115050"/>
            <a:ext cx="1828800" cy="514350"/>
          </a:xfrm>
        </p:spPr>
        <p:txBody>
          <a:bodyPr/>
          <a:lstStyle>
            <a:lvl1pPr>
              <a:defRPr>
                <a:solidFill>
                  <a:srgbClr val="CC9864"/>
                </a:solidFill>
              </a:defRPr>
            </a:lvl1pPr>
          </a:lstStyle>
          <a:p>
            <a:fld id="{35D4118A-0120-468D-8FE9-383A7AB9268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96E3C-D7D4-4C42-82F8-B80CA28ACFB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7638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96100" y="400050"/>
            <a:ext cx="1943100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66800" y="40005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A17BF-DF0F-40CE-A93F-74C94A2FF4BA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038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1066800" y="400050"/>
            <a:ext cx="7772400" cy="54864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41400" y="61579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505200" y="61579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934200" y="61579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D633407-9E78-4A27-8D7F-CF2EEEE737B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6363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5039E-E268-4C91-90E1-54F8C7BCF04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46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2CA8B-8332-4AA2-AA97-C8011A6A788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940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668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D7807-10DA-4625-BCF9-47117B47DDD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2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D4D29-7433-41D9-A073-7C44E2E6C49F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9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6CD70-BFAE-4B59-A903-4FAE38BFDE2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335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B6BC8-6AAF-44A0-9B75-33641169588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4187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EBD18-BD78-41DA-87CF-801E7AB146A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59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D4176-CEE5-4D47-96CE-7DAFD534C83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9908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50800"/>
            <a:ext cx="8926513" cy="6743700"/>
            <a:chOff x="0" y="42"/>
            <a:chExt cx="4217" cy="5664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0" y="42"/>
              <a:ext cx="4217" cy="5664"/>
              <a:chOff x="0" y="42"/>
              <a:chExt cx="4217" cy="5664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ltGray">
              <a:xfrm>
                <a:off x="250" y="169"/>
                <a:ext cx="3967" cy="54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pic>
            <p:nvPicPr>
              <p:cNvPr id="2053" name="Picture 5" descr="minispir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ltGray">
              <a:xfrm>
                <a:off x="0" y="42"/>
                <a:ext cx="558" cy="3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54" name="Rectangle 6"/>
              <p:cNvSpPr>
                <a:spLocks noChangeArrowheads="1"/>
              </p:cNvSpPr>
              <p:nvPr/>
            </p:nvSpPr>
            <p:spPr bwMode="ltGray">
              <a:xfrm>
                <a:off x="282" y="3468"/>
                <a:ext cx="492" cy="3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pic>
            <p:nvPicPr>
              <p:cNvPr id="2055" name="Picture 7" descr="minispir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9999"/>
              <a:stretch>
                <a:fillRect/>
              </a:stretch>
            </p:blipFill>
            <p:spPr bwMode="ltGray">
              <a:xfrm>
                <a:off x="0" y="3546"/>
                <a:ext cx="558" cy="21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056" name="Group 8"/>
            <p:cNvGrpSpPr>
              <a:grpSpLocks/>
            </p:cNvGrpSpPr>
            <p:nvPr/>
          </p:nvGrpSpPr>
          <p:grpSpPr bwMode="auto">
            <a:xfrm>
              <a:off x="543" y="1296"/>
              <a:ext cx="3658" cy="4032"/>
              <a:chOff x="198" y="1296"/>
              <a:chExt cx="3658" cy="4032"/>
            </a:xfrm>
          </p:grpSpPr>
          <p:sp>
            <p:nvSpPr>
              <p:cNvPr id="2057" name="Line 9"/>
              <p:cNvSpPr>
                <a:spLocks noChangeShapeType="1"/>
              </p:cNvSpPr>
              <p:nvPr/>
            </p:nvSpPr>
            <p:spPr bwMode="ltGray">
              <a:xfrm>
                <a:off x="198" y="129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8" name="Line 10"/>
              <p:cNvSpPr>
                <a:spLocks noChangeShapeType="1"/>
              </p:cNvSpPr>
              <p:nvPr/>
            </p:nvSpPr>
            <p:spPr bwMode="ltGray">
              <a:xfrm>
                <a:off x="198" y="148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9" name="Line 11"/>
              <p:cNvSpPr>
                <a:spLocks noChangeShapeType="1"/>
              </p:cNvSpPr>
              <p:nvPr/>
            </p:nvSpPr>
            <p:spPr bwMode="ltGray">
              <a:xfrm>
                <a:off x="198" y="168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60" name="Line 12"/>
              <p:cNvSpPr>
                <a:spLocks noChangeShapeType="1"/>
              </p:cNvSpPr>
              <p:nvPr/>
            </p:nvSpPr>
            <p:spPr bwMode="ltGray">
              <a:xfrm>
                <a:off x="198" y="187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61" name="Line 13"/>
              <p:cNvSpPr>
                <a:spLocks noChangeShapeType="1"/>
              </p:cNvSpPr>
              <p:nvPr/>
            </p:nvSpPr>
            <p:spPr bwMode="ltGray">
              <a:xfrm>
                <a:off x="198" y="206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62" name="Line 14"/>
              <p:cNvSpPr>
                <a:spLocks noChangeShapeType="1"/>
              </p:cNvSpPr>
              <p:nvPr/>
            </p:nvSpPr>
            <p:spPr bwMode="ltGray">
              <a:xfrm>
                <a:off x="198" y="225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63" name="Line 15"/>
              <p:cNvSpPr>
                <a:spLocks noChangeShapeType="1"/>
              </p:cNvSpPr>
              <p:nvPr/>
            </p:nvSpPr>
            <p:spPr bwMode="ltGray">
              <a:xfrm>
                <a:off x="198" y="244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64" name="Line 16"/>
              <p:cNvSpPr>
                <a:spLocks noChangeShapeType="1"/>
              </p:cNvSpPr>
              <p:nvPr/>
            </p:nvSpPr>
            <p:spPr bwMode="ltGray">
              <a:xfrm>
                <a:off x="198" y="264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65" name="Line 17"/>
              <p:cNvSpPr>
                <a:spLocks noChangeShapeType="1"/>
              </p:cNvSpPr>
              <p:nvPr/>
            </p:nvSpPr>
            <p:spPr bwMode="ltGray">
              <a:xfrm>
                <a:off x="198" y="283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66" name="Line 18"/>
              <p:cNvSpPr>
                <a:spLocks noChangeShapeType="1"/>
              </p:cNvSpPr>
              <p:nvPr/>
            </p:nvSpPr>
            <p:spPr bwMode="ltGray">
              <a:xfrm>
                <a:off x="198" y="302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67" name="Line 19"/>
              <p:cNvSpPr>
                <a:spLocks noChangeShapeType="1"/>
              </p:cNvSpPr>
              <p:nvPr/>
            </p:nvSpPr>
            <p:spPr bwMode="ltGray">
              <a:xfrm>
                <a:off x="198" y="321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68" name="Line 20"/>
              <p:cNvSpPr>
                <a:spLocks noChangeShapeType="1"/>
              </p:cNvSpPr>
              <p:nvPr/>
            </p:nvSpPr>
            <p:spPr bwMode="ltGray">
              <a:xfrm>
                <a:off x="198" y="340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69" name="Line 21"/>
              <p:cNvSpPr>
                <a:spLocks noChangeShapeType="1"/>
              </p:cNvSpPr>
              <p:nvPr/>
            </p:nvSpPr>
            <p:spPr bwMode="ltGray">
              <a:xfrm>
                <a:off x="198" y="360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70" name="Line 22"/>
              <p:cNvSpPr>
                <a:spLocks noChangeShapeType="1"/>
              </p:cNvSpPr>
              <p:nvPr/>
            </p:nvSpPr>
            <p:spPr bwMode="ltGray">
              <a:xfrm>
                <a:off x="198" y="379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71" name="Line 23"/>
              <p:cNvSpPr>
                <a:spLocks noChangeShapeType="1"/>
              </p:cNvSpPr>
              <p:nvPr/>
            </p:nvSpPr>
            <p:spPr bwMode="ltGray">
              <a:xfrm>
                <a:off x="198" y="398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72" name="Line 24"/>
              <p:cNvSpPr>
                <a:spLocks noChangeShapeType="1"/>
              </p:cNvSpPr>
              <p:nvPr/>
            </p:nvSpPr>
            <p:spPr bwMode="ltGray">
              <a:xfrm>
                <a:off x="198" y="417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73" name="Line 25"/>
              <p:cNvSpPr>
                <a:spLocks noChangeShapeType="1"/>
              </p:cNvSpPr>
              <p:nvPr/>
            </p:nvSpPr>
            <p:spPr bwMode="ltGray">
              <a:xfrm>
                <a:off x="198" y="436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74" name="Line 26"/>
              <p:cNvSpPr>
                <a:spLocks noChangeShapeType="1"/>
              </p:cNvSpPr>
              <p:nvPr/>
            </p:nvSpPr>
            <p:spPr bwMode="ltGray">
              <a:xfrm>
                <a:off x="198" y="456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ltGray">
              <a:xfrm>
                <a:off x="198" y="475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76" name="Line 28"/>
              <p:cNvSpPr>
                <a:spLocks noChangeShapeType="1"/>
              </p:cNvSpPr>
              <p:nvPr/>
            </p:nvSpPr>
            <p:spPr bwMode="ltGray">
              <a:xfrm>
                <a:off x="198" y="494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77" name="Line 29"/>
              <p:cNvSpPr>
                <a:spLocks noChangeShapeType="1"/>
              </p:cNvSpPr>
              <p:nvPr/>
            </p:nvSpPr>
            <p:spPr bwMode="ltGray">
              <a:xfrm>
                <a:off x="198" y="513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78" name="Line 30"/>
              <p:cNvSpPr>
                <a:spLocks noChangeShapeType="1"/>
              </p:cNvSpPr>
              <p:nvPr/>
            </p:nvSpPr>
            <p:spPr bwMode="ltGray">
              <a:xfrm>
                <a:off x="198" y="532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079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4000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2080" name="Rectangle 3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7165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1400" y="615791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folHlink"/>
                </a:solidFill>
              </a:defRPr>
            </a:lvl1pPr>
          </a:lstStyle>
          <a:p>
            <a:endParaRPr lang="fr-FR"/>
          </a:p>
        </p:txBody>
      </p:sp>
      <p:sp>
        <p:nvSpPr>
          <p:cNvPr id="2082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157913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folHlink"/>
                </a:solidFill>
              </a:defRPr>
            </a:lvl1pPr>
          </a:lstStyle>
          <a:p>
            <a:endParaRPr lang="fr-FR"/>
          </a:p>
        </p:txBody>
      </p:sp>
      <p:sp>
        <p:nvSpPr>
          <p:cNvPr id="2083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15791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folHlink"/>
                </a:solidFill>
              </a:defRPr>
            </a:lvl1pPr>
          </a:lstStyle>
          <a:p>
            <a:fld id="{D594ED56-A88C-4CB4-AE22-1D22353D468C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7" name="Picture 33" descr="alarme"/>
          <p:cNvPicPr>
            <a:picLocks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913" y="692150"/>
            <a:ext cx="7146925" cy="5568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67" name="Group 23"/>
          <p:cNvGrpSpPr>
            <a:grpSpLocks/>
          </p:cNvGrpSpPr>
          <p:nvPr/>
        </p:nvGrpSpPr>
        <p:grpSpPr bwMode="auto">
          <a:xfrm>
            <a:off x="3635375" y="908050"/>
            <a:ext cx="2449513" cy="1441450"/>
            <a:chOff x="2290" y="572"/>
            <a:chExt cx="1543" cy="908"/>
          </a:xfrm>
        </p:grpSpPr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2290" y="572"/>
              <a:ext cx="1452" cy="908"/>
            </a:xfrm>
            <a:prstGeom prst="ellipse">
              <a:avLst/>
            </a:prstGeom>
            <a:solidFill>
              <a:srgbClr val="71DA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62" name="Text Box 1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381" y="890"/>
              <a:ext cx="14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>
                  <a:latin typeface="Verdana" pitchFamily="34" charset="0"/>
                </a:rPr>
                <a:t>OBJECTIFS</a:t>
              </a:r>
            </a:p>
          </p:txBody>
        </p:sp>
      </p:grpSp>
      <p:grpSp>
        <p:nvGrpSpPr>
          <p:cNvPr id="6168" name="Group 24"/>
          <p:cNvGrpSpPr>
            <a:grpSpLocks/>
          </p:cNvGrpSpPr>
          <p:nvPr/>
        </p:nvGrpSpPr>
        <p:grpSpPr bwMode="auto">
          <a:xfrm>
            <a:off x="1116013" y="2706688"/>
            <a:ext cx="2447925" cy="1441450"/>
            <a:chOff x="703" y="1705"/>
            <a:chExt cx="1542" cy="908"/>
          </a:xfrm>
        </p:grpSpPr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703" y="1705"/>
              <a:ext cx="1452" cy="908"/>
            </a:xfrm>
            <a:prstGeom prst="ellipse">
              <a:avLst/>
            </a:prstGeom>
            <a:solidFill>
              <a:srgbClr val="71DA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63" name="Text Box 19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2024"/>
              <a:ext cx="14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>
                  <a:latin typeface="Verdana" pitchFamily="34" charset="0"/>
                </a:rPr>
                <a:t>ON DONNE</a:t>
              </a:r>
            </a:p>
          </p:txBody>
        </p:sp>
      </p:grpSp>
      <p:grpSp>
        <p:nvGrpSpPr>
          <p:cNvPr id="6169" name="Group 25"/>
          <p:cNvGrpSpPr>
            <a:grpSpLocks/>
          </p:cNvGrpSpPr>
          <p:nvPr/>
        </p:nvGrpSpPr>
        <p:grpSpPr bwMode="auto">
          <a:xfrm>
            <a:off x="3563938" y="2706688"/>
            <a:ext cx="2519362" cy="1441450"/>
            <a:chOff x="2245" y="1705"/>
            <a:chExt cx="1587" cy="908"/>
          </a:xfrm>
        </p:grpSpPr>
        <p:sp>
          <p:nvSpPr>
            <p:cNvPr id="6159" name="Oval 15"/>
            <p:cNvSpPr>
              <a:spLocks noChangeArrowheads="1"/>
            </p:cNvSpPr>
            <p:nvPr/>
          </p:nvSpPr>
          <p:spPr bwMode="auto">
            <a:xfrm>
              <a:off x="2290" y="1705"/>
              <a:ext cx="1452" cy="908"/>
            </a:xfrm>
            <a:prstGeom prst="ellipse">
              <a:avLst/>
            </a:prstGeom>
            <a:solidFill>
              <a:srgbClr val="71DA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64" name="Text Box 20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245" y="2024"/>
              <a:ext cx="158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>
                  <a:latin typeface="Verdana" pitchFamily="34" charset="0"/>
                </a:rPr>
                <a:t>ON DEMANDE</a:t>
              </a:r>
            </a:p>
          </p:txBody>
        </p:sp>
      </p:grpSp>
      <p:grpSp>
        <p:nvGrpSpPr>
          <p:cNvPr id="6170" name="Group 26"/>
          <p:cNvGrpSpPr>
            <a:grpSpLocks/>
          </p:cNvGrpSpPr>
          <p:nvPr/>
        </p:nvGrpSpPr>
        <p:grpSpPr bwMode="auto">
          <a:xfrm>
            <a:off x="6372225" y="2706688"/>
            <a:ext cx="2305050" cy="1441450"/>
            <a:chOff x="4014" y="1705"/>
            <a:chExt cx="1452" cy="908"/>
          </a:xfrm>
        </p:grpSpPr>
        <p:sp>
          <p:nvSpPr>
            <p:cNvPr id="6160" name="Oval 16"/>
            <p:cNvSpPr>
              <a:spLocks noChangeArrowheads="1"/>
            </p:cNvSpPr>
            <p:nvPr/>
          </p:nvSpPr>
          <p:spPr bwMode="auto">
            <a:xfrm>
              <a:off x="4014" y="1705"/>
              <a:ext cx="1452" cy="908"/>
            </a:xfrm>
            <a:prstGeom prst="ellipse">
              <a:avLst/>
            </a:prstGeom>
            <a:solidFill>
              <a:srgbClr val="71DA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65" name="Text Box 21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195" y="2024"/>
              <a:ext cx="12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i="1">
                  <a:latin typeface="Verdana" pitchFamily="34" charset="0"/>
                </a:rPr>
                <a:t>ON EXIGE</a:t>
              </a:r>
            </a:p>
          </p:txBody>
        </p:sp>
      </p:grpSp>
      <p:grpSp>
        <p:nvGrpSpPr>
          <p:cNvPr id="6171" name="Group 27"/>
          <p:cNvGrpSpPr>
            <a:grpSpLocks/>
          </p:cNvGrpSpPr>
          <p:nvPr/>
        </p:nvGrpSpPr>
        <p:grpSpPr bwMode="auto">
          <a:xfrm>
            <a:off x="3708400" y="4506913"/>
            <a:ext cx="2376488" cy="1441450"/>
            <a:chOff x="2336" y="2839"/>
            <a:chExt cx="1497" cy="908"/>
          </a:xfrm>
        </p:grpSpPr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2336" y="2839"/>
              <a:ext cx="1452" cy="908"/>
            </a:xfrm>
            <a:prstGeom prst="ellipse">
              <a:avLst/>
            </a:prstGeom>
            <a:solidFill>
              <a:srgbClr val="71DA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66" name="Text Box 22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381" y="3022"/>
              <a:ext cx="1452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800" b="1" i="1">
                  <a:latin typeface="Verdana" pitchFamily="34" charset="0"/>
                </a:rPr>
                <a:t>DEROULEMENT DE LA SEQUENCE</a:t>
              </a:r>
            </a:p>
          </p:txBody>
        </p:sp>
      </p:grpSp>
      <p:sp>
        <p:nvSpPr>
          <p:cNvPr id="6180" name="AutoShape 36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8101013" y="5949950"/>
            <a:ext cx="503237" cy="503238"/>
          </a:xfrm>
          <a:prstGeom prst="actionButtonReturn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i="1"/>
              <a:t>OBJECTIFS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628775"/>
            <a:ext cx="7772400" cy="5762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fr-FR" b="1">
                <a:sym typeface="Wingdings" pitchFamily="2" charset="2"/>
              </a:rPr>
              <a:t></a:t>
            </a:r>
            <a:r>
              <a:rPr lang="fr-FR" b="1"/>
              <a:t>  </a:t>
            </a:r>
            <a:r>
              <a:rPr lang="fr-FR" b="1">
                <a:solidFill>
                  <a:srgbClr val="FF3300"/>
                </a:solidFill>
              </a:rPr>
              <a:t>S’informer sur l’alarme intrusion</a:t>
            </a:r>
            <a:endParaRPr lang="fr-FR" b="1">
              <a:solidFill>
                <a:srgbClr val="FF3300"/>
              </a:solidFill>
              <a:sym typeface="Wingdings" pitchFamily="2" charset="2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042988" y="2205038"/>
            <a:ext cx="777240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3200" b="1">
                <a:sym typeface="Wingdings" pitchFamily="2" charset="2"/>
              </a:rPr>
              <a:t></a:t>
            </a:r>
            <a:r>
              <a:rPr kumimoji="1" lang="fr-FR" sz="3200" b="1"/>
              <a:t>  </a:t>
            </a:r>
            <a:r>
              <a:rPr kumimoji="1" lang="fr-FR" sz="3200" b="1">
                <a:solidFill>
                  <a:srgbClr val="FF3300"/>
                </a:solidFill>
              </a:rPr>
              <a:t>Identifier les différents composants    </a:t>
            </a:r>
          </a:p>
          <a:p>
            <a:pPr marL="342900" indent="-342900">
              <a:spcBef>
                <a:spcPct val="20000"/>
              </a:spcBef>
            </a:pPr>
            <a:r>
              <a:rPr kumimoji="1" lang="fr-FR" sz="3200" b="1">
                <a:solidFill>
                  <a:srgbClr val="FF3300"/>
                </a:solidFill>
              </a:rPr>
              <a:t>	   d’une alarme intrusion</a:t>
            </a:r>
            <a:endParaRPr kumimoji="1" lang="fr-FR" sz="3200" b="1">
              <a:solidFill>
                <a:srgbClr val="FF3300"/>
              </a:solidFill>
              <a:sym typeface="Wingdings" pitchFamily="2" charset="2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042988" y="3429000"/>
            <a:ext cx="77724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3200" b="1">
                <a:sym typeface="Wingdings" pitchFamily="2" charset="2"/>
              </a:rPr>
              <a:t></a:t>
            </a:r>
            <a:r>
              <a:rPr kumimoji="1" lang="fr-FR" sz="3200" b="1"/>
              <a:t>  </a:t>
            </a:r>
            <a:r>
              <a:rPr kumimoji="1" lang="fr-FR" sz="3200" b="1">
                <a:solidFill>
                  <a:srgbClr val="FF3300"/>
                </a:solidFill>
              </a:rPr>
              <a:t>Décoder le schéma d’installation d’une </a:t>
            </a:r>
          </a:p>
          <a:p>
            <a:pPr marL="342900" indent="-342900">
              <a:spcBef>
                <a:spcPct val="20000"/>
              </a:spcBef>
            </a:pPr>
            <a:r>
              <a:rPr kumimoji="1" lang="fr-FR" sz="3200" b="1">
                <a:solidFill>
                  <a:srgbClr val="FF3300"/>
                </a:solidFill>
              </a:rPr>
              <a:t>	   alarme intrusion</a:t>
            </a:r>
            <a:endParaRPr kumimoji="1" lang="fr-FR" sz="3200" b="1">
              <a:solidFill>
                <a:srgbClr val="FF3300"/>
              </a:solidFill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endParaRPr kumimoji="1" lang="fr-FR" sz="3200" b="1">
              <a:solidFill>
                <a:srgbClr val="FF3300"/>
              </a:solidFill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042988" y="4652963"/>
            <a:ext cx="7772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3200" b="1">
                <a:sym typeface="Wingdings" pitchFamily="2" charset="2"/>
              </a:rPr>
              <a:t></a:t>
            </a:r>
            <a:r>
              <a:rPr kumimoji="1" lang="fr-FR" sz="3200" b="1"/>
              <a:t>  </a:t>
            </a:r>
            <a:r>
              <a:rPr kumimoji="1" lang="fr-FR" sz="3200" b="1">
                <a:solidFill>
                  <a:srgbClr val="FF3300"/>
                </a:solidFill>
              </a:rPr>
              <a:t>Mettre en œuvre une alarme intrusion</a:t>
            </a:r>
          </a:p>
        </p:txBody>
      </p:sp>
      <p:sp>
        <p:nvSpPr>
          <p:cNvPr id="8200" name="AutoShape 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16913" y="333375"/>
            <a:ext cx="503237" cy="574675"/>
          </a:xfrm>
          <a:prstGeom prst="actionButtonBeginning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1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18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25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32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  <p:bldP spid="8197" grpId="0"/>
      <p:bldP spid="8198" grpId="0"/>
      <p:bldP spid="81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i="1"/>
              <a:t>ON DONNE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71650"/>
            <a:ext cx="7772400" cy="1081088"/>
          </a:xfrm>
        </p:spPr>
        <p:txBody>
          <a:bodyPr/>
          <a:lstStyle/>
          <a:p>
            <a:pPr>
              <a:buFontTx/>
              <a:buNone/>
            </a:pPr>
            <a:r>
              <a:rPr lang="fr-FR" sz="1400">
                <a:sym typeface="Wingdings" pitchFamily="2" charset="2"/>
              </a:rPr>
              <a:t></a:t>
            </a:r>
            <a:r>
              <a:rPr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lang="fr-FR">
                <a:solidFill>
                  <a:srgbClr val="0000FF"/>
                </a:solidFill>
              </a:rPr>
              <a:t>Un poste informatique avec imprimante et logiciel « Alarme Intrusion »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116013" y="3933825"/>
            <a:ext cx="77724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3200">
                <a:solidFill>
                  <a:srgbClr val="0000FF"/>
                </a:solidFill>
              </a:rPr>
              <a:t>Le « Guide d’installation et d’utilisation » de l’alarme</a:t>
            </a:r>
            <a:endParaRPr kumimoji="1" lang="fr-FR" sz="3200" i="1">
              <a:solidFill>
                <a:srgbClr val="0000FF"/>
              </a:solidFill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116013" y="2924175"/>
            <a:ext cx="77724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3200">
                <a:solidFill>
                  <a:srgbClr val="0000FF"/>
                </a:solidFill>
              </a:rPr>
              <a:t>La centrale d’alarme et ses détecteurs déjà fixés dans la salle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187450" y="5013325"/>
            <a:ext cx="51847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3200">
                <a:solidFill>
                  <a:srgbClr val="0000FF"/>
                </a:solidFill>
              </a:rPr>
              <a:t>Le catalogue </a:t>
            </a:r>
            <a:r>
              <a:rPr kumimoji="1" lang="fr-FR" sz="3200" i="1">
                <a:solidFill>
                  <a:srgbClr val="0000FF"/>
                </a:solidFill>
              </a:rPr>
              <a:t>Legrand 2002</a:t>
            </a:r>
          </a:p>
        </p:txBody>
      </p:sp>
      <p:sp>
        <p:nvSpPr>
          <p:cNvPr id="9223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16913" y="333375"/>
            <a:ext cx="503237" cy="574675"/>
          </a:xfrm>
          <a:prstGeom prst="actionButtonBeginning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1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8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25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32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  <p:bldP spid="9220" grpId="0"/>
      <p:bldP spid="9221" grpId="0"/>
      <p:bldP spid="92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i="1"/>
              <a:t>ON DEMANDE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042988" y="1484313"/>
            <a:ext cx="77724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</a:rPr>
              <a:t>De visionner le diaporama de présentation « L’Alarme Intrusion »</a:t>
            </a:r>
            <a:r>
              <a:rPr kumimoji="1" lang="fr-FR" sz="2800"/>
              <a:t> 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116013" y="3068638"/>
            <a:ext cx="77724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</a:rPr>
              <a:t>De recherchez les caractéristiques du matériel mis à disposition</a:t>
            </a:r>
            <a:r>
              <a:rPr kumimoji="1" lang="fr-FR" sz="3200"/>
              <a:t>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116013" y="2492375"/>
            <a:ext cx="77724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</a:rPr>
              <a:t>De répondre à un QCM de compréhension</a:t>
            </a:r>
            <a:r>
              <a:rPr kumimoji="1" lang="fr-FR" sz="2800"/>
              <a:t> 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187450" y="4005263"/>
            <a:ext cx="7632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</a:rPr>
              <a:t>D’établir un schéma de câblage de la centrale d’alarme</a:t>
            </a:r>
            <a:r>
              <a:rPr kumimoji="1" lang="fr-FR" sz="2800"/>
              <a:t> 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187450" y="4941888"/>
            <a:ext cx="7632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</a:rPr>
              <a:t>De réaliser la connexion des détecteurs à la centrale d’alarme</a:t>
            </a:r>
            <a:r>
              <a:rPr kumimoji="1" lang="fr-FR" sz="3200"/>
              <a:t> 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187450" y="5876925"/>
            <a:ext cx="7632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</a:rPr>
              <a:t>De tester le fonctionnement de cette alarme</a:t>
            </a:r>
            <a:r>
              <a:rPr kumimoji="1" lang="fr-FR" sz="3200"/>
              <a:t> </a:t>
            </a:r>
          </a:p>
        </p:txBody>
      </p:sp>
      <p:sp>
        <p:nvSpPr>
          <p:cNvPr id="10250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16913" y="333375"/>
            <a:ext cx="503237" cy="574675"/>
          </a:xfrm>
          <a:prstGeom prst="actionButtonBeginning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1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18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25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32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39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46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4" grpId="0" build="p"/>
      <p:bldP spid="10245" grpId="0"/>
      <p:bldP spid="10246" grpId="0"/>
      <p:bldP spid="10247" grpId="0"/>
      <p:bldP spid="10248" grpId="0"/>
      <p:bldP spid="102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i="1"/>
              <a:t>ON EXIGE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116013" y="1484313"/>
            <a:ext cx="77724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  <a:sym typeface="Wingdings" pitchFamily="2" charset="2"/>
              </a:rPr>
              <a:t>Le parcours en entier du logiciel</a:t>
            </a:r>
            <a:r>
              <a:rPr kumimoji="1" lang="fr-FR" sz="3200">
                <a:sym typeface="Wingdings" pitchFamily="2" charset="2"/>
              </a:rPr>
              <a:t> 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116013" y="2565400"/>
            <a:ext cx="77724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  <a:sym typeface="Wingdings" pitchFamily="2" charset="2"/>
              </a:rPr>
              <a:t>Le traitement complet, ainsi que des réponses correctes du sujet élève</a:t>
            </a:r>
            <a:r>
              <a:rPr kumimoji="1" lang="fr-FR" sz="3200">
                <a:sym typeface="Wingdings" pitchFamily="2" charset="2"/>
              </a:rPr>
              <a:t> 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116013" y="1989138"/>
            <a:ext cx="77724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  <a:sym typeface="Wingdings" pitchFamily="2" charset="2"/>
              </a:rPr>
              <a:t>Des réponses correctes au QCM</a:t>
            </a:r>
            <a:r>
              <a:rPr kumimoji="1" lang="fr-FR" sz="3200">
                <a:sym typeface="Wingdings" pitchFamily="2" charset="2"/>
              </a:rPr>
              <a:t> 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116013" y="3500438"/>
            <a:ext cx="70564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  <a:sym typeface="Wingdings" pitchFamily="2" charset="2"/>
              </a:rPr>
              <a:t>Un câblage correct des détecteurs</a:t>
            </a:r>
            <a:r>
              <a:rPr kumimoji="1" lang="fr-FR" sz="3200">
                <a:sym typeface="Wingdings" pitchFamily="2" charset="2"/>
              </a:rPr>
              <a:t> 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1116013" y="4076700"/>
            <a:ext cx="7632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  <a:sym typeface="Wingdings" pitchFamily="2" charset="2"/>
              </a:rPr>
              <a:t>Une mise en fonctionnement de la centrale d’alarme</a:t>
            </a:r>
            <a:r>
              <a:rPr kumimoji="1" lang="fr-FR" sz="3200">
                <a:sym typeface="Wingdings" pitchFamily="2" charset="2"/>
              </a:rPr>
              <a:t> 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1116013" y="5084763"/>
            <a:ext cx="7632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fr-FR" sz="1400">
                <a:sym typeface="Wingdings" pitchFamily="2" charset="2"/>
              </a:rPr>
              <a:t></a:t>
            </a:r>
            <a:r>
              <a:rPr kumimoji="1" lang="fr-FR" sz="140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kumimoji="1" lang="fr-FR" sz="2800">
                <a:solidFill>
                  <a:srgbClr val="0000FF"/>
                </a:solidFill>
                <a:sym typeface="Wingdings" pitchFamily="2" charset="2"/>
              </a:rPr>
              <a:t>Un travail avec la plus grande autonomie possible</a:t>
            </a:r>
            <a:r>
              <a:rPr kumimoji="1" lang="fr-FR" sz="3200">
                <a:sym typeface="Wingdings" pitchFamily="2" charset="2"/>
              </a:rPr>
              <a:t> </a:t>
            </a:r>
          </a:p>
        </p:txBody>
      </p:sp>
      <p:sp>
        <p:nvSpPr>
          <p:cNvPr id="11274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16913" y="333375"/>
            <a:ext cx="503237" cy="574675"/>
          </a:xfrm>
          <a:prstGeom prst="actionButtonBeginning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1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8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25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32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39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46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8" grpId="0" build="p"/>
      <p:bldP spid="11269" grpId="0"/>
      <p:bldP spid="11270" grpId="0"/>
      <p:bldP spid="11271" grpId="0"/>
      <p:bldP spid="11272" grpId="0"/>
      <p:bldP spid="112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042988" y="476250"/>
            <a:ext cx="77724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kumimoji="1" lang="fr-FR" sz="3200" i="1">
                <a:solidFill>
                  <a:schemeClr val="tx2"/>
                </a:solidFill>
                <a:cs typeface="Times New Roman" pitchFamily="18" charset="0"/>
              </a:rPr>
              <a:t>DEROULEMENT DE LA SEQUENCE</a:t>
            </a:r>
            <a:endParaRPr kumimoji="1" lang="fr-FR" sz="320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143000" y="990600"/>
            <a:ext cx="762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>
                <a:latin typeface="Tahoma" pitchFamily="34" charset="0"/>
              </a:rPr>
              <a:t>Durée	                 Activité Prof/Elèves                             Moyens</a:t>
            </a: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2133600" y="1066800"/>
            <a:ext cx="0" cy="541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6629400" y="1066800"/>
            <a:ext cx="0" cy="541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124075" y="2276475"/>
            <a:ext cx="446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>
                <a:solidFill>
                  <a:srgbClr val="0000FF"/>
                </a:solidFill>
              </a:rPr>
              <a:t>Distribuer « Sujet TP Elève » et « Notice de l’alarme »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2124075" y="4365625"/>
            <a:ext cx="44640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>
                <a:solidFill>
                  <a:srgbClr val="0000FF"/>
                </a:solidFill>
              </a:rPr>
              <a:t>Les élèves proposent un schéma de câblage de l’alarme au professeur</a:t>
            </a:r>
          </a:p>
        </p:txBody>
      </p:sp>
      <p:grpSp>
        <p:nvGrpSpPr>
          <p:cNvPr id="7198" name="Group 30"/>
          <p:cNvGrpSpPr>
            <a:grpSpLocks/>
          </p:cNvGrpSpPr>
          <p:nvPr/>
        </p:nvGrpSpPr>
        <p:grpSpPr bwMode="auto">
          <a:xfrm>
            <a:off x="1116013" y="1412875"/>
            <a:ext cx="7777162" cy="1900238"/>
            <a:chOff x="703" y="890"/>
            <a:chExt cx="4899" cy="1197"/>
          </a:xfrm>
        </p:grpSpPr>
        <p:sp>
          <p:nvSpPr>
            <p:cNvPr id="7178" name="Text Box 10"/>
            <p:cNvSpPr txBox="1">
              <a:spLocks noChangeArrowheads="1"/>
            </p:cNvSpPr>
            <p:nvPr/>
          </p:nvSpPr>
          <p:spPr bwMode="auto">
            <a:xfrm>
              <a:off x="703" y="935"/>
              <a:ext cx="489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fr-FR"/>
            </a:p>
          </p:txBody>
        </p:sp>
        <p:sp>
          <p:nvSpPr>
            <p:cNvPr id="7179" name="Text Box 11"/>
            <p:cNvSpPr txBox="1">
              <a:spLocks noChangeArrowheads="1"/>
            </p:cNvSpPr>
            <p:nvPr/>
          </p:nvSpPr>
          <p:spPr bwMode="auto">
            <a:xfrm>
              <a:off x="1338" y="890"/>
              <a:ext cx="2812" cy="5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 u="sng">
                  <a:solidFill>
                    <a:srgbClr val="0000FF"/>
                  </a:solidFill>
                </a:rPr>
                <a:t>Préparation</a:t>
              </a:r>
              <a:r>
                <a:rPr lang="fr-FR" sz="1400">
                  <a:solidFill>
                    <a:srgbClr val="0000FF"/>
                  </a:solidFill>
                </a:rPr>
                <a:t> : Installer sur PC le fichier « Documents élève » et créer un raccourci bureau du fichier « Diaporama Alarme Intrusion ». Réaliser l’installation d’alarme intrusion dans une salle.</a:t>
              </a:r>
            </a:p>
          </p:txBody>
        </p:sp>
        <p:sp>
          <p:nvSpPr>
            <p:cNvPr id="7188" name="Text Box 20"/>
            <p:cNvSpPr txBox="1">
              <a:spLocks noChangeArrowheads="1"/>
            </p:cNvSpPr>
            <p:nvPr/>
          </p:nvSpPr>
          <p:spPr bwMode="auto">
            <a:xfrm>
              <a:off x="4195" y="890"/>
              <a:ext cx="1407" cy="1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PC, imprimante, casque, CD-ROM « L’alarme intrusion », alarme avec ses détecteurs.</a:t>
              </a:r>
            </a:p>
            <a:p>
              <a:pPr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Support papier « Sujet TP élève », « Notice alarme »,  « Résumé Alarme Intrusion »</a:t>
              </a:r>
            </a:p>
          </p:txBody>
        </p:sp>
      </p:grpSp>
      <p:grpSp>
        <p:nvGrpSpPr>
          <p:cNvPr id="7199" name="Group 31"/>
          <p:cNvGrpSpPr>
            <a:grpSpLocks/>
          </p:cNvGrpSpPr>
          <p:nvPr/>
        </p:nvGrpSpPr>
        <p:grpSpPr bwMode="auto">
          <a:xfrm>
            <a:off x="971550" y="2636838"/>
            <a:ext cx="5616575" cy="517525"/>
            <a:chOff x="612" y="1661"/>
            <a:chExt cx="3538" cy="326"/>
          </a:xfrm>
        </p:grpSpPr>
        <p:sp>
          <p:nvSpPr>
            <p:cNvPr id="7181" name="Text Box 13"/>
            <p:cNvSpPr txBox="1">
              <a:spLocks noChangeArrowheads="1"/>
            </p:cNvSpPr>
            <p:nvPr/>
          </p:nvSpPr>
          <p:spPr bwMode="auto">
            <a:xfrm>
              <a:off x="1338" y="1661"/>
              <a:ext cx="2812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L’élève parcours le diaporama individuellement et en toute autonomie, puis à la fin, imprime le QCM</a:t>
              </a:r>
            </a:p>
          </p:txBody>
        </p:sp>
        <p:sp>
          <p:nvSpPr>
            <p:cNvPr id="7191" name="Text Box 23"/>
            <p:cNvSpPr txBox="1">
              <a:spLocks noChangeArrowheads="1"/>
            </p:cNvSpPr>
            <p:nvPr/>
          </p:nvSpPr>
          <p:spPr bwMode="auto">
            <a:xfrm>
              <a:off x="612" y="1661"/>
              <a:ext cx="7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45 mn</a:t>
              </a:r>
            </a:p>
          </p:txBody>
        </p:sp>
      </p:grpSp>
      <p:grpSp>
        <p:nvGrpSpPr>
          <p:cNvPr id="7200" name="Group 32"/>
          <p:cNvGrpSpPr>
            <a:grpSpLocks/>
          </p:cNvGrpSpPr>
          <p:nvPr/>
        </p:nvGrpSpPr>
        <p:grpSpPr bwMode="auto">
          <a:xfrm>
            <a:off x="971550" y="3213100"/>
            <a:ext cx="5616575" cy="304800"/>
            <a:chOff x="612" y="2024"/>
            <a:chExt cx="3538" cy="192"/>
          </a:xfrm>
        </p:grpSpPr>
        <p:sp>
          <p:nvSpPr>
            <p:cNvPr id="7182" name="Text Box 14"/>
            <p:cNvSpPr txBox="1">
              <a:spLocks noChangeArrowheads="1"/>
            </p:cNvSpPr>
            <p:nvPr/>
          </p:nvSpPr>
          <p:spPr bwMode="auto">
            <a:xfrm>
              <a:off x="1338" y="2024"/>
              <a:ext cx="281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L’élève remplie, individuellement, le QCM</a:t>
              </a:r>
            </a:p>
          </p:txBody>
        </p:sp>
        <p:sp>
          <p:nvSpPr>
            <p:cNvPr id="7192" name="Text Box 24"/>
            <p:cNvSpPr txBox="1">
              <a:spLocks noChangeArrowheads="1"/>
            </p:cNvSpPr>
            <p:nvPr/>
          </p:nvSpPr>
          <p:spPr bwMode="auto">
            <a:xfrm>
              <a:off x="612" y="2024"/>
              <a:ext cx="7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15 mn</a:t>
              </a:r>
            </a:p>
          </p:txBody>
        </p:sp>
      </p:grpSp>
      <p:grpSp>
        <p:nvGrpSpPr>
          <p:cNvPr id="7201" name="Group 33"/>
          <p:cNvGrpSpPr>
            <a:grpSpLocks/>
          </p:cNvGrpSpPr>
          <p:nvPr/>
        </p:nvGrpSpPr>
        <p:grpSpPr bwMode="auto">
          <a:xfrm>
            <a:off x="971550" y="3573463"/>
            <a:ext cx="5616575" cy="730250"/>
            <a:chOff x="612" y="2251"/>
            <a:chExt cx="3538" cy="460"/>
          </a:xfrm>
        </p:grpSpPr>
        <p:sp>
          <p:nvSpPr>
            <p:cNvPr id="7183" name="Text Box 15"/>
            <p:cNvSpPr txBox="1">
              <a:spLocks noChangeArrowheads="1"/>
            </p:cNvSpPr>
            <p:nvPr/>
          </p:nvSpPr>
          <p:spPr bwMode="auto">
            <a:xfrm>
              <a:off x="1338" y="2251"/>
              <a:ext cx="2812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Les élèves remplissent, en binôme, le sujet TP face à l’installation d’alarme et effectuent les différents paramétrages</a:t>
              </a:r>
            </a:p>
          </p:txBody>
        </p:sp>
        <p:sp>
          <p:nvSpPr>
            <p:cNvPr id="7193" name="Text Box 25"/>
            <p:cNvSpPr txBox="1">
              <a:spLocks noChangeArrowheads="1"/>
            </p:cNvSpPr>
            <p:nvPr/>
          </p:nvSpPr>
          <p:spPr bwMode="auto">
            <a:xfrm>
              <a:off x="612" y="2251"/>
              <a:ext cx="7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90 mn</a:t>
              </a:r>
            </a:p>
          </p:txBody>
        </p:sp>
      </p:grpSp>
      <p:grpSp>
        <p:nvGrpSpPr>
          <p:cNvPr id="7202" name="Group 34"/>
          <p:cNvGrpSpPr>
            <a:grpSpLocks/>
          </p:cNvGrpSpPr>
          <p:nvPr/>
        </p:nvGrpSpPr>
        <p:grpSpPr bwMode="auto">
          <a:xfrm>
            <a:off x="971550" y="4941888"/>
            <a:ext cx="5616575" cy="517525"/>
            <a:chOff x="612" y="3113"/>
            <a:chExt cx="3538" cy="326"/>
          </a:xfrm>
        </p:grpSpPr>
        <p:sp>
          <p:nvSpPr>
            <p:cNvPr id="7185" name="Text Box 17"/>
            <p:cNvSpPr txBox="1">
              <a:spLocks noChangeArrowheads="1"/>
            </p:cNvSpPr>
            <p:nvPr/>
          </p:nvSpPr>
          <p:spPr bwMode="auto">
            <a:xfrm>
              <a:off x="1338" y="3113"/>
              <a:ext cx="2812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Le professeur donne le corrigé du schéma de câblage et vérifie les paramétrages effectués</a:t>
              </a:r>
            </a:p>
          </p:txBody>
        </p:sp>
        <p:sp>
          <p:nvSpPr>
            <p:cNvPr id="7194" name="Text Box 26"/>
            <p:cNvSpPr txBox="1">
              <a:spLocks noChangeArrowheads="1"/>
            </p:cNvSpPr>
            <p:nvPr/>
          </p:nvSpPr>
          <p:spPr bwMode="auto">
            <a:xfrm>
              <a:off x="612" y="3113"/>
              <a:ext cx="7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15 mn</a:t>
              </a:r>
            </a:p>
          </p:txBody>
        </p:sp>
      </p:grpSp>
      <p:grpSp>
        <p:nvGrpSpPr>
          <p:cNvPr id="7204" name="Group 36"/>
          <p:cNvGrpSpPr>
            <a:grpSpLocks/>
          </p:cNvGrpSpPr>
          <p:nvPr/>
        </p:nvGrpSpPr>
        <p:grpSpPr bwMode="auto">
          <a:xfrm>
            <a:off x="971550" y="5516563"/>
            <a:ext cx="5616575" cy="304800"/>
            <a:chOff x="612" y="3475"/>
            <a:chExt cx="3538" cy="192"/>
          </a:xfrm>
        </p:grpSpPr>
        <p:sp>
          <p:nvSpPr>
            <p:cNvPr id="7186" name="Text Box 18"/>
            <p:cNvSpPr txBox="1">
              <a:spLocks noChangeArrowheads="1"/>
            </p:cNvSpPr>
            <p:nvPr/>
          </p:nvSpPr>
          <p:spPr bwMode="auto">
            <a:xfrm>
              <a:off x="1338" y="3475"/>
              <a:ext cx="281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Les élèves effectuent le câblage des détecteurs</a:t>
              </a:r>
            </a:p>
          </p:txBody>
        </p:sp>
        <p:sp>
          <p:nvSpPr>
            <p:cNvPr id="7195" name="Text Box 27"/>
            <p:cNvSpPr txBox="1">
              <a:spLocks noChangeArrowheads="1"/>
            </p:cNvSpPr>
            <p:nvPr/>
          </p:nvSpPr>
          <p:spPr bwMode="auto">
            <a:xfrm>
              <a:off x="612" y="3475"/>
              <a:ext cx="7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15 mn</a:t>
              </a:r>
            </a:p>
          </p:txBody>
        </p:sp>
      </p:grpSp>
      <p:grpSp>
        <p:nvGrpSpPr>
          <p:cNvPr id="7205" name="Group 37"/>
          <p:cNvGrpSpPr>
            <a:grpSpLocks/>
          </p:cNvGrpSpPr>
          <p:nvPr/>
        </p:nvGrpSpPr>
        <p:grpSpPr bwMode="auto">
          <a:xfrm>
            <a:off x="971550" y="5876925"/>
            <a:ext cx="5616575" cy="517525"/>
            <a:chOff x="612" y="3702"/>
            <a:chExt cx="3538" cy="326"/>
          </a:xfrm>
        </p:grpSpPr>
        <p:sp>
          <p:nvSpPr>
            <p:cNvPr id="7187" name="Text Box 19"/>
            <p:cNvSpPr txBox="1">
              <a:spLocks noChangeArrowheads="1"/>
            </p:cNvSpPr>
            <p:nvPr/>
          </p:nvSpPr>
          <p:spPr bwMode="auto">
            <a:xfrm>
              <a:off x="1338" y="3702"/>
              <a:ext cx="2812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Le professeur vérifie le câblage puis met sous tension l’installation</a:t>
              </a:r>
            </a:p>
          </p:txBody>
        </p:sp>
        <p:sp>
          <p:nvSpPr>
            <p:cNvPr id="7196" name="Text Box 28"/>
            <p:cNvSpPr txBox="1">
              <a:spLocks noChangeArrowheads="1"/>
            </p:cNvSpPr>
            <p:nvPr/>
          </p:nvSpPr>
          <p:spPr bwMode="auto">
            <a:xfrm>
              <a:off x="612" y="3702"/>
              <a:ext cx="7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5 mn</a:t>
              </a:r>
            </a:p>
          </p:txBody>
        </p:sp>
      </p:grpSp>
      <p:sp>
        <p:nvSpPr>
          <p:cNvPr id="719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333375"/>
            <a:ext cx="504825" cy="574675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2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42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82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22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62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4" grpId="0"/>
      <p:bldP spid="7175" grpId="0" animBg="1"/>
      <p:bldP spid="7176" grpId="0" animBg="1"/>
      <p:bldP spid="7180" grpId="0"/>
      <p:bldP spid="71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16913" y="333375"/>
            <a:ext cx="503237" cy="574675"/>
          </a:xfrm>
          <a:prstGeom prst="actionButtonBeginning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43000" y="990600"/>
            <a:ext cx="762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>
                <a:latin typeface="Tahoma" pitchFamily="34" charset="0"/>
              </a:rPr>
              <a:t>Durée	                 Activité Prof/Elèves                             Moyens</a:t>
            </a:r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2133600" y="1066800"/>
            <a:ext cx="0" cy="541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6629400" y="1066800"/>
            <a:ext cx="0" cy="541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4349" name="Group 13"/>
          <p:cNvGrpSpPr>
            <a:grpSpLocks/>
          </p:cNvGrpSpPr>
          <p:nvPr/>
        </p:nvGrpSpPr>
        <p:grpSpPr bwMode="auto">
          <a:xfrm>
            <a:off x="1042988" y="1484313"/>
            <a:ext cx="5545137" cy="517525"/>
            <a:chOff x="657" y="935"/>
            <a:chExt cx="3493" cy="326"/>
          </a:xfrm>
        </p:grpSpPr>
        <p:sp>
          <p:nvSpPr>
            <p:cNvPr id="14344" name="Text Box 8"/>
            <p:cNvSpPr txBox="1">
              <a:spLocks noChangeArrowheads="1"/>
            </p:cNvSpPr>
            <p:nvPr/>
          </p:nvSpPr>
          <p:spPr bwMode="auto">
            <a:xfrm>
              <a:off x="1338" y="935"/>
              <a:ext cx="2812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Les élèves vérifient le fonctionnement de l’alarme, puis remettent au professeur le sujet</a:t>
              </a:r>
            </a:p>
          </p:txBody>
        </p:sp>
        <p:sp>
          <p:nvSpPr>
            <p:cNvPr id="14346" name="Text Box 10"/>
            <p:cNvSpPr txBox="1">
              <a:spLocks noChangeArrowheads="1"/>
            </p:cNvSpPr>
            <p:nvPr/>
          </p:nvSpPr>
          <p:spPr bwMode="auto">
            <a:xfrm>
              <a:off x="657" y="935"/>
              <a:ext cx="7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30 mn</a:t>
              </a:r>
            </a:p>
          </p:txBody>
        </p:sp>
      </p:grpSp>
      <p:grpSp>
        <p:nvGrpSpPr>
          <p:cNvPr id="14350" name="Group 14"/>
          <p:cNvGrpSpPr>
            <a:grpSpLocks/>
          </p:cNvGrpSpPr>
          <p:nvPr/>
        </p:nvGrpSpPr>
        <p:grpSpPr bwMode="auto">
          <a:xfrm>
            <a:off x="1042988" y="2060575"/>
            <a:ext cx="5545137" cy="304800"/>
            <a:chOff x="657" y="1298"/>
            <a:chExt cx="3493" cy="192"/>
          </a:xfrm>
        </p:grpSpPr>
        <p:sp>
          <p:nvSpPr>
            <p:cNvPr id="14345" name="Text Box 9"/>
            <p:cNvSpPr txBox="1">
              <a:spLocks noChangeArrowheads="1"/>
            </p:cNvSpPr>
            <p:nvPr/>
          </p:nvSpPr>
          <p:spPr bwMode="auto">
            <a:xfrm>
              <a:off x="1338" y="1298"/>
              <a:ext cx="281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Le professeur remet le « Résumé sur l’alarme intrusion »</a:t>
              </a:r>
            </a:p>
          </p:txBody>
        </p:sp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657" y="1298"/>
              <a:ext cx="7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>
                  <a:solidFill>
                    <a:srgbClr val="0000FF"/>
                  </a:solidFill>
                </a:rPr>
                <a:t>5 mn</a:t>
              </a:r>
            </a:p>
          </p:txBody>
        </p:sp>
      </p:grp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116013" y="2781300"/>
            <a:ext cx="1008062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b="1">
                <a:solidFill>
                  <a:srgbClr val="0000FF"/>
                </a:solidFill>
              </a:rPr>
              <a:t>Total :</a:t>
            </a:r>
          </a:p>
          <a:p>
            <a:pPr algn="ctr">
              <a:spcBef>
                <a:spcPct val="50000"/>
              </a:spcBef>
            </a:pPr>
            <a:r>
              <a:rPr lang="fr-FR" sz="1600" b="1">
                <a:solidFill>
                  <a:srgbClr val="0000FF"/>
                </a:solidFill>
              </a:rPr>
              <a:t>3h40mn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 animBg="1"/>
      <p:bldP spid="14343" grpId="0" animBg="1"/>
      <p:bldP spid="14348" grpId="0"/>
    </p:bldLst>
  </p:timing>
</p:sld>
</file>

<file path=ppt/theme/theme1.xml><?xml version="1.0" encoding="utf-8"?>
<a:theme xmlns:a="http://schemas.openxmlformats.org/drawingml/2006/main" name="Cahier spirale">
  <a:themeElements>
    <a:clrScheme name="Cahier spirale 2">
      <a:dk1>
        <a:srgbClr val="000000"/>
      </a:dk1>
      <a:lt1>
        <a:srgbClr val="FFFFFF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FFFFF"/>
      </a:accent3>
      <a:accent4>
        <a:srgbClr val="000000"/>
      </a:accent4>
      <a:accent5>
        <a:srgbClr val="CDDBB9"/>
      </a:accent5>
      <a:accent6>
        <a:srgbClr val="3086A5"/>
      </a:accent6>
      <a:hlink>
        <a:srgbClr val="9191E1"/>
      </a:hlink>
      <a:folHlink>
        <a:srgbClr val="CC9864"/>
      </a:folHlink>
    </a:clrScheme>
    <a:fontScheme name="Cahier spira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ahier spirale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hier spirale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hier spiral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hier spirale 4">
        <a:dk1>
          <a:srgbClr val="000066"/>
        </a:dk1>
        <a:lt1>
          <a:srgbClr val="FDEDFD"/>
        </a:lt1>
        <a:dk2>
          <a:srgbClr val="221304"/>
        </a:dk2>
        <a:lt2>
          <a:srgbClr val="F3D9F3"/>
        </a:lt2>
        <a:accent1>
          <a:srgbClr val="A1BD69"/>
        </a:accent1>
        <a:accent2>
          <a:srgbClr val="3694B6"/>
        </a:accent2>
        <a:accent3>
          <a:srgbClr val="FEF4FE"/>
        </a:accent3>
        <a:accent4>
          <a:srgbClr val="000056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hier spirale 5">
        <a:dk1>
          <a:srgbClr val="000000"/>
        </a:dk1>
        <a:lt1>
          <a:srgbClr val="EBF6FD"/>
        </a:lt1>
        <a:dk2>
          <a:srgbClr val="221304"/>
        </a:dk2>
        <a:lt2>
          <a:srgbClr val="CCECFF"/>
        </a:lt2>
        <a:accent1>
          <a:srgbClr val="A1BD69"/>
        </a:accent1>
        <a:accent2>
          <a:srgbClr val="3694B6"/>
        </a:accent2>
        <a:accent3>
          <a:srgbClr val="F3FAFE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Office\Modèles\Modèles de présentation\Cahier spirale.pot</Template>
  <TotalTime>158</TotalTime>
  <Words>267</Words>
  <Application>Microsoft Office PowerPoint</Application>
  <PresentationFormat>Affichage à l'écran (4:3)</PresentationFormat>
  <Paragraphs>57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Times New Roman</vt:lpstr>
      <vt:lpstr>Verdana</vt:lpstr>
      <vt:lpstr>Wingdings</vt:lpstr>
      <vt:lpstr>Tahoma</vt:lpstr>
      <vt:lpstr>Cahier spirale</vt:lpstr>
      <vt:lpstr>Présentation PowerPoint</vt:lpstr>
      <vt:lpstr>OBJECTIFS</vt:lpstr>
      <vt:lpstr>ON DONNE</vt:lpstr>
      <vt:lpstr>ON DEMANDE</vt:lpstr>
      <vt:lpstr>ON EXIGE</vt:lpstr>
      <vt:lpstr>Présentation PowerPoint</vt:lpstr>
      <vt:lpstr>Présentation PowerPoint</vt:lpstr>
    </vt:vector>
  </TitlesOfParts>
  <Company>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DEROULEMENT DE LA SEQUENCE</dc:title>
  <dc:subject>LEP Jean Jaurès 35205 Rennes</dc:subject>
  <dc:creator>Ludovic Mauclair</dc:creator>
  <cp:lastModifiedBy>Fabien</cp:lastModifiedBy>
  <cp:revision>30</cp:revision>
  <dcterms:created xsi:type="dcterms:W3CDTF">1999-04-20T15:57:18Z</dcterms:created>
  <dcterms:modified xsi:type="dcterms:W3CDTF">2013-02-22T07:47:15Z</dcterms:modified>
</cp:coreProperties>
</file>