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rels" ContentType="application/vnd.openxmlformats-package.relationships+xml"/>
  <Default Extension="xml" ContentType="application/xml"/>
  <Default Extension="wav" ContentType="audio/wav"/>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86"/>
  </p:notesMasterIdLst>
  <p:handoutMasterIdLst>
    <p:handoutMasterId r:id="rId87"/>
  </p:handoutMasterIdLst>
  <p:sldIdLst>
    <p:sldId id="256" r:id="rId2"/>
    <p:sldId id="432" r:id="rId3"/>
    <p:sldId id="319" r:id="rId4"/>
    <p:sldId id="435" r:id="rId5"/>
    <p:sldId id="553" r:id="rId6"/>
    <p:sldId id="438" r:id="rId7"/>
    <p:sldId id="536" r:id="rId8"/>
    <p:sldId id="537" r:id="rId9"/>
    <p:sldId id="555" r:id="rId10"/>
    <p:sldId id="538" r:id="rId11"/>
    <p:sldId id="539" r:id="rId12"/>
    <p:sldId id="540" r:id="rId13"/>
    <p:sldId id="541" r:id="rId14"/>
    <p:sldId id="542" r:id="rId15"/>
    <p:sldId id="543" r:id="rId16"/>
    <p:sldId id="556" r:id="rId17"/>
    <p:sldId id="552" r:id="rId18"/>
    <p:sldId id="544" r:id="rId19"/>
    <p:sldId id="545" r:id="rId20"/>
    <p:sldId id="445" r:id="rId21"/>
    <p:sldId id="446" r:id="rId22"/>
    <p:sldId id="447" r:id="rId23"/>
    <p:sldId id="448" r:id="rId24"/>
    <p:sldId id="449" r:id="rId25"/>
    <p:sldId id="450" r:id="rId26"/>
    <p:sldId id="451" r:id="rId27"/>
    <p:sldId id="452" r:id="rId28"/>
    <p:sldId id="453" r:id="rId29"/>
    <p:sldId id="454" r:id="rId30"/>
    <p:sldId id="455" r:id="rId31"/>
    <p:sldId id="557" r:id="rId32"/>
    <p:sldId id="535" r:id="rId33"/>
    <p:sldId id="456" r:id="rId34"/>
    <p:sldId id="457" r:id="rId35"/>
    <p:sldId id="469" r:id="rId36"/>
    <p:sldId id="471" r:id="rId37"/>
    <p:sldId id="472" r:id="rId38"/>
    <p:sldId id="546" r:id="rId39"/>
    <p:sldId id="474" r:id="rId40"/>
    <p:sldId id="559" r:id="rId41"/>
    <p:sldId id="475" r:id="rId42"/>
    <p:sldId id="476" r:id="rId43"/>
    <p:sldId id="477" r:id="rId44"/>
    <p:sldId id="478" r:id="rId45"/>
    <p:sldId id="549" r:id="rId46"/>
    <p:sldId id="479" r:id="rId47"/>
    <p:sldId id="558" r:id="rId48"/>
    <p:sldId id="550" r:id="rId49"/>
    <p:sldId id="480" r:id="rId50"/>
    <p:sldId id="481" r:id="rId51"/>
    <p:sldId id="482" r:id="rId52"/>
    <p:sldId id="483" r:id="rId53"/>
    <p:sldId id="560" r:id="rId54"/>
    <p:sldId id="485" r:id="rId55"/>
    <p:sldId id="486" r:id="rId56"/>
    <p:sldId id="487" r:id="rId57"/>
    <p:sldId id="488" r:id="rId58"/>
    <p:sldId id="489" r:id="rId59"/>
    <p:sldId id="490" r:id="rId60"/>
    <p:sldId id="491" r:id="rId61"/>
    <p:sldId id="492" r:id="rId62"/>
    <p:sldId id="493" r:id="rId63"/>
    <p:sldId id="494" r:id="rId64"/>
    <p:sldId id="495" r:id="rId65"/>
    <p:sldId id="561" r:id="rId66"/>
    <p:sldId id="496" r:id="rId67"/>
    <p:sldId id="497" r:id="rId68"/>
    <p:sldId id="562" r:id="rId69"/>
    <p:sldId id="498" r:id="rId70"/>
    <p:sldId id="564" r:id="rId71"/>
    <p:sldId id="500" r:id="rId72"/>
    <p:sldId id="501" r:id="rId73"/>
    <p:sldId id="547" r:id="rId74"/>
    <p:sldId id="502" r:id="rId75"/>
    <p:sldId id="503" r:id="rId76"/>
    <p:sldId id="504" r:id="rId77"/>
    <p:sldId id="565" r:id="rId78"/>
    <p:sldId id="506" r:id="rId79"/>
    <p:sldId id="507" r:id="rId80"/>
    <p:sldId id="551" r:id="rId81"/>
    <p:sldId id="508" r:id="rId82"/>
    <p:sldId id="509" r:id="rId83"/>
    <p:sldId id="512" r:id="rId84"/>
    <p:sldId id="548" r:id="rId85"/>
  </p:sldIdLst>
  <p:sldSz cx="9144000" cy="6858000" type="screen4x3"/>
  <p:notesSz cx="6858000" cy="9144000"/>
  <p:defaultTextStyle>
    <a:defPPr>
      <a:defRPr lang="fr-FR"/>
    </a:defPPr>
    <a:lvl1pPr algn="ctr" rtl="0" eaLnBrk="0" fontAlgn="base" hangingPunct="0">
      <a:spcBef>
        <a:spcPct val="50000"/>
      </a:spcBef>
      <a:spcAft>
        <a:spcPct val="0"/>
      </a:spcAft>
      <a:defRPr sz="2000" b="1" kern="1200">
        <a:solidFill>
          <a:srgbClr val="FF3300"/>
        </a:solidFill>
        <a:latin typeface="Tahoma" pitchFamily="34" charset="0"/>
        <a:ea typeface="+mn-ea"/>
        <a:cs typeface="+mn-cs"/>
      </a:defRPr>
    </a:lvl1pPr>
    <a:lvl2pPr marL="457200" algn="ctr" rtl="0" eaLnBrk="0" fontAlgn="base" hangingPunct="0">
      <a:spcBef>
        <a:spcPct val="50000"/>
      </a:spcBef>
      <a:spcAft>
        <a:spcPct val="0"/>
      </a:spcAft>
      <a:defRPr sz="2000" b="1" kern="1200">
        <a:solidFill>
          <a:srgbClr val="FF3300"/>
        </a:solidFill>
        <a:latin typeface="Tahoma" pitchFamily="34" charset="0"/>
        <a:ea typeface="+mn-ea"/>
        <a:cs typeface="+mn-cs"/>
      </a:defRPr>
    </a:lvl2pPr>
    <a:lvl3pPr marL="914400" algn="ctr" rtl="0" eaLnBrk="0" fontAlgn="base" hangingPunct="0">
      <a:spcBef>
        <a:spcPct val="50000"/>
      </a:spcBef>
      <a:spcAft>
        <a:spcPct val="0"/>
      </a:spcAft>
      <a:defRPr sz="2000" b="1" kern="1200">
        <a:solidFill>
          <a:srgbClr val="FF3300"/>
        </a:solidFill>
        <a:latin typeface="Tahoma" pitchFamily="34" charset="0"/>
        <a:ea typeface="+mn-ea"/>
        <a:cs typeface="+mn-cs"/>
      </a:defRPr>
    </a:lvl3pPr>
    <a:lvl4pPr marL="1371600" algn="ctr" rtl="0" eaLnBrk="0" fontAlgn="base" hangingPunct="0">
      <a:spcBef>
        <a:spcPct val="50000"/>
      </a:spcBef>
      <a:spcAft>
        <a:spcPct val="0"/>
      </a:spcAft>
      <a:defRPr sz="2000" b="1" kern="1200">
        <a:solidFill>
          <a:srgbClr val="FF3300"/>
        </a:solidFill>
        <a:latin typeface="Tahoma" pitchFamily="34" charset="0"/>
        <a:ea typeface="+mn-ea"/>
        <a:cs typeface="+mn-cs"/>
      </a:defRPr>
    </a:lvl4pPr>
    <a:lvl5pPr marL="1828800" algn="ctr" rtl="0" eaLnBrk="0" fontAlgn="base" hangingPunct="0">
      <a:spcBef>
        <a:spcPct val="50000"/>
      </a:spcBef>
      <a:spcAft>
        <a:spcPct val="0"/>
      </a:spcAft>
      <a:defRPr sz="2000" b="1" kern="1200">
        <a:solidFill>
          <a:srgbClr val="FF3300"/>
        </a:solidFill>
        <a:latin typeface="Tahoma" pitchFamily="34" charset="0"/>
        <a:ea typeface="+mn-ea"/>
        <a:cs typeface="+mn-cs"/>
      </a:defRPr>
    </a:lvl5pPr>
    <a:lvl6pPr marL="2286000" algn="l" defTabSz="914400" rtl="0" eaLnBrk="1" latinLnBrk="0" hangingPunct="1">
      <a:defRPr sz="2000" b="1" kern="1200">
        <a:solidFill>
          <a:srgbClr val="FF3300"/>
        </a:solidFill>
        <a:latin typeface="Tahoma" pitchFamily="34" charset="0"/>
        <a:ea typeface="+mn-ea"/>
        <a:cs typeface="+mn-cs"/>
      </a:defRPr>
    </a:lvl6pPr>
    <a:lvl7pPr marL="2743200" algn="l" defTabSz="914400" rtl="0" eaLnBrk="1" latinLnBrk="0" hangingPunct="1">
      <a:defRPr sz="2000" b="1" kern="1200">
        <a:solidFill>
          <a:srgbClr val="FF3300"/>
        </a:solidFill>
        <a:latin typeface="Tahoma" pitchFamily="34" charset="0"/>
        <a:ea typeface="+mn-ea"/>
        <a:cs typeface="+mn-cs"/>
      </a:defRPr>
    </a:lvl7pPr>
    <a:lvl8pPr marL="3200400" algn="l" defTabSz="914400" rtl="0" eaLnBrk="1" latinLnBrk="0" hangingPunct="1">
      <a:defRPr sz="2000" b="1" kern="1200">
        <a:solidFill>
          <a:srgbClr val="FF3300"/>
        </a:solidFill>
        <a:latin typeface="Tahoma" pitchFamily="34" charset="0"/>
        <a:ea typeface="+mn-ea"/>
        <a:cs typeface="+mn-cs"/>
      </a:defRPr>
    </a:lvl8pPr>
    <a:lvl9pPr marL="3657600" algn="l" defTabSz="914400" rtl="0" eaLnBrk="1" latinLnBrk="0" hangingPunct="1">
      <a:defRPr sz="2000" b="1" kern="1200">
        <a:solidFill>
          <a:srgbClr val="FF3300"/>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kiosk/>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6FF33"/>
    <a:srgbClr val="FFFF66"/>
    <a:srgbClr val="FF33CC"/>
    <a:srgbClr val="FF3300"/>
    <a:srgbClr val="8C5F0B"/>
    <a:srgbClr val="C2840F"/>
    <a:srgbClr val="F0B33E"/>
    <a:srgbClr val="CC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15869" autoAdjust="0"/>
    <p:restoredTop sz="94660" autoAdjust="0"/>
  </p:normalViewPr>
  <p:slideViewPr>
    <p:cSldViewPr>
      <p:cViewPr>
        <p:scale>
          <a:sx n="52" d="100"/>
          <a:sy n="52" d="100"/>
        </p:scale>
        <p:origin x="-1662" y="-684"/>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 r:id="rId29" collapse="1"/>
      <p:sld r:id="rId30"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1" d="100"/>
          <a:sy n="41" d="100"/>
        </p:scale>
        <p:origin x="-1482" y="-102"/>
      </p:cViewPr>
      <p:guideLst>
        <p:guide orient="horz" pos="2160"/>
        <p:guide pos="28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_rels/viewProps.xml.rels><?xml version="1.0" encoding="UTF-8" standalone="yes"?>
<Relationships xmlns="http://schemas.openxmlformats.org/package/2006/relationships"><Relationship Id="rId8" Type="http://schemas.openxmlformats.org/officeDocument/2006/relationships/slide" Target="slides/slide50.xml"/><Relationship Id="rId13" Type="http://schemas.openxmlformats.org/officeDocument/2006/relationships/slide" Target="slides/slide56.xml"/><Relationship Id="rId18" Type="http://schemas.openxmlformats.org/officeDocument/2006/relationships/slide" Target="slides/slide61.xml"/><Relationship Id="rId26" Type="http://schemas.openxmlformats.org/officeDocument/2006/relationships/slide" Target="slides/slide75.xml"/><Relationship Id="rId3" Type="http://schemas.openxmlformats.org/officeDocument/2006/relationships/slide" Target="slides/slide39.xml"/><Relationship Id="rId21" Type="http://schemas.openxmlformats.org/officeDocument/2006/relationships/slide" Target="slides/slide64.xml"/><Relationship Id="rId7" Type="http://schemas.openxmlformats.org/officeDocument/2006/relationships/slide" Target="slides/slide49.xml"/><Relationship Id="rId12" Type="http://schemas.openxmlformats.org/officeDocument/2006/relationships/slide" Target="slides/slide55.xml"/><Relationship Id="rId17" Type="http://schemas.openxmlformats.org/officeDocument/2006/relationships/slide" Target="slides/slide60.xml"/><Relationship Id="rId25" Type="http://schemas.openxmlformats.org/officeDocument/2006/relationships/slide" Target="slides/slide74.xml"/><Relationship Id="rId2" Type="http://schemas.openxmlformats.org/officeDocument/2006/relationships/slide" Target="slides/slide33.xml"/><Relationship Id="rId16" Type="http://schemas.openxmlformats.org/officeDocument/2006/relationships/slide" Target="slides/slide59.xml"/><Relationship Id="rId20" Type="http://schemas.openxmlformats.org/officeDocument/2006/relationships/slide" Target="slides/slide63.xml"/><Relationship Id="rId29" Type="http://schemas.openxmlformats.org/officeDocument/2006/relationships/slide" Target="slides/slide79.xml"/><Relationship Id="rId1" Type="http://schemas.openxmlformats.org/officeDocument/2006/relationships/slide" Target="slides/slide30.xml"/><Relationship Id="rId6" Type="http://schemas.openxmlformats.org/officeDocument/2006/relationships/slide" Target="slides/slide46.xml"/><Relationship Id="rId11" Type="http://schemas.openxmlformats.org/officeDocument/2006/relationships/slide" Target="slides/slide54.xml"/><Relationship Id="rId24" Type="http://schemas.openxmlformats.org/officeDocument/2006/relationships/slide" Target="slides/slide72.xml"/><Relationship Id="rId5" Type="http://schemas.openxmlformats.org/officeDocument/2006/relationships/slide" Target="slides/slide44.xml"/><Relationship Id="rId15" Type="http://schemas.openxmlformats.org/officeDocument/2006/relationships/slide" Target="slides/slide58.xml"/><Relationship Id="rId23" Type="http://schemas.openxmlformats.org/officeDocument/2006/relationships/slide" Target="slides/slide71.xml"/><Relationship Id="rId28" Type="http://schemas.openxmlformats.org/officeDocument/2006/relationships/slide" Target="slides/slide78.xml"/><Relationship Id="rId10" Type="http://schemas.openxmlformats.org/officeDocument/2006/relationships/slide" Target="slides/slide52.xml"/><Relationship Id="rId19" Type="http://schemas.openxmlformats.org/officeDocument/2006/relationships/slide" Target="slides/slide62.xml"/><Relationship Id="rId4" Type="http://schemas.openxmlformats.org/officeDocument/2006/relationships/slide" Target="slides/slide41.xml"/><Relationship Id="rId9" Type="http://schemas.openxmlformats.org/officeDocument/2006/relationships/slide" Target="slides/slide51.xml"/><Relationship Id="rId14" Type="http://schemas.openxmlformats.org/officeDocument/2006/relationships/slide" Target="slides/slide57.xml"/><Relationship Id="rId22" Type="http://schemas.openxmlformats.org/officeDocument/2006/relationships/slide" Target="slides/slide67.xml"/><Relationship Id="rId27" Type="http://schemas.openxmlformats.org/officeDocument/2006/relationships/slide" Target="slides/slide76.xml"/><Relationship Id="rId30" Type="http://schemas.openxmlformats.org/officeDocument/2006/relationships/slide" Target="slides/slide8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t" anchorCtr="0" compatLnSpc="1">
            <a:prstTxWarp prst="textNoShape">
              <a:avLst/>
            </a:prstTxWarp>
          </a:bodyPr>
          <a:lstStyle>
            <a:lvl1pPr algn="l">
              <a:spcBef>
                <a:spcPct val="0"/>
              </a:spcBef>
              <a:defRPr sz="1000" b="0" i="1">
                <a:solidFill>
                  <a:schemeClr val="tx1"/>
                </a:solidFill>
                <a:latin typeface="Century Schoolbook" pitchFamily="18" charset="0"/>
              </a:defRPr>
            </a:lvl1pPr>
          </a:lstStyle>
          <a:p>
            <a:endParaRPr lang="fr-FR"/>
          </a:p>
        </p:txBody>
      </p:sp>
      <p:sp>
        <p:nvSpPr>
          <p:cNvPr id="3075"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t" anchorCtr="0" compatLnSpc="1">
            <a:prstTxWarp prst="textNoShape">
              <a:avLst/>
            </a:prstTxWarp>
          </a:bodyPr>
          <a:lstStyle>
            <a:lvl1pPr algn="r">
              <a:spcBef>
                <a:spcPct val="0"/>
              </a:spcBef>
              <a:defRPr sz="1000" b="0" i="1">
                <a:solidFill>
                  <a:schemeClr val="tx1"/>
                </a:solidFill>
                <a:latin typeface="Century Schoolbook" pitchFamily="18" charset="0"/>
              </a:defRPr>
            </a:lvl1pPr>
          </a:lstStyle>
          <a:p>
            <a:endParaRPr lang="fr-FR"/>
          </a:p>
        </p:txBody>
      </p:sp>
      <p:sp>
        <p:nvSpPr>
          <p:cNvPr id="3076"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b" anchorCtr="0" compatLnSpc="1">
            <a:prstTxWarp prst="textNoShape">
              <a:avLst/>
            </a:prstTxWarp>
          </a:bodyPr>
          <a:lstStyle>
            <a:lvl1pPr algn="l">
              <a:spcBef>
                <a:spcPct val="0"/>
              </a:spcBef>
              <a:defRPr sz="1000" b="0" i="1">
                <a:solidFill>
                  <a:schemeClr val="tx1"/>
                </a:solidFill>
                <a:latin typeface="Century Schoolbook" pitchFamily="18" charset="0"/>
              </a:defRPr>
            </a:lvl1pPr>
          </a:lstStyle>
          <a:p>
            <a:endParaRPr lang="fr-FR"/>
          </a:p>
        </p:txBody>
      </p:sp>
      <p:sp>
        <p:nvSpPr>
          <p:cNvPr id="3077"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b" anchorCtr="0" compatLnSpc="1">
            <a:prstTxWarp prst="textNoShape">
              <a:avLst/>
            </a:prstTxWarp>
          </a:bodyPr>
          <a:lstStyle>
            <a:lvl1pPr algn="r">
              <a:spcBef>
                <a:spcPct val="0"/>
              </a:spcBef>
              <a:defRPr sz="1000" b="0" i="1">
                <a:solidFill>
                  <a:schemeClr val="tx1"/>
                </a:solidFill>
                <a:latin typeface="Century Schoolbook" pitchFamily="18" charset="0"/>
              </a:defRPr>
            </a:lvl1pPr>
          </a:lstStyle>
          <a:p>
            <a:fld id="{6DCC1947-DAE2-43A7-8D49-A780C472FD7D}" type="slidenum">
              <a:rPr lang="fr-FR"/>
              <a:pPr/>
              <a:t>‹N°›</a:t>
            </a:fld>
            <a:endParaRPr lang="fr-FR"/>
          </a:p>
        </p:txBody>
      </p:sp>
      <p:sp>
        <p:nvSpPr>
          <p:cNvPr id="3078" name="Rectangle 6"/>
          <p:cNvSpPr>
            <a:spLocks noChangeArrowheads="1"/>
          </p:cNvSpPr>
          <p:nvPr/>
        </p:nvSpPr>
        <p:spPr bwMode="auto">
          <a:xfrm>
            <a:off x="3065463" y="8710613"/>
            <a:ext cx="725487" cy="2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7312" tIns="44450" rIns="87312" bIns="44450">
            <a:spAutoFit/>
          </a:bodyPr>
          <a:lstStyle/>
          <a:p>
            <a:pPr defTabSz="868363">
              <a:lnSpc>
                <a:spcPct val="90000"/>
              </a:lnSpc>
              <a:spcBef>
                <a:spcPct val="0"/>
              </a:spcBef>
            </a:pPr>
            <a:r>
              <a:rPr lang="fr-FR" sz="1200" b="0">
                <a:solidFill>
                  <a:schemeClr val="tx1"/>
                </a:solidFill>
                <a:latin typeface="Century Schoolbook" pitchFamily="18" charset="0"/>
              </a:rPr>
              <a:t>Page </a:t>
            </a:r>
            <a:fld id="{F9E1B3AD-B4C6-40A6-BB0B-D0442673254E}" type="slidenum">
              <a:rPr lang="fr-FR" sz="1200" b="0">
                <a:solidFill>
                  <a:schemeClr val="tx1"/>
                </a:solidFill>
                <a:latin typeface="Century Schoolbook" pitchFamily="18" charset="0"/>
              </a:rPr>
              <a:pPr defTabSz="868363">
                <a:lnSpc>
                  <a:spcPct val="90000"/>
                </a:lnSpc>
                <a:spcBef>
                  <a:spcPct val="0"/>
                </a:spcBef>
              </a:pPr>
              <a:t>‹N°›</a:t>
            </a:fld>
            <a:endParaRPr lang="fr-FR" sz="1200" b="0">
              <a:solidFill>
                <a:schemeClr val="tx1"/>
              </a:solidFill>
              <a:latin typeface="Century Schoolbook" pitchFamily="18" charset="0"/>
            </a:endParaRPr>
          </a:p>
        </p:txBody>
      </p:sp>
    </p:spTree>
    <p:extLst>
      <p:ext uri="{BB962C8B-B14F-4D97-AF65-F5344CB8AC3E}">
        <p14:creationId xmlns:p14="http://schemas.microsoft.com/office/powerpoint/2010/main" val="6137954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t" anchorCtr="0" compatLnSpc="1">
            <a:prstTxWarp prst="textNoShape">
              <a:avLst/>
            </a:prstTxWarp>
          </a:bodyPr>
          <a:lstStyle>
            <a:lvl1pPr algn="l" defTabSz="762000">
              <a:spcBef>
                <a:spcPct val="0"/>
              </a:spcBef>
              <a:defRPr sz="1000" b="0" i="1">
                <a:solidFill>
                  <a:schemeClr val="tx1"/>
                </a:solidFill>
                <a:latin typeface="Times New Roman" pitchFamily="18" charset="0"/>
              </a:defRPr>
            </a:lvl1pPr>
          </a:lstStyle>
          <a:p>
            <a:endParaRPr lang="fr-FR"/>
          </a:p>
        </p:txBody>
      </p:sp>
      <p:sp>
        <p:nvSpPr>
          <p:cNvPr id="2051"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t" anchorCtr="0" compatLnSpc="1">
            <a:prstTxWarp prst="textNoShape">
              <a:avLst/>
            </a:prstTxWarp>
          </a:bodyPr>
          <a:lstStyle>
            <a:lvl1pPr algn="r" defTabSz="762000">
              <a:spcBef>
                <a:spcPct val="0"/>
              </a:spcBef>
              <a:defRPr sz="1000" b="0" i="1">
                <a:solidFill>
                  <a:schemeClr val="tx1"/>
                </a:solidFill>
                <a:latin typeface="Times New Roman" pitchFamily="18" charset="0"/>
              </a:defRPr>
            </a:lvl1pPr>
          </a:lstStyle>
          <a:p>
            <a:endParaRPr lang="fr-FR"/>
          </a:p>
        </p:txBody>
      </p:sp>
      <p:sp>
        <p:nvSpPr>
          <p:cNvPr id="2052" name="Rectangle 4"/>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b" anchorCtr="0" compatLnSpc="1">
            <a:prstTxWarp prst="textNoShape">
              <a:avLst/>
            </a:prstTxWarp>
          </a:bodyPr>
          <a:lstStyle>
            <a:lvl1pPr algn="l" defTabSz="762000">
              <a:spcBef>
                <a:spcPct val="0"/>
              </a:spcBef>
              <a:defRPr sz="1000" b="0" i="1">
                <a:solidFill>
                  <a:schemeClr val="tx1"/>
                </a:solidFill>
                <a:latin typeface="Times New Roman" pitchFamily="18" charset="0"/>
              </a:defRPr>
            </a:lvl1pPr>
          </a:lstStyle>
          <a:p>
            <a:endParaRPr lang="fr-FR"/>
          </a:p>
        </p:txBody>
      </p:sp>
      <p:sp>
        <p:nvSpPr>
          <p:cNvPr id="2053" name="Rectangle 5"/>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050" tIns="0" rIns="19050" bIns="0" numCol="1" anchor="b" anchorCtr="0" compatLnSpc="1">
            <a:prstTxWarp prst="textNoShape">
              <a:avLst/>
            </a:prstTxWarp>
          </a:bodyPr>
          <a:lstStyle>
            <a:lvl1pPr algn="r" defTabSz="762000">
              <a:spcBef>
                <a:spcPct val="0"/>
              </a:spcBef>
              <a:defRPr sz="1000" b="0" i="1">
                <a:solidFill>
                  <a:schemeClr val="tx1"/>
                </a:solidFill>
                <a:latin typeface="Times New Roman" pitchFamily="18" charset="0"/>
              </a:defRPr>
            </a:lvl1pPr>
          </a:lstStyle>
          <a:p>
            <a:fld id="{6F9E3421-DD0F-400E-AACD-FB90021057A2}" type="slidenum">
              <a:rPr lang="fr-FR"/>
              <a:pPr/>
              <a:t>‹N°›</a:t>
            </a:fld>
            <a:endParaRPr lang="fr-FR"/>
          </a:p>
        </p:txBody>
      </p:sp>
      <p:sp>
        <p:nvSpPr>
          <p:cNvPr id="2054" name="Rectangle 6"/>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pPr lvl="0"/>
            <a:r>
              <a:rPr lang="fr-FR" smtClean="0"/>
              <a:t>bob</a:t>
            </a:r>
          </a:p>
          <a:p>
            <a:pPr lvl="0"/>
            <a:endParaRPr lang="fr-FR" smtClean="0"/>
          </a:p>
        </p:txBody>
      </p:sp>
      <p:sp>
        <p:nvSpPr>
          <p:cNvPr id="2055" name="Rectangle 7"/>
          <p:cNvSpPr>
            <a:spLocks noChangeArrowheads="1"/>
          </p:cNvSpPr>
          <p:nvPr/>
        </p:nvSpPr>
        <p:spPr bwMode="auto">
          <a:xfrm>
            <a:off x="3065463" y="8710613"/>
            <a:ext cx="725487" cy="2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7312" tIns="44450" rIns="87312" bIns="44450">
            <a:spAutoFit/>
          </a:bodyPr>
          <a:lstStyle/>
          <a:p>
            <a:pPr defTabSz="868363">
              <a:lnSpc>
                <a:spcPct val="90000"/>
              </a:lnSpc>
              <a:spcBef>
                <a:spcPct val="0"/>
              </a:spcBef>
            </a:pPr>
            <a:r>
              <a:rPr lang="fr-FR" sz="1200" b="0">
                <a:solidFill>
                  <a:schemeClr val="tx1"/>
                </a:solidFill>
                <a:latin typeface="Century Schoolbook" pitchFamily="18" charset="0"/>
              </a:rPr>
              <a:t>Page </a:t>
            </a:r>
            <a:fld id="{193D28F6-0CAF-4B05-985E-0649F8F3EFB6}" type="slidenum">
              <a:rPr lang="fr-FR" sz="1200" b="0">
                <a:solidFill>
                  <a:schemeClr val="tx1"/>
                </a:solidFill>
                <a:latin typeface="Century Schoolbook" pitchFamily="18" charset="0"/>
              </a:rPr>
              <a:pPr defTabSz="868363">
                <a:lnSpc>
                  <a:spcPct val="90000"/>
                </a:lnSpc>
                <a:spcBef>
                  <a:spcPct val="0"/>
                </a:spcBef>
              </a:pPr>
              <a:t>‹N°›</a:t>
            </a:fld>
            <a:endParaRPr lang="fr-FR" sz="1200" b="0">
              <a:solidFill>
                <a:schemeClr val="tx1"/>
              </a:solidFill>
              <a:latin typeface="Century Schoolbook" pitchFamily="18" charset="0"/>
            </a:endParaRPr>
          </a:p>
        </p:txBody>
      </p:sp>
      <p:sp>
        <p:nvSpPr>
          <p:cNvPr id="2056" name="Rectangle 8"/>
          <p:cNvSpPr>
            <a:spLocks noChangeArrowheads="1" noTextEdit="1"/>
          </p:cNvSpPr>
          <p:nvPr>
            <p:ph type="sldImg" idx="2"/>
          </p:nvPr>
        </p:nvSpPr>
        <p:spPr bwMode="auto">
          <a:xfrm>
            <a:off x="1150938" y="695325"/>
            <a:ext cx="4556125" cy="3409950"/>
          </a:xfrm>
          <a:prstGeom prst="rect">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Tree>
    <p:extLst>
      <p:ext uri="{BB962C8B-B14F-4D97-AF65-F5344CB8AC3E}">
        <p14:creationId xmlns:p14="http://schemas.microsoft.com/office/powerpoint/2010/main" val="3830709325"/>
      </p:ext>
    </p:extLst>
  </p:cSld>
  <p:clrMap bg1="lt1" tx1="dk1" bg2="lt2" tx2="dk2" accent1="accent1" accent2="accent2" accent3="accent3" accent4="accent4" accent5="accent5" accent6="accent6" hlink="hlink" folHlink="folHlink"/>
  <p:notesStyle>
    <a:lvl1pPr algn="l" rtl="0" eaLnBrk="0" fontAlgn="base" hangingPunct="0">
      <a:lnSpc>
        <a:spcPct val="90000"/>
      </a:lnSpc>
      <a:spcBef>
        <a:spcPct val="40000"/>
      </a:spcBef>
      <a:spcAft>
        <a:spcPct val="0"/>
      </a:spcAft>
      <a:defRPr sz="1200" kern="1200">
        <a:solidFill>
          <a:schemeClr val="tx1"/>
        </a:solidFill>
        <a:latin typeface="Century Schoolbook"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7581603D-83A0-49B0-AE70-982C3E5DD689}" type="slidenum">
              <a:rPr lang="fr-FR"/>
              <a:pPr/>
              <a:t>1</a:t>
            </a:fld>
            <a:endParaRPr lang="fr-FR"/>
          </a:p>
        </p:txBody>
      </p:sp>
      <p:sp>
        <p:nvSpPr>
          <p:cNvPr id="82946" name="Rectangle 2"/>
          <p:cNvSpPr>
            <a:spLocks noChangeArrowheads="1" noTextEdit="1"/>
          </p:cNvSpPr>
          <p:nvPr>
            <p:ph type="sldImg"/>
          </p:nvPr>
        </p:nvSpPr>
        <p:spPr>
          <a:xfrm>
            <a:off x="1155700" y="695325"/>
            <a:ext cx="4546600" cy="3409950"/>
          </a:xfrm>
          <a:ln/>
        </p:spPr>
      </p:sp>
      <p:sp>
        <p:nvSpPr>
          <p:cNvPr id="82947" name="Rectangle 3"/>
          <p:cNvSpPr>
            <a:spLocks noGrp="1" noChangeArrowheads="1"/>
          </p:cNvSpPr>
          <p:nvPr>
            <p:ph type="body" idx="1"/>
          </p:nvPr>
        </p:nvSpPr>
        <p:spPr/>
        <p:txBody>
          <a:bodyPr/>
          <a:lstStyle/>
          <a:p>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20562F8F-1490-4791-BB52-A52C4EE820C9}" type="slidenum">
              <a:rPr lang="fr-FR"/>
              <a:pPr/>
              <a:t>6</a:t>
            </a:fld>
            <a:endParaRPr lang="fr-FR"/>
          </a:p>
        </p:txBody>
      </p:sp>
      <p:sp>
        <p:nvSpPr>
          <p:cNvPr id="244738" name="Rectangle 2"/>
          <p:cNvSpPr>
            <a:spLocks noChangeArrowheads="1" noTextEdit="1"/>
          </p:cNvSpPr>
          <p:nvPr>
            <p:ph type="sldImg"/>
          </p:nvPr>
        </p:nvSpPr>
        <p:spPr>
          <a:xfrm>
            <a:off x="1155700" y="695325"/>
            <a:ext cx="4546600" cy="3409950"/>
          </a:xfrm>
          <a:ln/>
        </p:spPr>
      </p:sp>
      <p:sp>
        <p:nvSpPr>
          <p:cNvPr id="244739" name="Rectangle 3"/>
          <p:cNvSpPr>
            <a:spLocks noGrp="1" noChangeArrowheads="1"/>
          </p:cNvSpPr>
          <p:nvPr>
            <p:ph type="body" idx="1"/>
          </p:nvPr>
        </p:nvSpPr>
        <p:spPr/>
        <p:txBody>
          <a:bodyPr/>
          <a:lstStyle/>
          <a:p>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39938" name="Rectangle 2"/>
          <p:cNvSpPr>
            <a:spLocks noChangeArrowheads="1"/>
          </p:cNvSpPr>
          <p:nvPr/>
        </p:nvSpPr>
        <p:spPr bwMode="ltGray">
          <a:xfrm>
            <a:off x="0" y="0"/>
            <a:ext cx="825500" cy="6858000"/>
          </a:xfrm>
          <a:prstGeom prst="rect">
            <a:avLst/>
          </a:prstGeom>
          <a:solidFill>
            <a:schemeClr val="tx2">
              <a:alpha val="50000"/>
            </a:schemeClr>
          </a:solidFill>
          <a:ln>
            <a:noFill/>
          </a:ln>
          <a:extLst>
            <a:ext uri="{91240B29-F687-4F45-9708-019B960494DF}">
              <a14:hiddenLine xmlns:a14="http://schemas.microsoft.com/office/drawing/2010/main" w="9525">
                <a:solidFill>
                  <a:schemeClr val="bg1"/>
                </a:solidFill>
                <a:miter lim="800000"/>
                <a:headEnd/>
                <a:tailEnd/>
              </a14:hiddenLine>
            </a:ext>
          </a:extLst>
        </p:spPr>
        <p:txBody>
          <a:bodyPr wrap="none" anchor="ctr"/>
          <a:lstStyle/>
          <a:p>
            <a:endParaRPr lang="fr-FR"/>
          </a:p>
        </p:txBody>
      </p:sp>
      <p:sp>
        <p:nvSpPr>
          <p:cNvPr id="39939" name="Rectangle 3"/>
          <p:cNvSpPr>
            <a:spLocks noGrp="1" noChangeArrowheads="1"/>
          </p:cNvSpPr>
          <p:nvPr>
            <p:ph type="ctrTitle"/>
          </p:nvPr>
        </p:nvSpPr>
        <p:spPr bwMode="auto">
          <a:xfrm>
            <a:off x="685800" y="2133600"/>
            <a:ext cx="7772400" cy="11430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defRPr/>
            </a:lvl1pPr>
          </a:lstStyle>
          <a:p>
            <a:pPr lvl="0"/>
            <a:r>
              <a:rPr lang="fr-FR" noProof="0" smtClean="0"/>
              <a:t>Cliquez pour modifier le style du titre du masque</a:t>
            </a:r>
          </a:p>
        </p:txBody>
      </p:sp>
      <p:sp>
        <p:nvSpPr>
          <p:cNvPr id="39940" name="Rectangle 4"/>
          <p:cNvSpPr>
            <a:spLocks noGrp="1" noChangeArrowheads="1"/>
          </p:cNvSpPr>
          <p:nvPr>
            <p:ph type="subTitle" idx="1"/>
          </p:nvPr>
        </p:nvSpPr>
        <p:spPr bwMode="auto">
          <a:xfrm>
            <a:off x="1447800" y="3886200"/>
            <a:ext cx="6400800" cy="17526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a:buFont typeface="Monotype Sorts" pitchFamily="2" charset="2"/>
              <a:buNone/>
              <a:defRPr/>
            </a:lvl1pPr>
          </a:lstStyle>
          <a:p>
            <a:pPr lvl="0"/>
            <a:r>
              <a:rPr lang="fr-FR" noProof="0" smtClean="0"/>
              <a:t>Cliquez pour modifier le style des sous-titres du masque</a:t>
            </a:r>
          </a:p>
        </p:txBody>
      </p:sp>
      <p:sp>
        <p:nvSpPr>
          <p:cNvPr id="39941" name="Rectangle 5"/>
          <p:cNvSpPr>
            <a:spLocks noGrp="1" noChangeArrowheads="1"/>
          </p:cNvSpPr>
          <p:nvPr>
            <p:ph type="dt" sz="half" idx="2"/>
          </p:nvPr>
        </p:nvSpPr>
        <p:spPr bwMode="auto">
          <a:xfrm>
            <a:off x="685800" y="6248400"/>
            <a:ext cx="1905000" cy="4572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lgn="l">
              <a:defRPr sz="1400" b="0">
                <a:solidFill>
                  <a:srgbClr val="CCECFF"/>
                </a:solidFill>
                <a:latin typeface="Times New Roman" pitchFamily="18" charset="0"/>
              </a:defRPr>
            </a:lvl1pPr>
          </a:lstStyle>
          <a:p>
            <a:endParaRPr lang="fr-FR"/>
          </a:p>
        </p:txBody>
      </p:sp>
      <p:sp>
        <p:nvSpPr>
          <p:cNvPr id="39942" name="Rectangle 6"/>
          <p:cNvSpPr>
            <a:spLocks noGrp="1" noChangeArrowheads="1"/>
          </p:cNvSpPr>
          <p:nvPr>
            <p:ph type="ftr" sz="quarter" idx="3"/>
          </p:nvPr>
        </p:nvSpPr>
        <p:spPr/>
        <p:txBody>
          <a:bodyPr/>
          <a:lstStyle>
            <a:lvl1pPr>
              <a:defRPr>
                <a:solidFill>
                  <a:srgbClr val="CCECFF"/>
                </a:solidFill>
              </a:defRPr>
            </a:lvl1pPr>
          </a:lstStyle>
          <a:p>
            <a:endParaRPr lang="fr-FR"/>
          </a:p>
        </p:txBody>
      </p:sp>
      <p:sp>
        <p:nvSpPr>
          <p:cNvPr id="39943" name="Rectangle 7"/>
          <p:cNvSpPr>
            <a:spLocks noGrp="1" noChangeArrowheads="1"/>
          </p:cNvSpPr>
          <p:nvPr>
            <p:ph type="sldNum" sz="quarter" idx="4"/>
          </p:nvPr>
        </p:nvSpPr>
        <p:spPr/>
        <p:txBody>
          <a:bodyPr/>
          <a:lstStyle>
            <a:lvl1pPr>
              <a:defRPr>
                <a:solidFill>
                  <a:srgbClr val="CCECFF"/>
                </a:solidFill>
              </a:defRPr>
            </a:lvl1pPr>
          </a:lstStyle>
          <a:p>
            <a:fld id="{D22E3C05-3947-4F16-8828-405556794D3E}" type="slidenum">
              <a:rPr lang="fr-FR"/>
              <a:pPr/>
              <a:t>‹N°›</a:t>
            </a:fld>
            <a:endParaRPr lang="fr-FR"/>
          </a:p>
        </p:txBody>
      </p:sp>
      <p:sp>
        <p:nvSpPr>
          <p:cNvPr id="39944" name="Rectangle 8"/>
          <p:cNvSpPr>
            <a:spLocks noChangeArrowheads="1"/>
          </p:cNvSpPr>
          <p:nvPr/>
        </p:nvSpPr>
        <p:spPr bwMode="ltGray">
          <a:xfrm>
            <a:off x="0" y="3543300"/>
            <a:ext cx="3343275" cy="122238"/>
          </a:xfrm>
          <a:prstGeom prst="rect">
            <a:avLst/>
          </a:prstGeom>
          <a:solidFill>
            <a:schemeClr val="bg2">
              <a:alpha val="50000"/>
            </a:schemeClr>
          </a:soli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fr-FR"/>
          </a:p>
        </p:txBody>
      </p:sp>
    </p:spTree>
  </p:cSld>
  <p:clrMapOvr>
    <a:masterClrMapping/>
  </p:clrMapOvr>
  <p:transition spd="med" advTm="3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2000"/>
                                  </p:stCondLst>
                                  <p:childTnLst>
                                    <p:set>
                                      <p:cBhvr>
                                        <p:cTn id="6" dur="1" fill="hold">
                                          <p:stCondLst>
                                            <p:cond delay="0"/>
                                          </p:stCondLst>
                                        </p:cTn>
                                        <p:tgtEl>
                                          <p:spTgt spid="39938"/>
                                        </p:tgtEl>
                                        <p:attrNameLst>
                                          <p:attrName>style.visibility</p:attrName>
                                        </p:attrNameLst>
                                      </p:cBhvr>
                                      <p:to>
                                        <p:strVal val="visible"/>
                                      </p:to>
                                    </p:set>
                                    <p:animEffect transition="in" filter="wipe(up)">
                                      <p:cBhvr>
                                        <p:cTn id="7" dur="500"/>
                                        <p:tgtEl>
                                          <p:spTgt spid="39938"/>
                                        </p:tgtEl>
                                      </p:cBhvr>
                                    </p:animEffect>
                                  </p:childTnLst>
                                </p:cTn>
                              </p:par>
                            </p:childTnLst>
                          </p:cTn>
                        </p:par>
                        <p:par>
                          <p:cTn id="8" fill="hold" nodeType="afterGroup">
                            <p:stCondLst>
                              <p:cond delay="2500"/>
                            </p:stCondLst>
                            <p:childTnLst>
                              <p:par>
                                <p:cTn id="9" presetID="22" presetClass="entr" presetSubtype="2" fill="hold" grpId="0" nodeType="afterEffect">
                                  <p:stCondLst>
                                    <p:cond delay="3000"/>
                                  </p:stCondLst>
                                  <p:childTnLst>
                                    <p:set>
                                      <p:cBhvr>
                                        <p:cTn id="10" dur="1" fill="hold">
                                          <p:stCondLst>
                                            <p:cond delay="0"/>
                                          </p:stCondLst>
                                        </p:cTn>
                                        <p:tgtEl>
                                          <p:spTgt spid="39944"/>
                                        </p:tgtEl>
                                        <p:attrNameLst>
                                          <p:attrName>style.visibility</p:attrName>
                                        </p:attrNameLst>
                                      </p:cBhvr>
                                      <p:to>
                                        <p:strVal val="visible"/>
                                      </p:to>
                                    </p:set>
                                    <p:animEffect transition="in" filter="wipe(right)">
                                      <p:cBhvr>
                                        <p:cTn id="11" dur="500"/>
                                        <p:tgtEl>
                                          <p:spTgt spid="399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animBg="1"/>
      <p:bldP spid="39944"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1600200"/>
            <a:ext cx="8229600" cy="4525963"/>
          </a:xfrm>
          <a:prstGeom prst="rect">
            <a:avLst/>
          </a:prstGeo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pied de page 3"/>
          <p:cNvSpPr>
            <a:spLocks noGrp="1"/>
          </p:cNvSpPr>
          <p:nvPr>
            <p:ph type="ftr" sz="quarter" idx="10"/>
          </p:nvPr>
        </p:nvSpPr>
        <p:spPr/>
        <p:txBody>
          <a:bodyPr/>
          <a:lstStyle>
            <a:lvl1pPr>
              <a:defRPr/>
            </a:lvl1pPr>
          </a:lstStyle>
          <a:p>
            <a:endParaRPr lang="fr-FR"/>
          </a:p>
        </p:txBody>
      </p:sp>
      <p:sp>
        <p:nvSpPr>
          <p:cNvPr id="5" name="Espace réservé du numéro de diapositive 4"/>
          <p:cNvSpPr>
            <a:spLocks noGrp="1"/>
          </p:cNvSpPr>
          <p:nvPr>
            <p:ph type="sldNum" sz="quarter" idx="11"/>
          </p:nvPr>
        </p:nvSpPr>
        <p:spPr/>
        <p:txBody>
          <a:bodyPr/>
          <a:lstStyle>
            <a:lvl1pPr>
              <a:defRPr/>
            </a:lvl1pPr>
          </a:lstStyle>
          <a:p>
            <a:fld id="{092C743C-D0D0-4140-BBEF-E6C801D00F82}" type="slidenum">
              <a:rPr lang="fr-FR"/>
              <a:pPr/>
              <a:t>‹N°›</a:t>
            </a:fld>
            <a:endParaRPr lang="fr-FR"/>
          </a:p>
        </p:txBody>
      </p:sp>
    </p:spTree>
    <p:extLst>
      <p:ext uri="{BB962C8B-B14F-4D97-AF65-F5344CB8AC3E}">
        <p14:creationId xmlns:p14="http://schemas.microsoft.com/office/powerpoint/2010/main" val="1184530564"/>
      </p:ext>
    </p:extLst>
  </p:cSld>
  <p:clrMapOvr>
    <a:masterClrMapping/>
  </p:clrMapOvr>
  <p:transition spd="med" advTm="3000">
    <p:randomBa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a:prstGeom prst="rect">
            <a:avLst/>
          </a:prstGeo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8"/>
            <a:ext cx="6019800" cy="5851525"/>
          </a:xfrm>
          <a:prstGeom prst="rect">
            <a:avLst/>
          </a:prstGeo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pied de page 3"/>
          <p:cNvSpPr>
            <a:spLocks noGrp="1"/>
          </p:cNvSpPr>
          <p:nvPr>
            <p:ph type="ftr" sz="quarter" idx="10"/>
          </p:nvPr>
        </p:nvSpPr>
        <p:spPr/>
        <p:txBody>
          <a:bodyPr/>
          <a:lstStyle>
            <a:lvl1pPr>
              <a:defRPr/>
            </a:lvl1pPr>
          </a:lstStyle>
          <a:p>
            <a:endParaRPr lang="fr-FR"/>
          </a:p>
        </p:txBody>
      </p:sp>
      <p:sp>
        <p:nvSpPr>
          <p:cNvPr id="5" name="Espace réservé du numéro de diapositive 4"/>
          <p:cNvSpPr>
            <a:spLocks noGrp="1"/>
          </p:cNvSpPr>
          <p:nvPr>
            <p:ph type="sldNum" sz="quarter" idx="11"/>
          </p:nvPr>
        </p:nvSpPr>
        <p:spPr/>
        <p:txBody>
          <a:bodyPr/>
          <a:lstStyle>
            <a:lvl1pPr>
              <a:defRPr/>
            </a:lvl1pPr>
          </a:lstStyle>
          <a:p>
            <a:fld id="{91EE2334-217D-42EC-B31C-8D4CC3F96958}" type="slidenum">
              <a:rPr lang="fr-FR"/>
              <a:pPr/>
              <a:t>‹N°›</a:t>
            </a:fld>
            <a:endParaRPr lang="fr-FR"/>
          </a:p>
        </p:txBody>
      </p:sp>
    </p:spTree>
    <p:extLst>
      <p:ext uri="{BB962C8B-B14F-4D97-AF65-F5344CB8AC3E}">
        <p14:creationId xmlns:p14="http://schemas.microsoft.com/office/powerpoint/2010/main" val="2289840056"/>
      </p:ext>
    </p:extLst>
  </p:cSld>
  <p:clrMapOvr>
    <a:masterClrMapping/>
  </p:clrMapOvr>
  <p:transition spd="med" advTm="3000">
    <p:randomBa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re. Text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Modifiez le style du titre</a:t>
            </a:r>
            <a:endParaRPr lang="fr-FR"/>
          </a:p>
        </p:txBody>
      </p:sp>
      <p:sp>
        <p:nvSpPr>
          <p:cNvPr id="3" name="Espace réservé du texte 2"/>
          <p:cNvSpPr>
            <a:spLocks noGrp="1"/>
          </p:cNvSpPr>
          <p:nvPr>
            <p:ph type="body" sz="half" idx="1"/>
          </p:nvPr>
        </p:nvSpPr>
        <p:spPr>
          <a:xfrm>
            <a:off x="457200" y="1600200"/>
            <a:ext cx="4038600" cy="4525963"/>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pied de page 4"/>
          <p:cNvSpPr>
            <a:spLocks noGrp="1"/>
          </p:cNvSpPr>
          <p:nvPr>
            <p:ph type="ftr" sz="quarter" idx="10"/>
          </p:nvPr>
        </p:nvSpPr>
        <p:spPr>
          <a:xfrm>
            <a:off x="3124200" y="6248400"/>
            <a:ext cx="2895600" cy="457200"/>
          </a:xfrm>
        </p:spPr>
        <p:txBody>
          <a:bodyPr/>
          <a:lstStyle>
            <a:lvl1pPr>
              <a:defRPr/>
            </a:lvl1pPr>
          </a:lstStyle>
          <a:p>
            <a:endParaRPr lang="fr-FR"/>
          </a:p>
        </p:txBody>
      </p:sp>
      <p:sp>
        <p:nvSpPr>
          <p:cNvPr id="6" name="Espace réservé du numéro de diapositive 5"/>
          <p:cNvSpPr>
            <a:spLocks noGrp="1"/>
          </p:cNvSpPr>
          <p:nvPr>
            <p:ph type="sldNum" sz="quarter" idx="11"/>
          </p:nvPr>
        </p:nvSpPr>
        <p:spPr>
          <a:xfrm>
            <a:off x="6553200" y="6248400"/>
            <a:ext cx="1905000" cy="457200"/>
          </a:xfrm>
        </p:spPr>
        <p:txBody>
          <a:bodyPr/>
          <a:lstStyle>
            <a:lvl1pPr>
              <a:defRPr/>
            </a:lvl1pPr>
          </a:lstStyle>
          <a:p>
            <a:fld id="{81968637-41D3-4820-B9A5-69002761D0E7}" type="slidenum">
              <a:rPr lang="fr-FR"/>
              <a:pPr/>
              <a:t>‹N°›</a:t>
            </a:fld>
            <a:endParaRPr lang="fr-FR"/>
          </a:p>
        </p:txBody>
      </p:sp>
    </p:spTree>
    <p:extLst>
      <p:ext uri="{BB962C8B-B14F-4D97-AF65-F5344CB8AC3E}">
        <p14:creationId xmlns:p14="http://schemas.microsoft.com/office/powerpoint/2010/main" val="1048941313"/>
      </p:ext>
    </p:extLst>
  </p:cSld>
  <p:clrMapOvr>
    <a:masterClrMapping/>
  </p:clrMapOvr>
  <p:transition spd="med" advTm="3000">
    <p:randomBa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re. Contenu et 2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4038600" cy="4525963"/>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quarter" idx="2"/>
          </p:nvPr>
        </p:nvSpPr>
        <p:spPr>
          <a:xfrm>
            <a:off x="4648200" y="1600200"/>
            <a:ext cx="4038600" cy="2185988"/>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a:spLocks noGrp="1"/>
          </p:cNvSpPr>
          <p:nvPr>
            <p:ph sz="quarter" idx="3"/>
          </p:nvPr>
        </p:nvSpPr>
        <p:spPr>
          <a:xfrm>
            <a:off x="4648200" y="3938588"/>
            <a:ext cx="4038600" cy="2187575"/>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10"/>
          </p:nvPr>
        </p:nvSpPr>
        <p:spPr>
          <a:xfrm>
            <a:off x="3124200" y="6248400"/>
            <a:ext cx="2895600" cy="457200"/>
          </a:xfrm>
        </p:spPr>
        <p:txBody>
          <a:bodyPr/>
          <a:lstStyle>
            <a:lvl1pPr>
              <a:defRPr/>
            </a:lvl1pPr>
          </a:lstStyle>
          <a:p>
            <a:endParaRPr lang="fr-FR"/>
          </a:p>
        </p:txBody>
      </p:sp>
      <p:sp>
        <p:nvSpPr>
          <p:cNvPr id="7" name="Espace réservé du numéro de diapositive 6"/>
          <p:cNvSpPr>
            <a:spLocks noGrp="1"/>
          </p:cNvSpPr>
          <p:nvPr>
            <p:ph type="sldNum" sz="quarter" idx="11"/>
          </p:nvPr>
        </p:nvSpPr>
        <p:spPr>
          <a:xfrm>
            <a:off x="6553200" y="6248400"/>
            <a:ext cx="1905000" cy="457200"/>
          </a:xfrm>
        </p:spPr>
        <p:txBody>
          <a:bodyPr/>
          <a:lstStyle>
            <a:lvl1pPr>
              <a:defRPr/>
            </a:lvl1pPr>
          </a:lstStyle>
          <a:p>
            <a:fld id="{40460108-F2EC-426E-B719-43351D676CA0}" type="slidenum">
              <a:rPr lang="fr-FR"/>
              <a:pPr/>
              <a:t>‹N°›</a:t>
            </a:fld>
            <a:endParaRPr lang="fr-FR"/>
          </a:p>
        </p:txBody>
      </p:sp>
    </p:spTree>
    <p:extLst>
      <p:ext uri="{BB962C8B-B14F-4D97-AF65-F5344CB8AC3E}">
        <p14:creationId xmlns:p14="http://schemas.microsoft.com/office/powerpoint/2010/main" val="951902577"/>
      </p:ext>
    </p:extLst>
  </p:cSld>
  <p:clrMapOvr>
    <a:masterClrMapping/>
  </p:clrMapOvr>
  <p:transition spd="med" advTm="3000">
    <p:randomBa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reserve="1">
  <p:cSld name="Contenu">
    <p:spTree>
      <p:nvGrpSpPr>
        <p:cNvPr id="1" name=""/>
        <p:cNvGrpSpPr/>
        <p:nvPr/>
      </p:nvGrpSpPr>
      <p:grpSpPr>
        <a:xfrm>
          <a:off x="0" y="0"/>
          <a:ext cx="0" cy="0"/>
          <a:chOff x="0" y="0"/>
          <a:chExt cx="0" cy="0"/>
        </a:xfrm>
      </p:grpSpPr>
      <p:sp>
        <p:nvSpPr>
          <p:cNvPr id="2" name="Espace réservé du contenu 1"/>
          <p:cNvSpPr>
            <a:spLocks noGrp="1"/>
          </p:cNvSpPr>
          <p:nvPr>
            <p:ph/>
          </p:nvPr>
        </p:nvSpPr>
        <p:spPr>
          <a:xfrm>
            <a:off x="457200" y="274638"/>
            <a:ext cx="8229600" cy="5851525"/>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3" name="Espace réservé du pied de page 2"/>
          <p:cNvSpPr>
            <a:spLocks noGrp="1"/>
          </p:cNvSpPr>
          <p:nvPr>
            <p:ph type="ftr" sz="quarter" idx="10"/>
          </p:nvPr>
        </p:nvSpPr>
        <p:spPr>
          <a:xfrm>
            <a:off x="3124200" y="6248400"/>
            <a:ext cx="2895600" cy="457200"/>
          </a:xfrm>
        </p:spPr>
        <p:txBody>
          <a:bodyPr/>
          <a:lstStyle>
            <a:lvl1pPr>
              <a:defRPr/>
            </a:lvl1pPr>
          </a:lstStyle>
          <a:p>
            <a:endParaRPr lang="fr-FR"/>
          </a:p>
        </p:txBody>
      </p:sp>
      <p:sp>
        <p:nvSpPr>
          <p:cNvPr id="4" name="Espace réservé du numéro de diapositive 3"/>
          <p:cNvSpPr>
            <a:spLocks noGrp="1"/>
          </p:cNvSpPr>
          <p:nvPr>
            <p:ph type="sldNum" sz="quarter" idx="11"/>
          </p:nvPr>
        </p:nvSpPr>
        <p:spPr>
          <a:xfrm>
            <a:off x="6553200" y="6248400"/>
            <a:ext cx="1905000" cy="457200"/>
          </a:xfrm>
        </p:spPr>
        <p:txBody>
          <a:bodyPr/>
          <a:lstStyle>
            <a:lvl1pPr>
              <a:defRPr/>
            </a:lvl1pPr>
          </a:lstStyle>
          <a:p>
            <a:fld id="{C9412A29-DC1C-48C9-A0F8-024AF375C12C}" type="slidenum">
              <a:rPr lang="fr-FR"/>
              <a:pPr/>
              <a:t>‹N°›</a:t>
            </a:fld>
            <a:endParaRPr lang="fr-FR"/>
          </a:p>
        </p:txBody>
      </p:sp>
    </p:spTree>
    <p:extLst>
      <p:ext uri="{BB962C8B-B14F-4D97-AF65-F5344CB8AC3E}">
        <p14:creationId xmlns:p14="http://schemas.microsoft.com/office/powerpoint/2010/main" val="537787496"/>
      </p:ext>
    </p:extLst>
  </p:cSld>
  <p:clrMapOvr>
    <a:masterClrMapping/>
  </p:clrMapOvr>
  <p:transition spd="med" advTm="3000">
    <p:randomBa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AndTwoObj" preserve="1">
  <p:cSld name="Titre. Texte et 2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Modifiez le style du titre</a:t>
            </a:r>
            <a:endParaRPr lang="fr-FR"/>
          </a:p>
        </p:txBody>
      </p:sp>
      <p:sp>
        <p:nvSpPr>
          <p:cNvPr id="3" name="Espace réservé du texte 2"/>
          <p:cNvSpPr>
            <a:spLocks noGrp="1"/>
          </p:cNvSpPr>
          <p:nvPr>
            <p:ph type="body" sz="half" idx="1"/>
          </p:nvPr>
        </p:nvSpPr>
        <p:spPr>
          <a:xfrm>
            <a:off x="457200" y="1600200"/>
            <a:ext cx="4038600" cy="4525963"/>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quarter" idx="2"/>
          </p:nvPr>
        </p:nvSpPr>
        <p:spPr>
          <a:xfrm>
            <a:off x="4648200" y="1600200"/>
            <a:ext cx="4038600" cy="2185988"/>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a:spLocks noGrp="1"/>
          </p:cNvSpPr>
          <p:nvPr>
            <p:ph sz="quarter" idx="3"/>
          </p:nvPr>
        </p:nvSpPr>
        <p:spPr>
          <a:xfrm>
            <a:off x="4648200" y="3938588"/>
            <a:ext cx="4038600" cy="2187575"/>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10"/>
          </p:nvPr>
        </p:nvSpPr>
        <p:spPr>
          <a:xfrm>
            <a:off x="3124200" y="6248400"/>
            <a:ext cx="2895600" cy="457200"/>
          </a:xfrm>
        </p:spPr>
        <p:txBody>
          <a:bodyPr/>
          <a:lstStyle>
            <a:lvl1pPr>
              <a:defRPr/>
            </a:lvl1pPr>
          </a:lstStyle>
          <a:p>
            <a:endParaRPr lang="fr-FR"/>
          </a:p>
        </p:txBody>
      </p:sp>
      <p:sp>
        <p:nvSpPr>
          <p:cNvPr id="7" name="Espace réservé du numéro de diapositive 6"/>
          <p:cNvSpPr>
            <a:spLocks noGrp="1"/>
          </p:cNvSpPr>
          <p:nvPr>
            <p:ph type="sldNum" sz="quarter" idx="11"/>
          </p:nvPr>
        </p:nvSpPr>
        <p:spPr>
          <a:xfrm>
            <a:off x="6553200" y="6248400"/>
            <a:ext cx="1905000" cy="457200"/>
          </a:xfrm>
        </p:spPr>
        <p:txBody>
          <a:bodyPr/>
          <a:lstStyle>
            <a:lvl1pPr>
              <a:defRPr/>
            </a:lvl1pPr>
          </a:lstStyle>
          <a:p>
            <a:fld id="{E5C16C3E-CCCC-457C-8830-33BEE5380F09}" type="slidenum">
              <a:rPr lang="fr-FR"/>
              <a:pPr/>
              <a:t>‹N°›</a:t>
            </a:fld>
            <a:endParaRPr lang="fr-FR"/>
          </a:p>
        </p:txBody>
      </p:sp>
    </p:spTree>
    <p:extLst>
      <p:ext uri="{BB962C8B-B14F-4D97-AF65-F5344CB8AC3E}">
        <p14:creationId xmlns:p14="http://schemas.microsoft.com/office/powerpoint/2010/main" val="590407516"/>
      </p:ext>
    </p:extLst>
  </p:cSld>
  <p:clrMapOvr>
    <a:masterClrMapping/>
  </p:clrMapOvr>
  <p:transition spd="med" advTm="3000">
    <p:randomBa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Modifiez le style du titre</a:t>
            </a:r>
            <a:endParaRPr lang="fr-FR"/>
          </a:p>
        </p:txBody>
      </p:sp>
      <p:sp>
        <p:nvSpPr>
          <p:cNvPr id="3" name="Espace réservé du contenu 2"/>
          <p:cNvSpPr>
            <a:spLocks noGrp="1"/>
          </p:cNvSpPr>
          <p:nvPr>
            <p:ph idx="1"/>
          </p:nvPr>
        </p:nvSpPr>
        <p:spPr>
          <a:xfrm>
            <a:off x="457200" y="1600200"/>
            <a:ext cx="8229600" cy="4525963"/>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pied de page 3"/>
          <p:cNvSpPr>
            <a:spLocks noGrp="1"/>
          </p:cNvSpPr>
          <p:nvPr>
            <p:ph type="ftr" sz="quarter" idx="10"/>
          </p:nvPr>
        </p:nvSpPr>
        <p:spPr/>
        <p:txBody>
          <a:bodyPr/>
          <a:lstStyle>
            <a:lvl1pPr>
              <a:defRPr/>
            </a:lvl1pPr>
          </a:lstStyle>
          <a:p>
            <a:endParaRPr lang="fr-FR"/>
          </a:p>
        </p:txBody>
      </p:sp>
      <p:sp>
        <p:nvSpPr>
          <p:cNvPr id="5" name="Espace réservé du numéro de diapositive 4"/>
          <p:cNvSpPr>
            <a:spLocks noGrp="1"/>
          </p:cNvSpPr>
          <p:nvPr>
            <p:ph type="sldNum" sz="quarter" idx="11"/>
          </p:nvPr>
        </p:nvSpPr>
        <p:spPr/>
        <p:txBody>
          <a:bodyPr/>
          <a:lstStyle>
            <a:lvl1pPr>
              <a:defRPr/>
            </a:lvl1pPr>
          </a:lstStyle>
          <a:p>
            <a:fld id="{74ED7A83-AE49-4230-AD69-4A7BA0DAA9A0}" type="slidenum">
              <a:rPr lang="fr-FR"/>
              <a:pPr/>
              <a:t>‹N°›</a:t>
            </a:fld>
            <a:endParaRPr lang="fr-FR"/>
          </a:p>
        </p:txBody>
      </p:sp>
    </p:spTree>
    <p:extLst>
      <p:ext uri="{BB962C8B-B14F-4D97-AF65-F5344CB8AC3E}">
        <p14:creationId xmlns:p14="http://schemas.microsoft.com/office/powerpoint/2010/main" val="2342878238"/>
      </p:ext>
    </p:extLst>
  </p:cSld>
  <p:clrMapOvr>
    <a:masterClrMapping/>
  </p:clrMapOvr>
  <p:transition spd="med" advTm="3000">
    <p:randomBa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Modifiez les styles du texte du masque</a:t>
            </a:r>
          </a:p>
        </p:txBody>
      </p:sp>
      <p:sp>
        <p:nvSpPr>
          <p:cNvPr id="4" name="Espace réservé du pied de page 3"/>
          <p:cNvSpPr>
            <a:spLocks noGrp="1"/>
          </p:cNvSpPr>
          <p:nvPr>
            <p:ph type="ftr" sz="quarter" idx="10"/>
          </p:nvPr>
        </p:nvSpPr>
        <p:spPr/>
        <p:txBody>
          <a:bodyPr/>
          <a:lstStyle>
            <a:lvl1pPr>
              <a:defRPr/>
            </a:lvl1pPr>
          </a:lstStyle>
          <a:p>
            <a:endParaRPr lang="fr-FR"/>
          </a:p>
        </p:txBody>
      </p:sp>
      <p:sp>
        <p:nvSpPr>
          <p:cNvPr id="5" name="Espace réservé du numéro de diapositive 4"/>
          <p:cNvSpPr>
            <a:spLocks noGrp="1"/>
          </p:cNvSpPr>
          <p:nvPr>
            <p:ph type="sldNum" sz="quarter" idx="11"/>
          </p:nvPr>
        </p:nvSpPr>
        <p:spPr/>
        <p:txBody>
          <a:bodyPr/>
          <a:lstStyle>
            <a:lvl1pPr>
              <a:defRPr/>
            </a:lvl1pPr>
          </a:lstStyle>
          <a:p>
            <a:fld id="{018892D2-E3ED-4256-BCB7-A69A345AC3B8}" type="slidenum">
              <a:rPr lang="fr-FR"/>
              <a:pPr/>
              <a:t>‹N°›</a:t>
            </a:fld>
            <a:endParaRPr lang="fr-FR"/>
          </a:p>
        </p:txBody>
      </p:sp>
    </p:spTree>
    <p:extLst>
      <p:ext uri="{BB962C8B-B14F-4D97-AF65-F5344CB8AC3E}">
        <p14:creationId xmlns:p14="http://schemas.microsoft.com/office/powerpoint/2010/main" val="2515009694"/>
      </p:ext>
    </p:extLst>
  </p:cSld>
  <p:clrMapOvr>
    <a:masterClrMapping/>
  </p:clrMapOvr>
  <p:transition spd="med" advTm="3000">
    <p:randomBa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pied de page 4"/>
          <p:cNvSpPr>
            <a:spLocks noGrp="1"/>
          </p:cNvSpPr>
          <p:nvPr>
            <p:ph type="ftr" sz="quarter" idx="10"/>
          </p:nvPr>
        </p:nvSpPr>
        <p:spPr/>
        <p:txBody>
          <a:bodyPr/>
          <a:lstStyle>
            <a:lvl1pPr>
              <a:defRPr/>
            </a:lvl1pPr>
          </a:lstStyle>
          <a:p>
            <a:endParaRPr lang="fr-FR"/>
          </a:p>
        </p:txBody>
      </p:sp>
      <p:sp>
        <p:nvSpPr>
          <p:cNvPr id="6" name="Espace réservé du numéro de diapositive 5"/>
          <p:cNvSpPr>
            <a:spLocks noGrp="1"/>
          </p:cNvSpPr>
          <p:nvPr>
            <p:ph type="sldNum" sz="quarter" idx="11"/>
          </p:nvPr>
        </p:nvSpPr>
        <p:spPr/>
        <p:txBody>
          <a:bodyPr/>
          <a:lstStyle>
            <a:lvl1pPr>
              <a:defRPr/>
            </a:lvl1pPr>
          </a:lstStyle>
          <a:p>
            <a:fld id="{F54DDBC0-DA52-4C7F-AFB7-27DB4417B1A3}" type="slidenum">
              <a:rPr lang="fr-FR"/>
              <a:pPr/>
              <a:t>‹N°›</a:t>
            </a:fld>
            <a:endParaRPr lang="fr-FR"/>
          </a:p>
        </p:txBody>
      </p:sp>
    </p:spTree>
    <p:extLst>
      <p:ext uri="{BB962C8B-B14F-4D97-AF65-F5344CB8AC3E}">
        <p14:creationId xmlns:p14="http://schemas.microsoft.com/office/powerpoint/2010/main" val="3607187672"/>
      </p:ext>
    </p:extLst>
  </p:cSld>
  <p:clrMapOvr>
    <a:masterClrMapping/>
  </p:clrMapOvr>
  <p:transition spd="med" advTm="3000">
    <p:randomBa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u pied de page 6"/>
          <p:cNvSpPr>
            <a:spLocks noGrp="1"/>
          </p:cNvSpPr>
          <p:nvPr>
            <p:ph type="ftr" sz="quarter" idx="10"/>
          </p:nvPr>
        </p:nvSpPr>
        <p:spPr/>
        <p:txBody>
          <a:bodyPr/>
          <a:lstStyle>
            <a:lvl1pPr>
              <a:defRPr/>
            </a:lvl1pPr>
          </a:lstStyle>
          <a:p>
            <a:endParaRPr lang="fr-FR"/>
          </a:p>
        </p:txBody>
      </p:sp>
      <p:sp>
        <p:nvSpPr>
          <p:cNvPr id="8" name="Espace réservé du numéro de diapositive 7"/>
          <p:cNvSpPr>
            <a:spLocks noGrp="1"/>
          </p:cNvSpPr>
          <p:nvPr>
            <p:ph type="sldNum" sz="quarter" idx="11"/>
          </p:nvPr>
        </p:nvSpPr>
        <p:spPr/>
        <p:txBody>
          <a:bodyPr/>
          <a:lstStyle>
            <a:lvl1pPr>
              <a:defRPr/>
            </a:lvl1pPr>
          </a:lstStyle>
          <a:p>
            <a:fld id="{82B3A57B-E34A-46D9-B119-4C51C3B5BFD5}" type="slidenum">
              <a:rPr lang="fr-FR"/>
              <a:pPr/>
              <a:t>‹N°›</a:t>
            </a:fld>
            <a:endParaRPr lang="fr-FR"/>
          </a:p>
        </p:txBody>
      </p:sp>
    </p:spTree>
    <p:extLst>
      <p:ext uri="{BB962C8B-B14F-4D97-AF65-F5344CB8AC3E}">
        <p14:creationId xmlns:p14="http://schemas.microsoft.com/office/powerpoint/2010/main" val="379394476"/>
      </p:ext>
    </p:extLst>
  </p:cSld>
  <p:clrMapOvr>
    <a:masterClrMapping/>
  </p:clrMapOvr>
  <p:transition spd="med" advTm="3000">
    <p:randomBa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Modifiez le style du titre</a:t>
            </a:r>
            <a:endParaRPr lang="fr-FR"/>
          </a:p>
        </p:txBody>
      </p:sp>
      <p:sp>
        <p:nvSpPr>
          <p:cNvPr id="3" name="Espace réservé du pied de page 2"/>
          <p:cNvSpPr>
            <a:spLocks noGrp="1"/>
          </p:cNvSpPr>
          <p:nvPr>
            <p:ph type="ftr" sz="quarter" idx="10"/>
          </p:nvPr>
        </p:nvSpPr>
        <p:spPr/>
        <p:txBody>
          <a:bodyPr/>
          <a:lstStyle>
            <a:lvl1pPr>
              <a:defRPr/>
            </a:lvl1pPr>
          </a:lstStyle>
          <a:p>
            <a:endParaRPr lang="fr-FR"/>
          </a:p>
        </p:txBody>
      </p:sp>
      <p:sp>
        <p:nvSpPr>
          <p:cNvPr id="4" name="Espace réservé du numéro de diapositive 3"/>
          <p:cNvSpPr>
            <a:spLocks noGrp="1"/>
          </p:cNvSpPr>
          <p:nvPr>
            <p:ph type="sldNum" sz="quarter" idx="11"/>
          </p:nvPr>
        </p:nvSpPr>
        <p:spPr/>
        <p:txBody>
          <a:bodyPr/>
          <a:lstStyle>
            <a:lvl1pPr>
              <a:defRPr/>
            </a:lvl1pPr>
          </a:lstStyle>
          <a:p>
            <a:fld id="{39046FDD-B3B3-4786-A3EC-F8E0BF7DE8C9}" type="slidenum">
              <a:rPr lang="fr-FR"/>
              <a:pPr/>
              <a:t>‹N°›</a:t>
            </a:fld>
            <a:endParaRPr lang="fr-FR"/>
          </a:p>
        </p:txBody>
      </p:sp>
    </p:spTree>
    <p:extLst>
      <p:ext uri="{BB962C8B-B14F-4D97-AF65-F5344CB8AC3E}">
        <p14:creationId xmlns:p14="http://schemas.microsoft.com/office/powerpoint/2010/main" val="1026671553"/>
      </p:ext>
    </p:extLst>
  </p:cSld>
  <p:clrMapOvr>
    <a:masterClrMapping/>
  </p:clrMapOvr>
  <p:transition spd="med" advTm="3000">
    <p:randomBa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u pied de page 1"/>
          <p:cNvSpPr>
            <a:spLocks noGrp="1"/>
          </p:cNvSpPr>
          <p:nvPr>
            <p:ph type="ftr" sz="quarter" idx="10"/>
          </p:nvPr>
        </p:nvSpPr>
        <p:spPr/>
        <p:txBody>
          <a:bodyPr/>
          <a:lstStyle>
            <a:lvl1pPr>
              <a:defRPr/>
            </a:lvl1pPr>
          </a:lstStyle>
          <a:p>
            <a:endParaRPr lang="fr-FR"/>
          </a:p>
        </p:txBody>
      </p:sp>
      <p:sp>
        <p:nvSpPr>
          <p:cNvPr id="3" name="Espace réservé du numéro de diapositive 2"/>
          <p:cNvSpPr>
            <a:spLocks noGrp="1"/>
          </p:cNvSpPr>
          <p:nvPr>
            <p:ph type="sldNum" sz="quarter" idx="11"/>
          </p:nvPr>
        </p:nvSpPr>
        <p:spPr/>
        <p:txBody>
          <a:bodyPr/>
          <a:lstStyle>
            <a:lvl1pPr>
              <a:defRPr/>
            </a:lvl1pPr>
          </a:lstStyle>
          <a:p>
            <a:fld id="{154FD59D-3BB0-42F0-B451-0345ECE25C2A}" type="slidenum">
              <a:rPr lang="fr-FR"/>
              <a:pPr/>
              <a:t>‹N°›</a:t>
            </a:fld>
            <a:endParaRPr lang="fr-FR"/>
          </a:p>
        </p:txBody>
      </p:sp>
    </p:spTree>
    <p:extLst>
      <p:ext uri="{BB962C8B-B14F-4D97-AF65-F5344CB8AC3E}">
        <p14:creationId xmlns:p14="http://schemas.microsoft.com/office/powerpoint/2010/main" val="2596680836"/>
      </p:ext>
    </p:extLst>
  </p:cSld>
  <p:clrMapOvr>
    <a:masterClrMapping/>
  </p:clrMapOvr>
  <p:transition spd="med" advTm="3000">
    <p:randomBa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a:prstGeom prst="rect">
            <a:avLst/>
          </a:prstGeo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u pied de page 4"/>
          <p:cNvSpPr>
            <a:spLocks noGrp="1"/>
          </p:cNvSpPr>
          <p:nvPr>
            <p:ph type="ftr" sz="quarter" idx="10"/>
          </p:nvPr>
        </p:nvSpPr>
        <p:spPr/>
        <p:txBody>
          <a:bodyPr/>
          <a:lstStyle>
            <a:lvl1pPr>
              <a:defRPr/>
            </a:lvl1pPr>
          </a:lstStyle>
          <a:p>
            <a:endParaRPr lang="fr-FR"/>
          </a:p>
        </p:txBody>
      </p:sp>
      <p:sp>
        <p:nvSpPr>
          <p:cNvPr id="6" name="Espace réservé du numéro de diapositive 5"/>
          <p:cNvSpPr>
            <a:spLocks noGrp="1"/>
          </p:cNvSpPr>
          <p:nvPr>
            <p:ph type="sldNum" sz="quarter" idx="11"/>
          </p:nvPr>
        </p:nvSpPr>
        <p:spPr/>
        <p:txBody>
          <a:bodyPr/>
          <a:lstStyle>
            <a:lvl1pPr>
              <a:defRPr/>
            </a:lvl1pPr>
          </a:lstStyle>
          <a:p>
            <a:fld id="{37EFD008-644A-40EE-98E8-28642046A868}" type="slidenum">
              <a:rPr lang="fr-FR"/>
              <a:pPr/>
              <a:t>‹N°›</a:t>
            </a:fld>
            <a:endParaRPr lang="fr-FR"/>
          </a:p>
        </p:txBody>
      </p:sp>
    </p:spTree>
    <p:extLst>
      <p:ext uri="{BB962C8B-B14F-4D97-AF65-F5344CB8AC3E}">
        <p14:creationId xmlns:p14="http://schemas.microsoft.com/office/powerpoint/2010/main" val="121166834"/>
      </p:ext>
    </p:extLst>
  </p:cSld>
  <p:clrMapOvr>
    <a:masterClrMapping/>
  </p:clrMapOvr>
  <p:transition spd="med" advTm="3000">
    <p:randomBa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u pied de page 4"/>
          <p:cNvSpPr>
            <a:spLocks noGrp="1"/>
          </p:cNvSpPr>
          <p:nvPr>
            <p:ph type="ftr" sz="quarter" idx="10"/>
          </p:nvPr>
        </p:nvSpPr>
        <p:spPr/>
        <p:txBody>
          <a:bodyPr/>
          <a:lstStyle>
            <a:lvl1pPr>
              <a:defRPr/>
            </a:lvl1pPr>
          </a:lstStyle>
          <a:p>
            <a:endParaRPr lang="fr-FR"/>
          </a:p>
        </p:txBody>
      </p:sp>
      <p:sp>
        <p:nvSpPr>
          <p:cNvPr id="6" name="Espace réservé du numéro de diapositive 5"/>
          <p:cNvSpPr>
            <a:spLocks noGrp="1"/>
          </p:cNvSpPr>
          <p:nvPr>
            <p:ph type="sldNum" sz="quarter" idx="11"/>
          </p:nvPr>
        </p:nvSpPr>
        <p:spPr/>
        <p:txBody>
          <a:bodyPr/>
          <a:lstStyle>
            <a:lvl1pPr>
              <a:defRPr/>
            </a:lvl1pPr>
          </a:lstStyle>
          <a:p>
            <a:fld id="{EE1CFE21-2962-4C1E-A0CC-AB1AA73F08F0}" type="slidenum">
              <a:rPr lang="fr-FR"/>
              <a:pPr/>
              <a:t>‹N°›</a:t>
            </a:fld>
            <a:endParaRPr lang="fr-FR"/>
          </a:p>
        </p:txBody>
      </p:sp>
    </p:spTree>
    <p:extLst>
      <p:ext uri="{BB962C8B-B14F-4D97-AF65-F5344CB8AC3E}">
        <p14:creationId xmlns:p14="http://schemas.microsoft.com/office/powerpoint/2010/main" val="52167177"/>
      </p:ext>
    </p:extLst>
  </p:cSld>
  <p:clrMapOvr>
    <a:masterClrMapping/>
  </p:clrMapOvr>
  <p:transition spd="med" advTm="3000">
    <p:randomBa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38917" name="Rectangle 5"/>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400" b="0">
                <a:solidFill>
                  <a:schemeClr val="tx1"/>
                </a:solidFill>
                <a:latin typeface="Times New Roman" pitchFamily="18" charset="0"/>
              </a:defRPr>
            </a:lvl1pPr>
          </a:lstStyle>
          <a:p>
            <a:endParaRPr lang="fr-FR"/>
          </a:p>
        </p:txBody>
      </p:sp>
      <p:sp>
        <p:nvSpPr>
          <p:cNvPr id="38918" name="Rectangle 6"/>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400" b="0">
                <a:solidFill>
                  <a:schemeClr val="tx1"/>
                </a:solidFill>
                <a:latin typeface="Times New Roman" pitchFamily="18" charset="0"/>
              </a:defRPr>
            </a:lvl1pPr>
          </a:lstStyle>
          <a:p>
            <a:fld id="{A99EF36A-262D-4146-95C9-5C9EF5182493}" type="slidenum">
              <a:rPr lang="fr-FR"/>
              <a:pPr/>
              <a:t>‹N°›</a:t>
            </a:fld>
            <a:endParaRPr lang="fr-FR"/>
          </a:p>
        </p:txBody>
      </p:sp>
    </p:spTree>
  </p:cSld>
  <p:clrMap bg1="dk2" tx1="lt1" bg2="dk1" tx2="lt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Lst>
  <p:transition spd="med" advTm="3000">
    <p:randomBar/>
  </p:transition>
  <p:txStyles>
    <p:titleStyle>
      <a:lvl1pPr algn="ctr" rtl="0" eaLnBrk="0" fontAlgn="base" hangingPunct="0">
        <a:spcBef>
          <a:spcPct val="0"/>
        </a:spcBef>
        <a:spcAft>
          <a:spcPct val="0"/>
        </a:spcAft>
        <a:defRPr kumimoji="1"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kumimoji="1" sz="4400">
          <a:solidFill>
            <a:schemeClr val="tx2"/>
          </a:solidFill>
          <a:effectLst>
            <a:outerShdw blurRad="38100" dist="38100" dir="2700000" algn="tl">
              <a:srgbClr val="000000"/>
            </a:outerShdw>
          </a:effectLst>
          <a:latin typeface="Tahoma" pitchFamily="34" charset="0"/>
        </a:defRPr>
      </a:lvl2pPr>
      <a:lvl3pPr algn="ctr" rtl="0" eaLnBrk="0" fontAlgn="base" hangingPunct="0">
        <a:spcBef>
          <a:spcPct val="0"/>
        </a:spcBef>
        <a:spcAft>
          <a:spcPct val="0"/>
        </a:spcAft>
        <a:defRPr kumimoji="1" sz="4400">
          <a:solidFill>
            <a:schemeClr val="tx2"/>
          </a:solidFill>
          <a:effectLst>
            <a:outerShdw blurRad="38100" dist="38100" dir="2700000" algn="tl">
              <a:srgbClr val="000000"/>
            </a:outerShdw>
          </a:effectLst>
          <a:latin typeface="Tahoma" pitchFamily="34" charset="0"/>
        </a:defRPr>
      </a:lvl3pPr>
      <a:lvl4pPr algn="ctr" rtl="0" eaLnBrk="0" fontAlgn="base" hangingPunct="0">
        <a:spcBef>
          <a:spcPct val="0"/>
        </a:spcBef>
        <a:spcAft>
          <a:spcPct val="0"/>
        </a:spcAft>
        <a:defRPr kumimoji="1" sz="4400">
          <a:solidFill>
            <a:schemeClr val="tx2"/>
          </a:solidFill>
          <a:effectLst>
            <a:outerShdw blurRad="38100" dist="38100" dir="2700000" algn="tl">
              <a:srgbClr val="000000"/>
            </a:outerShdw>
          </a:effectLst>
          <a:latin typeface="Tahoma" pitchFamily="34" charset="0"/>
        </a:defRPr>
      </a:lvl4pPr>
      <a:lvl5pPr algn="ctr" rtl="0" eaLnBrk="0" fontAlgn="base" hangingPunct="0">
        <a:spcBef>
          <a:spcPct val="0"/>
        </a:spcBef>
        <a:spcAft>
          <a:spcPct val="0"/>
        </a:spcAft>
        <a:defRPr kumimoji="1" sz="4400">
          <a:solidFill>
            <a:schemeClr val="tx2"/>
          </a:solidFill>
          <a:effectLst>
            <a:outerShdw blurRad="38100" dist="38100" dir="2700000" algn="tl">
              <a:srgbClr val="000000"/>
            </a:outerShdw>
          </a:effectLst>
          <a:latin typeface="Tahoma" pitchFamily="34" charset="0"/>
        </a:defRPr>
      </a:lvl5pPr>
      <a:lvl6pPr marL="457200" algn="ctr" rtl="0" eaLnBrk="0" fontAlgn="base" hangingPunct="0">
        <a:spcBef>
          <a:spcPct val="0"/>
        </a:spcBef>
        <a:spcAft>
          <a:spcPct val="0"/>
        </a:spcAft>
        <a:defRPr kumimoji="1" sz="4400">
          <a:solidFill>
            <a:schemeClr val="tx2"/>
          </a:solidFill>
          <a:effectLst>
            <a:outerShdw blurRad="38100" dist="38100" dir="2700000" algn="tl">
              <a:srgbClr val="000000"/>
            </a:outerShdw>
          </a:effectLst>
          <a:latin typeface="Tahoma" pitchFamily="34" charset="0"/>
        </a:defRPr>
      </a:lvl6pPr>
      <a:lvl7pPr marL="914400" algn="ctr" rtl="0" eaLnBrk="0" fontAlgn="base" hangingPunct="0">
        <a:spcBef>
          <a:spcPct val="0"/>
        </a:spcBef>
        <a:spcAft>
          <a:spcPct val="0"/>
        </a:spcAft>
        <a:defRPr kumimoji="1" sz="4400">
          <a:solidFill>
            <a:schemeClr val="tx2"/>
          </a:solidFill>
          <a:effectLst>
            <a:outerShdw blurRad="38100" dist="38100" dir="2700000" algn="tl">
              <a:srgbClr val="000000"/>
            </a:outerShdw>
          </a:effectLst>
          <a:latin typeface="Tahoma" pitchFamily="34" charset="0"/>
        </a:defRPr>
      </a:lvl7pPr>
      <a:lvl8pPr marL="1371600" algn="ctr" rtl="0" eaLnBrk="0" fontAlgn="base" hangingPunct="0">
        <a:spcBef>
          <a:spcPct val="0"/>
        </a:spcBef>
        <a:spcAft>
          <a:spcPct val="0"/>
        </a:spcAft>
        <a:defRPr kumimoji="1" sz="4400">
          <a:solidFill>
            <a:schemeClr val="tx2"/>
          </a:solidFill>
          <a:effectLst>
            <a:outerShdw blurRad="38100" dist="38100" dir="2700000" algn="tl">
              <a:srgbClr val="000000"/>
            </a:outerShdw>
          </a:effectLst>
          <a:latin typeface="Tahoma" pitchFamily="34" charset="0"/>
        </a:defRPr>
      </a:lvl8pPr>
      <a:lvl9pPr marL="1828800" algn="ctr" rtl="0" eaLnBrk="0" fontAlgn="base" hangingPunct="0">
        <a:spcBef>
          <a:spcPct val="0"/>
        </a:spcBef>
        <a:spcAft>
          <a:spcPct val="0"/>
        </a:spcAft>
        <a:defRPr kumimoji="1" sz="4400">
          <a:solidFill>
            <a:schemeClr val="tx2"/>
          </a:solidFill>
          <a:effectLst>
            <a:outerShdw blurRad="38100" dist="38100" dir="2700000" algn="tl">
              <a:srgbClr val="000000"/>
            </a:outerShdw>
          </a:effectLst>
          <a:latin typeface="Tahoma" pitchFamily="34" charset="0"/>
        </a:defRPr>
      </a:lvl9pPr>
    </p:titleStyle>
    <p:bodyStyle>
      <a:lvl1pPr marL="342900" indent="-342900" algn="l" rtl="0" eaLnBrk="0" fontAlgn="base" hangingPunct="0">
        <a:spcBef>
          <a:spcPct val="20000"/>
        </a:spcBef>
        <a:spcAft>
          <a:spcPct val="0"/>
        </a:spcAft>
        <a:buClr>
          <a:schemeClr val="folHlink"/>
        </a:buClr>
        <a:buSzPct val="75000"/>
        <a:buFont typeface="Monotype Sorts" pitchFamily="2" charset="2"/>
        <a:buChar char="n"/>
        <a:defRPr kumimoji="1"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folHlink"/>
        </a:buClr>
        <a:buChar char="–"/>
        <a:defRPr kumimoji="1"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folHlink"/>
        </a:buClr>
        <a:buSzPct val="60000"/>
        <a:buFont typeface="Monotype Sorts" pitchFamily="2" charset="2"/>
        <a:buChar char="n"/>
        <a:defRPr kumimoji="1"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har char="–"/>
        <a:defRPr kumimoji="1"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effectLst>
            <a:outerShdw blurRad="38100" dist="38100" dir="2700000" algn="tl">
              <a:srgbClr val="000000"/>
            </a:outerShdw>
          </a:effectLst>
          <a:latin typeface="+mn-lt"/>
        </a:defRPr>
      </a:lvl5pPr>
      <a:lvl6pPr marL="2514600" indent="-228600" algn="l" rtl="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effectLst>
            <a:outerShdw blurRad="38100" dist="38100" dir="2700000" algn="tl">
              <a:srgbClr val="000000"/>
            </a:outerShdw>
          </a:effectLst>
          <a:latin typeface="+mn-lt"/>
        </a:defRPr>
      </a:lvl6pPr>
      <a:lvl7pPr marL="2971800" indent="-228600" algn="l" rtl="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effectLst>
            <a:outerShdw blurRad="38100" dist="38100" dir="2700000" algn="tl">
              <a:srgbClr val="000000"/>
            </a:outerShdw>
          </a:effectLst>
          <a:latin typeface="+mn-lt"/>
        </a:defRPr>
      </a:lvl7pPr>
      <a:lvl8pPr marL="3429000" indent="-228600" algn="l" rtl="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effectLst>
            <a:outerShdw blurRad="38100" dist="38100" dir="2700000" algn="tl">
              <a:srgbClr val="000000"/>
            </a:outerShdw>
          </a:effectLst>
          <a:latin typeface="+mn-lt"/>
        </a:defRPr>
      </a:lvl8pPr>
      <a:lvl9pPr marL="3886200" indent="-228600" algn="l" rtl="0" eaLnBrk="0" fontAlgn="base" hangingPunct="0">
        <a:spcBef>
          <a:spcPct val="20000"/>
        </a:spcBef>
        <a:spcAft>
          <a:spcPct val="0"/>
        </a:spcAft>
        <a:buClr>
          <a:schemeClr val="folHlink"/>
        </a:buClr>
        <a:buSzPct val="50000"/>
        <a:buFont typeface="Monotype Sorts" pitchFamily="2" charset="2"/>
        <a:buChar char="n"/>
        <a:defRPr kumimoji="1" sz="2000">
          <a:solidFill>
            <a:schemeClr val="tx1"/>
          </a:solidFill>
          <a:effectLst>
            <a:outerShdw blurRad="38100" dist="38100" dir="2700000" algn="tl">
              <a:srgbClr val="000000"/>
            </a:outerShdw>
          </a:effectLst>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62.xml"/><Relationship Id="rId3" Type="http://schemas.openxmlformats.org/officeDocument/2006/relationships/slideLayout" Target="../slideLayouts/slideLayout2.xml"/><Relationship Id="rId7" Type="http://schemas.openxmlformats.org/officeDocument/2006/relationships/slide" Target="slide68.xml"/><Relationship Id="rId12" Type="http://schemas.openxmlformats.org/officeDocument/2006/relationships/slide" Target="slide81.xml"/><Relationship Id="rId2" Type="http://schemas.openxmlformats.org/officeDocument/2006/relationships/vmlDrawing" Target="../drawings/vmlDrawing1.vml"/><Relationship Id="rId1" Type="http://schemas.openxmlformats.org/officeDocument/2006/relationships/themeOverride" Target="../theme/themeOverride1.xml"/><Relationship Id="rId6" Type="http://schemas.openxmlformats.org/officeDocument/2006/relationships/slide" Target="slide36.xml"/><Relationship Id="rId11" Type="http://schemas.openxmlformats.org/officeDocument/2006/relationships/slide" Target="slide35.xml"/><Relationship Id="rId5" Type="http://schemas.openxmlformats.org/officeDocument/2006/relationships/slide" Target="slide2.xml"/><Relationship Id="rId10" Type="http://schemas.openxmlformats.org/officeDocument/2006/relationships/image" Target="../media/image2.wmf"/><Relationship Id="rId4" Type="http://schemas.openxmlformats.org/officeDocument/2006/relationships/notesSlide" Target="../notesSlides/notesSlide1.xml"/><Relationship Id="rId9"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3.xml"/><Relationship Id="rId4" Type="http://schemas.openxmlformats.org/officeDocument/2006/relationships/image" Target="../media/image11.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audio" Target="../media/audio3.wav"/></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84.xml"/><Relationship Id="rId1" Type="http://schemas.openxmlformats.org/officeDocument/2006/relationships/slideLayout" Target="../slideLayouts/slideLayout2.xml"/><Relationship Id="rId6" Type="http://schemas.openxmlformats.org/officeDocument/2006/relationships/slide" Target="slide5.xml"/><Relationship Id="rId5" Type="http://schemas.openxmlformats.org/officeDocument/2006/relationships/slide" Target="slide83.xml"/><Relationship Id="rId4" Type="http://schemas.openxmlformats.org/officeDocument/2006/relationships/slide" Target="slide4.xml"/></Relationships>
</file>

<file path=ppt/slides/_rels/slide30.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audio" Target="../media/audio4.wav"/></Relationships>
</file>

<file path=ppt/slides/_rels/slide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slide" Target="slide6.xml"/><Relationship Id="rId4" Type="http://schemas.openxmlformats.org/officeDocument/2006/relationships/image" Target="../media/image17.png"/></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audio" Target="../media/audio5.wav"/></Relationships>
</file>

<file path=ppt/slides/_rels/slide39.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8.xml"/><Relationship Id="rId7" Type="http://schemas.openxmlformats.org/officeDocument/2006/relationships/slide" Target="slide52.xml"/><Relationship Id="rId2" Type="http://schemas.openxmlformats.org/officeDocument/2006/relationships/slide" Target="slide35.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41.xml"/><Relationship Id="rId4" Type="http://schemas.openxmlformats.org/officeDocument/2006/relationships/slide" Target="slide47.xml"/><Relationship Id="rId9" Type="http://schemas.openxmlformats.org/officeDocument/2006/relationships/slide" Target="slide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8.xml"/><Relationship Id="rId7" Type="http://schemas.openxmlformats.org/officeDocument/2006/relationships/slide" Target="slide52.xml"/><Relationship Id="rId2" Type="http://schemas.openxmlformats.org/officeDocument/2006/relationships/slide" Target="slide35.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41.xml"/><Relationship Id="rId4" Type="http://schemas.openxmlformats.org/officeDocument/2006/relationships/slide" Target="slide47.xml"/><Relationship Id="rId9" Type="http://schemas.openxmlformats.org/officeDocument/2006/relationships/slide" Target="slide6.xml"/></Relationships>
</file>

<file path=ppt/slides/_rels/slide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slide" Target="slide4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19.jpeg"/><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 Target="slide47.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slide" Target="slide7.xml"/><Relationship Id="rId7" Type="http://schemas.openxmlformats.org/officeDocument/2006/relationships/slide" Target="slide70.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slide" Target="slide78.xml"/><Relationship Id="rId11" Type="http://schemas.openxmlformats.org/officeDocument/2006/relationships/slide" Target="slide81.xml"/><Relationship Id="rId5" Type="http://schemas.openxmlformats.org/officeDocument/2006/relationships/slide" Target="slide38.xml"/><Relationship Id="rId10" Type="http://schemas.openxmlformats.org/officeDocument/2006/relationships/slide" Target="slide35.xml"/><Relationship Id="rId4" Type="http://schemas.openxmlformats.org/officeDocument/2006/relationships/slide" Target="slide20.xml"/><Relationship Id="rId9" Type="http://schemas.openxmlformats.org/officeDocument/2006/relationships/image" Target="../media/image2.wm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slide" Target="slide40.xml"/><Relationship Id="rId5" Type="http://schemas.openxmlformats.org/officeDocument/2006/relationships/slide" Target="slide59.xml"/><Relationship Id="rId4" Type="http://schemas.openxmlformats.org/officeDocument/2006/relationships/slide" Target="slide5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slide" Target="slide38.xml"/><Relationship Id="rId3" Type="http://schemas.openxmlformats.org/officeDocument/2006/relationships/notesSlide" Target="../notesSlides/notesSlide2.xml"/><Relationship Id="rId7" Type="http://schemas.openxmlformats.org/officeDocument/2006/relationships/slide" Target="slide20.xml"/><Relationship Id="rId12" Type="http://schemas.openxmlformats.org/officeDocument/2006/relationships/slide" Target="slide81.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slide" Target="slide7.xml"/><Relationship Id="rId11" Type="http://schemas.openxmlformats.org/officeDocument/2006/relationships/slide" Target="slide35.xml"/><Relationship Id="rId5" Type="http://schemas.openxmlformats.org/officeDocument/2006/relationships/image" Target="../media/image2.wmf"/><Relationship Id="rId10" Type="http://schemas.openxmlformats.org/officeDocument/2006/relationships/slide" Target="slide71.xml"/><Relationship Id="rId4" Type="http://schemas.openxmlformats.org/officeDocument/2006/relationships/oleObject" Target="../embeddings/oleObject3.bin"/><Relationship Id="rId9" Type="http://schemas.openxmlformats.org/officeDocument/2006/relationships/slide" Target="slide78.xml"/></Relationships>
</file>

<file path=ppt/slides/_rels/slide6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slide" Target="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29.gif"/><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audio" Target="../media/audio6.wav"/></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audio" Target="../media/audio7.wav"/></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8.png"/><Relationship Id="rId7" Type="http://schemas.openxmlformats.org/officeDocument/2006/relationships/image" Target="../media/image25.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28.png"/><Relationship Id="rId5" Type="http://schemas.openxmlformats.org/officeDocument/2006/relationships/image" Target="../media/image23.png"/><Relationship Id="rId10" Type="http://schemas.openxmlformats.org/officeDocument/2006/relationships/image" Target="../media/image15.png"/><Relationship Id="rId4" Type="http://schemas.openxmlformats.org/officeDocument/2006/relationships/image" Target="../media/image22.png"/><Relationship Id="rId9"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10.xml"/><Relationship Id="rId1" Type="http://schemas.openxmlformats.org/officeDocument/2006/relationships/slideLayout" Target="../slideLayouts/slideLayout2.xml"/><Relationship Id="rId5" Type="http://schemas.openxmlformats.org/officeDocument/2006/relationships/slide" Target="slide6.xml"/><Relationship Id="rId4" Type="http://schemas.openxmlformats.org/officeDocument/2006/relationships/slide" Target="slide14.xml"/></Relationships>
</file>

<file path=ppt/slides/_rels/slide8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31.jpeg"/><Relationship Id="rId1" Type="http://schemas.openxmlformats.org/officeDocument/2006/relationships/slideLayout" Target="../slideLayouts/slideLayout14.xml"/></Relationships>
</file>

<file path=ppt/slides/_rels/slide81.xml.rels><?xml version="1.0" encoding="UTF-8" standalone="yes"?>
<Relationships xmlns="http://schemas.openxmlformats.org/package/2006/relationships"><Relationship Id="rId2" Type="http://schemas.openxmlformats.org/officeDocument/2006/relationships/hyperlink" Target="QCM%20El&#232;ve.doc" TargetMode="Externa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slide" Target="slide3.xml"/><Relationship Id="rId1" Type="http://schemas.openxmlformats.org/officeDocument/2006/relationships/slideLayout" Target="../slideLayouts/slideLayout15.xml"/><Relationship Id="rId6" Type="http://schemas.openxmlformats.org/officeDocument/2006/relationships/image" Target="../media/image35.png"/><Relationship Id="rId5" Type="http://schemas.openxmlformats.org/officeDocument/2006/relationships/image" Target="../media/image34.jpeg"/><Relationship Id="rId4" Type="http://schemas.openxmlformats.org/officeDocument/2006/relationships/image" Target="../media/image33.jpeg"/></Relationships>
</file>

<file path=ppt/slides/_rels/slide8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6.jpeg"/><Relationship Id="rId1" Type="http://schemas.openxmlformats.org/officeDocument/2006/relationships/slideLayout" Target="../slideLayouts/slideLayout15.xml"/><Relationship Id="rId4" Type="http://schemas.openxmlformats.org/officeDocument/2006/relationships/image" Target="../media/image37.jpe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10.xml"/><Relationship Id="rId1" Type="http://schemas.openxmlformats.org/officeDocument/2006/relationships/slideLayout" Target="../slideLayouts/slideLayout2.xml"/><Relationship Id="rId5" Type="http://schemas.openxmlformats.org/officeDocument/2006/relationships/slide" Target="slide6.xml"/><Relationship Id="rId4" Type="http://schemas.openxmlformats.org/officeDocument/2006/relationships/slide" Target="slide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2" name="Text Box 26"/>
          <p:cNvSpPr txBox="1">
            <a:spLocks noChangeArrowheads="1"/>
          </p:cNvSpPr>
          <p:nvPr/>
        </p:nvSpPr>
        <p:spPr bwMode="auto">
          <a:xfrm>
            <a:off x="3498850" y="2209800"/>
            <a:ext cx="1795463" cy="835025"/>
          </a:xfrm>
          <a:prstGeom prst="rect">
            <a:avLst/>
          </a:prstGeom>
          <a:noFill/>
          <a:ln w="12700">
            <a:solidFill>
              <a:schemeClr val="tx1"/>
            </a:solidFill>
            <a:miter lim="800000"/>
            <a:headEnd/>
            <a:tailEnd/>
          </a:ln>
          <a:effectLst>
            <a:outerShdw dist="107763" dir="2700000" algn="ctr" rotWithShape="0">
              <a:schemeClr val="bg2"/>
            </a:outerShdw>
          </a:effectLst>
          <a:extLst>
            <a:ext uri="{909E8E84-426E-40DD-AFC4-6F175D3DCCD1}">
              <a14:hiddenFill xmlns:a14="http://schemas.microsoft.com/office/drawing/2010/main">
                <a:solidFill>
                  <a:schemeClr val="bg1"/>
                </a:solidFill>
              </a14:hiddenFill>
            </a:ext>
          </a:extLst>
        </p:spPr>
        <p:txBody>
          <a:bodyPr wrap="none">
            <a:spAutoFit/>
          </a:bodyPr>
          <a:lstStyle/>
          <a:p>
            <a:pPr>
              <a:spcBef>
                <a:spcPct val="0"/>
              </a:spcBef>
            </a:pPr>
            <a:r>
              <a:rPr lang="fr-FR" sz="2400">
                <a:solidFill>
                  <a:schemeClr val="tx1"/>
                </a:solidFill>
              </a:rPr>
              <a:t>Les</a:t>
            </a:r>
          </a:p>
          <a:p>
            <a:pPr>
              <a:spcBef>
                <a:spcPct val="0"/>
              </a:spcBef>
            </a:pPr>
            <a:r>
              <a:rPr lang="fr-FR" sz="2400">
                <a:solidFill>
                  <a:schemeClr val="tx1"/>
                </a:solidFill>
              </a:rPr>
              <a:t>  Alarmes  </a:t>
            </a:r>
          </a:p>
        </p:txBody>
      </p:sp>
      <p:grpSp>
        <p:nvGrpSpPr>
          <p:cNvPr id="4202" name="Group 106"/>
          <p:cNvGrpSpPr>
            <a:grpSpLocks/>
          </p:cNvGrpSpPr>
          <p:nvPr/>
        </p:nvGrpSpPr>
        <p:grpSpPr bwMode="auto">
          <a:xfrm>
            <a:off x="5410200" y="1447800"/>
            <a:ext cx="3194050" cy="685800"/>
            <a:chOff x="3408" y="912"/>
            <a:chExt cx="2012" cy="432"/>
          </a:xfrm>
        </p:grpSpPr>
        <p:sp>
          <p:nvSpPr>
            <p:cNvPr id="4117" name="Text Box 21">
              <a:hlinkClick r:id="rId5" action="ppaction://hlinksldjump"/>
            </p:cNvPr>
            <p:cNvSpPr txBox="1">
              <a:spLocks noChangeArrowheads="1"/>
            </p:cNvSpPr>
            <p:nvPr/>
          </p:nvSpPr>
          <p:spPr bwMode="auto">
            <a:xfrm>
              <a:off x="3584" y="912"/>
              <a:ext cx="1836" cy="250"/>
            </a:xfrm>
            <a:prstGeom prst="rect">
              <a:avLst/>
            </a:prstGeom>
            <a:solidFill>
              <a:srgbClr val="66FF33"/>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2"/>
                  </a:solidFill>
                  <a:miter lim="800000"/>
                  <a:headEnd type="none" w="sm" len="sm"/>
                  <a:tailEnd type="none" w="sm" len="sm"/>
                </a14:hiddenLine>
              </a:ext>
            </a:extLst>
          </p:spPr>
          <p:txBody>
            <a:bodyPr wrap="none"/>
            <a:lstStyle/>
            <a:p>
              <a:pPr algn="l"/>
              <a:r>
                <a:rPr lang="fr-FR"/>
                <a:t>1 - Différents types</a:t>
              </a:r>
            </a:p>
          </p:txBody>
        </p:sp>
        <p:sp useBgFill="1">
          <p:nvSpPr>
            <p:cNvPr id="4129" name="Line 33"/>
            <p:cNvSpPr>
              <a:spLocks noChangeShapeType="1"/>
            </p:cNvSpPr>
            <p:nvPr/>
          </p:nvSpPr>
          <p:spPr bwMode="auto">
            <a:xfrm flipV="1">
              <a:off x="3408" y="1200"/>
              <a:ext cx="106" cy="144"/>
            </a:xfrm>
            <a:prstGeom prst="line">
              <a:avLst/>
            </a:prstGeom>
            <a:ln w="12700">
              <a:solidFill>
                <a:srgbClr val="FF3300"/>
              </a:solidFill>
              <a:round/>
              <a:headEnd/>
              <a:tailEnd type="triangle" w="med" len="med"/>
            </a:ln>
            <a:effectLst>
              <a:outerShdw dist="107763" dir="2700000" algn="ctr" rotWithShape="0">
                <a:schemeClr val="bg2"/>
              </a:outerShdw>
            </a:effectLst>
          </p:spPr>
          <p:txBody>
            <a:bodyPr wrap="none"/>
            <a:lstStyle/>
            <a:p>
              <a:endParaRPr lang="fr-FR"/>
            </a:p>
          </p:txBody>
        </p:sp>
      </p:grpSp>
      <p:grpSp>
        <p:nvGrpSpPr>
          <p:cNvPr id="4213" name="Group 117"/>
          <p:cNvGrpSpPr>
            <a:grpSpLocks/>
          </p:cNvGrpSpPr>
          <p:nvPr/>
        </p:nvGrpSpPr>
        <p:grpSpPr bwMode="auto">
          <a:xfrm>
            <a:off x="2700338" y="549275"/>
            <a:ext cx="3602037" cy="1595438"/>
            <a:chOff x="1701" y="346"/>
            <a:chExt cx="2269" cy="1005"/>
          </a:xfrm>
        </p:grpSpPr>
        <p:sp>
          <p:nvSpPr>
            <p:cNvPr id="4124" name="Text Box 28">
              <a:hlinkClick r:id="" action="ppaction://noaction"/>
            </p:cNvPr>
            <p:cNvSpPr txBox="1">
              <a:spLocks noChangeArrowheads="1"/>
            </p:cNvSpPr>
            <p:nvPr/>
          </p:nvSpPr>
          <p:spPr bwMode="auto">
            <a:xfrm>
              <a:off x="1701" y="346"/>
              <a:ext cx="2269" cy="250"/>
            </a:xfrm>
            <a:prstGeom prst="rect">
              <a:avLst/>
            </a:prstGeom>
            <a:solidFill>
              <a:srgbClr val="66FF33"/>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2"/>
                  </a:solidFill>
                  <a:miter lim="800000"/>
                  <a:headEnd type="none" w="sm" len="sm"/>
                  <a:tailEnd type="none" w="sm" len="sm"/>
                </a14:hiddenLine>
              </a:ext>
            </a:extLst>
          </p:spPr>
          <p:txBody>
            <a:bodyPr>
              <a:spAutoFit/>
            </a:bodyPr>
            <a:lstStyle/>
            <a:p>
              <a:r>
                <a:rPr lang="fr-FR"/>
                <a:t>2 - Quelques informations</a:t>
              </a:r>
            </a:p>
          </p:txBody>
        </p:sp>
        <p:sp>
          <p:nvSpPr>
            <p:cNvPr id="4131" name="Line 35"/>
            <p:cNvSpPr>
              <a:spLocks noChangeShapeType="1"/>
            </p:cNvSpPr>
            <p:nvPr/>
          </p:nvSpPr>
          <p:spPr bwMode="auto">
            <a:xfrm flipH="1" flipV="1">
              <a:off x="2744" y="663"/>
              <a:ext cx="13" cy="688"/>
            </a:xfrm>
            <a:prstGeom prst="line">
              <a:avLst/>
            </a:prstGeom>
            <a:noFill/>
            <a:ln w="12700">
              <a:solidFill>
                <a:srgbClr val="FF3300"/>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grpSp>
      <p:grpSp>
        <p:nvGrpSpPr>
          <p:cNvPr id="4208" name="Group 112"/>
          <p:cNvGrpSpPr>
            <a:grpSpLocks/>
          </p:cNvGrpSpPr>
          <p:nvPr/>
        </p:nvGrpSpPr>
        <p:grpSpPr bwMode="auto">
          <a:xfrm>
            <a:off x="179388" y="3213100"/>
            <a:ext cx="3659187" cy="1476375"/>
            <a:chOff x="113" y="2024"/>
            <a:chExt cx="2305" cy="930"/>
          </a:xfrm>
        </p:grpSpPr>
        <p:sp>
          <p:nvSpPr>
            <p:cNvPr id="4128" name="Text Box 32">
              <a:hlinkClick r:id="rId6" action="ppaction://hlinksldjump"/>
            </p:cNvPr>
            <p:cNvSpPr txBox="1">
              <a:spLocks noChangeArrowheads="1"/>
            </p:cNvSpPr>
            <p:nvPr/>
          </p:nvSpPr>
          <p:spPr bwMode="auto">
            <a:xfrm>
              <a:off x="113" y="2704"/>
              <a:ext cx="2305" cy="250"/>
            </a:xfrm>
            <a:prstGeom prst="rect">
              <a:avLst/>
            </a:prstGeom>
            <a:solidFill>
              <a:srgbClr val="66FF33"/>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2"/>
                  </a:solidFill>
                  <a:miter lim="800000"/>
                  <a:headEnd type="none" w="sm" len="sm"/>
                  <a:tailEnd type="none" w="sm" len="sm"/>
                </a14:hiddenLine>
              </a:ext>
            </a:extLst>
          </p:spPr>
          <p:txBody>
            <a:bodyPr>
              <a:spAutoFit/>
            </a:bodyPr>
            <a:lstStyle/>
            <a:p>
              <a:pPr>
                <a:spcBef>
                  <a:spcPct val="0"/>
                </a:spcBef>
              </a:pPr>
              <a:r>
                <a:rPr lang="fr-FR">
                  <a:solidFill>
                    <a:schemeClr val="folHlink"/>
                  </a:solidFill>
                </a:rPr>
                <a:t>4 - Détails des constituants</a:t>
              </a:r>
            </a:p>
          </p:txBody>
        </p:sp>
        <p:sp>
          <p:nvSpPr>
            <p:cNvPr id="4132" name="Line 36"/>
            <p:cNvSpPr>
              <a:spLocks noChangeShapeType="1"/>
            </p:cNvSpPr>
            <p:nvPr/>
          </p:nvSpPr>
          <p:spPr bwMode="auto">
            <a:xfrm flipH="1">
              <a:off x="1655" y="2024"/>
              <a:ext cx="499" cy="590"/>
            </a:xfrm>
            <a:prstGeom prst="line">
              <a:avLst/>
            </a:prstGeom>
            <a:noFill/>
            <a:ln w="12700">
              <a:solidFill>
                <a:srgbClr val="FF3300"/>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grpSp>
      <p:grpSp>
        <p:nvGrpSpPr>
          <p:cNvPr id="4217" name="Group 121"/>
          <p:cNvGrpSpPr>
            <a:grpSpLocks/>
          </p:cNvGrpSpPr>
          <p:nvPr/>
        </p:nvGrpSpPr>
        <p:grpSpPr bwMode="auto">
          <a:xfrm>
            <a:off x="5219700" y="3141663"/>
            <a:ext cx="3744913" cy="1547812"/>
            <a:chOff x="3288" y="1979"/>
            <a:chExt cx="2359" cy="975"/>
          </a:xfrm>
        </p:grpSpPr>
        <p:sp>
          <p:nvSpPr>
            <p:cNvPr id="4127" name="Text Box 31">
              <a:hlinkClick r:id="rId7" action="ppaction://hlinksldjump"/>
            </p:cNvPr>
            <p:cNvSpPr txBox="1">
              <a:spLocks noChangeArrowheads="1"/>
            </p:cNvSpPr>
            <p:nvPr/>
          </p:nvSpPr>
          <p:spPr bwMode="auto">
            <a:xfrm>
              <a:off x="3288" y="2704"/>
              <a:ext cx="2359" cy="250"/>
            </a:xfrm>
            <a:prstGeom prst="rect">
              <a:avLst/>
            </a:prstGeom>
            <a:solidFill>
              <a:srgbClr val="66FF33"/>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2"/>
                  </a:solidFill>
                  <a:miter lim="800000"/>
                  <a:headEnd type="none" w="sm" len="sm"/>
                  <a:tailEnd type="none" w="sm" len="sm"/>
                </a14:hiddenLine>
              </a:ext>
            </a:extLst>
          </p:spPr>
          <p:txBody>
            <a:bodyPr>
              <a:spAutoFit/>
            </a:bodyPr>
            <a:lstStyle/>
            <a:p>
              <a:pPr>
                <a:spcBef>
                  <a:spcPct val="0"/>
                </a:spcBef>
              </a:pPr>
              <a:r>
                <a:rPr lang="fr-FR">
                  <a:solidFill>
                    <a:schemeClr val="folHlink"/>
                  </a:solidFill>
                </a:rPr>
                <a:t>6 – Devis d’une installation</a:t>
              </a:r>
            </a:p>
          </p:txBody>
        </p:sp>
        <p:sp>
          <p:nvSpPr>
            <p:cNvPr id="4134" name="Line 38"/>
            <p:cNvSpPr>
              <a:spLocks noChangeShapeType="1"/>
            </p:cNvSpPr>
            <p:nvPr/>
          </p:nvSpPr>
          <p:spPr bwMode="auto">
            <a:xfrm>
              <a:off x="3379" y="1979"/>
              <a:ext cx="907" cy="635"/>
            </a:xfrm>
            <a:prstGeom prst="line">
              <a:avLst/>
            </a:prstGeom>
            <a:noFill/>
            <a:ln w="12700">
              <a:solidFill>
                <a:srgbClr val="FF3300"/>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grpSp>
      <p:grpSp>
        <p:nvGrpSpPr>
          <p:cNvPr id="4211" name="Group 115"/>
          <p:cNvGrpSpPr>
            <a:grpSpLocks/>
          </p:cNvGrpSpPr>
          <p:nvPr/>
        </p:nvGrpSpPr>
        <p:grpSpPr bwMode="auto">
          <a:xfrm>
            <a:off x="3132138" y="3141663"/>
            <a:ext cx="2646362" cy="2484437"/>
            <a:chOff x="1973" y="1979"/>
            <a:chExt cx="1667" cy="1565"/>
          </a:xfrm>
        </p:grpSpPr>
        <p:sp>
          <p:nvSpPr>
            <p:cNvPr id="4126" name="Text Box 30">
              <a:hlinkClick r:id="rId8" action="ppaction://hlinksldjump"/>
            </p:cNvPr>
            <p:cNvSpPr txBox="1">
              <a:spLocks noChangeArrowheads="1"/>
            </p:cNvSpPr>
            <p:nvPr/>
          </p:nvSpPr>
          <p:spPr bwMode="auto">
            <a:xfrm>
              <a:off x="1973" y="3294"/>
              <a:ext cx="1667" cy="250"/>
            </a:xfrm>
            <a:prstGeom prst="rect">
              <a:avLst/>
            </a:prstGeom>
            <a:solidFill>
              <a:srgbClr val="66FF33"/>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2"/>
                  </a:solidFill>
                  <a:miter lim="800000"/>
                  <a:headEnd type="none" w="sm" len="sm"/>
                  <a:tailEnd type="none" w="sm" len="sm"/>
                </a14:hiddenLine>
              </a:ext>
            </a:extLst>
          </p:spPr>
          <p:txBody>
            <a:bodyPr>
              <a:spAutoFit/>
            </a:bodyPr>
            <a:lstStyle/>
            <a:p>
              <a:pPr>
                <a:spcBef>
                  <a:spcPct val="0"/>
                </a:spcBef>
              </a:pPr>
              <a:r>
                <a:rPr lang="fr-FR">
                  <a:solidFill>
                    <a:schemeClr val="folHlink"/>
                  </a:solidFill>
                </a:rPr>
                <a:t>5 - Raccordement </a:t>
              </a:r>
            </a:p>
          </p:txBody>
        </p:sp>
        <p:sp>
          <p:nvSpPr>
            <p:cNvPr id="4133" name="Line 37"/>
            <p:cNvSpPr>
              <a:spLocks noChangeShapeType="1"/>
            </p:cNvSpPr>
            <p:nvPr/>
          </p:nvSpPr>
          <p:spPr bwMode="auto">
            <a:xfrm>
              <a:off x="2744" y="1979"/>
              <a:ext cx="0" cy="1270"/>
            </a:xfrm>
            <a:prstGeom prst="line">
              <a:avLst/>
            </a:prstGeom>
            <a:noFill/>
            <a:ln w="12700">
              <a:solidFill>
                <a:srgbClr val="FF3300"/>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grpSp>
      <p:grpSp>
        <p:nvGrpSpPr>
          <p:cNvPr id="4161" name="Group 65"/>
          <p:cNvGrpSpPr>
            <a:grpSpLocks/>
          </p:cNvGrpSpPr>
          <p:nvPr/>
        </p:nvGrpSpPr>
        <p:grpSpPr bwMode="auto">
          <a:xfrm>
            <a:off x="303213" y="5867400"/>
            <a:ext cx="8840787" cy="990600"/>
            <a:chOff x="191" y="3696"/>
            <a:chExt cx="5569" cy="624"/>
          </a:xfrm>
        </p:grpSpPr>
        <p:grpSp>
          <p:nvGrpSpPr>
            <p:cNvPr id="4162" name="Group 66"/>
            <p:cNvGrpSpPr>
              <a:grpSpLocks/>
            </p:cNvGrpSpPr>
            <p:nvPr/>
          </p:nvGrpSpPr>
          <p:grpSpPr bwMode="auto">
            <a:xfrm>
              <a:off x="191" y="3803"/>
              <a:ext cx="5569" cy="517"/>
              <a:chOff x="96" y="3697"/>
              <a:chExt cx="5569" cy="517"/>
            </a:xfrm>
          </p:grpSpPr>
          <p:sp>
            <p:nvSpPr>
              <p:cNvPr id="4163" name="Rectangle 67"/>
              <p:cNvSpPr>
                <a:spLocks noChangeArrowheads="1"/>
              </p:cNvSpPr>
              <p:nvPr/>
            </p:nvSpPr>
            <p:spPr bwMode="auto">
              <a:xfrm>
                <a:off x="96" y="3804"/>
                <a:ext cx="5565" cy="330"/>
              </a:xfrm>
              <a:prstGeom prst="rect">
                <a:avLst/>
              </a:prstGeom>
              <a:gradFill rotWithShape="0">
                <a:gsLst>
                  <a:gs pos="0">
                    <a:srgbClr val="FFFFFF">
                      <a:gamma/>
                      <a:shade val="80000"/>
                      <a:invGamma/>
                    </a:srgbClr>
                  </a:gs>
                  <a:gs pos="50000">
                    <a:srgbClr val="FFFFFF"/>
                  </a:gs>
                  <a:gs pos="100000">
                    <a:srgbClr val="FFFFFF">
                      <a:gamma/>
                      <a:shade val="80000"/>
                      <a:invGamma/>
                    </a:srgbClr>
                  </a:gs>
                </a:gsLst>
                <a:lin ang="2700000" scaled="1"/>
              </a:gradFill>
              <a:ln>
                <a:noFill/>
              </a:ln>
              <a:effectLst>
                <a:outerShdw dist="53882" dir="18900000" algn="ctr" rotWithShape="0">
                  <a:srgbClr val="000040"/>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fr-FR"/>
              </a:p>
            </p:txBody>
          </p:sp>
          <p:grpSp>
            <p:nvGrpSpPr>
              <p:cNvPr id="4164" name="Group 68"/>
              <p:cNvGrpSpPr>
                <a:grpSpLocks/>
              </p:cNvGrpSpPr>
              <p:nvPr/>
            </p:nvGrpSpPr>
            <p:grpSpPr bwMode="auto">
              <a:xfrm>
                <a:off x="96" y="3801"/>
                <a:ext cx="5569" cy="335"/>
                <a:chOff x="96" y="3801"/>
                <a:chExt cx="5569" cy="335"/>
              </a:xfrm>
            </p:grpSpPr>
            <p:sp>
              <p:nvSpPr>
                <p:cNvPr id="4165" name="Freeform 69"/>
                <p:cNvSpPr>
                  <a:spLocks/>
                </p:cNvSpPr>
                <p:nvPr/>
              </p:nvSpPr>
              <p:spPr bwMode="auto">
                <a:xfrm>
                  <a:off x="96" y="3801"/>
                  <a:ext cx="5569" cy="100"/>
                </a:xfrm>
                <a:custGeom>
                  <a:avLst/>
                  <a:gdLst>
                    <a:gd name="T0" fmla="*/ 0 w 5569"/>
                    <a:gd name="T1" fmla="*/ 99 h 100"/>
                    <a:gd name="T2" fmla="*/ 0 w 5569"/>
                    <a:gd name="T3" fmla="*/ 0 h 100"/>
                    <a:gd name="T4" fmla="*/ 5568 w 5569"/>
                    <a:gd name="T5" fmla="*/ 0 h 100"/>
                  </a:gdLst>
                  <a:ahLst/>
                  <a:cxnLst>
                    <a:cxn ang="0">
                      <a:pos x="T0" y="T1"/>
                    </a:cxn>
                    <a:cxn ang="0">
                      <a:pos x="T2" y="T3"/>
                    </a:cxn>
                    <a:cxn ang="0">
                      <a:pos x="T4" y="T5"/>
                    </a:cxn>
                  </a:cxnLst>
                  <a:rect l="0" t="0" r="r" b="b"/>
                  <a:pathLst>
                    <a:path w="5569" h="100">
                      <a:moveTo>
                        <a:pt x="0" y="99"/>
                      </a:moveTo>
                      <a:lnTo>
                        <a:pt x="0" y="0"/>
                      </a:lnTo>
                      <a:lnTo>
                        <a:pt x="5568" y="0"/>
                      </a:lnTo>
                    </a:path>
                  </a:pathLst>
                </a:custGeom>
                <a:noFill/>
                <a:ln w="12700" cap="rnd" cmpd="sng">
                  <a:solidFill>
                    <a:srgbClr val="FFFFFF"/>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4166" name="Freeform 70"/>
                <p:cNvSpPr>
                  <a:spLocks/>
                </p:cNvSpPr>
                <p:nvPr/>
              </p:nvSpPr>
              <p:spPr bwMode="auto">
                <a:xfrm>
                  <a:off x="96" y="3915"/>
                  <a:ext cx="5569" cy="100"/>
                </a:xfrm>
                <a:custGeom>
                  <a:avLst/>
                  <a:gdLst>
                    <a:gd name="T0" fmla="*/ 0 w 5569"/>
                    <a:gd name="T1" fmla="*/ 99 h 100"/>
                    <a:gd name="T2" fmla="*/ 0 w 5569"/>
                    <a:gd name="T3" fmla="*/ 0 h 100"/>
                    <a:gd name="T4" fmla="*/ 5568 w 5569"/>
                    <a:gd name="T5" fmla="*/ 0 h 100"/>
                  </a:gdLst>
                  <a:ahLst/>
                  <a:cxnLst>
                    <a:cxn ang="0">
                      <a:pos x="T0" y="T1"/>
                    </a:cxn>
                    <a:cxn ang="0">
                      <a:pos x="T2" y="T3"/>
                    </a:cxn>
                    <a:cxn ang="0">
                      <a:pos x="T4" y="T5"/>
                    </a:cxn>
                  </a:cxnLst>
                  <a:rect l="0" t="0" r="r" b="b"/>
                  <a:pathLst>
                    <a:path w="5569" h="100">
                      <a:moveTo>
                        <a:pt x="0" y="99"/>
                      </a:moveTo>
                      <a:lnTo>
                        <a:pt x="0" y="0"/>
                      </a:lnTo>
                      <a:lnTo>
                        <a:pt x="5568" y="0"/>
                      </a:lnTo>
                    </a:path>
                  </a:pathLst>
                </a:custGeom>
                <a:noFill/>
                <a:ln w="12700" cap="rnd" cmpd="sng">
                  <a:solidFill>
                    <a:srgbClr val="FFFFFF"/>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4167" name="Freeform 71"/>
                <p:cNvSpPr>
                  <a:spLocks/>
                </p:cNvSpPr>
                <p:nvPr/>
              </p:nvSpPr>
              <p:spPr bwMode="auto">
                <a:xfrm>
                  <a:off x="96" y="4029"/>
                  <a:ext cx="5569" cy="100"/>
                </a:xfrm>
                <a:custGeom>
                  <a:avLst/>
                  <a:gdLst>
                    <a:gd name="T0" fmla="*/ 0 w 5569"/>
                    <a:gd name="T1" fmla="*/ 99 h 100"/>
                    <a:gd name="T2" fmla="*/ 0 w 5569"/>
                    <a:gd name="T3" fmla="*/ 0 h 100"/>
                    <a:gd name="T4" fmla="*/ 5568 w 5569"/>
                    <a:gd name="T5" fmla="*/ 0 h 100"/>
                  </a:gdLst>
                  <a:ahLst/>
                  <a:cxnLst>
                    <a:cxn ang="0">
                      <a:pos x="T0" y="T1"/>
                    </a:cxn>
                    <a:cxn ang="0">
                      <a:pos x="T2" y="T3"/>
                    </a:cxn>
                    <a:cxn ang="0">
                      <a:pos x="T4" y="T5"/>
                    </a:cxn>
                  </a:cxnLst>
                  <a:rect l="0" t="0" r="r" b="b"/>
                  <a:pathLst>
                    <a:path w="5569" h="100">
                      <a:moveTo>
                        <a:pt x="0" y="99"/>
                      </a:moveTo>
                      <a:lnTo>
                        <a:pt x="0" y="0"/>
                      </a:lnTo>
                      <a:lnTo>
                        <a:pt x="5568" y="0"/>
                      </a:lnTo>
                    </a:path>
                  </a:pathLst>
                </a:custGeom>
                <a:noFill/>
                <a:ln w="12700" cap="rnd" cmpd="sng">
                  <a:solidFill>
                    <a:srgbClr val="E8E8E8"/>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4168" name="Freeform 72"/>
                <p:cNvSpPr>
                  <a:spLocks/>
                </p:cNvSpPr>
                <p:nvPr/>
              </p:nvSpPr>
              <p:spPr bwMode="auto">
                <a:xfrm>
                  <a:off x="96" y="3808"/>
                  <a:ext cx="5569" cy="100"/>
                </a:xfrm>
                <a:custGeom>
                  <a:avLst/>
                  <a:gdLst>
                    <a:gd name="T0" fmla="*/ 5568 w 5569"/>
                    <a:gd name="T1" fmla="*/ 0 h 100"/>
                    <a:gd name="T2" fmla="*/ 5568 w 5569"/>
                    <a:gd name="T3" fmla="*/ 99 h 100"/>
                    <a:gd name="T4" fmla="*/ 0 w 5569"/>
                    <a:gd name="T5" fmla="*/ 99 h 100"/>
                  </a:gdLst>
                  <a:ahLst/>
                  <a:cxnLst>
                    <a:cxn ang="0">
                      <a:pos x="T0" y="T1"/>
                    </a:cxn>
                    <a:cxn ang="0">
                      <a:pos x="T2" y="T3"/>
                    </a:cxn>
                    <a:cxn ang="0">
                      <a:pos x="T4" y="T5"/>
                    </a:cxn>
                  </a:cxnLst>
                  <a:rect l="0" t="0" r="r" b="b"/>
                  <a:pathLst>
                    <a:path w="5569" h="100">
                      <a:moveTo>
                        <a:pt x="5568" y="0"/>
                      </a:moveTo>
                      <a:lnTo>
                        <a:pt x="5568" y="99"/>
                      </a:lnTo>
                      <a:lnTo>
                        <a:pt x="0" y="99"/>
                      </a:lnTo>
                    </a:path>
                  </a:pathLst>
                </a:custGeom>
                <a:noFill/>
                <a:ln w="12700" cap="rnd" cmpd="sng">
                  <a:solidFill>
                    <a:srgbClr val="676767"/>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4169" name="Freeform 73"/>
                <p:cNvSpPr>
                  <a:spLocks/>
                </p:cNvSpPr>
                <p:nvPr/>
              </p:nvSpPr>
              <p:spPr bwMode="auto">
                <a:xfrm>
                  <a:off x="96" y="3922"/>
                  <a:ext cx="5569" cy="100"/>
                </a:xfrm>
                <a:custGeom>
                  <a:avLst/>
                  <a:gdLst>
                    <a:gd name="T0" fmla="*/ 5568 w 5569"/>
                    <a:gd name="T1" fmla="*/ 0 h 100"/>
                    <a:gd name="T2" fmla="*/ 5568 w 5569"/>
                    <a:gd name="T3" fmla="*/ 99 h 100"/>
                    <a:gd name="T4" fmla="*/ 0 w 5569"/>
                    <a:gd name="T5" fmla="*/ 99 h 100"/>
                  </a:gdLst>
                  <a:ahLst/>
                  <a:cxnLst>
                    <a:cxn ang="0">
                      <a:pos x="T0" y="T1"/>
                    </a:cxn>
                    <a:cxn ang="0">
                      <a:pos x="T2" y="T3"/>
                    </a:cxn>
                    <a:cxn ang="0">
                      <a:pos x="T4" y="T5"/>
                    </a:cxn>
                  </a:cxnLst>
                  <a:rect l="0" t="0" r="r" b="b"/>
                  <a:pathLst>
                    <a:path w="5569" h="100">
                      <a:moveTo>
                        <a:pt x="5568" y="0"/>
                      </a:moveTo>
                      <a:lnTo>
                        <a:pt x="5568" y="99"/>
                      </a:lnTo>
                      <a:lnTo>
                        <a:pt x="0" y="99"/>
                      </a:lnTo>
                    </a:path>
                  </a:pathLst>
                </a:custGeom>
                <a:noFill/>
                <a:ln w="12700" cap="rnd" cmpd="sng">
                  <a:solidFill>
                    <a:srgbClr val="474747"/>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4170" name="Freeform 74"/>
                <p:cNvSpPr>
                  <a:spLocks/>
                </p:cNvSpPr>
                <p:nvPr/>
              </p:nvSpPr>
              <p:spPr bwMode="auto">
                <a:xfrm>
                  <a:off x="96" y="4036"/>
                  <a:ext cx="5569" cy="100"/>
                </a:xfrm>
                <a:custGeom>
                  <a:avLst/>
                  <a:gdLst>
                    <a:gd name="T0" fmla="*/ 5568 w 5569"/>
                    <a:gd name="T1" fmla="*/ 0 h 100"/>
                    <a:gd name="T2" fmla="*/ 5568 w 5569"/>
                    <a:gd name="T3" fmla="*/ 99 h 100"/>
                    <a:gd name="T4" fmla="*/ 0 w 5569"/>
                    <a:gd name="T5" fmla="*/ 99 h 100"/>
                  </a:gdLst>
                  <a:ahLst/>
                  <a:cxnLst>
                    <a:cxn ang="0">
                      <a:pos x="T0" y="T1"/>
                    </a:cxn>
                    <a:cxn ang="0">
                      <a:pos x="T2" y="T3"/>
                    </a:cxn>
                    <a:cxn ang="0">
                      <a:pos x="T4" y="T5"/>
                    </a:cxn>
                  </a:cxnLst>
                  <a:rect l="0" t="0" r="r" b="b"/>
                  <a:pathLst>
                    <a:path w="5569" h="100">
                      <a:moveTo>
                        <a:pt x="5568" y="0"/>
                      </a:moveTo>
                      <a:lnTo>
                        <a:pt x="5568" y="99"/>
                      </a:lnTo>
                      <a:lnTo>
                        <a:pt x="0" y="99"/>
                      </a:lnTo>
                    </a:path>
                  </a:pathLst>
                </a:custGeom>
                <a:noFill/>
                <a:ln w="12700" cap="rnd" cmpd="sng">
                  <a:solidFill>
                    <a:srgbClr val="333333"/>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grpSp>
            <p:nvGrpSpPr>
              <p:cNvPr id="4171" name="Group 75"/>
              <p:cNvGrpSpPr>
                <a:grpSpLocks/>
              </p:cNvGrpSpPr>
              <p:nvPr/>
            </p:nvGrpSpPr>
            <p:grpSpPr bwMode="auto">
              <a:xfrm>
                <a:off x="5052" y="3697"/>
                <a:ext cx="489" cy="517"/>
                <a:chOff x="5052" y="3697"/>
                <a:chExt cx="489" cy="517"/>
              </a:xfrm>
            </p:grpSpPr>
            <p:sp>
              <p:nvSpPr>
                <p:cNvPr id="4172" name="Rectangle 76"/>
                <p:cNvSpPr>
                  <a:spLocks noChangeArrowheads="1"/>
                </p:cNvSpPr>
                <p:nvPr/>
              </p:nvSpPr>
              <p:spPr bwMode="auto">
                <a:xfrm>
                  <a:off x="5100" y="3697"/>
                  <a:ext cx="392" cy="517"/>
                </a:xfrm>
                <a:prstGeom prst="rect">
                  <a:avLst/>
                </a:prstGeom>
                <a:gradFill rotWithShape="0">
                  <a:gsLst>
                    <a:gs pos="0">
                      <a:srgbClr val="FFFFFF">
                        <a:gamma/>
                        <a:shade val="80000"/>
                        <a:invGamma/>
                      </a:srgbClr>
                    </a:gs>
                    <a:gs pos="50000">
                      <a:srgbClr val="FFFFFF"/>
                    </a:gs>
                    <a:gs pos="100000">
                      <a:srgbClr val="FFFFFF">
                        <a:gamma/>
                        <a:shade val="80000"/>
                        <a:invGamma/>
                      </a:srgbClr>
                    </a:gs>
                  </a:gsLst>
                  <a:lin ang="5400000" scaled="1"/>
                </a:gradFill>
                <a:ln w="12700">
                  <a:solidFill>
                    <a:srgbClr val="DADADA"/>
                  </a:solidFill>
                  <a:miter lim="800000"/>
                  <a:headEnd/>
                  <a:tailEnd/>
                </a:ln>
                <a:effectLst>
                  <a:outerShdw dist="35921" dir="18900000" algn="ctr" rotWithShape="0">
                    <a:srgbClr val="000040"/>
                  </a:outerShdw>
                </a:effectLst>
              </p:spPr>
              <p:txBody>
                <a:bodyPr wrap="none" anchor="ctr"/>
                <a:lstStyle/>
                <a:p>
                  <a:endParaRPr lang="fr-FR"/>
                </a:p>
              </p:txBody>
            </p:sp>
            <p:sp>
              <p:nvSpPr>
                <p:cNvPr id="4173" name="Rectangle 77"/>
                <p:cNvSpPr>
                  <a:spLocks noChangeArrowheads="1"/>
                </p:cNvSpPr>
                <p:nvPr/>
              </p:nvSpPr>
              <p:spPr bwMode="auto">
                <a:xfrm>
                  <a:off x="5052" y="3755"/>
                  <a:ext cx="489"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spcBef>
                      <a:spcPct val="0"/>
                    </a:spcBef>
                  </a:pPr>
                  <a:r>
                    <a:rPr lang="fr-FR" sz="1200">
                      <a:solidFill>
                        <a:srgbClr val="000000"/>
                      </a:solidFill>
                      <a:latin typeface="Century Schoolbook" pitchFamily="18" charset="0"/>
                    </a:rPr>
                    <a:t>VOTRE</a:t>
                  </a:r>
                </a:p>
                <a:p>
                  <a:pPr>
                    <a:spcBef>
                      <a:spcPct val="0"/>
                    </a:spcBef>
                  </a:pPr>
                  <a:r>
                    <a:rPr lang="fr-FR" sz="1200">
                      <a:solidFill>
                        <a:srgbClr val="000000"/>
                      </a:solidFill>
                      <a:latin typeface="Century Schoolbook" pitchFamily="18" charset="0"/>
                    </a:rPr>
                    <a:t>LOGO</a:t>
                  </a:r>
                </a:p>
                <a:p>
                  <a:pPr>
                    <a:spcBef>
                      <a:spcPct val="0"/>
                    </a:spcBef>
                  </a:pPr>
                  <a:r>
                    <a:rPr lang="fr-FR" sz="1200">
                      <a:solidFill>
                        <a:srgbClr val="000000"/>
                      </a:solidFill>
                      <a:latin typeface="Century Schoolbook" pitchFamily="18" charset="0"/>
                    </a:rPr>
                    <a:t>ICI</a:t>
                  </a:r>
                </a:p>
              </p:txBody>
            </p:sp>
          </p:grpSp>
        </p:grpSp>
        <p:graphicFrame>
          <p:nvGraphicFramePr>
            <p:cNvPr id="4174" name="Object 78"/>
            <p:cNvGraphicFramePr>
              <a:graphicFrameLocks noChangeAspect="1"/>
            </p:cNvGraphicFramePr>
            <p:nvPr/>
          </p:nvGraphicFramePr>
          <p:xfrm>
            <a:off x="5136" y="3696"/>
            <a:ext cx="463" cy="624"/>
          </p:xfrm>
          <a:graphic>
            <a:graphicData uri="http://schemas.openxmlformats.org/presentationml/2006/ole">
              <mc:AlternateContent xmlns:mc="http://schemas.openxmlformats.org/markup-compatibility/2006">
                <mc:Choice xmlns:v="urn:schemas-microsoft-com:vml" Requires="v">
                  <p:oleObj spid="_x0000_s4221" name="Document" r:id="rId9" imgW="716760" imgH="964080" progId="Word.Document.8">
                    <p:embed/>
                  </p:oleObj>
                </mc:Choice>
                <mc:Fallback>
                  <p:oleObj name="Document" r:id="rId9" imgW="716760" imgH="964080" progId="Word.Document.8">
                    <p:embed/>
                    <p:pic>
                      <p:nvPicPr>
                        <p:cNvPr id="0" name="Object 7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36" y="3696"/>
                          <a:ext cx="463" cy="62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107763" dir="2700000" algn="ctr" rotWithShape="0">
                                  <a:schemeClr val="bg2"/>
                                </a:outerShdw>
                              </a:effectLst>
                            </a14:hiddenEffects>
                          </a:ext>
                        </a:extLst>
                      </p:spPr>
                    </p:pic>
                  </p:oleObj>
                </mc:Fallback>
              </mc:AlternateContent>
            </a:graphicData>
          </a:graphic>
        </p:graphicFrame>
        <p:sp>
          <p:nvSpPr>
            <p:cNvPr id="4175" name="Text Box 79"/>
            <p:cNvSpPr txBox="1">
              <a:spLocks noChangeArrowheads="1"/>
            </p:cNvSpPr>
            <p:nvPr/>
          </p:nvSpPr>
          <p:spPr bwMode="auto">
            <a:xfrm>
              <a:off x="3600" y="3936"/>
              <a:ext cx="1488" cy="25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a:spAutoFit/>
            </a:bodyPr>
            <a:lstStyle/>
            <a:p>
              <a:pPr algn="l"/>
              <a:r>
                <a:rPr lang="fr-FR" sz="800"/>
                <a:t>S</a:t>
              </a:r>
              <a:r>
                <a:rPr lang="fr-FR" sz="900"/>
                <a:t>e</a:t>
              </a:r>
              <a:r>
                <a:rPr lang="fr-FR" sz="1000"/>
                <a:t>c</a:t>
              </a:r>
              <a:r>
                <a:rPr lang="fr-FR" sz="1100"/>
                <a:t>t</a:t>
              </a:r>
              <a:r>
                <a:rPr lang="fr-FR" sz="1200"/>
                <a:t>i</a:t>
              </a:r>
              <a:r>
                <a:rPr lang="fr-FR" sz="1300"/>
                <a:t>o</a:t>
              </a:r>
              <a:r>
                <a:rPr lang="fr-FR" sz="1400"/>
                <a:t>n</a:t>
              </a:r>
              <a:r>
                <a:rPr lang="fr-FR" sz="1800"/>
                <a:t> </a:t>
              </a:r>
              <a:r>
                <a:rPr lang="fr-FR" sz="1300"/>
                <a:t>E</a:t>
              </a:r>
              <a:r>
                <a:rPr lang="fr-FR" sz="1400"/>
                <a:t>l</a:t>
              </a:r>
              <a:r>
                <a:rPr lang="fr-FR" sz="1500"/>
                <a:t>e</a:t>
              </a:r>
              <a:r>
                <a:rPr lang="fr-FR" sz="1600"/>
                <a:t>c</a:t>
              </a:r>
              <a:r>
                <a:rPr lang="fr-FR" sz="1700"/>
                <a:t>t</a:t>
              </a:r>
              <a:r>
                <a:rPr lang="fr-FR"/>
                <a:t>r</a:t>
              </a:r>
              <a:r>
                <a:rPr lang="fr-FR" sz="1700"/>
                <a:t>o</a:t>
              </a:r>
              <a:r>
                <a:rPr lang="fr-FR" sz="1600"/>
                <a:t>t</a:t>
              </a:r>
              <a:r>
                <a:rPr lang="fr-FR" sz="1500"/>
                <a:t>e</a:t>
              </a:r>
              <a:r>
                <a:rPr lang="fr-FR" sz="1400"/>
                <a:t>c</a:t>
              </a:r>
              <a:r>
                <a:rPr lang="fr-FR" sz="1300"/>
                <a:t>h</a:t>
              </a:r>
              <a:r>
                <a:rPr lang="fr-FR" sz="1200"/>
                <a:t>n</a:t>
              </a:r>
              <a:r>
                <a:rPr lang="fr-FR" sz="1100"/>
                <a:t>i</a:t>
              </a:r>
              <a:r>
                <a:rPr lang="fr-FR" sz="1000"/>
                <a:t>q</a:t>
              </a:r>
              <a:r>
                <a:rPr lang="fr-FR" sz="900"/>
                <a:t>u</a:t>
              </a:r>
              <a:r>
                <a:rPr lang="fr-FR" sz="800"/>
                <a:t>e</a:t>
              </a:r>
              <a:endParaRPr lang="fr-FR" sz="1800">
                <a:solidFill>
                  <a:schemeClr val="tx1"/>
                </a:solidFill>
                <a:latin typeface="Century Schoolbook" pitchFamily="18" charset="0"/>
              </a:endParaRPr>
            </a:p>
          </p:txBody>
        </p:sp>
        <p:sp>
          <p:nvSpPr>
            <p:cNvPr id="4176" name="Rectangle 80"/>
            <p:cNvSpPr>
              <a:spLocks noChangeArrowheads="1"/>
            </p:cNvSpPr>
            <p:nvPr/>
          </p:nvSpPr>
          <p:spPr bwMode="auto">
            <a:xfrm>
              <a:off x="1728" y="3936"/>
              <a:ext cx="1344" cy="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endParaRPr kumimoji="1" lang="fr-FR" sz="1600" b="0">
                <a:solidFill>
                  <a:srgbClr val="FFFF66"/>
                </a:solidFill>
                <a:effectLst>
                  <a:outerShdw blurRad="38100" dist="38100" dir="2700000" algn="tl">
                    <a:srgbClr val="000000"/>
                  </a:outerShdw>
                </a:effectLst>
              </a:endParaRPr>
            </a:p>
          </p:txBody>
        </p:sp>
        <p:sp>
          <p:nvSpPr>
            <p:cNvPr id="4177" name="Rectangle 81"/>
            <p:cNvSpPr>
              <a:spLocks noChangeArrowheads="1"/>
            </p:cNvSpPr>
            <p:nvPr/>
          </p:nvSpPr>
          <p:spPr bwMode="auto">
            <a:xfrm>
              <a:off x="192" y="3984"/>
              <a:ext cx="624"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endParaRPr kumimoji="1" lang="fr-FR" sz="1000" b="0">
                <a:solidFill>
                  <a:srgbClr val="3333FF"/>
                </a:solidFill>
                <a:effectLst>
                  <a:outerShdw blurRad="38100" dist="38100" dir="2700000" algn="tl">
                    <a:srgbClr val="000000"/>
                  </a:outerShdw>
                </a:effectLst>
              </a:endParaRPr>
            </a:p>
          </p:txBody>
        </p:sp>
      </p:grpSp>
      <p:grpSp>
        <p:nvGrpSpPr>
          <p:cNvPr id="4212" name="Group 116"/>
          <p:cNvGrpSpPr>
            <a:grpSpLocks/>
          </p:cNvGrpSpPr>
          <p:nvPr/>
        </p:nvGrpSpPr>
        <p:grpSpPr bwMode="auto">
          <a:xfrm>
            <a:off x="250825" y="1557338"/>
            <a:ext cx="3168650" cy="701675"/>
            <a:chOff x="158" y="981"/>
            <a:chExt cx="1996" cy="442"/>
          </a:xfrm>
        </p:grpSpPr>
        <p:sp>
          <p:nvSpPr>
            <p:cNvPr id="4125" name="Text Box 29">
              <a:hlinkClick r:id="rId11" action="ppaction://hlinksldjump"/>
            </p:cNvPr>
            <p:cNvSpPr txBox="1">
              <a:spLocks noChangeArrowheads="1"/>
            </p:cNvSpPr>
            <p:nvPr/>
          </p:nvSpPr>
          <p:spPr bwMode="auto">
            <a:xfrm>
              <a:off x="158" y="981"/>
              <a:ext cx="1583" cy="442"/>
            </a:xfrm>
            <a:prstGeom prst="rect">
              <a:avLst/>
            </a:prstGeom>
            <a:solidFill>
              <a:srgbClr val="66FF33"/>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2"/>
                  </a:solidFill>
                  <a:miter lim="800000"/>
                  <a:headEnd type="none" w="sm" len="sm"/>
                  <a:tailEnd type="none" w="sm" len="sm"/>
                </a14:hiddenLine>
              </a:ext>
            </a:extLst>
          </p:spPr>
          <p:txBody>
            <a:bodyPr>
              <a:spAutoFit/>
            </a:bodyPr>
            <a:lstStyle/>
            <a:p>
              <a:pPr>
                <a:spcBef>
                  <a:spcPct val="0"/>
                </a:spcBef>
              </a:pPr>
              <a:r>
                <a:rPr lang="fr-FR">
                  <a:solidFill>
                    <a:schemeClr val="folHlink"/>
                  </a:solidFill>
                </a:rPr>
                <a:t>3 - Principe de</a:t>
              </a:r>
            </a:p>
            <a:p>
              <a:pPr>
                <a:spcBef>
                  <a:spcPct val="0"/>
                </a:spcBef>
              </a:pPr>
              <a:r>
                <a:rPr lang="fr-FR">
                  <a:solidFill>
                    <a:schemeClr val="folHlink"/>
                  </a:solidFill>
                </a:rPr>
                <a:t>fonctionnement</a:t>
              </a:r>
            </a:p>
          </p:txBody>
        </p:sp>
        <p:sp>
          <p:nvSpPr>
            <p:cNvPr id="4209" name="Line 113"/>
            <p:cNvSpPr>
              <a:spLocks noChangeShapeType="1"/>
            </p:cNvSpPr>
            <p:nvPr/>
          </p:nvSpPr>
          <p:spPr bwMode="auto">
            <a:xfrm flipH="1" flipV="1">
              <a:off x="1791" y="1253"/>
              <a:ext cx="363" cy="137"/>
            </a:xfrm>
            <a:prstGeom prst="line">
              <a:avLst/>
            </a:prstGeom>
            <a:noFill/>
            <a:ln w="12700">
              <a:solidFill>
                <a:srgbClr val="FF3300"/>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grpSp>
      <p:grpSp>
        <p:nvGrpSpPr>
          <p:cNvPr id="4214" name="Group 118"/>
          <p:cNvGrpSpPr>
            <a:grpSpLocks/>
          </p:cNvGrpSpPr>
          <p:nvPr/>
        </p:nvGrpSpPr>
        <p:grpSpPr bwMode="auto">
          <a:xfrm>
            <a:off x="4572000" y="1052513"/>
            <a:ext cx="1008063" cy="360362"/>
            <a:chOff x="158" y="2341"/>
            <a:chExt cx="635" cy="227"/>
          </a:xfrm>
        </p:grpSpPr>
        <p:sp>
          <p:nvSpPr>
            <p:cNvPr id="4215" name="Line 119"/>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4216" name="Text Box 120"/>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grpSp>
        <p:nvGrpSpPr>
          <p:cNvPr id="4218" name="Group 122"/>
          <p:cNvGrpSpPr>
            <a:grpSpLocks/>
          </p:cNvGrpSpPr>
          <p:nvPr/>
        </p:nvGrpSpPr>
        <p:grpSpPr bwMode="auto">
          <a:xfrm>
            <a:off x="8027988" y="5229225"/>
            <a:ext cx="936625" cy="441325"/>
            <a:chOff x="5057" y="3294"/>
            <a:chExt cx="590" cy="278"/>
          </a:xfrm>
        </p:grpSpPr>
        <p:sp>
          <p:nvSpPr>
            <p:cNvPr id="4219" name="AutoShape 123">
              <a:hlinkClick r:id="rId12" action="ppaction://hlinksldjump" highlightClick="1"/>
            </p:cNvPr>
            <p:cNvSpPr>
              <a:spLocks noChangeArrowheads="1"/>
            </p:cNvSpPr>
            <p:nvPr/>
          </p:nvSpPr>
          <p:spPr bwMode="auto">
            <a:xfrm>
              <a:off x="5239" y="3294"/>
              <a:ext cx="260" cy="278"/>
            </a:xfrm>
            <a:prstGeom prst="actionButtonEnd">
              <a:avLst/>
            </a:prstGeom>
            <a:solidFill>
              <a:schemeClr val="tx1"/>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anchor="ctr">
              <a:spAutoFit/>
            </a:bodyPr>
            <a:lstStyle/>
            <a:p>
              <a:endParaRPr lang="fr-FR"/>
            </a:p>
          </p:txBody>
        </p:sp>
        <p:sp>
          <p:nvSpPr>
            <p:cNvPr id="4220" name="Text Box 124"/>
            <p:cNvSpPr txBox="1">
              <a:spLocks noChangeArrowheads="1"/>
            </p:cNvSpPr>
            <p:nvPr/>
          </p:nvSpPr>
          <p:spPr bwMode="auto">
            <a:xfrm>
              <a:off x="5057" y="3339"/>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t>QUITTER</a:t>
              </a:r>
            </a:p>
          </p:txBody>
        </p:sp>
      </p:grpSp>
    </p:spTree>
  </p:cSld>
  <p:clrMapOvr>
    <a:overrideClrMapping bg1="dk2" tx1="lt1" bg2="dk1" tx2="lt2" accent1="accent1" accent2="accent2" accent3="accent3" accent4="accent4" accent5="accent5" accent6="accent6" hlink="hlink" folHlink="folHlink"/>
  </p:clrMapOvr>
  <p:transition spd="med" advClick="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4122"/>
                                        </p:tgtEl>
                                        <p:attrNameLst>
                                          <p:attrName>style.visibility</p:attrName>
                                        </p:attrNameLst>
                                      </p:cBhvr>
                                      <p:to>
                                        <p:strVal val="visible"/>
                                      </p:to>
                                    </p:set>
                                    <p:set>
                                      <p:cBhvr>
                                        <p:cTn id="7" dur="455" fill="hold">
                                          <p:stCondLst>
                                            <p:cond delay="0"/>
                                          </p:stCondLst>
                                        </p:cTn>
                                        <p:tgtEl>
                                          <p:spTgt spid="4122"/>
                                        </p:tgtEl>
                                        <p:attrNameLst>
                                          <p:attrName>style.rotation</p:attrName>
                                        </p:attrNameLst>
                                      </p:cBhvr>
                                      <p:to>
                                        <p:strVal val="-45.0"/>
                                      </p:to>
                                    </p:set>
                                    <p:anim calcmode="lin" valueType="num">
                                      <p:cBhvr>
                                        <p:cTn id="8" dur="455" fill="hold">
                                          <p:stCondLst>
                                            <p:cond delay="455"/>
                                          </p:stCondLst>
                                        </p:cTn>
                                        <p:tgtEl>
                                          <p:spTgt spid="4122"/>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4122"/>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4122"/>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4122"/>
                                        </p:tgtEl>
                                        <p:attrNameLst>
                                          <p:attrName>ppt_y</p:attrName>
                                        </p:attrNameLst>
                                      </p:cBhvr>
                                      <p:tavLst>
                                        <p:tav tm="0">
                                          <p:val>
                                            <p:strVal val="#ppt_y-(0.354*#ppt_w-0.172*#ppt_h)"/>
                                          </p:val>
                                        </p:tav>
                                        <p:tav tm="100000">
                                          <p:val>
                                            <p:strVal val="#ppt_y"/>
                                          </p:val>
                                        </p:tav>
                                      </p:tavLst>
                                    </p:anim>
                                  </p:childTnLst>
                                </p:cTn>
                              </p:par>
                            </p:childTnLst>
                          </p:cTn>
                        </p:par>
                        <p:par>
                          <p:cTn id="12" fill="hold" nodeType="afterGroup">
                            <p:stCondLst>
                              <p:cond delay="5500"/>
                            </p:stCondLst>
                            <p:childTnLst>
                              <p:par>
                                <p:cTn id="13" presetID="10" presetClass="entr" presetSubtype="0" fill="hold" nodeType="afterEffect">
                                  <p:stCondLst>
                                    <p:cond delay="0"/>
                                  </p:stCondLst>
                                  <p:childTnLst>
                                    <p:set>
                                      <p:cBhvr>
                                        <p:cTn id="14" dur="1" fill="hold">
                                          <p:stCondLst>
                                            <p:cond delay="0"/>
                                          </p:stCondLst>
                                        </p:cTn>
                                        <p:tgtEl>
                                          <p:spTgt spid="4202"/>
                                        </p:tgtEl>
                                        <p:attrNameLst>
                                          <p:attrName>style.visibility</p:attrName>
                                        </p:attrNameLst>
                                      </p:cBhvr>
                                      <p:to>
                                        <p:strVal val="visible"/>
                                      </p:to>
                                    </p:set>
                                    <p:animEffect transition="in" filter="fade">
                                      <p:cBhvr>
                                        <p:cTn id="15" dur="2000"/>
                                        <p:tgtEl>
                                          <p:spTgt spid="4202"/>
                                        </p:tgtEl>
                                      </p:cBhvr>
                                    </p:animEffect>
                                  </p:childTnLst>
                                </p:cTn>
                              </p:par>
                            </p:childTnLst>
                          </p:cTn>
                        </p:par>
                        <p:par>
                          <p:cTn id="16" fill="hold" nodeType="afterGroup">
                            <p:stCondLst>
                              <p:cond delay="7500"/>
                            </p:stCondLst>
                            <p:childTnLst>
                              <p:par>
                                <p:cTn id="17" presetID="10" presetClass="entr" presetSubtype="0" fill="hold" nodeType="afterEffect">
                                  <p:stCondLst>
                                    <p:cond delay="0"/>
                                  </p:stCondLst>
                                  <p:childTnLst>
                                    <p:set>
                                      <p:cBhvr>
                                        <p:cTn id="18" dur="1" fill="hold">
                                          <p:stCondLst>
                                            <p:cond delay="0"/>
                                          </p:stCondLst>
                                        </p:cTn>
                                        <p:tgtEl>
                                          <p:spTgt spid="4213"/>
                                        </p:tgtEl>
                                        <p:attrNameLst>
                                          <p:attrName>style.visibility</p:attrName>
                                        </p:attrNameLst>
                                      </p:cBhvr>
                                      <p:to>
                                        <p:strVal val="visible"/>
                                      </p:to>
                                    </p:set>
                                    <p:animEffect transition="in" filter="fade">
                                      <p:cBhvr>
                                        <p:cTn id="19" dur="2000"/>
                                        <p:tgtEl>
                                          <p:spTgt spid="4213"/>
                                        </p:tgtEl>
                                      </p:cBhvr>
                                    </p:animEffect>
                                  </p:childTnLst>
                                </p:cTn>
                              </p:par>
                            </p:childTnLst>
                          </p:cTn>
                        </p:par>
                        <p:par>
                          <p:cTn id="20" fill="hold" nodeType="afterGroup">
                            <p:stCondLst>
                              <p:cond delay="9500"/>
                            </p:stCondLst>
                            <p:childTnLst>
                              <p:par>
                                <p:cTn id="21" presetID="10" presetClass="entr" presetSubtype="0" fill="hold" nodeType="afterEffect">
                                  <p:stCondLst>
                                    <p:cond delay="0"/>
                                  </p:stCondLst>
                                  <p:childTnLst>
                                    <p:set>
                                      <p:cBhvr>
                                        <p:cTn id="22" dur="1" fill="hold">
                                          <p:stCondLst>
                                            <p:cond delay="0"/>
                                          </p:stCondLst>
                                        </p:cTn>
                                        <p:tgtEl>
                                          <p:spTgt spid="4212"/>
                                        </p:tgtEl>
                                        <p:attrNameLst>
                                          <p:attrName>style.visibility</p:attrName>
                                        </p:attrNameLst>
                                      </p:cBhvr>
                                      <p:to>
                                        <p:strVal val="visible"/>
                                      </p:to>
                                    </p:set>
                                    <p:animEffect transition="in" filter="fade">
                                      <p:cBhvr>
                                        <p:cTn id="23" dur="2000"/>
                                        <p:tgtEl>
                                          <p:spTgt spid="4212"/>
                                        </p:tgtEl>
                                      </p:cBhvr>
                                    </p:animEffect>
                                  </p:childTnLst>
                                </p:cTn>
                              </p:par>
                            </p:childTnLst>
                          </p:cTn>
                        </p:par>
                        <p:par>
                          <p:cTn id="24" fill="hold" nodeType="afterGroup">
                            <p:stCondLst>
                              <p:cond delay="11500"/>
                            </p:stCondLst>
                            <p:childTnLst>
                              <p:par>
                                <p:cTn id="25" presetID="10" presetClass="entr" presetSubtype="0" fill="hold" nodeType="afterEffect">
                                  <p:stCondLst>
                                    <p:cond delay="0"/>
                                  </p:stCondLst>
                                  <p:childTnLst>
                                    <p:set>
                                      <p:cBhvr>
                                        <p:cTn id="26" dur="1" fill="hold">
                                          <p:stCondLst>
                                            <p:cond delay="0"/>
                                          </p:stCondLst>
                                        </p:cTn>
                                        <p:tgtEl>
                                          <p:spTgt spid="4208"/>
                                        </p:tgtEl>
                                        <p:attrNameLst>
                                          <p:attrName>style.visibility</p:attrName>
                                        </p:attrNameLst>
                                      </p:cBhvr>
                                      <p:to>
                                        <p:strVal val="visible"/>
                                      </p:to>
                                    </p:set>
                                    <p:animEffect transition="in" filter="fade">
                                      <p:cBhvr>
                                        <p:cTn id="27" dur="2000"/>
                                        <p:tgtEl>
                                          <p:spTgt spid="4208"/>
                                        </p:tgtEl>
                                      </p:cBhvr>
                                    </p:animEffect>
                                  </p:childTnLst>
                                </p:cTn>
                              </p:par>
                            </p:childTnLst>
                          </p:cTn>
                        </p:par>
                        <p:par>
                          <p:cTn id="28" fill="hold" nodeType="afterGroup">
                            <p:stCondLst>
                              <p:cond delay="13500"/>
                            </p:stCondLst>
                            <p:childTnLst>
                              <p:par>
                                <p:cTn id="29" presetID="10" presetClass="entr" presetSubtype="0" fill="hold" nodeType="afterEffect">
                                  <p:stCondLst>
                                    <p:cond delay="0"/>
                                  </p:stCondLst>
                                  <p:childTnLst>
                                    <p:set>
                                      <p:cBhvr>
                                        <p:cTn id="30" dur="1" fill="hold">
                                          <p:stCondLst>
                                            <p:cond delay="0"/>
                                          </p:stCondLst>
                                        </p:cTn>
                                        <p:tgtEl>
                                          <p:spTgt spid="4211"/>
                                        </p:tgtEl>
                                        <p:attrNameLst>
                                          <p:attrName>style.visibility</p:attrName>
                                        </p:attrNameLst>
                                      </p:cBhvr>
                                      <p:to>
                                        <p:strVal val="visible"/>
                                      </p:to>
                                    </p:set>
                                    <p:animEffect transition="in" filter="fade">
                                      <p:cBhvr>
                                        <p:cTn id="31" dur="2000"/>
                                        <p:tgtEl>
                                          <p:spTgt spid="4211"/>
                                        </p:tgtEl>
                                      </p:cBhvr>
                                    </p:animEffect>
                                  </p:childTnLst>
                                </p:cTn>
                              </p:par>
                            </p:childTnLst>
                          </p:cTn>
                        </p:par>
                        <p:par>
                          <p:cTn id="32" fill="hold" nodeType="afterGroup">
                            <p:stCondLst>
                              <p:cond delay="15500"/>
                            </p:stCondLst>
                            <p:childTnLst>
                              <p:par>
                                <p:cTn id="33" presetID="10" presetClass="entr" presetSubtype="0" fill="hold" nodeType="afterEffect">
                                  <p:stCondLst>
                                    <p:cond delay="0"/>
                                  </p:stCondLst>
                                  <p:childTnLst>
                                    <p:set>
                                      <p:cBhvr>
                                        <p:cTn id="34" dur="1" fill="hold">
                                          <p:stCondLst>
                                            <p:cond delay="0"/>
                                          </p:stCondLst>
                                        </p:cTn>
                                        <p:tgtEl>
                                          <p:spTgt spid="4217"/>
                                        </p:tgtEl>
                                        <p:attrNameLst>
                                          <p:attrName>style.visibility</p:attrName>
                                        </p:attrNameLst>
                                      </p:cBhvr>
                                      <p:to>
                                        <p:strVal val="visible"/>
                                      </p:to>
                                    </p:set>
                                    <p:animEffect transition="in" filter="fade">
                                      <p:cBhvr>
                                        <p:cTn id="35" dur="1000"/>
                                        <p:tgtEl>
                                          <p:spTgt spid="4217"/>
                                        </p:tgtEl>
                                      </p:cBhvr>
                                    </p:animEffect>
                                  </p:childTnLst>
                                </p:cTn>
                              </p:par>
                            </p:childTnLst>
                          </p:cTn>
                        </p:par>
                        <p:par>
                          <p:cTn id="36" fill="hold" nodeType="afterGroup">
                            <p:stCondLst>
                              <p:cond delay="16500"/>
                            </p:stCondLst>
                            <p:childTnLst>
                              <p:par>
                                <p:cTn id="37" presetID="34" presetClass="entr" presetSubtype="0" fill="hold" nodeType="afterEffect">
                                  <p:stCondLst>
                                    <p:cond delay="3000"/>
                                  </p:stCondLst>
                                  <p:childTnLst>
                                    <p:set>
                                      <p:cBhvr>
                                        <p:cTn id="38" dur="1" fill="hold">
                                          <p:stCondLst>
                                            <p:cond delay="0"/>
                                          </p:stCondLst>
                                        </p:cTn>
                                        <p:tgtEl>
                                          <p:spTgt spid="4161"/>
                                        </p:tgtEl>
                                        <p:attrNameLst>
                                          <p:attrName>style.visibility</p:attrName>
                                        </p:attrNameLst>
                                      </p:cBhvr>
                                      <p:to>
                                        <p:strVal val="visible"/>
                                      </p:to>
                                    </p:set>
                                    <p:anim from="(-#ppt_w/2)" to="(#ppt_x)" calcmode="lin" valueType="num">
                                      <p:cBhvr>
                                        <p:cTn id="39" dur="600" fill="hold">
                                          <p:stCondLst>
                                            <p:cond delay="0"/>
                                          </p:stCondLst>
                                        </p:cTn>
                                        <p:tgtEl>
                                          <p:spTgt spid="4161"/>
                                        </p:tgtEl>
                                        <p:attrNameLst>
                                          <p:attrName>ppt_x</p:attrName>
                                        </p:attrNameLst>
                                      </p:cBhvr>
                                    </p:anim>
                                    <p:anim from="0" to="-1.0" calcmode="lin" valueType="num">
                                      <p:cBhvr>
                                        <p:cTn id="40" dur="200" decel="50000" autoRev="1" fill="hold">
                                          <p:stCondLst>
                                            <p:cond delay="600"/>
                                          </p:stCondLst>
                                        </p:cTn>
                                        <p:tgtEl>
                                          <p:spTgt spid="4161"/>
                                        </p:tgtEl>
                                        <p:attrNameLst>
                                          <p:attrName>xshear</p:attrName>
                                        </p:attrNameLst>
                                      </p:cBhvr>
                                    </p:anim>
                                    <p:animScale>
                                      <p:cBhvr>
                                        <p:cTn id="41" dur="200" decel="100000" autoRev="1" fill="hold">
                                          <p:stCondLst>
                                            <p:cond delay="600"/>
                                          </p:stCondLst>
                                        </p:cTn>
                                        <p:tgtEl>
                                          <p:spTgt spid="4161"/>
                                        </p:tgtEl>
                                      </p:cBhvr>
                                      <p:from x="100000" y="100000"/>
                                      <p:to x="80000" y="100000"/>
                                    </p:animScale>
                                    <p:anim by="(#ppt_h/3+#ppt_w*0.1)" calcmode="lin" valueType="num">
                                      <p:cBhvr additive="sum">
                                        <p:cTn id="42" dur="200" decel="100000" autoRev="1" fill="hold">
                                          <p:stCondLst>
                                            <p:cond delay="600"/>
                                          </p:stCondLst>
                                        </p:cTn>
                                        <p:tgtEl>
                                          <p:spTgt spid="4161"/>
                                        </p:tgtEl>
                                        <p:attrNameLst>
                                          <p:attrName>ppt_x</p:attrName>
                                        </p:attrNameLst>
                                      </p:cBhvr>
                                    </p:anim>
                                  </p:childTnLst>
                                </p:cTn>
                              </p:par>
                            </p:childTnLst>
                          </p:cTn>
                        </p:par>
                        <p:par>
                          <p:cTn id="43" fill="hold" nodeType="afterGroup">
                            <p:stCondLst>
                              <p:cond delay="20500"/>
                            </p:stCondLst>
                            <p:childTnLst>
                              <p:par>
                                <p:cTn id="44" presetID="23" presetClass="entr" presetSubtype="272" fill="hold" nodeType="afterEffect">
                                  <p:stCondLst>
                                    <p:cond delay="2000"/>
                                  </p:stCondLst>
                                  <p:childTnLst>
                                    <p:set>
                                      <p:cBhvr>
                                        <p:cTn id="45" dur="1" fill="hold">
                                          <p:stCondLst>
                                            <p:cond delay="0"/>
                                          </p:stCondLst>
                                        </p:cTn>
                                        <p:tgtEl>
                                          <p:spTgt spid="4214"/>
                                        </p:tgtEl>
                                        <p:attrNameLst>
                                          <p:attrName>style.visibility</p:attrName>
                                        </p:attrNameLst>
                                      </p:cBhvr>
                                      <p:to>
                                        <p:strVal val="visible"/>
                                      </p:to>
                                    </p:set>
                                    <p:anim calcmode="lin" valueType="num">
                                      <p:cBhvr>
                                        <p:cTn id="46" dur="1000" fill="hold"/>
                                        <p:tgtEl>
                                          <p:spTgt spid="4214"/>
                                        </p:tgtEl>
                                        <p:attrNameLst>
                                          <p:attrName>ppt_w</p:attrName>
                                        </p:attrNameLst>
                                      </p:cBhvr>
                                      <p:tavLst>
                                        <p:tav tm="0">
                                          <p:val>
                                            <p:strVal val="2/3*#ppt_w"/>
                                          </p:val>
                                        </p:tav>
                                        <p:tav tm="100000">
                                          <p:val>
                                            <p:strVal val="#ppt_w"/>
                                          </p:val>
                                        </p:tav>
                                      </p:tavLst>
                                    </p:anim>
                                    <p:anim calcmode="lin" valueType="num">
                                      <p:cBhvr>
                                        <p:cTn id="47" dur="1000" fill="hold"/>
                                        <p:tgtEl>
                                          <p:spTgt spid="4214"/>
                                        </p:tgtEl>
                                        <p:attrNameLst>
                                          <p:attrName>ppt_h</p:attrName>
                                        </p:attrNameLst>
                                      </p:cBhvr>
                                      <p:tavLst>
                                        <p:tav tm="0">
                                          <p:val>
                                            <p:strVal val="2/3*#ppt_h"/>
                                          </p:val>
                                        </p:tav>
                                        <p:tav tm="100000">
                                          <p:val>
                                            <p:strVal val="#ppt_h"/>
                                          </p:val>
                                        </p:tav>
                                      </p:tavLst>
                                    </p:anim>
                                  </p:childTnLst>
                                </p:cTn>
                              </p:par>
                            </p:childTnLst>
                          </p:cTn>
                        </p:par>
                        <p:par>
                          <p:cTn id="48" fill="hold" nodeType="afterGroup">
                            <p:stCondLst>
                              <p:cond delay="23500"/>
                            </p:stCondLst>
                            <p:childTnLst>
                              <p:par>
                                <p:cTn id="49" presetID="55" presetClass="exit" presetSubtype="0" fill="hold" nodeType="afterEffect">
                                  <p:stCondLst>
                                    <p:cond delay="0"/>
                                  </p:stCondLst>
                                  <p:childTnLst>
                                    <p:anim calcmode="lin" valueType="num">
                                      <p:cBhvr>
                                        <p:cTn id="50" dur="1000"/>
                                        <p:tgtEl>
                                          <p:spTgt spid="4214"/>
                                        </p:tgtEl>
                                        <p:attrNameLst>
                                          <p:attrName>ppt_w</p:attrName>
                                        </p:attrNameLst>
                                      </p:cBhvr>
                                      <p:tavLst>
                                        <p:tav tm="0">
                                          <p:val>
                                            <p:strVal val="ppt_w"/>
                                          </p:val>
                                        </p:tav>
                                        <p:tav tm="100000">
                                          <p:val>
                                            <p:strVal val="ppt_w*0.70"/>
                                          </p:val>
                                        </p:tav>
                                      </p:tavLst>
                                    </p:anim>
                                    <p:anim calcmode="lin" valueType="num">
                                      <p:cBhvr>
                                        <p:cTn id="51" dur="1000"/>
                                        <p:tgtEl>
                                          <p:spTgt spid="4214"/>
                                        </p:tgtEl>
                                        <p:attrNameLst>
                                          <p:attrName>ppt_h</p:attrName>
                                        </p:attrNameLst>
                                      </p:cBhvr>
                                      <p:tavLst>
                                        <p:tav tm="0">
                                          <p:val>
                                            <p:strVal val="ppt_h"/>
                                          </p:val>
                                        </p:tav>
                                        <p:tav tm="100000">
                                          <p:val>
                                            <p:strVal val="ppt_h"/>
                                          </p:val>
                                        </p:tav>
                                      </p:tavLst>
                                    </p:anim>
                                    <p:animEffect transition="out" filter="fade">
                                      <p:cBhvr>
                                        <p:cTn id="52" dur="1000"/>
                                        <p:tgtEl>
                                          <p:spTgt spid="4214"/>
                                        </p:tgtEl>
                                      </p:cBhvr>
                                    </p:animEffect>
                                    <p:set>
                                      <p:cBhvr>
                                        <p:cTn id="53" dur="1" fill="hold">
                                          <p:stCondLst>
                                            <p:cond delay="999"/>
                                          </p:stCondLst>
                                        </p:cTn>
                                        <p:tgtEl>
                                          <p:spTgt spid="4214"/>
                                        </p:tgtEl>
                                        <p:attrNameLst>
                                          <p:attrName>style.visibility</p:attrName>
                                        </p:attrNameLst>
                                      </p:cBhvr>
                                      <p:to>
                                        <p:strVal val="hidden"/>
                                      </p:to>
                                    </p:set>
                                  </p:childTnLst>
                                </p:cTn>
                              </p:par>
                            </p:childTnLst>
                          </p:cTn>
                        </p:par>
                        <p:par>
                          <p:cTn id="54" fill="hold" nodeType="afterGroup">
                            <p:stCondLst>
                              <p:cond delay="24500"/>
                            </p:stCondLst>
                            <p:childTnLst>
                              <p:par>
                                <p:cTn id="55" presetID="10" presetClass="entr" presetSubtype="0" fill="hold" nodeType="afterEffect">
                                  <p:stCondLst>
                                    <p:cond delay="0"/>
                                  </p:stCondLst>
                                  <p:childTnLst>
                                    <p:set>
                                      <p:cBhvr>
                                        <p:cTn id="56" dur="1" fill="hold">
                                          <p:stCondLst>
                                            <p:cond delay="0"/>
                                          </p:stCondLst>
                                        </p:cTn>
                                        <p:tgtEl>
                                          <p:spTgt spid="4218"/>
                                        </p:tgtEl>
                                        <p:attrNameLst>
                                          <p:attrName>style.visibility</p:attrName>
                                        </p:attrNameLst>
                                      </p:cBhvr>
                                      <p:to>
                                        <p:strVal val="visible"/>
                                      </p:to>
                                    </p:set>
                                    <p:animEffect transition="in" filter="fade">
                                      <p:cBhvr>
                                        <p:cTn id="57" dur="2000"/>
                                        <p:tgtEl>
                                          <p:spTgt spid="4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2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60" name="Rectangle 4"/>
          <p:cNvSpPr>
            <a:spLocks noGrp="1" noChangeArrowheads="1"/>
          </p:cNvSpPr>
          <p:nvPr>
            <p:ph type="title"/>
          </p:nvPr>
        </p:nvSpPr>
        <p:spPr bwMode="auto">
          <a:xfrm>
            <a:off x="685800" y="609600"/>
            <a:ext cx="7772400" cy="990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fr-FR"/>
              <a:t>La technologie filaire :</a:t>
            </a:r>
          </a:p>
        </p:txBody>
      </p:sp>
      <p:pic>
        <p:nvPicPr>
          <p:cNvPr id="352261" name="Picture 5" descr="alarme filai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1752600"/>
            <a:ext cx="3535363" cy="3381375"/>
          </a:xfrm>
          <a:prstGeom prst="rect">
            <a:avLst/>
          </a:prstGeom>
          <a:noFill/>
          <a:extLst>
            <a:ext uri="{909E8E84-426E-40DD-AFC4-6F175D3DCCD1}">
              <a14:hiddenFill xmlns:a14="http://schemas.microsoft.com/office/drawing/2010/main">
                <a:solidFill>
                  <a:srgbClr val="FFFFFF"/>
                </a:solidFill>
              </a14:hiddenFill>
            </a:ext>
          </a:extLst>
        </p:spPr>
      </p:pic>
      <p:sp>
        <p:nvSpPr>
          <p:cNvPr id="352262" name="Rectangle 6"/>
          <p:cNvSpPr>
            <a:spLocks noChangeArrowheads="1"/>
          </p:cNvSpPr>
          <p:nvPr/>
        </p:nvSpPr>
        <p:spPr bwMode="auto">
          <a:xfrm rot="-1224139">
            <a:off x="533400" y="2895600"/>
            <a:ext cx="77724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3600" b="0" i="1">
                <a:solidFill>
                  <a:schemeClr val="folHlink"/>
                </a:solidFill>
                <a:effectLst>
                  <a:outerShdw blurRad="38100" dist="38100" dir="2700000" algn="tl">
                    <a:srgbClr val="000000"/>
                  </a:outerShdw>
                </a:effectLst>
              </a:rPr>
              <a:t>Pour le neuf et le petit tertiaire</a:t>
            </a:r>
          </a:p>
        </p:txBody>
      </p:sp>
      <p:sp>
        <p:nvSpPr>
          <p:cNvPr id="352263" name="AutoShape 7">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352264" name="Group 8"/>
          <p:cNvGrpSpPr>
            <a:grpSpLocks/>
          </p:cNvGrpSpPr>
          <p:nvPr/>
        </p:nvGrpSpPr>
        <p:grpSpPr bwMode="auto">
          <a:xfrm>
            <a:off x="7380288" y="5805488"/>
            <a:ext cx="1008062" cy="360362"/>
            <a:chOff x="158" y="2341"/>
            <a:chExt cx="635" cy="227"/>
          </a:xfrm>
        </p:grpSpPr>
        <p:sp>
          <p:nvSpPr>
            <p:cNvPr id="352265" name="Line 9"/>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52266" name="Text Box 10"/>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3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iterate type="wd">
                                    <p:tmPct val="100000"/>
                                  </p:iterate>
                                  <p:childTnLst>
                                    <p:set>
                                      <p:cBhvr>
                                        <p:cTn id="6" dur="1" fill="hold">
                                          <p:stCondLst>
                                            <p:cond delay="0"/>
                                          </p:stCondLst>
                                        </p:cTn>
                                        <p:tgtEl>
                                          <p:spTgt spid="352260"/>
                                        </p:tgtEl>
                                        <p:attrNameLst>
                                          <p:attrName>style.visibility</p:attrName>
                                        </p:attrNameLst>
                                      </p:cBhvr>
                                      <p:to>
                                        <p:strVal val="visible"/>
                                      </p:to>
                                    </p:set>
                                    <p:animEffect transition="in" filter="dissolve">
                                      <p:cBhvr>
                                        <p:cTn id="7" dur="300"/>
                                        <p:tgtEl>
                                          <p:spTgt spid="352260"/>
                                        </p:tgtEl>
                                      </p:cBhvr>
                                    </p:animEffect>
                                  </p:childTnLst>
                                </p:cTn>
                              </p:par>
                            </p:childTnLst>
                          </p:cTn>
                        </p:par>
                        <p:par>
                          <p:cTn id="8" fill="hold" nodeType="afterGroup">
                            <p:stCondLst>
                              <p:cond delay="1200"/>
                            </p:stCondLst>
                            <p:childTnLst>
                              <p:par>
                                <p:cTn id="9" presetID="35" presetClass="entr" presetSubtype="0" fill="hold" nodeType="afterEffect">
                                  <p:stCondLst>
                                    <p:cond delay="1000"/>
                                  </p:stCondLst>
                                  <p:childTnLst>
                                    <p:set>
                                      <p:cBhvr>
                                        <p:cTn id="10" dur="1" fill="hold">
                                          <p:stCondLst>
                                            <p:cond delay="0"/>
                                          </p:stCondLst>
                                        </p:cTn>
                                        <p:tgtEl>
                                          <p:spTgt spid="352261"/>
                                        </p:tgtEl>
                                        <p:attrNameLst>
                                          <p:attrName>style.visibility</p:attrName>
                                        </p:attrNameLst>
                                      </p:cBhvr>
                                      <p:to>
                                        <p:strVal val="visible"/>
                                      </p:to>
                                    </p:set>
                                    <p:animEffect transition="in" filter="fade">
                                      <p:cBhvr>
                                        <p:cTn id="11" dur="2000"/>
                                        <p:tgtEl>
                                          <p:spTgt spid="352261"/>
                                        </p:tgtEl>
                                      </p:cBhvr>
                                    </p:animEffect>
                                    <p:anim calcmode="lin" valueType="num">
                                      <p:cBhvr>
                                        <p:cTn id="12" dur="2000" fill="hold"/>
                                        <p:tgtEl>
                                          <p:spTgt spid="352261"/>
                                        </p:tgtEl>
                                        <p:attrNameLst>
                                          <p:attrName>style.rotation</p:attrName>
                                        </p:attrNameLst>
                                      </p:cBhvr>
                                      <p:tavLst>
                                        <p:tav tm="0">
                                          <p:val>
                                            <p:fltVal val="720"/>
                                          </p:val>
                                        </p:tav>
                                        <p:tav tm="100000">
                                          <p:val>
                                            <p:fltVal val="0"/>
                                          </p:val>
                                        </p:tav>
                                      </p:tavLst>
                                    </p:anim>
                                    <p:anim calcmode="lin" valueType="num">
                                      <p:cBhvr>
                                        <p:cTn id="13" dur="2000" fill="hold"/>
                                        <p:tgtEl>
                                          <p:spTgt spid="352261"/>
                                        </p:tgtEl>
                                        <p:attrNameLst>
                                          <p:attrName>ppt_h</p:attrName>
                                        </p:attrNameLst>
                                      </p:cBhvr>
                                      <p:tavLst>
                                        <p:tav tm="0">
                                          <p:val>
                                            <p:fltVal val="0"/>
                                          </p:val>
                                        </p:tav>
                                        <p:tav tm="100000">
                                          <p:val>
                                            <p:strVal val="#ppt_h"/>
                                          </p:val>
                                        </p:tav>
                                      </p:tavLst>
                                    </p:anim>
                                    <p:anim calcmode="lin" valueType="num">
                                      <p:cBhvr>
                                        <p:cTn id="14" dur="2000" fill="hold"/>
                                        <p:tgtEl>
                                          <p:spTgt spid="352261"/>
                                        </p:tgtEl>
                                        <p:attrNameLst>
                                          <p:attrName>ppt_w</p:attrName>
                                        </p:attrNameLst>
                                      </p:cBhvr>
                                      <p:tavLst>
                                        <p:tav tm="0">
                                          <p:val>
                                            <p:fltVal val="0"/>
                                          </p:val>
                                        </p:tav>
                                        <p:tav tm="100000">
                                          <p:val>
                                            <p:strVal val="#ppt_w"/>
                                          </p:val>
                                        </p:tav>
                                      </p:tavLst>
                                    </p:anim>
                                  </p:childTnLst>
                                </p:cTn>
                              </p:par>
                            </p:childTnLst>
                          </p:cTn>
                        </p:par>
                        <p:par>
                          <p:cTn id="15" fill="hold" nodeType="afterGroup">
                            <p:stCondLst>
                              <p:cond delay="42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352262"/>
                                        </p:tgtEl>
                                        <p:attrNameLst>
                                          <p:attrName>style.visibility</p:attrName>
                                        </p:attrNameLst>
                                      </p:cBhvr>
                                      <p:to>
                                        <p:strVal val="visible"/>
                                      </p:to>
                                    </p:set>
                                    <p:anim calcmode="lin" valueType="num">
                                      <p:cBhvr>
                                        <p:cTn id="18" dur="500" fill="hold"/>
                                        <p:tgtEl>
                                          <p:spTgt spid="352262"/>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352262"/>
                                        </p:tgtEl>
                                        <p:attrNameLst>
                                          <p:attrName>ppt_y</p:attrName>
                                        </p:attrNameLst>
                                      </p:cBhvr>
                                      <p:tavLst>
                                        <p:tav tm="0">
                                          <p:val>
                                            <p:strVal val="#ppt_y"/>
                                          </p:val>
                                        </p:tav>
                                        <p:tav tm="100000">
                                          <p:val>
                                            <p:strVal val="#ppt_y"/>
                                          </p:val>
                                        </p:tav>
                                      </p:tavLst>
                                    </p:anim>
                                    <p:anim calcmode="lin" valueType="num">
                                      <p:cBhvr>
                                        <p:cTn id="20" dur="500" fill="hold"/>
                                        <p:tgtEl>
                                          <p:spTgt spid="352262"/>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352262"/>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352262"/>
                                        </p:tgtEl>
                                      </p:cBhvr>
                                    </p:animEffect>
                                  </p:childTnLst>
                                </p:cTn>
                              </p:par>
                            </p:childTnLst>
                          </p:cTn>
                        </p:par>
                        <p:par>
                          <p:cTn id="23" fill="hold" nodeType="afterGroup">
                            <p:stCondLst>
                              <p:cond delay="6050"/>
                            </p:stCondLst>
                            <p:childTnLst>
                              <p:par>
                                <p:cTn id="24" presetID="10" presetClass="entr" presetSubtype="0" fill="hold" grpId="0" nodeType="afterEffect">
                                  <p:stCondLst>
                                    <p:cond delay="0"/>
                                  </p:stCondLst>
                                  <p:childTnLst>
                                    <p:set>
                                      <p:cBhvr>
                                        <p:cTn id="25" dur="1" fill="hold">
                                          <p:stCondLst>
                                            <p:cond delay="0"/>
                                          </p:stCondLst>
                                        </p:cTn>
                                        <p:tgtEl>
                                          <p:spTgt spid="352263"/>
                                        </p:tgtEl>
                                        <p:attrNameLst>
                                          <p:attrName>style.visibility</p:attrName>
                                        </p:attrNameLst>
                                      </p:cBhvr>
                                      <p:to>
                                        <p:strVal val="visible"/>
                                      </p:to>
                                    </p:set>
                                    <p:animEffect transition="in" filter="fade">
                                      <p:cBhvr>
                                        <p:cTn id="26" dur="2000"/>
                                        <p:tgtEl>
                                          <p:spTgt spid="352263"/>
                                        </p:tgtEl>
                                      </p:cBhvr>
                                    </p:animEffect>
                                  </p:childTnLst>
                                </p:cTn>
                              </p:par>
                            </p:childTnLst>
                          </p:cTn>
                        </p:par>
                        <p:par>
                          <p:cTn id="27" fill="hold" nodeType="afterGroup">
                            <p:stCondLst>
                              <p:cond delay="8050"/>
                            </p:stCondLst>
                            <p:childTnLst>
                              <p:par>
                                <p:cTn id="28" presetID="23" presetClass="entr" presetSubtype="16" fill="hold" nodeType="afterEffect">
                                  <p:stCondLst>
                                    <p:cond delay="0"/>
                                  </p:stCondLst>
                                  <p:childTnLst>
                                    <p:set>
                                      <p:cBhvr>
                                        <p:cTn id="29" dur="1" fill="hold">
                                          <p:stCondLst>
                                            <p:cond delay="0"/>
                                          </p:stCondLst>
                                        </p:cTn>
                                        <p:tgtEl>
                                          <p:spTgt spid="352264"/>
                                        </p:tgtEl>
                                        <p:attrNameLst>
                                          <p:attrName>style.visibility</p:attrName>
                                        </p:attrNameLst>
                                      </p:cBhvr>
                                      <p:to>
                                        <p:strVal val="visible"/>
                                      </p:to>
                                    </p:set>
                                    <p:anim calcmode="lin" valueType="num">
                                      <p:cBhvr>
                                        <p:cTn id="30" dur="500" fill="hold"/>
                                        <p:tgtEl>
                                          <p:spTgt spid="352264"/>
                                        </p:tgtEl>
                                        <p:attrNameLst>
                                          <p:attrName>ppt_w</p:attrName>
                                        </p:attrNameLst>
                                      </p:cBhvr>
                                      <p:tavLst>
                                        <p:tav tm="0">
                                          <p:val>
                                            <p:fltVal val="0"/>
                                          </p:val>
                                        </p:tav>
                                        <p:tav tm="100000">
                                          <p:val>
                                            <p:strVal val="#ppt_w"/>
                                          </p:val>
                                        </p:tav>
                                      </p:tavLst>
                                    </p:anim>
                                    <p:anim calcmode="lin" valueType="num">
                                      <p:cBhvr>
                                        <p:cTn id="31" dur="500" fill="hold"/>
                                        <p:tgtEl>
                                          <p:spTgt spid="352264"/>
                                        </p:tgtEl>
                                        <p:attrNameLst>
                                          <p:attrName>ppt_h</p:attrName>
                                        </p:attrNameLst>
                                      </p:cBhvr>
                                      <p:tavLst>
                                        <p:tav tm="0">
                                          <p:val>
                                            <p:fltVal val="0"/>
                                          </p:val>
                                        </p:tav>
                                        <p:tav tm="100000">
                                          <p:val>
                                            <p:strVal val="#ppt_h"/>
                                          </p:val>
                                        </p:tav>
                                      </p:tavLst>
                                    </p:anim>
                                  </p:childTnLst>
                                </p:cTn>
                              </p:par>
                            </p:childTnLst>
                          </p:cTn>
                        </p:par>
                        <p:par>
                          <p:cTn id="32" fill="hold" nodeType="afterGroup">
                            <p:stCondLst>
                              <p:cond delay="8550"/>
                            </p:stCondLst>
                            <p:childTnLst>
                              <p:par>
                                <p:cTn id="33" presetID="55" presetClass="exit" presetSubtype="0" fill="hold" nodeType="afterEffect">
                                  <p:stCondLst>
                                    <p:cond delay="0"/>
                                  </p:stCondLst>
                                  <p:childTnLst>
                                    <p:anim calcmode="lin" valueType="num">
                                      <p:cBhvr>
                                        <p:cTn id="34" dur="1000"/>
                                        <p:tgtEl>
                                          <p:spTgt spid="352264"/>
                                        </p:tgtEl>
                                        <p:attrNameLst>
                                          <p:attrName>ppt_w</p:attrName>
                                        </p:attrNameLst>
                                      </p:cBhvr>
                                      <p:tavLst>
                                        <p:tav tm="0">
                                          <p:val>
                                            <p:strVal val="ppt_w"/>
                                          </p:val>
                                        </p:tav>
                                        <p:tav tm="100000">
                                          <p:val>
                                            <p:strVal val="ppt_w*0.70"/>
                                          </p:val>
                                        </p:tav>
                                      </p:tavLst>
                                    </p:anim>
                                    <p:anim calcmode="lin" valueType="num">
                                      <p:cBhvr>
                                        <p:cTn id="35" dur="1000"/>
                                        <p:tgtEl>
                                          <p:spTgt spid="352264"/>
                                        </p:tgtEl>
                                        <p:attrNameLst>
                                          <p:attrName>ppt_h</p:attrName>
                                        </p:attrNameLst>
                                      </p:cBhvr>
                                      <p:tavLst>
                                        <p:tav tm="0">
                                          <p:val>
                                            <p:strVal val="ppt_h"/>
                                          </p:val>
                                        </p:tav>
                                        <p:tav tm="100000">
                                          <p:val>
                                            <p:strVal val="ppt_h"/>
                                          </p:val>
                                        </p:tav>
                                      </p:tavLst>
                                    </p:anim>
                                    <p:animEffect transition="out" filter="fade">
                                      <p:cBhvr>
                                        <p:cTn id="36" dur="1000"/>
                                        <p:tgtEl>
                                          <p:spTgt spid="352264"/>
                                        </p:tgtEl>
                                      </p:cBhvr>
                                    </p:animEffect>
                                    <p:set>
                                      <p:cBhvr>
                                        <p:cTn id="37" dur="1" fill="hold">
                                          <p:stCondLst>
                                            <p:cond delay="999"/>
                                          </p:stCondLst>
                                        </p:cTn>
                                        <p:tgtEl>
                                          <p:spTgt spid="35226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2260" grpId="0" autoUpdateAnimBg="0"/>
      <p:bldP spid="352262" grpId="0"/>
      <p:bldP spid="35226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4" name="Rectangle 4"/>
          <p:cNvSpPr>
            <a:spLocks noGrp="1" noChangeArrowheads="1"/>
          </p:cNvSpPr>
          <p:nvPr>
            <p:ph type="title"/>
          </p:nvPr>
        </p:nvSpPr>
        <p:spPr bwMode="auto">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l"/>
            <a:r>
              <a:rPr lang="fr-FR" sz="2800"/>
              <a:t>Les détecteurs et organes de signalisation sont reliés par des câbles </a:t>
            </a:r>
            <a:r>
              <a:rPr lang="fr-FR" sz="2800">
                <a:solidFill>
                  <a:srgbClr val="FF3300"/>
                </a:solidFill>
              </a:rPr>
              <a:t>6 conducteurs 6/10</a:t>
            </a:r>
            <a:r>
              <a:rPr lang="fr-FR" sz="2800"/>
              <a:t> de couleurs différentes (2 fils assurent la protection du câble, 2 autres la transmission des informations, et 2 pour l’alimentation des détecteurs).</a:t>
            </a:r>
            <a:br>
              <a:rPr lang="fr-FR" sz="2800"/>
            </a:br>
            <a:endParaRPr lang="fr-FR" sz="2800"/>
          </a:p>
        </p:txBody>
      </p:sp>
      <p:sp>
        <p:nvSpPr>
          <p:cNvPr id="353285" name="AutoShape 5">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353286" name="Group 6"/>
          <p:cNvGrpSpPr>
            <a:grpSpLocks/>
          </p:cNvGrpSpPr>
          <p:nvPr/>
        </p:nvGrpSpPr>
        <p:grpSpPr bwMode="auto">
          <a:xfrm>
            <a:off x="7380288" y="5805488"/>
            <a:ext cx="1008062" cy="360362"/>
            <a:chOff x="158" y="2341"/>
            <a:chExt cx="635" cy="227"/>
          </a:xfrm>
        </p:grpSpPr>
        <p:sp>
          <p:nvSpPr>
            <p:cNvPr id="353287" name="Line 7"/>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53288" name="Text Box 8"/>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pic>
        <p:nvPicPr>
          <p:cNvPr id="353290" name="Picture 10" descr="Câble"/>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843213" y="3284538"/>
            <a:ext cx="3233737" cy="24257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advTm="3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iterate type="wd">
                                    <p:tmPct val="100000"/>
                                  </p:iterate>
                                  <p:childTnLst>
                                    <p:set>
                                      <p:cBhvr>
                                        <p:cTn id="6" dur="1" fill="hold">
                                          <p:stCondLst>
                                            <p:cond delay="0"/>
                                          </p:stCondLst>
                                        </p:cTn>
                                        <p:tgtEl>
                                          <p:spTgt spid="353284"/>
                                        </p:tgtEl>
                                        <p:attrNameLst>
                                          <p:attrName>style.visibility</p:attrName>
                                        </p:attrNameLst>
                                      </p:cBhvr>
                                      <p:to>
                                        <p:strVal val="visible"/>
                                      </p:to>
                                    </p:set>
                                    <p:animEffect transition="in" filter="dissolve">
                                      <p:cBhvr>
                                        <p:cTn id="7" dur="300"/>
                                        <p:tgtEl>
                                          <p:spTgt spid="353284"/>
                                        </p:tgtEl>
                                      </p:cBhvr>
                                    </p:animEffect>
                                  </p:childTnLst>
                                </p:cTn>
                              </p:par>
                            </p:childTnLst>
                          </p:cTn>
                        </p:par>
                        <p:par>
                          <p:cTn id="8" fill="hold" nodeType="afterGroup">
                            <p:stCondLst>
                              <p:cond delay="12000"/>
                            </p:stCondLst>
                            <p:childTnLst>
                              <p:par>
                                <p:cTn id="9" presetID="50" presetClass="entr" presetSubtype="0" decel="100000" fill="hold" nodeType="afterEffect">
                                  <p:stCondLst>
                                    <p:cond delay="0"/>
                                  </p:stCondLst>
                                  <p:childTnLst>
                                    <p:set>
                                      <p:cBhvr>
                                        <p:cTn id="10" dur="1" fill="hold">
                                          <p:stCondLst>
                                            <p:cond delay="0"/>
                                          </p:stCondLst>
                                        </p:cTn>
                                        <p:tgtEl>
                                          <p:spTgt spid="353290"/>
                                        </p:tgtEl>
                                        <p:attrNameLst>
                                          <p:attrName>style.visibility</p:attrName>
                                        </p:attrNameLst>
                                      </p:cBhvr>
                                      <p:to>
                                        <p:strVal val="visible"/>
                                      </p:to>
                                    </p:set>
                                    <p:anim calcmode="lin" valueType="num">
                                      <p:cBhvr>
                                        <p:cTn id="11" dur="1000" fill="hold"/>
                                        <p:tgtEl>
                                          <p:spTgt spid="353290"/>
                                        </p:tgtEl>
                                        <p:attrNameLst>
                                          <p:attrName>ppt_w</p:attrName>
                                        </p:attrNameLst>
                                      </p:cBhvr>
                                      <p:tavLst>
                                        <p:tav tm="0">
                                          <p:val>
                                            <p:strVal val="#ppt_w+.3"/>
                                          </p:val>
                                        </p:tav>
                                        <p:tav tm="100000">
                                          <p:val>
                                            <p:strVal val="#ppt_w"/>
                                          </p:val>
                                        </p:tav>
                                      </p:tavLst>
                                    </p:anim>
                                    <p:anim calcmode="lin" valueType="num">
                                      <p:cBhvr>
                                        <p:cTn id="12" dur="1000" fill="hold"/>
                                        <p:tgtEl>
                                          <p:spTgt spid="353290"/>
                                        </p:tgtEl>
                                        <p:attrNameLst>
                                          <p:attrName>ppt_h</p:attrName>
                                        </p:attrNameLst>
                                      </p:cBhvr>
                                      <p:tavLst>
                                        <p:tav tm="0">
                                          <p:val>
                                            <p:strVal val="#ppt_h"/>
                                          </p:val>
                                        </p:tav>
                                        <p:tav tm="100000">
                                          <p:val>
                                            <p:strVal val="#ppt_h"/>
                                          </p:val>
                                        </p:tav>
                                      </p:tavLst>
                                    </p:anim>
                                    <p:animEffect transition="in" filter="fade">
                                      <p:cBhvr>
                                        <p:cTn id="13" dur="1000"/>
                                        <p:tgtEl>
                                          <p:spTgt spid="353290"/>
                                        </p:tgtEl>
                                      </p:cBhvr>
                                    </p:animEffect>
                                  </p:childTnLst>
                                </p:cTn>
                              </p:par>
                            </p:childTnLst>
                          </p:cTn>
                        </p:par>
                        <p:par>
                          <p:cTn id="14" fill="hold" nodeType="afterGroup">
                            <p:stCondLst>
                              <p:cond delay="13000"/>
                            </p:stCondLst>
                            <p:childTnLst>
                              <p:par>
                                <p:cTn id="15" presetID="10" presetClass="entr" presetSubtype="0" fill="hold" grpId="0" nodeType="afterEffect">
                                  <p:stCondLst>
                                    <p:cond delay="0"/>
                                  </p:stCondLst>
                                  <p:childTnLst>
                                    <p:set>
                                      <p:cBhvr>
                                        <p:cTn id="16" dur="1" fill="hold">
                                          <p:stCondLst>
                                            <p:cond delay="0"/>
                                          </p:stCondLst>
                                        </p:cTn>
                                        <p:tgtEl>
                                          <p:spTgt spid="353285"/>
                                        </p:tgtEl>
                                        <p:attrNameLst>
                                          <p:attrName>style.visibility</p:attrName>
                                        </p:attrNameLst>
                                      </p:cBhvr>
                                      <p:to>
                                        <p:strVal val="visible"/>
                                      </p:to>
                                    </p:set>
                                    <p:animEffect transition="in" filter="fade">
                                      <p:cBhvr>
                                        <p:cTn id="17" dur="2000"/>
                                        <p:tgtEl>
                                          <p:spTgt spid="353285"/>
                                        </p:tgtEl>
                                      </p:cBhvr>
                                    </p:animEffect>
                                  </p:childTnLst>
                                </p:cTn>
                              </p:par>
                            </p:childTnLst>
                          </p:cTn>
                        </p:par>
                        <p:par>
                          <p:cTn id="18" fill="hold" nodeType="afterGroup">
                            <p:stCondLst>
                              <p:cond delay="15000"/>
                            </p:stCondLst>
                            <p:childTnLst>
                              <p:par>
                                <p:cTn id="19" presetID="23" presetClass="entr" presetSubtype="16" fill="hold" nodeType="afterEffect">
                                  <p:stCondLst>
                                    <p:cond delay="0"/>
                                  </p:stCondLst>
                                  <p:childTnLst>
                                    <p:set>
                                      <p:cBhvr>
                                        <p:cTn id="20" dur="1" fill="hold">
                                          <p:stCondLst>
                                            <p:cond delay="0"/>
                                          </p:stCondLst>
                                        </p:cTn>
                                        <p:tgtEl>
                                          <p:spTgt spid="353286"/>
                                        </p:tgtEl>
                                        <p:attrNameLst>
                                          <p:attrName>style.visibility</p:attrName>
                                        </p:attrNameLst>
                                      </p:cBhvr>
                                      <p:to>
                                        <p:strVal val="visible"/>
                                      </p:to>
                                    </p:set>
                                    <p:anim calcmode="lin" valueType="num">
                                      <p:cBhvr>
                                        <p:cTn id="21" dur="500" fill="hold"/>
                                        <p:tgtEl>
                                          <p:spTgt spid="353286"/>
                                        </p:tgtEl>
                                        <p:attrNameLst>
                                          <p:attrName>ppt_w</p:attrName>
                                        </p:attrNameLst>
                                      </p:cBhvr>
                                      <p:tavLst>
                                        <p:tav tm="0">
                                          <p:val>
                                            <p:fltVal val="0"/>
                                          </p:val>
                                        </p:tav>
                                        <p:tav tm="100000">
                                          <p:val>
                                            <p:strVal val="#ppt_w"/>
                                          </p:val>
                                        </p:tav>
                                      </p:tavLst>
                                    </p:anim>
                                    <p:anim calcmode="lin" valueType="num">
                                      <p:cBhvr>
                                        <p:cTn id="22" dur="500" fill="hold"/>
                                        <p:tgtEl>
                                          <p:spTgt spid="353286"/>
                                        </p:tgtEl>
                                        <p:attrNameLst>
                                          <p:attrName>ppt_h</p:attrName>
                                        </p:attrNameLst>
                                      </p:cBhvr>
                                      <p:tavLst>
                                        <p:tav tm="0">
                                          <p:val>
                                            <p:fltVal val="0"/>
                                          </p:val>
                                        </p:tav>
                                        <p:tav tm="100000">
                                          <p:val>
                                            <p:strVal val="#ppt_h"/>
                                          </p:val>
                                        </p:tav>
                                      </p:tavLst>
                                    </p:anim>
                                  </p:childTnLst>
                                </p:cTn>
                              </p:par>
                            </p:childTnLst>
                          </p:cTn>
                        </p:par>
                        <p:par>
                          <p:cTn id="23" fill="hold" nodeType="afterGroup">
                            <p:stCondLst>
                              <p:cond delay="15500"/>
                            </p:stCondLst>
                            <p:childTnLst>
                              <p:par>
                                <p:cTn id="24" presetID="55" presetClass="exit" presetSubtype="0" fill="hold" nodeType="afterEffect">
                                  <p:stCondLst>
                                    <p:cond delay="0"/>
                                  </p:stCondLst>
                                  <p:childTnLst>
                                    <p:anim calcmode="lin" valueType="num">
                                      <p:cBhvr>
                                        <p:cTn id="25" dur="1000"/>
                                        <p:tgtEl>
                                          <p:spTgt spid="353286"/>
                                        </p:tgtEl>
                                        <p:attrNameLst>
                                          <p:attrName>ppt_w</p:attrName>
                                        </p:attrNameLst>
                                      </p:cBhvr>
                                      <p:tavLst>
                                        <p:tav tm="0">
                                          <p:val>
                                            <p:strVal val="ppt_w"/>
                                          </p:val>
                                        </p:tav>
                                        <p:tav tm="100000">
                                          <p:val>
                                            <p:strVal val="ppt_w*0.70"/>
                                          </p:val>
                                        </p:tav>
                                      </p:tavLst>
                                    </p:anim>
                                    <p:anim calcmode="lin" valueType="num">
                                      <p:cBhvr>
                                        <p:cTn id="26" dur="1000"/>
                                        <p:tgtEl>
                                          <p:spTgt spid="353286"/>
                                        </p:tgtEl>
                                        <p:attrNameLst>
                                          <p:attrName>ppt_h</p:attrName>
                                        </p:attrNameLst>
                                      </p:cBhvr>
                                      <p:tavLst>
                                        <p:tav tm="0">
                                          <p:val>
                                            <p:strVal val="ppt_h"/>
                                          </p:val>
                                        </p:tav>
                                        <p:tav tm="100000">
                                          <p:val>
                                            <p:strVal val="ppt_h"/>
                                          </p:val>
                                        </p:tav>
                                      </p:tavLst>
                                    </p:anim>
                                    <p:animEffect transition="out" filter="fade">
                                      <p:cBhvr>
                                        <p:cTn id="27" dur="1000"/>
                                        <p:tgtEl>
                                          <p:spTgt spid="353286"/>
                                        </p:tgtEl>
                                      </p:cBhvr>
                                    </p:animEffect>
                                    <p:set>
                                      <p:cBhvr>
                                        <p:cTn id="28" dur="1" fill="hold">
                                          <p:stCondLst>
                                            <p:cond delay="999"/>
                                          </p:stCondLst>
                                        </p:cTn>
                                        <p:tgtEl>
                                          <p:spTgt spid="35328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3284" grpId="0" autoUpdateAnimBg="0"/>
      <p:bldP spid="35328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8" name="AutoShape 4">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354309" name="Group 5"/>
          <p:cNvGrpSpPr>
            <a:grpSpLocks/>
          </p:cNvGrpSpPr>
          <p:nvPr/>
        </p:nvGrpSpPr>
        <p:grpSpPr bwMode="auto">
          <a:xfrm>
            <a:off x="7380288" y="5805488"/>
            <a:ext cx="1008062" cy="360362"/>
            <a:chOff x="158" y="2341"/>
            <a:chExt cx="635" cy="227"/>
          </a:xfrm>
        </p:grpSpPr>
        <p:sp>
          <p:nvSpPr>
            <p:cNvPr id="354310" name="Line 6"/>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54311" name="Text Box 7"/>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
        <p:nvSpPr>
          <p:cNvPr id="354312" name="Rectangle 8"/>
          <p:cNvSpPr>
            <a:spLocks noGrp="1" noChangeArrowheads="1"/>
          </p:cNvSpPr>
          <p:nvPr>
            <p:ph type="title"/>
          </p:nvPr>
        </p:nvSpPr>
        <p:spPr bwMode="auto">
          <a:xfrm>
            <a:off x="685800" y="609600"/>
            <a:ext cx="777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fr-FR" sz="4000">
                <a:solidFill>
                  <a:srgbClr val="FFFF66"/>
                </a:solidFill>
              </a:rPr>
              <a:t>Les avantages de l’alarme filaire</a:t>
            </a:r>
          </a:p>
        </p:txBody>
      </p:sp>
      <p:sp>
        <p:nvSpPr>
          <p:cNvPr id="354313" name="Rectangle 9"/>
          <p:cNvSpPr>
            <a:spLocks noGrp="1" noChangeArrowheads="1"/>
          </p:cNvSpPr>
          <p:nvPr>
            <p:ph type="body" idx="1"/>
          </p:nvPr>
        </p:nvSpPr>
        <p:spPr bwMode="auto">
          <a:xfrm>
            <a:off x="684213" y="1989138"/>
            <a:ext cx="7772400" cy="8382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 typeface="Wingdings" pitchFamily="2" charset="2"/>
              <a:buChar char="è"/>
            </a:pPr>
            <a:r>
              <a:rPr lang="fr-FR"/>
              <a:t>Elle est reconnue par les assureurs</a:t>
            </a:r>
          </a:p>
          <a:p>
            <a:pPr>
              <a:buFont typeface="Wingdings" pitchFamily="2" charset="2"/>
              <a:buNone/>
            </a:pPr>
            <a:endParaRPr lang="fr-FR">
              <a:solidFill>
                <a:srgbClr val="FFFF66"/>
              </a:solidFill>
            </a:endParaRPr>
          </a:p>
        </p:txBody>
      </p:sp>
      <p:sp>
        <p:nvSpPr>
          <p:cNvPr id="354314" name="Rectangle 10"/>
          <p:cNvSpPr>
            <a:spLocks noChangeArrowheads="1"/>
          </p:cNvSpPr>
          <p:nvPr/>
        </p:nvSpPr>
        <p:spPr bwMode="auto">
          <a:xfrm>
            <a:off x="685800" y="274320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buClr>
                <a:schemeClr val="folHlink"/>
              </a:buClr>
              <a:buSzPct val="75000"/>
              <a:buFont typeface="Wingdings" pitchFamily="2" charset="2"/>
              <a:buChar char="è"/>
            </a:pPr>
            <a:r>
              <a:rPr kumimoji="1" lang="fr-FR" sz="3200" b="0">
                <a:solidFill>
                  <a:schemeClr val="tx1"/>
                </a:solidFill>
                <a:effectLst>
                  <a:outerShdw blurRad="38100" dist="38100" dir="2700000" algn="tl">
                    <a:srgbClr val="000000"/>
                  </a:outerShdw>
                </a:effectLst>
              </a:rPr>
              <a:t>L’installation se fait traditionnellement     </a:t>
            </a:r>
          </a:p>
          <a:p>
            <a:pPr marL="342900" indent="-342900" algn="l">
              <a:spcBef>
                <a:spcPct val="20000"/>
              </a:spcBef>
              <a:buClr>
                <a:schemeClr val="folHlink"/>
              </a:buClr>
              <a:buSzPct val="75000"/>
              <a:buFont typeface="Wingdings" pitchFamily="2" charset="2"/>
              <a:buNone/>
            </a:pPr>
            <a:r>
              <a:rPr kumimoji="1" lang="fr-FR" sz="3200" b="0">
                <a:solidFill>
                  <a:schemeClr val="tx1"/>
                </a:solidFill>
                <a:effectLst>
                  <a:outerShdw blurRad="38100" dist="38100" dir="2700000" algn="tl">
                    <a:srgbClr val="000000"/>
                  </a:outerShdw>
                </a:effectLst>
              </a:rPr>
              <a:t>   par un professionnel</a:t>
            </a:r>
          </a:p>
        </p:txBody>
      </p:sp>
      <p:sp>
        <p:nvSpPr>
          <p:cNvPr id="354315" name="Rectangle 11"/>
          <p:cNvSpPr>
            <a:spLocks noChangeArrowheads="1"/>
          </p:cNvSpPr>
          <p:nvPr/>
        </p:nvSpPr>
        <p:spPr bwMode="auto">
          <a:xfrm>
            <a:off x="685800" y="388620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buClr>
                <a:schemeClr val="folHlink"/>
              </a:buClr>
              <a:buSzPct val="75000"/>
              <a:buFont typeface="Wingdings" pitchFamily="2" charset="2"/>
              <a:buChar char="è"/>
            </a:pPr>
            <a:r>
              <a:rPr kumimoji="1" lang="fr-FR" sz="3200" b="0">
                <a:solidFill>
                  <a:schemeClr val="tx1"/>
                </a:solidFill>
                <a:effectLst>
                  <a:outerShdw blurRad="38100" dist="38100" dir="2700000" algn="tl">
                    <a:srgbClr val="000000"/>
                  </a:outerShdw>
                </a:effectLst>
              </a:rPr>
              <a:t>Le dépannage se fait aisément</a:t>
            </a:r>
          </a:p>
          <a:p>
            <a:pPr marL="342900" indent="-342900" algn="l">
              <a:spcBef>
                <a:spcPct val="20000"/>
              </a:spcBef>
              <a:buClr>
                <a:schemeClr val="folHlink"/>
              </a:buClr>
              <a:buSzPct val="75000"/>
              <a:buFont typeface="Wingdings" pitchFamily="2" charset="2"/>
              <a:buNone/>
            </a:pPr>
            <a:endParaRPr kumimoji="1" lang="fr-FR" sz="3200" b="0">
              <a:solidFill>
                <a:srgbClr val="FFFF66"/>
              </a:solidFill>
              <a:effectLst>
                <a:outerShdw blurRad="38100" dist="38100" dir="2700000" algn="tl">
                  <a:srgbClr val="000000"/>
                </a:outerShdw>
              </a:effectLst>
            </a:endParaRPr>
          </a:p>
        </p:txBody>
      </p:sp>
      <p:sp>
        <p:nvSpPr>
          <p:cNvPr id="354316" name="Rectangle 12"/>
          <p:cNvSpPr>
            <a:spLocks noChangeArrowheads="1"/>
          </p:cNvSpPr>
          <p:nvPr/>
        </p:nvSpPr>
        <p:spPr bwMode="auto">
          <a:xfrm>
            <a:off x="684213" y="4652963"/>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buClr>
                <a:schemeClr val="folHlink"/>
              </a:buClr>
              <a:buSzPct val="75000"/>
              <a:buFont typeface="Wingdings" pitchFamily="2" charset="2"/>
              <a:buChar char="è"/>
            </a:pPr>
            <a:r>
              <a:rPr kumimoji="1" lang="fr-FR" sz="3200" b="0">
                <a:solidFill>
                  <a:schemeClr val="tx1"/>
                </a:solidFill>
                <a:effectLst>
                  <a:outerShdw blurRad="38100" dist="38100" dir="2700000" algn="tl">
                    <a:srgbClr val="000000"/>
                  </a:outerShdw>
                </a:effectLst>
              </a:rPr>
              <a:t>De multiples détections peuvent être réalisées</a:t>
            </a:r>
          </a:p>
          <a:p>
            <a:pPr marL="342900" indent="-342900" algn="l">
              <a:spcBef>
                <a:spcPct val="20000"/>
              </a:spcBef>
              <a:buClr>
                <a:schemeClr val="folHlink"/>
              </a:buClr>
              <a:buSzPct val="75000"/>
              <a:buFont typeface="Wingdings" pitchFamily="2" charset="2"/>
              <a:buNone/>
            </a:pPr>
            <a:endParaRPr kumimoji="1" lang="fr-FR" sz="3200" b="0">
              <a:solidFill>
                <a:srgbClr val="FFFF66"/>
              </a:solidFill>
              <a:effectLst>
                <a:outerShdw blurRad="38100" dist="38100" dir="2700000" algn="tl">
                  <a:srgbClr val="000000"/>
                </a:outerShdw>
              </a:effectLst>
            </a:endParaRPr>
          </a:p>
        </p:txBody>
      </p:sp>
    </p:spTree>
  </p:cSld>
  <p:clrMapOvr>
    <a:masterClrMapping/>
  </p:clrMapOvr>
  <p:transition spd="med" advTm="3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354312"/>
                                        </p:tgtEl>
                                        <p:attrNameLst>
                                          <p:attrName>style.visibility</p:attrName>
                                        </p:attrNameLst>
                                      </p:cBhvr>
                                      <p:to>
                                        <p:strVal val="visible"/>
                                      </p:to>
                                    </p:set>
                                    <p:set>
                                      <p:cBhvr>
                                        <p:cTn id="7" dur="228" fill="hold">
                                          <p:stCondLst>
                                            <p:cond delay="0"/>
                                          </p:stCondLst>
                                        </p:cTn>
                                        <p:tgtEl>
                                          <p:spTgt spid="354312"/>
                                        </p:tgtEl>
                                        <p:attrNameLst>
                                          <p:attrName>style.rotation</p:attrName>
                                        </p:attrNameLst>
                                      </p:cBhvr>
                                      <p:to>
                                        <p:strVal val="-45.0"/>
                                      </p:to>
                                    </p:set>
                                    <p:anim calcmode="lin" valueType="num">
                                      <p:cBhvr>
                                        <p:cTn id="8" dur="228" fill="hold">
                                          <p:stCondLst>
                                            <p:cond delay="228"/>
                                          </p:stCondLst>
                                        </p:cTn>
                                        <p:tgtEl>
                                          <p:spTgt spid="354312"/>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354312"/>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354312"/>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354312"/>
                                        </p:tgtEl>
                                        <p:attrNameLst>
                                          <p:attrName>ppt_y</p:attrName>
                                        </p:attrNameLst>
                                      </p:cBhvr>
                                      <p:tavLst>
                                        <p:tav tm="0">
                                          <p:val>
                                            <p:strVal val="#ppt_y-(0.354*#ppt_w-0.172*#ppt_h)"/>
                                          </p:val>
                                        </p:tav>
                                        <p:tav tm="100000">
                                          <p:val>
                                            <p:strVal val="#ppt_y"/>
                                          </p:val>
                                        </p:tav>
                                      </p:tavLst>
                                    </p:anim>
                                  </p:childTnLst>
                                </p:cTn>
                              </p:par>
                            </p:childTnLst>
                          </p:cTn>
                        </p:par>
                        <p:par>
                          <p:cTn id="12" fill="hold" nodeType="afterGroup">
                            <p:stCondLst>
                              <p:cond delay="7500"/>
                            </p:stCondLst>
                            <p:childTnLst>
                              <p:par>
                                <p:cTn id="13" presetID="22" presetClass="entr" presetSubtype="8" fill="hold" grpId="0" nodeType="afterEffect">
                                  <p:stCondLst>
                                    <p:cond delay="1000"/>
                                  </p:stCondLst>
                                  <p:childTnLst>
                                    <p:set>
                                      <p:cBhvr>
                                        <p:cTn id="14" dur="1" fill="hold">
                                          <p:stCondLst>
                                            <p:cond delay="0"/>
                                          </p:stCondLst>
                                        </p:cTn>
                                        <p:tgtEl>
                                          <p:spTgt spid="354313">
                                            <p:txEl>
                                              <p:pRg st="0" end="0"/>
                                            </p:txEl>
                                          </p:spTgt>
                                        </p:tgtEl>
                                        <p:attrNameLst>
                                          <p:attrName>style.visibility</p:attrName>
                                        </p:attrNameLst>
                                      </p:cBhvr>
                                      <p:to>
                                        <p:strVal val="visible"/>
                                      </p:to>
                                    </p:set>
                                    <p:animEffect transition="in" filter="wipe(left)">
                                      <p:cBhvr>
                                        <p:cTn id="15" dur="500"/>
                                        <p:tgtEl>
                                          <p:spTgt spid="354313">
                                            <p:txEl>
                                              <p:pRg st="0" end="0"/>
                                            </p:txEl>
                                          </p:spTgt>
                                        </p:tgtEl>
                                      </p:cBhvr>
                                    </p:animEffect>
                                  </p:childTnLst>
                                </p:cTn>
                              </p:par>
                            </p:childTnLst>
                          </p:cTn>
                        </p:par>
                        <p:par>
                          <p:cTn id="16" fill="hold" nodeType="afterGroup">
                            <p:stCondLst>
                              <p:cond delay="9000"/>
                            </p:stCondLst>
                            <p:childTnLst>
                              <p:par>
                                <p:cTn id="17" presetID="22" presetClass="entr" presetSubtype="8" fill="hold" grpId="0" nodeType="afterEffect">
                                  <p:stCondLst>
                                    <p:cond delay="2000"/>
                                  </p:stCondLst>
                                  <p:childTnLst>
                                    <p:set>
                                      <p:cBhvr>
                                        <p:cTn id="18" dur="1" fill="hold">
                                          <p:stCondLst>
                                            <p:cond delay="0"/>
                                          </p:stCondLst>
                                        </p:cTn>
                                        <p:tgtEl>
                                          <p:spTgt spid="354314"/>
                                        </p:tgtEl>
                                        <p:attrNameLst>
                                          <p:attrName>style.visibility</p:attrName>
                                        </p:attrNameLst>
                                      </p:cBhvr>
                                      <p:to>
                                        <p:strVal val="visible"/>
                                      </p:to>
                                    </p:set>
                                    <p:animEffect transition="in" filter="wipe(left)">
                                      <p:cBhvr>
                                        <p:cTn id="19" dur="500"/>
                                        <p:tgtEl>
                                          <p:spTgt spid="354314"/>
                                        </p:tgtEl>
                                      </p:cBhvr>
                                    </p:animEffect>
                                  </p:childTnLst>
                                </p:cTn>
                              </p:par>
                            </p:childTnLst>
                          </p:cTn>
                        </p:par>
                        <p:par>
                          <p:cTn id="20" fill="hold" nodeType="afterGroup">
                            <p:stCondLst>
                              <p:cond delay="11500"/>
                            </p:stCondLst>
                            <p:childTnLst>
                              <p:par>
                                <p:cTn id="21" presetID="22" presetClass="entr" presetSubtype="8" fill="hold" grpId="0" nodeType="afterEffect">
                                  <p:stCondLst>
                                    <p:cond delay="2000"/>
                                  </p:stCondLst>
                                  <p:childTnLst>
                                    <p:set>
                                      <p:cBhvr>
                                        <p:cTn id="22" dur="1" fill="hold">
                                          <p:stCondLst>
                                            <p:cond delay="0"/>
                                          </p:stCondLst>
                                        </p:cTn>
                                        <p:tgtEl>
                                          <p:spTgt spid="354315"/>
                                        </p:tgtEl>
                                        <p:attrNameLst>
                                          <p:attrName>style.visibility</p:attrName>
                                        </p:attrNameLst>
                                      </p:cBhvr>
                                      <p:to>
                                        <p:strVal val="visible"/>
                                      </p:to>
                                    </p:set>
                                    <p:animEffect transition="in" filter="wipe(left)">
                                      <p:cBhvr>
                                        <p:cTn id="23" dur="500"/>
                                        <p:tgtEl>
                                          <p:spTgt spid="354315"/>
                                        </p:tgtEl>
                                      </p:cBhvr>
                                    </p:animEffect>
                                  </p:childTnLst>
                                </p:cTn>
                              </p:par>
                            </p:childTnLst>
                          </p:cTn>
                        </p:par>
                        <p:par>
                          <p:cTn id="24" fill="hold" nodeType="afterGroup">
                            <p:stCondLst>
                              <p:cond delay="14000"/>
                            </p:stCondLst>
                            <p:childTnLst>
                              <p:par>
                                <p:cTn id="25" presetID="22" presetClass="entr" presetSubtype="8" fill="hold" grpId="0" nodeType="afterEffect">
                                  <p:stCondLst>
                                    <p:cond delay="2000"/>
                                  </p:stCondLst>
                                  <p:childTnLst>
                                    <p:set>
                                      <p:cBhvr>
                                        <p:cTn id="26" dur="1" fill="hold">
                                          <p:stCondLst>
                                            <p:cond delay="0"/>
                                          </p:stCondLst>
                                        </p:cTn>
                                        <p:tgtEl>
                                          <p:spTgt spid="354316"/>
                                        </p:tgtEl>
                                        <p:attrNameLst>
                                          <p:attrName>style.visibility</p:attrName>
                                        </p:attrNameLst>
                                      </p:cBhvr>
                                      <p:to>
                                        <p:strVal val="visible"/>
                                      </p:to>
                                    </p:set>
                                    <p:animEffect transition="in" filter="wipe(left)">
                                      <p:cBhvr>
                                        <p:cTn id="27" dur="500"/>
                                        <p:tgtEl>
                                          <p:spTgt spid="354316"/>
                                        </p:tgtEl>
                                      </p:cBhvr>
                                    </p:animEffect>
                                  </p:childTnLst>
                                </p:cTn>
                              </p:par>
                            </p:childTnLst>
                          </p:cTn>
                        </p:par>
                        <p:par>
                          <p:cTn id="28" fill="hold" nodeType="afterGroup">
                            <p:stCondLst>
                              <p:cond delay="16500"/>
                            </p:stCondLst>
                            <p:childTnLst>
                              <p:par>
                                <p:cTn id="29" presetID="10" presetClass="entr" presetSubtype="0" fill="hold" grpId="0" nodeType="afterEffect">
                                  <p:stCondLst>
                                    <p:cond delay="2000"/>
                                  </p:stCondLst>
                                  <p:childTnLst>
                                    <p:set>
                                      <p:cBhvr>
                                        <p:cTn id="30" dur="1" fill="hold">
                                          <p:stCondLst>
                                            <p:cond delay="0"/>
                                          </p:stCondLst>
                                        </p:cTn>
                                        <p:tgtEl>
                                          <p:spTgt spid="354308"/>
                                        </p:tgtEl>
                                        <p:attrNameLst>
                                          <p:attrName>style.visibility</p:attrName>
                                        </p:attrNameLst>
                                      </p:cBhvr>
                                      <p:to>
                                        <p:strVal val="visible"/>
                                      </p:to>
                                    </p:set>
                                    <p:animEffect transition="in" filter="fade">
                                      <p:cBhvr>
                                        <p:cTn id="31" dur="2000"/>
                                        <p:tgtEl>
                                          <p:spTgt spid="354308"/>
                                        </p:tgtEl>
                                      </p:cBhvr>
                                    </p:animEffect>
                                  </p:childTnLst>
                                </p:cTn>
                              </p:par>
                            </p:childTnLst>
                          </p:cTn>
                        </p:par>
                        <p:par>
                          <p:cTn id="32" fill="hold" nodeType="afterGroup">
                            <p:stCondLst>
                              <p:cond delay="20500"/>
                            </p:stCondLst>
                            <p:childTnLst>
                              <p:par>
                                <p:cTn id="33" presetID="23" presetClass="entr" presetSubtype="16" fill="hold" nodeType="afterEffect">
                                  <p:stCondLst>
                                    <p:cond delay="0"/>
                                  </p:stCondLst>
                                  <p:childTnLst>
                                    <p:set>
                                      <p:cBhvr>
                                        <p:cTn id="34" dur="1" fill="hold">
                                          <p:stCondLst>
                                            <p:cond delay="0"/>
                                          </p:stCondLst>
                                        </p:cTn>
                                        <p:tgtEl>
                                          <p:spTgt spid="354309"/>
                                        </p:tgtEl>
                                        <p:attrNameLst>
                                          <p:attrName>style.visibility</p:attrName>
                                        </p:attrNameLst>
                                      </p:cBhvr>
                                      <p:to>
                                        <p:strVal val="visible"/>
                                      </p:to>
                                    </p:set>
                                    <p:anim calcmode="lin" valueType="num">
                                      <p:cBhvr>
                                        <p:cTn id="35" dur="500" fill="hold"/>
                                        <p:tgtEl>
                                          <p:spTgt spid="354309"/>
                                        </p:tgtEl>
                                        <p:attrNameLst>
                                          <p:attrName>ppt_w</p:attrName>
                                        </p:attrNameLst>
                                      </p:cBhvr>
                                      <p:tavLst>
                                        <p:tav tm="0">
                                          <p:val>
                                            <p:fltVal val="0"/>
                                          </p:val>
                                        </p:tav>
                                        <p:tav tm="100000">
                                          <p:val>
                                            <p:strVal val="#ppt_w"/>
                                          </p:val>
                                        </p:tav>
                                      </p:tavLst>
                                    </p:anim>
                                    <p:anim calcmode="lin" valueType="num">
                                      <p:cBhvr>
                                        <p:cTn id="36" dur="500" fill="hold"/>
                                        <p:tgtEl>
                                          <p:spTgt spid="354309"/>
                                        </p:tgtEl>
                                        <p:attrNameLst>
                                          <p:attrName>ppt_h</p:attrName>
                                        </p:attrNameLst>
                                      </p:cBhvr>
                                      <p:tavLst>
                                        <p:tav tm="0">
                                          <p:val>
                                            <p:fltVal val="0"/>
                                          </p:val>
                                        </p:tav>
                                        <p:tav tm="100000">
                                          <p:val>
                                            <p:strVal val="#ppt_h"/>
                                          </p:val>
                                        </p:tav>
                                      </p:tavLst>
                                    </p:anim>
                                  </p:childTnLst>
                                </p:cTn>
                              </p:par>
                            </p:childTnLst>
                          </p:cTn>
                        </p:par>
                        <p:par>
                          <p:cTn id="37" fill="hold" nodeType="afterGroup">
                            <p:stCondLst>
                              <p:cond delay="21000"/>
                            </p:stCondLst>
                            <p:childTnLst>
                              <p:par>
                                <p:cTn id="38" presetID="55" presetClass="exit" presetSubtype="0" fill="hold" nodeType="afterEffect">
                                  <p:stCondLst>
                                    <p:cond delay="0"/>
                                  </p:stCondLst>
                                  <p:childTnLst>
                                    <p:anim calcmode="lin" valueType="num">
                                      <p:cBhvr>
                                        <p:cTn id="39" dur="1000"/>
                                        <p:tgtEl>
                                          <p:spTgt spid="354309"/>
                                        </p:tgtEl>
                                        <p:attrNameLst>
                                          <p:attrName>ppt_w</p:attrName>
                                        </p:attrNameLst>
                                      </p:cBhvr>
                                      <p:tavLst>
                                        <p:tav tm="0">
                                          <p:val>
                                            <p:strVal val="ppt_w"/>
                                          </p:val>
                                        </p:tav>
                                        <p:tav tm="100000">
                                          <p:val>
                                            <p:strVal val="ppt_w*0.70"/>
                                          </p:val>
                                        </p:tav>
                                      </p:tavLst>
                                    </p:anim>
                                    <p:anim calcmode="lin" valueType="num">
                                      <p:cBhvr>
                                        <p:cTn id="40" dur="1000"/>
                                        <p:tgtEl>
                                          <p:spTgt spid="354309"/>
                                        </p:tgtEl>
                                        <p:attrNameLst>
                                          <p:attrName>ppt_h</p:attrName>
                                        </p:attrNameLst>
                                      </p:cBhvr>
                                      <p:tavLst>
                                        <p:tav tm="0">
                                          <p:val>
                                            <p:strVal val="ppt_h"/>
                                          </p:val>
                                        </p:tav>
                                        <p:tav tm="100000">
                                          <p:val>
                                            <p:strVal val="ppt_h"/>
                                          </p:val>
                                        </p:tav>
                                      </p:tavLst>
                                    </p:anim>
                                    <p:animEffect transition="out" filter="fade">
                                      <p:cBhvr>
                                        <p:cTn id="41" dur="1000"/>
                                        <p:tgtEl>
                                          <p:spTgt spid="354309"/>
                                        </p:tgtEl>
                                      </p:cBhvr>
                                    </p:animEffect>
                                    <p:set>
                                      <p:cBhvr>
                                        <p:cTn id="42" dur="1" fill="hold">
                                          <p:stCondLst>
                                            <p:cond delay="999"/>
                                          </p:stCondLst>
                                        </p:cTn>
                                        <p:tgtEl>
                                          <p:spTgt spid="35430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4308" grpId="0" animBg="1"/>
      <p:bldP spid="354312" grpId="0" autoUpdateAnimBg="0"/>
      <p:bldP spid="354313" grpId="0" build="p" autoUpdateAnimBg="0" advAuto="1000"/>
      <p:bldP spid="354314" grpId="0" autoUpdateAnimBg="0"/>
      <p:bldP spid="354315" grpId="0" autoUpdateAnimBg="0"/>
      <p:bldP spid="354316"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2" name="Rectangle 4"/>
          <p:cNvSpPr>
            <a:spLocks noChangeArrowheads="1"/>
          </p:cNvSpPr>
          <p:nvPr/>
        </p:nvSpPr>
        <p:spPr bwMode="auto">
          <a:xfrm>
            <a:off x="395288" y="620713"/>
            <a:ext cx="84582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4000" b="0">
                <a:solidFill>
                  <a:srgbClr val="FFFF66"/>
                </a:solidFill>
                <a:effectLst>
                  <a:outerShdw blurRad="38100" dist="38100" dir="2700000" algn="tl">
                    <a:srgbClr val="000000"/>
                  </a:outerShdw>
                </a:effectLst>
              </a:rPr>
              <a:t>Les inconvénients de l’alarme filaire</a:t>
            </a:r>
          </a:p>
        </p:txBody>
      </p:sp>
      <p:sp>
        <p:nvSpPr>
          <p:cNvPr id="355333" name="Rectangle 5"/>
          <p:cNvSpPr>
            <a:spLocks noChangeArrowheads="1"/>
          </p:cNvSpPr>
          <p:nvPr/>
        </p:nvSpPr>
        <p:spPr bwMode="auto">
          <a:xfrm>
            <a:off x="685800" y="198120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buClr>
                <a:schemeClr val="folHlink"/>
              </a:buClr>
              <a:buSzPct val="75000"/>
              <a:buFont typeface="Wingdings" pitchFamily="2" charset="2"/>
              <a:buChar char="è"/>
            </a:pPr>
            <a:r>
              <a:rPr kumimoji="1" lang="fr-FR" sz="3200" b="0">
                <a:solidFill>
                  <a:schemeClr val="tx1"/>
                </a:solidFill>
                <a:effectLst>
                  <a:outerShdw blurRad="38100" dist="38100" dir="2700000" algn="tl">
                    <a:srgbClr val="000000"/>
                  </a:outerShdw>
                </a:effectLst>
              </a:rPr>
              <a:t> Le temps de pose est plus long</a:t>
            </a:r>
          </a:p>
        </p:txBody>
      </p:sp>
      <p:sp>
        <p:nvSpPr>
          <p:cNvPr id="355334" name="Rectangle 6"/>
          <p:cNvSpPr>
            <a:spLocks noChangeArrowheads="1"/>
          </p:cNvSpPr>
          <p:nvPr/>
        </p:nvSpPr>
        <p:spPr bwMode="auto">
          <a:xfrm>
            <a:off x="685800" y="274320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buClr>
                <a:schemeClr val="folHlink"/>
              </a:buClr>
              <a:buSzPct val="75000"/>
              <a:buFont typeface="Wingdings" pitchFamily="2" charset="2"/>
              <a:buChar char="è"/>
            </a:pPr>
            <a:r>
              <a:rPr kumimoji="1" lang="fr-FR" sz="3200" b="0">
                <a:solidFill>
                  <a:schemeClr val="tx1"/>
                </a:solidFill>
                <a:effectLst>
                  <a:outerShdw blurRad="38100" dist="38100" dir="2700000" algn="tl">
                    <a:srgbClr val="000000"/>
                  </a:outerShdw>
                </a:effectLst>
              </a:rPr>
              <a:t> Elle craint la foudre</a:t>
            </a:r>
          </a:p>
        </p:txBody>
      </p:sp>
      <p:sp>
        <p:nvSpPr>
          <p:cNvPr id="355335" name="Rectangle 7"/>
          <p:cNvSpPr>
            <a:spLocks noChangeArrowheads="1"/>
          </p:cNvSpPr>
          <p:nvPr/>
        </p:nvSpPr>
        <p:spPr bwMode="auto">
          <a:xfrm>
            <a:off x="685800" y="342900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buClr>
                <a:schemeClr val="folHlink"/>
              </a:buClr>
              <a:buSzPct val="75000"/>
              <a:buFont typeface="Wingdings" pitchFamily="2" charset="2"/>
              <a:buChar char="è"/>
            </a:pPr>
            <a:r>
              <a:rPr kumimoji="1" lang="fr-FR" sz="3200" b="0">
                <a:solidFill>
                  <a:schemeClr val="tx1"/>
                </a:solidFill>
                <a:effectLst>
                  <a:outerShdw blurRad="38100" dist="38100" dir="2700000" algn="tl">
                    <a:srgbClr val="000000"/>
                  </a:outerShdw>
                </a:effectLst>
              </a:rPr>
              <a:t> L’extension des détections est limitée</a:t>
            </a:r>
          </a:p>
        </p:txBody>
      </p:sp>
      <p:sp>
        <p:nvSpPr>
          <p:cNvPr id="355340" name="AutoShape 12">
            <a:hlinkClick r:id="rId2" action="ppaction://hlinksldjump" highlightClick="1"/>
          </p:cNvPr>
          <p:cNvSpPr>
            <a:spLocks noChangeArrowheads="1"/>
          </p:cNvSpPr>
          <p:nvPr/>
        </p:nvSpPr>
        <p:spPr bwMode="auto">
          <a:xfrm>
            <a:off x="8459788" y="6237288"/>
            <a:ext cx="431800" cy="431800"/>
          </a:xfrm>
          <a:prstGeom prst="actionButtonReturn">
            <a:avLst/>
          </a:prstGeom>
          <a:solidFill>
            <a:schemeClr val="tx2"/>
          </a:solidFill>
          <a:ln w="12700">
            <a:solidFill>
              <a:schemeClr val="tx1"/>
            </a:solidFill>
            <a:miter lim="800000"/>
            <a:headEnd/>
            <a:tailEnd/>
          </a:ln>
          <a:effectLst>
            <a:outerShdw dist="107763" dir="2700000" algn="ctr" rotWithShape="0">
              <a:schemeClr val="bg2"/>
            </a:outerShdw>
          </a:effectLst>
        </p:spPr>
        <p:txBody>
          <a:bodyPr anchor="ctr">
            <a:spAutoFit/>
          </a:bodyPr>
          <a:lstStyle/>
          <a:p>
            <a:endParaRPr lang="fr-FR"/>
          </a:p>
        </p:txBody>
      </p:sp>
      <p:grpSp>
        <p:nvGrpSpPr>
          <p:cNvPr id="355341" name="Group 13"/>
          <p:cNvGrpSpPr>
            <a:grpSpLocks/>
          </p:cNvGrpSpPr>
          <p:nvPr/>
        </p:nvGrpSpPr>
        <p:grpSpPr bwMode="auto">
          <a:xfrm>
            <a:off x="7380288" y="5805488"/>
            <a:ext cx="1008062" cy="360362"/>
            <a:chOff x="158" y="2341"/>
            <a:chExt cx="635" cy="227"/>
          </a:xfrm>
        </p:grpSpPr>
        <p:sp>
          <p:nvSpPr>
            <p:cNvPr id="355342" name="Line 14"/>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55343" name="Text Box 15"/>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3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355332"/>
                                        </p:tgtEl>
                                        <p:attrNameLst>
                                          <p:attrName>style.visibility</p:attrName>
                                        </p:attrNameLst>
                                      </p:cBhvr>
                                      <p:to>
                                        <p:strVal val="visible"/>
                                      </p:to>
                                    </p:set>
                                    <p:set>
                                      <p:cBhvr>
                                        <p:cTn id="7" dur="228" fill="hold">
                                          <p:stCondLst>
                                            <p:cond delay="0"/>
                                          </p:stCondLst>
                                        </p:cTn>
                                        <p:tgtEl>
                                          <p:spTgt spid="355332"/>
                                        </p:tgtEl>
                                        <p:attrNameLst>
                                          <p:attrName>style.rotation</p:attrName>
                                        </p:attrNameLst>
                                      </p:cBhvr>
                                      <p:to>
                                        <p:strVal val="-45.0"/>
                                      </p:to>
                                    </p:set>
                                    <p:anim calcmode="lin" valueType="num">
                                      <p:cBhvr>
                                        <p:cTn id="8" dur="228" fill="hold">
                                          <p:stCondLst>
                                            <p:cond delay="228"/>
                                          </p:stCondLst>
                                        </p:cTn>
                                        <p:tgtEl>
                                          <p:spTgt spid="355332"/>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355332"/>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355332"/>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355332"/>
                                        </p:tgtEl>
                                        <p:attrNameLst>
                                          <p:attrName>ppt_y</p:attrName>
                                        </p:attrNameLst>
                                      </p:cBhvr>
                                      <p:tavLst>
                                        <p:tav tm="0">
                                          <p:val>
                                            <p:strVal val="#ppt_y-(0.354*#ppt_w-0.172*#ppt_h)"/>
                                          </p:val>
                                        </p:tav>
                                        <p:tav tm="100000">
                                          <p:val>
                                            <p:strVal val="#ppt_y"/>
                                          </p:val>
                                        </p:tav>
                                      </p:tavLst>
                                    </p:anim>
                                  </p:childTnLst>
                                </p:cTn>
                              </p:par>
                            </p:childTnLst>
                          </p:cTn>
                        </p:par>
                        <p:par>
                          <p:cTn id="12" fill="hold" nodeType="afterGroup">
                            <p:stCondLst>
                              <p:cond delay="8500"/>
                            </p:stCondLst>
                            <p:childTnLst>
                              <p:par>
                                <p:cTn id="13" presetID="22" presetClass="entr" presetSubtype="8" fill="hold" grpId="0" nodeType="afterEffect">
                                  <p:stCondLst>
                                    <p:cond delay="1000"/>
                                  </p:stCondLst>
                                  <p:childTnLst>
                                    <p:set>
                                      <p:cBhvr>
                                        <p:cTn id="14" dur="1" fill="hold">
                                          <p:stCondLst>
                                            <p:cond delay="0"/>
                                          </p:stCondLst>
                                        </p:cTn>
                                        <p:tgtEl>
                                          <p:spTgt spid="355333">
                                            <p:txEl>
                                              <p:pRg st="0" end="0"/>
                                            </p:txEl>
                                          </p:spTgt>
                                        </p:tgtEl>
                                        <p:attrNameLst>
                                          <p:attrName>style.visibility</p:attrName>
                                        </p:attrNameLst>
                                      </p:cBhvr>
                                      <p:to>
                                        <p:strVal val="visible"/>
                                      </p:to>
                                    </p:set>
                                    <p:animEffect transition="in" filter="wipe(left)">
                                      <p:cBhvr>
                                        <p:cTn id="15" dur="500"/>
                                        <p:tgtEl>
                                          <p:spTgt spid="355333">
                                            <p:txEl>
                                              <p:pRg st="0" end="0"/>
                                            </p:txEl>
                                          </p:spTgt>
                                        </p:tgtEl>
                                      </p:cBhvr>
                                    </p:animEffect>
                                  </p:childTnLst>
                                </p:cTn>
                              </p:par>
                            </p:childTnLst>
                          </p:cTn>
                        </p:par>
                        <p:par>
                          <p:cTn id="16" fill="hold" nodeType="afterGroup">
                            <p:stCondLst>
                              <p:cond delay="10000"/>
                            </p:stCondLst>
                            <p:childTnLst>
                              <p:par>
                                <p:cTn id="17" presetID="22" presetClass="entr" presetSubtype="8" fill="hold" grpId="0" nodeType="afterEffect">
                                  <p:stCondLst>
                                    <p:cond delay="2000"/>
                                  </p:stCondLst>
                                  <p:childTnLst>
                                    <p:set>
                                      <p:cBhvr>
                                        <p:cTn id="18" dur="1" fill="hold">
                                          <p:stCondLst>
                                            <p:cond delay="0"/>
                                          </p:stCondLst>
                                        </p:cTn>
                                        <p:tgtEl>
                                          <p:spTgt spid="355334"/>
                                        </p:tgtEl>
                                        <p:attrNameLst>
                                          <p:attrName>style.visibility</p:attrName>
                                        </p:attrNameLst>
                                      </p:cBhvr>
                                      <p:to>
                                        <p:strVal val="visible"/>
                                      </p:to>
                                    </p:set>
                                    <p:animEffect transition="in" filter="wipe(left)">
                                      <p:cBhvr>
                                        <p:cTn id="19" dur="500"/>
                                        <p:tgtEl>
                                          <p:spTgt spid="355334"/>
                                        </p:tgtEl>
                                      </p:cBhvr>
                                    </p:animEffect>
                                  </p:childTnLst>
                                </p:cTn>
                              </p:par>
                            </p:childTnLst>
                          </p:cTn>
                        </p:par>
                        <p:par>
                          <p:cTn id="20" fill="hold" nodeType="afterGroup">
                            <p:stCondLst>
                              <p:cond delay="12500"/>
                            </p:stCondLst>
                            <p:childTnLst>
                              <p:par>
                                <p:cTn id="21" presetID="22" presetClass="entr" presetSubtype="8" fill="hold" grpId="0" nodeType="afterEffect">
                                  <p:stCondLst>
                                    <p:cond delay="2000"/>
                                  </p:stCondLst>
                                  <p:childTnLst>
                                    <p:set>
                                      <p:cBhvr>
                                        <p:cTn id="22" dur="1" fill="hold">
                                          <p:stCondLst>
                                            <p:cond delay="0"/>
                                          </p:stCondLst>
                                        </p:cTn>
                                        <p:tgtEl>
                                          <p:spTgt spid="355335"/>
                                        </p:tgtEl>
                                        <p:attrNameLst>
                                          <p:attrName>style.visibility</p:attrName>
                                        </p:attrNameLst>
                                      </p:cBhvr>
                                      <p:to>
                                        <p:strVal val="visible"/>
                                      </p:to>
                                    </p:set>
                                    <p:animEffect transition="in" filter="wipe(left)">
                                      <p:cBhvr>
                                        <p:cTn id="23" dur="500"/>
                                        <p:tgtEl>
                                          <p:spTgt spid="355335"/>
                                        </p:tgtEl>
                                      </p:cBhvr>
                                    </p:animEffect>
                                  </p:childTnLst>
                                </p:cTn>
                              </p:par>
                            </p:childTnLst>
                          </p:cTn>
                        </p:par>
                        <p:par>
                          <p:cTn id="24" fill="hold" nodeType="afterGroup">
                            <p:stCondLst>
                              <p:cond delay="15000"/>
                            </p:stCondLst>
                            <p:childTnLst>
                              <p:par>
                                <p:cTn id="25" presetID="10" presetClass="entr" presetSubtype="0" fill="hold" grpId="0" nodeType="afterEffect">
                                  <p:stCondLst>
                                    <p:cond delay="0"/>
                                  </p:stCondLst>
                                  <p:childTnLst>
                                    <p:set>
                                      <p:cBhvr>
                                        <p:cTn id="26" dur="1" fill="hold">
                                          <p:stCondLst>
                                            <p:cond delay="0"/>
                                          </p:stCondLst>
                                        </p:cTn>
                                        <p:tgtEl>
                                          <p:spTgt spid="355340"/>
                                        </p:tgtEl>
                                        <p:attrNameLst>
                                          <p:attrName>style.visibility</p:attrName>
                                        </p:attrNameLst>
                                      </p:cBhvr>
                                      <p:to>
                                        <p:strVal val="visible"/>
                                      </p:to>
                                    </p:set>
                                    <p:animEffect transition="in" filter="fade">
                                      <p:cBhvr>
                                        <p:cTn id="27" dur="2000"/>
                                        <p:tgtEl>
                                          <p:spTgt spid="355340"/>
                                        </p:tgtEl>
                                      </p:cBhvr>
                                    </p:animEffect>
                                  </p:childTnLst>
                                </p:cTn>
                              </p:par>
                            </p:childTnLst>
                          </p:cTn>
                        </p:par>
                        <p:par>
                          <p:cTn id="28" fill="hold" nodeType="afterGroup">
                            <p:stCondLst>
                              <p:cond delay="17000"/>
                            </p:stCondLst>
                            <p:childTnLst>
                              <p:par>
                                <p:cTn id="29" presetID="23" presetClass="entr" presetSubtype="272" fill="hold" nodeType="afterEffect">
                                  <p:stCondLst>
                                    <p:cond delay="0"/>
                                  </p:stCondLst>
                                  <p:childTnLst>
                                    <p:set>
                                      <p:cBhvr>
                                        <p:cTn id="30" dur="1" fill="hold">
                                          <p:stCondLst>
                                            <p:cond delay="0"/>
                                          </p:stCondLst>
                                        </p:cTn>
                                        <p:tgtEl>
                                          <p:spTgt spid="355341"/>
                                        </p:tgtEl>
                                        <p:attrNameLst>
                                          <p:attrName>style.visibility</p:attrName>
                                        </p:attrNameLst>
                                      </p:cBhvr>
                                      <p:to>
                                        <p:strVal val="visible"/>
                                      </p:to>
                                    </p:set>
                                    <p:anim calcmode="lin" valueType="num">
                                      <p:cBhvr>
                                        <p:cTn id="31" dur="1000" fill="hold"/>
                                        <p:tgtEl>
                                          <p:spTgt spid="355341"/>
                                        </p:tgtEl>
                                        <p:attrNameLst>
                                          <p:attrName>ppt_w</p:attrName>
                                        </p:attrNameLst>
                                      </p:cBhvr>
                                      <p:tavLst>
                                        <p:tav tm="0">
                                          <p:val>
                                            <p:strVal val="2/3*#ppt_w"/>
                                          </p:val>
                                        </p:tav>
                                        <p:tav tm="100000">
                                          <p:val>
                                            <p:strVal val="#ppt_w"/>
                                          </p:val>
                                        </p:tav>
                                      </p:tavLst>
                                    </p:anim>
                                    <p:anim calcmode="lin" valueType="num">
                                      <p:cBhvr>
                                        <p:cTn id="32" dur="1000" fill="hold"/>
                                        <p:tgtEl>
                                          <p:spTgt spid="355341"/>
                                        </p:tgtEl>
                                        <p:attrNameLst>
                                          <p:attrName>ppt_h</p:attrName>
                                        </p:attrNameLst>
                                      </p:cBhvr>
                                      <p:tavLst>
                                        <p:tav tm="0">
                                          <p:val>
                                            <p:strVal val="2/3*#ppt_h"/>
                                          </p:val>
                                        </p:tav>
                                        <p:tav tm="100000">
                                          <p:val>
                                            <p:strVal val="#ppt_h"/>
                                          </p:val>
                                        </p:tav>
                                      </p:tavLst>
                                    </p:anim>
                                  </p:childTnLst>
                                </p:cTn>
                              </p:par>
                            </p:childTnLst>
                          </p:cTn>
                        </p:par>
                        <p:par>
                          <p:cTn id="33" fill="hold" nodeType="afterGroup">
                            <p:stCondLst>
                              <p:cond delay="18000"/>
                            </p:stCondLst>
                            <p:childTnLst>
                              <p:par>
                                <p:cTn id="34" presetID="55" presetClass="exit" presetSubtype="0" fill="hold" nodeType="afterEffect">
                                  <p:stCondLst>
                                    <p:cond delay="0"/>
                                  </p:stCondLst>
                                  <p:childTnLst>
                                    <p:anim calcmode="lin" valueType="num">
                                      <p:cBhvr>
                                        <p:cTn id="35" dur="1000"/>
                                        <p:tgtEl>
                                          <p:spTgt spid="355341"/>
                                        </p:tgtEl>
                                        <p:attrNameLst>
                                          <p:attrName>ppt_w</p:attrName>
                                        </p:attrNameLst>
                                      </p:cBhvr>
                                      <p:tavLst>
                                        <p:tav tm="0">
                                          <p:val>
                                            <p:strVal val="ppt_w"/>
                                          </p:val>
                                        </p:tav>
                                        <p:tav tm="100000">
                                          <p:val>
                                            <p:strVal val="ppt_w*0.70"/>
                                          </p:val>
                                        </p:tav>
                                      </p:tavLst>
                                    </p:anim>
                                    <p:anim calcmode="lin" valueType="num">
                                      <p:cBhvr>
                                        <p:cTn id="36" dur="1000"/>
                                        <p:tgtEl>
                                          <p:spTgt spid="355341"/>
                                        </p:tgtEl>
                                        <p:attrNameLst>
                                          <p:attrName>ppt_h</p:attrName>
                                        </p:attrNameLst>
                                      </p:cBhvr>
                                      <p:tavLst>
                                        <p:tav tm="0">
                                          <p:val>
                                            <p:strVal val="ppt_h"/>
                                          </p:val>
                                        </p:tav>
                                        <p:tav tm="100000">
                                          <p:val>
                                            <p:strVal val="ppt_h"/>
                                          </p:val>
                                        </p:tav>
                                      </p:tavLst>
                                    </p:anim>
                                    <p:animEffect transition="out" filter="fade">
                                      <p:cBhvr>
                                        <p:cTn id="37" dur="1000"/>
                                        <p:tgtEl>
                                          <p:spTgt spid="355341"/>
                                        </p:tgtEl>
                                      </p:cBhvr>
                                    </p:animEffect>
                                    <p:set>
                                      <p:cBhvr>
                                        <p:cTn id="38" dur="1" fill="hold">
                                          <p:stCondLst>
                                            <p:cond delay="999"/>
                                          </p:stCondLst>
                                        </p:cTn>
                                        <p:tgtEl>
                                          <p:spTgt spid="3553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5332" grpId="0" autoUpdateAnimBg="0"/>
      <p:bldP spid="355333" grpId="0" build="p" autoUpdateAnimBg="0" advAuto="1000"/>
      <p:bldP spid="355334" grpId="0" autoUpdateAnimBg="0"/>
      <p:bldP spid="355335" grpId="0" autoUpdateAnimBg="0"/>
      <p:bldP spid="35534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6" name="Rectangle 4"/>
          <p:cNvSpPr>
            <a:spLocks noGrp="1" noChangeArrowheads="1"/>
          </p:cNvSpPr>
          <p:nvPr>
            <p:ph type="title"/>
          </p:nvPr>
        </p:nvSpPr>
        <p:spPr bwMode="auto">
          <a:xfrm>
            <a:off x="685800" y="609600"/>
            <a:ext cx="7772400" cy="990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fr-FR"/>
              <a:t>La technologie radio :</a:t>
            </a:r>
          </a:p>
        </p:txBody>
      </p:sp>
      <p:pic>
        <p:nvPicPr>
          <p:cNvPr id="356357" name="Picture 5" descr="alarme radio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95600" y="1600200"/>
            <a:ext cx="2928938" cy="3902075"/>
          </a:xfrm>
          <a:prstGeom prst="rect">
            <a:avLst/>
          </a:prstGeom>
          <a:noFill/>
          <a:extLst>
            <a:ext uri="{909E8E84-426E-40DD-AFC4-6F175D3DCCD1}">
              <a14:hiddenFill xmlns:a14="http://schemas.microsoft.com/office/drawing/2010/main">
                <a:solidFill>
                  <a:srgbClr val="FFFFFF"/>
                </a:solidFill>
              </a14:hiddenFill>
            </a:ext>
          </a:extLst>
        </p:spPr>
      </p:pic>
      <p:sp>
        <p:nvSpPr>
          <p:cNvPr id="356358" name="Rectangle 6"/>
          <p:cNvSpPr>
            <a:spLocks noChangeArrowheads="1"/>
          </p:cNvSpPr>
          <p:nvPr/>
        </p:nvSpPr>
        <p:spPr bwMode="auto">
          <a:xfrm rot="-1224139">
            <a:off x="533400" y="2895600"/>
            <a:ext cx="77724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3600" b="0" i="1">
                <a:solidFill>
                  <a:schemeClr val="folHlink"/>
                </a:solidFill>
                <a:effectLst>
                  <a:outerShdw blurRad="38100" dist="38100" dir="2700000" algn="tl">
                    <a:srgbClr val="000000"/>
                  </a:outerShdw>
                </a:effectLst>
              </a:rPr>
              <a:t>Pour rénover proprement et déménager avec son alarme</a:t>
            </a:r>
          </a:p>
        </p:txBody>
      </p:sp>
      <p:sp>
        <p:nvSpPr>
          <p:cNvPr id="356359" name="AutoShape 7">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356360" name="Group 8"/>
          <p:cNvGrpSpPr>
            <a:grpSpLocks/>
          </p:cNvGrpSpPr>
          <p:nvPr/>
        </p:nvGrpSpPr>
        <p:grpSpPr bwMode="auto">
          <a:xfrm>
            <a:off x="7380288" y="5805488"/>
            <a:ext cx="1008062" cy="360362"/>
            <a:chOff x="158" y="2341"/>
            <a:chExt cx="635" cy="227"/>
          </a:xfrm>
        </p:grpSpPr>
        <p:sp>
          <p:nvSpPr>
            <p:cNvPr id="356361" name="Line 9"/>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56362" name="Text Box 10"/>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3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iterate type="wd">
                                    <p:tmPct val="100000"/>
                                  </p:iterate>
                                  <p:childTnLst>
                                    <p:set>
                                      <p:cBhvr>
                                        <p:cTn id="6" dur="1" fill="hold">
                                          <p:stCondLst>
                                            <p:cond delay="0"/>
                                          </p:stCondLst>
                                        </p:cTn>
                                        <p:tgtEl>
                                          <p:spTgt spid="356356"/>
                                        </p:tgtEl>
                                        <p:attrNameLst>
                                          <p:attrName>style.visibility</p:attrName>
                                        </p:attrNameLst>
                                      </p:cBhvr>
                                      <p:to>
                                        <p:strVal val="visible"/>
                                      </p:to>
                                    </p:set>
                                    <p:animEffect transition="in" filter="dissolve">
                                      <p:cBhvr>
                                        <p:cTn id="7" dur="300"/>
                                        <p:tgtEl>
                                          <p:spTgt spid="356356"/>
                                        </p:tgtEl>
                                      </p:cBhvr>
                                    </p:animEffect>
                                  </p:childTnLst>
                                </p:cTn>
                              </p:par>
                            </p:childTnLst>
                          </p:cTn>
                        </p:par>
                        <p:par>
                          <p:cTn id="8" fill="hold" nodeType="afterGroup">
                            <p:stCondLst>
                              <p:cond delay="1200"/>
                            </p:stCondLst>
                            <p:childTnLst>
                              <p:par>
                                <p:cTn id="9" presetID="35" presetClass="entr" presetSubtype="0" fill="hold" nodeType="afterEffect">
                                  <p:stCondLst>
                                    <p:cond delay="1000"/>
                                  </p:stCondLst>
                                  <p:childTnLst>
                                    <p:set>
                                      <p:cBhvr>
                                        <p:cTn id="10" dur="1" fill="hold">
                                          <p:stCondLst>
                                            <p:cond delay="0"/>
                                          </p:stCondLst>
                                        </p:cTn>
                                        <p:tgtEl>
                                          <p:spTgt spid="356357"/>
                                        </p:tgtEl>
                                        <p:attrNameLst>
                                          <p:attrName>style.visibility</p:attrName>
                                        </p:attrNameLst>
                                      </p:cBhvr>
                                      <p:to>
                                        <p:strVal val="visible"/>
                                      </p:to>
                                    </p:set>
                                    <p:animEffect transition="in" filter="fade">
                                      <p:cBhvr>
                                        <p:cTn id="11" dur="2000"/>
                                        <p:tgtEl>
                                          <p:spTgt spid="356357"/>
                                        </p:tgtEl>
                                      </p:cBhvr>
                                    </p:animEffect>
                                    <p:anim calcmode="lin" valueType="num">
                                      <p:cBhvr>
                                        <p:cTn id="12" dur="2000" fill="hold"/>
                                        <p:tgtEl>
                                          <p:spTgt spid="356357"/>
                                        </p:tgtEl>
                                        <p:attrNameLst>
                                          <p:attrName>style.rotation</p:attrName>
                                        </p:attrNameLst>
                                      </p:cBhvr>
                                      <p:tavLst>
                                        <p:tav tm="0">
                                          <p:val>
                                            <p:fltVal val="720"/>
                                          </p:val>
                                        </p:tav>
                                        <p:tav tm="100000">
                                          <p:val>
                                            <p:fltVal val="0"/>
                                          </p:val>
                                        </p:tav>
                                      </p:tavLst>
                                    </p:anim>
                                    <p:anim calcmode="lin" valueType="num">
                                      <p:cBhvr>
                                        <p:cTn id="13" dur="2000" fill="hold"/>
                                        <p:tgtEl>
                                          <p:spTgt spid="356357"/>
                                        </p:tgtEl>
                                        <p:attrNameLst>
                                          <p:attrName>ppt_h</p:attrName>
                                        </p:attrNameLst>
                                      </p:cBhvr>
                                      <p:tavLst>
                                        <p:tav tm="0">
                                          <p:val>
                                            <p:fltVal val="0"/>
                                          </p:val>
                                        </p:tav>
                                        <p:tav tm="100000">
                                          <p:val>
                                            <p:strVal val="#ppt_h"/>
                                          </p:val>
                                        </p:tav>
                                      </p:tavLst>
                                    </p:anim>
                                    <p:anim calcmode="lin" valueType="num">
                                      <p:cBhvr>
                                        <p:cTn id="14" dur="2000" fill="hold"/>
                                        <p:tgtEl>
                                          <p:spTgt spid="356357"/>
                                        </p:tgtEl>
                                        <p:attrNameLst>
                                          <p:attrName>ppt_w</p:attrName>
                                        </p:attrNameLst>
                                      </p:cBhvr>
                                      <p:tavLst>
                                        <p:tav tm="0">
                                          <p:val>
                                            <p:fltVal val="0"/>
                                          </p:val>
                                        </p:tav>
                                        <p:tav tm="100000">
                                          <p:val>
                                            <p:strVal val="#ppt_w"/>
                                          </p:val>
                                        </p:tav>
                                      </p:tavLst>
                                    </p:anim>
                                  </p:childTnLst>
                                </p:cTn>
                              </p:par>
                            </p:childTnLst>
                          </p:cTn>
                        </p:par>
                        <p:par>
                          <p:cTn id="15" fill="hold" nodeType="afterGroup">
                            <p:stCondLst>
                              <p:cond delay="4200"/>
                            </p:stCondLst>
                            <p:childTnLst>
                              <p:par>
                                <p:cTn id="16" presetID="41" presetClass="entr" presetSubtype="0" fill="hold" grpId="0" nodeType="afterEffect">
                                  <p:stCondLst>
                                    <p:cond delay="2000"/>
                                  </p:stCondLst>
                                  <p:iterate type="lt">
                                    <p:tmPct val="10000"/>
                                  </p:iterate>
                                  <p:childTnLst>
                                    <p:set>
                                      <p:cBhvr>
                                        <p:cTn id="17" dur="1" fill="hold">
                                          <p:stCondLst>
                                            <p:cond delay="0"/>
                                          </p:stCondLst>
                                        </p:cTn>
                                        <p:tgtEl>
                                          <p:spTgt spid="356358"/>
                                        </p:tgtEl>
                                        <p:attrNameLst>
                                          <p:attrName>style.visibility</p:attrName>
                                        </p:attrNameLst>
                                      </p:cBhvr>
                                      <p:to>
                                        <p:strVal val="visible"/>
                                      </p:to>
                                    </p:set>
                                    <p:anim calcmode="lin" valueType="num">
                                      <p:cBhvr>
                                        <p:cTn id="18" dur="500" fill="hold"/>
                                        <p:tgtEl>
                                          <p:spTgt spid="356358"/>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356358"/>
                                        </p:tgtEl>
                                        <p:attrNameLst>
                                          <p:attrName>ppt_y</p:attrName>
                                        </p:attrNameLst>
                                      </p:cBhvr>
                                      <p:tavLst>
                                        <p:tav tm="0">
                                          <p:val>
                                            <p:strVal val="#ppt_y"/>
                                          </p:val>
                                        </p:tav>
                                        <p:tav tm="100000">
                                          <p:val>
                                            <p:strVal val="#ppt_y"/>
                                          </p:val>
                                        </p:tav>
                                      </p:tavLst>
                                    </p:anim>
                                    <p:anim calcmode="lin" valueType="num">
                                      <p:cBhvr>
                                        <p:cTn id="20" dur="500" fill="hold"/>
                                        <p:tgtEl>
                                          <p:spTgt spid="356358"/>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356358"/>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356358"/>
                                        </p:tgtEl>
                                      </p:cBhvr>
                                    </p:animEffect>
                                  </p:childTnLst>
                                </p:cTn>
                              </p:par>
                            </p:childTnLst>
                          </p:cTn>
                        </p:par>
                        <p:par>
                          <p:cTn id="23" fill="hold" nodeType="afterGroup">
                            <p:stCondLst>
                              <p:cond delay="8900"/>
                            </p:stCondLst>
                            <p:childTnLst>
                              <p:par>
                                <p:cTn id="24" presetID="10" presetClass="entr" presetSubtype="0" fill="hold" grpId="0" nodeType="afterEffect">
                                  <p:stCondLst>
                                    <p:cond delay="2000"/>
                                  </p:stCondLst>
                                  <p:childTnLst>
                                    <p:set>
                                      <p:cBhvr>
                                        <p:cTn id="25" dur="1" fill="hold">
                                          <p:stCondLst>
                                            <p:cond delay="0"/>
                                          </p:stCondLst>
                                        </p:cTn>
                                        <p:tgtEl>
                                          <p:spTgt spid="356359"/>
                                        </p:tgtEl>
                                        <p:attrNameLst>
                                          <p:attrName>style.visibility</p:attrName>
                                        </p:attrNameLst>
                                      </p:cBhvr>
                                      <p:to>
                                        <p:strVal val="visible"/>
                                      </p:to>
                                    </p:set>
                                    <p:animEffect transition="in" filter="fade">
                                      <p:cBhvr>
                                        <p:cTn id="26" dur="2000"/>
                                        <p:tgtEl>
                                          <p:spTgt spid="356359"/>
                                        </p:tgtEl>
                                      </p:cBhvr>
                                    </p:animEffect>
                                  </p:childTnLst>
                                </p:cTn>
                              </p:par>
                            </p:childTnLst>
                          </p:cTn>
                        </p:par>
                        <p:par>
                          <p:cTn id="27" fill="hold" nodeType="afterGroup">
                            <p:stCondLst>
                              <p:cond delay="12900"/>
                            </p:stCondLst>
                            <p:childTnLst>
                              <p:par>
                                <p:cTn id="28" presetID="23" presetClass="entr" presetSubtype="16" fill="hold" nodeType="afterEffect">
                                  <p:stCondLst>
                                    <p:cond delay="0"/>
                                  </p:stCondLst>
                                  <p:childTnLst>
                                    <p:set>
                                      <p:cBhvr>
                                        <p:cTn id="29" dur="1" fill="hold">
                                          <p:stCondLst>
                                            <p:cond delay="0"/>
                                          </p:stCondLst>
                                        </p:cTn>
                                        <p:tgtEl>
                                          <p:spTgt spid="356360"/>
                                        </p:tgtEl>
                                        <p:attrNameLst>
                                          <p:attrName>style.visibility</p:attrName>
                                        </p:attrNameLst>
                                      </p:cBhvr>
                                      <p:to>
                                        <p:strVal val="visible"/>
                                      </p:to>
                                    </p:set>
                                    <p:anim calcmode="lin" valueType="num">
                                      <p:cBhvr>
                                        <p:cTn id="30" dur="500" fill="hold"/>
                                        <p:tgtEl>
                                          <p:spTgt spid="356360"/>
                                        </p:tgtEl>
                                        <p:attrNameLst>
                                          <p:attrName>ppt_w</p:attrName>
                                        </p:attrNameLst>
                                      </p:cBhvr>
                                      <p:tavLst>
                                        <p:tav tm="0">
                                          <p:val>
                                            <p:fltVal val="0"/>
                                          </p:val>
                                        </p:tav>
                                        <p:tav tm="100000">
                                          <p:val>
                                            <p:strVal val="#ppt_w"/>
                                          </p:val>
                                        </p:tav>
                                      </p:tavLst>
                                    </p:anim>
                                    <p:anim calcmode="lin" valueType="num">
                                      <p:cBhvr>
                                        <p:cTn id="31" dur="500" fill="hold"/>
                                        <p:tgtEl>
                                          <p:spTgt spid="356360"/>
                                        </p:tgtEl>
                                        <p:attrNameLst>
                                          <p:attrName>ppt_h</p:attrName>
                                        </p:attrNameLst>
                                      </p:cBhvr>
                                      <p:tavLst>
                                        <p:tav tm="0">
                                          <p:val>
                                            <p:fltVal val="0"/>
                                          </p:val>
                                        </p:tav>
                                        <p:tav tm="100000">
                                          <p:val>
                                            <p:strVal val="#ppt_h"/>
                                          </p:val>
                                        </p:tav>
                                      </p:tavLst>
                                    </p:anim>
                                  </p:childTnLst>
                                </p:cTn>
                              </p:par>
                            </p:childTnLst>
                          </p:cTn>
                        </p:par>
                        <p:par>
                          <p:cTn id="32" fill="hold" nodeType="afterGroup">
                            <p:stCondLst>
                              <p:cond delay="13400"/>
                            </p:stCondLst>
                            <p:childTnLst>
                              <p:par>
                                <p:cTn id="33" presetID="55" presetClass="exit" presetSubtype="0" fill="hold" nodeType="afterEffect">
                                  <p:stCondLst>
                                    <p:cond delay="0"/>
                                  </p:stCondLst>
                                  <p:childTnLst>
                                    <p:anim calcmode="lin" valueType="num">
                                      <p:cBhvr>
                                        <p:cTn id="34" dur="1000"/>
                                        <p:tgtEl>
                                          <p:spTgt spid="356360"/>
                                        </p:tgtEl>
                                        <p:attrNameLst>
                                          <p:attrName>ppt_w</p:attrName>
                                        </p:attrNameLst>
                                      </p:cBhvr>
                                      <p:tavLst>
                                        <p:tav tm="0">
                                          <p:val>
                                            <p:strVal val="ppt_w"/>
                                          </p:val>
                                        </p:tav>
                                        <p:tav tm="100000">
                                          <p:val>
                                            <p:strVal val="ppt_w*0.70"/>
                                          </p:val>
                                        </p:tav>
                                      </p:tavLst>
                                    </p:anim>
                                    <p:anim calcmode="lin" valueType="num">
                                      <p:cBhvr>
                                        <p:cTn id="35" dur="1000"/>
                                        <p:tgtEl>
                                          <p:spTgt spid="356360"/>
                                        </p:tgtEl>
                                        <p:attrNameLst>
                                          <p:attrName>ppt_h</p:attrName>
                                        </p:attrNameLst>
                                      </p:cBhvr>
                                      <p:tavLst>
                                        <p:tav tm="0">
                                          <p:val>
                                            <p:strVal val="ppt_h"/>
                                          </p:val>
                                        </p:tav>
                                        <p:tav tm="100000">
                                          <p:val>
                                            <p:strVal val="ppt_h"/>
                                          </p:val>
                                        </p:tav>
                                      </p:tavLst>
                                    </p:anim>
                                    <p:animEffect transition="out" filter="fade">
                                      <p:cBhvr>
                                        <p:cTn id="36" dur="1000"/>
                                        <p:tgtEl>
                                          <p:spTgt spid="356360"/>
                                        </p:tgtEl>
                                      </p:cBhvr>
                                    </p:animEffect>
                                    <p:set>
                                      <p:cBhvr>
                                        <p:cTn id="37" dur="1" fill="hold">
                                          <p:stCondLst>
                                            <p:cond delay="999"/>
                                          </p:stCondLst>
                                        </p:cTn>
                                        <p:tgtEl>
                                          <p:spTgt spid="35636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6356" grpId="0" autoUpdateAnimBg="0"/>
      <p:bldP spid="356358" grpId="0" autoUpdateAnimBg="0"/>
      <p:bldP spid="35635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80" name="Rectangle 4"/>
          <p:cNvSpPr>
            <a:spLocks noGrp="1" noChangeArrowheads="1"/>
          </p:cNvSpPr>
          <p:nvPr>
            <p:ph type="title"/>
          </p:nvPr>
        </p:nvSpPr>
        <p:spPr bwMode="auto">
          <a:xfrm>
            <a:off x="395288" y="620713"/>
            <a:ext cx="8405812" cy="22098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l"/>
            <a:r>
              <a:rPr lang="fr-FR" sz="2800"/>
              <a:t>Les détecteurs sont munis d’un </a:t>
            </a:r>
            <a:r>
              <a:rPr lang="fr-FR" sz="2800">
                <a:solidFill>
                  <a:srgbClr val="FF3300"/>
                </a:solidFill>
              </a:rPr>
              <a:t>émetteur </a:t>
            </a:r>
            <a:r>
              <a:rPr lang="fr-FR" sz="2800">
                <a:solidFill>
                  <a:schemeClr val="tx1"/>
                </a:solidFill>
              </a:rPr>
              <a:t>tandis que la centrale et la sirène sont munis d’un</a:t>
            </a:r>
            <a:r>
              <a:rPr lang="fr-FR" sz="2800">
                <a:solidFill>
                  <a:srgbClr val="FF3300"/>
                </a:solidFill>
              </a:rPr>
              <a:t> récepteur</a:t>
            </a:r>
            <a:r>
              <a:rPr lang="fr-FR" sz="2800">
                <a:solidFill>
                  <a:schemeClr val="tx1"/>
                </a:solidFill>
              </a:rPr>
              <a:t>.</a:t>
            </a:r>
            <a:br>
              <a:rPr lang="fr-FR" sz="2800">
                <a:solidFill>
                  <a:schemeClr val="tx1"/>
                </a:solidFill>
              </a:rPr>
            </a:br>
            <a:r>
              <a:rPr lang="fr-FR" sz="2800">
                <a:solidFill>
                  <a:schemeClr val="tx1"/>
                </a:solidFill>
              </a:rPr>
              <a:t>Chaque appareil et équipé d’une</a:t>
            </a:r>
            <a:r>
              <a:rPr lang="fr-FR" sz="2800"/>
              <a:t> </a:t>
            </a:r>
            <a:r>
              <a:rPr lang="fr-FR" sz="2800">
                <a:solidFill>
                  <a:srgbClr val="FF3300"/>
                </a:solidFill>
              </a:rPr>
              <a:t>pile / batterie</a:t>
            </a:r>
            <a:r>
              <a:rPr lang="fr-FR" sz="2800"/>
              <a:t> pour son alimentation.</a:t>
            </a:r>
            <a:br>
              <a:rPr lang="fr-FR" sz="2800"/>
            </a:br>
            <a:r>
              <a:rPr lang="fr-FR" sz="2800"/>
              <a:t>La transmission des informations s’effectue par onde radio (à la fréquence de 433 MHz).</a:t>
            </a:r>
            <a:br>
              <a:rPr lang="fr-FR" sz="2800"/>
            </a:br>
            <a:r>
              <a:rPr lang="fr-FR" sz="2800"/>
              <a:t>	 </a:t>
            </a:r>
          </a:p>
        </p:txBody>
      </p:sp>
      <p:sp>
        <p:nvSpPr>
          <p:cNvPr id="357381" name="AutoShape 5">
            <a:hlinkClick r:id="rId2" action="ppaction://hlinksldjump"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357382" name="Group 6"/>
          <p:cNvGrpSpPr>
            <a:grpSpLocks/>
          </p:cNvGrpSpPr>
          <p:nvPr/>
        </p:nvGrpSpPr>
        <p:grpSpPr bwMode="auto">
          <a:xfrm>
            <a:off x="7380288" y="5805488"/>
            <a:ext cx="1008062" cy="360362"/>
            <a:chOff x="158" y="2341"/>
            <a:chExt cx="635" cy="227"/>
          </a:xfrm>
        </p:grpSpPr>
        <p:sp>
          <p:nvSpPr>
            <p:cNvPr id="357383" name="Line 7"/>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57384" name="Text Box 8"/>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grpSp>
        <p:nvGrpSpPr>
          <p:cNvPr id="357417" name="Group 41"/>
          <p:cNvGrpSpPr>
            <a:grpSpLocks/>
          </p:cNvGrpSpPr>
          <p:nvPr/>
        </p:nvGrpSpPr>
        <p:grpSpPr bwMode="auto">
          <a:xfrm>
            <a:off x="900113" y="4005263"/>
            <a:ext cx="1800225" cy="1081087"/>
            <a:chOff x="567" y="2523"/>
            <a:chExt cx="1134" cy="681"/>
          </a:xfrm>
        </p:grpSpPr>
        <p:sp>
          <p:nvSpPr>
            <p:cNvPr id="357385" name="Oval 9"/>
            <p:cNvSpPr>
              <a:spLocks noChangeArrowheads="1"/>
            </p:cNvSpPr>
            <p:nvPr/>
          </p:nvSpPr>
          <p:spPr bwMode="auto">
            <a:xfrm>
              <a:off x="748" y="2523"/>
              <a:ext cx="726" cy="681"/>
            </a:xfrm>
            <a:prstGeom prst="ellipse">
              <a:avLst/>
            </a:prstGeom>
            <a:solidFill>
              <a:srgbClr val="FFFF66"/>
            </a:solidFill>
            <a:ln w="12700">
              <a:solidFill>
                <a:schemeClr val="tx1"/>
              </a:solidFill>
              <a:round/>
              <a:headEnd/>
              <a:tailEnd/>
            </a:ln>
            <a:effectLst>
              <a:outerShdw dist="107763" dir="2700000" algn="ctr" rotWithShape="0">
                <a:schemeClr val="bg2"/>
              </a:outerShdw>
            </a:effectLst>
          </p:spPr>
          <p:txBody>
            <a:bodyPr wrap="none" anchor="ctr">
              <a:spAutoFit/>
            </a:bodyPr>
            <a:lstStyle/>
            <a:p>
              <a:endParaRPr lang="fr-FR"/>
            </a:p>
          </p:txBody>
        </p:sp>
        <p:sp>
          <p:nvSpPr>
            <p:cNvPr id="357386" name="Text Box 10"/>
            <p:cNvSpPr txBox="1">
              <a:spLocks noChangeArrowheads="1"/>
            </p:cNvSpPr>
            <p:nvPr/>
          </p:nvSpPr>
          <p:spPr bwMode="auto">
            <a:xfrm>
              <a:off x="567" y="2750"/>
              <a:ext cx="1134" cy="212"/>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600">
                  <a:solidFill>
                    <a:schemeClr val="bg1"/>
                  </a:solidFill>
                </a:rPr>
                <a:t>détecteur</a:t>
              </a:r>
            </a:p>
          </p:txBody>
        </p:sp>
      </p:grpSp>
      <p:grpSp>
        <p:nvGrpSpPr>
          <p:cNvPr id="357418" name="Group 42"/>
          <p:cNvGrpSpPr>
            <a:grpSpLocks/>
          </p:cNvGrpSpPr>
          <p:nvPr/>
        </p:nvGrpSpPr>
        <p:grpSpPr bwMode="auto">
          <a:xfrm>
            <a:off x="3635375" y="4005263"/>
            <a:ext cx="1800225" cy="1081087"/>
            <a:chOff x="2290" y="2523"/>
            <a:chExt cx="1134" cy="681"/>
          </a:xfrm>
        </p:grpSpPr>
        <p:sp>
          <p:nvSpPr>
            <p:cNvPr id="357387" name="Oval 11"/>
            <p:cNvSpPr>
              <a:spLocks noChangeArrowheads="1"/>
            </p:cNvSpPr>
            <p:nvPr/>
          </p:nvSpPr>
          <p:spPr bwMode="auto">
            <a:xfrm>
              <a:off x="2471" y="2523"/>
              <a:ext cx="726" cy="681"/>
            </a:xfrm>
            <a:prstGeom prst="ellipse">
              <a:avLst/>
            </a:prstGeom>
            <a:solidFill>
              <a:srgbClr val="FFFF66"/>
            </a:solidFill>
            <a:ln w="12700">
              <a:solidFill>
                <a:schemeClr val="tx1"/>
              </a:solidFill>
              <a:round/>
              <a:headEnd/>
              <a:tailEnd/>
            </a:ln>
            <a:effectLst>
              <a:outerShdw dist="107763" dir="2700000" algn="ctr" rotWithShape="0">
                <a:schemeClr val="bg2"/>
              </a:outerShdw>
            </a:effectLst>
          </p:spPr>
          <p:txBody>
            <a:bodyPr wrap="none" anchor="ctr">
              <a:spAutoFit/>
            </a:bodyPr>
            <a:lstStyle/>
            <a:p>
              <a:endParaRPr lang="fr-FR"/>
            </a:p>
          </p:txBody>
        </p:sp>
        <p:sp>
          <p:nvSpPr>
            <p:cNvPr id="357388" name="Text Box 12"/>
            <p:cNvSpPr txBox="1">
              <a:spLocks noChangeArrowheads="1"/>
            </p:cNvSpPr>
            <p:nvPr/>
          </p:nvSpPr>
          <p:spPr bwMode="auto">
            <a:xfrm>
              <a:off x="2290" y="2750"/>
              <a:ext cx="1134" cy="212"/>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600">
                  <a:solidFill>
                    <a:schemeClr val="bg1"/>
                  </a:solidFill>
                </a:rPr>
                <a:t>centrale</a:t>
              </a:r>
            </a:p>
          </p:txBody>
        </p:sp>
      </p:grpSp>
      <p:grpSp>
        <p:nvGrpSpPr>
          <p:cNvPr id="357419" name="Group 43"/>
          <p:cNvGrpSpPr>
            <a:grpSpLocks/>
          </p:cNvGrpSpPr>
          <p:nvPr/>
        </p:nvGrpSpPr>
        <p:grpSpPr bwMode="auto">
          <a:xfrm>
            <a:off x="6443663" y="4005263"/>
            <a:ext cx="1800225" cy="1081087"/>
            <a:chOff x="4059" y="2523"/>
            <a:chExt cx="1134" cy="681"/>
          </a:xfrm>
        </p:grpSpPr>
        <p:sp>
          <p:nvSpPr>
            <p:cNvPr id="357389" name="Oval 13"/>
            <p:cNvSpPr>
              <a:spLocks noChangeArrowheads="1"/>
            </p:cNvSpPr>
            <p:nvPr/>
          </p:nvSpPr>
          <p:spPr bwMode="auto">
            <a:xfrm>
              <a:off x="4240" y="2523"/>
              <a:ext cx="726" cy="681"/>
            </a:xfrm>
            <a:prstGeom prst="ellipse">
              <a:avLst/>
            </a:prstGeom>
            <a:solidFill>
              <a:srgbClr val="FFFF66"/>
            </a:solidFill>
            <a:ln w="12700">
              <a:solidFill>
                <a:schemeClr val="tx1"/>
              </a:solidFill>
              <a:round/>
              <a:headEnd/>
              <a:tailEnd/>
            </a:ln>
            <a:effectLst>
              <a:outerShdw dist="107763" dir="2700000" algn="ctr" rotWithShape="0">
                <a:schemeClr val="bg2"/>
              </a:outerShdw>
            </a:effectLst>
          </p:spPr>
          <p:txBody>
            <a:bodyPr wrap="none" anchor="ctr">
              <a:spAutoFit/>
            </a:bodyPr>
            <a:lstStyle/>
            <a:p>
              <a:endParaRPr lang="fr-FR"/>
            </a:p>
          </p:txBody>
        </p:sp>
        <p:sp>
          <p:nvSpPr>
            <p:cNvPr id="357390" name="Text Box 14"/>
            <p:cNvSpPr txBox="1">
              <a:spLocks noChangeArrowheads="1"/>
            </p:cNvSpPr>
            <p:nvPr/>
          </p:nvSpPr>
          <p:spPr bwMode="auto">
            <a:xfrm>
              <a:off x="4059" y="2750"/>
              <a:ext cx="1134" cy="212"/>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600">
                  <a:solidFill>
                    <a:schemeClr val="bg1"/>
                  </a:solidFill>
                </a:rPr>
                <a:t>sirène</a:t>
              </a:r>
            </a:p>
          </p:txBody>
        </p:sp>
      </p:grpSp>
      <p:grpSp>
        <p:nvGrpSpPr>
          <p:cNvPr id="357393" name="Group 17"/>
          <p:cNvGrpSpPr>
            <a:grpSpLocks/>
          </p:cNvGrpSpPr>
          <p:nvPr/>
        </p:nvGrpSpPr>
        <p:grpSpPr bwMode="auto">
          <a:xfrm>
            <a:off x="2484438" y="4076700"/>
            <a:ext cx="431800" cy="863600"/>
            <a:chOff x="1701" y="2523"/>
            <a:chExt cx="272" cy="544"/>
          </a:xfrm>
        </p:grpSpPr>
        <p:sp>
          <p:nvSpPr>
            <p:cNvPr id="357391" name="Arc 15"/>
            <p:cNvSpPr>
              <a:spLocks/>
            </p:cNvSpPr>
            <p:nvPr/>
          </p:nvSpPr>
          <p:spPr bwMode="auto">
            <a:xfrm>
              <a:off x="1701" y="2523"/>
              <a:ext cx="272" cy="27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66FF33"/>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spAutoFit/>
            </a:bodyPr>
            <a:lstStyle/>
            <a:p>
              <a:endParaRPr lang="fr-FR"/>
            </a:p>
          </p:txBody>
        </p:sp>
        <p:sp>
          <p:nvSpPr>
            <p:cNvPr id="357392" name="Arc 16"/>
            <p:cNvSpPr>
              <a:spLocks/>
            </p:cNvSpPr>
            <p:nvPr/>
          </p:nvSpPr>
          <p:spPr bwMode="auto">
            <a:xfrm flipV="1">
              <a:off x="1701" y="2795"/>
              <a:ext cx="272" cy="27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66FF33"/>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spAutoFit/>
            </a:bodyPr>
            <a:lstStyle/>
            <a:p>
              <a:endParaRPr lang="fr-FR"/>
            </a:p>
          </p:txBody>
        </p:sp>
      </p:grpSp>
      <p:grpSp>
        <p:nvGrpSpPr>
          <p:cNvPr id="357394" name="Group 18"/>
          <p:cNvGrpSpPr>
            <a:grpSpLocks/>
          </p:cNvGrpSpPr>
          <p:nvPr/>
        </p:nvGrpSpPr>
        <p:grpSpPr bwMode="auto">
          <a:xfrm>
            <a:off x="2700338" y="3860800"/>
            <a:ext cx="431800" cy="1295400"/>
            <a:chOff x="1701" y="2523"/>
            <a:chExt cx="272" cy="544"/>
          </a:xfrm>
        </p:grpSpPr>
        <p:sp>
          <p:nvSpPr>
            <p:cNvPr id="357395" name="Arc 19"/>
            <p:cNvSpPr>
              <a:spLocks/>
            </p:cNvSpPr>
            <p:nvPr/>
          </p:nvSpPr>
          <p:spPr bwMode="auto">
            <a:xfrm>
              <a:off x="1701" y="2523"/>
              <a:ext cx="272" cy="27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66FF33"/>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spAutoFit/>
            </a:bodyPr>
            <a:lstStyle/>
            <a:p>
              <a:endParaRPr lang="fr-FR"/>
            </a:p>
          </p:txBody>
        </p:sp>
        <p:sp>
          <p:nvSpPr>
            <p:cNvPr id="357396" name="Arc 20"/>
            <p:cNvSpPr>
              <a:spLocks/>
            </p:cNvSpPr>
            <p:nvPr/>
          </p:nvSpPr>
          <p:spPr bwMode="auto">
            <a:xfrm flipV="1">
              <a:off x="1701" y="2795"/>
              <a:ext cx="272" cy="27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66FF33"/>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spAutoFit/>
            </a:bodyPr>
            <a:lstStyle/>
            <a:p>
              <a:endParaRPr lang="fr-FR"/>
            </a:p>
          </p:txBody>
        </p:sp>
      </p:grpSp>
      <p:grpSp>
        <p:nvGrpSpPr>
          <p:cNvPr id="357397" name="Group 21"/>
          <p:cNvGrpSpPr>
            <a:grpSpLocks/>
          </p:cNvGrpSpPr>
          <p:nvPr/>
        </p:nvGrpSpPr>
        <p:grpSpPr bwMode="auto">
          <a:xfrm>
            <a:off x="3059113" y="3644900"/>
            <a:ext cx="431800" cy="1582738"/>
            <a:chOff x="1701" y="2523"/>
            <a:chExt cx="272" cy="544"/>
          </a:xfrm>
        </p:grpSpPr>
        <p:sp>
          <p:nvSpPr>
            <p:cNvPr id="357398" name="Arc 22"/>
            <p:cNvSpPr>
              <a:spLocks/>
            </p:cNvSpPr>
            <p:nvPr/>
          </p:nvSpPr>
          <p:spPr bwMode="auto">
            <a:xfrm>
              <a:off x="1701" y="2523"/>
              <a:ext cx="272" cy="27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66FF33"/>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spAutoFit/>
            </a:bodyPr>
            <a:lstStyle/>
            <a:p>
              <a:endParaRPr lang="fr-FR"/>
            </a:p>
          </p:txBody>
        </p:sp>
        <p:sp>
          <p:nvSpPr>
            <p:cNvPr id="357399" name="Arc 23"/>
            <p:cNvSpPr>
              <a:spLocks/>
            </p:cNvSpPr>
            <p:nvPr/>
          </p:nvSpPr>
          <p:spPr bwMode="auto">
            <a:xfrm flipV="1">
              <a:off x="1701" y="2795"/>
              <a:ext cx="272" cy="27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66FF33"/>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spAutoFit/>
            </a:bodyPr>
            <a:lstStyle/>
            <a:p>
              <a:endParaRPr lang="fr-FR"/>
            </a:p>
          </p:txBody>
        </p:sp>
      </p:grpSp>
      <p:grpSp>
        <p:nvGrpSpPr>
          <p:cNvPr id="357403" name="Group 27"/>
          <p:cNvGrpSpPr>
            <a:grpSpLocks/>
          </p:cNvGrpSpPr>
          <p:nvPr/>
        </p:nvGrpSpPr>
        <p:grpSpPr bwMode="auto">
          <a:xfrm>
            <a:off x="5364163" y="4149725"/>
            <a:ext cx="431800" cy="863600"/>
            <a:chOff x="1701" y="2523"/>
            <a:chExt cx="272" cy="544"/>
          </a:xfrm>
        </p:grpSpPr>
        <p:sp>
          <p:nvSpPr>
            <p:cNvPr id="357404" name="Arc 28"/>
            <p:cNvSpPr>
              <a:spLocks/>
            </p:cNvSpPr>
            <p:nvPr/>
          </p:nvSpPr>
          <p:spPr bwMode="auto">
            <a:xfrm>
              <a:off x="1701" y="2523"/>
              <a:ext cx="272" cy="27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66FF33"/>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spAutoFit/>
            </a:bodyPr>
            <a:lstStyle/>
            <a:p>
              <a:endParaRPr lang="fr-FR"/>
            </a:p>
          </p:txBody>
        </p:sp>
        <p:sp>
          <p:nvSpPr>
            <p:cNvPr id="357405" name="Arc 29"/>
            <p:cNvSpPr>
              <a:spLocks/>
            </p:cNvSpPr>
            <p:nvPr/>
          </p:nvSpPr>
          <p:spPr bwMode="auto">
            <a:xfrm flipV="1">
              <a:off x="1701" y="2795"/>
              <a:ext cx="272" cy="27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66FF33"/>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spAutoFit/>
            </a:bodyPr>
            <a:lstStyle/>
            <a:p>
              <a:endParaRPr lang="fr-FR"/>
            </a:p>
          </p:txBody>
        </p:sp>
      </p:grpSp>
      <p:grpSp>
        <p:nvGrpSpPr>
          <p:cNvPr id="357406" name="Group 30"/>
          <p:cNvGrpSpPr>
            <a:grpSpLocks/>
          </p:cNvGrpSpPr>
          <p:nvPr/>
        </p:nvGrpSpPr>
        <p:grpSpPr bwMode="auto">
          <a:xfrm>
            <a:off x="5580063" y="3933825"/>
            <a:ext cx="431800" cy="1295400"/>
            <a:chOff x="1701" y="2523"/>
            <a:chExt cx="272" cy="544"/>
          </a:xfrm>
        </p:grpSpPr>
        <p:sp>
          <p:nvSpPr>
            <p:cNvPr id="357407" name="Arc 31"/>
            <p:cNvSpPr>
              <a:spLocks/>
            </p:cNvSpPr>
            <p:nvPr/>
          </p:nvSpPr>
          <p:spPr bwMode="auto">
            <a:xfrm>
              <a:off x="1701" y="2523"/>
              <a:ext cx="272" cy="27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66FF33"/>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spAutoFit/>
            </a:bodyPr>
            <a:lstStyle/>
            <a:p>
              <a:endParaRPr lang="fr-FR"/>
            </a:p>
          </p:txBody>
        </p:sp>
        <p:sp>
          <p:nvSpPr>
            <p:cNvPr id="357408" name="Arc 32"/>
            <p:cNvSpPr>
              <a:spLocks/>
            </p:cNvSpPr>
            <p:nvPr/>
          </p:nvSpPr>
          <p:spPr bwMode="auto">
            <a:xfrm flipV="1">
              <a:off x="1701" y="2795"/>
              <a:ext cx="272" cy="27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66FF33"/>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spAutoFit/>
            </a:bodyPr>
            <a:lstStyle/>
            <a:p>
              <a:endParaRPr lang="fr-FR"/>
            </a:p>
          </p:txBody>
        </p:sp>
      </p:grpSp>
      <p:grpSp>
        <p:nvGrpSpPr>
          <p:cNvPr id="357409" name="Group 33"/>
          <p:cNvGrpSpPr>
            <a:grpSpLocks/>
          </p:cNvGrpSpPr>
          <p:nvPr/>
        </p:nvGrpSpPr>
        <p:grpSpPr bwMode="auto">
          <a:xfrm>
            <a:off x="5938838" y="3717925"/>
            <a:ext cx="431800" cy="1582738"/>
            <a:chOff x="1701" y="2523"/>
            <a:chExt cx="272" cy="544"/>
          </a:xfrm>
        </p:grpSpPr>
        <p:sp>
          <p:nvSpPr>
            <p:cNvPr id="357410" name="Arc 34"/>
            <p:cNvSpPr>
              <a:spLocks/>
            </p:cNvSpPr>
            <p:nvPr/>
          </p:nvSpPr>
          <p:spPr bwMode="auto">
            <a:xfrm>
              <a:off x="1701" y="2523"/>
              <a:ext cx="272" cy="27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66FF33"/>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spAutoFit/>
            </a:bodyPr>
            <a:lstStyle/>
            <a:p>
              <a:endParaRPr lang="fr-FR"/>
            </a:p>
          </p:txBody>
        </p:sp>
        <p:sp>
          <p:nvSpPr>
            <p:cNvPr id="357411" name="Arc 35"/>
            <p:cNvSpPr>
              <a:spLocks/>
            </p:cNvSpPr>
            <p:nvPr/>
          </p:nvSpPr>
          <p:spPr bwMode="auto">
            <a:xfrm flipV="1">
              <a:off x="1701" y="2795"/>
              <a:ext cx="272" cy="27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66FF33"/>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spAutoFit/>
            </a:bodyPr>
            <a:lstStyle/>
            <a:p>
              <a:endParaRPr lang="fr-FR"/>
            </a:p>
          </p:txBody>
        </p:sp>
      </p:grpSp>
      <p:sp>
        <p:nvSpPr>
          <p:cNvPr id="357414" name="Text Box 38"/>
          <p:cNvSpPr txBox="1">
            <a:spLocks noChangeArrowheads="1"/>
          </p:cNvSpPr>
          <p:nvPr/>
        </p:nvSpPr>
        <p:spPr bwMode="auto">
          <a:xfrm>
            <a:off x="2484438" y="5373688"/>
            <a:ext cx="936625" cy="5492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Signal de tentative d’intrusion</a:t>
            </a:r>
          </a:p>
        </p:txBody>
      </p:sp>
      <p:sp>
        <p:nvSpPr>
          <p:cNvPr id="357415" name="Text Box 39"/>
          <p:cNvSpPr txBox="1">
            <a:spLocks noChangeArrowheads="1"/>
          </p:cNvSpPr>
          <p:nvPr/>
        </p:nvSpPr>
        <p:spPr bwMode="auto">
          <a:xfrm>
            <a:off x="5364163" y="5445125"/>
            <a:ext cx="936625" cy="3968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Signal d’alerte</a:t>
            </a:r>
          </a:p>
        </p:txBody>
      </p:sp>
      <p:sp>
        <p:nvSpPr>
          <p:cNvPr id="357416" name="AutoShape 40">
            <a:hlinkClick r:id="" action="ppaction://hlinkshowjump?jump=nextslide" highlightClick="1"/>
          </p:cNvPr>
          <p:cNvSpPr>
            <a:spLocks noChangeArrowheads="1"/>
          </p:cNvSpPr>
          <p:nvPr/>
        </p:nvSpPr>
        <p:spPr bwMode="auto">
          <a:xfrm>
            <a:off x="755650" y="5805488"/>
            <a:ext cx="576263" cy="574675"/>
          </a:xfrm>
          <a:prstGeom prst="actionButtonInformation">
            <a:avLst/>
          </a:prstGeom>
          <a:solidFill>
            <a:srgbClr val="FFFF66"/>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spTree>
  </p:cSld>
  <p:clrMapOvr>
    <a:masterClrMapping/>
  </p:clrMapOvr>
  <p:transition spd="med" advTm="3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iterate type="wd">
                                    <p:tmPct val="100000"/>
                                  </p:iterate>
                                  <p:childTnLst>
                                    <p:set>
                                      <p:cBhvr>
                                        <p:cTn id="6" dur="1" fill="hold">
                                          <p:stCondLst>
                                            <p:cond delay="0"/>
                                          </p:stCondLst>
                                        </p:cTn>
                                        <p:tgtEl>
                                          <p:spTgt spid="357380"/>
                                        </p:tgtEl>
                                        <p:attrNameLst>
                                          <p:attrName>style.visibility</p:attrName>
                                        </p:attrNameLst>
                                      </p:cBhvr>
                                      <p:to>
                                        <p:strVal val="visible"/>
                                      </p:to>
                                    </p:set>
                                    <p:animEffect transition="in" filter="dissolve">
                                      <p:cBhvr>
                                        <p:cTn id="7" dur="300"/>
                                        <p:tgtEl>
                                          <p:spTgt spid="357380"/>
                                        </p:tgtEl>
                                      </p:cBhvr>
                                    </p:animEffect>
                                  </p:childTnLst>
                                </p:cTn>
                              </p:par>
                            </p:childTnLst>
                          </p:cTn>
                        </p:par>
                        <p:par>
                          <p:cTn id="8" fill="hold" nodeType="afterGroup">
                            <p:stCondLst>
                              <p:cond delay="14100"/>
                            </p:stCondLst>
                            <p:childTnLst>
                              <p:par>
                                <p:cTn id="9" presetID="10" presetClass="entr" presetSubtype="0" fill="hold" nodeType="afterEffect">
                                  <p:stCondLst>
                                    <p:cond delay="5000"/>
                                  </p:stCondLst>
                                  <p:childTnLst>
                                    <p:set>
                                      <p:cBhvr>
                                        <p:cTn id="10" dur="1" fill="hold">
                                          <p:stCondLst>
                                            <p:cond delay="0"/>
                                          </p:stCondLst>
                                        </p:cTn>
                                        <p:tgtEl>
                                          <p:spTgt spid="357417"/>
                                        </p:tgtEl>
                                        <p:attrNameLst>
                                          <p:attrName>style.visibility</p:attrName>
                                        </p:attrNameLst>
                                      </p:cBhvr>
                                      <p:to>
                                        <p:strVal val="visible"/>
                                      </p:to>
                                    </p:set>
                                    <p:animEffect transition="in" filter="fade">
                                      <p:cBhvr>
                                        <p:cTn id="11" dur="2000"/>
                                        <p:tgtEl>
                                          <p:spTgt spid="357417"/>
                                        </p:tgtEl>
                                      </p:cBhvr>
                                    </p:animEffect>
                                  </p:childTnLst>
                                </p:cTn>
                              </p:par>
                            </p:childTnLst>
                          </p:cTn>
                        </p:par>
                        <p:par>
                          <p:cTn id="12" fill="hold" nodeType="afterGroup">
                            <p:stCondLst>
                              <p:cond delay="21100"/>
                            </p:stCondLst>
                            <p:childTnLst>
                              <p:par>
                                <p:cTn id="13" presetID="10" presetClass="entr" presetSubtype="0" fill="hold" nodeType="afterEffect">
                                  <p:stCondLst>
                                    <p:cond delay="0"/>
                                  </p:stCondLst>
                                  <p:childTnLst>
                                    <p:set>
                                      <p:cBhvr>
                                        <p:cTn id="14" dur="1" fill="hold">
                                          <p:stCondLst>
                                            <p:cond delay="0"/>
                                          </p:stCondLst>
                                        </p:cTn>
                                        <p:tgtEl>
                                          <p:spTgt spid="357418"/>
                                        </p:tgtEl>
                                        <p:attrNameLst>
                                          <p:attrName>style.visibility</p:attrName>
                                        </p:attrNameLst>
                                      </p:cBhvr>
                                      <p:to>
                                        <p:strVal val="visible"/>
                                      </p:to>
                                    </p:set>
                                    <p:animEffect transition="in" filter="fade">
                                      <p:cBhvr>
                                        <p:cTn id="15" dur="2000"/>
                                        <p:tgtEl>
                                          <p:spTgt spid="357418"/>
                                        </p:tgtEl>
                                      </p:cBhvr>
                                    </p:animEffect>
                                  </p:childTnLst>
                                </p:cTn>
                              </p:par>
                            </p:childTnLst>
                          </p:cTn>
                        </p:par>
                        <p:par>
                          <p:cTn id="16" fill="hold" nodeType="afterGroup">
                            <p:stCondLst>
                              <p:cond delay="23100"/>
                            </p:stCondLst>
                            <p:childTnLst>
                              <p:par>
                                <p:cTn id="17" presetID="10" presetClass="entr" presetSubtype="0" fill="hold" nodeType="afterEffect">
                                  <p:stCondLst>
                                    <p:cond delay="0"/>
                                  </p:stCondLst>
                                  <p:childTnLst>
                                    <p:set>
                                      <p:cBhvr>
                                        <p:cTn id="18" dur="1" fill="hold">
                                          <p:stCondLst>
                                            <p:cond delay="0"/>
                                          </p:stCondLst>
                                        </p:cTn>
                                        <p:tgtEl>
                                          <p:spTgt spid="357419"/>
                                        </p:tgtEl>
                                        <p:attrNameLst>
                                          <p:attrName>style.visibility</p:attrName>
                                        </p:attrNameLst>
                                      </p:cBhvr>
                                      <p:to>
                                        <p:strVal val="visible"/>
                                      </p:to>
                                    </p:set>
                                    <p:animEffect transition="in" filter="fade">
                                      <p:cBhvr>
                                        <p:cTn id="19" dur="2000"/>
                                        <p:tgtEl>
                                          <p:spTgt spid="357419"/>
                                        </p:tgtEl>
                                      </p:cBhvr>
                                    </p:animEffect>
                                  </p:childTnLst>
                                </p:cTn>
                              </p:par>
                            </p:childTnLst>
                          </p:cTn>
                        </p:par>
                        <p:par>
                          <p:cTn id="20" fill="hold" nodeType="afterGroup">
                            <p:stCondLst>
                              <p:cond delay="25100"/>
                            </p:stCondLst>
                            <p:childTnLst>
                              <p:par>
                                <p:cTn id="21" presetID="23" presetClass="entr" presetSubtype="16" fill="hold" nodeType="afterEffect">
                                  <p:stCondLst>
                                    <p:cond delay="0"/>
                                  </p:stCondLst>
                                  <p:childTnLst>
                                    <p:set>
                                      <p:cBhvr>
                                        <p:cTn id="22" dur="1" fill="hold">
                                          <p:stCondLst>
                                            <p:cond delay="0"/>
                                          </p:stCondLst>
                                        </p:cTn>
                                        <p:tgtEl>
                                          <p:spTgt spid="357393"/>
                                        </p:tgtEl>
                                        <p:attrNameLst>
                                          <p:attrName>style.visibility</p:attrName>
                                        </p:attrNameLst>
                                      </p:cBhvr>
                                      <p:to>
                                        <p:strVal val="visible"/>
                                      </p:to>
                                    </p:set>
                                    <p:anim calcmode="lin" valueType="num">
                                      <p:cBhvr>
                                        <p:cTn id="23" dur="500" fill="hold"/>
                                        <p:tgtEl>
                                          <p:spTgt spid="357393"/>
                                        </p:tgtEl>
                                        <p:attrNameLst>
                                          <p:attrName>ppt_w</p:attrName>
                                        </p:attrNameLst>
                                      </p:cBhvr>
                                      <p:tavLst>
                                        <p:tav tm="0">
                                          <p:val>
                                            <p:fltVal val="0"/>
                                          </p:val>
                                        </p:tav>
                                        <p:tav tm="100000">
                                          <p:val>
                                            <p:strVal val="#ppt_w"/>
                                          </p:val>
                                        </p:tav>
                                      </p:tavLst>
                                    </p:anim>
                                    <p:anim calcmode="lin" valueType="num">
                                      <p:cBhvr>
                                        <p:cTn id="24" dur="500" fill="hold"/>
                                        <p:tgtEl>
                                          <p:spTgt spid="357393"/>
                                        </p:tgtEl>
                                        <p:attrNameLst>
                                          <p:attrName>ppt_h</p:attrName>
                                        </p:attrNameLst>
                                      </p:cBhvr>
                                      <p:tavLst>
                                        <p:tav tm="0">
                                          <p:val>
                                            <p:fltVal val="0"/>
                                          </p:val>
                                        </p:tav>
                                        <p:tav tm="100000">
                                          <p:val>
                                            <p:strVal val="#ppt_h"/>
                                          </p:val>
                                        </p:tav>
                                      </p:tavLst>
                                    </p:anim>
                                  </p:childTnLst>
                                </p:cTn>
                              </p:par>
                            </p:childTnLst>
                          </p:cTn>
                        </p:par>
                        <p:par>
                          <p:cTn id="25" fill="hold" nodeType="afterGroup">
                            <p:stCondLst>
                              <p:cond delay="25600"/>
                            </p:stCondLst>
                            <p:childTnLst>
                              <p:par>
                                <p:cTn id="26" presetID="23" presetClass="entr" presetSubtype="16" fill="hold" nodeType="afterEffect">
                                  <p:stCondLst>
                                    <p:cond delay="0"/>
                                  </p:stCondLst>
                                  <p:childTnLst>
                                    <p:set>
                                      <p:cBhvr>
                                        <p:cTn id="27" dur="1" fill="hold">
                                          <p:stCondLst>
                                            <p:cond delay="0"/>
                                          </p:stCondLst>
                                        </p:cTn>
                                        <p:tgtEl>
                                          <p:spTgt spid="357394"/>
                                        </p:tgtEl>
                                        <p:attrNameLst>
                                          <p:attrName>style.visibility</p:attrName>
                                        </p:attrNameLst>
                                      </p:cBhvr>
                                      <p:to>
                                        <p:strVal val="visible"/>
                                      </p:to>
                                    </p:set>
                                    <p:anim calcmode="lin" valueType="num">
                                      <p:cBhvr>
                                        <p:cTn id="28" dur="500" fill="hold"/>
                                        <p:tgtEl>
                                          <p:spTgt spid="357394"/>
                                        </p:tgtEl>
                                        <p:attrNameLst>
                                          <p:attrName>ppt_w</p:attrName>
                                        </p:attrNameLst>
                                      </p:cBhvr>
                                      <p:tavLst>
                                        <p:tav tm="0">
                                          <p:val>
                                            <p:fltVal val="0"/>
                                          </p:val>
                                        </p:tav>
                                        <p:tav tm="100000">
                                          <p:val>
                                            <p:strVal val="#ppt_w"/>
                                          </p:val>
                                        </p:tav>
                                      </p:tavLst>
                                    </p:anim>
                                    <p:anim calcmode="lin" valueType="num">
                                      <p:cBhvr>
                                        <p:cTn id="29" dur="500" fill="hold"/>
                                        <p:tgtEl>
                                          <p:spTgt spid="357394"/>
                                        </p:tgtEl>
                                        <p:attrNameLst>
                                          <p:attrName>ppt_h</p:attrName>
                                        </p:attrNameLst>
                                      </p:cBhvr>
                                      <p:tavLst>
                                        <p:tav tm="0">
                                          <p:val>
                                            <p:fltVal val="0"/>
                                          </p:val>
                                        </p:tav>
                                        <p:tav tm="100000">
                                          <p:val>
                                            <p:strVal val="#ppt_h"/>
                                          </p:val>
                                        </p:tav>
                                      </p:tavLst>
                                    </p:anim>
                                  </p:childTnLst>
                                </p:cTn>
                              </p:par>
                            </p:childTnLst>
                          </p:cTn>
                        </p:par>
                        <p:par>
                          <p:cTn id="30" fill="hold" nodeType="afterGroup">
                            <p:stCondLst>
                              <p:cond delay="26100"/>
                            </p:stCondLst>
                            <p:childTnLst>
                              <p:par>
                                <p:cTn id="31" presetID="23" presetClass="entr" presetSubtype="16" fill="hold" nodeType="afterEffect">
                                  <p:stCondLst>
                                    <p:cond delay="0"/>
                                  </p:stCondLst>
                                  <p:childTnLst>
                                    <p:set>
                                      <p:cBhvr>
                                        <p:cTn id="32" dur="1" fill="hold">
                                          <p:stCondLst>
                                            <p:cond delay="0"/>
                                          </p:stCondLst>
                                        </p:cTn>
                                        <p:tgtEl>
                                          <p:spTgt spid="357397"/>
                                        </p:tgtEl>
                                        <p:attrNameLst>
                                          <p:attrName>style.visibility</p:attrName>
                                        </p:attrNameLst>
                                      </p:cBhvr>
                                      <p:to>
                                        <p:strVal val="visible"/>
                                      </p:to>
                                    </p:set>
                                    <p:anim calcmode="lin" valueType="num">
                                      <p:cBhvr>
                                        <p:cTn id="33" dur="500" fill="hold"/>
                                        <p:tgtEl>
                                          <p:spTgt spid="357397"/>
                                        </p:tgtEl>
                                        <p:attrNameLst>
                                          <p:attrName>ppt_w</p:attrName>
                                        </p:attrNameLst>
                                      </p:cBhvr>
                                      <p:tavLst>
                                        <p:tav tm="0">
                                          <p:val>
                                            <p:fltVal val="0"/>
                                          </p:val>
                                        </p:tav>
                                        <p:tav tm="100000">
                                          <p:val>
                                            <p:strVal val="#ppt_w"/>
                                          </p:val>
                                        </p:tav>
                                      </p:tavLst>
                                    </p:anim>
                                    <p:anim calcmode="lin" valueType="num">
                                      <p:cBhvr>
                                        <p:cTn id="34" dur="500" fill="hold"/>
                                        <p:tgtEl>
                                          <p:spTgt spid="357397"/>
                                        </p:tgtEl>
                                        <p:attrNameLst>
                                          <p:attrName>ppt_h</p:attrName>
                                        </p:attrNameLst>
                                      </p:cBhvr>
                                      <p:tavLst>
                                        <p:tav tm="0">
                                          <p:val>
                                            <p:fltVal val="0"/>
                                          </p:val>
                                        </p:tav>
                                        <p:tav tm="100000">
                                          <p:val>
                                            <p:strVal val="#ppt_h"/>
                                          </p:val>
                                        </p:tav>
                                      </p:tavLst>
                                    </p:anim>
                                  </p:childTnLst>
                                </p:cTn>
                              </p:par>
                            </p:childTnLst>
                          </p:cTn>
                        </p:par>
                        <p:par>
                          <p:cTn id="35" fill="hold" nodeType="afterGroup">
                            <p:stCondLst>
                              <p:cond delay="26600"/>
                            </p:stCondLst>
                            <p:childTnLst>
                              <p:par>
                                <p:cTn id="36" presetID="10" presetClass="entr" presetSubtype="0" fill="hold" grpId="0" nodeType="afterEffect">
                                  <p:stCondLst>
                                    <p:cond delay="0"/>
                                  </p:stCondLst>
                                  <p:childTnLst>
                                    <p:set>
                                      <p:cBhvr>
                                        <p:cTn id="37" dur="1" fill="hold">
                                          <p:stCondLst>
                                            <p:cond delay="0"/>
                                          </p:stCondLst>
                                        </p:cTn>
                                        <p:tgtEl>
                                          <p:spTgt spid="357414"/>
                                        </p:tgtEl>
                                        <p:attrNameLst>
                                          <p:attrName>style.visibility</p:attrName>
                                        </p:attrNameLst>
                                      </p:cBhvr>
                                      <p:to>
                                        <p:strVal val="visible"/>
                                      </p:to>
                                    </p:set>
                                    <p:animEffect transition="in" filter="fade">
                                      <p:cBhvr>
                                        <p:cTn id="38" dur="2000"/>
                                        <p:tgtEl>
                                          <p:spTgt spid="357414"/>
                                        </p:tgtEl>
                                      </p:cBhvr>
                                    </p:animEffect>
                                  </p:childTnLst>
                                </p:cTn>
                              </p:par>
                            </p:childTnLst>
                          </p:cTn>
                        </p:par>
                        <p:par>
                          <p:cTn id="39" fill="hold" nodeType="afterGroup">
                            <p:stCondLst>
                              <p:cond delay="28600"/>
                            </p:stCondLst>
                            <p:childTnLst>
                              <p:par>
                                <p:cTn id="40" presetID="55" presetClass="exit" presetSubtype="0" fill="hold" nodeType="afterEffect">
                                  <p:stCondLst>
                                    <p:cond delay="0"/>
                                  </p:stCondLst>
                                  <p:childTnLst>
                                    <p:anim calcmode="lin" valueType="num">
                                      <p:cBhvr>
                                        <p:cTn id="41" dur="1000"/>
                                        <p:tgtEl>
                                          <p:spTgt spid="357393"/>
                                        </p:tgtEl>
                                        <p:attrNameLst>
                                          <p:attrName>ppt_w</p:attrName>
                                        </p:attrNameLst>
                                      </p:cBhvr>
                                      <p:tavLst>
                                        <p:tav tm="0">
                                          <p:val>
                                            <p:strVal val="ppt_w"/>
                                          </p:val>
                                        </p:tav>
                                        <p:tav tm="100000">
                                          <p:val>
                                            <p:strVal val="ppt_w*0.70"/>
                                          </p:val>
                                        </p:tav>
                                      </p:tavLst>
                                    </p:anim>
                                    <p:anim calcmode="lin" valueType="num">
                                      <p:cBhvr>
                                        <p:cTn id="42" dur="1000"/>
                                        <p:tgtEl>
                                          <p:spTgt spid="357393"/>
                                        </p:tgtEl>
                                        <p:attrNameLst>
                                          <p:attrName>ppt_h</p:attrName>
                                        </p:attrNameLst>
                                      </p:cBhvr>
                                      <p:tavLst>
                                        <p:tav tm="0">
                                          <p:val>
                                            <p:strVal val="ppt_h"/>
                                          </p:val>
                                        </p:tav>
                                        <p:tav tm="100000">
                                          <p:val>
                                            <p:strVal val="ppt_h"/>
                                          </p:val>
                                        </p:tav>
                                      </p:tavLst>
                                    </p:anim>
                                    <p:animEffect transition="out" filter="fade">
                                      <p:cBhvr>
                                        <p:cTn id="43" dur="1000"/>
                                        <p:tgtEl>
                                          <p:spTgt spid="357393"/>
                                        </p:tgtEl>
                                      </p:cBhvr>
                                    </p:animEffect>
                                    <p:set>
                                      <p:cBhvr>
                                        <p:cTn id="44" dur="1" fill="hold">
                                          <p:stCondLst>
                                            <p:cond delay="999"/>
                                          </p:stCondLst>
                                        </p:cTn>
                                        <p:tgtEl>
                                          <p:spTgt spid="357393"/>
                                        </p:tgtEl>
                                        <p:attrNameLst>
                                          <p:attrName>style.visibility</p:attrName>
                                        </p:attrNameLst>
                                      </p:cBhvr>
                                      <p:to>
                                        <p:strVal val="hidden"/>
                                      </p:to>
                                    </p:set>
                                  </p:childTnLst>
                                </p:cTn>
                              </p:par>
                            </p:childTnLst>
                          </p:cTn>
                        </p:par>
                        <p:par>
                          <p:cTn id="45" fill="hold" nodeType="afterGroup">
                            <p:stCondLst>
                              <p:cond delay="29600"/>
                            </p:stCondLst>
                            <p:childTnLst>
                              <p:par>
                                <p:cTn id="46" presetID="55" presetClass="exit" presetSubtype="0" fill="hold" nodeType="afterEffect">
                                  <p:stCondLst>
                                    <p:cond delay="0"/>
                                  </p:stCondLst>
                                  <p:childTnLst>
                                    <p:anim calcmode="lin" valueType="num">
                                      <p:cBhvr>
                                        <p:cTn id="47" dur="1000"/>
                                        <p:tgtEl>
                                          <p:spTgt spid="357394"/>
                                        </p:tgtEl>
                                        <p:attrNameLst>
                                          <p:attrName>ppt_w</p:attrName>
                                        </p:attrNameLst>
                                      </p:cBhvr>
                                      <p:tavLst>
                                        <p:tav tm="0">
                                          <p:val>
                                            <p:strVal val="ppt_w"/>
                                          </p:val>
                                        </p:tav>
                                        <p:tav tm="100000">
                                          <p:val>
                                            <p:strVal val="ppt_w*0.70"/>
                                          </p:val>
                                        </p:tav>
                                      </p:tavLst>
                                    </p:anim>
                                    <p:anim calcmode="lin" valueType="num">
                                      <p:cBhvr>
                                        <p:cTn id="48" dur="1000"/>
                                        <p:tgtEl>
                                          <p:spTgt spid="357394"/>
                                        </p:tgtEl>
                                        <p:attrNameLst>
                                          <p:attrName>ppt_h</p:attrName>
                                        </p:attrNameLst>
                                      </p:cBhvr>
                                      <p:tavLst>
                                        <p:tav tm="0">
                                          <p:val>
                                            <p:strVal val="ppt_h"/>
                                          </p:val>
                                        </p:tav>
                                        <p:tav tm="100000">
                                          <p:val>
                                            <p:strVal val="ppt_h"/>
                                          </p:val>
                                        </p:tav>
                                      </p:tavLst>
                                    </p:anim>
                                    <p:animEffect transition="out" filter="fade">
                                      <p:cBhvr>
                                        <p:cTn id="49" dur="1000"/>
                                        <p:tgtEl>
                                          <p:spTgt spid="357394"/>
                                        </p:tgtEl>
                                      </p:cBhvr>
                                    </p:animEffect>
                                    <p:set>
                                      <p:cBhvr>
                                        <p:cTn id="50" dur="1" fill="hold">
                                          <p:stCondLst>
                                            <p:cond delay="999"/>
                                          </p:stCondLst>
                                        </p:cTn>
                                        <p:tgtEl>
                                          <p:spTgt spid="357394"/>
                                        </p:tgtEl>
                                        <p:attrNameLst>
                                          <p:attrName>style.visibility</p:attrName>
                                        </p:attrNameLst>
                                      </p:cBhvr>
                                      <p:to>
                                        <p:strVal val="hidden"/>
                                      </p:to>
                                    </p:set>
                                  </p:childTnLst>
                                </p:cTn>
                              </p:par>
                            </p:childTnLst>
                          </p:cTn>
                        </p:par>
                        <p:par>
                          <p:cTn id="51" fill="hold" nodeType="afterGroup">
                            <p:stCondLst>
                              <p:cond delay="30600"/>
                            </p:stCondLst>
                            <p:childTnLst>
                              <p:par>
                                <p:cTn id="52" presetID="55" presetClass="exit" presetSubtype="0" fill="hold" nodeType="afterEffect">
                                  <p:stCondLst>
                                    <p:cond delay="0"/>
                                  </p:stCondLst>
                                  <p:childTnLst>
                                    <p:anim calcmode="lin" valueType="num">
                                      <p:cBhvr>
                                        <p:cTn id="53" dur="1000"/>
                                        <p:tgtEl>
                                          <p:spTgt spid="357397"/>
                                        </p:tgtEl>
                                        <p:attrNameLst>
                                          <p:attrName>ppt_w</p:attrName>
                                        </p:attrNameLst>
                                      </p:cBhvr>
                                      <p:tavLst>
                                        <p:tav tm="0">
                                          <p:val>
                                            <p:strVal val="ppt_w"/>
                                          </p:val>
                                        </p:tav>
                                        <p:tav tm="100000">
                                          <p:val>
                                            <p:strVal val="ppt_w*0.70"/>
                                          </p:val>
                                        </p:tav>
                                      </p:tavLst>
                                    </p:anim>
                                    <p:anim calcmode="lin" valueType="num">
                                      <p:cBhvr>
                                        <p:cTn id="54" dur="1000"/>
                                        <p:tgtEl>
                                          <p:spTgt spid="357397"/>
                                        </p:tgtEl>
                                        <p:attrNameLst>
                                          <p:attrName>ppt_h</p:attrName>
                                        </p:attrNameLst>
                                      </p:cBhvr>
                                      <p:tavLst>
                                        <p:tav tm="0">
                                          <p:val>
                                            <p:strVal val="ppt_h"/>
                                          </p:val>
                                        </p:tav>
                                        <p:tav tm="100000">
                                          <p:val>
                                            <p:strVal val="ppt_h"/>
                                          </p:val>
                                        </p:tav>
                                      </p:tavLst>
                                    </p:anim>
                                    <p:animEffect transition="out" filter="fade">
                                      <p:cBhvr>
                                        <p:cTn id="55" dur="1000"/>
                                        <p:tgtEl>
                                          <p:spTgt spid="357397"/>
                                        </p:tgtEl>
                                      </p:cBhvr>
                                    </p:animEffect>
                                    <p:set>
                                      <p:cBhvr>
                                        <p:cTn id="56" dur="1" fill="hold">
                                          <p:stCondLst>
                                            <p:cond delay="999"/>
                                          </p:stCondLst>
                                        </p:cTn>
                                        <p:tgtEl>
                                          <p:spTgt spid="357397"/>
                                        </p:tgtEl>
                                        <p:attrNameLst>
                                          <p:attrName>style.visibility</p:attrName>
                                        </p:attrNameLst>
                                      </p:cBhvr>
                                      <p:to>
                                        <p:strVal val="hidden"/>
                                      </p:to>
                                    </p:set>
                                  </p:childTnLst>
                                </p:cTn>
                              </p:par>
                            </p:childTnLst>
                          </p:cTn>
                        </p:par>
                        <p:par>
                          <p:cTn id="57" fill="hold" nodeType="afterGroup">
                            <p:stCondLst>
                              <p:cond delay="31600"/>
                            </p:stCondLst>
                            <p:childTnLst>
                              <p:par>
                                <p:cTn id="58" presetID="55" presetClass="exit" presetSubtype="0" fill="hold" grpId="1" nodeType="afterEffect">
                                  <p:stCondLst>
                                    <p:cond delay="0"/>
                                  </p:stCondLst>
                                  <p:childTnLst>
                                    <p:anim calcmode="lin" valueType="num">
                                      <p:cBhvr>
                                        <p:cTn id="59" dur="1000"/>
                                        <p:tgtEl>
                                          <p:spTgt spid="357414"/>
                                        </p:tgtEl>
                                        <p:attrNameLst>
                                          <p:attrName>ppt_w</p:attrName>
                                        </p:attrNameLst>
                                      </p:cBhvr>
                                      <p:tavLst>
                                        <p:tav tm="0">
                                          <p:val>
                                            <p:strVal val="ppt_w"/>
                                          </p:val>
                                        </p:tav>
                                        <p:tav tm="100000">
                                          <p:val>
                                            <p:strVal val="ppt_w*0.70"/>
                                          </p:val>
                                        </p:tav>
                                      </p:tavLst>
                                    </p:anim>
                                    <p:anim calcmode="lin" valueType="num">
                                      <p:cBhvr>
                                        <p:cTn id="60" dur="1000"/>
                                        <p:tgtEl>
                                          <p:spTgt spid="357414"/>
                                        </p:tgtEl>
                                        <p:attrNameLst>
                                          <p:attrName>ppt_h</p:attrName>
                                        </p:attrNameLst>
                                      </p:cBhvr>
                                      <p:tavLst>
                                        <p:tav tm="0">
                                          <p:val>
                                            <p:strVal val="ppt_h"/>
                                          </p:val>
                                        </p:tav>
                                        <p:tav tm="100000">
                                          <p:val>
                                            <p:strVal val="ppt_h"/>
                                          </p:val>
                                        </p:tav>
                                      </p:tavLst>
                                    </p:anim>
                                    <p:animEffect transition="out" filter="fade">
                                      <p:cBhvr>
                                        <p:cTn id="61" dur="1000"/>
                                        <p:tgtEl>
                                          <p:spTgt spid="357414"/>
                                        </p:tgtEl>
                                      </p:cBhvr>
                                    </p:animEffect>
                                    <p:set>
                                      <p:cBhvr>
                                        <p:cTn id="62" dur="1" fill="hold">
                                          <p:stCondLst>
                                            <p:cond delay="999"/>
                                          </p:stCondLst>
                                        </p:cTn>
                                        <p:tgtEl>
                                          <p:spTgt spid="357414"/>
                                        </p:tgtEl>
                                        <p:attrNameLst>
                                          <p:attrName>style.visibility</p:attrName>
                                        </p:attrNameLst>
                                      </p:cBhvr>
                                      <p:to>
                                        <p:strVal val="hidden"/>
                                      </p:to>
                                    </p:set>
                                  </p:childTnLst>
                                </p:cTn>
                              </p:par>
                            </p:childTnLst>
                          </p:cTn>
                        </p:par>
                        <p:par>
                          <p:cTn id="63" fill="hold" nodeType="afterGroup">
                            <p:stCondLst>
                              <p:cond delay="32600"/>
                            </p:stCondLst>
                            <p:childTnLst>
                              <p:par>
                                <p:cTn id="64" presetID="23" presetClass="entr" presetSubtype="16" fill="hold" nodeType="afterEffect">
                                  <p:stCondLst>
                                    <p:cond delay="0"/>
                                  </p:stCondLst>
                                  <p:childTnLst>
                                    <p:set>
                                      <p:cBhvr>
                                        <p:cTn id="65" dur="1" fill="hold">
                                          <p:stCondLst>
                                            <p:cond delay="0"/>
                                          </p:stCondLst>
                                        </p:cTn>
                                        <p:tgtEl>
                                          <p:spTgt spid="357403"/>
                                        </p:tgtEl>
                                        <p:attrNameLst>
                                          <p:attrName>style.visibility</p:attrName>
                                        </p:attrNameLst>
                                      </p:cBhvr>
                                      <p:to>
                                        <p:strVal val="visible"/>
                                      </p:to>
                                    </p:set>
                                    <p:anim calcmode="lin" valueType="num">
                                      <p:cBhvr>
                                        <p:cTn id="66" dur="500" fill="hold"/>
                                        <p:tgtEl>
                                          <p:spTgt spid="357403"/>
                                        </p:tgtEl>
                                        <p:attrNameLst>
                                          <p:attrName>ppt_w</p:attrName>
                                        </p:attrNameLst>
                                      </p:cBhvr>
                                      <p:tavLst>
                                        <p:tav tm="0">
                                          <p:val>
                                            <p:fltVal val="0"/>
                                          </p:val>
                                        </p:tav>
                                        <p:tav tm="100000">
                                          <p:val>
                                            <p:strVal val="#ppt_w"/>
                                          </p:val>
                                        </p:tav>
                                      </p:tavLst>
                                    </p:anim>
                                    <p:anim calcmode="lin" valueType="num">
                                      <p:cBhvr>
                                        <p:cTn id="67" dur="500" fill="hold"/>
                                        <p:tgtEl>
                                          <p:spTgt spid="357403"/>
                                        </p:tgtEl>
                                        <p:attrNameLst>
                                          <p:attrName>ppt_h</p:attrName>
                                        </p:attrNameLst>
                                      </p:cBhvr>
                                      <p:tavLst>
                                        <p:tav tm="0">
                                          <p:val>
                                            <p:fltVal val="0"/>
                                          </p:val>
                                        </p:tav>
                                        <p:tav tm="100000">
                                          <p:val>
                                            <p:strVal val="#ppt_h"/>
                                          </p:val>
                                        </p:tav>
                                      </p:tavLst>
                                    </p:anim>
                                  </p:childTnLst>
                                </p:cTn>
                              </p:par>
                            </p:childTnLst>
                          </p:cTn>
                        </p:par>
                        <p:par>
                          <p:cTn id="68" fill="hold" nodeType="afterGroup">
                            <p:stCondLst>
                              <p:cond delay="33100"/>
                            </p:stCondLst>
                            <p:childTnLst>
                              <p:par>
                                <p:cTn id="69" presetID="23" presetClass="entr" presetSubtype="16" fill="hold" nodeType="afterEffect">
                                  <p:stCondLst>
                                    <p:cond delay="0"/>
                                  </p:stCondLst>
                                  <p:childTnLst>
                                    <p:set>
                                      <p:cBhvr>
                                        <p:cTn id="70" dur="1" fill="hold">
                                          <p:stCondLst>
                                            <p:cond delay="0"/>
                                          </p:stCondLst>
                                        </p:cTn>
                                        <p:tgtEl>
                                          <p:spTgt spid="357406"/>
                                        </p:tgtEl>
                                        <p:attrNameLst>
                                          <p:attrName>style.visibility</p:attrName>
                                        </p:attrNameLst>
                                      </p:cBhvr>
                                      <p:to>
                                        <p:strVal val="visible"/>
                                      </p:to>
                                    </p:set>
                                    <p:anim calcmode="lin" valueType="num">
                                      <p:cBhvr>
                                        <p:cTn id="71" dur="500" fill="hold"/>
                                        <p:tgtEl>
                                          <p:spTgt spid="357406"/>
                                        </p:tgtEl>
                                        <p:attrNameLst>
                                          <p:attrName>ppt_w</p:attrName>
                                        </p:attrNameLst>
                                      </p:cBhvr>
                                      <p:tavLst>
                                        <p:tav tm="0">
                                          <p:val>
                                            <p:fltVal val="0"/>
                                          </p:val>
                                        </p:tav>
                                        <p:tav tm="100000">
                                          <p:val>
                                            <p:strVal val="#ppt_w"/>
                                          </p:val>
                                        </p:tav>
                                      </p:tavLst>
                                    </p:anim>
                                    <p:anim calcmode="lin" valueType="num">
                                      <p:cBhvr>
                                        <p:cTn id="72" dur="500" fill="hold"/>
                                        <p:tgtEl>
                                          <p:spTgt spid="357406"/>
                                        </p:tgtEl>
                                        <p:attrNameLst>
                                          <p:attrName>ppt_h</p:attrName>
                                        </p:attrNameLst>
                                      </p:cBhvr>
                                      <p:tavLst>
                                        <p:tav tm="0">
                                          <p:val>
                                            <p:fltVal val="0"/>
                                          </p:val>
                                        </p:tav>
                                        <p:tav tm="100000">
                                          <p:val>
                                            <p:strVal val="#ppt_h"/>
                                          </p:val>
                                        </p:tav>
                                      </p:tavLst>
                                    </p:anim>
                                  </p:childTnLst>
                                </p:cTn>
                              </p:par>
                            </p:childTnLst>
                          </p:cTn>
                        </p:par>
                        <p:par>
                          <p:cTn id="73" fill="hold" nodeType="afterGroup">
                            <p:stCondLst>
                              <p:cond delay="33600"/>
                            </p:stCondLst>
                            <p:childTnLst>
                              <p:par>
                                <p:cTn id="74" presetID="23" presetClass="entr" presetSubtype="16" fill="hold" nodeType="afterEffect">
                                  <p:stCondLst>
                                    <p:cond delay="0"/>
                                  </p:stCondLst>
                                  <p:childTnLst>
                                    <p:set>
                                      <p:cBhvr>
                                        <p:cTn id="75" dur="1" fill="hold">
                                          <p:stCondLst>
                                            <p:cond delay="0"/>
                                          </p:stCondLst>
                                        </p:cTn>
                                        <p:tgtEl>
                                          <p:spTgt spid="357409"/>
                                        </p:tgtEl>
                                        <p:attrNameLst>
                                          <p:attrName>style.visibility</p:attrName>
                                        </p:attrNameLst>
                                      </p:cBhvr>
                                      <p:to>
                                        <p:strVal val="visible"/>
                                      </p:to>
                                    </p:set>
                                    <p:anim calcmode="lin" valueType="num">
                                      <p:cBhvr>
                                        <p:cTn id="76" dur="500" fill="hold"/>
                                        <p:tgtEl>
                                          <p:spTgt spid="357409"/>
                                        </p:tgtEl>
                                        <p:attrNameLst>
                                          <p:attrName>ppt_w</p:attrName>
                                        </p:attrNameLst>
                                      </p:cBhvr>
                                      <p:tavLst>
                                        <p:tav tm="0">
                                          <p:val>
                                            <p:fltVal val="0"/>
                                          </p:val>
                                        </p:tav>
                                        <p:tav tm="100000">
                                          <p:val>
                                            <p:strVal val="#ppt_w"/>
                                          </p:val>
                                        </p:tav>
                                      </p:tavLst>
                                    </p:anim>
                                    <p:anim calcmode="lin" valueType="num">
                                      <p:cBhvr>
                                        <p:cTn id="77" dur="500" fill="hold"/>
                                        <p:tgtEl>
                                          <p:spTgt spid="357409"/>
                                        </p:tgtEl>
                                        <p:attrNameLst>
                                          <p:attrName>ppt_h</p:attrName>
                                        </p:attrNameLst>
                                      </p:cBhvr>
                                      <p:tavLst>
                                        <p:tav tm="0">
                                          <p:val>
                                            <p:fltVal val="0"/>
                                          </p:val>
                                        </p:tav>
                                        <p:tav tm="100000">
                                          <p:val>
                                            <p:strVal val="#ppt_h"/>
                                          </p:val>
                                        </p:tav>
                                      </p:tavLst>
                                    </p:anim>
                                  </p:childTnLst>
                                </p:cTn>
                              </p:par>
                            </p:childTnLst>
                          </p:cTn>
                        </p:par>
                        <p:par>
                          <p:cTn id="78" fill="hold" nodeType="afterGroup">
                            <p:stCondLst>
                              <p:cond delay="34100"/>
                            </p:stCondLst>
                            <p:childTnLst>
                              <p:par>
                                <p:cTn id="79" presetID="10" presetClass="entr" presetSubtype="0" fill="hold" grpId="0" nodeType="afterEffect">
                                  <p:stCondLst>
                                    <p:cond delay="0"/>
                                  </p:stCondLst>
                                  <p:childTnLst>
                                    <p:set>
                                      <p:cBhvr>
                                        <p:cTn id="80" dur="1" fill="hold">
                                          <p:stCondLst>
                                            <p:cond delay="0"/>
                                          </p:stCondLst>
                                        </p:cTn>
                                        <p:tgtEl>
                                          <p:spTgt spid="357415"/>
                                        </p:tgtEl>
                                        <p:attrNameLst>
                                          <p:attrName>style.visibility</p:attrName>
                                        </p:attrNameLst>
                                      </p:cBhvr>
                                      <p:to>
                                        <p:strVal val="visible"/>
                                      </p:to>
                                    </p:set>
                                    <p:animEffect transition="in" filter="fade">
                                      <p:cBhvr>
                                        <p:cTn id="81" dur="2000"/>
                                        <p:tgtEl>
                                          <p:spTgt spid="357415"/>
                                        </p:tgtEl>
                                      </p:cBhvr>
                                    </p:animEffect>
                                  </p:childTnLst>
                                </p:cTn>
                              </p:par>
                            </p:childTnLst>
                          </p:cTn>
                        </p:par>
                        <p:par>
                          <p:cTn id="82" fill="hold" nodeType="afterGroup">
                            <p:stCondLst>
                              <p:cond delay="36100"/>
                            </p:stCondLst>
                            <p:childTnLst>
                              <p:par>
                                <p:cTn id="83" presetID="55" presetClass="exit" presetSubtype="0" fill="hold" nodeType="afterEffect">
                                  <p:stCondLst>
                                    <p:cond delay="0"/>
                                  </p:stCondLst>
                                  <p:childTnLst>
                                    <p:anim calcmode="lin" valueType="num">
                                      <p:cBhvr>
                                        <p:cTn id="84" dur="1000"/>
                                        <p:tgtEl>
                                          <p:spTgt spid="357403"/>
                                        </p:tgtEl>
                                        <p:attrNameLst>
                                          <p:attrName>ppt_w</p:attrName>
                                        </p:attrNameLst>
                                      </p:cBhvr>
                                      <p:tavLst>
                                        <p:tav tm="0">
                                          <p:val>
                                            <p:strVal val="ppt_w"/>
                                          </p:val>
                                        </p:tav>
                                        <p:tav tm="100000">
                                          <p:val>
                                            <p:strVal val="ppt_w*0.70"/>
                                          </p:val>
                                        </p:tav>
                                      </p:tavLst>
                                    </p:anim>
                                    <p:anim calcmode="lin" valueType="num">
                                      <p:cBhvr>
                                        <p:cTn id="85" dur="1000"/>
                                        <p:tgtEl>
                                          <p:spTgt spid="357403"/>
                                        </p:tgtEl>
                                        <p:attrNameLst>
                                          <p:attrName>ppt_h</p:attrName>
                                        </p:attrNameLst>
                                      </p:cBhvr>
                                      <p:tavLst>
                                        <p:tav tm="0">
                                          <p:val>
                                            <p:strVal val="ppt_h"/>
                                          </p:val>
                                        </p:tav>
                                        <p:tav tm="100000">
                                          <p:val>
                                            <p:strVal val="ppt_h"/>
                                          </p:val>
                                        </p:tav>
                                      </p:tavLst>
                                    </p:anim>
                                    <p:animEffect transition="out" filter="fade">
                                      <p:cBhvr>
                                        <p:cTn id="86" dur="1000"/>
                                        <p:tgtEl>
                                          <p:spTgt spid="357403"/>
                                        </p:tgtEl>
                                      </p:cBhvr>
                                    </p:animEffect>
                                    <p:set>
                                      <p:cBhvr>
                                        <p:cTn id="87" dur="1" fill="hold">
                                          <p:stCondLst>
                                            <p:cond delay="999"/>
                                          </p:stCondLst>
                                        </p:cTn>
                                        <p:tgtEl>
                                          <p:spTgt spid="357403"/>
                                        </p:tgtEl>
                                        <p:attrNameLst>
                                          <p:attrName>style.visibility</p:attrName>
                                        </p:attrNameLst>
                                      </p:cBhvr>
                                      <p:to>
                                        <p:strVal val="hidden"/>
                                      </p:to>
                                    </p:set>
                                  </p:childTnLst>
                                </p:cTn>
                              </p:par>
                            </p:childTnLst>
                          </p:cTn>
                        </p:par>
                        <p:par>
                          <p:cTn id="88" fill="hold" nodeType="afterGroup">
                            <p:stCondLst>
                              <p:cond delay="37100"/>
                            </p:stCondLst>
                            <p:childTnLst>
                              <p:par>
                                <p:cTn id="89" presetID="55" presetClass="exit" presetSubtype="0" fill="hold" nodeType="afterEffect">
                                  <p:stCondLst>
                                    <p:cond delay="0"/>
                                  </p:stCondLst>
                                  <p:childTnLst>
                                    <p:anim calcmode="lin" valueType="num">
                                      <p:cBhvr>
                                        <p:cTn id="90" dur="1000"/>
                                        <p:tgtEl>
                                          <p:spTgt spid="357406"/>
                                        </p:tgtEl>
                                        <p:attrNameLst>
                                          <p:attrName>ppt_w</p:attrName>
                                        </p:attrNameLst>
                                      </p:cBhvr>
                                      <p:tavLst>
                                        <p:tav tm="0">
                                          <p:val>
                                            <p:strVal val="ppt_w"/>
                                          </p:val>
                                        </p:tav>
                                        <p:tav tm="100000">
                                          <p:val>
                                            <p:strVal val="ppt_w*0.70"/>
                                          </p:val>
                                        </p:tav>
                                      </p:tavLst>
                                    </p:anim>
                                    <p:anim calcmode="lin" valueType="num">
                                      <p:cBhvr>
                                        <p:cTn id="91" dur="1000"/>
                                        <p:tgtEl>
                                          <p:spTgt spid="357406"/>
                                        </p:tgtEl>
                                        <p:attrNameLst>
                                          <p:attrName>ppt_h</p:attrName>
                                        </p:attrNameLst>
                                      </p:cBhvr>
                                      <p:tavLst>
                                        <p:tav tm="0">
                                          <p:val>
                                            <p:strVal val="ppt_h"/>
                                          </p:val>
                                        </p:tav>
                                        <p:tav tm="100000">
                                          <p:val>
                                            <p:strVal val="ppt_h"/>
                                          </p:val>
                                        </p:tav>
                                      </p:tavLst>
                                    </p:anim>
                                    <p:animEffect transition="out" filter="fade">
                                      <p:cBhvr>
                                        <p:cTn id="92" dur="1000"/>
                                        <p:tgtEl>
                                          <p:spTgt spid="357406"/>
                                        </p:tgtEl>
                                      </p:cBhvr>
                                    </p:animEffect>
                                    <p:set>
                                      <p:cBhvr>
                                        <p:cTn id="93" dur="1" fill="hold">
                                          <p:stCondLst>
                                            <p:cond delay="999"/>
                                          </p:stCondLst>
                                        </p:cTn>
                                        <p:tgtEl>
                                          <p:spTgt spid="357406"/>
                                        </p:tgtEl>
                                        <p:attrNameLst>
                                          <p:attrName>style.visibility</p:attrName>
                                        </p:attrNameLst>
                                      </p:cBhvr>
                                      <p:to>
                                        <p:strVal val="hidden"/>
                                      </p:to>
                                    </p:set>
                                  </p:childTnLst>
                                </p:cTn>
                              </p:par>
                            </p:childTnLst>
                          </p:cTn>
                        </p:par>
                        <p:par>
                          <p:cTn id="94" fill="hold" nodeType="afterGroup">
                            <p:stCondLst>
                              <p:cond delay="38100"/>
                            </p:stCondLst>
                            <p:childTnLst>
                              <p:par>
                                <p:cTn id="95" presetID="55" presetClass="exit" presetSubtype="0" fill="hold" nodeType="afterEffect">
                                  <p:stCondLst>
                                    <p:cond delay="0"/>
                                  </p:stCondLst>
                                  <p:childTnLst>
                                    <p:anim calcmode="lin" valueType="num">
                                      <p:cBhvr>
                                        <p:cTn id="96" dur="1000"/>
                                        <p:tgtEl>
                                          <p:spTgt spid="357409"/>
                                        </p:tgtEl>
                                        <p:attrNameLst>
                                          <p:attrName>ppt_w</p:attrName>
                                        </p:attrNameLst>
                                      </p:cBhvr>
                                      <p:tavLst>
                                        <p:tav tm="0">
                                          <p:val>
                                            <p:strVal val="ppt_w"/>
                                          </p:val>
                                        </p:tav>
                                        <p:tav tm="100000">
                                          <p:val>
                                            <p:strVal val="ppt_w*0.70"/>
                                          </p:val>
                                        </p:tav>
                                      </p:tavLst>
                                    </p:anim>
                                    <p:anim calcmode="lin" valueType="num">
                                      <p:cBhvr>
                                        <p:cTn id="97" dur="1000"/>
                                        <p:tgtEl>
                                          <p:spTgt spid="357409"/>
                                        </p:tgtEl>
                                        <p:attrNameLst>
                                          <p:attrName>ppt_h</p:attrName>
                                        </p:attrNameLst>
                                      </p:cBhvr>
                                      <p:tavLst>
                                        <p:tav tm="0">
                                          <p:val>
                                            <p:strVal val="ppt_h"/>
                                          </p:val>
                                        </p:tav>
                                        <p:tav tm="100000">
                                          <p:val>
                                            <p:strVal val="ppt_h"/>
                                          </p:val>
                                        </p:tav>
                                      </p:tavLst>
                                    </p:anim>
                                    <p:animEffect transition="out" filter="fade">
                                      <p:cBhvr>
                                        <p:cTn id="98" dur="1000"/>
                                        <p:tgtEl>
                                          <p:spTgt spid="357409"/>
                                        </p:tgtEl>
                                      </p:cBhvr>
                                    </p:animEffect>
                                    <p:set>
                                      <p:cBhvr>
                                        <p:cTn id="99" dur="1" fill="hold">
                                          <p:stCondLst>
                                            <p:cond delay="999"/>
                                          </p:stCondLst>
                                        </p:cTn>
                                        <p:tgtEl>
                                          <p:spTgt spid="357409"/>
                                        </p:tgtEl>
                                        <p:attrNameLst>
                                          <p:attrName>style.visibility</p:attrName>
                                        </p:attrNameLst>
                                      </p:cBhvr>
                                      <p:to>
                                        <p:strVal val="hidden"/>
                                      </p:to>
                                    </p:set>
                                  </p:childTnLst>
                                </p:cTn>
                              </p:par>
                            </p:childTnLst>
                          </p:cTn>
                        </p:par>
                        <p:par>
                          <p:cTn id="100" fill="hold" nodeType="afterGroup">
                            <p:stCondLst>
                              <p:cond delay="39100"/>
                            </p:stCondLst>
                            <p:childTnLst>
                              <p:par>
                                <p:cTn id="101" presetID="55" presetClass="exit" presetSubtype="0" fill="hold" grpId="1" nodeType="afterEffect">
                                  <p:stCondLst>
                                    <p:cond delay="0"/>
                                  </p:stCondLst>
                                  <p:childTnLst>
                                    <p:anim calcmode="lin" valueType="num">
                                      <p:cBhvr>
                                        <p:cTn id="102" dur="1000"/>
                                        <p:tgtEl>
                                          <p:spTgt spid="357415"/>
                                        </p:tgtEl>
                                        <p:attrNameLst>
                                          <p:attrName>ppt_w</p:attrName>
                                        </p:attrNameLst>
                                      </p:cBhvr>
                                      <p:tavLst>
                                        <p:tav tm="0">
                                          <p:val>
                                            <p:strVal val="ppt_w"/>
                                          </p:val>
                                        </p:tav>
                                        <p:tav tm="100000">
                                          <p:val>
                                            <p:strVal val="ppt_w*0.70"/>
                                          </p:val>
                                        </p:tav>
                                      </p:tavLst>
                                    </p:anim>
                                    <p:anim calcmode="lin" valueType="num">
                                      <p:cBhvr>
                                        <p:cTn id="103" dur="1000"/>
                                        <p:tgtEl>
                                          <p:spTgt spid="357415"/>
                                        </p:tgtEl>
                                        <p:attrNameLst>
                                          <p:attrName>ppt_h</p:attrName>
                                        </p:attrNameLst>
                                      </p:cBhvr>
                                      <p:tavLst>
                                        <p:tav tm="0">
                                          <p:val>
                                            <p:strVal val="ppt_h"/>
                                          </p:val>
                                        </p:tav>
                                        <p:tav tm="100000">
                                          <p:val>
                                            <p:strVal val="ppt_h"/>
                                          </p:val>
                                        </p:tav>
                                      </p:tavLst>
                                    </p:anim>
                                    <p:animEffect transition="out" filter="fade">
                                      <p:cBhvr>
                                        <p:cTn id="104" dur="1000"/>
                                        <p:tgtEl>
                                          <p:spTgt spid="357415"/>
                                        </p:tgtEl>
                                      </p:cBhvr>
                                    </p:animEffect>
                                    <p:set>
                                      <p:cBhvr>
                                        <p:cTn id="105" dur="1" fill="hold">
                                          <p:stCondLst>
                                            <p:cond delay="999"/>
                                          </p:stCondLst>
                                        </p:cTn>
                                        <p:tgtEl>
                                          <p:spTgt spid="357415"/>
                                        </p:tgtEl>
                                        <p:attrNameLst>
                                          <p:attrName>style.visibility</p:attrName>
                                        </p:attrNameLst>
                                      </p:cBhvr>
                                      <p:to>
                                        <p:strVal val="hidden"/>
                                      </p:to>
                                    </p:set>
                                  </p:childTnLst>
                                </p:cTn>
                              </p:par>
                            </p:childTnLst>
                          </p:cTn>
                        </p:par>
                        <p:par>
                          <p:cTn id="106" fill="hold" nodeType="afterGroup">
                            <p:stCondLst>
                              <p:cond delay="40100"/>
                            </p:stCondLst>
                            <p:childTnLst>
                              <p:par>
                                <p:cTn id="107" presetID="10" presetClass="entr" presetSubtype="0" fill="hold" grpId="0" nodeType="afterEffect">
                                  <p:stCondLst>
                                    <p:cond delay="0"/>
                                  </p:stCondLst>
                                  <p:childTnLst>
                                    <p:set>
                                      <p:cBhvr>
                                        <p:cTn id="108" dur="1" fill="hold">
                                          <p:stCondLst>
                                            <p:cond delay="0"/>
                                          </p:stCondLst>
                                        </p:cTn>
                                        <p:tgtEl>
                                          <p:spTgt spid="357416"/>
                                        </p:tgtEl>
                                        <p:attrNameLst>
                                          <p:attrName>style.visibility</p:attrName>
                                        </p:attrNameLst>
                                      </p:cBhvr>
                                      <p:to>
                                        <p:strVal val="visible"/>
                                      </p:to>
                                    </p:set>
                                    <p:animEffect transition="in" filter="fade">
                                      <p:cBhvr>
                                        <p:cTn id="109" dur="2000"/>
                                        <p:tgtEl>
                                          <p:spTgt spid="357416"/>
                                        </p:tgtEl>
                                      </p:cBhvr>
                                    </p:animEffect>
                                  </p:childTnLst>
                                </p:cTn>
                              </p:par>
                            </p:childTnLst>
                          </p:cTn>
                        </p:par>
                        <p:par>
                          <p:cTn id="110" fill="hold" nodeType="afterGroup">
                            <p:stCondLst>
                              <p:cond delay="42100"/>
                            </p:stCondLst>
                            <p:childTnLst>
                              <p:par>
                                <p:cTn id="111" presetID="10" presetClass="entr" presetSubtype="0" fill="hold" grpId="0" nodeType="afterEffect">
                                  <p:stCondLst>
                                    <p:cond delay="0"/>
                                  </p:stCondLst>
                                  <p:childTnLst>
                                    <p:set>
                                      <p:cBhvr>
                                        <p:cTn id="112" dur="1" fill="hold">
                                          <p:stCondLst>
                                            <p:cond delay="0"/>
                                          </p:stCondLst>
                                        </p:cTn>
                                        <p:tgtEl>
                                          <p:spTgt spid="357381"/>
                                        </p:tgtEl>
                                        <p:attrNameLst>
                                          <p:attrName>style.visibility</p:attrName>
                                        </p:attrNameLst>
                                      </p:cBhvr>
                                      <p:to>
                                        <p:strVal val="visible"/>
                                      </p:to>
                                    </p:set>
                                    <p:animEffect transition="in" filter="fade">
                                      <p:cBhvr>
                                        <p:cTn id="113" dur="2000"/>
                                        <p:tgtEl>
                                          <p:spTgt spid="357381"/>
                                        </p:tgtEl>
                                      </p:cBhvr>
                                    </p:animEffect>
                                  </p:childTnLst>
                                </p:cTn>
                              </p:par>
                            </p:childTnLst>
                          </p:cTn>
                        </p:par>
                        <p:par>
                          <p:cTn id="114" fill="hold" nodeType="afterGroup">
                            <p:stCondLst>
                              <p:cond delay="44100"/>
                            </p:stCondLst>
                            <p:childTnLst>
                              <p:par>
                                <p:cTn id="115" presetID="23" presetClass="entr" presetSubtype="16" fill="hold" nodeType="afterEffect">
                                  <p:stCondLst>
                                    <p:cond delay="0"/>
                                  </p:stCondLst>
                                  <p:childTnLst>
                                    <p:set>
                                      <p:cBhvr>
                                        <p:cTn id="116" dur="1" fill="hold">
                                          <p:stCondLst>
                                            <p:cond delay="0"/>
                                          </p:stCondLst>
                                        </p:cTn>
                                        <p:tgtEl>
                                          <p:spTgt spid="357382"/>
                                        </p:tgtEl>
                                        <p:attrNameLst>
                                          <p:attrName>style.visibility</p:attrName>
                                        </p:attrNameLst>
                                      </p:cBhvr>
                                      <p:to>
                                        <p:strVal val="visible"/>
                                      </p:to>
                                    </p:set>
                                    <p:anim calcmode="lin" valueType="num">
                                      <p:cBhvr>
                                        <p:cTn id="117" dur="500" fill="hold"/>
                                        <p:tgtEl>
                                          <p:spTgt spid="357382"/>
                                        </p:tgtEl>
                                        <p:attrNameLst>
                                          <p:attrName>ppt_w</p:attrName>
                                        </p:attrNameLst>
                                      </p:cBhvr>
                                      <p:tavLst>
                                        <p:tav tm="0">
                                          <p:val>
                                            <p:fltVal val="0"/>
                                          </p:val>
                                        </p:tav>
                                        <p:tav tm="100000">
                                          <p:val>
                                            <p:strVal val="#ppt_w"/>
                                          </p:val>
                                        </p:tav>
                                      </p:tavLst>
                                    </p:anim>
                                    <p:anim calcmode="lin" valueType="num">
                                      <p:cBhvr>
                                        <p:cTn id="118" dur="500" fill="hold"/>
                                        <p:tgtEl>
                                          <p:spTgt spid="357382"/>
                                        </p:tgtEl>
                                        <p:attrNameLst>
                                          <p:attrName>ppt_h</p:attrName>
                                        </p:attrNameLst>
                                      </p:cBhvr>
                                      <p:tavLst>
                                        <p:tav tm="0">
                                          <p:val>
                                            <p:fltVal val="0"/>
                                          </p:val>
                                        </p:tav>
                                        <p:tav tm="100000">
                                          <p:val>
                                            <p:strVal val="#ppt_h"/>
                                          </p:val>
                                        </p:tav>
                                      </p:tavLst>
                                    </p:anim>
                                  </p:childTnLst>
                                </p:cTn>
                              </p:par>
                            </p:childTnLst>
                          </p:cTn>
                        </p:par>
                        <p:par>
                          <p:cTn id="119" fill="hold" nodeType="afterGroup">
                            <p:stCondLst>
                              <p:cond delay="44600"/>
                            </p:stCondLst>
                            <p:childTnLst>
                              <p:par>
                                <p:cTn id="120" presetID="55" presetClass="exit" presetSubtype="0" fill="hold" nodeType="afterEffect">
                                  <p:stCondLst>
                                    <p:cond delay="0"/>
                                  </p:stCondLst>
                                  <p:childTnLst>
                                    <p:anim calcmode="lin" valueType="num">
                                      <p:cBhvr>
                                        <p:cTn id="121" dur="1000"/>
                                        <p:tgtEl>
                                          <p:spTgt spid="357382"/>
                                        </p:tgtEl>
                                        <p:attrNameLst>
                                          <p:attrName>ppt_w</p:attrName>
                                        </p:attrNameLst>
                                      </p:cBhvr>
                                      <p:tavLst>
                                        <p:tav tm="0">
                                          <p:val>
                                            <p:strVal val="ppt_w"/>
                                          </p:val>
                                        </p:tav>
                                        <p:tav tm="100000">
                                          <p:val>
                                            <p:strVal val="ppt_w*0.70"/>
                                          </p:val>
                                        </p:tav>
                                      </p:tavLst>
                                    </p:anim>
                                    <p:anim calcmode="lin" valueType="num">
                                      <p:cBhvr>
                                        <p:cTn id="122" dur="1000"/>
                                        <p:tgtEl>
                                          <p:spTgt spid="357382"/>
                                        </p:tgtEl>
                                        <p:attrNameLst>
                                          <p:attrName>ppt_h</p:attrName>
                                        </p:attrNameLst>
                                      </p:cBhvr>
                                      <p:tavLst>
                                        <p:tav tm="0">
                                          <p:val>
                                            <p:strVal val="ppt_h"/>
                                          </p:val>
                                        </p:tav>
                                        <p:tav tm="100000">
                                          <p:val>
                                            <p:strVal val="ppt_h"/>
                                          </p:val>
                                        </p:tav>
                                      </p:tavLst>
                                    </p:anim>
                                    <p:animEffect transition="out" filter="fade">
                                      <p:cBhvr>
                                        <p:cTn id="123" dur="1000"/>
                                        <p:tgtEl>
                                          <p:spTgt spid="357382"/>
                                        </p:tgtEl>
                                      </p:cBhvr>
                                    </p:animEffect>
                                    <p:set>
                                      <p:cBhvr>
                                        <p:cTn id="124" dur="1" fill="hold">
                                          <p:stCondLst>
                                            <p:cond delay="999"/>
                                          </p:stCondLst>
                                        </p:cTn>
                                        <p:tgtEl>
                                          <p:spTgt spid="35738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7380" grpId="0" autoUpdateAnimBg="0"/>
      <p:bldP spid="357381" grpId="0" animBg="1"/>
      <p:bldP spid="357414" grpId="0"/>
      <p:bldP spid="357414" grpId="1"/>
      <p:bldP spid="357415" grpId="0"/>
      <p:bldP spid="357415" grpId="1"/>
      <p:bldP spid="3574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39" name="Rectangle 39"/>
          <p:cNvSpPr>
            <a:spLocks noGrp="1" noChangeArrowheads="1"/>
          </p:cNvSpPr>
          <p:nvPr>
            <p:ph type="title"/>
          </p:nvPr>
        </p:nvSpPr>
        <p:spPr bwMode="auto">
          <a:xfrm>
            <a:off x="395288" y="620713"/>
            <a:ext cx="8405812" cy="22098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l"/>
            <a:r>
              <a:rPr lang="fr-FR" sz="2800"/>
              <a:t>Les détecteurs sont munis d’un </a:t>
            </a:r>
            <a:r>
              <a:rPr lang="fr-FR" sz="2800">
                <a:solidFill>
                  <a:srgbClr val="FF3300"/>
                </a:solidFill>
              </a:rPr>
              <a:t>émetteur</a:t>
            </a:r>
            <a:r>
              <a:rPr lang="fr-FR" sz="2800"/>
              <a:t> tandis que la centrale et la sirène sont munis d’un </a:t>
            </a:r>
            <a:r>
              <a:rPr lang="fr-FR" sz="2800">
                <a:solidFill>
                  <a:srgbClr val="FF3300"/>
                </a:solidFill>
              </a:rPr>
              <a:t>récepteur</a:t>
            </a:r>
            <a:r>
              <a:rPr lang="fr-FR" sz="2800"/>
              <a:t>.</a:t>
            </a:r>
            <a:br>
              <a:rPr lang="fr-FR" sz="2800"/>
            </a:br>
            <a:r>
              <a:rPr lang="fr-FR" sz="2800"/>
              <a:t>Chaque appareil et équipé d’une </a:t>
            </a:r>
            <a:r>
              <a:rPr lang="fr-FR" sz="2800">
                <a:solidFill>
                  <a:srgbClr val="FF3300"/>
                </a:solidFill>
              </a:rPr>
              <a:t>pile / batterie</a:t>
            </a:r>
            <a:r>
              <a:rPr lang="fr-FR" sz="2800"/>
              <a:t> pour son alimentation.</a:t>
            </a:r>
            <a:br>
              <a:rPr lang="fr-FR" sz="2800"/>
            </a:br>
            <a:r>
              <a:rPr lang="fr-FR" sz="2800"/>
              <a:t>La transmission des informations s’effectue par onde radio (à la fréquence de 433 MHz).</a:t>
            </a:r>
            <a:br>
              <a:rPr lang="fr-FR" sz="2800"/>
            </a:br>
            <a:r>
              <a:rPr lang="fr-FR"/>
              <a:t>	 </a:t>
            </a:r>
          </a:p>
        </p:txBody>
      </p:sp>
      <p:sp>
        <p:nvSpPr>
          <p:cNvPr id="384040" name="AutoShape 40">
            <a:hlinkClick r:id="rId2" action="ppaction://hlinksldjump"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384041" name="Group 41"/>
          <p:cNvGrpSpPr>
            <a:grpSpLocks/>
          </p:cNvGrpSpPr>
          <p:nvPr/>
        </p:nvGrpSpPr>
        <p:grpSpPr bwMode="auto">
          <a:xfrm>
            <a:off x="7380288" y="5805488"/>
            <a:ext cx="1008062" cy="360362"/>
            <a:chOff x="158" y="2341"/>
            <a:chExt cx="635" cy="227"/>
          </a:xfrm>
        </p:grpSpPr>
        <p:sp>
          <p:nvSpPr>
            <p:cNvPr id="384042" name="Line 42"/>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84043" name="Text Box 43"/>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grpSp>
        <p:nvGrpSpPr>
          <p:cNvPr id="384044" name="Group 44"/>
          <p:cNvGrpSpPr>
            <a:grpSpLocks/>
          </p:cNvGrpSpPr>
          <p:nvPr/>
        </p:nvGrpSpPr>
        <p:grpSpPr bwMode="auto">
          <a:xfrm>
            <a:off x="900113" y="4005263"/>
            <a:ext cx="1800225" cy="1081087"/>
            <a:chOff x="567" y="2523"/>
            <a:chExt cx="1134" cy="681"/>
          </a:xfrm>
        </p:grpSpPr>
        <p:sp>
          <p:nvSpPr>
            <p:cNvPr id="384045" name="Oval 45"/>
            <p:cNvSpPr>
              <a:spLocks noChangeArrowheads="1"/>
            </p:cNvSpPr>
            <p:nvPr/>
          </p:nvSpPr>
          <p:spPr bwMode="auto">
            <a:xfrm>
              <a:off x="748" y="2523"/>
              <a:ext cx="726" cy="681"/>
            </a:xfrm>
            <a:prstGeom prst="ellipse">
              <a:avLst/>
            </a:prstGeom>
            <a:solidFill>
              <a:srgbClr val="FFFF66"/>
            </a:solidFill>
            <a:ln w="12700">
              <a:solidFill>
                <a:schemeClr val="tx1"/>
              </a:solidFill>
              <a:round/>
              <a:headEnd/>
              <a:tailEnd/>
            </a:ln>
            <a:effectLst>
              <a:outerShdw dist="107763" dir="2700000" algn="ctr" rotWithShape="0">
                <a:schemeClr val="bg2"/>
              </a:outerShdw>
            </a:effectLst>
          </p:spPr>
          <p:txBody>
            <a:bodyPr wrap="none" anchor="ctr">
              <a:spAutoFit/>
            </a:bodyPr>
            <a:lstStyle/>
            <a:p>
              <a:endParaRPr lang="fr-FR"/>
            </a:p>
          </p:txBody>
        </p:sp>
        <p:sp>
          <p:nvSpPr>
            <p:cNvPr id="384046" name="Text Box 46"/>
            <p:cNvSpPr txBox="1">
              <a:spLocks noChangeArrowheads="1"/>
            </p:cNvSpPr>
            <p:nvPr/>
          </p:nvSpPr>
          <p:spPr bwMode="auto">
            <a:xfrm>
              <a:off x="567" y="2750"/>
              <a:ext cx="1134" cy="212"/>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600">
                  <a:solidFill>
                    <a:schemeClr val="bg1"/>
                  </a:solidFill>
                </a:rPr>
                <a:t>détecteur</a:t>
              </a:r>
            </a:p>
          </p:txBody>
        </p:sp>
      </p:grpSp>
      <p:grpSp>
        <p:nvGrpSpPr>
          <p:cNvPr id="384047" name="Group 47"/>
          <p:cNvGrpSpPr>
            <a:grpSpLocks/>
          </p:cNvGrpSpPr>
          <p:nvPr/>
        </p:nvGrpSpPr>
        <p:grpSpPr bwMode="auto">
          <a:xfrm>
            <a:off x="3635375" y="4005263"/>
            <a:ext cx="1800225" cy="1081087"/>
            <a:chOff x="2290" y="2523"/>
            <a:chExt cx="1134" cy="681"/>
          </a:xfrm>
        </p:grpSpPr>
        <p:sp>
          <p:nvSpPr>
            <p:cNvPr id="384048" name="Oval 48"/>
            <p:cNvSpPr>
              <a:spLocks noChangeArrowheads="1"/>
            </p:cNvSpPr>
            <p:nvPr/>
          </p:nvSpPr>
          <p:spPr bwMode="auto">
            <a:xfrm>
              <a:off x="2471" y="2523"/>
              <a:ext cx="726" cy="681"/>
            </a:xfrm>
            <a:prstGeom prst="ellipse">
              <a:avLst/>
            </a:prstGeom>
            <a:solidFill>
              <a:srgbClr val="FFFF66"/>
            </a:solidFill>
            <a:ln w="12700">
              <a:solidFill>
                <a:schemeClr val="tx1"/>
              </a:solidFill>
              <a:round/>
              <a:headEnd/>
              <a:tailEnd/>
            </a:ln>
            <a:effectLst>
              <a:outerShdw dist="107763" dir="2700000" algn="ctr" rotWithShape="0">
                <a:schemeClr val="bg2"/>
              </a:outerShdw>
            </a:effectLst>
          </p:spPr>
          <p:txBody>
            <a:bodyPr wrap="none" anchor="ctr">
              <a:spAutoFit/>
            </a:bodyPr>
            <a:lstStyle/>
            <a:p>
              <a:endParaRPr lang="fr-FR"/>
            </a:p>
          </p:txBody>
        </p:sp>
        <p:sp>
          <p:nvSpPr>
            <p:cNvPr id="384049" name="Text Box 49"/>
            <p:cNvSpPr txBox="1">
              <a:spLocks noChangeArrowheads="1"/>
            </p:cNvSpPr>
            <p:nvPr/>
          </p:nvSpPr>
          <p:spPr bwMode="auto">
            <a:xfrm>
              <a:off x="2290" y="2750"/>
              <a:ext cx="1134" cy="212"/>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600">
                  <a:solidFill>
                    <a:schemeClr val="bg1"/>
                  </a:solidFill>
                </a:rPr>
                <a:t>centrale</a:t>
              </a:r>
            </a:p>
          </p:txBody>
        </p:sp>
      </p:grpSp>
      <p:grpSp>
        <p:nvGrpSpPr>
          <p:cNvPr id="384050" name="Group 50"/>
          <p:cNvGrpSpPr>
            <a:grpSpLocks/>
          </p:cNvGrpSpPr>
          <p:nvPr/>
        </p:nvGrpSpPr>
        <p:grpSpPr bwMode="auto">
          <a:xfrm>
            <a:off x="6443663" y="4005263"/>
            <a:ext cx="1800225" cy="1081087"/>
            <a:chOff x="4059" y="2523"/>
            <a:chExt cx="1134" cy="681"/>
          </a:xfrm>
        </p:grpSpPr>
        <p:sp>
          <p:nvSpPr>
            <p:cNvPr id="384051" name="Oval 51"/>
            <p:cNvSpPr>
              <a:spLocks noChangeArrowheads="1"/>
            </p:cNvSpPr>
            <p:nvPr/>
          </p:nvSpPr>
          <p:spPr bwMode="auto">
            <a:xfrm>
              <a:off x="4240" y="2523"/>
              <a:ext cx="726" cy="681"/>
            </a:xfrm>
            <a:prstGeom prst="ellipse">
              <a:avLst/>
            </a:prstGeom>
            <a:solidFill>
              <a:srgbClr val="FFFF66"/>
            </a:solidFill>
            <a:ln w="12700">
              <a:solidFill>
                <a:schemeClr val="tx1"/>
              </a:solidFill>
              <a:round/>
              <a:headEnd/>
              <a:tailEnd/>
            </a:ln>
            <a:effectLst>
              <a:outerShdw dist="107763" dir="2700000" algn="ctr" rotWithShape="0">
                <a:schemeClr val="bg2"/>
              </a:outerShdw>
            </a:effectLst>
          </p:spPr>
          <p:txBody>
            <a:bodyPr wrap="none" anchor="ctr">
              <a:spAutoFit/>
            </a:bodyPr>
            <a:lstStyle/>
            <a:p>
              <a:endParaRPr lang="fr-FR"/>
            </a:p>
          </p:txBody>
        </p:sp>
        <p:sp>
          <p:nvSpPr>
            <p:cNvPr id="384052" name="Text Box 52"/>
            <p:cNvSpPr txBox="1">
              <a:spLocks noChangeArrowheads="1"/>
            </p:cNvSpPr>
            <p:nvPr/>
          </p:nvSpPr>
          <p:spPr bwMode="auto">
            <a:xfrm>
              <a:off x="4059" y="2750"/>
              <a:ext cx="1134" cy="212"/>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600">
                  <a:solidFill>
                    <a:schemeClr val="bg1"/>
                  </a:solidFill>
                </a:rPr>
                <a:t>sirène</a:t>
              </a:r>
            </a:p>
          </p:txBody>
        </p:sp>
      </p:grpSp>
      <p:grpSp>
        <p:nvGrpSpPr>
          <p:cNvPr id="384053" name="Group 53"/>
          <p:cNvGrpSpPr>
            <a:grpSpLocks/>
          </p:cNvGrpSpPr>
          <p:nvPr/>
        </p:nvGrpSpPr>
        <p:grpSpPr bwMode="auto">
          <a:xfrm>
            <a:off x="2484438" y="4076700"/>
            <a:ext cx="431800" cy="863600"/>
            <a:chOff x="1701" y="2523"/>
            <a:chExt cx="272" cy="544"/>
          </a:xfrm>
        </p:grpSpPr>
        <p:sp>
          <p:nvSpPr>
            <p:cNvPr id="384054" name="Arc 54"/>
            <p:cNvSpPr>
              <a:spLocks/>
            </p:cNvSpPr>
            <p:nvPr/>
          </p:nvSpPr>
          <p:spPr bwMode="auto">
            <a:xfrm>
              <a:off x="1701" y="2523"/>
              <a:ext cx="272" cy="27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66FF33"/>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spAutoFit/>
            </a:bodyPr>
            <a:lstStyle/>
            <a:p>
              <a:endParaRPr lang="fr-FR"/>
            </a:p>
          </p:txBody>
        </p:sp>
        <p:sp>
          <p:nvSpPr>
            <p:cNvPr id="384055" name="Arc 55"/>
            <p:cNvSpPr>
              <a:spLocks/>
            </p:cNvSpPr>
            <p:nvPr/>
          </p:nvSpPr>
          <p:spPr bwMode="auto">
            <a:xfrm flipV="1">
              <a:off x="1701" y="2795"/>
              <a:ext cx="272" cy="27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66FF33"/>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spAutoFit/>
            </a:bodyPr>
            <a:lstStyle/>
            <a:p>
              <a:endParaRPr lang="fr-FR"/>
            </a:p>
          </p:txBody>
        </p:sp>
      </p:grpSp>
      <p:grpSp>
        <p:nvGrpSpPr>
          <p:cNvPr id="384056" name="Group 56"/>
          <p:cNvGrpSpPr>
            <a:grpSpLocks/>
          </p:cNvGrpSpPr>
          <p:nvPr/>
        </p:nvGrpSpPr>
        <p:grpSpPr bwMode="auto">
          <a:xfrm>
            <a:off x="2700338" y="3860800"/>
            <a:ext cx="431800" cy="1295400"/>
            <a:chOff x="1701" y="2523"/>
            <a:chExt cx="272" cy="544"/>
          </a:xfrm>
        </p:grpSpPr>
        <p:sp>
          <p:nvSpPr>
            <p:cNvPr id="384057" name="Arc 57"/>
            <p:cNvSpPr>
              <a:spLocks/>
            </p:cNvSpPr>
            <p:nvPr/>
          </p:nvSpPr>
          <p:spPr bwMode="auto">
            <a:xfrm>
              <a:off x="1701" y="2523"/>
              <a:ext cx="272" cy="27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66FF33"/>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spAutoFit/>
            </a:bodyPr>
            <a:lstStyle/>
            <a:p>
              <a:endParaRPr lang="fr-FR"/>
            </a:p>
          </p:txBody>
        </p:sp>
        <p:sp>
          <p:nvSpPr>
            <p:cNvPr id="384058" name="Arc 58"/>
            <p:cNvSpPr>
              <a:spLocks/>
            </p:cNvSpPr>
            <p:nvPr/>
          </p:nvSpPr>
          <p:spPr bwMode="auto">
            <a:xfrm flipV="1">
              <a:off x="1701" y="2795"/>
              <a:ext cx="272" cy="27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66FF33"/>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spAutoFit/>
            </a:bodyPr>
            <a:lstStyle/>
            <a:p>
              <a:endParaRPr lang="fr-FR"/>
            </a:p>
          </p:txBody>
        </p:sp>
      </p:grpSp>
      <p:grpSp>
        <p:nvGrpSpPr>
          <p:cNvPr id="384059" name="Group 59"/>
          <p:cNvGrpSpPr>
            <a:grpSpLocks/>
          </p:cNvGrpSpPr>
          <p:nvPr/>
        </p:nvGrpSpPr>
        <p:grpSpPr bwMode="auto">
          <a:xfrm>
            <a:off x="3059113" y="3644900"/>
            <a:ext cx="431800" cy="1582738"/>
            <a:chOff x="1701" y="2523"/>
            <a:chExt cx="272" cy="544"/>
          </a:xfrm>
        </p:grpSpPr>
        <p:sp>
          <p:nvSpPr>
            <p:cNvPr id="384060" name="Arc 60"/>
            <p:cNvSpPr>
              <a:spLocks/>
            </p:cNvSpPr>
            <p:nvPr/>
          </p:nvSpPr>
          <p:spPr bwMode="auto">
            <a:xfrm>
              <a:off x="1701" y="2523"/>
              <a:ext cx="272" cy="27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66FF33"/>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spAutoFit/>
            </a:bodyPr>
            <a:lstStyle/>
            <a:p>
              <a:endParaRPr lang="fr-FR"/>
            </a:p>
          </p:txBody>
        </p:sp>
        <p:sp>
          <p:nvSpPr>
            <p:cNvPr id="384061" name="Arc 61"/>
            <p:cNvSpPr>
              <a:spLocks/>
            </p:cNvSpPr>
            <p:nvPr/>
          </p:nvSpPr>
          <p:spPr bwMode="auto">
            <a:xfrm flipV="1">
              <a:off x="1701" y="2795"/>
              <a:ext cx="272" cy="27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66FF33"/>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spAutoFit/>
            </a:bodyPr>
            <a:lstStyle/>
            <a:p>
              <a:endParaRPr lang="fr-FR"/>
            </a:p>
          </p:txBody>
        </p:sp>
      </p:grpSp>
      <p:grpSp>
        <p:nvGrpSpPr>
          <p:cNvPr id="384062" name="Group 62"/>
          <p:cNvGrpSpPr>
            <a:grpSpLocks/>
          </p:cNvGrpSpPr>
          <p:nvPr/>
        </p:nvGrpSpPr>
        <p:grpSpPr bwMode="auto">
          <a:xfrm>
            <a:off x="5364163" y="4149725"/>
            <a:ext cx="431800" cy="863600"/>
            <a:chOff x="1701" y="2523"/>
            <a:chExt cx="272" cy="544"/>
          </a:xfrm>
        </p:grpSpPr>
        <p:sp>
          <p:nvSpPr>
            <p:cNvPr id="384063" name="Arc 63"/>
            <p:cNvSpPr>
              <a:spLocks/>
            </p:cNvSpPr>
            <p:nvPr/>
          </p:nvSpPr>
          <p:spPr bwMode="auto">
            <a:xfrm>
              <a:off x="1701" y="2523"/>
              <a:ext cx="272" cy="27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66FF33"/>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spAutoFit/>
            </a:bodyPr>
            <a:lstStyle/>
            <a:p>
              <a:endParaRPr lang="fr-FR"/>
            </a:p>
          </p:txBody>
        </p:sp>
        <p:sp>
          <p:nvSpPr>
            <p:cNvPr id="384064" name="Arc 64"/>
            <p:cNvSpPr>
              <a:spLocks/>
            </p:cNvSpPr>
            <p:nvPr/>
          </p:nvSpPr>
          <p:spPr bwMode="auto">
            <a:xfrm flipV="1">
              <a:off x="1701" y="2795"/>
              <a:ext cx="272" cy="27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66FF33"/>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spAutoFit/>
            </a:bodyPr>
            <a:lstStyle/>
            <a:p>
              <a:endParaRPr lang="fr-FR"/>
            </a:p>
          </p:txBody>
        </p:sp>
      </p:grpSp>
      <p:grpSp>
        <p:nvGrpSpPr>
          <p:cNvPr id="384065" name="Group 65"/>
          <p:cNvGrpSpPr>
            <a:grpSpLocks/>
          </p:cNvGrpSpPr>
          <p:nvPr/>
        </p:nvGrpSpPr>
        <p:grpSpPr bwMode="auto">
          <a:xfrm>
            <a:off x="5580063" y="3933825"/>
            <a:ext cx="431800" cy="1295400"/>
            <a:chOff x="1701" y="2523"/>
            <a:chExt cx="272" cy="544"/>
          </a:xfrm>
        </p:grpSpPr>
        <p:sp>
          <p:nvSpPr>
            <p:cNvPr id="384066" name="Arc 66"/>
            <p:cNvSpPr>
              <a:spLocks/>
            </p:cNvSpPr>
            <p:nvPr/>
          </p:nvSpPr>
          <p:spPr bwMode="auto">
            <a:xfrm>
              <a:off x="1701" y="2523"/>
              <a:ext cx="272" cy="27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66FF33"/>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spAutoFit/>
            </a:bodyPr>
            <a:lstStyle/>
            <a:p>
              <a:endParaRPr lang="fr-FR"/>
            </a:p>
          </p:txBody>
        </p:sp>
        <p:sp>
          <p:nvSpPr>
            <p:cNvPr id="384067" name="Arc 67"/>
            <p:cNvSpPr>
              <a:spLocks/>
            </p:cNvSpPr>
            <p:nvPr/>
          </p:nvSpPr>
          <p:spPr bwMode="auto">
            <a:xfrm flipV="1">
              <a:off x="1701" y="2795"/>
              <a:ext cx="272" cy="27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66FF33"/>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spAutoFit/>
            </a:bodyPr>
            <a:lstStyle/>
            <a:p>
              <a:endParaRPr lang="fr-FR"/>
            </a:p>
          </p:txBody>
        </p:sp>
      </p:grpSp>
      <p:grpSp>
        <p:nvGrpSpPr>
          <p:cNvPr id="384068" name="Group 68"/>
          <p:cNvGrpSpPr>
            <a:grpSpLocks/>
          </p:cNvGrpSpPr>
          <p:nvPr/>
        </p:nvGrpSpPr>
        <p:grpSpPr bwMode="auto">
          <a:xfrm>
            <a:off x="5938838" y="3717925"/>
            <a:ext cx="431800" cy="1582738"/>
            <a:chOff x="1701" y="2523"/>
            <a:chExt cx="272" cy="544"/>
          </a:xfrm>
        </p:grpSpPr>
        <p:sp>
          <p:nvSpPr>
            <p:cNvPr id="384069" name="Arc 69"/>
            <p:cNvSpPr>
              <a:spLocks/>
            </p:cNvSpPr>
            <p:nvPr/>
          </p:nvSpPr>
          <p:spPr bwMode="auto">
            <a:xfrm>
              <a:off x="1701" y="2523"/>
              <a:ext cx="272" cy="27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66FF33"/>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spAutoFit/>
            </a:bodyPr>
            <a:lstStyle/>
            <a:p>
              <a:endParaRPr lang="fr-FR"/>
            </a:p>
          </p:txBody>
        </p:sp>
        <p:sp>
          <p:nvSpPr>
            <p:cNvPr id="384070" name="Arc 70"/>
            <p:cNvSpPr>
              <a:spLocks/>
            </p:cNvSpPr>
            <p:nvPr/>
          </p:nvSpPr>
          <p:spPr bwMode="auto">
            <a:xfrm flipV="1">
              <a:off x="1701" y="2795"/>
              <a:ext cx="272" cy="27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66FF33"/>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spAutoFit/>
            </a:bodyPr>
            <a:lstStyle/>
            <a:p>
              <a:endParaRPr lang="fr-FR"/>
            </a:p>
          </p:txBody>
        </p:sp>
      </p:grpSp>
      <p:sp>
        <p:nvSpPr>
          <p:cNvPr id="384071" name="Text Box 71"/>
          <p:cNvSpPr txBox="1">
            <a:spLocks noChangeArrowheads="1"/>
          </p:cNvSpPr>
          <p:nvPr/>
        </p:nvSpPr>
        <p:spPr bwMode="auto">
          <a:xfrm>
            <a:off x="2484438" y="5373688"/>
            <a:ext cx="936625" cy="5492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Signal de tentative d’intrusion</a:t>
            </a:r>
          </a:p>
        </p:txBody>
      </p:sp>
      <p:sp>
        <p:nvSpPr>
          <p:cNvPr id="384072" name="Text Box 72"/>
          <p:cNvSpPr txBox="1">
            <a:spLocks noChangeArrowheads="1"/>
          </p:cNvSpPr>
          <p:nvPr/>
        </p:nvSpPr>
        <p:spPr bwMode="auto">
          <a:xfrm>
            <a:off x="5364163" y="5445125"/>
            <a:ext cx="936625" cy="3968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Signal d’alerte</a:t>
            </a:r>
          </a:p>
        </p:txBody>
      </p:sp>
      <p:sp>
        <p:nvSpPr>
          <p:cNvPr id="384073" name="AutoShape 73">
            <a:hlinkClick r:id="" action="ppaction://hlinkshowjump?jump=nextslide" highlightClick="1"/>
          </p:cNvPr>
          <p:cNvSpPr>
            <a:spLocks noChangeArrowheads="1"/>
          </p:cNvSpPr>
          <p:nvPr/>
        </p:nvSpPr>
        <p:spPr bwMode="auto">
          <a:xfrm>
            <a:off x="755650" y="5805488"/>
            <a:ext cx="576263" cy="574675"/>
          </a:xfrm>
          <a:prstGeom prst="actionButtonInformation">
            <a:avLst/>
          </a:prstGeom>
          <a:solidFill>
            <a:srgbClr val="FFFF66"/>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spTree>
  </p:cSld>
  <p:clrMapOvr>
    <a:masterClrMapping/>
  </p:clrMapOvr>
  <p:transition spd="med" advTm="3000">
    <p:randomBa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6" name="AutoShape 4">
            <a:hlinkClick r:id="" action="ppaction://hlinkshowjump?jump=previousslide" highlightClick="1"/>
          </p:cNvPr>
          <p:cNvSpPr>
            <a:spLocks noChangeArrowheads="1"/>
          </p:cNvSpPr>
          <p:nvPr/>
        </p:nvSpPr>
        <p:spPr bwMode="auto">
          <a:xfrm>
            <a:off x="8459788" y="6237288"/>
            <a:ext cx="431800" cy="431800"/>
          </a:xfrm>
          <a:prstGeom prst="actionButtonReturn">
            <a:avLst/>
          </a:prstGeom>
          <a:solidFill>
            <a:schemeClr val="tx2"/>
          </a:solidFill>
          <a:ln w="12700">
            <a:solidFill>
              <a:schemeClr val="tx1"/>
            </a:solidFill>
            <a:miter lim="800000"/>
            <a:headEnd/>
            <a:tailEnd/>
          </a:ln>
          <a:effectLst>
            <a:outerShdw dist="107763" dir="2700000" algn="ctr" rotWithShape="0">
              <a:schemeClr val="bg2"/>
            </a:outerShdw>
          </a:effectLst>
        </p:spPr>
        <p:txBody>
          <a:bodyPr anchor="ctr">
            <a:spAutoFit/>
          </a:bodyPr>
          <a:lstStyle/>
          <a:p>
            <a:endParaRPr lang="fr-FR"/>
          </a:p>
        </p:txBody>
      </p:sp>
      <p:grpSp>
        <p:nvGrpSpPr>
          <p:cNvPr id="376837" name="Group 5"/>
          <p:cNvGrpSpPr>
            <a:grpSpLocks/>
          </p:cNvGrpSpPr>
          <p:nvPr/>
        </p:nvGrpSpPr>
        <p:grpSpPr bwMode="auto">
          <a:xfrm>
            <a:off x="7380288" y="5805488"/>
            <a:ext cx="1008062" cy="360362"/>
            <a:chOff x="158" y="2341"/>
            <a:chExt cx="635" cy="227"/>
          </a:xfrm>
        </p:grpSpPr>
        <p:sp>
          <p:nvSpPr>
            <p:cNvPr id="376838" name="Line 6"/>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76839" name="Text Box 7"/>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pic>
        <p:nvPicPr>
          <p:cNvPr id="376840" name="Picture 8" descr="signaux1"/>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395288" y="1628775"/>
            <a:ext cx="2759075" cy="1506538"/>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6842" name="Picture 10" descr="signaux2"/>
          <p:cNvPicPr>
            <a:picLocks noGrp="1" noChangeAspect="1" noChangeArrowheads="1"/>
          </p:cNvPicPr>
          <p:nvPr>
            <p:ph sz="quarter" idx="2"/>
          </p:nvPr>
        </p:nvPicPr>
        <p:blipFill>
          <a:blip r:embed="rId3" cstate="print">
            <a:extLst>
              <a:ext uri="{28A0092B-C50C-407E-A947-70E740481C1C}">
                <a14:useLocalDpi xmlns:a14="http://schemas.microsoft.com/office/drawing/2010/main" val="0"/>
              </a:ext>
            </a:extLst>
          </a:blip>
          <a:srcRect/>
          <a:stretch>
            <a:fillRect/>
          </a:stretch>
        </p:blipFill>
        <p:spPr bwMode="auto">
          <a:xfrm>
            <a:off x="395288" y="3284538"/>
            <a:ext cx="2736850" cy="1493837"/>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6845" name="Picture 13" descr="signaux3"/>
          <p:cNvPicPr>
            <a:picLocks noGrp="1" noChangeAspect="1" noChangeArrowheads="1"/>
          </p:cNvPicPr>
          <p:nvPr>
            <p:ph sz="quarter" idx="3"/>
          </p:nvPr>
        </p:nvPicPr>
        <p:blipFill>
          <a:blip r:embed="rId4" cstate="print">
            <a:extLst>
              <a:ext uri="{28A0092B-C50C-407E-A947-70E740481C1C}">
                <a14:useLocalDpi xmlns:a14="http://schemas.microsoft.com/office/drawing/2010/main" val="0"/>
              </a:ext>
            </a:extLst>
          </a:blip>
          <a:srcRect/>
          <a:stretch>
            <a:fillRect/>
          </a:stretch>
        </p:blipFill>
        <p:spPr bwMode="auto">
          <a:xfrm>
            <a:off x="395288" y="4940300"/>
            <a:ext cx="2736850" cy="1730375"/>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6848" name="Rectangle 16"/>
          <p:cNvSpPr>
            <a:spLocks noChangeArrowheads="1"/>
          </p:cNvSpPr>
          <p:nvPr/>
        </p:nvSpPr>
        <p:spPr bwMode="auto">
          <a:xfrm>
            <a:off x="755650" y="260350"/>
            <a:ext cx="8129588" cy="1223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pPr>
            <a:r>
              <a:rPr kumimoji="1" lang="fr-FR" sz="2400" b="0" i="1">
                <a:solidFill>
                  <a:schemeClr val="tx2"/>
                </a:solidFill>
                <a:effectLst>
                  <a:outerShdw blurRad="38100" dist="38100" dir="2700000" algn="tl">
                    <a:srgbClr val="000000"/>
                  </a:outerShdw>
                </a:effectLst>
              </a:rPr>
              <a:t>Certaines technologies radio sont fondées sur la double transmission des informations radio. Cela assure une fiabilité et une détection sûre et rapide en cas de fraude. </a:t>
            </a:r>
          </a:p>
        </p:txBody>
      </p:sp>
      <p:sp>
        <p:nvSpPr>
          <p:cNvPr id="376849" name="AutoShape 17"/>
          <p:cNvSpPr>
            <a:spLocks/>
          </p:cNvSpPr>
          <p:nvPr/>
        </p:nvSpPr>
        <p:spPr bwMode="auto">
          <a:xfrm>
            <a:off x="3492500" y="1773238"/>
            <a:ext cx="287338" cy="2735262"/>
          </a:xfrm>
          <a:prstGeom prst="rightBrace">
            <a:avLst>
              <a:gd name="adj1" fmla="val 79328"/>
              <a:gd name="adj2" fmla="val 50000"/>
            </a:avLst>
          </a:prstGeom>
          <a:noFill/>
          <a:ln w="12700">
            <a:solidFill>
              <a:schemeClr val="tx1"/>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spAutoFit/>
          </a:bodyPr>
          <a:lstStyle/>
          <a:p>
            <a:endParaRPr lang="fr-FR"/>
          </a:p>
        </p:txBody>
      </p:sp>
      <p:sp>
        <p:nvSpPr>
          <p:cNvPr id="376850" name="Rectangle 18"/>
          <p:cNvSpPr>
            <a:spLocks noChangeArrowheads="1"/>
          </p:cNvSpPr>
          <p:nvPr/>
        </p:nvSpPr>
        <p:spPr bwMode="auto">
          <a:xfrm>
            <a:off x="3924300" y="2565400"/>
            <a:ext cx="4751388" cy="1223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pPr>
            <a:r>
              <a:rPr kumimoji="1" lang="fr-FR" b="0" i="1">
                <a:solidFill>
                  <a:schemeClr val="tx2"/>
                </a:solidFill>
                <a:effectLst>
                  <a:outerShdw blurRad="38100" dist="38100" dir="2700000" algn="tl">
                    <a:srgbClr val="000000"/>
                  </a:outerShdw>
                </a:effectLst>
              </a:rPr>
              <a:t>Si l’une des deux fréquences est perturbée par des parasites ou d’autres émetteurs, c’est l’autre fréquence qui assure la transmission</a:t>
            </a:r>
          </a:p>
        </p:txBody>
      </p:sp>
      <p:sp>
        <p:nvSpPr>
          <p:cNvPr id="376851" name="Rectangle 19"/>
          <p:cNvSpPr>
            <a:spLocks noChangeArrowheads="1"/>
          </p:cNvSpPr>
          <p:nvPr/>
        </p:nvSpPr>
        <p:spPr bwMode="auto">
          <a:xfrm>
            <a:off x="3924300" y="5157788"/>
            <a:ext cx="4751388" cy="1223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pPr>
            <a:r>
              <a:rPr kumimoji="1" lang="fr-FR" b="0" i="1">
                <a:solidFill>
                  <a:schemeClr val="tx2"/>
                </a:solidFill>
                <a:effectLst>
                  <a:outerShdw blurRad="38100" dist="38100" dir="2700000" algn="tl">
                    <a:srgbClr val="000000"/>
                  </a:outerShdw>
                </a:effectLst>
              </a:rPr>
              <a:t>Lorsque les deux fréquences ne passent plus (blocage frauduleux), l’analyse simultanée des deux fréquences donnera l’alerte très rapidement</a:t>
            </a:r>
          </a:p>
        </p:txBody>
      </p:sp>
      <p:sp>
        <p:nvSpPr>
          <p:cNvPr id="376852" name="AutoShape 20"/>
          <p:cNvSpPr>
            <a:spLocks/>
          </p:cNvSpPr>
          <p:nvPr/>
        </p:nvSpPr>
        <p:spPr bwMode="auto">
          <a:xfrm>
            <a:off x="3492500" y="5084763"/>
            <a:ext cx="287338" cy="1439862"/>
          </a:xfrm>
          <a:prstGeom prst="rightBrace">
            <a:avLst>
              <a:gd name="adj1" fmla="val 41759"/>
              <a:gd name="adj2" fmla="val 50000"/>
            </a:avLst>
          </a:prstGeom>
          <a:noFill/>
          <a:ln w="12700">
            <a:solidFill>
              <a:schemeClr val="tx1"/>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anchor="ctr">
            <a:spAutoFit/>
          </a:bodyPr>
          <a:lstStyle/>
          <a:p>
            <a:endParaRPr lang="fr-FR"/>
          </a:p>
        </p:txBody>
      </p:sp>
    </p:spTree>
  </p:cSld>
  <p:clrMapOvr>
    <a:masterClrMapping/>
  </p:clrMapOvr>
  <p:transition spd="med" advTm="3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iterate type="wd">
                                    <p:tmPct val="100000"/>
                                  </p:iterate>
                                  <p:childTnLst>
                                    <p:set>
                                      <p:cBhvr>
                                        <p:cTn id="6" dur="1" fill="hold">
                                          <p:stCondLst>
                                            <p:cond delay="0"/>
                                          </p:stCondLst>
                                        </p:cTn>
                                        <p:tgtEl>
                                          <p:spTgt spid="376848"/>
                                        </p:tgtEl>
                                        <p:attrNameLst>
                                          <p:attrName>style.visibility</p:attrName>
                                        </p:attrNameLst>
                                      </p:cBhvr>
                                      <p:to>
                                        <p:strVal val="visible"/>
                                      </p:to>
                                    </p:set>
                                    <p:animEffect transition="in" filter="dissolve">
                                      <p:cBhvr>
                                        <p:cTn id="7" dur="300"/>
                                        <p:tgtEl>
                                          <p:spTgt spid="376848"/>
                                        </p:tgtEl>
                                      </p:cBhvr>
                                    </p:animEffect>
                                  </p:childTnLst>
                                </p:cTn>
                              </p:par>
                            </p:childTnLst>
                          </p:cTn>
                        </p:par>
                        <p:par>
                          <p:cTn id="8" fill="hold" nodeType="afterGroup">
                            <p:stCondLst>
                              <p:cond delay="8700"/>
                            </p:stCondLst>
                            <p:childTnLst>
                              <p:par>
                                <p:cTn id="9" presetID="10" presetClass="entr" presetSubtype="0" fill="hold" nodeType="afterEffect">
                                  <p:stCondLst>
                                    <p:cond delay="0"/>
                                  </p:stCondLst>
                                  <p:childTnLst>
                                    <p:set>
                                      <p:cBhvr>
                                        <p:cTn id="10" dur="1" fill="hold">
                                          <p:stCondLst>
                                            <p:cond delay="0"/>
                                          </p:stCondLst>
                                        </p:cTn>
                                        <p:tgtEl>
                                          <p:spTgt spid="376840"/>
                                        </p:tgtEl>
                                        <p:attrNameLst>
                                          <p:attrName>style.visibility</p:attrName>
                                        </p:attrNameLst>
                                      </p:cBhvr>
                                      <p:to>
                                        <p:strVal val="visible"/>
                                      </p:to>
                                    </p:set>
                                    <p:animEffect transition="in" filter="fade">
                                      <p:cBhvr>
                                        <p:cTn id="11" dur="2000"/>
                                        <p:tgtEl>
                                          <p:spTgt spid="376840"/>
                                        </p:tgtEl>
                                      </p:cBhvr>
                                    </p:animEffect>
                                  </p:childTnLst>
                                </p:cTn>
                              </p:par>
                              <p:par>
                                <p:cTn id="12" presetID="10" presetClass="entr" presetSubtype="0" fill="hold" nodeType="withEffect">
                                  <p:stCondLst>
                                    <p:cond delay="0"/>
                                  </p:stCondLst>
                                  <p:childTnLst>
                                    <p:set>
                                      <p:cBhvr>
                                        <p:cTn id="13" dur="1" fill="hold">
                                          <p:stCondLst>
                                            <p:cond delay="0"/>
                                          </p:stCondLst>
                                        </p:cTn>
                                        <p:tgtEl>
                                          <p:spTgt spid="376842"/>
                                        </p:tgtEl>
                                        <p:attrNameLst>
                                          <p:attrName>style.visibility</p:attrName>
                                        </p:attrNameLst>
                                      </p:cBhvr>
                                      <p:to>
                                        <p:strVal val="visible"/>
                                      </p:to>
                                    </p:set>
                                    <p:animEffect transition="in" filter="fade">
                                      <p:cBhvr>
                                        <p:cTn id="14" dur="2000"/>
                                        <p:tgtEl>
                                          <p:spTgt spid="376842"/>
                                        </p:tgtEl>
                                      </p:cBhvr>
                                    </p:animEffect>
                                  </p:childTnLst>
                                </p:cTn>
                              </p:par>
                            </p:childTnLst>
                          </p:cTn>
                        </p:par>
                        <p:par>
                          <p:cTn id="15" fill="hold" nodeType="afterGroup">
                            <p:stCondLst>
                              <p:cond delay="10700"/>
                            </p:stCondLst>
                            <p:childTnLst>
                              <p:par>
                                <p:cTn id="16" presetID="10" presetClass="entr" presetSubtype="0" fill="hold" grpId="0" nodeType="afterEffect">
                                  <p:stCondLst>
                                    <p:cond delay="0"/>
                                  </p:stCondLst>
                                  <p:childTnLst>
                                    <p:set>
                                      <p:cBhvr>
                                        <p:cTn id="17" dur="1" fill="hold">
                                          <p:stCondLst>
                                            <p:cond delay="0"/>
                                          </p:stCondLst>
                                        </p:cTn>
                                        <p:tgtEl>
                                          <p:spTgt spid="376849"/>
                                        </p:tgtEl>
                                        <p:attrNameLst>
                                          <p:attrName>style.visibility</p:attrName>
                                        </p:attrNameLst>
                                      </p:cBhvr>
                                      <p:to>
                                        <p:strVal val="visible"/>
                                      </p:to>
                                    </p:set>
                                    <p:animEffect transition="in" filter="fade">
                                      <p:cBhvr>
                                        <p:cTn id="18" dur="2000"/>
                                        <p:tgtEl>
                                          <p:spTgt spid="376849"/>
                                        </p:tgtEl>
                                      </p:cBhvr>
                                    </p:animEffect>
                                  </p:childTnLst>
                                </p:cTn>
                              </p:par>
                            </p:childTnLst>
                          </p:cTn>
                        </p:par>
                        <p:par>
                          <p:cTn id="19" fill="hold" nodeType="afterGroup">
                            <p:stCondLst>
                              <p:cond delay="12700"/>
                            </p:stCondLst>
                            <p:childTnLst>
                              <p:par>
                                <p:cTn id="20" presetID="9" presetClass="entr" presetSubtype="0" fill="hold" grpId="0" nodeType="afterEffect">
                                  <p:stCondLst>
                                    <p:cond delay="0"/>
                                  </p:stCondLst>
                                  <p:iterate type="wd">
                                    <p:tmPct val="100000"/>
                                  </p:iterate>
                                  <p:childTnLst>
                                    <p:set>
                                      <p:cBhvr>
                                        <p:cTn id="21" dur="1" fill="hold">
                                          <p:stCondLst>
                                            <p:cond delay="0"/>
                                          </p:stCondLst>
                                        </p:cTn>
                                        <p:tgtEl>
                                          <p:spTgt spid="376850"/>
                                        </p:tgtEl>
                                        <p:attrNameLst>
                                          <p:attrName>style.visibility</p:attrName>
                                        </p:attrNameLst>
                                      </p:cBhvr>
                                      <p:to>
                                        <p:strVal val="visible"/>
                                      </p:to>
                                    </p:set>
                                    <p:animEffect transition="in" filter="dissolve">
                                      <p:cBhvr>
                                        <p:cTn id="22" dur="300"/>
                                        <p:tgtEl>
                                          <p:spTgt spid="376850"/>
                                        </p:tgtEl>
                                      </p:cBhvr>
                                    </p:animEffect>
                                  </p:childTnLst>
                                </p:cTn>
                              </p:par>
                            </p:childTnLst>
                          </p:cTn>
                        </p:par>
                        <p:par>
                          <p:cTn id="23" fill="hold" nodeType="afterGroup">
                            <p:stCondLst>
                              <p:cond delay="19000"/>
                            </p:stCondLst>
                            <p:childTnLst>
                              <p:par>
                                <p:cTn id="24" presetID="10" presetClass="entr" presetSubtype="0" fill="hold" nodeType="afterEffect">
                                  <p:stCondLst>
                                    <p:cond delay="1000"/>
                                  </p:stCondLst>
                                  <p:childTnLst>
                                    <p:set>
                                      <p:cBhvr>
                                        <p:cTn id="25" dur="1" fill="hold">
                                          <p:stCondLst>
                                            <p:cond delay="0"/>
                                          </p:stCondLst>
                                        </p:cTn>
                                        <p:tgtEl>
                                          <p:spTgt spid="376845"/>
                                        </p:tgtEl>
                                        <p:attrNameLst>
                                          <p:attrName>style.visibility</p:attrName>
                                        </p:attrNameLst>
                                      </p:cBhvr>
                                      <p:to>
                                        <p:strVal val="visible"/>
                                      </p:to>
                                    </p:set>
                                    <p:animEffect transition="in" filter="fade">
                                      <p:cBhvr>
                                        <p:cTn id="26" dur="2000"/>
                                        <p:tgtEl>
                                          <p:spTgt spid="376845"/>
                                        </p:tgtEl>
                                      </p:cBhvr>
                                    </p:animEffect>
                                  </p:childTnLst>
                                </p:cTn>
                              </p:par>
                            </p:childTnLst>
                          </p:cTn>
                        </p:par>
                        <p:par>
                          <p:cTn id="27" fill="hold" nodeType="afterGroup">
                            <p:stCondLst>
                              <p:cond delay="22000"/>
                            </p:stCondLst>
                            <p:childTnLst>
                              <p:par>
                                <p:cTn id="28" presetID="10" presetClass="entr" presetSubtype="0" fill="hold" grpId="0" nodeType="afterEffect">
                                  <p:stCondLst>
                                    <p:cond delay="0"/>
                                  </p:stCondLst>
                                  <p:childTnLst>
                                    <p:set>
                                      <p:cBhvr>
                                        <p:cTn id="29" dur="1" fill="hold">
                                          <p:stCondLst>
                                            <p:cond delay="0"/>
                                          </p:stCondLst>
                                        </p:cTn>
                                        <p:tgtEl>
                                          <p:spTgt spid="376852"/>
                                        </p:tgtEl>
                                        <p:attrNameLst>
                                          <p:attrName>style.visibility</p:attrName>
                                        </p:attrNameLst>
                                      </p:cBhvr>
                                      <p:to>
                                        <p:strVal val="visible"/>
                                      </p:to>
                                    </p:set>
                                    <p:animEffect transition="in" filter="fade">
                                      <p:cBhvr>
                                        <p:cTn id="30" dur="2000"/>
                                        <p:tgtEl>
                                          <p:spTgt spid="376852"/>
                                        </p:tgtEl>
                                      </p:cBhvr>
                                    </p:animEffect>
                                  </p:childTnLst>
                                </p:cTn>
                              </p:par>
                            </p:childTnLst>
                          </p:cTn>
                        </p:par>
                        <p:par>
                          <p:cTn id="31" fill="hold" nodeType="afterGroup">
                            <p:stCondLst>
                              <p:cond delay="24000"/>
                            </p:stCondLst>
                            <p:childTnLst>
                              <p:par>
                                <p:cTn id="32" presetID="9" presetClass="entr" presetSubtype="0" fill="hold" grpId="0" nodeType="afterEffect">
                                  <p:stCondLst>
                                    <p:cond delay="0"/>
                                  </p:stCondLst>
                                  <p:iterate type="wd">
                                    <p:tmPct val="100000"/>
                                  </p:iterate>
                                  <p:childTnLst>
                                    <p:set>
                                      <p:cBhvr>
                                        <p:cTn id="33" dur="1" fill="hold">
                                          <p:stCondLst>
                                            <p:cond delay="0"/>
                                          </p:stCondLst>
                                        </p:cTn>
                                        <p:tgtEl>
                                          <p:spTgt spid="376851"/>
                                        </p:tgtEl>
                                        <p:attrNameLst>
                                          <p:attrName>style.visibility</p:attrName>
                                        </p:attrNameLst>
                                      </p:cBhvr>
                                      <p:to>
                                        <p:strVal val="visible"/>
                                      </p:to>
                                    </p:set>
                                    <p:animEffect transition="in" filter="dissolve">
                                      <p:cBhvr>
                                        <p:cTn id="34" dur="300"/>
                                        <p:tgtEl>
                                          <p:spTgt spid="376851"/>
                                        </p:tgtEl>
                                      </p:cBhvr>
                                    </p:animEffect>
                                  </p:childTnLst>
                                </p:cTn>
                              </p:par>
                            </p:childTnLst>
                          </p:cTn>
                        </p:par>
                        <p:par>
                          <p:cTn id="35" fill="hold" nodeType="afterGroup">
                            <p:stCondLst>
                              <p:cond delay="30000"/>
                            </p:stCondLst>
                            <p:childTnLst>
                              <p:par>
                                <p:cTn id="36" presetID="10" presetClass="entr" presetSubtype="0" fill="hold" grpId="0" nodeType="afterEffect">
                                  <p:stCondLst>
                                    <p:cond delay="0"/>
                                  </p:stCondLst>
                                  <p:childTnLst>
                                    <p:set>
                                      <p:cBhvr>
                                        <p:cTn id="37" dur="1" fill="hold">
                                          <p:stCondLst>
                                            <p:cond delay="0"/>
                                          </p:stCondLst>
                                        </p:cTn>
                                        <p:tgtEl>
                                          <p:spTgt spid="376836"/>
                                        </p:tgtEl>
                                        <p:attrNameLst>
                                          <p:attrName>style.visibility</p:attrName>
                                        </p:attrNameLst>
                                      </p:cBhvr>
                                      <p:to>
                                        <p:strVal val="visible"/>
                                      </p:to>
                                    </p:set>
                                    <p:animEffect transition="in" filter="fade">
                                      <p:cBhvr>
                                        <p:cTn id="38" dur="2000"/>
                                        <p:tgtEl>
                                          <p:spTgt spid="376836"/>
                                        </p:tgtEl>
                                      </p:cBhvr>
                                    </p:animEffect>
                                  </p:childTnLst>
                                </p:cTn>
                              </p:par>
                            </p:childTnLst>
                          </p:cTn>
                        </p:par>
                        <p:par>
                          <p:cTn id="39" fill="hold" nodeType="afterGroup">
                            <p:stCondLst>
                              <p:cond delay="32000"/>
                            </p:stCondLst>
                            <p:childTnLst>
                              <p:par>
                                <p:cTn id="40" presetID="23" presetClass="entr" presetSubtype="272" fill="hold" nodeType="afterEffect">
                                  <p:stCondLst>
                                    <p:cond delay="0"/>
                                  </p:stCondLst>
                                  <p:childTnLst>
                                    <p:set>
                                      <p:cBhvr>
                                        <p:cTn id="41" dur="1" fill="hold">
                                          <p:stCondLst>
                                            <p:cond delay="0"/>
                                          </p:stCondLst>
                                        </p:cTn>
                                        <p:tgtEl>
                                          <p:spTgt spid="376837"/>
                                        </p:tgtEl>
                                        <p:attrNameLst>
                                          <p:attrName>style.visibility</p:attrName>
                                        </p:attrNameLst>
                                      </p:cBhvr>
                                      <p:to>
                                        <p:strVal val="visible"/>
                                      </p:to>
                                    </p:set>
                                    <p:anim calcmode="lin" valueType="num">
                                      <p:cBhvr>
                                        <p:cTn id="42" dur="1000" fill="hold"/>
                                        <p:tgtEl>
                                          <p:spTgt spid="376837"/>
                                        </p:tgtEl>
                                        <p:attrNameLst>
                                          <p:attrName>ppt_w</p:attrName>
                                        </p:attrNameLst>
                                      </p:cBhvr>
                                      <p:tavLst>
                                        <p:tav tm="0">
                                          <p:val>
                                            <p:strVal val="2/3*#ppt_w"/>
                                          </p:val>
                                        </p:tav>
                                        <p:tav tm="100000">
                                          <p:val>
                                            <p:strVal val="#ppt_w"/>
                                          </p:val>
                                        </p:tav>
                                      </p:tavLst>
                                    </p:anim>
                                    <p:anim calcmode="lin" valueType="num">
                                      <p:cBhvr>
                                        <p:cTn id="43" dur="1000" fill="hold"/>
                                        <p:tgtEl>
                                          <p:spTgt spid="376837"/>
                                        </p:tgtEl>
                                        <p:attrNameLst>
                                          <p:attrName>ppt_h</p:attrName>
                                        </p:attrNameLst>
                                      </p:cBhvr>
                                      <p:tavLst>
                                        <p:tav tm="0">
                                          <p:val>
                                            <p:strVal val="2/3*#ppt_h"/>
                                          </p:val>
                                        </p:tav>
                                        <p:tav tm="100000">
                                          <p:val>
                                            <p:strVal val="#ppt_h"/>
                                          </p:val>
                                        </p:tav>
                                      </p:tavLst>
                                    </p:anim>
                                  </p:childTnLst>
                                </p:cTn>
                              </p:par>
                            </p:childTnLst>
                          </p:cTn>
                        </p:par>
                        <p:par>
                          <p:cTn id="44" fill="hold" nodeType="afterGroup">
                            <p:stCondLst>
                              <p:cond delay="33000"/>
                            </p:stCondLst>
                            <p:childTnLst>
                              <p:par>
                                <p:cTn id="45" presetID="55" presetClass="exit" presetSubtype="0" fill="hold" nodeType="afterEffect">
                                  <p:stCondLst>
                                    <p:cond delay="0"/>
                                  </p:stCondLst>
                                  <p:childTnLst>
                                    <p:anim calcmode="lin" valueType="num">
                                      <p:cBhvr>
                                        <p:cTn id="46" dur="1000"/>
                                        <p:tgtEl>
                                          <p:spTgt spid="376837"/>
                                        </p:tgtEl>
                                        <p:attrNameLst>
                                          <p:attrName>ppt_w</p:attrName>
                                        </p:attrNameLst>
                                      </p:cBhvr>
                                      <p:tavLst>
                                        <p:tav tm="0">
                                          <p:val>
                                            <p:strVal val="ppt_w"/>
                                          </p:val>
                                        </p:tav>
                                        <p:tav tm="100000">
                                          <p:val>
                                            <p:strVal val="ppt_w*0.70"/>
                                          </p:val>
                                        </p:tav>
                                      </p:tavLst>
                                    </p:anim>
                                    <p:anim calcmode="lin" valueType="num">
                                      <p:cBhvr>
                                        <p:cTn id="47" dur="1000"/>
                                        <p:tgtEl>
                                          <p:spTgt spid="376837"/>
                                        </p:tgtEl>
                                        <p:attrNameLst>
                                          <p:attrName>ppt_h</p:attrName>
                                        </p:attrNameLst>
                                      </p:cBhvr>
                                      <p:tavLst>
                                        <p:tav tm="0">
                                          <p:val>
                                            <p:strVal val="ppt_h"/>
                                          </p:val>
                                        </p:tav>
                                        <p:tav tm="100000">
                                          <p:val>
                                            <p:strVal val="ppt_h"/>
                                          </p:val>
                                        </p:tav>
                                      </p:tavLst>
                                    </p:anim>
                                    <p:animEffect transition="out" filter="fade">
                                      <p:cBhvr>
                                        <p:cTn id="48" dur="1000"/>
                                        <p:tgtEl>
                                          <p:spTgt spid="376837"/>
                                        </p:tgtEl>
                                      </p:cBhvr>
                                    </p:animEffect>
                                    <p:set>
                                      <p:cBhvr>
                                        <p:cTn id="49" dur="1" fill="hold">
                                          <p:stCondLst>
                                            <p:cond delay="999"/>
                                          </p:stCondLst>
                                        </p:cTn>
                                        <p:tgtEl>
                                          <p:spTgt spid="3768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6836" grpId="0" animBg="1"/>
      <p:bldP spid="376848" grpId="0" autoUpdateAnimBg="0"/>
      <p:bldP spid="376849" grpId="0" animBg="1"/>
      <p:bldP spid="376850" grpId="0" autoUpdateAnimBg="0"/>
      <p:bldP spid="376851" grpId="0" autoUpdateAnimBg="0"/>
      <p:bldP spid="37685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4" name="Rectangle 4"/>
          <p:cNvSpPr>
            <a:spLocks noChangeArrowheads="1"/>
          </p:cNvSpPr>
          <p:nvPr/>
        </p:nvSpPr>
        <p:spPr bwMode="auto">
          <a:xfrm>
            <a:off x="539750" y="620713"/>
            <a:ext cx="82073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4000" b="0">
                <a:solidFill>
                  <a:srgbClr val="FFFF66"/>
                </a:solidFill>
                <a:effectLst>
                  <a:outerShdw blurRad="38100" dist="38100" dir="2700000" algn="tl">
                    <a:srgbClr val="000000"/>
                  </a:outerShdw>
                </a:effectLst>
              </a:rPr>
              <a:t>Les avantages de l’alarme radio</a:t>
            </a:r>
          </a:p>
        </p:txBody>
      </p:sp>
      <p:sp>
        <p:nvSpPr>
          <p:cNvPr id="358405" name="Rectangle 5"/>
          <p:cNvSpPr>
            <a:spLocks noChangeArrowheads="1"/>
          </p:cNvSpPr>
          <p:nvPr/>
        </p:nvSpPr>
        <p:spPr bwMode="auto">
          <a:xfrm>
            <a:off x="685800" y="198120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buClr>
                <a:schemeClr val="folHlink"/>
              </a:buClr>
              <a:buSzPct val="75000"/>
              <a:buFont typeface="Wingdings" pitchFamily="2" charset="2"/>
              <a:buChar char="è"/>
            </a:pPr>
            <a:r>
              <a:rPr kumimoji="1" lang="fr-FR" sz="3200" b="0">
                <a:solidFill>
                  <a:schemeClr val="tx1"/>
                </a:solidFill>
                <a:effectLst>
                  <a:outerShdw blurRad="38100" dist="38100" dir="2700000" algn="tl">
                    <a:srgbClr val="000000"/>
                  </a:outerShdw>
                </a:effectLst>
              </a:rPr>
              <a:t> La pose se fait rapidement</a:t>
            </a:r>
            <a:endParaRPr kumimoji="1" lang="fr-FR" sz="3200" b="0">
              <a:solidFill>
                <a:srgbClr val="FFFF66"/>
              </a:solidFill>
              <a:effectLst>
                <a:outerShdw blurRad="38100" dist="38100" dir="2700000" algn="tl">
                  <a:srgbClr val="000000"/>
                </a:outerShdw>
              </a:effectLst>
            </a:endParaRPr>
          </a:p>
        </p:txBody>
      </p:sp>
      <p:sp>
        <p:nvSpPr>
          <p:cNvPr id="358406" name="Rectangle 6"/>
          <p:cNvSpPr>
            <a:spLocks noChangeArrowheads="1"/>
          </p:cNvSpPr>
          <p:nvPr/>
        </p:nvSpPr>
        <p:spPr bwMode="auto">
          <a:xfrm>
            <a:off x="685800" y="274320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buClr>
                <a:schemeClr val="folHlink"/>
              </a:buClr>
              <a:buSzPct val="75000"/>
              <a:buFont typeface="Wingdings" pitchFamily="2" charset="2"/>
              <a:buChar char="è"/>
            </a:pPr>
            <a:r>
              <a:rPr kumimoji="1" lang="fr-FR" sz="3200" b="0">
                <a:solidFill>
                  <a:schemeClr val="tx1"/>
                </a:solidFill>
                <a:effectLst>
                  <a:outerShdw blurRad="38100" dist="38100" dir="2700000" algn="tl">
                    <a:srgbClr val="000000"/>
                  </a:outerShdw>
                </a:effectLst>
              </a:rPr>
              <a:t> Elle se démonte très facilement</a:t>
            </a:r>
            <a:endParaRPr kumimoji="1" lang="fr-FR" sz="3200" b="0">
              <a:solidFill>
                <a:srgbClr val="FFFF66"/>
              </a:solidFill>
              <a:effectLst>
                <a:outerShdw blurRad="38100" dist="38100" dir="2700000" algn="tl">
                  <a:srgbClr val="000000"/>
                </a:outerShdw>
              </a:effectLst>
            </a:endParaRPr>
          </a:p>
        </p:txBody>
      </p:sp>
      <p:sp>
        <p:nvSpPr>
          <p:cNvPr id="358407" name="Rectangle 7"/>
          <p:cNvSpPr>
            <a:spLocks noChangeArrowheads="1"/>
          </p:cNvSpPr>
          <p:nvPr/>
        </p:nvSpPr>
        <p:spPr bwMode="auto">
          <a:xfrm>
            <a:off x="685800" y="342900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buClr>
                <a:schemeClr val="folHlink"/>
              </a:buClr>
              <a:buSzPct val="75000"/>
              <a:buFont typeface="Wingdings" pitchFamily="2" charset="2"/>
              <a:buChar char="è"/>
            </a:pPr>
            <a:r>
              <a:rPr kumimoji="1" lang="fr-FR" sz="3200" b="0">
                <a:solidFill>
                  <a:schemeClr val="tx1"/>
                </a:solidFill>
                <a:effectLst>
                  <a:outerShdw blurRad="38100" dist="38100" dir="2700000" algn="tl">
                    <a:srgbClr val="000000"/>
                  </a:outerShdw>
                </a:effectLst>
              </a:rPr>
              <a:t> L’extension est possible</a:t>
            </a:r>
          </a:p>
        </p:txBody>
      </p:sp>
      <p:sp>
        <p:nvSpPr>
          <p:cNvPr id="358408" name="Rectangle 8"/>
          <p:cNvSpPr>
            <a:spLocks noChangeArrowheads="1"/>
          </p:cNvSpPr>
          <p:nvPr/>
        </p:nvSpPr>
        <p:spPr bwMode="auto">
          <a:xfrm>
            <a:off x="685800" y="411480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buClr>
                <a:schemeClr val="folHlink"/>
              </a:buClr>
              <a:buSzPct val="75000"/>
              <a:buFont typeface="Wingdings" pitchFamily="2" charset="2"/>
              <a:buChar char="è"/>
            </a:pPr>
            <a:r>
              <a:rPr kumimoji="1" lang="fr-FR" sz="3200" b="0">
                <a:solidFill>
                  <a:schemeClr val="tx1"/>
                </a:solidFill>
                <a:effectLst>
                  <a:outerShdw blurRad="38100" dist="38100" dir="2700000" algn="tl">
                    <a:srgbClr val="000000"/>
                  </a:outerShdw>
                </a:effectLst>
              </a:rPr>
              <a:t> Elle ne craint pas la foudre</a:t>
            </a:r>
          </a:p>
        </p:txBody>
      </p:sp>
      <p:sp>
        <p:nvSpPr>
          <p:cNvPr id="358409" name="AutoShape 9">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358410" name="Group 10"/>
          <p:cNvGrpSpPr>
            <a:grpSpLocks/>
          </p:cNvGrpSpPr>
          <p:nvPr/>
        </p:nvGrpSpPr>
        <p:grpSpPr bwMode="auto">
          <a:xfrm>
            <a:off x="7380288" y="5805488"/>
            <a:ext cx="1008062" cy="360362"/>
            <a:chOff x="158" y="2341"/>
            <a:chExt cx="635" cy="227"/>
          </a:xfrm>
        </p:grpSpPr>
        <p:sp>
          <p:nvSpPr>
            <p:cNvPr id="358411" name="Line 11"/>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58412" name="Text Box 12"/>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3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358404"/>
                                        </p:tgtEl>
                                        <p:attrNameLst>
                                          <p:attrName>style.visibility</p:attrName>
                                        </p:attrNameLst>
                                      </p:cBhvr>
                                      <p:to>
                                        <p:strVal val="visible"/>
                                      </p:to>
                                    </p:set>
                                    <p:set>
                                      <p:cBhvr>
                                        <p:cTn id="7" dur="228" fill="hold">
                                          <p:stCondLst>
                                            <p:cond delay="0"/>
                                          </p:stCondLst>
                                        </p:cTn>
                                        <p:tgtEl>
                                          <p:spTgt spid="358404"/>
                                        </p:tgtEl>
                                        <p:attrNameLst>
                                          <p:attrName>style.rotation</p:attrName>
                                        </p:attrNameLst>
                                      </p:cBhvr>
                                      <p:to>
                                        <p:strVal val="-45.0"/>
                                      </p:to>
                                    </p:set>
                                    <p:anim calcmode="lin" valueType="num">
                                      <p:cBhvr>
                                        <p:cTn id="8" dur="228" fill="hold">
                                          <p:stCondLst>
                                            <p:cond delay="228"/>
                                          </p:stCondLst>
                                        </p:cTn>
                                        <p:tgtEl>
                                          <p:spTgt spid="358404"/>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358404"/>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358404"/>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358404"/>
                                        </p:tgtEl>
                                        <p:attrNameLst>
                                          <p:attrName>ppt_y</p:attrName>
                                        </p:attrNameLst>
                                      </p:cBhvr>
                                      <p:tavLst>
                                        <p:tav tm="0">
                                          <p:val>
                                            <p:strVal val="#ppt_y-(0.354*#ppt_w-0.172*#ppt_h)"/>
                                          </p:val>
                                        </p:tav>
                                        <p:tav tm="100000">
                                          <p:val>
                                            <p:strVal val="#ppt_y"/>
                                          </p:val>
                                        </p:tav>
                                      </p:tavLst>
                                    </p:anim>
                                  </p:childTnLst>
                                </p:cTn>
                              </p:par>
                            </p:childTnLst>
                          </p:cTn>
                        </p:par>
                        <p:par>
                          <p:cTn id="12" fill="hold" nodeType="afterGroup">
                            <p:stCondLst>
                              <p:cond delay="7000"/>
                            </p:stCondLst>
                            <p:childTnLst>
                              <p:par>
                                <p:cTn id="13" presetID="22" presetClass="entr" presetSubtype="8" fill="hold" grpId="0" nodeType="afterEffect">
                                  <p:stCondLst>
                                    <p:cond delay="1000"/>
                                  </p:stCondLst>
                                  <p:childTnLst>
                                    <p:set>
                                      <p:cBhvr>
                                        <p:cTn id="14" dur="1" fill="hold">
                                          <p:stCondLst>
                                            <p:cond delay="0"/>
                                          </p:stCondLst>
                                        </p:cTn>
                                        <p:tgtEl>
                                          <p:spTgt spid="358405">
                                            <p:txEl>
                                              <p:pRg st="0" end="0"/>
                                            </p:txEl>
                                          </p:spTgt>
                                        </p:tgtEl>
                                        <p:attrNameLst>
                                          <p:attrName>style.visibility</p:attrName>
                                        </p:attrNameLst>
                                      </p:cBhvr>
                                      <p:to>
                                        <p:strVal val="visible"/>
                                      </p:to>
                                    </p:set>
                                    <p:animEffect transition="in" filter="wipe(left)">
                                      <p:cBhvr>
                                        <p:cTn id="15" dur="500"/>
                                        <p:tgtEl>
                                          <p:spTgt spid="358405">
                                            <p:txEl>
                                              <p:pRg st="0" end="0"/>
                                            </p:txEl>
                                          </p:spTgt>
                                        </p:tgtEl>
                                      </p:cBhvr>
                                    </p:animEffect>
                                  </p:childTnLst>
                                </p:cTn>
                              </p:par>
                            </p:childTnLst>
                          </p:cTn>
                        </p:par>
                        <p:par>
                          <p:cTn id="16" fill="hold" nodeType="afterGroup">
                            <p:stCondLst>
                              <p:cond delay="8500"/>
                            </p:stCondLst>
                            <p:childTnLst>
                              <p:par>
                                <p:cTn id="17" presetID="22" presetClass="entr" presetSubtype="8" fill="hold" grpId="0" nodeType="afterEffect">
                                  <p:stCondLst>
                                    <p:cond delay="1000"/>
                                  </p:stCondLst>
                                  <p:childTnLst>
                                    <p:set>
                                      <p:cBhvr>
                                        <p:cTn id="18" dur="1" fill="hold">
                                          <p:stCondLst>
                                            <p:cond delay="0"/>
                                          </p:stCondLst>
                                        </p:cTn>
                                        <p:tgtEl>
                                          <p:spTgt spid="358406"/>
                                        </p:tgtEl>
                                        <p:attrNameLst>
                                          <p:attrName>style.visibility</p:attrName>
                                        </p:attrNameLst>
                                      </p:cBhvr>
                                      <p:to>
                                        <p:strVal val="visible"/>
                                      </p:to>
                                    </p:set>
                                    <p:animEffect transition="in" filter="wipe(left)">
                                      <p:cBhvr>
                                        <p:cTn id="19" dur="500"/>
                                        <p:tgtEl>
                                          <p:spTgt spid="358406"/>
                                        </p:tgtEl>
                                      </p:cBhvr>
                                    </p:animEffect>
                                  </p:childTnLst>
                                </p:cTn>
                              </p:par>
                            </p:childTnLst>
                          </p:cTn>
                        </p:par>
                        <p:par>
                          <p:cTn id="20" fill="hold" nodeType="afterGroup">
                            <p:stCondLst>
                              <p:cond delay="10000"/>
                            </p:stCondLst>
                            <p:childTnLst>
                              <p:par>
                                <p:cTn id="21" presetID="22" presetClass="entr" presetSubtype="8" fill="hold" grpId="0" nodeType="afterEffect">
                                  <p:stCondLst>
                                    <p:cond delay="1000"/>
                                  </p:stCondLst>
                                  <p:childTnLst>
                                    <p:set>
                                      <p:cBhvr>
                                        <p:cTn id="22" dur="1" fill="hold">
                                          <p:stCondLst>
                                            <p:cond delay="0"/>
                                          </p:stCondLst>
                                        </p:cTn>
                                        <p:tgtEl>
                                          <p:spTgt spid="358407"/>
                                        </p:tgtEl>
                                        <p:attrNameLst>
                                          <p:attrName>style.visibility</p:attrName>
                                        </p:attrNameLst>
                                      </p:cBhvr>
                                      <p:to>
                                        <p:strVal val="visible"/>
                                      </p:to>
                                    </p:set>
                                    <p:animEffect transition="in" filter="wipe(left)">
                                      <p:cBhvr>
                                        <p:cTn id="23" dur="500"/>
                                        <p:tgtEl>
                                          <p:spTgt spid="358407"/>
                                        </p:tgtEl>
                                      </p:cBhvr>
                                    </p:animEffect>
                                  </p:childTnLst>
                                </p:cTn>
                              </p:par>
                            </p:childTnLst>
                          </p:cTn>
                        </p:par>
                        <p:par>
                          <p:cTn id="24" fill="hold" nodeType="afterGroup">
                            <p:stCondLst>
                              <p:cond delay="11500"/>
                            </p:stCondLst>
                            <p:childTnLst>
                              <p:par>
                                <p:cTn id="25" presetID="22" presetClass="entr" presetSubtype="8" fill="hold" grpId="0" nodeType="afterEffect">
                                  <p:stCondLst>
                                    <p:cond delay="1000"/>
                                  </p:stCondLst>
                                  <p:childTnLst>
                                    <p:set>
                                      <p:cBhvr>
                                        <p:cTn id="26" dur="1" fill="hold">
                                          <p:stCondLst>
                                            <p:cond delay="0"/>
                                          </p:stCondLst>
                                        </p:cTn>
                                        <p:tgtEl>
                                          <p:spTgt spid="358408"/>
                                        </p:tgtEl>
                                        <p:attrNameLst>
                                          <p:attrName>style.visibility</p:attrName>
                                        </p:attrNameLst>
                                      </p:cBhvr>
                                      <p:to>
                                        <p:strVal val="visible"/>
                                      </p:to>
                                    </p:set>
                                    <p:animEffect transition="in" filter="wipe(left)">
                                      <p:cBhvr>
                                        <p:cTn id="27" dur="500"/>
                                        <p:tgtEl>
                                          <p:spTgt spid="358408"/>
                                        </p:tgtEl>
                                      </p:cBhvr>
                                    </p:animEffect>
                                  </p:childTnLst>
                                </p:cTn>
                              </p:par>
                            </p:childTnLst>
                          </p:cTn>
                        </p:par>
                        <p:par>
                          <p:cTn id="28" fill="hold" nodeType="afterGroup">
                            <p:stCondLst>
                              <p:cond delay="13000"/>
                            </p:stCondLst>
                            <p:childTnLst>
                              <p:par>
                                <p:cTn id="29" presetID="10" presetClass="entr" presetSubtype="0" fill="hold" grpId="0" nodeType="afterEffect">
                                  <p:stCondLst>
                                    <p:cond delay="2000"/>
                                  </p:stCondLst>
                                  <p:childTnLst>
                                    <p:set>
                                      <p:cBhvr>
                                        <p:cTn id="30" dur="1" fill="hold">
                                          <p:stCondLst>
                                            <p:cond delay="0"/>
                                          </p:stCondLst>
                                        </p:cTn>
                                        <p:tgtEl>
                                          <p:spTgt spid="358409"/>
                                        </p:tgtEl>
                                        <p:attrNameLst>
                                          <p:attrName>style.visibility</p:attrName>
                                        </p:attrNameLst>
                                      </p:cBhvr>
                                      <p:to>
                                        <p:strVal val="visible"/>
                                      </p:to>
                                    </p:set>
                                    <p:animEffect transition="in" filter="fade">
                                      <p:cBhvr>
                                        <p:cTn id="31" dur="2000"/>
                                        <p:tgtEl>
                                          <p:spTgt spid="358409"/>
                                        </p:tgtEl>
                                      </p:cBhvr>
                                    </p:animEffect>
                                  </p:childTnLst>
                                </p:cTn>
                              </p:par>
                            </p:childTnLst>
                          </p:cTn>
                        </p:par>
                        <p:par>
                          <p:cTn id="32" fill="hold" nodeType="afterGroup">
                            <p:stCondLst>
                              <p:cond delay="17000"/>
                            </p:stCondLst>
                            <p:childTnLst>
                              <p:par>
                                <p:cTn id="33" presetID="23" presetClass="entr" presetSubtype="16" fill="hold" nodeType="afterEffect">
                                  <p:stCondLst>
                                    <p:cond delay="0"/>
                                  </p:stCondLst>
                                  <p:childTnLst>
                                    <p:set>
                                      <p:cBhvr>
                                        <p:cTn id="34" dur="1" fill="hold">
                                          <p:stCondLst>
                                            <p:cond delay="0"/>
                                          </p:stCondLst>
                                        </p:cTn>
                                        <p:tgtEl>
                                          <p:spTgt spid="358410"/>
                                        </p:tgtEl>
                                        <p:attrNameLst>
                                          <p:attrName>style.visibility</p:attrName>
                                        </p:attrNameLst>
                                      </p:cBhvr>
                                      <p:to>
                                        <p:strVal val="visible"/>
                                      </p:to>
                                    </p:set>
                                    <p:anim calcmode="lin" valueType="num">
                                      <p:cBhvr>
                                        <p:cTn id="35" dur="500" fill="hold"/>
                                        <p:tgtEl>
                                          <p:spTgt spid="358410"/>
                                        </p:tgtEl>
                                        <p:attrNameLst>
                                          <p:attrName>ppt_w</p:attrName>
                                        </p:attrNameLst>
                                      </p:cBhvr>
                                      <p:tavLst>
                                        <p:tav tm="0">
                                          <p:val>
                                            <p:fltVal val="0"/>
                                          </p:val>
                                        </p:tav>
                                        <p:tav tm="100000">
                                          <p:val>
                                            <p:strVal val="#ppt_w"/>
                                          </p:val>
                                        </p:tav>
                                      </p:tavLst>
                                    </p:anim>
                                    <p:anim calcmode="lin" valueType="num">
                                      <p:cBhvr>
                                        <p:cTn id="36" dur="500" fill="hold"/>
                                        <p:tgtEl>
                                          <p:spTgt spid="358410"/>
                                        </p:tgtEl>
                                        <p:attrNameLst>
                                          <p:attrName>ppt_h</p:attrName>
                                        </p:attrNameLst>
                                      </p:cBhvr>
                                      <p:tavLst>
                                        <p:tav tm="0">
                                          <p:val>
                                            <p:fltVal val="0"/>
                                          </p:val>
                                        </p:tav>
                                        <p:tav tm="100000">
                                          <p:val>
                                            <p:strVal val="#ppt_h"/>
                                          </p:val>
                                        </p:tav>
                                      </p:tavLst>
                                    </p:anim>
                                  </p:childTnLst>
                                </p:cTn>
                              </p:par>
                            </p:childTnLst>
                          </p:cTn>
                        </p:par>
                        <p:par>
                          <p:cTn id="37" fill="hold" nodeType="afterGroup">
                            <p:stCondLst>
                              <p:cond delay="17500"/>
                            </p:stCondLst>
                            <p:childTnLst>
                              <p:par>
                                <p:cTn id="38" presetID="55" presetClass="exit" presetSubtype="0" fill="hold" nodeType="afterEffect">
                                  <p:stCondLst>
                                    <p:cond delay="0"/>
                                  </p:stCondLst>
                                  <p:childTnLst>
                                    <p:anim calcmode="lin" valueType="num">
                                      <p:cBhvr>
                                        <p:cTn id="39" dur="1000"/>
                                        <p:tgtEl>
                                          <p:spTgt spid="358410"/>
                                        </p:tgtEl>
                                        <p:attrNameLst>
                                          <p:attrName>ppt_w</p:attrName>
                                        </p:attrNameLst>
                                      </p:cBhvr>
                                      <p:tavLst>
                                        <p:tav tm="0">
                                          <p:val>
                                            <p:strVal val="ppt_w"/>
                                          </p:val>
                                        </p:tav>
                                        <p:tav tm="100000">
                                          <p:val>
                                            <p:strVal val="ppt_w*0.70"/>
                                          </p:val>
                                        </p:tav>
                                      </p:tavLst>
                                    </p:anim>
                                    <p:anim calcmode="lin" valueType="num">
                                      <p:cBhvr>
                                        <p:cTn id="40" dur="1000"/>
                                        <p:tgtEl>
                                          <p:spTgt spid="358410"/>
                                        </p:tgtEl>
                                        <p:attrNameLst>
                                          <p:attrName>ppt_h</p:attrName>
                                        </p:attrNameLst>
                                      </p:cBhvr>
                                      <p:tavLst>
                                        <p:tav tm="0">
                                          <p:val>
                                            <p:strVal val="ppt_h"/>
                                          </p:val>
                                        </p:tav>
                                        <p:tav tm="100000">
                                          <p:val>
                                            <p:strVal val="ppt_h"/>
                                          </p:val>
                                        </p:tav>
                                      </p:tavLst>
                                    </p:anim>
                                    <p:animEffect transition="out" filter="fade">
                                      <p:cBhvr>
                                        <p:cTn id="41" dur="1000"/>
                                        <p:tgtEl>
                                          <p:spTgt spid="358410"/>
                                        </p:tgtEl>
                                      </p:cBhvr>
                                    </p:animEffect>
                                    <p:set>
                                      <p:cBhvr>
                                        <p:cTn id="42" dur="1" fill="hold">
                                          <p:stCondLst>
                                            <p:cond delay="999"/>
                                          </p:stCondLst>
                                        </p:cTn>
                                        <p:tgtEl>
                                          <p:spTgt spid="3584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04" grpId="0" autoUpdateAnimBg="0"/>
      <p:bldP spid="358405" grpId="0" build="p" autoUpdateAnimBg="0" advAuto="1000"/>
      <p:bldP spid="358406" grpId="0" autoUpdateAnimBg="0"/>
      <p:bldP spid="358407" grpId="0" autoUpdateAnimBg="0"/>
      <p:bldP spid="358408" grpId="0" autoUpdateAnimBg="0"/>
      <p:bldP spid="35840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8" name="Rectangle 4"/>
          <p:cNvSpPr>
            <a:spLocks noChangeArrowheads="1"/>
          </p:cNvSpPr>
          <p:nvPr/>
        </p:nvSpPr>
        <p:spPr bwMode="auto">
          <a:xfrm>
            <a:off x="250825" y="620713"/>
            <a:ext cx="84582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4000" b="0">
                <a:solidFill>
                  <a:srgbClr val="FFFF66"/>
                </a:solidFill>
                <a:effectLst>
                  <a:outerShdw blurRad="38100" dist="38100" dir="2700000" algn="tl">
                    <a:srgbClr val="000000"/>
                  </a:outerShdw>
                </a:effectLst>
              </a:rPr>
              <a:t>Les inconvénients de l’alarme radio</a:t>
            </a:r>
          </a:p>
        </p:txBody>
      </p:sp>
      <p:sp>
        <p:nvSpPr>
          <p:cNvPr id="359429" name="Rectangle 5"/>
          <p:cNvSpPr>
            <a:spLocks noChangeArrowheads="1"/>
          </p:cNvSpPr>
          <p:nvPr/>
        </p:nvSpPr>
        <p:spPr bwMode="auto">
          <a:xfrm>
            <a:off x="684213" y="4437063"/>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buClr>
                <a:schemeClr val="folHlink"/>
              </a:buClr>
              <a:buSzPct val="75000"/>
              <a:buFont typeface="Wingdings" pitchFamily="2" charset="2"/>
              <a:buChar char="è"/>
            </a:pPr>
            <a:r>
              <a:rPr kumimoji="1" lang="fr-FR" sz="3200" b="0">
                <a:solidFill>
                  <a:schemeClr val="tx1"/>
                </a:solidFill>
                <a:effectLst>
                  <a:outerShdw blurRad="38100" dist="38100" dir="2700000" algn="tl">
                    <a:srgbClr val="000000"/>
                  </a:outerShdw>
                </a:effectLst>
              </a:rPr>
              <a:t> Le dépannage est délicat</a:t>
            </a:r>
          </a:p>
        </p:txBody>
      </p:sp>
      <p:sp>
        <p:nvSpPr>
          <p:cNvPr id="359430" name="Rectangle 6"/>
          <p:cNvSpPr>
            <a:spLocks noChangeArrowheads="1"/>
          </p:cNvSpPr>
          <p:nvPr/>
        </p:nvSpPr>
        <p:spPr bwMode="auto">
          <a:xfrm>
            <a:off x="684213" y="364490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buClr>
                <a:schemeClr val="folHlink"/>
              </a:buClr>
              <a:buSzPct val="75000"/>
              <a:buFont typeface="Wingdings" pitchFamily="2" charset="2"/>
              <a:buChar char="è"/>
            </a:pPr>
            <a:r>
              <a:rPr kumimoji="1" lang="fr-FR" sz="3200" b="0">
                <a:solidFill>
                  <a:schemeClr val="tx1"/>
                </a:solidFill>
                <a:effectLst>
                  <a:outerShdw blurRad="38100" dist="38100" dir="2700000" algn="tl">
                    <a:srgbClr val="000000"/>
                  </a:outerShdw>
                </a:effectLst>
              </a:rPr>
              <a:t> Il y a une programmation à effectuer</a:t>
            </a:r>
          </a:p>
        </p:txBody>
      </p:sp>
      <p:sp>
        <p:nvSpPr>
          <p:cNvPr id="359431" name="Rectangle 7"/>
          <p:cNvSpPr>
            <a:spLocks noChangeArrowheads="1"/>
          </p:cNvSpPr>
          <p:nvPr/>
        </p:nvSpPr>
        <p:spPr bwMode="auto">
          <a:xfrm>
            <a:off x="684213" y="234950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buClr>
                <a:schemeClr val="folHlink"/>
              </a:buClr>
              <a:buSzPct val="75000"/>
              <a:buFont typeface="Wingdings" pitchFamily="2" charset="2"/>
              <a:buChar char="è"/>
            </a:pPr>
            <a:r>
              <a:rPr kumimoji="1" lang="fr-FR" sz="3200" b="0">
                <a:solidFill>
                  <a:schemeClr val="tx1"/>
                </a:solidFill>
                <a:effectLst>
                  <a:outerShdw blurRad="38100" dist="38100" dir="2700000" algn="tl">
                    <a:srgbClr val="000000"/>
                  </a:outerShdw>
                </a:effectLst>
              </a:rPr>
              <a:t> Il n’existe pas de norme, elle n’est </a:t>
            </a:r>
          </a:p>
          <a:p>
            <a:pPr marL="342900" indent="-342900" algn="l">
              <a:spcBef>
                <a:spcPct val="20000"/>
              </a:spcBef>
              <a:buClr>
                <a:schemeClr val="folHlink"/>
              </a:buClr>
              <a:buSzPct val="75000"/>
              <a:buFont typeface="Wingdings" pitchFamily="2" charset="2"/>
              <a:buNone/>
            </a:pPr>
            <a:r>
              <a:rPr kumimoji="1" lang="fr-FR" sz="3200" b="0">
                <a:solidFill>
                  <a:schemeClr val="tx1"/>
                </a:solidFill>
                <a:effectLst>
                  <a:outerShdw blurRad="38100" dist="38100" dir="2700000" algn="tl">
                    <a:srgbClr val="000000"/>
                  </a:outerShdw>
                </a:effectLst>
              </a:rPr>
              <a:t>    donc pas reconnue par les assureurs</a:t>
            </a:r>
          </a:p>
          <a:p>
            <a:pPr marL="342900" indent="-342900" algn="l">
              <a:spcBef>
                <a:spcPct val="20000"/>
              </a:spcBef>
              <a:buClr>
                <a:schemeClr val="folHlink"/>
              </a:buClr>
              <a:buSzPct val="75000"/>
              <a:buFont typeface="Wingdings" pitchFamily="2" charset="2"/>
              <a:buNone/>
            </a:pPr>
            <a:endParaRPr kumimoji="1" lang="fr-FR" sz="3200" b="0">
              <a:solidFill>
                <a:srgbClr val="FFFF66"/>
              </a:solidFill>
              <a:effectLst>
                <a:outerShdw blurRad="38100" dist="38100" dir="2700000" algn="tl">
                  <a:srgbClr val="000000"/>
                </a:outerShdw>
              </a:effectLst>
            </a:endParaRPr>
          </a:p>
        </p:txBody>
      </p:sp>
      <p:sp>
        <p:nvSpPr>
          <p:cNvPr id="359432" name="AutoShape 8">
            <a:hlinkClick r:id="rId2" action="ppaction://hlinksldjump" highlightClick="1"/>
          </p:cNvPr>
          <p:cNvSpPr>
            <a:spLocks noChangeArrowheads="1"/>
          </p:cNvSpPr>
          <p:nvPr/>
        </p:nvSpPr>
        <p:spPr bwMode="auto">
          <a:xfrm>
            <a:off x="8459788" y="6237288"/>
            <a:ext cx="431800" cy="431800"/>
          </a:xfrm>
          <a:prstGeom prst="actionButtonReturn">
            <a:avLst/>
          </a:prstGeom>
          <a:solidFill>
            <a:schemeClr val="tx2"/>
          </a:solidFill>
          <a:ln w="12700">
            <a:solidFill>
              <a:schemeClr val="tx1"/>
            </a:solidFill>
            <a:miter lim="800000"/>
            <a:headEnd/>
            <a:tailEnd/>
          </a:ln>
          <a:effectLst>
            <a:outerShdw dist="107763" dir="2700000" algn="ctr" rotWithShape="0">
              <a:schemeClr val="bg2"/>
            </a:outerShdw>
          </a:effectLst>
        </p:spPr>
        <p:txBody>
          <a:bodyPr anchor="ctr">
            <a:spAutoFit/>
          </a:bodyPr>
          <a:lstStyle/>
          <a:p>
            <a:endParaRPr lang="fr-FR"/>
          </a:p>
        </p:txBody>
      </p:sp>
      <p:grpSp>
        <p:nvGrpSpPr>
          <p:cNvPr id="359433" name="Group 9"/>
          <p:cNvGrpSpPr>
            <a:grpSpLocks/>
          </p:cNvGrpSpPr>
          <p:nvPr/>
        </p:nvGrpSpPr>
        <p:grpSpPr bwMode="auto">
          <a:xfrm>
            <a:off x="7380288" y="5805488"/>
            <a:ext cx="1008062" cy="360362"/>
            <a:chOff x="158" y="2341"/>
            <a:chExt cx="635" cy="227"/>
          </a:xfrm>
        </p:grpSpPr>
        <p:sp>
          <p:nvSpPr>
            <p:cNvPr id="359434" name="Line 10"/>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59435" name="Text Box 11"/>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3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359428"/>
                                        </p:tgtEl>
                                        <p:attrNameLst>
                                          <p:attrName>style.visibility</p:attrName>
                                        </p:attrNameLst>
                                      </p:cBhvr>
                                      <p:to>
                                        <p:strVal val="visible"/>
                                      </p:to>
                                    </p:set>
                                    <p:set>
                                      <p:cBhvr>
                                        <p:cTn id="7" dur="228" fill="hold">
                                          <p:stCondLst>
                                            <p:cond delay="0"/>
                                          </p:stCondLst>
                                        </p:cTn>
                                        <p:tgtEl>
                                          <p:spTgt spid="359428"/>
                                        </p:tgtEl>
                                        <p:attrNameLst>
                                          <p:attrName>style.rotation</p:attrName>
                                        </p:attrNameLst>
                                      </p:cBhvr>
                                      <p:to>
                                        <p:strVal val="-45.0"/>
                                      </p:to>
                                    </p:set>
                                    <p:anim calcmode="lin" valueType="num">
                                      <p:cBhvr>
                                        <p:cTn id="8" dur="228" fill="hold">
                                          <p:stCondLst>
                                            <p:cond delay="228"/>
                                          </p:stCondLst>
                                        </p:cTn>
                                        <p:tgtEl>
                                          <p:spTgt spid="359428"/>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359428"/>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359428"/>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359428"/>
                                        </p:tgtEl>
                                        <p:attrNameLst>
                                          <p:attrName>ppt_y</p:attrName>
                                        </p:attrNameLst>
                                      </p:cBhvr>
                                      <p:tavLst>
                                        <p:tav tm="0">
                                          <p:val>
                                            <p:strVal val="#ppt_y-(0.354*#ppt_w-0.172*#ppt_h)"/>
                                          </p:val>
                                        </p:tav>
                                        <p:tav tm="100000">
                                          <p:val>
                                            <p:strVal val="#ppt_y"/>
                                          </p:val>
                                        </p:tav>
                                      </p:tavLst>
                                    </p:anim>
                                  </p:childTnLst>
                                </p:cTn>
                              </p:par>
                            </p:childTnLst>
                          </p:cTn>
                        </p:par>
                        <p:par>
                          <p:cTn id="12" fill="hold" nodeType="afterGroup">
                            <p:stCondLst>
                              <p:cond delay="8000"/>
                            </p:stCondLst>
                            <p:childTnLst>
                              <p:par>
                                <p:cTn id="13" presetID="22" presetClass="entr" presetSubtype="8" fill="hold" grpId="0" nodeType="afterEffect">
                                  <p:stCondLst>
                                    <p:cond delay="0"/>
                                  </p:stCondLst>
                                  <p:childTnLst>
                                    <p:set>
                                      <p:cBhvr>
                                        <p:cTn id="14" dur="1" fill="hold">
                                          <p:stCondLst>
                                            <p:cond delay="0"/>
                                          </p:stCondLst>
                                        </p:cTn>
                                        <p:tgtEl>
                                          <p:spTgt spid="359431"/>
                                        </p:tgtEl>
                                        <p:attrNameLst>
                                          <p:attrName>style.visibility</p:attrName>
                                        </p:attrNameLst>
                                      </p:cBhvr>
                                      <p:to>
                                        <p:strVal val="visible"/>
                                      </p:to>
                                    </p:set>
                                    <p:animEffect transition="in" filter="wipe(left)">
                                      <p:cBhvr>
                                        <p:cTn id="15" dur="1000"/>
                                        <p:tgtEl>
                                          <p:spTgt spid="359431"/>
                                        </p:tgtEl>
                                      </p:cBhvr>
                                    </p:animEffect>
                                  </p:childTnLst>
                                </p:cTn>
                              </p:par>
                            </p:childTnLst>
                          </p:cTn>
                        </p:par>
                        <p:par>
                          <p:cTn id="16" fill="hold" nodeType="afterGroup">
                            <p:stCondLst>
                              <p:cond delay="9000"/>
                            </p:stCondLst>
                            <p:childTnLst>
                              <p:par>
                                <p:cTn id="17" presetID="22" presetClass="entr" presetSubtype="8" fill="hold" grpId="0" nodeType="afterEffect">
                                  <p:stCondLst>
                                    <p:cond delay="1500"/>
                                  </p:stCondLst>
                                  <p:childTnLst>
                                    <p:set>
                                      <p:cBhvr>
                                        <p:cTn id="18" dur="1" fill="hold">
                                          <p:stCondLst>
                                            <p:cond delay="0"/>
                                          </p:stCondLst>
                                        </p:cTn>
                                        <p:tgtEl>
                                          <p:spTgt spid="359430"/>
                                        </p:tgtEl>
                                        <p:attrNameLst>
                                          <p:attrName>style.visibility</p:attrName>
                                        </p:attrNameLst>
                                      </p:cBhvr>
                                      <p:to>
                                        <p:strVal val="visible"/>
                                      </p:to>
                                    </p:set>
                                    <p:animEffect transition="in" filter="wipe(left)">
                                      <p:cBhvr>
                                        <p:cTn id="19" dur="1000"/>
                                        <p:tgtEl>
                                          <p:spTgt spid="359430"/>
                                        </p:tgtEl>
                                      </p:cBhvr>
                                    </p:animEffect>
                                  </p:childTnLst>
                                </p:cTn>
                              </p:par>
                            </p:childTnLst>
                          </p:cTn>
                        </p:par>
                        <p:par>
                          <p:cTn id="20" fill="hold" nodeType="afterGroup">
                            <p:stCondLst>
                              <p:cond delay="11500"/>
                            </p:stCondLst>
                            <p:childTnLst>
                              <p:par>
                                <p:cTn id="21" presetID="22" presetClass="entr" presetSubtype="8" fill="hold" grpId="0" nodeType="afterEffect">
                                  <p:stCondLst>
                                    <p:cond delay="1500"/>
                                  </p:stCondLst>
                                  <p:childTnLst>
                                    <p:set>
                                      <p:cBhvr>
                                        <p:cTn id="22" dur="1" fill="hold">
                                          <p:stCondLst>
                                            <p:cond delay="0"/>
                                          </p:stCondLst>
                                        </p:cTn>
                                        <p:tgtEl>
                                          <p:spTgt spid="359429">
                                            <p:txEl>
                                              <p:pRg st="0" end="0"/>
                                            </p:txEl>
                                          </p:spTgt>
                                        </p:tgtEl>
                                        <p:attrNameLst>
                                          <p:attrName>style.visibility</p:attrName>
                                        </p:attrNameLst>
                                      </p:cBhvr>
                                      <p:to>
                                        <p:strVal val="visible"/>
                                      </p:to>
                                    </p:set>
                                    <p:animEffect transition="in" filter="wipe(left)">
                                      <p:cBhvr>
                                        <p:cTn id="23" dur="1000"/>
                                        <p:tgtEl>
                                          <p:spTgt spid="359429">
                                            <p:txEl>
                                              <p:pRg st="0" end="0"/>
                                            </p:txEl>
                                          </p:spTgt>
                                        </p:tgtEl>
                                      </p:cBhvr>
                                    </p:animEffect>
                                  </p:childTnLst>
                                </p:cTn>
                              </p:par>
                            </p:childTnLst>
                          </p:cTn>
                        </p:par>
                        <p:par>
                          <p:cTn id="24" fill="hold" nodeType="afterGroup">
                            <p:stCondLst>
                              <p:cond delay="14000"/>
                            </p:stCondLst>
                            <p:childTnLst>
                              <p:par>
                                <p:cTn id="25" presetID="10" presetClass="entr" presetSubtype="0" fill="hold" grpId="0" nodeType="afterEffect">
                                  <p:stCondLst>
                                    <p:cond delay="0"/>
                                  </p:stCondLst>
                                  <p:childTnLst>
                                    <p:set>
                                      <p:cBhvr>
                                        <p:cTn id="26" dur="1" fill="hold">
                                          <p:stCondLst>
                                            <p:cond delay="0"/>
                                          </p:stCondLst>
                                        </p:cTn>
                                        <p:tgtEl>
                                          <p:spTgt spid="359432"/>
                                        </p:tgtEl>
                                        <p:attrNameLst>
                                          <p:attrName>style.visibility</p:attrName>
                                        </p:attrNameLst>
                                      </p:cBhvr>
                                      <p:to>
                                        <p:strVal val="visible"/>
                                      </p:to>
                                    </p:set>
                                    <p:animEffect transition="in" filter="fade">
                                      <p:cBhvr>
                                        <p:cTn id="27" dur="2000"/>
                                        <p:tgtEl>
                                          <p:spTgt spid="359432"/>
                                        </p:tgtEl>
                                      </p:cBhvr>
                                    </p:animEffect>
                                  </p:childTnLst>
                                </p:cTn>
                              </p:par>
                            </p:childTnLst>
                          </p:cTn>
                        </p:par>
                        <p:par>
                          <p:cTn id="28" fill="hold" nodeType="afterGroup">
                            <p:stCondLst>
                              <p:cond delay="16000"/>
                            </p:stCondLst>
                            <p:childTnLst>
                              <p:par>
                                <p:cTn id="29" presetID="23" presetClass="entr" presetSubtype="272" fill="hold" nodeType="afterEffect">
                                  <p:stCondLst>
                                    <p:cond delay="0"/>
                                  </p:stCondLst>
                                  <p:childTnLst>
                                    <p:set>
                                      <p:cBhvr>
                                        <p:cTn id="30" dur="1" fill="hold">
                                          <p:stCondLst>
                                            <p:cond delay="0"/>
                                          </p:stCondLst>
                                        </p:cTn>
                                        <p:tgtEl>
                                          <p:spTgt spid="359433"/>
                                        </p:tgtEl>
                                        <p:attrNameLst>
                                          <p:attrName>style.visibility</p:attrName>
                                        </p:attrNameLst>
                                      </p:cBhvr>
                                      <p:to>
                                        <p:strVal val="visible"/>
                                      </p:to>
                                    </p:set>
                                    <p:anim calcmode="lin" valueType="num">
                                      <p:cBhvr>
                                        <p:cTn id="31" dur="1000" fill="hold"/>
                                        <p:tgtEl>
                                          <p:spTgt spid="359433"/>
                                        </p:tgtEl>
                                        <p:attrNameLst>
                                          <p:attrName>ppt_w</p:attrName>
                                        </p:attrNameLst>
                                      </p:cBhvr>
                                      <p:tavLst>
                                        <p:tav tm="0">
                                          <p:val>
                                            <p:strVal val="2/3*#ppt_w"/>
                                          </p:val>
                                        </p:tav>
                                        <p:tav tm="100000">
                                          <p:val>
                                            <p:strVal val="#ppt_w"/>
                                          </p:val>
                                        </p:tav>
                                      </p:tavLst>
                                    </p:anim>
                                    <p:anim calcmode="lin" valueType="num">
                                      <p:cBhvr>
                                        <p:cTn id="32" dur="1000" fill="hold"/>
                                        <p:tgtEl>
                                          <p:spTgt spid="359433"/>
                                        </p:tgtEl>
                                        <p:attrNameLst>
                                          <p:attrName>ppt_h</p:attrName>
                                        </p:attrNameLst>
                                      </p:cBhvr>
                                      <p:tavLst>
                                        <p:tav tm="0">
                                          <p:val>
                                            <p:strVal val="2/3*#ppt_h"/>
                                          </p:val>
                                        </p:tav>
                                        <p:tav tm="100000">
                                          <p:val>
                                            <p:strVal val="#ppt_h"/>
                                          </p:val>
                                        </p:tav>
                                      </p:tavLst>
                                    </p:anim>
                                  </p:childTnLst>
                                </p:cTn>
                              </p:par>
                            </p:childTnLst>
                          </p:cTn>
                        </p:par>
                        <p:par>
                          <p:cTn id="33" fill="hold" nodeType="afterGroup">
                            <p:stCondLst>
                              <p:cond delay="17000"/>
                            </p:stCondLst>
                            <p:childTnLst>
                              <p:par>
                                <p:cTn id="34" presetID="55" presetClass="exit" presetSubtype="0" fill="hold" nodeType="afterEffect">
                                  <p:stCondLst>
                                    <p:cond delay="0"/>
                                  </p:stCondLst>
                                  <p:childTnLst>
                                    <p:anim calcmode="lin" valueType="num">
                                      <p:cBhvr>
                                        <p:cTn id="35" dur="1000"/>
                                        <p:tgtEl>
                                          <p:spTgt spid="359433"/>
                                        </p:tgtEl>
                                        <p:attrNameLst>
                                          <p:attrName>ppt_w</p:attrName>
                                        </p:attrNameLst>
                                      </p:cBhvr>
                                      <p:tavLst>
                                        <p:tav tm="0">
                                          <p:val>
                                            <p:strVal val="ppt_w"/>
                                          </p:val>
                                        </p:tav>
                                        <p:tav tm="100000">
                                          <p:val>
                                            <p:strVal val="ppt_w*0.70"/>
                                          </p:val>
                                        </p:tav>
                                      </p:tavLst>
                                    </p:anim>
                                    <p:anim calcmode="lin" valueType="num">
                                      <p:cBhvr>
                                        <p:cTn id="36" dur="1000"/>
                                        <p:tgtEl>
                                          <p:spTgt spid="359433"/>
                                        </p:tgtEl>
                                        <p:attrNameLst>
                                          <p:attrName>ppt_h</p:attrName>
                                        </p:attrNameLst>
                                      </p:cBhvr>
                                      <p:tavLst>
                                        <p:tav tm="0">
                                          <p:val>
                                            <p:strVal val="ppt_h"/>
                                          </p:val>
                                        </p:tav>
                                        <p:tav tm="100000">
                                          <p:val>
                                            <p:strVal val="ppt_h"/>
                                          </p:val>
                                        </p:tav>
                                      </p:tavLst>
                                    </p:anim>
                                    <p:animEffect transition="out" filter="fade">
                                      <p:cBhvr>
                                        <p:cTn id="37" dur="1000"/>
                                        <p:tgtEl>
                                          <p:spTgt spid="359433"/>
                                        </p:tgtEl>
                                      </p:cBhvr>
                                    </p:animEffect>
                                    <p:set>
                                      <p:cBhvr>
                                        <p:cTn id="38" dur="1" fill="hold">
                                          <p:stCondLst>
                                            <p:cond delay="999"/>
                                          </p:stCondLst>
                                        </p:cTn>
                                        <p:tgtEl>
                                          <p:spTgt spid="35943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9428" grpId="0" autoUpdateAnimBg="0"/>
      <p:bldP spid="359429" grpId="0" build="p" autoUpdateAnimBg="0" advAuto="1000"/>
      <p:bldP spid="359430" grpId="0" autoUpdateAnimBg="0"/>
      <p:bldP spid="359431" grpId="0" autoUpdateAnimBg="0"/>
      <p:bldP spid="35943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6" name="Rectangle 4"/>
          <p:cNvSpPr>
            <a:spLocks noChangeArrowheads="1"/>
          </p:cNvSpPr>
          <p:nvPr/>
        </p:nvSpPr>
        <p:spPr bwMode="auto">
          <a:xfrm>
            <a:off x="685800" y="23622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4400" b="0">
                <a:effectLst>
                  <a:outerShdw blurRad="38100" dist="38100" dir="2700000" algn="tl">
                    <a:srgbClr val="000000"/>
                  </a:outerShdw>
                </a:effectLst>
              </a:rPr>
              <a:t>DIFFERENTS TYPES D’ALARME</a:t>
            </a:r>
          </a:p>
        </p:txBody>
      </p:sp>
      <p:sp>
        <p:nvSpPr>
          <p:cNvPr id="233493" name="AutoShape 21">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233494" name="Group 22"/>
          <p:cNvGrpSpPr>
            <a:grpSpLocks/>
          </p:cNvGrpSpPr>
          <p:nvPr/>
        </p:nvGrpSpPr>
        <p:grpSpPr bwMode="auto">
          <a:xfrm>
            <a:off x="7380288" y="5805488"/>
            <a:ext cx="1008062" cy="360362"/>
            <a:chOff x="158" y="2341"/>
            <a:chExt cx="635" cy="227"/>
          </a:xfrm>
        </p:grpSpPr>
        <p:sp>
          <p:nvSpPr>
            <p:cNvPr id="233495" name="Line 23"/>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33496" name="Text Box 24"/>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pic>
        <p:nvPicPr>
          <p:cNvPr id="233498" name="titr1122.WAV">
            <a:hlinkClick r:id="" action="ppaction://media"/>
          </p:cNvPr>
          <p:cNvPicPr>
            <a:picLocks noRot="1" noChangeAspect="1" noChangeArrowheads="1"/>
          </p:cNvPicPr>
          <p:nvPr>
            <a:wavAudioFile r:embed="rId1" name="titre1"/>
          </p:nvPr>
        </p:nvPicPr>
        <p:blipFill>
          <a:blip r:embed="rId3">
            <a:extLst>
              <a:ext uri="{28A0092B-C50C-407E-A947-70E740481C1C}">
                <a14:useLocalDpi xmlns:a14="http://schemas.microsoft.com/office/drawing/2010/main" val="0"/>
              </a:ext>
            </a:extLst>
          </a:blip>
          <a:srcRect/>
          <a:stretch>
            <a:fillRect/>
          </a:stretch>
        </p:blipFill>
        <p:spPr bwMode="auto">
          <a:xfrm>
            <a:off x="250825" y="6308725"/>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advTm="3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6" presetClass="emph" presetSubtype="0" fill="hold" grpId="2" nodeType="afterEffect">
                                  <p:stCondLst>
                                    <p:cond delay="0"/>
                                  </p:stCondLst>
                                  <p:iterate type="lt">
                                    <p:tmPct val="10000"/>
                                  </p:iterate>
                                  <p:childTnLst>
                                    <p:animScale>
                                      <p:cBhvr>
                                        <p:cTn id="6" dur="250" autoRev="1" fill="hold">
                                          <p:stCondLst>
                                            <p:cond delay="0"/>
                                          </p:stCondLst>
                                        </p:cTn>
                                        <p:tgtEl>
                                          <p:spTgt spid="233476"/>
                                        </p:tgtEl>
                                      </p:cBhvr>
                                      <p:to x="80000" y="100000"/>
                                    </p:animScale>
                                    <p:anim by="(#ppt_w*0.10)" calcmode="lin" valueType="num">
                                      <p:cBhvr>
                                        <p:cTn id="7" dur="250" autoRev="1" fill="hold">
                                          <p:stCondLst>
                                            <p:cond delay="0"/>
                                          </p:stCondLst>
                                        </p:cTn>
                                        <p:tgtEl>
                                          <p:spTgt spid="233476"/>
                                        </p:tgtEl>
                                        <p:attrNameLst>
                                          <p:attrName>ppt_x</p:attrName>
                                        </p:attrNameLst>
                                      </p:cBhvr>
                                    </p:anim>
                                    <p:anim by="(-#ppt_w*0.10)" calcmode="lin" valueType="num">
                                      <p:cBhvr>
                                        <p:cTn id="8" dur="250" autoRev="1" fill="hold">
                                          <p:stCondLst>
                                            <p:cond delay="0"/>
                                          </p:stCondLst>
                                        </p:cTn>
                                        <p:tgtEl>
                                          <p:spTgt spid="233476"/>
                                        </p:tgtEl>
                                        <p:attrNameLst>
                                          <p:attrName>ppt_y</p:attrName>
                                        </p:attrNameLst>
                                      </p:cBhvr>
                                    </p:anim>
                                    <p:animRot by="-480000">
                                      <p:cBhvr>
                                        <p:cTn id="9" dur="250" autoRev="1" fill="hold">
                                          <p:stCondLst>
                                            <p:cond delay="0"/>
                                          </p:stCondLst>
                                        </p:cTn>
                                        <p:tgtEl>
                                          <p:spTgt spid="233476"/>
                                        </p:tgtEl>
                                        <p:attrNameLst>
                                          <p:attrName>r</p:attrName>
                                        </p:attrNameLst>
                                      </p:cBhvr>
                                    </p:animRot>
                                  </p:childTnLst>
                                </p:cTn>
                              </p:par>
                              <p:par>
                                <p:cTn id="10" presetID="1" presetClass="mediacall" presetSubtype="0" fill="hold" nodeType="withEffect">
                                  <p:stCondLst>
                                    <p:cond delay="0"/>
                                  </p:stCondLst>
                                  <p:childTnLst>
                                    <p:cmd type="call" cmd="playFrom(0.0)">
                                      <p:cBhvr>
                                        <p:cTn id="11" dur="4119" fill="hold"/>
                                        <p:tgtEl>
                                          <p:spTgt spid="233498"/>
                                        </p:tgtEl>
                                      </p:cBhvr>
                                    </p:cmd>
                                  </p:childTnLst>
                                </p:cTn>
                              </p:par>
                            </p:childTnLst>
                          </p:cTn>
                        </p:par>
                        <p:par>
                          <p:cTn id="12" fill="hold" nodeType="afterGroup">
                            <p:stCondLst>
                              <p:cond delay="4119"/>
                            </p:stCondLst>
                            <p:childTnLst>
                              <p:par>
                                <p:cTn id="13" presetID="10" presetClass="entr" presetSubtype="0" fill="hold" grpId="0" nodeType="afterEffect">
                                  <p:stCondLst>
                                    <p:cond delay="0"/>
                                  </p:stCondLst>
                                  <p:childTnLst>
                                    <p:set>
                                      <p:cBhvr>
                                        <p:cTn id="14" dur="1" fill="hold">
                                          <p:stCondLst>
                                            <p:cond delay="0"/>
                                          </p:stCondLst>
                                        </p:cTn>
                                        <p:tgtEl>
                                          <p:spTgt spid="233493"/>
                                        </p:tgtEl>
                                        <p:attrNameLst>
                                          <p:attrName>style.visibility</p:attrName>
                                        </p:attrNameLst>
                                      </p:cBhvr>
                                      <p:to>
                                        <p:strVal val="visible"/>
                                      </p:to>
                                    </p:set>
                                    <p:animEffect transition="in" filter="fade">
                                      <p:cBhvr>
                                        <p:cTn id="15" dur="2000"/>
                                        <p:tgtEl>
                                          <p:spTgt spid="233493"/>
                                        </p:tgtEl>
                                      </p:cBhvr>
                                    </p:animEffect>
                                  </p:childTnLst>
                                </p:cTn>
                              </p:par>
                            </p:childTnLst>
                          </p:cTn>
                        </p:par>
                        <p:par>
                          <p:cTn id="16" fill="hold" nodeType="afterGroup">
                            <p:stCondLst>
                              <p:cond delay="6119"/>
                            </p:stCondLst>
                            <p:childTnLst>
                              <p:par>
                                <p:cTn id="17" presetID="23" presetClass="entr" presetSubtype="16" fill="hold" nodeType="afterEffect">
                                  <p:stCondLst>
                                    <p:cond delay="0"/>
                                  </p:stCondLst>
                                  <p:childTnLst>
                                    <p:set>
                                      <p:cBhvr>
                                        <p:cTn id="18" dur="1" fill="hold">
                                          <p:stCondLst>
                                            <p:cond delay="0"/>
                                          </p:stCondLst>
                                        </p:cTn>
                                        <p:tgtEl>
                                          <p:spTgt spid="233494"/>
                                        </p:tgtEl>
                                        <p:attrNameLst>
                                          <p:attrName>style.visibility</p:attrName>
                                        </p:attrNameLst>
                                      </p:cBhvr>
                                      <p:to>
                                        <p:strVal val="visible"/>
                                      </p:to>
                                    </p:set>
                                    <p:anim calcmode="lin" valueType="num">
                                      <p:cBhvr>
                                        <p:cTn id="19" dur="500" fill="hold"/>
                                        <p:tgtEl>
                                          <p:spTgt spid="233494"/>
                                        </p:tgtEl>
                                        <p:attrNameLst>
                                          <p:attrName>ppt_w</p:attrName>
                                        </p:attrNameLst>
                                      </p:cBhvr>
                                      <p:tavLst>
                                        <p:tav tm="0">
                                          <p:val>
                                            <p:fltVal val="0"/>
                                          </p:val>
                                        </p:tav>
                                        <p:tav tm="100000">
                                          <p:val>
                                            <p:strVal val="#ppt_w"/>
                                          </p:val>
                                        </p:tav>
                                      </p:tavLst>
                                    </p:anim>
                                    <p:anim calcmode="lin" valueType="num">
                                      <p:cBhvr>
                                        <p:cTn id="20" dur="500" fill="hold"/>
                                        <p:tgtEl>
                                          <p:spTgt spid="233494"/>
                                        </p:tgtEl>
                                        <p:attrNameLst>
                                          <p:attrName>ppt_h</p:attrName>
                                        </p:attrNameLst>
                                      </p:cBhvr>
                                      <p:tavLst>
                                        <p:tav tm="0">
                                          <p:val>
                                            <p:fltVal val="0"/>
                                          </p:val>
                                        </p:tav>
                                        <p:tav tm="100000">
                                          <p:val>
                                            <p:strVal val="#ppt_h"/>
                                          </p:val>
                                        </p:tav>
                                      </p:tavLst>
                                    </p:anim>
                                  </p:childTnLst>
                                </p:cTn>
                              </p:par>
                            </p:childTnLst>
                          </p:cTn>
                        </p:par>
                        <p:par>
                          <p:cTn id="21" fill="hold" nodeType="afterGroup">
                            <p:stCondLst>
                              <p:cond delay="6619"/>
                            </p:stCondLst>
                            <p:childTnLst>
                              <p:par>
                                <p:cTn id="22" presetID="55" presetClass="exit" presetSubtype="0" fill="hold" nodeType="afterEffect">
                                  <p:stCondLst>
                                    <p:cond delay="0"/>
                                  </p:stCondLst>
                                  <p:childTnLst>
                                    <p:anim calcmode="lin" valueType="num">
                                      <p:cBhvr>
                                        <p:cTn id="23" dur="1000"/>
                                        <p:tgtEl>
                                          <p:spTgt spid="233494"/>
                                        </p:tgtEl>
                                        <p:attrNameLst>
                                          <p:attrName>ppt_w</p:attrName>
                                        </p:attrNameLst>
                                      </p:cBhvr>
                                      <p:tavLst>
                                        <p:tav tm="0">
                                          <p:val>
                                            <p:strVal val="ppt_w"/>
                                          </p:val>
                                        </p:tav>
                                        <p:tav tm="100000">
                                          <p:val>
                                            <p:strVal val="ppt_w*0.70"/>
                                          </p:val>
                                        </p:tav>
                                      </p:tavLst>
                                    </p:anim>
                                    <p:anim calcmode="lin" valueType="num">
                                      <p:cBhvr>
                                        <p:cTn id="24" dur="1000"/>
                                        <p:tgtEl>
                                          <p:spTgt spid="233494"/>
                                        </p:tgtEl>
                                        <p:attrNameLst>
                                          <p:attrName>ppt_h</p:attrName>
                                        </p:attrNameLst>
                                      </p:cBhvr>
                                      <p:tavLst>
                                        <p:tav tm="0">
                                          <p:val>
                                            <p:strVal val="ppt_h"/>
                                          </p:val>
                                        </p:tav>
                                        <p:tav tm="100000">
                                          <p:val>
                                            <p:strVal val="ppt_h"/>
                                          </p:val>
                                        </p:tav>
                                      </p:tavLst>
                                    </p:anim>
                                    <p:animEffect transition="out" filter="fade">
                                      <p:cBhvr>
                                        <p:cTn id="25" dur="1000"/>
                                        <p:tgtEl>
                                          <p:spTgt spid="233494"/>
                                        </p:tgtEl>
                                      </p:cBhvr>
                                    </p:animEffect>
                                    <p:set>
                                      <p:cBhvr>
                                        <p:cTn id="26" dur="1" fill="hold">
                                          <p:stCondLst>
                                            <p:cond delay="999"/>
                                          </p:stCondLst>
                                        </p:cTn>
                                        <p:tgtEl>
                                          <p:spTgt spid="23349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p:cTn id="27" fill="hold" display="0">
                  <p:stCondLst>
                    <p:cond delay="indefinite"/>
                  </p:stCondLst>
                  <p:endCondLst>
                    <p:cond evt="onNext" delay="0">
                      <p:tgtEl>
                        <p:sldTgt/>
                      </p:tgtEl>
                    </p:cond>
                    <p:cond evt="onPrev" delay="0">
                      <p:tgtEl>
                        <p:sldTgt/>
                      </p:tgtEl>
                    </p:cond>
                    <p:cond evt="onStopAudio" delay="0">
                      <p:tgtEl>
                        <p:sldTgt/>
                      </p:tgtEl>
                    </p:cond>
                  </p:endCondLst>
                </p:cTn>
                <p:tgtEl>
                  <p:spTgt spid="233498"/>
                </p:tgtEl>
              </p:cMediaNode>
            </p:audio>
          </p:childTnLst>
        </p:cTn>
      </p:par>
    </p:tnLst>
    <p:bldLst>
      <p:bldP spid="233476" grpId="2"/>
      <p:bldP spid="23349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2"/>
          <p:cNvSpPr>
            <a:spLocks noChangeArrowheads="1"/>
          </p:cNvSpPr>
          <p:nvPr/>
        </p:nvSpPr>
        <p:spPr bwMode="auto">
          <a:xfrm>
            <a:off x="685800" y="23622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4400" b="0">
                <a:effectLst>
                  <a:outerShdw blurRad="38100" dist="38100" dir="2700000" algn="tl">
                    <a:srgbClr val="000000"/>
                  </a:outerShdw>
                </a:effectLst>
              </a:rPr>
              <a:t>QUELQUES INFORMATIONS SUR L’ALARME INTRUSION</a:t>
            </a:r>
          </a:p>
        </p:txBody>
      </p:sp>
      <p:sp>
        <p:nvSpPr>
          <p:cNvPr id="250903" name="AutoShape 23">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250904" name="Group 24"/>
          <p:cNvGrpSpPr>
            <a:grpSpLocks/>
          </p:cNvGrpSpPr>
          <p:nvPr/>
        </p:nvGrpSpPr>
        <p:grpSpPr bwMode="auto">
          <a:xfrm>
            <a:off x="7380288" y="5805488"/>
            <a:ext cx="1008062" cy="360362"/>
            <a:chOff x="158" y="2341"/>
            <a:chExt cx="635" cy="227"/>
          </a:xfrm>
        </p:grpSpPr>
        <p:sp>
          <p:nvSpPr>
            <p:cNvPr id="250905" name="Line 25"/>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50906" name="Text Box 26"/>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pic>
        <p:nvPicPr>
          <p:cNvPr id="250907" name="Son 1246.WAV">
            <a:hlinkClick r:id="" action="ppaction://media"/>
          </p:cNvPr>
          <p:cNvPicPr>
            <a:picLocks noRot="1" noChangeAspect="1" noChangeArrowheads="1"/>
          </p:cNvPicPr>
          <p:nvPr>
            <a:wavAudioFile r:embed="rId1" name="Son enregistré"/>
          </p:nvPr>
        </p:nvPicPr>
        <p:blipFill>
          <a:blip r:embed="rId3">
            <a:extLst>
              <a:ext uri="{28A0092B-C50C-407E-A947-70E740481C1C}">
                <a14:useLocalDpi xmlns:a14="http://schemas.microsoft.com/office/drawing/2010/main" val="0"/>
              </a:ext>
            </a:extLst>
          </a:blip>
          <a:srcRect/>
          <a:stretch>
            <a:fillRect/>
          </a:stretch>
        </p:blipFill>
        <p:spPr bwMode="auto">
          <a:xfrm>
            <a:off x="0" y="6553200"/>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advTm="3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6" presetClass="emph" presetSubtype="0" fill="hold" grpId="1" nodeType="afterEffect">
                                  <p:stCondLst>
                                    <p:cond delay="0"/>
                                  </p:stCondLst>
                                  <p:iterate type="lt">
                                    <p:tmPct val="10000"/>
                                  </p:iterate>
                                  <p:childTnLst>
                                    <p:animScale>
                                      <p:cBhvr>
                                        <p:cTn id="6" dur="250" autoRev="1" fill="hold">
                                          <p:stCondLst>
                                            <p:cond delay="0"/>
                                          </p:stCondLst>
                                        </p:cTn>
                                        <p:tgtEl>
                                          <p:spTgt spid="250882"/>
                                        </p:tgtEl>
                                      </p:cBhvr>
                                      <p:to x="80000" y="100000"/>
                                    </p:animScale>
                                    <p:anim by="(#ppt_w*0.10)" calcmode="lin" valueType="num">
                                      <p:cBhvr>
                                        <p:cTn id="7" dur="250" autoRev="1" fill="hold">
                                          <p:stCondLst>
                                            <p:cond delay="0"/>
                                          </p:stCondLst>
                                        </p:cTn>
                                        <p:tgtEl>
                                          <p:spTgt spid="250882"/>
                                        </p:tgtEl>
                                        <p:attrNameLst>
                                          <p:attrName>ppt_x</p:attrName>
                                        </p:attrNameLst>
                                      </p:cBhvr>
                                    </p:anim>
                                    <p:anim by="(-#ppt_w*0.10)" calcmode="lin" valueType="num">
                                      <p:cBhvr>
                                        <p:cTn id="8" dur="250" autoRev="1" fill="hold">
                                          <p:stCondLst>
                                            <p:cond delay="0"/>
                                          </p:stCondLst>
                                        </p:cTn>
                                        <p:tgtEl>
                                          <p:spTgt spid="250882"/>
                                        </p:tgtEl>
                                        <p:attrNameLst>
                                          <p:attrName>ppt_y</p:attrName>
                                        </p:attrNameLst>
                                      </p:cBhvr>
                                    </p:anim>
                                    <p:animRot by="-480000">
                                      <p:cBhvr>
                                        <p:cTn id="9" dur="250" autoRev="1" fill="hold">
                                          <p:stCondLst>
                                            <p:cond delay="0"/>
                                          </p:stCondLst>
                                        </p:cTn>
                                        <p:tgtEl>
                                          <p:spTgt spid="250882"/>
                                        </p:tgtEl>
                                        <p:attrNameLst>
                                          <p:attrName>r</p:attrName>
                                        </p:attrNameLst>
                                      </p:cBhvr>
                                    </p:animRot>
                                  </p:childTnLst>
                                </p:cTn>
                              </p:par>
                              <p:par>
                                <p:cTn id="10" presetID="1" presetClass="mediacall" presetSubtype="0" fill="hold" nodeType="withEffect">
                                  <p:stCondLst>
                                    <p:cond delay="0"/>
                                  </p:stCondLst>
                                  <p:childTnLst>
                                    <p:cmd type="call" cmd="playFrom(0.0)">
                                      <p:cBhvr>
                                        <p:cTn id="11" dur="5242" fill="hold"/>
                                        <p:tgtEl>
                                          <p:spTgt spid="250907"/>
                                        </p:tgtEl>
                                      </p:cBhvr>
                                    </p:cmd>
                                  </p:childTnLst>
                                </p:cTn>
                              </p:par>
                            </p:childTnLst>
                          </p:cTn>
                        </p:par>
                        <p:par>
                          <p:cTn id="12" fill="hold" nodeType="afterGroup">
                            <p:stCondLst>
                              <p:cond delay="5242"/>
                            </p:stCondLst>
                            <p:childTnLst>
                              <p:par>
                                <p:cTn id="13" presetID="10" presetClass="entr" presetSubtype="0" fill="hold" grpId="0" nodeType="afterEffect">
                                  <p:stCondLst>
                                    <p:cond delay="0"/>
                                  </p:stCondLst>
                                  <p:childTnLst>
                                    <p:set>
                                      <p:cBhvr>
                                        <p:cTn id="14" dur="1" fill="hold">
                                          <p:stCondLst>
                                            <p:cond delay="0"/>
                                          </p:stCondLst>
                                        </p:cTn>
                                        <p:tgtEl>
                                          <p:spTgt spid="250903"/>
                                        </p:tgtEl>
                                        <p:attrNameLst>
                                          <p:attrName>style.visibility</p:attrName>
                                        </p:attrNameLst>
                                      </p:cBhvr>
                                      <p:to>
                                        <p:strVal val="visible"/>
                                      </p:to>
                                    </p:set>
                                    <p:animEffect transition="in" filter="fade">
                                      <p:cBhvr>
                                        <p:cTn id="15" dur="2000"/>
                                        <p:tgtEl>
                                          <p:spTgt spid="250903"/>
                                        </p:tgtEl>
                                      </p:cBhvr>
                                    </p:animEffect>
                                  </p:childTnLst>
                                </p:cTn>
                              </p:par>
                            </p:childTnLst>
                          </p:cTn>
                        </p:par>
                        <p:par>
                          <p:cTn id="16" fill="hold" nodeType="afterGroup">
                            <p:stCondLst>
                              <p:cond delay="7242"/>
                            </p:stCondLst>
                            <p:childTnLst>
                              <p:par>
                                <p:cTn id="17" presetID="23" presetClass="entr" presetSubtype="16" fill="hold" nodeType="afterEffect">
                                  <p:stCondLst>
                                    <p:cond delay="0"/>
                                  </p:stCondLst>
                                  <p:childTnLst>
                                    <p:set>
                                      <p:cBhvr>
                                        <p:cTn id="18" dur="1" fill="hold">
                                          <p:stCondLst>
                                            <p:cond delay="0"/>
                                          </p:stCondLst>
                                        </p:cTn>
                                        <p:tgtEl>
                                          <p:spTgt spid="250904"/>
                                        </p:tgtEl>
                                        <p:attrNameLst>
                                          <p:attrName>style.visibility</p:attrName>
                                        </p:attrNameLst>
                                      </p:cBhvr>
                                      <p:to>
                                        <p:strVal val="visible"/>
                                      </p:to>
                                    </p:set>
                                    <p:anim calcmode="lin" valueType="num">
                                      <p:cBhvr>
                                        <p:cTn id="19" dur="500" fill="hold"/>
                                        <p:tgtEl>
                                          <p:spTgt spid="250904"/>
                                        </p:tgtEl>
                                        <p:attrNameLst>
                                          <p:attrName>ppt_w</p:attrName>
                                        </p:attrNameLst>
                                      </p:cBhvr>
                                      <p:tavLst>
                                        <p:tav tm="0">
                                          <p:val>
                                            <p:fltVal val="0"/>
                                          </p:val>
                                        </p:tav>
                                        <p:tav tm="100000">
                                          <p:val>
                                            <p:strVal val="#ppt_w"/>
                                          </p:val>
                                        </p:tav>
                                      </p:tavLst>
                                    </p:anim>
                                    <p:anim calcmode="lin" valueType="num">
                                      <p:cBhvr>
                                        <p:cTn id="20" dur="500" fill="hold"/>
                                        <p:tgtEl>
                                          <p:spTgt spid="250904"/>
                                        </p:tgtEl>
                                        <p:attrNameLst>
                                          <p:attrName>ppt_h</p:attrName>
                                        </p:attrNameLst>
                                      </p:cBhvr>
                                      <p:tavLst>
                                        <p:tav tm="0">
                                          <p:val>
                                            <p:fltVal val="0"/>
                                          </p:val>
                                        </p:tav>
                                        <p:tav tm="100000">
                                          <p:val>
                                            <p:strVal val="#ppt_h"/>
                                          </p:val>
                                        </p:tav>
                                      </p:tavLst>
                                    </p:anim>
                                  </p:childTnLst>
                                </p:cTn>
                              </p:par>
                            </p:childTnLst>
                          </p:cTn>
                        </p:par>
                        <p:par>
                          <p:cTn id="21" fill="hold" nodeType="afterGroup">
                            <p:stCondLst>
                              <p:cond delay="7742"/>
                            </p:stCondLst>
                            <p:childTnLst>
                              <p:par>
                                <p:cTn id="22" presetID="55" presetClass="exit" presetSubtype="0" fill="hold" nodeType="afterEffect">
                                  <p:stCondLst>
                                    <p:cond delay="0"/>
                                  </p:stCondLst>
                                  <p:childTnLst>
                                    <p:anim calcmode="lin" valueType="num">
                                      <p:cBhvr>
                                        <p:cTn id="23" dur="1000"/>
                                        <p:tgtEl>
                                          <p:spTgt spid="250904"/>
                                        </p:tgtEl>
                                        <p:attrNameLst>
                                          <p:attrName>ppt_w</p:attrName>
                                        </p:attrNameLst>
                                      </p:cBhvr>
                                      <p:tavLst>
                                        <p:tav tm="0">
                                          <p:val>
                                            <p:strVal val="ppt_w"/>
                                          </p:val>
                                        </p:tav>
                                        <p:tav tm="100000">
                                          <p:val>
                                            <p:strVal val="ppt_w*0.70"/>
                                          </p:val>
                                        </p:tav>
                                      </p:tavLst>
                                    </p:anim>
                                    <p:anim calcmode="lin" valueType="num">
                                      <p:cBhvr>
                                        <p:cTn id="24" dur="1000"/>
                                        <p:tgtEl>
                                          <p:spTgt spid="250904"/>
                                        </p:tgtEl>
                                        <p:attrNameLst>
                                          <p:attrName>ppt_h</p:attrName>
                                        </p:attrNameLst>
                                      </p:cBhvr>
                                      <p:tavLst>
                                        <p:tav tm="0">
                                          <p:val>
                                            <p:strVal val="ppt_h"/>
                                          </p:val>
                                        </p:tav>
                                        <p:tav tm="100000">
                                          <p:val>
                                            <p:strVal val="ppt_h"/>
                                          </p:val>
                                        </p:tav>
                                      </p:tavLst>
                                    </p:anim>
                                    <p:animEffect transition="out" filter="fade">
                                      <p:cBhvr>
                                        <p:cTn id="25" dur="1000"/>
                                        <p:tgtEl>
                                          <p:spTgt spid="250904"/>
                                        </p:tgtEl>
                                      </p:cBhvr>
                                    </p:animEffect>
                                    <p:set>
                                      <p:cBhvr>
                                        <p:cTn id="26" dur="1" fill="hold">
                                          <p:stCondLst>
                                            <p:cond delay="999"/>
                                          </p:stCondLst>
                                        </p:cTn>
                                        <p:tgtEl>
                                          <p:spTgt spid="25090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p:cTn id="27" fill="hold" display="0">
                  <p:stCondLst>
                    <p:cond delay="indefinite"/>
                  </p:stCondLst>
                  <p:endCondLst>
                    <p:cond evt="onNext" delay="0">
                      <p:tgtEl>
                        <p:sldTgt/>
                      </p:tgtEl>
                    </p:cond>
                    <p:cond evt="onPrev" delay="0">
                      <p:tgtEl>
                        <p:sldTgt/>
                      </p:tgtEl>
                    </p:cond>
                    <p:cond evt="onStopAudio" delay="0">
                      <p:tgtEl>
                        <p:sldTgt/>
                      </p:tgtEl>
                    </p:cond>
                  </p:endCondLst>
                </p:cTn>
                <p:tgtEl>
                  <p:spTgt spid="250907"/>
                </p:tgtEl>
              </p:cMediaNode>
            </p:audio>
          </p:childTnLst>
        </p:cTn>
      </p:par>
    </p:tnLst>
    <p:bldLst>
      <p:bldP spid="250882" grpId="1"/>
      <p:bldP spid="250903"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1906" name="Rectangle 2"/>
          <p:cNvSpPr>
            <a:spLocks noGrp="1" noChangeArrowheads="1"/>
          </p:cNvSpPr>
          <p:nvPr>
            <p:ph type="title"/>
          </p:nvPr>
        </p:nvSpPr>
        <p:spPr bwMode="auto">
          <a:xfrm>
            <a:off x="684213" y="1628775"/>
            <a:ext cx="777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fr-FR" i="1">
                <a:solidFill>
                  <a:schemeClr val="tx1"/>
                </a:solidFill>
              </a:rPr>
              <a:t>LE MARCHE</a:t>
            </a:r>
          </a:p>
        </p:txBody>
      </p:sp>
      <p:sp>
        <p:nvSpPr>
          <p:cNvPr id="251927" name="AutoShape 23">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251928" name="Group 24"/>
          <p:cNvGrpSpPr>
            <a:grpSpLocks/>
          </p:cNvGrpSpPr>
          <p:nvPr/>
        </p:nvGrpSpPr>
        <p:grpSpPr bwMode="auto">
          <a:xfrm>
            <a:off x="7380288" y="5805488"/>
            <a:ext cx="1008062" cy="360362"/>
            <a:chOff x="158" y="2341"/>
            <a:chExt cx="635" cy="227"/>
          </a:xfrm>
        </p:grpSpPr>
        <p:sp>
          <p:nvSpPr>
            <p:cNvPr id="251929" name="Line 25"/>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51930" name="Text Box 26"/>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Click="0" advTm="4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5" presetClass="entr" presetSubtype="0" fill="hold" grpId="0" nodeType="afterEffect">
                                  <p:stCondLst>
                                    <p:cond delay="0"/>
                                  </p:stCondLst>
                                  <p:iterate type="lt">
                                    <p:tmPct val="10000"/>
                                  </p:iterate>
                                  <p:childTnLst>
                                    <p:set>
                                      <p:cBhvr>
                                        <p:cTn id="6" dur="1" fill="hold">
                                          <p:stCondLst>
                                            <p:cond delay="0"/>
                                          </p:stCondLst>
                                        </p:cTn>
                                        <p:tgtEl>
                                          <p:spTgt spid="251906"/>
                                        </p:tgtEl>
                                        <p:attrNameLst>
                                          <p:attrName>style.visibility</p:attrName>
                                        </p:attrNameLst>
                                      </p:cBhvr>
                                      <p:to>
                                        <p:strVal val="visible"/>
                                      </p:to>
                                    </p:set>
                                    <p:animEffect transition="in" filter="fade">
                                      <p:cBhvr>
                                        <p:cTn id="7" dur="2000"/>
                                        <p:tgtEl>
                                          <p:spTgt spid="251906"/>
                                        </p:tgtEl>
                                      </p:cBhvr>
                                    </p:animEffect>
                                    <p:anim calcmode="lin" valueType="num">
                                      <p:cBhvr>
                                        <p:cTn id="8" dur="2000" fill="hold"/>
                                        <p:tgtEl>
                                          <p:spTgt spid="251906"/>
                                        </p:tgtEl>
                                        <p:attrNameLst>
                                          <p:attrName>ppt_w</p:attrName>
                                        </p:attrNameLst>
                                      </p:cBhvr>
                                      <p:tavLst>
                                        <p:tav tm="0" fmla="#ppt_w*sin(2.5*pi*$)">
                                          <p:val>
                                            <p:fltVal val="0"/>
                                          </p:val>
                                        </p:tav>
                                        <p:tav tm="100000">
                                          <p:val>
                                            <p:fltVal val="1"/>
                                          </p:val>
                                        </p:tav>
                                      </p:tavLst>
                                    </p:anim>
                                    <p:anim calcmode="lin" valueType="num">
                                      <p:cBhvr>
                                        <p:cTn id="9" dur="2000" fill="hold"/>
                                        <p:tgtEl>
                                          <p:spTgt spid="251906"/>
                                        </p:tgtEl>
                                        <p:attrNameLst>
                                          <p:attrName>ppt_h</p:attrName>
                                        </p:attrNameLst>
                                      </p:cBhvr>
                                      <p:tavLst>
                                        <p:tav tm="0">
                                          <p:val>
                                            <p:strVal val="#ppt_h"/>
                                          </p:val>
                                        </p:tav>
                                        <p:tav tm="100000">
                                          <p:val>
                                            <p:strVal val="#ppt_h"/>
                                          </p:val>
                                        </p:tav>
                                      </p:tavLst>
                                    </p:anim>
                                  </p:childTnLst>
                                </p:cTn>
                              </p:par>
                            </p:childTnLst>
                          </p:cTn>
                        </p:par>
                        <p:par>
                          <p:cTn id="10" fill="hold" nodeType="afterGroup">
                            <p:stCondLst>
                              <p:cond delay="3400"/>
                            </p:stCondLst>
                            <p:childTnLst>
                              <p:par>
                                <p:cTn id="11" presetID="10" presetClass="entr" presetSubtype="0" fill="hold" grpId="0" nodeType="afterEffect">
                                  <p:stCondLst>
                                    <p:cond delay="0"/>
                                  </p:stCondLst>
                                  <p:childTnLst>
                                    <p:set>
                                      <p:cBhvr>
                                        <p:cTn id="12" dur="1" fill="hold">
                                          <p:stCondLst>
                                            <p:cond delay="0"/>
                                          </p:stCondLst>
                                        </p:cTn>
                                        <p:tgtEl>
                                          <p:spTgt spid="251927"/>
                                        </p:tgtEl>
                                        <p:attrNameLst>
                                          <p:attrName>style.visibility</p:attrName>
                                        </p:attrNameLst>
                                      </p:cBhvr>
                                      <p:to>
                                        <p:strVal val="visible"/>
                                      </p:to>
                                    </p:set>
                                    <p:animEffect transition="in" filter="fade">
                                      <p:cBhvr>
                                        <p:cTn id="13" dur="2000"/>
                                        <p:tgtEl>
                                          <p:spTgt spid="251927"/>
                                        </p:tgtEl>
                                      </p:cBhvr>
                                    </p:animEffect>
                                  </p:childTnLst>
                                </p:cTn>
                              </p:par>
                            </p:childTnLst>
                          </p:cTn>
                        </p:par>
                        <p:par>
                          <p:cTn id="14" fill="hold" nodeType="afterGroup">
                            <p:stCondLst>
                              <p:cond delay="5400"/>
                            </p:stCondLst>
                            <p:childTnLst>
                              <p:par>
                                <p:cTn id="15" presetID="23" presetClass="entr" presetSubtype="16" fill="hold" nodeType="afterEffect">
                                  <p:stCondLst>
                                    <p:cond delay="0"/>
                                  </p:stCondLst>
                                  <p:childTnLst>
                                    <p:set>
                                      <p:cBhvr>
                                        <p:cTn id="16" dur="1" fill="hold">
                                          <p:stCondLst>
                                            <p:cond delay="0"/>
                                          </p:stCondLst>
                                        </p:cTn>
                                        <p:tgtEl>
                                          <p:spTgt spid="251928"/>
                                        </p:tgtEl>
                                        <p:attrNameLst>
                                          <p:attrName>style.visibility</p:attrName>
                                        </p:attrNameLst>
                                      </p:cBhvr>
                                      <p:to>
                                        <p:strVal val="visible"/>
                                      </p:to>
                                    </p:set>
                                    <p:anim calcmode="lin" valueType="num">
                                      <p:cBhvr>
                                        <p:cTn id="17" dur="500" fill="hold"/>
                                        <p:tgtEl>
                                          <p:spTgt spid="251928"/>
                                        </p:tgtEl>
                                        <p:attrNameLst>
                                          <p:attrName>ppt_w</p:attrName>
                                        </p:attrNameLst>
                                      </p:cBhvr>
                                      <p:tavLst>
                                        <p:tav tm="0">
                                          <p:val>
                                            <p:fltVal val="0"/>
                                          </p:val>
                                        </p:tav>
                                        <p:tav tm="100000">
                                          <p:val>
                                            <p:strVal val="#ppt_w"/>
                                          </p:val>
                                        </p:tav>
                                      </p:tavLst>
                                    </p:anim>
                                    <p:anim calcmode="lin" valueType="num">
                                      <p:cBhvr>
                                        <p:cTn id="18" dur="500" fill="hold"/>
                                        <p:tgtEl>
                                          <p:spTgt spid="251928"/>
                                        </p:tgtEl>
                                        <p:attrNameLst>
                                          <p:attrName>ppt_h</p:attrName>
                                        </p:attrNameLst>
                                      </p:cBhvr>
                                      <p:tavLst>
                                        <p:tav tm="0">
                                          <p:val>
                                            <p:fltVal val="0"/>
                                          </p:val>
                                        </p:tav>
                                        <p:tav tm="100000">
                                          <p:val>
                                            <p:strVal val="#ppt_h"/>
                                          </p:val>
                                        </p:tav>
                                      </p:tavLst>
                                    </p:anim>
                                  </p:childTnLst>
                                </p:cTn>
                              </p:par>
                            </p:childTnLst>
                          </p:cTn>
                        </p:par>
                        <p:par>
                          <p:cTn id="19" fill="hold" nodeType="afterGroup">
                            <p:stCondLst>
                              <p:cond delay="5900"/>
                            </p:stCondLst>
                            <p:childTnLst>
                              <p:par>
                                <p:cTn id="20" presetID="55" presetClass="exit" presetSubtype="0" fill="hold" nodeType="afterEffect">
                                  <p:stCondLst>
                                    <p:cond delay="0"/>
                                  </p:stCondLst>
                                  <p:childTnLst>
                                    <p:anim calcmode="lin" valueType="num">
                                      <p:cBhvr>
                                        <p:cTn id="21" dur="1000"/>
                                        <p:tgtEl>
                                          <p:spTgt spid="251928"/>
                                        </p:tgtEl>
                                        <p:attrNameLst>
                                          <p:attrName>ppt_w</p:attrName>
                                        </p:attrNameLst>
                                      </p:cBhvr>
                                      <p:tavLst>
                                        <p:tav tm="0">
                                          <p:val>
                                            <p:strVal val="ppt_w"/>
                                          </p:val>
                                        </p:tav>
                                        <p:tav tm="100000">
                                          <p:val>
                                            <p:strVal val="ppt_w*0.70"/>
                                          </p:val>
                                        </p:tav>
                                      </p:tavLst>
                                    </p:anim>
                                    <p:anim calcmode="lin" valueType="num">
                                      <p:cBhvr>
                                        <p:cTn id="22" dur="1000"/>
                                        <p:tgtEl>
                                          <p:spTgt spid="251928"/>
                                        </p:tgtEl>
                                        <p:attrNameLst>
                                          <p:attrName>ppt_h</p:attrName>
                                        </p:attrNameLst>
                                      </p:cBhvr>
                                      <p:tavLst>
                                        <p:tav tm="0">
                                          <p:val>
                                            <p:strVal val="ppt_h"/>
                                          </p:val>
                                        </p:tav>
                                        <p:tav tm="100000">
                                          <p:val>
                                            <p:strVal val="ppt_h"/>
                                          </p:val>
                                        </p:tav>
                                      </p:tavLst>
                                    </p:anim>
                                    <p:animEffect transition="out" filter="fade">
                                      <p:cBhvr>
                                        <p:cTn id="23" dur="1000"/>
                                        <p:tgtEl>
                                          <p:spTgt spid="251928"/>
                                        </p:tgtEl>
                                      </p:cBhvr>
                                    </p:animEffect>
                                    <p:set>
                                      <p:cBhvr>
                                        <p:cTn id="24" dur="1" fill="hold">
                                          <p:stCondLst>
                                            <p:cond delay="999"/>
                                          </p:stCondLst>
                                        </p:cTn>
                                        <p:tgtEl>
                                          <p:spTgt spid="2519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906" grpId="0"/>
      <p:bldP spid="251927"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2930" name="Rectangle 2"/>
          <p:cNvSpPr>
            <a:spLocks noGrp="1" noChangeArrowheads="1"/>
          </p:cNvSpPr>
          <p:nvPr>
            <p:ph type="body" sz="half" idx="1"/>
          </p:nvPr>
        </p:nvSpPr>
        <p:spPr bwMode="auto">
          <a:xfrm>
            <a:off x="2555875" y="549275"/>
            <a:ext cx="4038600" cy="4525963"/>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ctr">
              <a:buFont typeface="Monotype Sorts" pitchFamily="2" charset="2"/>
              <a:buNone/>
            </a:pPr>
            <a:r>
              <a:rPr lang="fr-FR" sz="2800"/>
              <a:t>Aujourd’hui</a:t>
            </a:r>
          </a:p>
        </p:txBody>
      </p:sp>
      <p:sp>
        <p:nvSpPr>
          <p:cNvPr id="252931" name="Text Box 3"/>
          <p:cNvSpPr txBox="1">
            <a:spLocks noChangeArrowheads="1"/>
          </p:cNvSpPr>
          <p:nvPr/>
        </p:nvSpPr>
        <p:spPr bwMode="auto">
          <a:xfrm>
            <a:off x="4191000" y="1371600"/>
            <a:ext cx="762000" cy="579438"/>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3200">
                <a:sym typeface="Wingdings" pitchFamily="2" charset="2"/>
              </a:rPr>
              <a:t></a:t>
            </a:r>
            <a:endParaRPr lang="fr-FR" sz="3200"/>
          </a:p>
        </p:txBody>
      </p:sp>
      <p:sp>
        <p:nvSpPr>
          <p:cNvPr id="252932" name="Rectangle 4"/>
          <p:cNvSpPr>
            <a:spLocks noChangeArrowheads="1"/>
          </p:cNvSpPr>
          <p:nvPr/>
        </p:nvSpPr>
        <p:spPr bwMode="auto">
          <a:xfrm>
            <a:off x="685800" y="2057400"/>
            <a:ext cx="7772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folHlink"/>
              </a:buClr>
              <a:buSzPct val="75000"/>
              <a:buFont typeface="Monotype Sorts" pitchFamily="2" charset="2"/>
              <a:buNone/>
            </a:pPr>
            <a:r>
              <a:rPr kumimoji="1" lang="fr-FR" sz="3200" b="0">
                <a:solidFill>
                  <a:schemeClr val="tx1"/>
                </a:solidFill>
                <a:effectLst>
                  <a:outerShdw blurRad="38100" dist="38100" dir="2700000" algn="tl">
                    <a:srgbClr val="000000"/>
                  </a:outerShdw>
                </a:effectLst>
              </a:rPr>
              <a:t>Il y a, en France</a:t>
            </a:r>
          </a:p>
          <a:p>
            <a:pPr marL="342900" indent="-342900">
              <a:spcBef>
                <a:spcPct val="20000"/>
              </a:spcBef>
              <a:buClr>
                <a:schemeClr val="folHlink"/>
              </a:buClr>
              <a:buSzPct val="75000"/>
              <a:buFont typeface="Monotype Sorts" pitchFamily="2" charset="2"/>
              <a:buNone/>
            </a:pPr>
            <a:r>
              <a:rPr kumimoji="1" lang="fr-FR" sz="3200" b="0">
                <a:solidFill>
                  <a:srgbClr val="FFFF66"/>
                </a:solidFill>
                <a:effectLst>
                  <a:outerShdw blurRad="38100" dist="38100" dir="2700000" algn="tl">
                    <a:srgbClr val="000000"/>
                  </a:outerShdw>
                </a:effectLst>
              </a:rPr>
              <a:t>450 000 cambriolage/an</a:t>
            </a:r>
          </a:p>
          <a:p>
            <a:pPr marL="342900" indent="-342900">
              <a:spcBef>
                <a:spcPct val="20000"/>
              </a:spcBef>
              <a:buClr>
                <a:schemeClr val="folHlink"/>
              </a:buClr>
              <a:buSzPct val="75000"/>
              <a:buFont typeface="Monotype Sorts" pitchFamily="2" charset="2"/>
              <a:buNone/>
            </a:pPr>
            <a:r>
              <a:rPr kumimoji="1" lang="fr-FR" sz="3200" b="0">
                <a:solidFill>
                  <a:srgbClr val="FFFF66"/>
                </a:solidFill>
                <a:effectLst>
                  <a:outerShdw blurRad="38100" dist="38100" dir="2700000" algn="tl">
                    <a:srgbClr val="000000"/>
                  </a:outerShdw>
                </a:effectLst>
              </a:rPr>
              <a:t>250 000 habitations visitées</a:t>
            </a:r>
          </a:p>
        </p:txBody>
      </p:sp>
      <p:sp>
        <p:nvSpPr>
          <p:cNvPr id="252933" name="Text Box 5"/>
          <p:cNvSpPr txBox="1">
            <a:spLocks noChangeArrowheads="1"/>
          </p:cNvSpPr>
          <p:nvPr/>
        </p:nvSpPr>
        <p:spPr bwMode="auto">
          <a:xfrm>
            <a:off x="4267200" y="3810000"/>
            <a:ext cx="762000" cy="579438"/>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3200">
                <a:sym typeface="Wingdings" pitchFamily="2" charset="2"/>
              </a:rPr>
              <a:t></a:t>
            </a:r>
            <a:endParaRPr lang="fr-FR" sz="3200"/>
          </a:p>
        </p:txBody>
      </p:sp>
      <p:sp>
        <p:nvSpPr>
          <p:cNvPr id="252934" name="Rectangle 6"/>
          <p:cNvSpPr>
            <a:spLocks noChangeArrowheads="1"/>
          </p:cNvSpPr>
          <p:nvPr/>
        </p:nvSpPr>
        <p:spPr bwMode="auto">
          <a:xfrm>
            <a:off x="838200" y="4572000"/>
            <a:ext cx="7772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folHlink"/>
              </a:buClr>
              <a:buSzPct val="75000"/>
              <a:buFont typeface="Monotype Sorts" pitchFamily="2" charset="2"/>
              <a:buNone/>
            </a:pPr>
            <a:r>
              <a:rPr kumimoji="1" lang="fr-FR" sz="3200" b="0">
                <a:solidFill>
                  <a:schemeClr val="tx1"/>
                </a:solidFill>
                <a:effectLst>
                  <a:outerShdw blurRad="38100" dist="38100" dir="2700000" algn="tl">
                    <a:srgbClr val="000000"/>
                  </a:outerShdw>
                </a:effectLst>
              </a:rPr>
              <a:t>C’est à dire</a:t>
            </a:r>
          </a:p>
          <a:p>
            <a:pPr marL="342900" indent="-342900">
              <a:spcBef>
                <a:spcPct val="20000"/>
              </a:spcBef>
              <a:buClr>
                <a:schemeClr val="folHlink"/>
              </a:buClr>
              <a:buSzPct val="75000"/>
              <a:buFont typeface="Monotype Sorts" pitchFamily="2" charset="2"/>
              <a:buNone/>
            </a:pPr>
            <a:r>
              <a:rPr kumimoji="1" lang="fr-FR" sz="3200" b="0">
                <a:solidFill>
                  <a:srgbClr val="FFFF66"/>
                </a:solidFill>
                <a:effectLst>
                  <a:outerShdw blurRad="38100" dist="38100" dir="2700000" algn="tl">
                    <a:srgbClr val="000000"/>
                  </a:outerShdw>
                </a:effectLst>
              </a:rPr>
              <a:t>1 vol toutes les minutes</a:t>
            </a:r>
          </a:p>
        </p:txBody>
      </p:sp>
      <p:pic>
        <p:nvPicPr>
          <p:cNvPr id="252955" name="Picture 27" descr="t007"/>
          <p:cNvPicPr>
            <a:picLocks noGrp="1" noChangeAspect="1" noChangeArrowheads="1" noCrop="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55650" y="5013325"/>
            <a:ext cx="952500" cy="828675"/>
          </a:xfrm>
          <a:noFill/>
          <a:extLst>
            <a:ext uri="{909E8E84-426E-40DD-AFC4-6F175D3DCCD1}">
              <a14:hiddenFill xmlns:a14="http://schemas.microsoft.com/office/drawing/2010/main">
                <a:solidFill>
                  <a:srgbClr val="FFFFFF"/>
                </a:solidFill>
              </a14:hiddenFill>
            </a:ext>
          </a:extLst>
        </p:spPr>
      </p:pic>
      <p:sp>
        <p:nvSpPr>
          <p:cNvPr id="252956" name="AutoShape 28">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252957" name="Group 29"/>
          <p:cNvGrpSpPr>
            <a:grpSpLocks/>
          </p:cNvGrpSpPr>
          <p:nvPr/>
        </p:nvGrpSpPr>
        <p:grpSpPr bwMode="auto">
          <a:xfrm>
            <a:off x="7380288" y="5805488"/>
            <a:ext cx="1008062" cy="360362"/>
            <a:chOff x="158" y="2341"/>
            <a:chExt cx="635" cy="227"/>
          </a:xfrm>
        </p:grpSpPr>
        <p:sp>
          <p:nvSpPr>
            <p:cNvPr id="252958" name="Line 30"/>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52959" name="Text Box 31"/>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12368">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52930">
                                            <p:txEl>
                                              <p:pRg st="0" end="0"/>
                                            </p:txEl>
                                          </p:spTgt>
                                        </p:tgtEl>
                                        <p:attrNameLst>
                                          <p:attrName>style.visibility</p:attrName>
                                        </p:attrNameLst>
                                      </p:cBhvr>
                                      <p:to>
                                        <p:strVal val="visible"/>
                                      </p:to>
                                    </p:set>
                                    <p:anim calcmode="lin" valueType="num">
                                      <p:cBhvr additive="base">
                                        <p:cTn id="7" dur="500" fill="hold"/>
                                        <p:tgtEl>
                                          <p:spTgt spid="25293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2930">
                                            <p:txEl>
                                              <p:pRg st="0" end="0"/>
                                            </p:txEl>
                                          </p:spTgt>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9" presetClass="entr" presetSubtype="0" fill="hold" grpId="0" nodeType="afterEffect">
                                  <p:stCondLst>
                                    <p:cond delay="2000"/>
                                  </p:stCondLst>
                                  <p:childTnLst>
                                    <p:set>
                                      <p:cBhvr>
                                        <p:cTn id="11" dur="1" fill="hold">
                                          <p:stCondLst>
                                            <p:cond delay="0"/>
                                          </p:stCondLst>
                                        </p:cTn>
                                        <p:tgtEl>
                                          <p:spTgt spid="252931"/>
                                        </p:tgtEl>
                                        <p:attrNameLst>
                                          <p:attrName>style.visibility</p:attrName>
                                        </p:attrNameLst>
                                      </p:cBhvr>
                                      <p:to>
                                        <p:strVal val="visible"/>
                                      </p:to>
                                    </p:set>
                                    <p:animEffect transition="in" filter="dissolve">
                                      <p:cBhvr>
                                        <p:cTn id="12" dur="500"/>
                                        <p:tgtEl>
                                          <p:spTgt spid="252931"/>
                                        </p:tgtEl>
                                      </p:cBhvr>
                                    </p:animEffect>
                                  </p:childTnLst>
                                </p:cTn>
                              </p:par>
                            </p:childTnLst>
                          </p:cTn>
                        </p:par>
                        <p:par>
                          <p:cTn id="13" fill="hold" nodeType="afterGroup">
                            <p:stCondLst>
                              <p:cond delay="3000"/>
                            </p:stCondLst>
                            <p:childTnLst>
                              <p:par>
                                <p:cTn id="14" presetID="2" presetClass="entr" presetSubtype="1" fill="hold" grpId="0" nodeType="afterEffect">
                                  <p:stCondLst>
                                    <p:cond delay="2000"/>
                                  </p:stCondLst>
                                  <p:childTnLst>
                                    <p:set>
                                      <p:cBhvr>
                                        <p:cTn id="15" dur="1" fill="hold">
                                          <p:stCondLst>
                                            <p:cond delay="0"/>
                                          </p:stCondLst>
                                        </p:cTn>
                                        <p:tgtEl>
                                          <p:spTgt spid="252932"/>
                                        </p:tgtEl>
                                        <p:attrNameLst>
                                          <p:attrName>style.visibility</p:attrName>
                                        </p:attrNameLst>
                                      </p:cBhvr>
                                      <p:to>
                                        <p:strVal val="visible"/>
                                      </p:to>
                                    </p:set>
                                    <p:anim calcmode="lin" valueType="num">
                                      <p:cBhvr additive="base">
                                        <p:cTn id="16" dur="500" fill="hold"/>
                                        <p:tgtEl>
                                          <p:spTgt spid="252932"/>
                                        </p:tgtEl>
                                        <p:attrNameLst>
                                          <p:attrName>ppt_x</p:attrName>
                                        </p:attrNameLst>
                                      </p:cBhvr>
                                      <p:tavLst>
                                        <p:tav tm="0">
                                          <p:val>
                                            <p:strVal val="#ppt_x"/>
                                          </p:val>
                                        </p:tav>
                                        <p:tav tm="100000">
                                          <p:val>
                                            <p:strVal val="#ppt_x"/>
                                          </p:val>
                                        </p:tav>
                                      </p:tavLst>
                                    </p:anim>
                                    <p:anim calcmode="lin" valueType="num">
                                      <p:cBhvr additive="base">
                                        <p:cTn id="17" dur="500" fill="hold"/>
                                        <p:tgtEl>
                                          <p:spTgt spid="252932"/>
                                        </p:tgtEl>
                                        <p:attrNameLst>
                                          <p:attrName>ppt_y</p:attrName>
                                        </p:attrNameLst>
                                      </p:cBhvr>
                                      <p:tavLst>
                                        <p:tav tm="0">
                                          <p:val>
                                            <p:strVal val="0-#ppt_h/2"/>
                                          </p:val>
                                        </p:tav>
                                        <p:tav tm="100000">
                                          <p:val>
                                            <p:strVal val="#ppt_y"/>
                                          </p:val>
                                        </p:tav>
                                      </p:tavLst>
                                    </p:anim>
                                  </p:childTnLst>
                                </p:cTn>
                              </p:par>
                            </p:childTnLst>
                          </p:cTn>
                        </p:par>
                        <p:par>
                          <p:cTn id="18" fill="hold" nodeType="afterGroup">
                            <p:stCondLst>
                              <p:cond delay="5500"/>
                            </p:stCondLst>
                            <p:childTnLst>
                              <p:par>
                                <p:cTn id="19" presetID="9" presetClass="entr" presetSubtype="0" fill="hold" grpId="0" nodeType="afterEffect">
                                  <p:stCondLst>
                                    <p:cond delay="4000"/>
                                  </p:stCondLst>
                                  <p:childTnLst>
                                    <p:set>
                                      <p:cBhvr>
                                        <p:cTn id="20" dur="1" fill="hold">
                                          <p:stCondLst>
                                            <p:cond delay="0"/>
                                          </p:stCondLst>
                                        </p:cTn>
                                        <p:tgtEl>
                                          <p:spTgt spid="252933"/>
                                        </p:tgtEl>
                                        <p:attrNameLst>
                                          <p:attrName>style.visibility</p:attrName>
                                        </p:attrNameLst>
                                      </p:cBhvr>
                                      <p:to>
                                        <p:strVal val="visible"/>
                                      </p:to>
                                    </p:set>
                                    <p:animEffect transition="in" filter="dissolve">
                                      <p:cBhvr>
                                        <p:cTn id="21" dur="500"/>
                                        <p:tgtEl>
                                          <p:spTgt spid="252933"/>
                                        </p:tgtEl>
                                      </p:cBhvr>
                                    </p:animEffect>
                                  </p:childTnLst>
                                </p:cTn>
                              </p:par>
                            </p:childTnLst>
                          </p:cTn>
                        </p:par>
                        <p:par>
                          <p:cTn id="22" fill="hold" nodeType="afterGroup">
                            <p:stCondLst>
                              <p:cond delay="10000"/>
                            </p:stCondLst>
                            <p:childTnLst>
                              <p:par>
                                <p:cTn id="23" presetID="2" presetClass="entr" presetSubtype="1" fill="hold" grpId="0" nodeType="afterEffect">
                                  <p:stCondLst>
                                    <p:cond delay="2000"/>
                                  </p:stCondLst>
                                  <p:childTnLst>
                                    <p:set>
                                      <p:cBhvr>
                                        <p:cTn id="24" dur="1" fill="hold">
                                          <p:stCondLst>
                                            <p:cond delay="0"/>
                                          </p:stCondLst>
                                        </p:cTn>
                                        <p:tgtEl>
                                          <p:spTgt spid="252934"/>
                                        </p:tgtEl>
                                        <p:attrNameLst>
                                          <p:attrName>style.visibility</p:attrName>
                                        </p:attrNameLst>
                                      </p:cBhvr>
                                      <p:to>
                                        <p:strVal val="visible"/>
                                      </p:to>
                                    </p:set>
                                    <p:anim calcmode="lin" valueType="num">
                                      <p:cBhvr additive="base">
                                        <p:cTn id="25" dur="500" fill="hold"/>
                                        <p:tgtEl>
                                          <p:spTgt spid="252934"/>
                                        </p:tgtEl>
                                        <p:attrNameLst>
                                          <p:attrName>ppt_x</p:attrName>
                                        </p:attrNameLst>
                                      </p:cBhvr>
                                      <p:tavLst>
                                        <p:tav tm="0">
                                          <p:val>
                                            <p:strVal val="#ppt_x"/>
                                          </p:val>
                                        </p:tav>
                                        <p:tav tm="100000">
                                          <p:val>
                                            <p:strVal val="#ppt_x"/>
                                          </p:val>
                                        </p:tav>
                                      </p:tavLst>
                                    </p:anim>
                                    <p:anim calcmode="lin" valueType="num">
                                      <p:cBhvr additive="base">
                                        <p:cTn id="26" dur="500" fill="hold"/>
                                        <p:tgtEl>
                                          <p:spTgt spid="252934"/>
                                        </p:tgtEl>
                                        <p:attrNameLst>
                                          <p:attrName>ppt_y</p:attrName>
                                        </p:attrNameLst>
                                      </p:cBhvr>
                                      <p:tavLst>
                                        <p:tav tm="0">
                                          <p:val>
                                            <p:strVal val="0-#ppt_h/2"/>
                                          </p:val>
                                        </p:tav>
                                        <p:tav tm="100000">
                                          <p:val>
                                            <p:strVal val="#ppt_y"/>
                                          </p:val>
                                        </p:tav>
                                      </p:tavLst>
                                    </p:anim>
                                  </p:childTnLst>
                                </p:cTn>
                              </p:par>
                            </p:childTnLst>
                          </p:cTn>
                        </p:par>
                        <p:par>
                          <p:cTn id="27" fill="hold" nodeType="afterGroup">
                            <p:stCondLst>
                              <p:cond delay="12500"/>
                            </p:stCondLst>
                            <p:childTnLst>
                              <p:par>
                                <p:cTn id="28" presetID="6" presetClass="entr" presetSubtype="16" fill="hold" nodeType="afterEffect">
                                  <p:stCondLst>
                                    <p:cond delay="0"/>
                                  </p:stCondLst>
                                  <p:childTnLst>
                                    <p:set>
                                      <p:cBhvr>
                                        <p:cTn id="29" dur="1" fill="hold">
                                          <p:stCondLst>
                                            <p:cond delay="0"/>
                                          </p:stCondLst>
                                        </p:cTn>
                                        <p:tgtEl>
                                          <p:spTgt spid="252955"/>
                                        </p:tgtEl>
                                        <p:attrNameLst>
                                          <p:attrName>style.visibility</p:attrName>
                                        </p:attrNameLst>
                                      </p:cBhvr>
                                      <p:to>
                                        <p:strVal val="visible"/>
                                      </p:to>
                                    </p:set>
                                    <p:animEffect transition="in" filter="circle(in)">
                                      <p:cBhvr>
                                        <p:cTn id="30" dur="2000"/>
                                        <p:tgtEl>
                                          <p:spTgt spid="252955"/>
                                        </p:tgtEl>
                                      </p:cBhvr>
                                    </p:animEffect>
                                  </p:childTnLst>
                                </p:cTn>
                              </p:par>
                            </p:childTnLst>
                          </p:cTn>
                        </p:par>
                        <p:par>
                          <p:cTn id="31" fill="hold" nodeType="afterGroup">
                            <p:stCondLst>
                              <p:cond delay="14500"/>
                            </p:stCondLst>
                            <p:childTnLst>
                              <p:par>
                                <p:cTn id="32" presetID="10" presetClass="entr" presetSubtype="0" fill="hold" grpId="0" nodeType="afterEffect">
                                  <p:stCondLst>
                                    <p:cond delay="0"/>
                                  </p:stCondLst>
                                  <p:childTnLst>
                                    <p:set>
                                      <p:cBhvr>
                                        <p:cTn id="33" dur="1" fill="hold">
                                          <p:stCondLst>
                                            <p:cond delay="0"/>
                                          </p:stCondLst>
                                        </p:cTn>
                                        <p:tgtEl>
                                          <p:spTgt spid="252956"/>
                                        </p:tgtEl>
                                        <p:attrNameLst>
                                          <p:attrName>style.visibility</p:attrName>
                                        </p:attrNameLst>
                                      </p:cBhvr>
                                      <p:to>
                                        <p:strVal val="visible"/>
                                      </p:to>
                                    </p:set>
                                    <p:animEffect transition="in" filter="fade">
                                      <p:cBhvr>
                                        <p:cTn id="34" dur="2000"/>
                                        <p:tgtEl>
                                          <p:spTgt spid="252956"/>
                                        </p:tgtEl>
                                      </p:cBhvr>
                                    </p:animEffect>
                                  </p:childTnLst>
                                </p:cTn>
                              </p:par>
                            </p:childTnLst>
                          </p:cTn>
                        </p:par>
                        <p:par>
                          <p:cTn id="35" fill="hold" nodeType="afterGroup">
                            <p:stCondLst>
                              <p:cond delay="16500"/>
                            </p:stCondLst>
                            <p:childTnLst>
                              <p:par>
                                <p:cTn id="36" presetID="23" presetClass="entr" presetSubtype="16" fill="hold" nodeType="afterEffect">
                                  <p:stCondLst>
                                    <p:cond delay="0"/>
                                  </p:stCondLst>
                                  <p:childTnLst>
                                    <p:set>
                                      <p:cBhvr>
                                        <p:cTn id="37" dur="1" fill="hold">
                                          <p:stCondLst>
                                            <p:cond delay="0"/>
                                          </p:stCondLst>
                                        </p:cTn>
                                        <p:tgtEl>
                                          <p:spTgt spid="252957"/>
                                        </p:tgtEl>
                                        <p:attrNameLst>
                                          <p:attrName>style.visibility</p:attrName>
                                        </p:attrNameLst>
                                      </p:cBhvr>
                                      <p:to>
                                        <p:strVal val="visible"/>
                                      </p:to>
                                    </p:set>
                                    <p:anim calcmode="lin" valueType="num">
                                      <p:cBhvr>
                                        <p:cTn id="38" dur="500" fill="hold"/>
                                        <p:tgtEl>
                                          <p:spTgt spid="252957"/>
                                        </p:tgtEl>
                                        <p:attrNameLst>
                                          <p:attrName>ppt_w</p:attrName>
                                        </p:attrNameLst>
                                      </p:cBhvr>
                                      <p:tavLst>
                                        <p:tav tm="0">
                                          <p:val>
                                            <p:fltVal val="0"/>
                                          </p:val>
                                        </p:tav>
                                        <p:tav tm="100000">
                                          <p:val>
                                            <p:strVal val="#ppt_w"/>
                                          </p:val>
                                        </p:tav>
                                      </p:tavLst>
                                    </p:anim>
                                    <p:anim calcmode="lin" valueType="num">
                                      <p:cBhvr>
                                        <p:cTn id="39" dur="500" fill="hold"/>
                                        <p:tgtEl>
                                          <p:spTgt spid="252957"/>
                                        </p:tgtEl>
                                        <p:attrNameLst>
                                          <p:attrName>ppt_h</p:attrName>
                                        </p:attrNameLst>
                                      </p:cBhvr>
                                      <p:tavLst>
                                        <p:tav tm="0">
                                          <p:val>
                                            <p:fltVal val="0"/>
                                          </p:val>
                                        </p:tav>
                                        <p:tav tm="100000">
                                          <p:val>
                                            <p:strVal val="#ppt_h"/>
                                          </p:val>
                                        </p:tav>
                                      </p:tavLst>
                                    </p:anim>
                                  </p:childTnLst>
                                </p:cTn>
                              </p:par>
                            </p:childTnLst>
                          </p:cTn>
                        </p:par>
                        <p:par>
                          <p:cTn id="40" fill="hold" nodeType="afterGroup">
                            <p:stCondLst>
                              <p:cond delay="17000"/>
                            </p:stCondLst>
                            <p:childTnLst>
                              <p:par>
                                <p:cTn id="41" presetID="55" presetClass="exit" presetSubtype="0" fill="hold" nodeType="afterEffect">
                                  <p:stCondLst>
                                    <p:cond delay="0"/>
                                  </p:stCondLst>
                                  <p:childTnLst>
                                    <p:anim calcmode="lin" valueType="num">
                                      <p:cBhvr>
                                        <p:cTn id="42" dur="1000"/>
                                        <p:tgtEl>
                                          <p:spTgt spid="252957"/>
                                        </p:tgtEl>
                                        <p:attrNameLst>
                                          <p:attrName>ppt_w</p:attrName>
                                        </p:attrNameLst>
                                      </p:cBhvr>
                                      <p:tavLst>
                                        <p:tav tm="0">
                                          <p:val>
                                            <p:strVal val="ppt_w"/>
                                          </p:val>
                                        </p:tav>
                                        <p:tav tm="100000">
                                          <p:val>
                                            <p:strVal val="ppt_w*0.70"/>
                                          </p:val>
                                        </p:tav>
                                      </p:tavLst>
                                    </p:anim>
                                    <p:anim calcmode="lin" valueType="num">
                                      <p:cBhvr>
                                        <p:cTn id="43" dur="1000"/>
                                        <p:tgtEl>
                                          <p:spTgt spid="252957"/>
                                        </p:tgtEl>
                                        <p:attrNameLst>
                                          <p:attrName>ppt_h</p:attrName>
                                        </p:attrNameLst>
                                      </p:cBhvr>
                                      <p:tavLst>
                                        <p:tav tm="0">
                                          <p:val>
                                            <p:strVal val="ppt_h"/>
                                          </p:val>
                                        </p:tav>
                                        <p:tav tm="100000">
                                          <p:val>
                                            <p:strVal val="ppt_h"/>
                                          </p:val>
                                        </p:tav>
                                      </p:tavLst>
                                    </p:anim>
                                    <p:animEffect transition="out" filter="fade">
                                      <p:cBhvr>
                                        <p:cTn id="44" dur="1000"/>
                                        <p:tgtEl>
                                          <p:spTgt spid="252957"/>
                                        </p:tgtEl>
                                      </p:cBhvr>
                                    </p:animEffect>
                                    <p:set>
                                      <p:cBhvr>
                                        <p:cTn id="45" dur="1" fill="hold">
                                          <p:stCondLst>
                                            <p:cond delay="999"/>
                                          </p:stCondLst>
                                        </p:cTn>
                                        <p:tgtEl>
                                          <p:spTgt spid="25295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930" grpId="0" build="p" autoUpdateAnimBg="0" advAuto="0"/>
      <p:bldP spid="252931" grpId="0" autoUpdateAnimBg="0"/>
      <p:bldP spid="252932" grpId="0" autoUpdateAnimBg="0"/>
      <p:bldP spid="252933" grpId="0" autoUpdateAnimBg="0"/>
      <p:bldP spid="252934" grpId="0" autoUpdateAnimBg="0"/>
      <p:bldP spid="252956"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3976" name="Rectangle 24"/>
          <p:cNvSpPr>
            <a:spLocks noGrp="1" noChangeArrowheads="1"/>
          </p:cNvSpPr>
          <p:nvPr>
            <p:ph type="title"/>
          </p:nvPr>
        </p:nvSpPr>
        <p:spPr bwMode="auto">
          <a:xfrm>
            <a:off x="684213" y="1628775"/>
            <a:ext cx="777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fr-FR" i="1"/>
              <a:t>LES ACTEURS</a:t>
            </a:r>
          </a:p>
        </p:txBody>
      </p:sp>
      <p:sp>
        <p:nvSpPr>
          <p:cNvPr id="253977" name="AutoShape 25">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253978" name="Group 26"/>
          <p:cNvGrpSpPr>
            <a:grpSpLocks/>
          </p:cNvGrpSpPr>
          <p:nvPr/>
        </p:nvGrpSpPr>
        <p:grpSpPr bwMode="auto">
          <a:xfrm>
            <a:off x="7380288" y="5805488"/>
            <a:ext cx="1008062" cy="360362"/>
            <a:chOff x="158" y="2341"/>
            <a:chExt cx="635" cy="227"/>
          </a:xfrm>
        </p:grpSpPr>
        <p:sp>
          <p:nvSpPr>
            <p:cNvPr id="253979" name="Line 27"/>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53980" name="Text Box 28"/>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696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5" presetClass="entr" presetSubtype="0" fill="hold" grpId="0" nodeType="afterEffect">
                                  <p:stCondLst>
                                    <p:cond delay="0"/>
                                  </p:stCondLst>
                                  <p:iterate type="lt">
                                    <p:tmPct val="10000"/>
                                  </p:iterate>
                                  <p:childTnLst>
                                    <p:set>
                                      <p:cBhvr>
                                        <p:cTn id="6" dur="1" fill="hold">
                                          <p:stCondLst>
                                            <p:cond delay="0"/>
                                          </p:stCondLst>
                                        </p:cTn>
                                        <p:tgtEl>
                                          <p:spTgt spid="253976"/>
                                        </p:tgtEl>
                                        <p:attrNameLst>
                                          <p:attrName>style.visibility</p:attrName>
                                        </p:attrNameLst>
                                      </p:cBhvr>
                                      <p:to>
                                        <p:strVal val="visible"/>
                                      </p:to>
                                    </p:set>
                                    <p:animEffect transition="in" filter="fade">
                                      <p:cBhvr>
                                        <p:cTn id="7" dur="2000"/>
                                        <p:tgtEl>
                                          <p:spTgt spid="253976"/>
                                        </p:tgtEl>
                                      </p:cBhvr>
                                    </p:animEffect>
                                    <p:anim calcmode="lin" valueType="num">
                                      <p:cBhvr>
                                        <p:cTn id="8" dur="2000" fill="hold"/>
                                        <p:tgtEl>
                                          <p:spTgt spid="253976"/>
                                        </p:tgtEl>
                                        <p:attrNameLst>
                                          <p:attrName>ppt_w</p:attrName>
                                        </p:attrNameLst>
                                      </p:cBhvr>
                                      <p:tavLst>
                                        <p:tav tm="0" fmla="#ppt_w*sin(2.5*pi*$)">
                                          <p:val>
                                            <p:fltVal val="0"/>
                                          </p:val>
                                        </p:tav>
                                        <p:tav tm="100000">
                                          <p:val>
                                            <p:fltVal val="1"/>
                                          </p:val>
                                        </p:tav>
                                      </p:tavLst>
                                    </p:anim>
                                    <p:anim calcmode="lin" valueType="num">
                                      <p:cBhvr>
                                        <p:cTn id="9" dur="2000" fill="hold"/>
                                        <p:tgtEl>
                                          <p:spTgt spid="253976"/>
                                        </p:tgtEl>
                                        <p:attrNameLst>
                                          <p:attrName>ppt_h</p:attrName>
                                        </p:attrNameLst>
                                      </p:cBhvr>
                                      <p:tavLst>
                                        <p:tav tm="0">
                                          <p:val>
                                            <p:strVal val="#ppt_h"/>
                                          </p:val>
                                        </p:tav>
                                        <p:tav tm="100000">
                                          <p:val>
                                            <p:strVal val="#ppt_h"/>
                                          </p:val>
                                        </p:tav>
                                      </p:tavLst>
                                    </p:anim>
                                  </p:childTnLst>
                                </p:cTn>
                              </p:par>
                            </p:childTnLst>
                          </p:cTn>
                        </p:par>
                        <p:par>
                          <p:cTn id="10" fill="hold" nodeType="afterGroup">
                            <p:stCondLst>
                              <p:cond delay="3800"/>
                            </p:stCondLst>
                            <p:childTnLst>
                              <p:par>
                                <p:cTn id="11" presetID="10" presetClass="entr" presetSubtype="0" fill="hold" grpId="0" nodeType="afterEffect">
                                  <p:stCondLst>
                                    <p:cond delay="0"/>
                                  </p:stCondLst>
                                  <p:childTnLst>
                                    <p:set>
                                      <p:cBhvr>
                                        <p:cTn id="12" dur="1" fill="hold">
                                          <p:stCondLst>
                                            <p:cond delay="0"/>
                                          </p:stCondLst>
                                        </p:cTn>
                                        <p:tgtEl>
                                          <p:spTgt spid="253977"/>
                                        </p:tgtEl>
                                        <p:attrNameLst>
                                          <p:attrName>style.visibility</p:attrName>
                                        </p:attrNameLst>
                                      </p:cBhvr>
                                      <p:to>
                                        <p:strVal val="visible"/>
                                      </p:to>
                                    </p:set>
                                    <p:animEffect transition="in" filter="fade">
                                      <p:cBhvr>
                                        <p:cTn id="13" dur="2000"/>
                                        <p:tgtEl>
                                          <p:spTgt spid="253977"/>
                                        </p:tgtEl>
                                      </p:cBhvr>
                                    </p:animEffect>
                                  </p:childTnLst>
                                </p:cTn>
                              </p:par>
                            </p:childTnLst>
                          </p:cTn>
                        </p:par>
                        <p:par>
                          <p:cTn id="14" fill="hold" nodeType="afterGroup">
                            <p:stCondLst>
                              <p:cond delay="5800"/>
                            </p:stCondLst>
                            <p:childTnLst>
                              <p:par>
                                <p:cTn id="15" presetID="23" presetClass="entr" presetSubtype="16" fill="hold" nodeType="afterEffect">
                                  <p:stCondLst>
                                    <p:cond delay="0"/>
                                  </p:stCondLst>
                                  <p:childTnLst>
                                    <p:set>
                                      <p:cBhvr>
                                        <p:cTn id="16" dur="1" fill="hold">
                                          <p:stCondLst>
                                            <p:cond delay="0"/>
                                          </p:stCondLst>
                                        </p:cTn>
                                        <p:tgtEl>
                                          <p:spTgt spid="253978"/>
                                        </p:tgtEl>
                                        <p:attrNameLst>
                                          <p:attrName>style.visibility</p:attrName>
                                        </p:attrNameLst>
                                      </p:cBhvr>
                                      <p:to>
                                        <p:strVal val="visible"/>
                                      </p:to>
                                    </p:set>
                                    <p:anim calcmode="lin" valueType="num">
                                      <p:cBhvr>
                                        <p:cTn id="17" dur="500" fill="hold"/>
                                        <p:tgtEl>
                                          <p:spTgt spid="253978"/>
                                        </p:tgtEl>
                                        <p:attrNameLst>
                                          <p:attrName>ppt_w</p:attrName>
                                        </p:attrNameLst>
                                      </p:cBhvr>
                                      <p:tavLst>
                                        <p:tav tm="0">
                                          <p:val>
                                            <p:fltVal val="0"/>
                                          </p:val>
                                        </p:tav>
                                        <p:tav tm="100000">
                                          <p:val>
                                            <p:strVal val="#ppt_w"/>
                                          </p:val>
                                        </p:tav>
                                      </p:tavLst>
                                    </p:anim>
                                    <p:anim calcmode="lin" valueType="num">
                                      <p:cBhvr>
                                        <p:cTn id="18" dur="500" fill="hold"/>
                                        <p:tgtEl>
                                          <p:spTgt spid="253978"/>
                                        </p:tgtEl>
                                        <p:attrNameLst>
                                          <p:attrName>ppt_h</p:attrName>
                                        </p:attrNameLst>
                                      </p:cBhvr>
                                      <p:tavLst>
                                        <p:tav tm="0">
                                          <p:val>
                                            <p:fltVal val="0"/>
                                          </p:val>
                                        </p:tav>
                                        <p:tav tm="100000">
                                          <p:val>
                                            <p:strVal val="#ppt_h"/>
                                          </p:val>
                                        </p:tav>
                                      </p:tavLst>
                                    </p:anim>
                                  </p:childTnLst>
                                </p:cTn>
                              </p:par>
                            </p:childTnLst>
                          </p:cTn>
                        </p:par>
                        <p:par>
                          <p:cTn id="19" fill="hold" nodeType="afterGroup">
                            <p:stCondLst>
                              <p:cond delay="6300"/>
                            </p:stCondLst>
                            <p:childTnLst>
                              <p:par>
                                <p:cTn id="20" presetID="55" presetClass="exit" presetSubtype="0" fill="hold" nodeType="afterEffect">
                                  <p:stCondLst>
                                    <p:cond delay="0"/>
                                  </p:stCondLst>
                                  <p:childTnLst>
                                    <p:anim calcmode="lin" valueType="num">
                                      <p:cBhvr>
                                        <p:cTn id="21" dur="1000"/>
                                        <p:tgtEl>
                                          <p:spTgt spid="253978"/>
                                        </p:tgtEl>
                                        <p:attrNameLst>
                                          <p:attrName>ppt_w</p:attrName>
                                        </p:attrNameLst>
                                      </p:cBhvr>
                                      <p:tavLst>
                                        <p:tav tm="0">
                                          <p:val>
                                            <p:strVal val="ppt_w"/>
                                          </p:val>
                                        </p:tav>
                                        <p:tav tm="100000">
                                          <p:val>
                                            <p:strVal val="ppt_w*0.70"/>
                                          </p:val>
                                        </p:tav>
                                      </p:tavLst>
                                    </p:anim>
                                    <p:anim calcmode="lin" valueType="num">
                                      <p:cBhvr>
                                        <p:cTn id="22" dur="1000"/>
                                        <p:tgtEl>
                                          <p:spTgt spid="253978"/>
                                        </p:tgtEl>
                                        <p:attrNameLst>
                                          <p:attrName>ppt_h</p:attrName>
                                        </p:attrNameLst>
                                      </p:cBhvr>
                                      <p:tavLst>
                                        <p:tav tm="0">
                                          <p:val>
                                            <p:strVal val="ppt_h"/>
                                          </p:val>
                                        </p:tav>
                                        <p:tav tm="100000">
                                          <p:val>
                                            <p:strVal val="ppt_h"/>
                                          </p:val>
                                        </p:tav>
                                      </p:tavLst>
                                    </p:anim>
                                    <p:animEffect transition="out" filter="fade">
                                      <p:cBhvr>
                                        <p:cTn id="23" dur="1000"/>
                                        <p:tgtEl>
                                          <p:spTgt spid="253978"/>
                                        </p:tgtEl>
                                      </p:cBhvr>
                                    </p:animEffect>
                                    <p:set>
                                      <p:cBhvr>
                                        <p:cTn id="24" dur="1" fill="hold">
                                          <p:stCondLst>
                                            <p:cond delay="999"/>
                                          </p:stCondLst>
                                        </p:cTn>
                                        <p:tgtEl>
                                          <p:spTgt spid="25397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3976" grpId="0"/>
      <p:bldP spid="253977"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4978" name="Rectangle 2"/>
          <p:cNvSpPr>
            <a:spLocks noGrp="1" noChangeArrowheads="1"/>
          </p:cNvSpPr>
          <p:nvPr>
            <p:ph type="body" idx="1"/>
          </p:nvPr>
        </p:nvSpPr>
        <p:spPr bwMode="auto">
          <a:xfrm>
            <a:off x="685800" y="304800"/>
            <a:ext cx="7772400" cy="8382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ctr">
              <a:buFont typeface="Monotype Sorts" pitchFamily="2" charset="2"/>
              <a:buNone/>
            </a:pPr>
            <a:r>
              <a:rPr lang="fr-FR">
                <a:solidFill>
                  <a:srgbClr val="FFFF66"/>
                </a:solidFill>
              </a:rPr>
              <a:t>Le voleur professionnel</a:t>
            </a:r>
          </a:p>
        </p:txBody>
      </p:sp>
      <p:sp>
        <p:nvSpPr>
          <p:cNvPr id="254979" name="Rectangle 3"/>
          <p:cNvSpPr>
            <a:spLocks noChangeArrowheads="1"/>
          </p:cNvSpPr>
          <p:nvPr/>
        </p:nvSpPr>
        <p:spPr bwMode="auto">
          <a:xfrm>
            <a:off x="685800" y="167640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folHlink"/>
              </a:buClr>
              <a:buSzPct val="75000"/>
              <a:buFont typeface="Monotype Sorts" pitchFamily="2" charset="2"/>
              <a:buNone/>
            </a:pPr>
            <a:r>
              <a:rPr kumimoji="1" lang="fr-FR" sz="3200" b="0">
                <a:solidFill>
                  <a:schemeClr val="tx1"/>
                </a:solidFill>
                <a:effectLst>
                  <a:outerShdw blurRad="38100" dist="38100" dir="2700000" algn="tl">
                    <a:srgbClr val="000000"/>
                  </a:outerShdw>
                </a:effectLst>
              </a:rPr>
              <a:t>S’attaquera à</a:t>
            </a:r>
          </a:p>
          <a:p>
            <a:pPr marL="342900" indent="-342900">
              <a:spcBef>
                <a:spcPct val="20000"/>
              </a:spcBef>
              <a:buClr>
                <a:schemeClr val="folHlink"/>
              </a:buClr>
              <a:buSzPct val="75000"/>
              <a:buFont typeface="Monotype Sorts" pitchFamily="2" charset="2"/>
              <a:buNone/>
            </a:pPr>
            <a:r>
              <a:rPr kumimoji="1" lang="fr-FR" sz="3200" b="0">
                <a:solidFill>
                  <a:srgbClr val="FFFF66"/>
                </a:solidFill>
                <a:effectLst>
                  <a:outerShdw blurRad="38100" dist="38100" dir="2700000" algn="tl">
                    <a:srgbClr val="000000"/>
                  </a:outerShdw>
                </a:effectLst>
              </a:rPr>
              <a:t>Des banques</a:t>
            </a:r>
          </a:p>
          <a:p>
            <a:pPr marL="342900" indent="-342900">
              <a:spcBef>
                <a:spcPct val="20000"/>
              </a:spcBef>
              <a:buClr>
                <a:schemeClr val="folHlink"/>
              </a:buClr>
              <a:buSzPct val="75000"/>
              <a:buFont typeface="Monotype Sorts" pitchFamily="2" charset="2"/>
              <a:buNone/>
            </a:pPr>
            <a:r>
              <a:rPr kumimoji="1" lang="fr-FR" sz="3200" b="0">
                <a:solidFill>
                  <a:srgbClr val="FFFF66"/>
                </a:solidFill>
                <a:effectLst>
                  <a:outerShdw blurRad="38100" dist="38100" dir="2700000" algn="tl">
                    <a:srgbClr val="000000"/>
                  </a:outerShdw>
                </a:effectLst>
              </a:rPr>
              <a:t>Des bijouteries</a:t>
            </a:r>
          </a:p>
          <a:p>
            <a:pPr marL="342900" indent="-342900">
              <a:spcBef>
                <a:spcPct val="20000"/>
              </a:spcBef>
              <a:buClr>
                <a:schemeClr val="folHlink"/>
              </a:buClr>
              <a:buSzPct val="75000"/>
              <a:buFont typeface="Monotype Sorts" pitchFamily="2" charset="2"/>
              <a:buNone/>
            </a:pPr>
            <a:r>
              <a:rPr kumimoji="1" lang="fr-FR" sz="3200" b="0">
                <a:solidFill>
                  <a:srgbClr val="FFFF66"/>
                </a:solidFill>
                <a:effectLst>
                  <a:outerShdw blurRad="38100" dist="38100" dir="2700000" algn="tl">
                    <a:srgbClr val="000000"/>
                  </a:outerShdw>
                </a:effectLst>
              </a:rPr>
              <a:t>Des magasins Hi-fi Vidéo</a:t>
            </a:r>
          </a:p>
        </p:txBody>
      </p:sp>
      <p:sp>
        <p:nvSpPr>
          <p:cNvPr id="254980" name="Text Box 4"/>
          <p:cNvSpPr txBox="1">
            <a:spLocks noChangeArrowheads="1"/>
          </p:cNvSpPr>
          <p:nvPr/>
        </p:nvSpPr>
        <p:spPr bwMode="auto">
          <a:xfrm>
            <a:off x="4191000" y="1066800"/>
            <a:ext cx="762000" cy="579438"/>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3200">
                <a:solidFill>
                  <a:srgbClr val="66FF33"/>
                </a:solidFill>
                <a:sym typeface="Wingdings" pitchFamily="2" charset="2"/>
              </a:rPr>
              <a:t></a:t>
            </a:r>
            <a:endParaRPr lang="fr-FR" sz="3200">
              <a:solidFill>
                <a:srgbClr val="66FF33"/>
              </a:solidFill>
            </a:endParaRPr>
          </a:p>
        </p:txBody>
      </p:sp>
      <p:sp>
        <p:nvSpPr>
          <p:cNvPr id="254981" name="Text Box 5"/>
          <p:cNvSpPr txBox="1">
            <a:spLocks noChangeArrowheads="1"/>
          </p:cNvSpPr>
          <p:nvPr/>
        </p:nvSpPr>
        <p:spPr bwMode="auto">
          <a:xfrm>
            <a:off x="4267200" y="4038600"/>
            <a:ext cx="762000" cy="579438"/>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3200">
                <a:solidFill>
                  <a:srgbClr val="66FF33"/>
                </a:solidFill>
                <a:sym typeface="Wingdings" pitchFamily="2" charset="2"/>
              </a:rPr>
              <a:t></a:t>
            </a:r>
            <a:endParaRPr lang="fr-FR" sz="3200">
              <a:solidFill>
                <a:srgbClr val="66FF33"/>
              </a:solidFill>
            </a:endParaRPr>
          </a:p>
        </p:txBody>
      </p:sp>
      <p:sp>
        <p:nvSpPr>
          <p:cNvPr id="254982" name="Rectangle 6"/>
          <p:cNvSpPr>
            <a:spLocks noChangeArrowheads="1"/>
          </p:cNvSpPr>
          <p:nvPr/>
        </p:nvSpPr>
        <p:spPr bwMode="auto">
          <a:xfrm>
            <a:off x="762000" y="464820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folHlink"/>
              </a:buClr>
              <a:buSzPct val="75000"/>
              <a:buFont typeface="Monotype Sorts" pitchFamily="2" charset="2"/>
              <a:buNone/>
            </a:pPr>
            <a:r>
              <a:rPr kumimoji="1" lang="fr-FR" sz="3200" b="0">
                <a:solidFill>
                  <a:schemeClr val="tx1"/>
                </a:solidFill>
                <a:effectLst>
                  <a:outerShdw blurRad="38100" dist="38100" dir="2700000" algn="tl">
                    <a:srgbClr val="000000"/>
                  </a:outerShdw>
                </a:effectLst>
              </a:rPr>
              <a:t>On appelle cela le</a:t>
            </a:r>
            <a:r>
              <a:rPr kumimoji="1" lang="fr-FR" sz="3200" b="0">
                <a:solidFill>
                  <a:srgbClr val="FFFF66"/>
                </a:solidFill>
                <a:effectLst>
                  <a:outerShdw blurRad="38100" dist="38100" dir="2700000" algn="tl">
                    <a:srgbClr val="000000"/>
                  </a:outerShdw>
                </a:effectLst>
              </a:rPr>
              <a:t> </a:t>
            </a:r>
            <a:r>
              <a:rPr kumimoji="1" lang="fr-FR" sz="3200" b="0">
                <a:effectLst>
                  <a:outerShdw blurRad="38100" dist="38100" dir="2700000" algn="tl">
                    <a:srgbClr val="000000"/>
                  </a:outerShdw>
                </a:effectLst>
              </a:rPr>
              <a:t>Haut risque</a:t>
            </a:r>
          </a:p>
        </p:txBody>
      </p:sp>
      <p:sp>
        <p:nvSpPr>
          <p:cNvPr id="255003" name="AutoShape 27">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255004" name="Group 28"/>
          <p:cNvGrpSpPr>
            <a:grpSpLocks/>
          </p:cNvGrpSpPr>
          <p:nvPr/>
        </p:nvGrpSpPr>
        <p:grpSpPr bwMode="auto">
          <a:xfrm>
            <a:off x="7380288" y="5805488"/>
            <a:ext cx="1008062" cy="360362"/>
            <a:chOff x="158" y="2341"/>
            <a:chExt cx="635" cy="227"/>
          </a:xfrm>
        </p:grpSpPr>
        <p:sp>
          <p:nvSpPr>
            <p:cNvPr id="255005" name="Line 29"/>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55006" name="Text Box 30"/>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11472">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54978">
                                            <p:txEl>
                                              <p:pRg st="0" end="0"/>
                                            </p:txEl>
                                          </p:spTgt>
                                        </p:tgtEl>
                                        <p:attrNameLst>
                                          <p:attrName>style.visibility</p:attrName>
                                        </p:attrNameLst>
                                      </p:cBhvr>
                                      <p:to>
                                        <p:strVal val="visible"/>
                                      </p:to>
                                    </p:set>
                                    <p:anim calcmode="lin" valueType="num">
                                      <p:cBhvr additive="base">
                                        <p:cTn id="7" dur="500" fill="hold"/>
                                        <p:tgtEl>
                                          <p:spTgt spid="25497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4978">
                                            <p:txEl>
                                              <p:pRg st="0" end="0"/>
                                            </p:txEl>
                                          </p:spTgt>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9" presetClass="entr" presetSubtype="0" fill="hold" grpId="0" nodeType="afterEffect">
                                  <p:stCondLst>
                                    <p:cond delay="2000"/>
                                  </p:stCondLst>
                                  <p:childTnLst>
                                    <p:set>
                                      <p:cBhvr>
                                        <p:cTn id="11" dur="1" fill="hold">
                                          <p:stCondLst>
                                            <p:cond delay="0"/>
                                          </p:stCondLst>
                                        </p:cTn>
                                        <p:tgtEl>
                                          <p:spTgt spid="254980"/>
                                        </p:tgtEl>
                                        <p:attrNameLst>
                                          <p:attrName>style.visibility</p:attrName>
                                        </p:attrNameLst>
                                      </p:cBhvr>
                                      <p:to>
                                        <p:strVal val="visible"/>
                                      </p:to>
                                    </p:set>
                                    <p:animEffect transition="in" filter="dissolve">
                                      <p:cBhvr>
                                        <p:cTn id="12" dur="500"/>
                                        <p:tgtEl>
                                          <p:spTgt spid="254980"/>
                                        </p:tgtEl>
                                      </p:cBhvr>
                                    </p:animEffect>
                                  </p:childTnLst>
                                </p:cTn>
                              </p:par>
                            </p:childTnLst>
                          </p:cTn>
                        </p:par>
                        <p:par>
                          <p:cTn id="13" fill="hold" nodeType="afterGroup">
                            <p:stCondLst>
                              <p:cond delay="3000"/>
                            </p:stCondLst>
                            <p:childTnLst>
                              <p:par>
                                <p:cTn id="14" presetID="2" presetClass="entr" presetSubtype="1" fill="hold" grpId="0" nodeType="afterEffect">
                                  <p:stCondLst>
                                    <p:cond delay="2000"/>
                                  </p:stCondLst>
                                  <p:childTnLst>
                                    <p:set>
                                      <p:cBhvr>
                                        <p:cTn id="15" dur="1" fill="hold">
                                          <p:stCondLst>
                                            <p:cond delay="0"/>
                                          </p:stCondLst>
                                        </p:cTn>
                                        <p:tgtEl>
                                          <p:spTgt spid="254979"/>
                                        </p:tgtEl>
                                        <p:attrNameLst>
                                          <p:attrName>style.visibility</p:attrName>
                                        </p:attrNameLst>
                                      </p:cBhvr>
                                      <p:to>
                                        <p:strVal val="visible"/>
                                      </p:to>
                                    </p:set>
                                    <p:anim calcmode="lin" valueType="num">
                                      <p:cBhvr additive="base">
                                        <p:cTn id="16" dur="500" fill="hold"/>
                                        <p:tgtEl>
                                          <p:spTgt spid="254979"/>
                                        </p:tgtEl>
                                        <p:attrNameLst>
                                          <p:attrName>ppt_x</p:attrName>
                                        </p:attrNameLst>
                                      </p:cBhvr>
                                      <p:tavLst>
                                        <p:tav tm="0">
                                          <p:val>
                                            <p:strVal val="#ppt_x"/>
                                          </p:val>
                                        </p:tav>
                                        <p:tav tm="100000">
                                          <p:val>
                                            <p:strVal val="#ppt_x"/>
                                          </p:val>
                                        </p:tav>
                                      </p:tavLst>
                                    </p:anim>
                                    <p:anim calcmode="lin" valueType="num">
                                      <p:cBhvr additive="base">
                                        <p:cTn id="17" dur="500" fill="hold"/>
                                        <p:tgtEl>
                                          <p:spTgt spid="254979"/>
                                        </p:tgtEl>
                                        <p:attrNameLst>
                                          <p:attrName>ppt_y</p:attrName>
                                        </p:attrNameLst>
                                      </p:cBhvr>
                                      <p:tavLst>
                                        <p:tav tm="0">
                                          <p:val>
                                            <p:strVal val="0-#ppt_h/2"/>
                                          </p:val>
                                        </p:tav>
                                        <p:tav tm="100000">
                                          <p:val>
                                            <p:strVal val="#ppt_y"/>
                                          </p:val>
                                        </p:tav>
                                      </p:tavLst>
                                    </p:anim>
                                  </p:childTnLst>
                                </p:cTn>
                              </p:par>
                            </p:childTnLst>
                          </p:cTn>
                        </p:par>
                        <p:par>
                          <p:cTn id="18" fill="hold" nodeType="afterGroup">
                            <p:stCondLst>
                              <p:cond delay="5500"/>
                            </p:stCondLst>
                            <p:childTnLst>
                              <p:par>
                                <p:cTn id="19" presetID="9" presetClass="entr" presetSubtype="0" fill="hold" grpId="0" nodeType="afterEffect">
                                  <p:stCondLst>
                                    <p:cond delay="5000"/>
                                  </p:stCondLst>
                                  <p:childTnLst>
                                    <p:set>
                                      <p:cBhvr>
                                        <p:cTn id="20" dur="1" fill="hold">
                                          <p:stCondLst>
                                            <p:cond delay="0"/>
                                          </p:stCondLst>
                                        </p:cTn>
                                        <p:tgtEl>
                                          <p:spTgt spid="254981"/>
                                        </p:tgtEl>
                                        <p:attrNameLst>
                                          <p:attrName>style.visibility</p:attrName>
                                        </p:attrNameLst>
                                      </p:cBhvr>
                                      <p:to>
                                        <p:strVal val="visible"/>
                                      </p:to>
                                    </p:set>
                                    <p:animEffect transition="in" filter="dissolve">
                                      <p:cBhvr>
                                        <p:cTn id="21" dur="500"/>
                                        <p:tgtEl>
                                          <p:spTgt spid="254981"/>
                                        </p:tgtEl>
                                      </p:cBhvr>
                                    </p:animEffect>
                                  </p:childTnLst>
                                </p:cTn>
                              </p:par>
                            </p:childTnLst>
                          </p:cTn>
                        </p:par>
                        <p:par>
                          <p:cTn id="22" fill="hold" nodeType="afterGroup">
                            <p:stCondLst>
                              <p:cond delay="11000"/>
                            </p:stCondLst>
                            <p:childTnLst>
                              <p:par>
                                <p:cTn id="23" presetID="2" presetClass="entr" presetSubtype="1" fill="hold" grpId="0" nodeType="afterEffect">
                                  <p:stCondLst>
                                    <p:cond delay="2000"/>
                                  </p:stCondLst>
                                  <p:childTnLst>
                                    <p:set>
                                      <p:cBhvr>
                                        <p:cTn id="24" dur="1" fill="hold">
                                          <p:stCondLst>
                                            <p:cond delay="0"/>
                                          </p:stCondLst>
                                        </p:cTn>
                                        <p:tgtEl>
                                          <p:spTgt spid="254982"/>
                                        </p:tgtEl>
                                        <p:attrNameLst>
                                          <p:attrName>style.visibility</p:attrName>
                                        </p:attrNameLst>
                                      </p:cBhvr>
                                      <p:to>
                                        <p:strVal val="visible"/>
                                      </p:to>
                                    </p:set>
                                    <p:anim calcmode="lin" valueType="num">
                                      <p:cBhvr additive="base">
                                        <p:cTn id="25" dur="500" fill="hold"/>
                                        <p:tgtEl>
                                          <p:spTgt spid="254982"/>
                                        </p:tgtEl>
                                        <p:attrNameLst>
                                          <p:attrName>ppt_x</p:attrName>
                                        </p:attrNameLst>
                                      </p:cBhvr>
                                      <p:tavLst>
                                        <p:tav tm="0">
                                          <p:val>
                                            <p:strVal val="#ppt_x"/>
                                          </p:val>
                                        </p:tav>
                                        <p:tav tm="100000">
                                          <p:val>
                                            <p:strVal val="#ppt_x"/>
                                          </p:val>
                                        </p:tav>
                                      </p:tavLst>
                                    </p:anim>
                                    <p:anim calcmode="lin" valueType="num">
                                      <p:cBhvr additive="base">
                                        <p:cTn id="26" dur="500" fill="hold"/>
                                        <p:tgtEl>
                                          <p:spTgt spid="254982"/>
                                        </p:tgtEl>
                                        <p:attrNameLst>
                                          <p:attrName>ppt_y</p:attrName>
                                        </p:attrNameLst>
                                      </p:cBhvr>
                                      <p:tavLst>
                                        <p:tav tm="0">
                                          <p:val>
                                            <p:strVal val="0-#ppt_h/2"/>
                                          </p:val>
                                        </p:tav>
                                        <p:tav tm="100000">
                                          <p:val>
                                            <p:strVal val="#ppt_y"/>
                                          </p:val>
                                        </p:tav>
                                      </p:tavLst>
                                    </p:anim>
                                  </p:childTnLst>
                                </p:cTn>
                              </p:par>
                            </p:childTnLst>
                          </p:cTn>
                        </p:par>
                        <p:par>
                          <p:cTn id="27" fill="hold" nodeType="afterGroup">
                            <p:stCondLst>
                              <p:cond delay="13500"/>
                            </p:stCondLst>
                            <p:childTnLst>
                              <p:par>
                                <p:cTn id="28" presetID="10" presetClass="entr" presetSubtype="0" fill="hold" grpId="0" nodeType="afterEffect">
                                  <p:stCondLst>
                                    <p:cond delay="0"/>
                                  </p:stCondLst>
                                  <p:childTnLst>
                                    <p:set>
                                      <p:cBhvr>
                                        <p:cTn id="29" dur="1" fill="hold">
                                          <p:stCondLst>
                                            <p:cond delay="0"/>
                                          </p:stCondLst>
                                        </p:cTn>
                                        <p:tgtEl>
                                          <p:spTgt spid="255003"/>
                                        </p:tgtEl>
                                        <p:attrNameLst>
                                          <p:attrName>style.visibility</p:attrName>
                                        </p:attrNameLst>
                                      </p:cBhvr>
                                      <p:to>
                                        <p:strVal val="visible"/>
                                      </p:to>
                                    </p:set>
                                    <p:animEffect transition="in" filter="fade">
                                      <p:cBhvr>
                                        <p:cTn id="30" dur="2000"/>
                                        <p:tgtEl>
                                          <p:spTgt spid="255003"/>
                                        </p:tgtEl>
                                      </p:cBhvr>
                                    </p:animEffect>
                                  </p:childTnLst>
                                </p:cTn>
                              </p:par>
                            </p:childTnLst>
                          </p:cTn>
                        </p:par>
                        <p:par>
                          <p:cTn id="31" fill="hold" nodeType="afterGroup">
                            <p:stCondLst>
                              <p:cond delay="15500"/>
                            </p:stCondLst>
                            <p:childTnLst>
                              <p:par>
                                <p:cTn id="32" presetID="23" presetClass="entr" presetSubtype="16" fill="hold" nodeType="afterEffect">
                                  <p:stCondLst>
                                    <p:cond delay="0"/>
                                  </p:stCondLst>
                                  <p:childTnLst>
                                    <p:set>
                                      <p:cBhvr>
                                        <p:cTn id="33" dur="1" fill="hold">
                                          <p:stCondLst>
                                            <p:cond delay="0"/>
                                          </p:stCondLst>
                                        </p:cTn>
                                        <p:tgtEl>
                                          <p:spTgt spid="255004"/>
                                        </p:tgtEl>
                                        <p:attrNameLst>
                                          <p:attrName>style.visibility</p:attrName>
                                        </p:attrNameLst>
                                      </p:cBhvr>
                                      <p:to>
                                        <p:strVal val="visible"/>
                                      </p:to>
                                    </p:set>
                                    <p:anim calcmode="lin" valueType="num">
                                      <p:cBhvr>
                                        <p:cTn id="34" dur="500" fill="hold"/>
                                        <p:tgtEl>
                                          <p:spTgt spid="255004"/>
                                        </p:tgtEl>
                                        <p:attrNameLst>
                                          <p:attrName>ppt_w</p:attrName>
                                        </p:attrNameLst>
                                      </p:cBhvr>
                                      <p:tavLst>
                                        <p:tav tm="0">
                                          <p:val>
                                            <p:fltVal val="0"/>
                                          </p:val>
                                        </p:tav>
                                        <p:tav tm="100000">
                                          <p:val>
                                            <p:strVal val="#ppt_w"/>
                                          </p:val>
                                        </p:tav>
                                      </p:tavLst>
                                    </p:anim>
                                    <p:anim calcmode="lin" valueType="num">
                                      <p:cBhvr>
                                        <p:cTn id="35" dur="500" fill="hold"/>
                                        <p:tgtEl>
                                          <p:spTgt spid="255004"/>
                                        </p:tgtEl>
                                        <p:attrNameLst>
                                          <p:attrName>ppt_h</p:attrName>
                                        </p:attrNameLst>
                                      </p:cBhvr>
                                      <p:tavLst>
                                        <p:tav tm="0">
                                          <p:val>
                                            <p:fltVal val="0"/>
                                          </p:val>
                                        </p:tav>
                                        <p:tav tm="100000">
                                          <p:val>
                                            <p:strVal val="#ppt_h"/>
                                          </p:val>
                                        </p:tav>
                                      </p:tavLst>
                                    </p:anim>
                                  </p:childTnLst>
                                </p:cTn>
                              </p:par>
                            </p:childTnLst>
                          </p:cTn>
                        </p:par>
                        <p:par>
                          <p:cTn id="36" fill="hold" nodeType="afterGroup">
                            <p:stCondLst>
                              <p:cond delay="16000"/>
                            </p:stCondLst>
                            <p:childTnLst>
                              <p:par>
                                <p:cTn id="37" presetID="55" presetClass="exit" presetSubtype="0" fill="hold" nodeType="afterEffect">
                                  <p:stCondLst>
                                    <p:cond delay="0"/>
                                  </p:stCondLst>
                                  <p:childTnLst>
                                    <p:anim calcmode="lin" valueType="num">
                                      <p:cBhvr>
                                        <p:cTn id="38" dur="1000"/>
                                        <p:tgtEl>
                                          <p:spTgt spid="255004"/>
                                        </p:tgtEl>
                                        <p:attrNameLst>
                                          <p:attrName>ppt_w</p:attrName>
                                        </p:attrNameLst>
                                      </p:cBhvr>
                                      <p:tavLst>
                                        <p:tav tm="0">
                                          <p:val>
                                            <p:strVal val="ppt_w"/>
                                          </p:val>
                                        </p:tav>
                                        <p:tav tm="100000">
                                          <p:val>
                                            <p:strVal val="ppt_w*0.70"/>
                                          </p:val>
                                        </p:tav>
                                      </p:tavLst>
                                    </p:anim>
                                    <p:anim calcmode="lin" valueType="num">
                                      <p:cBhvr>
                                        <p:cTn id="39" dur="1000"/>
                                        <p:tgtEl>
                                          <p:spTgt spid="255004"/>
                                        </p:tgtEl>
                                        <p:attrNameLst>
                                          <p:attrName>ppt_h</p:attrName>
                                        </p:attrNameLst>
                                      </p:cBhvr>
                                      <p:tavLst>
                                        <p:tav tm="0">
                                          <p:val>
                                            <p:strVal val="ppt_h"/>
                                          </p:val>
                                        </p:tav>
                                        <p:tav tm="100000">
                                          <p:val>
                                            <p:strVal val="ppt_h"/>
                                          </p:val>
                                        </p:tav>
                                      </p:tavLst>
                                    </p:anim>
                                    <p:animEffect transition="out" filter="fade">
                                      <p:cBhvr>
                                        <p:cTn id="40" dur="1000"/>
                                        <p:tgtEl>
                                          <p:spTgt spid="255004"/>
                                        </p:tgtEl>
                                      </p:cBhvr>
                                    </p:animEffect>
                                    <p:set>
                                      <p:cBhvr>
                                        <p:cTn id="41" dur="1" fill="hold">
                                          <p:stCondLst>
                                            <p:cond delay="999"/>
                                          </p:stCondLst>
                                        </p:cTn>
                                        <p:tgtEl>
                                          <p:spTgt spid="25500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978" grpId="0" build="p" autoUpdateAnimBg="0" advAuto="0"/>
      <p:bldP spid="254979" grpId="0" autoUpdateAnimBg="0"/>
      <p:bldP spid="254980" grpId="0" autoUpdateAnimBg="0"/>
      <p:bldP spid="254981" grpId="0" autoUpdateAnimBg="0"/>
      <p:bldP spid="254982" grpId="0" autoUpdateAnimBg="0"/>
      <p:bldP spid="25500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ChangeArrowheads="1"/>
          </p:cNvSpPr>
          <p:nvPr/>
        </p:nvSpPr>
        <p:spPr bwMode="auto">
          <a:xfrm>
            <a:off x="685800" y="30480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folHlink"/>
              </a:buClr>
              <a:buSzPct val="75000"/>
              <a:buFont typeface="Monotype Sorts" pitchFamily="2" charset="2"/>
              <a:buNone/>
            </a:pPr>
            <a:r>
              <a:rPr kumimoji="1" lang="fr-FR" sz="3200" b="0">
                <a:solidFill>
                  <a:srgbClr val="FFFF66"/>
                </a:solidFill>
                <a:effectLst>
                  <a:outerShdw blurRad="38100" dist="38100" dir="2700000" algn="tl">
                    <a:srgbClr val="000000"/>
                  </a:outerShdw>
                </a:effectLst>
              </a:rPr>
              <a:t>Le voleur occasionnel</a:t>
            </a:r>
          </a:p>
        </p:txBody>
      </p:sp>
      <p:sp>
        <p:nvSpPr>
          <p:cNvPr id="256003" name="Rectangle 3"/>
          <p:cNvSpPr>
            <a:spLocks noChangeArrowheads="1"/>
          </p:cNvSpPr>
          <p:nvPr/>
        </p:nvSpPr>
        <p:spPr bwMode="auto">
          <a:xfrm>
            <a:off x="685800" y="144780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folHlink"/>
              </a:buClr>
              <a:buSzPct val="75000"/>
              <a:buFont typeface="Monotype Sorts" pitchFamily="2" charset="2"/>
              <a:buNone/>
            </a:pPr>
            <a:r>
              <a:rPr kumimoji="1" lang="fr-FR" sz="3200" b="0">
                <a:solidFill>
                  <a:schemeClr val="tx1"/>
                </a:solidFill>
                <a:effectLst>
                  <a:outerShdw blurRad="38100" dist="38100" dir="2700000" algn="tl">
                    <a:srgbClr val="000000"/>
                  </a:outerShdw>
                </a:effectLst>
              </a:rPr>
              <a:t>S’attaquera à</a:t>
            </a:r>
          </a:p>
          <a:p>
            <a:pPr marL="342900" indent="-342900">
              <a:spcBef>
                <a:spcPct val="20000"/>
              </a:spcBef>
              <a:buClr>
                <a:schemeClr val="folHlink"/>
              </a:buClr>
              <a:buSzPct val="75000"/>
              <a:buFont typeface="Monotype Sorts" pitchFamily="2" charset="2"/>
              <a:buNone/>
            </a:pPr>
            <a:r>
              <a:rPr kumimoji="1" lang="fr-FR" sz="3200" b="0">
                <a:solidFill>
                  <a:srgbClr val="FFFF66"/>
                </a:solidFill>
                <a:effectLst>
                  <a:outerShdw blurRad="38100" dist="38100" dir="2700000" algn="tl">
                    <a:srgbClr val="000000"/>
                  </a:outerShdw>
                </a:effectLst>
              </a:rPr>
              <a:t>Des villas</a:t>
            </a:r>
          </a:p>
          <a:p>
            <a:pPr marL="342900" indent="-342900">
              <a:spcBef>
                <a:spcPct val="20000"/>
              </a:spcBef>
              <a:buClr>
                <a:schemeClr val="folHlink"/>
              </a:buClr>
              <a:buSzPct val="75000"/>
              <a:buFont typeface="Monotype Sorts" pitchFamily="2" charset="2"/>
              <a:buNone/>
            </a:pPr>
            <a:r>
              <a:rPr kumimoji="1" lang="fr-FR" sz="3200" b="0">
                <a:solidFill>
                  <a:srgbClr val="FFFF66"/>
                </a:solidFill>
                <a:effectLst>
                  <a:outerShdw blurRad="38100" dist="38100" dir="2700000" algn="tl">
                    <a:srgbClr val="000000"/>
                  </a:outerShdw>
                </a:effectLst>
              </a:rPr>
              <a:t>Des appartements</a:t>
            </a:r>
          </a:p>
          <a:p>
            <a:pPr marL="342900" indent="-342900">
              <a:spcBef>
                <a:spcPct val="20000"/>
              </a:spcBef>
              <a:buClr>
                <a:schemeClr val="folHlink"/>
              </a:buClr>
              <a:buSzPct val="75000"/>
              <a:buFont typeface="Monotype Sorts" pitchFamily="2" charset="2"/>
              <a:buNone/>
            </a:pPr>
            <a:r>
              <a:rPr kumimoji="1" lang="fr-FR" sz="3200" b="0">
                <a:solidFill>
                  <a:srgbClr val="FFFF66"/>
                </a:solidFill>
                <a:effectLst>
                  <a:outerShdw blurRad="38100" dist="38100" dir="2700000" algn="tl">
                    <a:srgbClr val="000000"/>
                  </a:outerShdw>
                </a:effectLst>
              </a:rPr>
              <a:t>Des magasins ou bureaux</a:t>
            </a:r>
          </a:p>
          <a:p>
            <a:pPr marL="342900" indent="-342900">
              <a:spcBef>
                <a:spcPct val="20000"/>
              </a:spcBef>
              <a:buClr>
                <a:schemeClr val="folHlink"/>
              </a:buClr>
              <a:buSzPct val="75000"/>
              <a:buFont typeface="Monotype Sorts" pitchFamily="2" charset="2"/>
              <a:buNone/>
            </a:pPr>
            <a:r>
              <a:rPr kumimoji="1" lang="fr-FR" sz="3200" b="0">
                <a:solidFill>
                  <a:srgbClr val="FFFF66"/>
                </a:solidFill>
                <a:effectLst>
                  <a:outerShdw blurRad="38100" dist="38100" dir="2700000" algn="tl">
                    <a:srgbClr val="000000"/>
                  </a:outerShdw>
                </a:effectLst>
              </a:rPr>
              <a:t>Des entrepôts ou ateliers</a:t>
            </a:r>
          </a:p>
        </p:txBody>
      </p:sp>
      <p:sp>
        <p:nvSpPr>
          <p:cNvPr id="256004" name="Text Box 4"/>
          <p:cNvSpPr txBox="1">
            <a:spLocks noChangeArrowheads="1"/>
          </p:cNvSpPr>
          <p:nvPr/>
        </p:nvSpPr>
        <p:spPr bwMode="auto">
          <a:xfrm>
            <a:off x="4191000" y="914400"/>
            <a:ext cx="762000" cy="579438"/>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3200">
                <a:solidFill>
                  <a:srgbClr val="66FF33"/>
                </a:solidFill>
                <a:sym typeface="Wingdings" pitchFamily="2" charset="2"/>
              </a:rPr>
              <a:t></a:t>
            </a:r>
            <a:endParaRPr lang="fr-FR" sz="3200">
              <a:solidFill>
                <a:srgbClr val="66FF33"/>
              </a:solidFill>
            </a:endParaRPr>
          </a:p>
        </p:txBody>
      </p:sp>
      <p:sp>
        <p:nvSpPr>
          <p:cNvPr id="256005" name="Text Box 5"/>
          <p:cNvSpPr txBox="1">
            <a:spLocks noChangeArrowheads="1"/>
          </p:cNvSpPr>
          <p:nvPr/>
        </p:nvSpPr>
        <p:spPr bwMode="auto">
          <a:xfrm>
            <a:off x="4267200" y="4495800"/>
            <a:ext cx="762000" cy="579438"/>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3200">
                <a:solidFill>
                  <a:srgbClr val="66FF33"/>
                </a:solidFill>
                <a:sym typeface="Wingdings" pitchFamily="2" charset="2"/>
              </a:rPr>
              <a:t></a:t>
            </a:r>
            <a:endParaRPr lang="fr-FR" sz="3200">
              <a:solidFill>
                <a:srgbClr val="66FF33"/>
              </a:solidFill>
            </a:endParaRPr>
          </a:p>
        </p:txBody>
      </p:sp>
      <p:sp>
        <p:nvSpPr>
          <p:cNvPr id="256006" name="Rectangle 6"/>
          <p:cNvSpPr>
            <a:spLocks noChangeArrowheads="1"/>
          </p:cNvSpPr>
          <p:nvPr/>
        </p:nvSpPr>
        <p:spPr bwMode="auto">
          <a:xfrm>
            <a:off x="762000" y="510540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folHlink"/>
              </a:buClr>
              <a:buSzPct val="75000"/>
              <a:buFont typeface="Monotype Sorts" pitchFamily="2" charset="2"/>
              <a:buNone/>
            </a:pPr>
            <a:r>
              <a:rPr kumimoji="1" lang="fr-FR" sz="3200" b="0">
                <a:solidFill>
                  <a:schemeClr val="tx1"/>
                </a:solidFill>
                <a:effectLst>
                  <a:outerShdw blurRad="38100" dist="38100" dir="2700000" algn="tl">
                    <a:srgbClr val="000000"/>
                  </a:outerShdw>
                </a:effectLst>
              </a:rPr>
              <a:t>On appelle cela le</a:t>
            </a:r>
            <a:r>
              <a:rPr kumimoji="1" lang="fr-FR" sz="3200" b="0">
                <a:solidFill>
                  <a:srgbClr val="FFFF66"/>
                </a:solidFill>
                <a:effectLst>
                  <a:outerShdw blurRad="38100" dist="38100" dir="2700000" algn="tl">
                    <a:srgbClr val="000000"/>
                  </a:outerShdw>
                </a:effectLst>
              </a:rPr>
              <a:t> </a:t>
            </a:r>
            <a:r>
              <a:rPr kumimoji="1" lang="fr-FR" sz="3200" b="0">
                <a:effectLst>
                  <a:outerShdw blurRad="38100" dist="38100" dir="2700000" algn="tl">
                    <a:srgbClr val="000000"/>
                  </a:outerShdw>
                </a:effectLst>
              </a:rPr>
              <a:t>Risque courant</a:t>
            </a:r>
          </a:p>
        </p:txBody>
      </p:sp>
      <p:sp>
        <p:nvSpPr>
          <p:cNvPr id="256027" name="AutoShape 27">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256028" name="Group 28"/>
          <p:cNvGrpSpPr>
            <a:grpSpLocks/>
          </p:cNvGrpSpPr>
          <p:nvPr/>
        </p:nvGrpSpPr>
        <p:grpSpPr bwMode="auto">
          <a:xfrm>
            <a:off x="7380288" y="5805488"/>
            <a:ext cx="1008062" cy="360362"/>
            <a:chOff x="158" y="2341"/>
            <a:chExt cx="635" cy="227"/>
          </a:xfrm>
        </p:grpSpPr>
        <p:sp>
          <p:nvSpPr>
            <p:cNvPr id="256029" name="Line 29"/>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56030" name="Text Box 30"/>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12624">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56002"/>
                                        </p:tgtEl>
                                        <p:attrNameLst>
                                          <p:attrName>style.visibility</p:attrName>
                                        </p:attrNameLst>
                                      </p:cBhvr>
                                      <p:to>
                                        <p:strVal val="visible"/>
                                      </p:to>
                                    </p:set>
                                    <p:anim calcmode="lin" valueType="num">
                                      <p:cBhvr additive="base">
                                        <p:cTn id="7" dur="500" fill="hold"/>
                                        <p:tgtEl>
                                          <p:spTgt spid="256002"/>
                                        </p:tgtEl>
                                        <p:attrNameLst>
                                          <p:attrName>ppt_x</p:attrName>
                                        </p:attrNameLst>
                                      </p:cBhvr>
                                      <p:tavLst>
                                        <p:tav tm="0">
                                          <p:val>
                                            <p:strVal val="#ppt_x"/>
                                          </p:val>
                                        </p:tav>
                                        <p:tav tm="100000">
                                          <p:val>
                                            <p:strVal val="#ppt_x"/>
                                          </p:val>
                                        </p:tav>
                                      </p:tavLst>
                                    </p:anim>
                                    <p:anim calcmode="lin" valueType="num">
                                      <p:cBhvr additive="base">
                                        <p:cTn id="8" dur="500" fill="hold"/>
                                        <p:tgtEl>
                                          <p:spTgt spid="256002"/>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9" presetClass="entr" presetSubtype="0" fill="hold" grpId="0" nodeType="afterEffect">
                                  <p:stCondLst>
                                    <p:cond delay="2000"/>
                                  </p:stCondLst>
                                  <p:childTnLst>
                                    <p:set>
                                      <p:cBhvr>
                                        <p:cTn id="11" dur="1" fill="hold">
                                          <p:stCondLst>
                                            <p:cond delay="0"/>
                                          </p:stCondLst>
                                        </p:cTn>
                                        <p:tgtEl>
                                          <p:spTgt spid="256004"/>
                                        </p:tgtEl>
                                        <p:attrNameLst>
                                          <p:attrName>style.visibility</p:attrName>
                                        </p:attrNameLst>
                                      </p:cBhvr>
                                      <p:to>
                                        <p:strVal val="visible"/>
                                      </p:to>
                                    </p:set>
                                    <p:animEffect transition="in" filter="dissolve">
                                      <p:cBhvr>
                                        <p:cTn id="12" dur="500"/>
                                        <p:tgtEl>
                                          <p:spTgt spid="256004"/>
                                        </p:tgtEl>
                                      </p:cBhvr>
                                    </p:animEffect>
                                  </p:childTnLst>
                                </p:cTn>
                              </p:par>
                            </p:childTnLst>
                          </p:cTn>
                        </p:par>
                        <p:par>
                          <p:cTn id="13" fill="hold" nodeType="afterGroup">
                            <p:stCondLst>
                              <p:cond delay="3000"/>
                            </p:stCondLst>
                            <p:childTnLst>
                              <p:par>
                                <p:cTn id="14" presetID="2" presetClass="entr" presetSubtype="1" fill="hold" grpId="0" nodeType="afterEffect">
                                  <p:stCondLst>
                                    <p:cond delay="2000"/>
                                  </p:stCondLst>
                                  <p:childTnLst>
                                    <p:set>
                                      <p:cBhvr>
                                        <p:cTn id="15" dur="1" fill="hold">
                                          <p:stCondLst>
                                            <p:cond delay="0"/>
                                          </p:stCondLst>
                                        </p:cTn>
                                        <p:tgtEl>
                                          <p:spTgt spid="256003"/>
                                        </p:tgtEl>
                                        <p:attrNameLst>
                                          <p:attrName>style.visibility</p:attrName>
                                        </p:attrNameLst>
                                      </p:cBhvr>
                                      <p:to>
                                        <p:strVal val="visible"/>
                                      </p:to>
                                    </p:set>
                                    <p:anim calcmode="lin" valueType="num">
                                      <p:cBhvr additive="base">
                                        <p:cTn id="16" dur="500" fill="hold"/>
                                        <p:tgtEl>
                                          <p:spTgt spid="256003"/>
                                        </p:tgtEl>
                                        <p:attrNameLst>
                                          <p:attrName>ppt_x</p:attrName>
                                        </p:attrNameLst>
                                      </p:cBhvr>
                                      <p:tavLst>
                                        <p:tav tm="0">
                                          <p:val>
                                            <p:strVal val="#ppt_x"/>
                                          </p:val>
                                        </p:tav>
                                        <p:tav tm="100000">
                                          <p:val>
                                            <p:strVal val="#ppt_x"/>
                                          </p:val>
                                        </p:tav>
                                      </p:tavLst>
                                    </p:anim>
                                    <p:anim calcmode="lin" valueType="num">
                                      <p:cBhvr additive="base">
                                        <p:cTn id="17" dur="500" fill="hold"/>
                                        <p:tgtEl>
                                          <p:spTgt spid="256003"/>
                                        </p:tgtEl>
                                        <p:attrNameLst>
                                          <p:attrName>ppt_y</p:attrName>
                                        </p:attrNameLst>
                                      </p:cBhvr>
                                      <p:tavLst>
                                        <p:tav tm="0">
                                          <p:val>
                                            <p:strVal val="0-#ppt_h/2"/>
                                          </p:val>
                                        </p:tav>
                                        <p:tav tm="100000">
                                          <p:val>
                                            <p:strVal val="#ppt_y"/>
                                          </p:val>
                                        </p:tav>
                                      </p:tavLst>
                                    </p:anim>
                                  </p:childTnLst>
                                </p:cTn>
                              </p:par>
                            </p:childTnLst>
                          </p:cTn>
                        </p:par>
                        <p:par>
                          <p:cTn id="18" fill="hold" nodeType="afterGroup">
                            <p:stCondLst>
                              <p:cond delay="5500"/>
                            </p:stCondLst>
                            <p:childTnLst>
                              <p:par>
                                <p:cTn id="19" presetID="9" presetClass="entr" presetSubtype="0" fill="hold" grpId="0" nodeType="afterEffect">
                                  <p:stCondLst>
                                    <p:cond delay="7000"/>
                                  </p:stCondLst>
                                  <p:childTnLst>
                                    <p:set>
                                      <p:cBhvr>
                                        <p:cTn id="20" dur="1" fill="hold">
                                          <p:stCondLst>
                                            <p:cond delay="0"/>
                                          </p:stCondLst>
                                        </p:cTn>
                                        <p:tgtEl>
                                          <p:spTgt spid="256005"/>
                                        </p:tgtEl>
                                        <p:attrNameLst>
                                          <p:attrName>style.visibility</p:attrName>
                                        </p:attrNameLst>
                                      </p:cBhvr>
                                      <p:to>
                                        <p:strVal val="visible"/>
                                      </p:to>
                                    </p:set>
                                    <p:animEffect transition="in" filter="dissolve">
                                      <p:cBhvr>
                                        <p:cTn id="21" dur="500"/>
                                        <p:tgtEl>
                                          <p:spTgt spid="256005"/>
                                        </p:tgtEl>
                                      </p:cBhvr>
                                    </p:animEffect>
                                  </p:childTnLst>
                                </p:cTn>
                              </p:par>
                            </p:childTnLst>
                          </p:cTn>
                        </p:par>
                        <p:par>
                          <p:cTn id="22" fill="hold" nodeType="afterGroup">
                            <p:stCondLst>
                              <p:cond delay="13000"/>
                            </p:stCondLst>
                            <p:childTnLst>
                              <p:par>
                                <p:cTn id="23" presetID="2" presetClass="entr" presetSubtype="1" fill="hold" grpId="0" nodeType="afterEffect">
                                  <p:stCondLst>
                                    <p:cond delay="2000"/>
                                  </p:stCondLst>
                                  <p:childTnLst>
                                    <p:set>
                                      <p:cBhvr>
                                        <p:cTn id="24" dur="1" fill="hold">
                                          <p:stCondLst>
                                            <p:cond delay="0"/>
                                          </p:stCondLst>
                                        </p:cTn>
                                        <p:tgtEl>
                                          <p:spTgt spid="256006"/>
                                        </p:tgtEl>
                                        <p:attrNameLst>
                                          <p:attrName>style.visibility</p:attrName>
                                        </p:attrNameLst>
                                      </p:cBhvr>
                                      <p:to>
                                        <p:strVal val="visible"/>
                                      </p:to>
                                    </p:set>
                                    <p:anim calcmode="lin" valueType="num">
                                      <p:cBhvr additive="base">
                                        <p:cTn id="25" dur="500" fill="hold"/>
                                        <p:tgtEl>
                                          <p:spTgt spid="256006"/>
                                        </p:tgtEl>
                                        <p:attrNameLst>
                                          <p:attrName>ppt_x</p:attrName>
                                        </p:attrNameLst>
                                      </p:cBhvr>
                                      <p:tavLst>
                                        <p:tav tm="0">
                                          <p:val>
                                            <p:strVal val="#ppt_x"/>
                                          </p:val>
                                        </p:tav>
                                        <p:tav tm="100000">
                                          <p:val>
                                            <p:strVal val="#ppt_x"/>
                                          </p:val>
                                        </p:tav>
                                      </p:tavLst>
                                    </p:anim>
                                    <p:anim calcmode="lin" valueType="num">
                                      <p:cBhvr additive="base">
                                        <p:cTn id="26" dur="500" fill="hold"/>
                                        <p:tgtEl>
                                          <p:spTgt spid="256006"/>
                                        </p:tgtEl>
                                        <p:attrNameLst>
                                          <p:attrName>ppt_y</p:attrName>
                                        </p:attrNameLst>
                                      </p:cBhvr>
                                      <p:tavLst>
                                        <p:tav tm="0">
                                          <p:val>
                                            <p:strVal val="0-#ppt_h/2"/>
                                          </p:val>
                                        </p:tav>
                                        <p:tav tm="100000">
                                          <p:val>
                                            <p:strVal val="#ppt_y"/>
                                          </p:val>
                                        </p:tav>
                                      </p:tavLst>
                                    </p:anim>
                                  </p:childTnLst>
                                </p:cTn>
                              </p:par>
                            </p:childTnLst>
                          </p:cTn>
                        </p:par>
                        <p:par>
                          <p:cTn id="27" fill="hold" nodeType="afterGroup">
                            <p:stCondLst>
                              <p:cond delay="15500"/>
                            </p:stCondLst>
                            <p:childTnLst>
                              <p:par>
                                <p:cTn id="28" presetID="10" presetClass="entr" presetSubtype="0" fill="hold" grpId="0" nodeType="afterEffect">
                                  <p:stCondLst>
                                    <p:cond delay="0"/>
                                  </p:stCondLst>
                                  <p:childTnLst>
                                    <p:set>
                                      <p:cBhvr>
                                        <p:cTn id="29" dur="1" fill="hold">
                                          <p:stCondLst>
                                            <p:cond delay="0"/>
                                          </p:stCondLst>
                                        </p:cTn>
                                        <p:tgtEl>
                                          <p:spTgt spid="256027"/>
                                        </p:tgtEl>
                                        <p:attrNameLst>
                                          <p:attrName>style.visibility</p:attrName>
                                        </p:attrNameLst>
                                      </p:cBhvr>
                                      <p:to>
                                        <p:strVal val="visible"/>
                                      </p:to>
                                    </p:set>
                                    <p:animEffect transition="in" filter="fade">
                                      <p:cBhvr>
                                        <p:cTn id="30" dur="2000"/>
                                        <p:tgtEl>
                                          <p:spTgt spid="256027"/>
                                        </p:tgtEl>
                                      </p:cBhvr>
                                    </p:animEffect>
                                  </p:childTnLst>
                                </p:cTn>
                              </p:par>
                            </p:childTnLst>
                          </p:cTn>
                        </p:par>
                        <p:par>
                          <p:cTn id="31" fill="hold" nodeType="afterGroup">
                            <p:stCondLst>
                              <p:cond delay="17500"/>
                            </p:stCondLst>
                            <p:childTnLst>
                              <p:par>
                                <p:cTn id="32" presetID="23" presetClass="entr" presetSubtype="16" fill="hold" nodeType="afterEffect">
                                  <p:stCondLst>
                                    <p:cond delay="0"/>
                                  </p:stCondLst>
                                  <p:childTnLst>
                                    <p:set>
                                      <p:cBhvr>
                                        <p:cTn id="33" dur="1" fill="hold">
                                          <p:stCondLst>
                                            <p:cond delay="0"/>
                                          </p:stCondLst>
                                        </p:cTn>
                                        <p:tgtEl>
                                          <p:spTgt spid="256028"/>
                                        </p:tgtEl>
                                        <p:attrNameLst>
                                          <p:attrName>style.visibility</p:attrName>
                                        </p:attrNameLst>
                                      </p:cBhvr>
                                      <p:to>
                                        <p:strVal val="visible"/>
                                      </p:to>
                                    </p:set>
                                    <p:anim calcmode="lin" valueType="num">
                                      <p:cBhvr>
                                        <p:cTn id="34" dur="500" fill="hold"/>
                                        <p:tgtEl>
                                          <p:spTgt spid="256028"/>
                                        </p:tgtEl>
                                        <p:attrNameLst>
                                          <p:attrName>ppt_w</p:attrName>
                                        </p:attrNameLst>
                                      </p:cBhvr>
                                      <p:tavLst>
                                        <p:tav tm="0">
                                          <p:val>
                                            <p:fltVal val="0"/>
                                          </p:val>
                                        </p:tav>
                                        <p:tav tm="100000">
                                          <p:val>
                                            <p:strVal val="#ppt_w"/>
                                          </p:val>
                                        </p:tav>
                                      </p:tavLst>
                                    </p:anim>
                                    <p:anim calcmode="lin" valueType="num">
                                      <p:cBhvr>
                                        <p:cTn id="35" dur="500" fill="hold"/>
                                        <p:tgtEl>
                                          <p:spTgt spid="256028"/>
                                        </p:tgtEl>
                                        <p:attrNameLst>
                                          <p:attrName>ppt_h</p:attrName>
                                        </p:attrNameLst>
                                      </p:cBhvr>
                                      <p:tavLst>
                                        <p:tav tm="0">
                                          <p:val>
                                            <p:fltVal val="0"/>
                                          </p:val>
                                        </p:tav>
                                        <p:tav tm="100000">
                                          <p:val>
                                            <p:strVal val="#ppt_h"/>
                                          </p:val>
                                        </p:tav>
                                      </p:tavLst>
                                    </p:anim>
                                  </p:childTnLst>
                                </p:cTn>
                              </p:par>
                            </p:childTnLst>
                          </p:cTn>
                        </p:par>
                        <p:par>
                          <p:cTn id="36" fill="hold" nodeType="afterGroup">
                            <p:stCondLst>
                              <p:cond delay="18000"/>
                            </p:stCondLst>
                            <p:childTnLst>
                              <p:par>
                                <p:cTn id="37" presetID="55" presetClass="exit" presetSubtype="0" fill="hold" nodeType="afterEffect">
                                  <p:stCondLst>
                                    <p:cond delay="0"/>
                                  </p:stCondLst>
                                  <p:childTnLst>
                                    <p:anim calcmode="lin" valueType="num">
                                      <p:cBhvr>
                                        <p:cTn id="38" dur="1000"/>
                                        <p:tgtEl>
                                          <p:spTgt spid="256028"/>
                                        </p:tgtEl>
                                        <p:attrNameLst>
                                          <p:attrName>ppt_w</p:attrName>
                                        </p:attrNameLst>
                                      </p:cBhvr>
                                      <p:tavLst>
                                        <p:tav tm="0">
                                          <p:val>
                                            <p:strVal val="ppt_w"/>
                                          </p:val>
                                        </p:tav>
                                        <p:tav tm="100000">
                                          <p:val>
                                            <p:strVal val="ppt_w*0.70"/>
                                          </p:val>
                                        </p:tav>
                                      </p:tavLst>
                                    </p:anim>
                                    <p:anim calcmode="lin" valueType="num">
                                      <p:cBhvr>
                                        <p:cTn id="39" dur="1000"/>
                                        <p:tgtEl>
                                          <p:spTgt spid="256028"/>
                                        </p:tgtEl>
                                        <p:attrNameLst>
                                          <p:attrName>ppt_h</p:attrName>
                                        </p:attrNameLst>
                                      </p:cBhvr>
                                      <p:tavLst>
                                        <p:tav tm="0">
                                          <p:val>
                                            <p:strVal val="ppt_h"/>
                                          </p:val>
                                        </p:tav>
                                        <p:tav tm="100000">
                                          <p:val>
                                            <p:strVal val="ppt_h"/>
                                          </p:val>
                                        </p:tav>
                                      </p:tavLst>
                                    </p:anim>
                                    <p:animEffect transition="out" filter="fade">
                                      <p:cBhvr>
                                        <p:cTn id="40" dur="1000"/>
                                        <p:tgtEl>
                                          <p:spTgt spid="256028"/>
                                        </p:tgtEl>
                                      </p:cBhvr>
                                    </p:animEffect>
                                    <p:set>
                                      <p:cBhvr>
                                        <p:cTn id="41" dur="1" fill="hold">
                                          <p:stCondLst>
                                            <p:cond delay="999"/>
                                          </p:stCondLst>
                                        </p:cTn>
                                        <p:tgtEl>
                                          <p:spTgt spid="2560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02" grpId="0" autoUpdateAnimBg="0"/>
      <p:bldP spid="256003" grpId="0" autoUpdateAnimBg="0"/>
      <p:bldP spid="256004" grpId="0" autoUpdateAnimBg="0"/>
      <p:bldP spid="256005" grpId="0" autoUpdateAnimBg="0"/>
      <p:bldP spid="256006" grpId="0" autoUpdateAnimBg="0"/>
      <p:bldP spid="25602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47" name="Rectangle 23"/>
          <p:cNvSpPr>
            <a:spLocks noGrp="1" noChangeArrowheads="1"/>
          </p:cNvSpPr>
          <p:nvPr>
            <p:ph type="title"/>
          </p:nvPr>
        </p:nvSpPr>
        <p:spPr bwMode="auto">
          <a:xfrm>
            <a:off x="684213" y="1628775"/>
            <a:ext cx="777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fr-FR" i="1"/>
              <a:t>ANALYSE DES RISQUES</a:t>
            </a:r>
          </a:p>
        </p:txBody>
      </p:sp>
      <p:sp>
        <p:nvSpPr>
          <p:cNvPr id="257048" name="AutoShape 24">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257049" name="Group 25"/>
          <p:cNvGrpSpPr>
            <a:grpSpLocks/>
          </p:cNvGrpSpPr>
          <p:nvPr/>
        </p:nvGrpSpPr>
        <p:grpSpPr bwMode="auto">
          <a:xfrm>
            <a:off x="7380288" y="5805488"/>
            <a:ext cx="1008062" cy="360362"/>
            <a:chOff x="158" y="2341"/>
            <a:chExt cx="635" cy="227"/>
          </a:xfrm>
        </p:grpSpPr>
        <p:sp>
          <p:nvSpPr>
            <p:cNvPr id="257050" name="Line 26"/>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57051" name="Text Box 27"/>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5936">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5" presetClass="entr" presetSubtype="0" fill="hold" grpId="0" nodeType="afterEffect">
                                  <p:stCondLst>
                                    <p:cond delay="0"/>
                                  </p:stCondLst>
                                  <p:iterate type="lt">
                                    <p:tmPct val="10000"/>
                                  </p:iterate>
                                  <p:childTnLst>
                                    <p:set>
                                      <p:cBhvr>
                                        <p:cTn id="6" dur="1" fill="hold">
                                          <p:stCondLst>
                                            <p:cond delay="0"/>
                                          </p:stCondLst>
                                        </p:cTn>
                                        <p:tgtEl>
                                          <p:spTgt spid="257047"/>
                                        </p:tgtEl>
                                        <p:attrNameLst>
                                          <p:attrName>style.visibility</p:attrName>
                                        </p:attrNameLst>
                                      </p:cBhvr>
                                      <p:to>
                                        <p:strVal val="visible"/>
                                      </p:to>
                                    </p:set>
                                    <p:animEffect transition="in" filter="fade">
                                      <p:cBhvr>
                                        <p:cTn id="7" dur="2000"/>
                                        <p:tgtEl>
                                          <p:spTgt spid="257047"/>
                                        </p:tgtEl>
                                      </p:cBhvr>
                                    </p:animEffect>
                                    <p:anim calcmode="lin" valueType="num">
                                      <p:cBhvr>
                                        <p:cTn id="8" dur="2000" fill="hold"/>
                                        <p:tgtEl>
                                          <p:spTgt spid="257047"/>
                                        </p:tgtEl>
                                        <p:attrNameLst>
                                          <p:attrName>ppt_w</p:attrName>
                                        </p:attrNameLst>
                                      </p:cBhvr>
                                      <p:tavLst>
                                        <p:tav tm="0" fmla="#ppt_w*sin(2.5*pi*$)">
                                          <p:val>
                                            <p:fltVal val="0"/>
                                          </p:val>
                                        </p:tav>
                                        <p:tav tm="100000">
                                          <p:val>
                                            <p:fltVal val="1"/>
                                          </p:val>
                                        </p:tav>
                                      </p:tavLst>
                                    </p:anim>
                                    <p:anim calcmode="lin" valueType="num">
                                      <p:cBhvr>
                                        <p:cTn id="9" dur="2000" fill="hold"/>
                                        <p:tgtEl>
                                          <p:spTgt spid="257047"/>
                                        </p:tgtEl>
                                        <p:attrNameLst>
                                          <p:attrName>ppt_h</p:attrName>
                                        </p:attrNameLst>
                                      </p:cBhvr>
                                      <p:tavLst>
                                        <p:tav tm="0">
                                          <p:val>
                                            <p:strVal val="#ppt_h"/>
                                          </p:val>
                                        </p:tav>
                                        <p:tav tm="100000">
                                          <p:val>
                                            <p:strVal val="#ppt_h"/>
                                          </p:val>
                                        </p:tav>
                                      </p:tavLst>
                                    </p:anim>
                                  </p:childTnLst>
                                </p:cTn>
                              </p:par>
                            </p:childTnLst>
                          </p:cTn>
                        </p:par>
                        <p:par>
                          <p:cTn id="10" fill="hold" nodeType="afterGroup">
                            <p:stCondLst>
                              <p:cond delay="5200"/>
                            </p:stCondLst>
                            <p:childTnLst>
                              <p:par>
                                <p:cTn id="11" presetID="10" presetClass="entr" presetSubtype="0" fill="hold" grpId="0" nodeType="afterEffect">
                                  <p:stCondLst>
                                    <p:cond delay="0"/>
                                  </p:stCondLst>
                                  <p:childTnLst>
                                    <p:set>
                                      <p:cBhvr>
                                        <p:cTn id="12" dur="1" fill="hold">
                                          <p:stCondLst>
                                            <p:cond delay="0"/>
                                          </p:stCondLst>
                                        </p:cTn>
                                        <p:tgtEl>
                                          <p:spTgt spid="257048"/>
                                        </p:tgtEl>
                                        <p:attrNameLst>
                                          <p:attrName>style.visibility</p:attrName>
                                        </p:attrNameLst>
                                      </p:cBhvr>
                                      <p:to>
                                        <p:strVal val="visible"/>
                                      </p:to>
                                    </p:set>
                                    <p:animEffect transition="in" filter="fade">
                                      <p:cBhvr>
                                        <p:cTn id="13" dur="2000"/>
                                        <p:tgtEl>
                                          <p:spTgt spid="257048"/>
                                        </p:tgtEl>
                                      </p:cBhvr>
                                    </p:animEffect>
                                  </p:childTnLst>
                                </p:cTn>
                              </p:par>
                            </p:childTnLst>
                          </p:cTn>
                        </p:par>
                        <p:par>
                          <p:cTn id="14" fill="hold" nodeType="afterGroup">
                            <p:stCondLst>
                              <p:cond delay="7200"/>
                            </p:stCondLst>
                            <p:childTnLst>
                              <p:par>
                                <p:cTn id="15" presetID="23" presetClass="entr" presetSubtype="16" fill="hold" nodeType="afterEffect">
                                  <p:stCondLst>
                                    <p:cond delay="0"/>
                                  </p:stCondLst>
                                  <p:childTnLst>
                                    <p:set>
                                      <p:cBhvr>
                                        <p:cTn id="16" dur="1" fill="hold">
                                          <p:stCondLst>
                                            <p:cond delay="0"/>
                                          </p:stCondLst>
                                        </p:cTn>
                                        <p:tgtEl>
                                          <p:spTgt spid="257049"/>
                                        </p:tgtEl>
                                        <p:attrNameLst>
                                          <p:attrName>style.visibility</p:attrName>
                                        </p:attrNameLst>
                                      </p:cBhvr>
                                      <p:to>
                                        <p:strVal val="visible"/>
                                      </p:to>
                                    </p:set>
                                    <p:anim calcmode="lin" valueType="num">
                                      <p:cBhvr>
                                        <p:cTn id="17" dur="500" fill="hold"/>
                                        <p:tgtEl>
                                          <p:spTgt spid="257049"/>
                                        </p:tgtEl>
                                        <p:attrNameLst>
                                          <p:attrName>ppt_w</p:attrName>
                                        </p:attrNameLst>
                                      </p:cBhvr>
                                      <p:tavLst>
                                        <p:tav tm="0">
                                          <p:val>
                                            <p:fltVal val="0"/>
                                          </p:val>
                                        </p:tav>
                                        <p:tav tm="100000">
                                          <p:val>
                                            <p:strVal val="#ppt_w"/>
                                          </p:val>
                                        </p:tav>
                                      </p:tavLst>
                                    </p:anim>
                                    <p:anim calcmode="lin" valueType="num">
                                      <p:cBhvr>
                                        <p:cTn id="18" dur="500" fill="hold"/>
                                        <p:tgtEl>
                                          <p:spTgt spid="257049"/>
                                        </p:tgtEl>
                                        <p:attrNameLst>
                                          <p:attrName>ppt_h</p:attrName>
                                        </p:attrNameLst>
                                      </p:cBhvr>
                                      <p:tavLst>
                                        <p:tav tm="0">
                                          <p:val>
                                            <p:fltVal val="0"/>
                                          </p:val>
                                        </p:tav>
                                        <p:tav tm="100000">
                                          <p:val>
                                            <p:strVal val="#ppt_h"/>
                                          </p:val>
                                        </p:tav>
                                      </p:tavLst>
                                    </p:anim>
                                  </p:childTnLst>
                                </p:cTn>
                              </p:par>
                            </p:childTnLst>
                          </p:cTn>
                        </p:par>
                        <p:par>
                          <p:cTn id="19" fill="hold" nodeType="afterGroup">
                            <p:stCondLst>
                              <p:cond delay="7700"/>
                            </p:stCondLst>
                            <p:childTnLst>
                              <p:par>
                                <p:cTn id="20" presetID="55" presetClass="exit" presetSubtype="0" fill="hold" nodeType="afterEffect">
                                  <p:stCondLst>
                                    <p:cond delay="0"/>
                                  </p:stCondLst>
                                  <p:childTnLst>
                                    <p:anim calcmode="lin" valueType="num">
                                      <p:cBhvr>
                                        <p:cTn id="21" dur="1000"/>
                                        <p:tgtEl>
                                          <p:spTgt spid="257049"/>
                                        </p:tgtEl>
                                        <p:attrNameLst>
                                          <p:attrName>ppt_w</p:attrName>
                                        </p:attrNameLst>
                                      </p:cBhvr>
                                      <p:tavLst>
                                        <p:tav tm="0">
                                          <p:val>
                                            <p:strVal val="ppt_w"/>
                                          </p:val>
                                        </p:tav>
                                        <p:tav tm="100000">
                                          <p:val>
                                            <p:strVal val="ppt_w*0.70"/>
                                          </p:val>
                                        </p:tav>
                                      </p:tavLst>
                                    </p:anim>
                                    <p:anim calcmode="lin" valueType="num">
                                      <p:cBhvr>
                                        <p:cTn id="22" dur="1000"/>
                                        <p:tgtEl>
                                          <p:spTgt spid="257049"/>
                                        </p:tgtEl>
                                        <p:attrNameLst>
                                          <p:attrName>ppt_h</p:attrName>
                                        </p:attrNameLst>
                                      </p:cBhvr>
                                      <p:tavLst>
                                        <p:tav tm="0">
                                          <p:val>
                                            <p:strVal val="ppt_h"/>
                                          </p:val>
                                        </p:tav>
                                        <p:tav tm="100000">
                                          <p:val>
                                            <p:strVal val="ppt_h"/>
                                          </p:val>
                                        </p:tav>
                                      </p:tavLst>
                                    </p:anim>
                                    <p:animEffect transition="out" filter="fade">
                                      <p:cBhvr>
                                        <p:cTn id="23" dur="1000"/>
                                        <p:tgtEl>
                                          <p:spTgt spid="257049"/>
                                        </p:tgtEl>
                                      </p:cBhvr>
                                    </p:animEffect>
                                    <p:set>
                                      <p:cBhvr>
                                        <p:cTn id="24" dur="1" fill="hold">
                                          <p:stCondLst>
                                            <p:cond delay="999"/>
                                          </p:stCondLst>
                                        </p:cTn>
                                        <p:tgtEl>
                                          <p:spTgt spid="25704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047" grpId="0"/>
      <p:bldP spid="257048"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8050" name="Rectangle 2"/>
          <p:cNvSpPr>
            <a:spLocks noGrp="1" noChangeArrowheads="1"/>
          </p:cNvSpPr>
          <p:nvPr>
            <p:ph type="title"/>
          </p:nvPr>
        </p:nvSpPr>
        <p:spPr bwMode="auto">
          <a:xfrm>
            <a:off x="685800" y="609600"/>
            <a:ext cx="777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fr-FR" sz="3200">
                <a:solidFill>
                  <a:srgbClr val="FFFF66"/>
                </a:solidFill>
              </a:rPr>
              <a:t>A quelle heure on lieu les intrusions  ?</a:t>
            </a:r>
          </a:p>
        </p:txBody>
      </p:sp>
      <p:sp>
        <p:nvSpPr>
          <p:cNvPr id="258051" name="Rectangle 3"/>
          <p:cNvSpPr>
            <a:spLocks noGrp="1" noChangeArrowheads="1"/>
          </p:cNvSpPr>
          <p:nvPr>
            <p:ph type="body" idx="1"/>
          </p:nvPr>
        </p:nvSpPr>
        <p:spPr bwMode="auto">
          <a:xfrm>
            <a:off x="685800" y="5181600"/>
            <a:ext cx="7772400" cy="609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 typeface="Monotype Sorts" pitchFamily="2" charset="2"/>
              <a:buNone/>
            </a:pPr>
            <a:r>
              <a:rPr lang="fr-FR" sz="2000" i="1"/>
              <a:t>PS : Dans le tertiaire, les vols se passent essentiellement la nuit</a:t>
            </a:r>
          </a:p>
        </p:txBody>
      </p:sp>
      <p:grpSp>
        <p:nvGrpSpPr>
          <p:cNvPr id="258052" name="Group 4"/>
          <p:cNvGrpSpPr>
            <a:grpSpLocks/>
          </p:cNvGrpSpPr>
          <p:nvPr/>
        </p:nvGrpSpPr>
        <p:grpSpPr bwMode="auto">
          <a:xfrm>
            <a:off x="2133600" y="1989138"/>
            <a:ext cx="4876800" cy="685800"/>
            <a:chOff x="1344" y="1440"/>
            <a:chExt cx="3072" cy="432"/>
          </a:xfrm>
        </p:grpSpPr>
        <p:sp>
          <p:nvSpPr>
            <p:cNvPr id="258053" name="Line 5"/>
            <p:cNvSpPr>
              <a:spLocks noChangeShapeType="1"/>
            </p:cNvSpPr>
            <p:nvPr/>
          </p:nvSpPr>
          <p:spPr bwMode="auto">
            <a:xfrm>
              <a:off x="1344" y="1776"/>
              <a:ext cx="3072" cy="0"/>
            </a:xfrm>
            <a:prstGeom prst="line">
              <a:avLst/>
            </a:prstGeom>
            <a:noFill/>
            <a:ln w="12700">
              <a:solidFill>
                <a:schemeClr val="tx1"/>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grpSp>
          <p:nvGrpSpPr>
            <p:cNvPr id="258054" name="Group 6"/>
            <p:cNvGrpSpPr>
              <a:grpSpLocks/>
            </p:cNvGrpSpPr>
            <p:nvPr/>
          </p:nvGrpSpPr>
          <p:grpSpPr bwMode="auto">
            <a:xfrm>
              <a:off x="1680" y="1440"/>
              <a:ext cx="432" cy="432"/>
              <a:chOff x="1824" y="1440"/>
              <a:chExt cx="432" cy="432"/>
            </a:xfrm>
          </p:grpSpPr>
          <p:sp>
            <p:nvSpPr>
              <p:cNvPr id="258055" name="Line 7"/>
              <p:cNvSpPr>
                <a:spLocks noChangeShapeType="1"/>
              </p:cNvSpPr>
              <p:nvPr/>
            </p:nvSpPr>
            <p:spPr bwMode="auto">
              <a:xfrm>
                <a:off x="2016" y="1680"/>
                <a:ext cx="0" cy="192"/>
              </a:xfrm>
              <a:prstGeom prst="line">
                <a:avLst/>
              </a:prstGeom>
              <a:noFill/>
              <a:ln w="12700">
                <a:solidFill>
                  <a:schemeClr val="tx1"/>
                </a:solidFill>
                <a:round/>
                <a:headEnd/>
                <a:tailEn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58056" name="Text Box 8"/>
              <p:cNvSpPr txBox="1">
                <a:spLocks noChangeArrowheads="1"/>
              </p:cNvSpPr>
              <p:nvPr/>
            </p:nvSpPr>
            <p:spPr bwMode="auto">
              <a:xfrm>
                <a:off x="1824" y="1440"/>
                <a:ext cx="432" cy="25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b="0">
                    <a:solidFill>
                      <a:schemeClr val="tx1"/>
                    </a:solidFill>
                  </a:rPr>
                  <a:t>8h</a:t>
                </a:r>
              </a:p>
            </p:txBody>
          </p:sp>
        </p:grpSp>
        <p:grpSp>
          <p:nvGrpSpPr>
            <p:cNvPr id="258057" name="Group 9"/>
            <p:cNvGrpSpPr>
              <a:grpSpLocks/>
            </p:cNvGrpSpPr>
            <p:nvPr/>
          </p:nvGrpSpPr>
          <p:grpSpPr bwMode="auto">
            <a:xfrm>
              <a:off x="3648" y="1440"/>
              <a:ext cx="432" cy="432"/>
              <a:chOff x="1824" y="1440"/>
              <a:chExt cx="432" cy="432"/>
            </a:xfrm>
          </p:grpSpPr>
          <p:sp>
            <p:nvSpPr>
              <p:cNvPr id="258058" name="Line 10"/>
              <p:cNvSpPr>
                <a:spLocks noChangeShapeType="1"/>
              </p:cNvSpPr>
              <p:nvPr/>
            </p:nvSpPr>
            <p:spPr bwMode="auto">
              <a:xfrm>
                <a:off x="2016" y="1680"/>
                <a:ext cx="0" cy="192"/>
              </a:xfrm>
              <a:prstGeom prst="line">
                <a:avLst/>
              </a:prstGeom>
              <a:noFill/>
              <a:ln w="12700">
                <a:solidFill>
                  <a:schemeClr val="tx1"/>
                </a:solidFill>
                <a:round/>
                <a:headEnd/>
                <a:tailEn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58059" name="Text Box 11"/>
              <p:cNvSpPr txBox="1">
                <a:spLocks noChangeArrowheads="1"/>
              </p:cNvSpPr>
              <p:nvPr/>
            </p:nvSpPr>
            <p:spPr bwMode="auto">
              <a:xfrm>
                <a:off x="1824" y="1440"/>
                <a:ext cx="432" cy="25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b="0">
                    <a:solidFill>
                      <a:schemeClr val="tx1"/>
                    </a:solidFill>
                  </a:rPr>
                  <a:t>18h</a:t>
                </a:r>
              </a:p>
            </p:txBody>
          </p:sp>
        </p:grpSp>
        <p:grpSp>
          <p:nvGrpSpPr>
            <p:cNvPr id="258060" name="Group 12"/>
            <p:cNvGrpSpPr>
              <a:grpSpLocks/>
            </p:cNvGrpSpPr>
            <p:nvPr/>
          </p:nvGrpSpPr>
          <p:grpSpPr bwMode="auto">
            <a:xfrm>
              <a:off x="3216" y="1440"/>
              <a:ext cx="432" cy="432"/>
              <a:chOff x="1824" y="1440"/>
              <a:chExt cx="432" cy="432"/>
            </a:xfrm>
          </p:grpSpPr>
          <p:sp>
            <p:nvSpPr>
              <p:cNvPr id="258061" name="Line 13"/>
              <p:cNvSpPr>
                <a:spLocks noChangeShapeType="1"/>
              </p:cNvSpPr>
              <p:nvPr/>
            </p:nvSpPr>
            <p:spPr bwMode="auto">
              <a:xfrm>
                <a:off x="2016" y="1680"/>
                <a:ext cx="0" cy="192"/>
              </a:xfrm>
              <a:prstGeom prst="line">
                <a:avLst/>
              </a:prstGeom>
              <a:noFill/>
              <a:ln w="12700">
                <a:solidFill>
                  <a:schemeClr val="tx1"/>
                </a:solidFill>
                <a:round/>
                <a:headEnd/>
                <a:tailEn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58062" name="Text Box 14"/>
              <p:cNvSpPr txBox="1">
                <a:spLocks noChangeArrowheads="1"/>
              </p:cNvSpPr>
              <p:nvPr/>
            </p:nvSpPr>
            <p:spPr bwMode="auto">
              <a:xfrm>
                <a:off x="1824" y="1440"/>
                <a:ext cx="432" cy="25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b="0">
                    <a:solidFill>
                      <a:schemeClr val="tx1"/>
                    </a:solidFill>
                  </a:rPr>
                  <a:t>16h</a:t>
                </a:r>
              </a:p>
            </p:txBody>
          </p:sp>
        </p:grpSp>
        <p:grpSp>
          <p:nvGrpSpPr>
            <p:cNvPr id="258063" name="Group 15"/>
            <p:cNvGrpSpPr>
              <a:grpSpLocks/>
            </p:cNvGrpSpPr>
            <p:nvPr/>
          </p:nvGrpSpPr>
          <p:grpSpPr bwMode="auto">
            <a:xfrm>
              <a:off x="2352" y="1440"/>
              <a:ext cx="432" cy="432"/>
              <a:chOff x="1824" y="1440"/>
              <a:chExt cx="432" cy="432"/>
            </a:xfrm>
          </p:grpSpPr>
          <p:sp>
            <p:nvSpPr>
              <p:cNvPr id="258064" name="Line 16"/>
              <p:cNvSpPr>
                <a:spLocks noChangeShapeType="1"/>
              </p:cNvSpPr>
              <p:nvPr/>
            </p:nvSpPr>
            <p:spPr bwMode="auto">
              <a:xfrm>
                <a:off x="2016" y="1680"/>
                <a:ext cx="0" cy="192"/>
              </a:xfrm>
              <a:prstGeom prst="line">
                <a:avLst/>
              </a:prstGeom>
              <a:noFill/>
              <a:ln w="12700">
                <a:solidFill>
                  <a:schemeClr val="tx1"/>
                </a:solidFill>
                <a:round/>
                <a:headEnd/>
                <a:tailEn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58065" name="Text Box 17"/>
              <p:cNvSpPr txBox="1">
                <a:spLocks noChangeArrowheads="1"/>
              </p:cNvSpPr>
              <p:nvPr/>
            </p:nvSpPr>
            <p:spPr bwMode="auto">
              <a:xfrm>
                <a:off x="1824" y="1440"/>
                <a:ext cx="432" cy="25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b="0">
                    <a:solidFill>
                      <a:schemeClr val="tx1"/>
                    </a:solidFill>
                  </a:rPr>
                  <a:t>12h</a:t>
                </a:r>
              </a:p>
            </p:txBody>
          </p:sp>
        </p:grpSp>
        <p:grpSp>
          <p:nvGrpSpPr>
            <p:cNvPr id="258066" name="Group 18"/>
            <p:cNvGrpSpPr>
              <a:grpSpLocks/>
            </p:cNvGrpSpPr>
            <p:nvPr/>
          </p:nvGrpSpPr>
          <p:grpSpPr bwMode="auto">
            <a:xfrm>
              <a:off x="2784" y="1440"/>
              <a:ext cx="432" cy="432"/>
              <a:chOff x="1824" y="1440"/>
              <a:chExt cx="432" cy="432"/>
            </a:xfrm>
          </p:grpSpPr>
          <p:sp>
            <p:nvSpPr>
              <p:cNvPr id="258067" name="Line 19"/>
              <p:cNvSpPr>
                <a:spLocks noChangeShapeType="1"/>
              </p:cNvSpPr>
              <p:nvPr/>
            </p:nvSpPr>
            <p:spPr bwMode="auto">
              <a:xfrm>
                <a:off x="2016" y="1680"/>
                <a:ext cx="0" cy="192"/>
              </a:xfrm>
              <a:prstGeom prst="line">
                <a:avLst/>
              </a:prstGeom>
              <a:noFill/>
              <a:ln w="12700">
                <a:solidFill>
                  <a:schemeClr val="tx1"/>
                </a:solidFill>
                <a:round/>
                <a:headEnd/>
                <a:tailEn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58068" name="Text Box 20"/>
              <p:cNvSpPr txBox="1">
                <a:spLocks noChangeArrowheads="1"/>
              </p:cNvSpPr>
              <p:nvPr/>
            </p:nvSpPr>
            <p:spPr bwMode="auto">
              <a:xfrm>
                <a:off x="1824" y="1440"/>
                <a:ext cx="432" cy="25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b="0">
                    <a:solidFill>
                      <a:schemeClr val="tx1"/>
                    </a:solidFill>
                  </a:rPr>
                  <a:t>14h</a:t>
                </a:r>
              </a:p>
            </p:txBody>
          </p:sp>
        </p:grpSp>
      </p:grpSp>
      <p:grpSp>
        <p:nvGrpSpPr>
          <p:cNvPr id="258069" name="Group 21"/>
          <p:cNvGrpSpPr>
            <a:grpSpLocks/>
          </p:cNvGrpSpPr>
          <p:nvPr/>
        </p:nvGrpSpPr>
        <p:grpSpPr bwMode="auto">
          <a:xfrm>
            <a:off x="4724400" y="2751138"/>
            <a:ext cx="3484563" cy="396875"/>
            <a:chOff x="2976" y="1920"/>
            <a:chExt cx="2195" cy="250"/>
          </a:xfrm>
        </p:grpSpPr>
        <p:sp>
          <p:nvSpPr>
            <p:cNvPr id="258070" name="Rectangle 22"/>
            <p:cNvSpPr>
              <a:spLocks noChangeArrowheads="1"/>
            </p:cNvSpPr>
            <p:nvPr/>
          </p:nvSpPr>
          <p:spPr bwMode="auto">
            <a:xfrm>
              <a:off x="2976" y="1968"/>
              <a:ext cx="432" cy="192"/>
            </a:xfrm>
            <a:prstGeom prst="rect">
              <a:avLst/>
            </a:prstGeom>
            <a:solidFill>
              <a:schemeClr val="accent1"/>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sp>
          <p:nvSpPr>
            <p:cNvPr id="258071" name="Text Box 23"/>
            <p:cNvSpPr txBox="1">
              <a:spLocks noChangeArrowheads="1"/>
            </p:cNvSpPr>
            <p:nvPr/>
          </p:nvSpPr>
          <p:spPr bwMode="auto">
            <a:xfrm>
              <a:off x="3456" y="1920"/>
              <a:ext cx="1715" cy="25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spAutoFit/>
            </a:bodyPr>
            <a:lstStyle/>
            <a:p>
              <a:r>
                <a:rPr lang="fr-FR" b="0">
                  <a:solidFill>
                    <a:schemeClr val="tx1"/>
                  </a:solidFill>
                </a:rPr>
                <a:t>31% des cambriolages</a:t>
              </a:r>
            </a:p>
          </p:txBody>
        </p:sp>
      </p:grpSp>
      <p:grpSp>
        <p:nvGrpSpPr>
          <p:cNvPr id="258072" name="Group 24"/>
          <p:cNvGrpSpPr>
            <a:grpSpLocks/>
          </p:cNvGrpSpPr>
          <p:nvPr/>
        </p:nvGrpSpPr>
        <p:grpSpPr bwMode="auto">
          <a:xfrm>
            <a:off x="4038600" y="3284538"/>
            <a:ext cx="5105400" cy="396875"/>
            <a:chOff x="2544" y="2256"/>
            <a:chExt cx="3216" cy="250"/>
          </a:xfrm>
        </p:grpSpPr>
        <p:sp>
          <p:nvSpPr>
            <p:cNvPr id="258073" name="Rectangle 25"/>
            <p:cNvSpPr>
              <a:spLocks noChangeArrowheads="1"/>
            </p:cNvSpPr>
            <p:nvPr/>
          </p:nvSpPr>
          <p:spPr bwMode="auto">
            <a:xfrm>
              <a:off x="2544" y="2256"/>
              <a:ext cx="1296" cy="240"/>
            </a:xfrm>
            <a:prstGeom prst="rect">
              <a:avLst/>
            </a:prstGeom>
            <a:solidFill>
              <a:srgbClr val="F0B33E"/>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sp>
          <p:nvSpPr>
            <p:cNvPr id="258074" name="Text Box 26"/>
            <p:cNvSpPr txBox="1">
              <a:spLocks noChangeArrowheads="1"/>
            </p:cNvSpPr>
            <p:nvPr/>
          </p:nvSpPr>
          <p:spPr bwMode="auto">
            <a:xfrm>
              <a:off x="4045" y="2256"/>
              <a:ext cx="1715" cy="25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spAutoFit/>
            </a:bodyPr>
            <a:lstStyle/>
            <a:p>
              <a:r>
                <a:rPr lang="fr-FR" b="0">
                  <a:solidFill>
                    <a:schemeClr val="tx1"/>
                  </a:solidFill>
                </a:rPr>
                <a:t>59% des cambriolages</a:t>
              </a:r>
            </a:p>
          </p:txBody>
        </p:sp>
      </p:grpSp>
      <p:sp>
        <p:nvSpPr>
          <p:cNvPr id="258095" name="AutoShape 47">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258096" name="Group 48"/>
          <p:cNvGrpSpPr>
            <a:grpSpLocks/>
          </p:cNvGrpSpPr>
          <p:nvPr/>
        </p:nvGrpSpPr>
        <p:grpSpPr bwMode="auto">
          <a:xfrm>
            <a:off x="7380288" y="5805488"/>
            <a:ext cx="1008062" cy="360362"/>
            <a:chOff x="158" y="2341"/>
            <a:chExt cx="635" cy="227"/>
          </a:xfrm>
        </p:grpSpPr>
        <p:sp>
          <p:nvSpPr>
            <p:cNvPr id="258097" name="Line 49"/>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58098" name="Text Box 50"/>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18976">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258050"/>
                                        </p:tgtEl>
                                        <p:attrNameLst>
                                          <p:attrName>style.visibility</p:attrName>
                                        </p:attrNameLst>
                                      </p:cBhvr>
                                      <p:to>
                                        <p:strVal val="visible"/>
                                      </p:to>
                                    </p:set>
                                    <p:set>
                                      <p:cBhvr>
                                        <p:cTn id="7" dur="228" fill="hold">
                                          <p:stCondLst>
                                            <p:cond delay="0"/>
                                          </p:stCondLst>
                                        </p:cTn>
                                        <p:tgtEl>
                                          <p:spTgt spid="258050"/>
                                        </p:tgtEl>
                                        <p:attrNameLst>
                                          <p:attrName>style.rotation</p:attrName>
                                        </p:attrNameLst>
                                      </p:cBhvr>
                                      <p:to>
                                        <p:strVal val="-45.0"/>
                                      </p:to>
                                    </p:set>
                                    <p:anim calcmode="lin" valueType="num">
                                      <p:cBhvr>
                                        <p:cTn id="8" dur="228" fill="hold">
                                          <p:stCondLst>
                                            <p:cond delay="228"/>
                                          </p:stCondLst>
                                        </p:cTn>
                                        <p:tgtEl>
                                          <p:spTgt spid="258050"/>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258050"/>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258050"/>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258050"/>
                                        </p:tgtEl>
                                        <p:attrNameLst>
                                          <p:attrName>ppt_y</p:attrName>
                                        </p:attrNameLst>
                                      </p:cBhvr>
                                      <p:tavLst>
                                        <p:tav tm="0">
                                          <p:val>
                                            <p:strVal val="#ppt_y-(0.354*#ppt_w-0.172*#ppt_h)"/>
                                          </p:val>
                                        </p:tav>
                                        <p:tav tm="100000">
                                          <p:val>
                                            <p:strVal val="#ppt_y"/>
                                          </p:val>
                                        </p:tav>
                                      </p:tavLst>
                                    </p:anim>
                                  </p:childTnLst>
                                </p:cTn>
                              </p:par>
                              <p:par>
                                <p:cTn id="12" presetID="34" presetClass="entr" presetSubtype="0" fill="hold" nodeType="withEffect">
                                  <p:stCondLst>
                                    <p:cond delay="0"/>
                                  </p:stCondLst>
                                  <p:childTnLst>
                                    <p:set>
                                      <p:cBhvr>
                                        <p:cTn id="13" dur="1" fill="hold">
                                          <p:stCondLst>
                                            <p:cond delay="0"/>
                                          </p:stCondLst>
                                        </p:cTn>
                                        <p:tgtEl>
                                          <p:spTgt spid="258052"/>
                                        </p:tgtEl>
                                        <p:attrNameLst>
                                          <p:attrName>style.visibility</p:attrName>
                                        </p:attrNameLst>
                                      </p:cBhvr>
                                      <p:to>
                                        <p:strVal val="visible"/>
                                      </p:to>
                                    </p:set>
                                    <p:anim from="(-#ppt_w/2)" to="(#ppt_x)" calcmode="lin" valueType="num">
                                      <p:cBhvr>
                                        <p:cTn id="14" dur="600" fill="hold">
                                          <p:stCondLst>
                                            <p:cond delay="0"/>
                                          </p:stCondLst>
                                        </p:cTn>
                                        <p:tgtEl>
                                          <p:spTgt spid="258052"/>
                                        </p:tgtEl>
                                        <p:attrNameLst>
                                          <p:attrName>ppt_x</p:attrName>
                                        </p:attrNameLst>
                                      </p:cBhvr>
                                    </p:anim>
                                    <p:anim from="0" to="-1.0" calcmode="lin" valueType="num">
                                      <p:cBhvr>
                                        <p:cTn id="15" dur="200" decel="50000" autoRev="1" fill="hold">
                                          <p:stCondLst>
                                            <p:cond delay="600"/>
                                          </p:stCondLst>
                                        </p:cTn>
                                        <p:tgtEl>
                                          <p:spTgt spid="258052"/>
                                        </p:tgtEl>
                                        <p:attrNameLst>
                                          <p:attrName>xshear</p:attrName>
                                        </p:attrNameLst>
                                      </p:cBhvr>
                                    </p:anim>
                                    <p:animScale>
                                      <p:cBhvr>
                                        <p:cTn id="16" dur="200" decel="100000" autoRev="1" fill="hold">
                                          <p:stCondLst>
                                            <p:cond delay="600"/>
                                          </p:stCondLst>
                                        </p:cTn>
                                        <p:tgtEl>
                                          <p:spTgt spid="258052"/>
                                        </p:tgtEl>
                                      </p:cBhvr>
                                      <p:from x="100000" y="100000"/>
                                      <p:to x="80000" y="100000"/>
                                    </p:animScale>
                                    <p:anim by="(#ppt_h/3+#ppt_w*0.1)" calcmode="lin" valueType="num">
                                      <p:cBhvr additive="sum">
                                        <p:cTn id="17" dur="200" decel="100000" autoRev="1" fill="hold">
                                          <p:stCondLst>
                                            <p:cond delay="600"/>
                                          </p:stCondLst>
                                        </p:cTn>
                                        <p:tgtEl>
                                          <p:spTgt spid="258052"/>
                                        </p:tgtEl>
                                        <p:attrNameLst>
                                          <p:attrName>ppt_x</p:attrName>
                                        </p:attrNameLst>
                                      </p:cBhvr>
                                    </p:anim>
                                  </p:childTnLst>
                                </p:cTn>
                              </p:par>
                            </p:childTnLst>
                          </p:cTn>
                        </p:par>
                        <p:par>
                          <p:cTn id="18" fill="hold" nodeType="afterGroup">
                            <p:stCondLst>
                              <p:cond delay="8250"/>
                            </p:stCondLst>
                            <p:childTnLst>
                              <p:par>
                                <p:cTn id="19" presetID="9" presetClass="entr" presetSubtype="0" fill="hold" nodeType="afterEffect">
                                  <p:stCondLst>
                                    <p:cond delay="3000"/>
                                  </p:stCondLst>
                                  <p:childTnLst>
                                    <p:set>
                                      <p:cBhvr>
                                        <p:cTn id="20" dur="1" fill="hold">
                                          <p:stCondLst>
                                            <p:cond delay="0"/>
                                          </p:stCondLst>
                                        </p:cTn>
                                        <p:tgtEl>
                                          <p:spTgt spid="258069"/>
                                        </p:tgtEl>
                                        <p:attrNameLst>
                                          <p:attrName>style.visibility</p:attrName>
                                        </p:attrNameLst>
                                      </p:cBhvr>
                                      <p:to>
                                        <p:strVal val="visible"/>
                                      </p:to>
                                    </p:set>
                                    <p:animEffect transition="in" filter="dissolve">
                                      <p:cBhvr>
                                        <p:cTn id="21" dur="500"/>
                                        <p:tgtEl>
                                          <p:spTgt spid="258069"/>
                                        </p:tgtEl>
                                      </p:cBhvr>
                                    </p:animEffect>
                                  </p:childTnLst>
                                </p:cTn>
                              </p:par>
                            </p:childTnLst>
                          </p:cTn>
                        </p:par>
                        <p:par>
                          <p:cTn id="22" fill="hold" nodeType="afterGroup">
                            <p:stCondLst>
                              <p:cond delay="11750"/>
                            </p:stCondLst>
                            <p:childTnLst>
                              <p:par>
                                <p:cTn id="23" presetID="9" presetClass="entr" presetSubtype="0" fill="hold" nodeType="afterEffect">
                                  <p:stCondLst>
                                    <p:cond delay="3000"/>
                                  </p:stCondLst>
                                  <p:childTnLst>
                                    <p:set>
                                      <p:cBhvr>
                                        <p:cTn id="24" dur="1" fill="hold">
                                          <p:stCondLst>
                                            <p:cond delay="0"/>
                                          </p:stCondLst>
                                        </p:cTn>
                                        <p:tgtEl>
                                          <p:spTgt spid="258072"/>
                                        </p:tgtEl>
                                        <p:attrNameLst>
                                          <p:attrName>style.visibility</p:attrName>
                                        </p:attrNameLst>
                                      </p:cBhvr>
                                      <p:to>
                                        <p:strVal val="visible"/>
                                      </p:to>
                                    </p:set>
                                    <p:animEffect transition="in" filter="dissolve">
                                      <p:cBhvr>
                                        <p:cTn id="25" dur="500"/>
                                        <p:tgtEl>
                                          <p:spTgt spid="258072"/>
                                        </p:tgtEl>
                                      </p:cBhvr>
                                    </p:animEffect>
                                  </p:childTnLst>
                                </p:cTn>
                              </p:par>
                            </p:childTnLst>
                          </p:cTn>
                        </p:par>
                        <p:par>
                          <p:cTn id="26" fill="hold" nodeType="afterGroup">
                            <p:stCondLst>
                              <p:cond delay="15250"/>
                            </p:stCondLst>
                            <p:childTnLst>
                              <p:par>
                                <p:cTn id="27" presetID="9" presetClass="entr" presetSubtype="0" fill="hold" grpId="0" nodeType="afterEffect">
                                  <p:stCondLst>
                                    <p:cond delay="3000"/>
                                  </p:stCondLst>
                                  <p:childTnLst>
                                    <p:set>
                                      <p:cBhvr>
                                        <p:cTn id="28" dur="1" fill="hold">
                                          <p:stCondLst>
                                            <p:cond delay="0"/>
                                          </p:stCondLst>
                                        </p:cTn>
                                        <p:tgtEl>
                                          <p:spTgt spid="258051">
                                            <p:txEl>
                                              <p:pRg st="0" end="0"/>
                                            </p:txEl>
                                          </p:spTgt>
                                        </p:tgtEl>
                                        <p:attrNameLst>
                                          <p:attrName>style.visibility</p:attrName>
                                        </p:attrNameLst>
                                      </p:cBhvr>
                                      <p:to>
                                        <p:strVal val="visible"/>
                                      </p:to>
                                    </p:set>
                                    <p:animEffect transition="in" filter="dissolve">
                                      <p:cBhvr>
                                        <p:cTn id="29" dur="500"/>
                                        <p:tgtEl>
                                          <p:spTgt spid="258051">
                                            <p:txEl>
                                              <p:pRg st="0" end="0"/>
                                            </p:txEl>
                                          </p:spTgt>
                                        </p:tgtEl>
                                      </p:cBhvr>
                                    </p:animEffect>
                                  </p:childTnLst>
                                </p:cTn>
                              </p:par>
                            </p:childTnLst>
                          </p:cTn>
                        </p:par>
                        <p:par>
                          <p:cTn id="30" fill="hold" nodeType="afterGroup">
                            <p:stCondLst>
                              <p:cond delay="18750"/>
                            </p:stCondLst>
                            <p:childTnLst>
                              <p:par>
                                <p:cTn id="31" presetID="10" presetClass="entr" presetSubtype="0" fill="hold" grpId="0" nodeType="afterEffect">
                                  <p:stCondLst>
                                    <p:cond delay="0"/>
                                  </p:stCondLst>
                                  <p:childTnLst>
                                    <p:set>
                                      <p:cBhvr>
                                        <p:cTn id="32" dur="1" fill="hold">
                                          <p:stCondLst>
                                            <p:cond delay="0"/>
                                          </p:stCondLst>
                                        </p:cTn>
                                        <p:tgtEl>
                                          <p:spTgt spid="258095"/>
                                        </p:tgtEl>
                                        <p:attrNameLst>
                                          <p:attrName>style.visibility</p:attrName>
                                        </p:attrNameLst>
                                      </p:cBhvr>
                                      <p:to>
                                        <p:strVal val="visible"/>
                                      </p:to>
                                    </p:set>
                                    <p:animEffect transition="in" filter="fade">
                                      <p:cBhvr>
                                        <p:cTn id="33" dur="2000"/>
                                        <p:tgtEl>
                                          <p:spTgt spid="258095"/>
                                        </p:tgtEl>
                                      </p:cBhvr>
                                    </p:animEffect>
                                  </p:childTnLst>
                                </p:cTn>
                              </p:par>
                            </p:childTnLst>
                          </p:cTn>
                        </p:par>
                        <p:par>
                          <p:cTn id="34" fill="hold" nodeType="afterGroup">
                            <p:stCondLst>
                              <p:cond delay="20750"/>
                            </p:stCondLst>
                            <p:childTnLst>
                              <p:par>
                                <p:cTn id="35" presetID="23" presetClass="entr" presetSubtype="16" fill="hold" nodeType="afterEffect">
                                  <p:stCondLst>
                                    <p:cond delay="0"/>
                                  </p:stCondLst>
                                  <p:childTnLst>
                                    <p:set>
                                      <p:cBhvr>
                                        <p:cTn id="36" dur="1" fill="hold">
                                          <p:stCondLst>
                                            <p:cond delay="0"/>
                                          </p:stCondLst>
                                        </p:cTn>
                                        <p:tgtEl>
                                          <p:spTgt spid="258096"/>
                                        </p:tgtEl>
                                        <p:attrNameLst>
                                          <p:attrName>style.visibility</p:attrName>
                                        </p:attrNameLst>
                                      </p:cBhvr>
                                      <p:to>
                                        <p:strVal val="visible"/>
                                      </p:to>
                                    </p:set>
                                    <p:anim calcmode="lin" valueType="num">
                                      <p:cBhvr>
                                        <p:cTn id="37" dur="500" fill="hold"/>
                                        <p:tgtEl>
                                          <p:spTgt spid="258096"/>
                                        </p:tgtEl>
                                        <p:attrNameLst>
                                          <p:attrName>ppt_w</p:attrName>
                                        </p:attrNameLst>
                                      </p:cBhvr>
                                      <p:tavLst>
                                        <p:tav tm="0">
                                          <p:val>
                                            <p:fltVal val="0"/>
                                          </p:val>
                                        </p:tav>
                                        <p:tav tm="100000">
                                          <p:val>
                                            <p:strVal val="#ppt_w"/>
                                          </p:val>
                                        </p:tav>
                                      </p:tavLst>
                                    </p:anim>
                                    <p:anim calcmode="lin" valueType="num">
                                      <p:cBhvr>
                                        <p:cTn id="38" dur="500" fill="hold"/>
                                        <p:tgtEl>
                                          <p:spTgt spid="258096"/>
                                        </p:tgtEl>
                                        <p:attrNameLst>
                                          <p:attrName>ppt_h</p:attrName>
                                        </p:attrNameLst>
                                      </p:cBhvr>
                                      <p:tavLst>
                                        <p:tav tm="0">
                                          <p:val>
                                            <p:fltVal val="0"/>
                                          </p:val>
                                        </p:tav>
                                        <p:tav tm="100000">
                                          <p:val>
                                            <p:strVal val="#ppt_h"/>
                                          </p:val>
                                        </p:tav>
                                      </p:tavLst>
                                    </p:anim>
                                  </p:childTnLst>
                                </p:cTn>
                              </p:par>
                            </p:childTnLst>
                          </p:cTn>
                        </p:par>
                        <p:par>
                          <p:cTn id="39" fill="hold" nodeType="afterGroup">
                            <p:stCondLst>
                              <p:cond delay="21250"/>
                            </p:stCondLst>
                            <p:childTnLst>
                              <p:par>
                                <p:cTn id="40" presetID="55" presetClass="exit" presetSubtype="0" fill="hold" nodeType="afterEffect">
                                  <p:stCondLst>
                                    <p:cond delay="0"/>
                                  </p:stCondLst>
                                  <p:childTnLst>
                                    <p:anim calcmode="lin" valueType="num">
                                      <p:cBhvr>
                                        <p:cTn id="41" dur="1000"/>
                                        <p:tgtEl>
                                          <p:spTgt spid="258096"/>
                                        </p:tgtEl>
                                        <p:attrNameLst>
                                          <p:attrName>ppt_w</p:attrName>
                                        </p:attrNameLst>
                                      </p:cBhvr>
                                      <p:tavLst>
                                        <p:tav tm="0">
                                          <p:val>
                                            <p:strVal val="ppt_w"/>
                                          </p:val>
                                        </p:tav>
                                        <p:tav tm="100000">
                                          <p:val>
                                            <p:strVal val="ppt_w*0.70"/>
                                          </p:val>
                                        </p:tav>
                                      </p:tavLst>
                                    </p:anim>
                                    <p:anim calcmode="lin" valueType="num">
                                      <p:cBhvr>
                                        <p:cTn id="42" dur="1000"/>
                                        <p:tgtEl>
                                          <p:spTgt spid="258096"/>
                                        </p:tgtEl>
                                        <p:attrNameLst>
                                          <p:attrName>ppt_h</p:attrName>
                                        </p:attrNameLst>
                                      </p:cBhvr>
                                      <p:tavLst>
                                        <p:tav tm="0">
                                          <p:val>
                                            <p:strVal val="ppt_h"/>
                                          </p:val>
                                        </p:tav>
                                        <p:tav tm="100000">
                                          <p:val>
                                            <p:strVal val="ppt_h"/>
                                          </p:val>
                                        </p:tav>
                                      </p:tavLst>
                                    </p:anim>
                                    <p:animEffect transition="out" filter="fade">
                                      <p:cBhvr>
                                        <p:cTn id="43" dur="1000"/>
                                        <p:tgtEl>
                                          <p:spTgt spid="258096"/>
                                        </p:tgtEl>
                                      </p:cBhvr>
                                    </p:animEffect>
                                    <p:set>
                                      <p:cBhvr>
                                        <p:cTn id="44" dur="1" fill="hold">
                                          <p:stCondLst>
                                            <p:cond delay="999"/>
                                          </p:stCondLst>
                                        </p:cTn>
                                        <p:tgtEl>
                                          <p:spTgt spid="25809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8050" grpId="0" autoUpdateAnimBg="0"/>
      <p:bldP spid="258051" grpId="0" build="p" autoUpdateAnimBg="0" advAuto="3000"/>
      <p:bldP spid="25809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2"/>
          <p:cNvSpPr>
            <a:spLocks noChangeArrowheads="1"/>
          </p:cNvSpPr>
          <p:nvPr/>
        </p:nvSpPr>
        <p:spPr bwMode="auto">
          <a:xfrm>
            <a:off x="838200" y="5334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3200" b="0">
                <a:solidFill>
                  <a:srgbClr val="FFFF66"/>
                </a:solidFill>
                <a:effectLst>
                  <a:outerShdw blurRad="38100" dist="38100" dir="2700000" algn="tl">
                    <a:srgbClr val="000000"/>
                  </a:outerShdw>
                </a:effectLst>
              </a:rPr>
              <a:t>Par où passent-ils ?</a:t>
            </a:r>
          </a:p>
        </p:txBody>
      </p:sp>
      <p:graphicFrame>
        <p:nvGraphicFramePr>
          <p:cNvPr id="259075" name="Group 3"/>
          <p:cNvGraphicFramePr>
            <a:graphicFrameLocks noGrp="1"/>
          </p:cNvGraphicFramePr>
          <p:nvPr/>
        </p:nvGraphicFramePr>
        <p:xfrm>
          <a:off x="762000" y="1676400"/>
          <a:ext cx="7696200" cy="4038600"/>
        </p:xfrm>
        <a:graphic>
          <a:graphicData uri="http://schemas.openxmlformats.org/drawingml/2006/table">
            <a:tbl>
              <a:tblPr/>
              <a:tblGrid>
                <a:gridCol w="3848100"/>
                <a:gridCol w="3848100"/>
              </a:tblGrid>
              <a:tr h="609600">
                <a:tc>
                  <a:txBody>
                    <a:bodyPr/>
                    <a:lstStyle/>
                    <a:p>
                      <a:pPr marL="0" marR="0" lvl="0" indent="0" algn="ctr" defTabSz="914400" rtl="0" eaLnBrk="0" fontAlgn="base" latinLnBrk="0" hangingPunct="0">
                        <a:lnSpc>
                          <a:spcPct val="100000"/>
                        </a:lnSpc>
                        <a:spcBef>
                          <a:spcPct val="20000"/>
                        </a:spcBef>
                        <a:spcAft>
                          <a:spcPct val="0"/>
                        </a:spcAft>
                        <a:buClr>
                          <a:schemeClr val="folHlink"/>
                        </a:buClr>
                        <a:buSzPct val="75000"/>
                        <a:buFont typeface="Monotype Sorts" pitchFamily="2" charset="2"/>
                        <a:buNone/>
                        <a:tabLst/>
                      </a:pPr>
                      <a:r>
                        <a:rPr kumimoji="1" lang="fr-FR"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Appartements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folHlink"/>
                        </a:buClr>
                        <a:buSzPct val="75000"/>
                        <a:buFont typeface="Monotype Sorts" pitchFamily="2" charset="2"/>
                        <a:buNone/>
                        <a:tabLst/>
                      </a:pPr>
                      <a:r>
                        <a:rPr kumimoji="1" lang="fr-FR"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Villas/Tertiaire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29000">
                <a:tc>
                  <a:txBody>
                    <a:bodyPr/>
                    <a:lstStyle/>
                    <a:p>
                      <a:pPr marL="0" marR="0" lvl="0" indent="0" algn="l" defTabSz="914400" rtl="0" eaLnBrk="0" fontAlgn="base" latinLnBrk="0" hangingPunct="0">
                        <a:lnSpc>
                          <a:spcPct val="100000"/>
                        </a:lnSpc>
                        <a:spcBef>
                          <a:spcPct val="20000"/>
                        </a:spcBef>
                        <a:spcAft>
                          <a:spcPct val="0"/>
                        </a:spcAft>
                        <a:buClr>
                          <a:schemeClr val="folHlink"/>
                        </a:buClr>
                        <a:buSzPct val="75000"/>
                        <a:buFont typeface="Monotype Sorts" pitchFamily="2" charset="2"/>
                        <a:buNone/>
                        <a:tabLst/>
                      </a:pPr>
                      <a:endParaRPr kumimoji="1" lang="fr-FR"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folHlink"/>
                        </a:buClr>
                        <a:buSzPct val="75000"/>
                        <a:buFont typeface="Monotype Sorts" pitchFamily="2" charset="2"/>
                        <a:buNone/>
                        <a:tabLst/>
                      </a:pPr>
                      <a:endParaRPr kumimoji="1" lang="fr-FR"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59086" name="Rectangle 14"/>
          <p:cNvSpPr>
            <a:spLocks noChangeArrowheads="1"/>
          </p:cNvSpPr>
          <p:nvPr/>
        </p:nvSpPr>
        <p:spPr bwMode="auto">
          <a:xfrm>
            <a:off x="228600" y="2514600"/>
            <a:ext cx="41910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2400">
                <a:solidFill>
                  <a:schemeClr val="tx1"/>
                </a:solidFill>
                <a:effectLst>
                  <a:outerShdw blurRad="38100" dist="38100" dir="2700000" algn="tl">
                    <a:srgbClr val="000000"/>
                  </a:outerShdw>
                </a:effectLst>
                <a:sym typeface="Wingdings" pitchFamily="2" charset="2"/>
              </a:rPr>
              <a:t> </a:t>
            </a:r>
            <a:r>
              <a:rPr kumimoji="1" lang="fr-FR" sz="2400">
                <a:solidFill>
                  <a:srgbClr val="FFFF66"/>
                </a:solidFill>
                <a:effectLst>
                  <a:outerShdw blurRad="38100" dist="38100" dir="2700000" algn="tl">
                    <a:srgbClr val="000000"/>
                  </a:outerShdw>
                </a:effectLst>
                <a:sym typeface="Wingdings" pitchFamily="2" charset="2"/>
              </a:rPr>
              <a:t>87.5% porte</a:t>
            </a:r>
            <a:endParaRPr kumimoji="1" lang="fr-FR" sz="2400">
              <a:solidFill>
                <a:srgbClr val="FFFF66"/>
              </a:solidFill>
              <a:effectLst>
                <a:outerShdw blurRad="38100" dist="38100" dir="2700000" algn="tl">
                  <a:srgbClr val="000000"/>
                </a:outerShdw>
              </a:effectLst>
            </a:endParaRPr>
          </a:p>
        </p:txBody>
      </p:sp>
      <p:sp>
        <p:nvSpPr>
          <p:cNvPr id="259087" name="Rectangle 15"/>
          <p:cNvSpPr>
            <a:spLocks noChangeArrowheads="1"/>
          </p:cNvSpPr>
          <p:nvPr/>
        </p:nvSpPr>
        <p:spPr bwMode="auto">
          <a:xfrm>
            <a:off x="1066800" y="4267200"/>
            <a:ext cx="2133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pPr>
            <a:r>
              <a:rPr kumimoji="1" lang="fr-FR" sz="2400">
                <a:solidFill>
                  <a:schemeClr val="tx1"/>
                </a:solidFill>
                <a:effectLst>
                  <a:outerShdw blurRad="38100" dist="38100" dir="2700000" algn="tl">
                    <a:srgbClr val="000000"/>
                  </a:outerShdw>
                </a:effectLst>
                <a:sym typeface="Wingdings" pitchFamily="2" charset="2"/>
              </a:rPr>
              <a:t> </a:t>
            </a:r>
            <a:r>
              <a:rPr kumimoji="1" lang="fr-FR" sz="2400">
                <a:solidFill>
                  <a:srgbClr val="FFFF66"/>
                </a:solidFill>
                <a:effectLst>
                  <a:outerShdw blurRad="38100" dist="38100" dir="2700000" algn="tl">
                    <a:srgbClr val="000000"/>
                  </a:outerShdw>
                </a:effectLst>
                <a:sym typeface="Wingdings" pitchFamily="2" charset="2"/>
              </a:rPr>
              <a:t>1</a:t>
            </a:r>
            <a:r>
              <a:rPr kumimoji="1" lang="fr-FR" sz="2400" baseline="30000">
                <a:solidFill>
                  <a:srgbClr val="FFFF66"/>
                </a:solidFill>
                <a:effectLst>
                  <a:outerShdw blurRad="38100" dist="38100" dir="2700000" algn="tl">
                    <a:srgbClr val="000000"/>
                  </a:outerShdw>
                </a:effectLst>
                <a:sym typeface="Wingdings" pitchFamily="2" charset="2"/>
              </a:rPr>
              <a:t>er</a:t>
            </a:r>
            <a:r>
              <a:rPr kumimoji="1" lang="fr-FR" sz="2400">
                <a:solidFill>
                  <a:srgbClr val="FFFF66"/>
                </a:solidFill>
                <a:effectLst>
                  <a:outerShdw blurRad="38100" dist="38100" dir="2700000" algn="tl">
                    <a:srgbClr val="000000"/>
                  </a:outerShdw>
                </a:effectLst>
                <a:sym typeface="Wingdings" pitchFamily="2" charset="2"/>
              </a:rPr>
              <a:t> étage</a:t>
            </a:r>
            <a:endParaRPr kumimoji="1" lang="fr-FR" sz="2400">
              <a:solidFill>
                <a:srgbClr val="FFFF66"/>
              </a:solidFill>
              <a:effectLst>
                <a:outerShdw blurRad="38100" dist="38100" dir="2700000" algn="tl">
                  <a:srgbClr val="000000"/>
                </a:outerShdw>
              </a:effectLst>
            </a:endParaRPr>
          </a:p>
        </p:txBody>
      </p:sp>
      <p:sp>
        <p:nvSpPr>
          <p:cNvPr id="259088" name="Rectangle 16"/>
          <p:cNvSpPr>
            <a:spLocks noChangeArrowheads="1"/>
          </p:cNvSpPr>
          <p:nvPr/>
        </p:nvSpPr>
        <p:spPr bwMode="auto">
          <a:xfrm>
            <a:off x="533400" y="3810000"/>
            <a:ext cx="41910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2400">
                <a:solidFill>
                  <a:schemeClr val="tx1"/>
                </a:solidFill>
                <a:effectLst>
                  <a:outerShdw blurRad="38100" dist="38100" dir="2700000" algn="tl">
                    <a:srgbClr val="000000"/>
                  </a:outerShdw>
                </a:effectLst>
                <a:sym typeface="Wingdings" pitchFamily="2" charset="2"/>
              </a:rPr>
              <a:t> </a:t>
            </a:r>
            <a:r>
              <a:rPr kumimoji="1" lang="fr-FR" sz="2400">
                <a:solidFill>
                  <a:srgbClr val="FFFF66"/>
                </a:solidFill>
                <a:effectLst>
                  <a:outerShdw blurRad="38100" dist="38100" dir="2700000" algn="tl">
                    <a:srgbClr val="000000"/>
                  </a:outerShdw>
                </a:effectLst>
                <a:sym typeface="Wingdings" pitchFamily="2" charset="2"/>
              </a:rPr>
              <a:t>Rez de chaussée</a:t>
            </a:r>
            <a:endParaRPr kumimoji="1" lang="fr-FR" sz="2400">
              <a:solidFill>
                <a:srgbClr val="FFFF66"/>
              </a:solidFill>
              <a:effectLst>
                <a:outerShdw blurRad="38100" dist="38100" dir="2700000" algn="tl">
                  <a:srgbClr val="000000"/>
                </a:outerShdw>
              </a:effectLst>
            </a:endParaRPr>
          </a:p>
        </p:txBody>
      </p:sp>
      <p:sp>
        <p:nvSpPr>
          <p:cNvPr id="259089" name="Rectangle 17"/>
          <p:cNvSpPr>
            <a:spLocks noChangeArrowheads="1"/>
          </p:cNvSpPr>
          <p:nvPr/>
        </p:nvSpPr>
        <p:spPr bwMode="auto">
          <a:xfrm>
            <a:off x="381000" y="2895600"/>
            <a:ext cx="41910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2400">
                <a:solidFill>
                  <a:schemeClr val="tx1"/>
                </a:solidFill>
                <a:effectLst>
                  <a:outerShdw blurRad="38100" dist="38100" dir="2700000" algn="tl">
                    <a:srgbClr val="000000"/>
                  </a:outerShdw>
                </a:effectLst>
                <a:sym typeface="Wingdings" pitchFamily="2" charset="2"/>
              </a:rPr>
              <a:t> </a:t>
            </a:r>
            <a:r>
              <a:rPr kumimoji="1" lang="fr-FR" sz="2400">
                <a:solidFill>
                  <a:srgbClr val="FFFF66"/>
                </a:solidFill>
                <a:effectLst>
                  <a:outerShdw blurRad="38100" dist="38100" dir="2700000" algn="tl">
                    <a:srgbClr val="000000"/>
                  </a:outerShdw>
                </a:effectLst>
                <a:sym typeface="Wingdings" pitchFamily="2" charset="2"/>
              </a:rPr>
              <a:t>12.2% fenêtre</a:t>
            </a:r>
            <a:endParaRPr kumimoji="1" lang="fr-FR" sz="2400">
              <a:solidFill>
                <a:srgbClr val="FFFF66"/>
              </a:solidFill>
              <a:effectLst>
                <a:outerShdw blurRad="38100" dist="38100" dir="2700000" algn="tl">
                  <a:srgbClr val="000000"/>
                </a:outerShdw>
              </a:effectLst>
            </a:endParaRPr>
          </a:p>
        </p:txBody>
      </p:sp>
      <p:sp>
        <p:nvSpPr>
          <p:cNvPr id="259090" name="Rectangle 18"/>
          <p:cNvSpPr>
            <a:spLocks noChangeArrowheads="1"/>
          </p:cNvSpPr>
          <p:nvPr/>
        </p:nvSpPr>
        <p:spPr bwMode="auto">
          <a:xfrm>
            <a:off x="685800" y="4724400"/>
            <a:ext cx="41910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2400">
                <a:solidFill>
                  <a:schemeClr val="tx1"/>
                </a:solidFill>
                <a:effectLst>
                  <a:outerShdw blurRad="38100" dist="38100" dir="2700000" algn="tl">
                    <a:srgbClr val="000000"/>
                  </a:outerShdw>
                </a:effectLst>
                <a:sym typeface="Wingdings" pitchFamily="2" charset="2"/>
              </a:rPr>
              <a:t> </a:t>
            </a:r>
            <a:r>
              <a:rPr kumimoji="1" lang="fr-FR" sz="2400">
                <a:solidFill>
                  <a:srgbClr val="FFFF66"/>
                </a:solidFill>
                <a:effectLst>
                  <a:outerShdw blurRad="38100" dist="38100" dir="2700000" algn="tl">
                    <a:srgbClr val="000000"/>
                  </a:outerShdw>
                </a:effectLst>
                <a:sym typeface="Wingdings" pitchFamily="2" charset="2"/>
              </a:rPr>
              <a:t>Autres étages avec balcon, terrasse</a:t>
            </a:r>
            <a:endParaRPr kumimoji="1" lang="fr-FR" sz="2400">
              <a:solidFill>
                <a:srgbClr val="FFFF66"/>
              </a:solidFill>
              <a:effectLst>
                <a:outerShdw blurRad="38100" dist="38100" dir="2700000" algn="tl">
                  <a:srgbClr val="000000"/>
                </a:outerShdw>
              </a:effectLst>
            </a:endParaRPr>
          </a:p>
        </p:txBody>
      </p:sp>
      <p:sp>
        <p:nvSpPr>
          <p:cNvPr id="259091" name="Rectangle 19"/>
          <p:cNvSpPr>
            <a:spLocks noChangeArrowheads="1"/>
          </p:cNvSpPr>
          <p:nvPr/>
        </p:nvSpPr>
        <p:spPr bwMode="auto">
          <a:xfrm>
            <a:off x="381000" y="3429000"/>
            <a:ext cx="41910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a:solidFill>
                  <a:schemeClr val="tx1"/>
                </a:solidFill>
                <a:effectLst>
                  <a:outerShdw blurRad="38100" dist="38100" dir="2700000" algn="tl">
                    <a:srgbClr val="000000"/>
                  </a:outerShdw>
                </a:effectLst>
                <a:sym typeface="Wingdings" pitchFamily="2" charset="2"/>
              </a:rPr>
              <a:t>Les plus touchés :</a:t>
            </a:r>
            <a:endParaRPr kumimoji="1" lang="fr-FR">
              <a:solidFill>
                <a:srgbClr val="FFFF66"/>
              </a:solidFill>
              <a:effectLst>
                <a:outerShdw blurRad="38100" dist="38100" dir="2700000" algn="tl">
                  <a:srgbClr val="000000"/>
                </a:outerShdw>
              </a:effectLst>
            </a:endParaRPr>
          </a:p>
        </p:txBody>
      </p:sp>
      <p:sp>
        <p:nvSpPr>
          <p:cNvPr id="259092" name="Rectangle 20"/>
          <p:cNvSpPr>
            <a:spLocks noChangeArrowheads="1"/>
          </p:cNvSpPr>
          <p:nvPr/>
        </p:nvSpPr>
        <p:spPr bwMode="auto">
          <a:xfrm>
            <a:off x="4038600" y="2514600"/>
            <a:ext cx="41910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2400">
                <a:solidFill>
                  <a:schemeClr val="tx1"/>
                </a:solidFill>
                <a:effectLst>
                  <a:outerShdw blurRad="38100" dist="38100" dir="2700000" algn="tl">
                    <a:srgbClr val="000000"/>
                  </a:outerShdw>
                </a:effectLst>
                <a:sym typeface="Wingdings" pitchFamily="2" charset="2"/>
              </a:rPr>
              <a:t> </a:t>
            </a:r>
            <a:r>
              <a:rPr kumimoji="1" lang="fr-FR" sz="2400">
                <a:solidFill>
                  <a:srgbClr val="FFFF66"/>
                </a:solidFill>
                <a:effectLst>
                  <a:outerShdw blurRad="38100" dist="38100" dir="2700000" algn="tl">
                    <a:srgbClr val="000000"/>
                  </a:outerShdw>
                </a:effectLst>
                <a:sym typeface="Wingdings" pitchFamily="2" charset="2"/>
              </a:rPr>
              <a:t>35% porte</a:t>
            </a:r>
            <a:endParaRPr kumimoji="1" lang="fr-FR" sz="2400">
              <a:solidFill>
                <a:srgbClr val="FFFF66"/>
              </a:solidFill>
              <a:effectLst>
                <a:outerShdw blurRad="38100" dist="38100" dir="2700000" algn="tl">
                  <a:srgbClr val="000000"/>
                </a:outerShdw>
              </a:effectLst>
            </a:endParaRPr>
          </a:p>
        </p:txBody>
      </p:sp>
      <p:sp>
        <p:nvSpPr>
          <p:cNvPr id="259093" name="Rectangle 21"/>
          <p:cNvSpPr>
            <a:spLocks noChangeArrowheads="1"/>
          </p:cNvSpPr>
          <p:nvPr/>
        </p:nvSpPr>
        <p:spPr bwMode="auto">
          <a:xfrm>
            <a:off x="5029200" y="4267200"/>
            <a:ext cx="31242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pPr>
            <a:r>
              <a:rPr kumimoji="1" lang="fr-FR" sz="2400">
                <a:solidFill>
                  <a:schemeClr val="tx1"/>
                </a:solidFill>
                <a:effectLst>
                  <a:outerShdw blurRad="38100" dist="38100" dir="2700000" algn="tl">
                    <a:srgbClr val="000000"/>
                  </a:outerShdw>
                </a:effectLst>
                <a:sym typeface="Wingdings" pitchFamily="2" charset="2"/>
              </a:rPr>
              <a:t> </a:t>
            </a:r>
            <a:r>
              <a:rPr kumimoji="1" lang="fr-FR" sz="2400">
                <a:solidFill>
                  <a:srgbClr val="FFFF66"/>
                </a:solidFill>
                <a:effectLst>
                  <a:outerShdw blurRad="38100" dist="38100" dir="2700000" algn="tl">
                    <a:srgbClr val="000000"/>
                  </a:outerShdw>
                </a:effectLst>
                <a:sym typeface="Wingdings" pitchFamily="2" charset="2"/>
              </a:rPr>
              <a:t>Les aérateurs</a:t>
            </a:r>
            <a:endParaRPr kumimoji="1" lang="fr-FR" sz="2400">
              <a:solidFill>
                <a:srgbClr val="FFFF66"/>
              </a:solidFill>
              <a:effectLst>
                <a:outerShdw blurRad="38100" dist="38100" dir="2700000" algn="tl">
                  <a:srgbClr val="000000"/>
                </a:outerShdw>
              </a:effectLst>
            </a:endParaRPr>
          </a:p>
        </p:txBody>
      </p:sp>
      <p:sp>
        <p:nvSpPr>
          <p:cNvPr id="259094" name="Rectangle 22"/>
          <p:cNvSpPr>
            <a:spLocks noChangeArrowheads="1"/>
          </p:cNvSpPr>
          <p:nvPr/>
        </p:nvSpPr>
        <p:spPr bwMode="auto">
          <a:xfrm>
            <a:off x="3886200" y="3810000"/>
            <a:ext cx="4191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2400">
                <a:solidFill>
                  <a:schemeClr val="tx1"/>
                </a:solidFill>
                <a:effectLst>
                  <a:outerShdw blurRad="38100" dist="38100" dir="2700000" algn="tl">
                    <a:srgbClr val="000000"/>
                  </a:outerShdw>
                </a:effectLst>
                <a:sym typeface="Wingdings" pitchFamily="2" charset="2"/>
              </a:rPr>
              <a:t> </a:t>
            </a:r>
            <a:r>
              <a:rPr kumimoji="1" lang="fr-FR" sz="2400">
                <a:solidFill>
                  <a:srgbClr val="FFFF66"/>
                </a:solidFill>
                <a:effectLst>
                  <a:outerShdw blurRad="38100" dist="38100" dir="2700000" algn="tl">
                    <a:srgbClr val="000000"/>
                  </a:outerShdw>
                </a:effectLst>
                <a:sym typeface="Wingdings" pitchFamily="2" charset="2"/>
              </a:rPr>
              <a:t>Les toits</a:t>
            </a:r>
            <a:endParaRPr kumimoji="1" lang="fr-FR" sz="2400">
              <a:solidFill>
                <a:srgbClr val="FFFF66"/>
              </a:solidFill>
              <a:effectLst>
                <a:outerShdw blurRad="38100" dist="38100" dir="2700000" algn="tl">
                  <a:srgbClr val="000000"/>
                </a:outerShdw>
              </a:effectLst>
            </a:endParaRPr>
          </a:p>
        </p:txBody>
      </p:sp>
      <p:sp>
        <p:nvSpPr>
          <p:cNvPr id="259095" name="Rectangle 23"/>
          <p:cNvSpPr>
            <a:spLocks noChangeArrowheads="1"/>
          </p:cNvSpPr>
          <p:nvPr/>
        </p:nvSpPr>
        <p:spPr bwMode="auto">
          <a:xfrm>
            <a:off x="4191000" y="2895600"/>
            <a:ext cx="41910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2400">
                <a:solidFill>
                  <a:schemeClr val="tx1"/>
                </a:solidFill>
                <a:effectLst>
                  <a:outerShdw blurRad="38100" dist="38100" dir="2700000" algn="tl">
                    <a:srgbClr val="000000"/>
                  </a:outerShdw>
                </a:effectLst>
                <a:sym typeface="Wingdings" pitchFamily="2" charset="2"/>
              </a:rPr>
              <a:t> </a:t>
            </a:r>
            <a:r>
              <a:rPr kumimoji="1" lang="fr-FR" sz="2400">
                <a:solidFill>
                  <a:srgbClr val="FFFF66"/>
                </a:solidFill>
                <a:effectLst>
                  <a:outerShdw blurRad="38100" dist="38100" dir="2700000" algn="tl">
                    <a:srgbClr val="000000"/>
                  </a:outerShdw>
                </a:effectLst>
                <a:sym typeface="Wingdings" pitchFamily="2" charset="2"/>
              </a:rPr>
              <a:t>55% fenêtre</a:t>
            </a:r>
            <a:endParaRPr kumimoji="1" lang="fr-FR" sz="2400">
              <a:solidFill>
                <a:srgbClr val="FFFF66"/>
              </a:solidFill>
              <a:effectLst>
                <a:outerShdw blurRad="38100" dist="38100" dir="2700000" algn="tl">
                  <a:srgbClr val="000000"/>
                </a:outerShdw>
              </a:effectLst>
            </a:endParaRPr>
          </a:p>
        </p:txBody>
      </p:sp>
      <p:sp>
        <p:nvSpPr>
          <p:cNvPr id="259096" name="Rectangle 24"/>
          <p:cNvSpPr>
            <a:spLocks noChangeArrowheads="1"/>
          </p:cNvSpPr>
          <p:nvPr/>
        </p:nvSpPr>
        <p:spPr bwMode="auto">
          <a:xfrm>
            <a:off x="3962400" y="4724400"/>
            <a:ext cx="41910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2400">
                <a:solidFill>
                  <a:schemeClr val="tx1"/>
                </a:solidFill>
                <a:effectLst>
                  <a:outerShdw blurRad="38100" dist="38100" dir="2700000" algn="tl">
                    <a:srgbClr val="000000"/>
                  </a:outerShdw>
                </a:effectLst>
                <a:sym typeface="Wingdings" pitchFamily="2" charset="2"/>
              </a:rPr>
              <a:t> </a:t>
            </a:r>
            <a:r>
              <a:rPr kumimoji="1" lang="fr-FR" sz="2400">
                <a:solidFill>
                  <a:srgbClr val="FFFF66"/>
                </a:solidFill>
                <a:effectLst>
                  <a:outerShdw blurRad="38100" dist="38100" dir="2700000" algn="tl">
                    <a:srgbClr val="000000"/>
                  </a:outerShdw>
                </a:effectLst>
                <a:sym typeface="Wingdings" pitchFamily="2" charset="2"/>
              </a:rPr>
              <a:t>Les velux</a:t>
            </a:r>
            <a:endParaRPr kumimoji="1" lang="fr-FR" sz="2400">
              <a:solidFill>
                <a:srgbClr val="FFFF66"/>
              </a:solidFill>
              <a:effectLst>
                <a:outerShdw blurRad="38100" dist="38100" dir="2700000" algn="tl">
                  <a:srgbClr val="000000"/>
                </a:outerShdw>
              </a:effectLst>
            </a:endParaRPr>
          </a:p>
        </p:txBody>
      </p:sp>
      <p:sp>
        <p:nvSpPr>
          <p:cNvPr id="259097" name="Rectangle 25"/>
          <p:cNvSpPr>
            <a:spLocks noChangeArrowheads="1"/>
          </p:cNvSpPr>
          <p:nvPr/>
        </p:nvSpPr>
        <p:spPr bwMode="auto">
          <a:xfrm>
            <a:off x="4191000" y="3429000"/>
            <a:ext cx="4191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a:solidFill>
                  <a:schemeClr val="tx1"/>
                </a:solidFill>
                <a:effectLst>
                  <a:outerShdw blurRad="38100" dist="38100" dir="2700000" algn="tl">
                    <a:srgbClr val="000000"/>
                  </a:outerShdw>
                </a:effectLst>
                <a:sym typeface="Wingdings" pitchFamily="2" charset="2"/>
              </a:rPr>
              <a:t>Mais également :</a:t>
            </a:r>
            <a:endParaRPr kumimoji="1" lang="fr-FR">
              <a:solidFill>
                <a:srgbClr val="FFFF66"/>
              </a:solidFill>
              <a:effectLst>
                <a:outerShdw blurRad="38100" dist="38100" dir="2700000" algn="tl">
                  <a:srgbClr val="000000"/>
                </a:outerShdw>
              </a:effectLst>
            </a:endParaRPr>
          </a:p>
        </p:txBody>
      </p:sp>
      <p:sp>
        <p:nvSpPr>
          <p:cNvPr id="259118" name="AutoShape 46">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259119" name="Group 47"/>
          <p:cNvGrpSpPr>
            <a:grpSpLocks/>
          </p:cNvGrpSpPr>
          <p:nvPr/>
        </p:nvGrpSpPr>
        <p:grpSpPr bwMode="auto">
          <a:xfrm>
            <a:off x="7380288" y="5805488"/>
            <a:ext cx="1008062" cy="360362"/>
            <a:chOff x="158" y="2341"/>
            <a:chExt cx="635" cy="227"/>
          </a:xfrm>
        </p:grpSpPr>
        <p:sp>
          <p:nvSpPr>
            <p:cNvPr id="259120" name="Line 48"/>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59121" name="Text Box 49"/>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31488">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259074"/>
                                        </p:tgtEl>
                                        <p:attrNameLst>
                                          <p:attrName>style.visibility</p:attrName>
                                        </p:attrNameLst>
                                      </p:cBhvr>
                                      <p:to>
                                        <p:strVal val="visible"/>
                                      </p:to>
                                    </p:set>
                                    <p:set>
                                      <p:cBhvr>
                                        <p:cTn id="7" dur="228" fill="hold">
                                          <p:stCondLst>
                                            <p:cond delay="0"/>
                                          </p:stCondLst>
                                        </p:cTn>
                                        <p:tgtEl>
                                          <p:spTgt spid="259074"/>
                                        </p:tgtEl>
                                        <p:attrNameLst>
                                          <p:attrName>style.rotation</p:attrName>
                                        </p:attrNameLst>
                                      </p:cBhvr>
                                      <p:to>
                                        <p:strVal val="-45.0"/>
                                      </p:to>
                                    </p:set>
                                    <p:anim calcmode="lin" valueType="num">
                                      <p:cBhvr>
                                        <p:cTn id="8" dur="228" fill="hold">
                                          <p:stCondLst>
                                            <p:cond delay="228"/>
                                          </p:stCondLst>
                                        </p:cTn>
                                        <p:tgtEl>
                                          <p:spTgt spid="259074"/>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259074"/>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259074"/>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259074"/>
                                        </p:tgtEl>
                                        <p:attrNameLst>
                                          <p:attrName>ppt_y</p:attrName>
                                        </p:attrNameLst>
                                      </p:cBhvr>
                                      <p:tavLst>
                                        <p:tav tm="0">
                                          <p:val>
                                            <p:strVal val="#ppt_y-(0.354*#ppt_w-0.172*#ppt_h)"/>
                                          </p:val>
                                        </p:tav>
                                        <p:tav tm="100000">
                                          <p:val>
                                            <p:strVal val="#ppt_y"/>
                                          </p:val>
                                        </p:tav>
                                      </p:tavLst>
                                    </p:anim>
                                  </p:childTnLst>
                                </p:cTn>
                              </p:par>
                              <p:par>
                                <p:cTn id="12" presetID="9" presetClass="entr" presetSubtype="0" fill="hold" nodeType="withEffect">
                                  <p:stCondLst>
                                    <p:cond delay="0"/>
                                  </p:stCondLst>
                                  <p:childTnLst>
                                    <p:set>
                                      <p:cBhvr>
                                        <p:cTn id="13" dur="1" fill="hold">
                                          <p:stCondLst>
                                            <p:cond delay="0"/>
                                          </p:stCondLst>
                                        </p:cTn>
                                        <p:tgtEl>
                                          <p:spTgt spid="259075"/>
                                        </p:tgtEl>
                                        <p:attrNameLst>
                                          <p:attrName>style.visibility</p:attrName>
                                        </p:attrNameLst>
                                      </p:cBhvr>
                                      <p:to>
                                        <p:strVal val="visible"/>
                                      </p:to>
                                    </p:set>
                                    <p:animEffect transition="in" filter="dissolve">
                                      <p:cBhvr>
                                        <p:cTn id="14" dur="500"/>
                                        <p:tgtEl>
                                          <p:spTgt spid="259075"/>
                                        </p:tgtEl>
                                      </p:cBhvr>
                                    </p:animEffect>
                                  </p:childTnLst>
                                </p:cTn>
                              </p:par>
                            </p:childTnLst>
                          </p:cTn>
                        </p:par>
                        <p:par>
                          <p:cTn id="15" fill="hold" nodeType="afterGroup">
                            <p:stCondLst>
                              <p:cond delay="4500"/>
                            </p:stCondLst>
                            <p:childTnLst>
                              <p:par>
                                <p:cTn id="16" presetID="26" presetClass="entr" presetSubtype="0" fill="hold" grpId="0" nodeType="afterEffect">
                                  <p:stCondLst>
                                    <p:cond delay="2000"/>
                                  </p:stCondLst>
                                  <p:childTnLst>
                                    <p:set>
                                      <p:cBhvr>
                                        <p:cTn id="17" dur="1" fill="hold">
                                          <p:stCondLst>
                                            <p:cond delay="0"/>
                                          </p:stCondLst>
                                        </p:cTn>
                                        <p:tgtEl>
                                          <p:spTgt spid="259086"/>
                                        </p:tgtEl>
                                        <p:attrNameLst>
                                          <p:attrName>style.visibility</p:attrName>
                                        </p:attrNameLst>
                                      </p:cBhvr>
                                      <p:to>
                                        <p:strVal val="visible"/>
                                      </p:to>
                                    </p:set>
                                    <p:animEffect transition="in" filter="wipe(down)">
                                      <p:cBhvr>
                                        <p:cTn id="18" dur="580">
                                          <p:stCondLst>
                                            <p:cond delay="0"/>
                                          </p:stCondLst>
                                        </p:cTn>
                                        <p:tgtEl>
                                          <p:spTgt spid="259086"/>
                                        </p:tgtEl>
                                      </p:cBhvr>
                                    </p:animEffect>
                                    <p:anim calcmode="lin" valueType="num">
                                      <p:cBhvr>
                                        <p:cTn id="19" dur="1822" tmFilter="0,0; 0.14,0.36; 0.43,0.73; 0.71,0.91; 1.0,1.0">
                                          <p:stCondLst>
                                            <p:cond delay="0"/>
                                          </p:stCondLst>
                                        </p:cTn>
                                        <p:tgtEl>
                                          <p:spTgt spid="259086"/>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259086"/>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259086"/>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259086"/>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259086"/>
                                        </p:tgtEl>
                                        <p:attrNameLst>
                                          <p:attrName>ppt_y</p:attrName>
                                        </p:attrNameLst>
                                      </p:cBhvr>
                                      <p:tavLst>
                                        <p:tav tm="0" fmla="#ppt_y-sin(pi*$)/81">
                                          <p:val>
                                            <p:fltVal val="0"/>
                                          </p:val>
                                        </p:tav>
                                        <p:tav tm="100000">
                                          <p:val>
                                            <p:fltVal val="1"/>
                                          </p:val>
                                        </p:tav>
                                      </p:tavLst>
                                    </p:anim>
                                    <p:animScale>
                                      <p:cBhvr>
                                        <p:cTn id="24" dur="26">
                                          <p:stCondLst>
                                            <p:cond delay="650"/>
                                          </p:stCondLst>
                                        </p:cTn>
                                        <p:tgtEl>
                                          <p:spTgt spid="259086"/>
                                        </p:tgtEl>
                                      </p:cBhvr>
                                      <p:to x="100000" y="60000"/>
                                    </p:animScale>
                                    <p:animScale>
                                      <p:cBhvr>
                                        <p:cTn id="25" dur="166" decel="50000">
                                          <p:stCondLst>
                                            <p:cond delay="676"/>
                                          </p:stCondLst>
                                        </p:cTn>
                                        <p:tgtEl>
                                          <p:spTgt spid="259086"/>
                                        </p:tgtEl>
                                      </p:cBhvr>
                                      <p:to x="100000" y="100000"/>
                                    </p:animScale>
                                    <p:animScale>
                                      <p:cBhvr>
                                        <p:cTn id="26" dur="26">
                                          <p:stCondLst>
                                            <p:cond delay="1312"/>
                                          </p:stCondLst>
                                        </p:cTn>
                                        <p:tgtEl>
                                          <p:spTgt spid="259086"/>
                                        </p:tgtEl>
                                      </p:cBhvr>
                                      <p:to x="100000" y="80000"/>
                                    </p:animScale>
                                    <p:animScale>
                                      <p:cBhvr>
                                        <p:cTn id="27" dur="166" decel="50000">
                                          <p:stCondLst>
                                            <p:cond delay="1338"/>
                                          </p:stCondLst>
                                        </p:cTn>
                                        <p:tgtEl>
                                          <p:spTgt spid="259086"/>
                                        </p:tgtEl>
                                      </p:cBhvr>
                                      <p:to x="100000" y="100000"/>
                                    </p:animScale>
                                    <p:animScale>
                                      <p:cBhvr>
                                        <p:cTn id="28" dur="26">
                                          <p:stCondLst>
                                            <p:cond delay="1642"/>
                                          </p:stCondLst>
                                        </p:cTn>
                                        <p:tgtEl>
                                          <p:spTgt spid="259086"/>
                                        </p:tgtEl>
                                      </p:cBhvr>
                                      <p:to x="100000" y="90000"/>
                                    </p:animScale>
                                    <p:animScale>
                                      <p:cBhvr>
                                        <p:cTn id="29" dur="166" decel="50000">
                                          <p:stCondLst>
                                            <p:cond delay="1668"/>
                                          </p:stCondLst>
                                        </p:cTn>
                                        <p:tgtEl>
                                          <p:spTgt spid="259086"/>
                                        </p:tgtEl>
                                      </p:cBhvr>
                                      <p:to x="100000" y="100000"/>
                                    </p:animScale>
                                    <p:animScale>
                                      <p:cBhvr>
                                        <p:cTn id="30" dur="26">
                                          <p:stCondLst>
                                            <p:cond delay="1808"/>
                                          </p:stCondLst>
                                        </p:cTn>
                                        <p:tgtEl>
                                          <p:spTgt spid="259086"/>
                                        </p:tgtEl>
                                      </p:cBhvr>
                                      <p:to x="100000" y="95000"/>
                                    </p:animScale>
                                    <p:animScale>
                                      <p:cBhvr>
                                        <p:cTn id="31" dur="166" decel="50000">
                                          <p:stCondLst>
                                            <p:cond delay="1834"/>
                                          </p:stCondLst>
                                        </p:cTn>
                                        <p:tgtEl>
                                          <p:spTgt spid="259086"/>
                                        </p:tgtEl>
                                      </p:cBhvr>
                                      <p:to x="100000" y="100000"/>
                                    </p:animScale>
                                  </p:childTnLst>
                                </p:cTn>
                              </p:par>
                            </p:childTnLst>
                          </p:cTn>
                        </p:par>
                        <p:par>
                          <p:cTn id="32" fill="hold" nodeType="afterGroup">
                            <p:stCondLst>
                              <p:cond delay="8500"/>
                            </p:stCondLst>
                            <p:childTnLst>
                              <p:par>
                                <p:cTn id="33" presetID="26" presetClass="entr" presetSubtype="0" fill="hold" grpId="0" nodeType="afterEffect">
                                  <p:stCondLst>
                                    <p:cond delay="2000"/>
                                  </p:stCondLst>
                                  <p:childTnLst>
                                    <p:set>
                                      <p:cBhvr>
                                        <p:cTn id="34" dur="1" fill="hold">
                                          <p:stCondLst>
                                            <p:cond delay="0"/>
                                          </p:stCondLst>
                                        </p:cTn>
                                        <p:tgtEl>
                                          <p:spTgt spid="259089"/>
                                        </p:tgtEl>
                                        <p:attrNameLst>
                                          <p:attrName>style.visibility</p:attrName>
                                        </p:attrNameLst>
                                      </p:cBhvr>
                                      <p:to>
                                        <p:strVal val="visible"/>
                                      </p:to>
                                    </p:set>
                                    <p:animEffect transition="in" filter="wipe(down)">
                                      <p:cBhvr>
                                        <p:cTn id="35" dur="580">
                                          <p:stCondLst>
                                            <p:cond delay="0"/>
                                          </p:stCondLst>
                                        </p:cTn>
                                        <p:tgtEl>
                                          <p:spTgt spid="259089"/>
                                        </p:tgtEl>
                                      </p:cBhvr>
                                    </p:animEffect>
                                    <p:anim calcmode="lin" valueType="num">
                                      <p:cBhvr>
                                        <p:cTn id="36" dur="1822" tmFilter="0,0; 0.14,0.36; 0.43,0.73; 0.71,0.91; 1.0,1.0">
                                          <p:stCondLst>
                                            <p:cond delay="0"/>
                                          </p:stCondLst>
                                        </p:cTn>
                                        <p:tgtEl>
                                          <p:spTgt spid="259089"/>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259089"/>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259089"/>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259089"/>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259089"/>
                                        </p:tgtEl>
                                        <p:attrNameLst>
                                          <p:attrName>ppt_y</p:attrName>
                                        </p:attrNameLst>
                                      </p:cBhvr>
                                      <p:tavLst>
                                        <p:tav tm="0" fmla="#ppt_y-sin(pi*$)/81">
                                          <p:val>
                                            <p:fltVal val="0"/>
                                          </p:val>
                                        </p:tav>
                                        <p:tav tm="100000">
                                          <p:val>
                                            <p:fltVal val="1"/>
                                          </p:val>
                                        </p:tav>
                                      </p:tavLst>
                                    </p:anim>
                                    <p:animScale>
                                      <p:cBhvr>
                                        <p:cTn id="41" dur="26">
                                          <p:stCondLst>
                                            <p:cond delay="650"/>
                                          </p:stCondLst>
                                        </p:cTn>
                                        <p:tgtEl>
                                          <p:spTgt spid="259089"/>
                                        </p:tgtEl>
                                      </p:cBhvr>
                                      <p:to x="100000" y="60000"/>
                                    </p:animScale>
                                    <p:animScale>
                                      <p:cBhvr>
                                        <p:cTn id="42" dur="166" decel="50000">
                                          <p:stCondLst>
                                            <p:cond delay="676"/>
                                          </p:stCondLst>
                                        </p:cTn>
                                        <p:tgtEl>
                                          <p:spTgt spid="259089"/>
                                        </p:tgtEl>
                                      </p:cBhvr>
                                      <p:to x="100000" y="100000"/>
                                    </p:animScale>
                                    <p:animScale>
                                      <p:cBhvr>
                                        <p:cTn id="43" dur="26">
                                          <p:stCondLst>
                                            <p:cond delay="1312"/>
                                          </p:stCondLst>
                                        </p:cTn>
                                        <p:tgtEl>
                                          <p:spTgt spid="259089"/>
                                        </p:tgtEl>
                                      </p:cBhvr>
                                      <p:to x="100000" y="80000"/>
                                    </p:animScale>
                                    <p:animScale>
                                      <p:cBhvr>
                                        <p:cTn id="44" dur="166" decel="50000">
                                          <p:stCondLst>
                                            <p:cond delay="1338"/>
                                          </p:stCondLst>
                                        </p:cTn>
                                        <p:tgtEl>
                                          <p:spTgt spid="259089"/>
                                        </p:tgtEl>
                                      </p:cBhvr>
                                      <p:to x="100000" y="100000"/>
                                    </p:animScale>
                                    <p:animScale>
                                      <p:cBhvr>
                                        <p:cTn id="45" dur="26">
                                          <p:stCondLst>
                                            <p:cond delay="1642"/>
                                          </p:stCondLst>
                                        </p:cTn>
                                        <p:tgtEl>
                                          <p:spTgt spid="259089"/>
                                        </p:tgtEl>
                                      </p:cBhvr>
                                      <p:to x="100000" y="90000"/>
                                    </p:animScale>
                                    <p:animScale>
                                      <p:cBhvr>
                                        <p:cTn id="46" dur="166" decel="50000">
                                          <p:stCondLst>
                                            <p:cond delay="1668"/>
                                          </p:stCondLst>
                                        </p:cTn>
                                        <p:tgtEl>
                                          <p:spTgt spid="259089"/>
                                        </p:tgtEl>
                                      </p:cBhvr>
                                      <p:to x="100000" y="100000"/>
                                    </p:animScale>
                                    <p:animScale>
                                      <p:cBhvr>
                                        <p:cTn id="47" dur="26">
                                          <p:stCondLst>
                                            <p:cond delay="1808"/>
                                          </p:stCondLst>
                                        </p:cTn>
                                        <p:tgtEl>
                                          <p:spTgt spid="259089"/>
                                        </p:tgtEl>
                                      </p:cBhvr>
                                      <p:to x="100000" y="95000"/>
                                    </p:animScale>
                                    <p:animScale>
                                      <p:cBhvr>
                                        <p:cTn id="48" dur="166" decel="50000">
                                          <p:stCondLst>
                                            <p:cond delay="1834"/>
                                          </p:stCondLst>
                                        </p:cTn>
                                        <p:tgtEl>
                                          <p:spTgt spid="259089"/>
                                        </p:tgtEl>
                                      </p:cBhvr>
                                      <p:to x="100000" y="100000"/>
                                    </p:animScale>
                                  </p:childTnLst>
                                </p:cTn>
                              </p:par>
                            </p:childTnLst>
                          </p:cTn>
                        </p:par>
                        <p:par>
                          <p:cTn id="49" fill="hold" nodeType="afterGroup">
                            <p:stCondLst>
                              <p:cond delay="12500"/>
                            </p:stCondLst>
                            <p:childTnLst>
                              <p:par>
                                <p:cTn id="50" presetID="22" presetClass="entr" presetSubtype="4" fill="hold" grpId="0" nodeType="afterEffect">
                                  <p:stCondLst>
                                    <p:cond delay="2000"/>
                                  </p:stCondLst>
                                  <p:childTnLst>
                                    <p:set>
                                      <p:cBhvr>
                                        <p:cTn id="51" dur="1" fill="hold">
                                          <p:stCondLst>
                                            <p:cond delay="0"/>
                                          </p:stCondLst>
                                        </p:cTn>
                                        <p:tgtEl>
                                          <p:spTgt spid="259091"/>
                                        </p:tgtEl>
                                        <p:attrNameLst>
                                          <p:attrName>style.visibility</p:attrName>
                                        </p:attrNameLst>
                                      </p:cBhvr>
                                      <p:to>
                                        <p:strVal val="visible"/>
                                      </p:to>
                                    </p:set>
                                    <p:animEffect transition="in" filter="wipe(down)">
                                      <p:cBhvr>
                                        <p:cTn id="52" dur="500"/>
                                        <p:tgtEl>
                                          <p:spTgt spid="259091"/>
                                        </p:tgtEl>
                                      </p:cBhvr>
                                    </p:animEffect>
                                  </p:childTnLst>
                                </p:cTn>
                              </p:par>
                            </p:childTnLst>
                          </p:cTn>
                        </p:par>
                        <p:par>
                          <p:cTn id="53" fill="hold" nodeType="afterGroup">
                            <p:stCondLst>
                              <p:cond delay="15000"/>
                            </p:stCondLst>
                            <p:childTnLst>
                              <p:par>
                                <p:cTn id="54" presetID="26" presetClass="entr" presetSubtype="0" fill="hold" grpId="0" nodeType="afterEffect">
                                  <p:stCondLst>
                                    <p:cond delay="2000"/>
                                  </p:stCondLst>
                                  <p:childTnLst>
                                    <p:set>
                                      <p:cBhvr>
                                        <p:cTn id="55" dur="1" fill="hold">
                                          <p:stCondLst>
                                            <p:cond delay="0"/>
                                          </p:stCondLst>
                                        </p:cTn>
                                        <p:tgtEl>
                                          <p:spTgt spid="259088"/>
                                        </p:tgtEl>
                                        <p:attrNameLst>
                                          <p:attrName>style.visibility</p:attrName>
                                        </p:attrNameLst>
                                      </p:cBhvr>
                                      <p:to>
                                        <p:strVal val="visible"/>
                                      </p:to>
                                    </p:set>
                                    <p:animEffect transition="in" filter="wipe(down)">
                                      <p:cBhvr>
                                        <p:cTn id="56" dur="580">
                                          <p:stCondLst>
                                            <p:cond delay="0"/>
                                          </p:stCondLst>
                                        </p:cTn>
                                        <p:tgtEl>
                                          <p:spTgt spid="259088"/>
                                        </p:tgtEl>
                                      </p:cBhvr>
                                    </p:animEffect>
                                    <p:anim calcmode="lin" valueType="num">
                                      <p:cBhvr>
                                        <p:cTn id="57" dur="1822" tmFilter="0,0; 0.14,0.36; 0.43,0.73; 0.71,0.91; 1.0,1.0">
                                          <p:stCondLst>
                                            <p:cond delay="0"/>
                                          </p:stCondLst>
                                        </p:cTn>
                                        <p:tgtEl>
                                          <p:spTgt spid="259088"/>
                                        </p:tgtEl>
                                        <p:attrNameLst>
                                          <p:attrName>ppt_x</p:attrName>
                                        </p:attrNameLst>
                                      </p:cBhvr>
                                      <p:tavLst>
                                        <p:tav tm="0">
                                          <p:val>
                                            <p:strVal val="#ppt_x-0.25"/>
                                          </p:val>
                                        </p:tav>
                                        <p:tav tm="100000">
                                          <p:val>
                                            <p:strVal val="#ppt_x"/>
                                          </p:val>
                                        </p:tav>
                                      </p:tavLst>
                                    </p:anim>
                                    <p:anim calcmode="lin" valueType="num">
                                      <p:cBhvr>
                                        <p:cTn id="58" dur="664" tmFilter="0.0,0.0; 0.25,0.07; 0.50,0.2; 0.75,0.467; 1.0,1.0">
                                          <p:stCondLst>
                                            <p:cond delay="0"/>
                                          </p:stCondLst>
                                        </p:cTn>
                                        <p:tgtEl>
                                          <p:spTgt spid="259088"/>
                                        </p:tgtEl>
                                        <p:attrNameLst>
                                          <p:attrName>ppt_y</p:attrName>
                                        </p:attrNameLst>
                                      </p:cBhvr>
                                      <p:tavLst>
                                        <p:tav tm="0" fmla="#ppt_y-sin(pi*$)/3">
                                          <p:val>
                                            <p:fltVal val="0.5"/>
                                          </p:val>
                                        </p:tav>
                                        <p:tav tm="100000">
                                          <p:val>
                                            <p:fltVal val="1"/>
                                          </p:val>
                                        </p:tav>
                                      </p:tavLst>
                                    </p:anim>
                                    <p:anim calcmode="lin" valueType="num">
                                      <p:cBhvr>
                                        <p:cTn id="59" dur="664" tmFilter="0, 0; 0.125,0.2665; 0.25,0.4; 0.375,0.465; 0.5,0.5;  0.625,0.535; 0.75,0.6; 0.875,0.7335; 1,1">
                                          <p:stCondLst>
                                            <p:cond delay="664"/>
                                          </p:stCondLst>
                                        </p:cTn>
                                        <p:tgtEl>
                                          <p:spTgt spid="259088"/>
                                        </p:tgtEl>
                                        <p:attrNameLst>
                                          <p:attrName>ppt_y</p:attrName>
                                        </p:attrNameLst>
                                      </p:cBhvr>
                                      <p:tavLst>
                                        <p:tav tm="0" fmla="#ppt_y-sin(pi*$)/9">
                                          <p:val>
                                            <p:fltVal val="0"/>
                                          </p:val>
                                        </p:tav>
                                        <p:tav tm="100000">
                                          <p:val>
                                            <p:fltVal val="1"/>
                                          </p:val>
                                        </p:tav>
                                      </p:tavLst>
                                    </p:anim>
                                    <p:anim calcmode="lin" valueType="num">
                                      <p:cBhvr>
                                        <p:cTn id="60" dur="332" tmFilter="0, 0; 0.125,0.2665; 0.25,0.4; 0.375,0.465; 0.5,0.5;  0.625,0.535; 0.75,0.6; 0.875,0.7335; 1,1">
                                          <p:stCondLst>
                                            <p:cond delay="1324"/>
                                          </p:stCondLst>
                                        </p:cTn>
                                        <p:tgtEl>
                                          <p:spTgt spid="259088"/>
                                        </p:tgtEl>
                                        <p:attrNameLst>
                                          <p:attrName>ppt_y</p:attrName>
                                        </p:attrNameLst>
                                      </p:cBhvr>
                                      <p:tavLst>
                                        <p:tav tm="0" fmla="#ppt_y-sin(pi*$)/27">
                                          <p:val>
                                            <p:fltVal val="0"/>
                                          </p:val>
                                        </p:tav>
                                        <p:tav tm="100000">
                                          <p:val>
                                            <p:fltVal val="1"/>
                                          </p:val>
                                        </p:tav>
                                      </p:tavLst>
                                    </p:anim>
                                    <p:anim calcmode="lin" valueType="num">
                                      <p:cBhvr>
                                        <p:cTn id="61" dur="164" tmFilter="0, 0; 0.125,0.2665; 0.25,0.4; 0.375,0.465; 0.5,0.5;  0.625,0.535; 0.75,0.6; 0.875,0.7335; 1,1">
                                          <p:stCondLst>
                                            <p:cond delay="1656"/>
                                          </p:stCondLst>
                                        </p:cTn>
                                        <p:tgtEl>
                                          <p:spTgt spid="259088"/>
                                        </p:tgtEl>
                                        <p:attrNameLst>
                                          <p:attrName>ppt_y</p:attrName>
                                        </p:attrNameLst>
                                      </p:cBhvr>
                                      <p:tavLst>
                                        <p:tav tm="0" fmla="#ppt_y-sin(pi*$)/81">
                                          <p:val>
                                            <p:fltVal val="0"/>
                                          </p:val>
                                        </p:tav>
                                        <p:tav tm="100000">
                                          <p:val>
                                            <p:fltVal val="1"/>
                                          </p:val>
                                        </p:tav>
                                      </p:tavLst>
                                    </p:anim>
                                    <p:animScale>
                                      <p:cBhvr>
                                        <p:cTn id="62" dur="26">
                                          <p:stCondLst>
                                            <p:cond delay="650"/>
                                          </p:stCondLst>
                                        </p:cTn>
                                        <p:tgtEl>
                                          <p:spTgt spid="259088"/>
                                        </p:tgtEl>
                                      </p:cBhvr>
                                      <p:to x="100000" y="60000"/>
                                    </p:animScale>
                                    <p:animScale>
                                      <p:cBhvr>
                                        <p:cTn id="63" dur="166" decel="50000">
                                          <p:stCondLst>
                                            <p:cond delay="676"/>
                                          </p:stCondLst>
                                        </p:cTn>
                                        <p:tgtEl>
                                          <p:spTgt spid="259088"/>
                                        </p:tgtEl>
                                      </p:cBhvr>
                                      <p:to x="100000" y="100000"/>
                                    </p:animScale>
                                    <p:animScale>
                                      <p:cBhvr>
                                        <p:cTn id="64" dur="26">
                                          <p:stCondLst>
                                            <p:cond delay="1312"/>
                                          </p:stCondLst>
                                        </p:cTn>
                                        <p:tgtEl>
                                          <p:spTgt spid="259088"/>
                                        </p:tgtEl>
                                      </p:cBhvr>
                                      <p:to x="100000" y="80000"/>
                                    </p:animScale>
                                    <p:animScale>
                                      <p:cBhvr>
                                        <p:cTn id="65" dur="166" decel="50000">
                                          <p:stCondLst>
                                            <p:cond delay="1338"/>
                                          </p:stCondLst>
                                        </p:cTn>
                                        <p:tgtEl>
                                          <p:spTgt spid="259088"/>
                                        </p:tgtEl>
                                      </p:cBhvr>
                                      <p:to x="100000" y="100000"/>
                                    </p:animScale>
                                    <p:animScale>
                                      <p:cBhvr>
                                        <p:cTn id="66" dur="26">
                                          <p:stCondLst>
                                            <p:cond delay="1642"/>
                                          </p:stCondLst>
                                        </p:cTn>
                                        <p:tgtEl>
                                          <p:spTgt spid="259088"/>
                                        </p:tgtEl>
                                      </p:cBhvr>
                                      <p:to x="100000" y="90000"/>
                                    </p:animScale>
                                    <p:animScale>
                                      <p:cBhvr>
                                        <p:cTn id="67" dur="166" decel="50000">
                                          <p:stCondLst>
                                            <p:cond delay="1668"/>
                                          </p:stCondLst>
                                        </p:cTn>
                                        <p:tgtEl>
                                          <p:spTgt spid="259088"/>
                                        </p:tgtEl>
                                      </p:cBhvr>
                                      <p:to x="100000" y="100000"/>
                                    </p:animScale>
                                    <p:animScale>
                                      <p:cBhvr>
                                        <p:cTn id="68" dur="26">
                                          <p:stCondLst>
                                            <p:cond delay="1808"/>
                                          </p:stCondLst>
                                        </p:cTn>
                                        <p:tgtEl>
                                          <p:spTgt spid="259088"/>
                                        </p:tgtEl>
                                      </p:cBhvr>
                                      <p:to x="100000" y="95000"/>
                                    </p:animScale>
                                    <p:animScale>
                                      <p:cBhvr>
                                        <p:cTn id="69" dur="166" decel="50000">
                                          <p:stCondLst>
                                            <p:cond delay="1834"/>
                                          </p:stCondLst>
                                        </p:cTn>
                                        <p:tgtEl>
                                          <p:spTgt spid="259088"/>
                                        </p:tgtEl>
                                      </p:cBhvr>
                                      <p:to x="100000" y="100000"/>
                                    </p:animScale>
                                  </p:childTnLst>
                                </p:cTn>
                              </p:par>
                            </p:childTnLst>
                          </p:cTn>
                        </p:par>
                        <p:par>
                          <p:cTn id="70" fill="hold" nodeType="afterGroup">
                            <p:stCondLst>
                              <p:cond delay="19000"/>
                            </p:stCondLst>
                            <p:childTnLst>
                              <p:par>
                                <p:cTn id="71" presetID="26" presetClass="entr" presetSubtype="0" fill="hold" grpId="0" nodeType="afterEffect">
                                  <p:stCondLst>
                                    <p:cond delay="2000"/>
                                  </p:stCondLst>
                                  <p:childTnLst>
                                    <p:set>
                                      <p:cBhvr>
                                        <p:cTn id="72" dur="1" fill="hold">
                                          <p:stCondLst>
                                            <p:cond delay="0"/>
                                          </p:stCondLst>
                                        </p:cTn>
                                        <p:tgtEl>
                                          <p:spTgt spid="259087"/>
                                        </p:tgtEl>
                                        <p:attrNameLst>
                                          <p:attrName>style.visibility</p:attrName>
                                        </p:attrNameLst>
                                      </p:cBhvr>
                                      <p:to>
                                        <p:strVal val="visible"/>
                                      </p:to>
                                    </p:set>
                                    <p:animEffect transition="in" filter="wipe(down)">
                                      <p:cBhvr>
                                        <p:cTn id="73" dur="580">
                                          <p:stCondLst>
                                            <p:cond delay="0"/>
                                          </p:stCondLst>
                                        </p:cTn>
                                        <p:tgtEl>
                                          <p:spTgt spid="259087"/>
                                        </p:tgtEl>
                                      </p:cBhvr>
                                    </p:animEffect>
                                    <p:anim calcmode="lin" valueType="num">
                                      <p:cBhvr>
                                        <p:cTn id="74" dur="1822" tmFilter="0,0; 0.14,0.36; 0.43,0.73; 0.71,0.91; 1.0,1.0">
                                          <p:stCondLst>
                                            <p:cond delay="0"/>
                                          </p:stCondLst>
                                        </p:cTn>
                                        <p:tgtEl>
                                          <p:spTgt spid="259087"/>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259087"/>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259087"/>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259087"/>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259087"/>
                                        </p:tgtEl>
                                        <p:attrNameLst>
                                          <p:attrName>ppt_y</p:attrName>
                                        </p:attrNameLst>
                                      </p:cBhvr>
                                      <p:tavLst>
                                        <p:tav tm="0" fmla="#ppt_y-sin(pi*$)/81">
                                          <p:val>
                                            <p:fltVal val="0"/>
                                          </p:val>
                                        </p:tav>
                                        <p:tav tm="100000">
                                          <p:val>
                                            <p:fltVal val="1"/>
                                          </p:val>
                                        </p:tav>
                                      </p:tavLst>
                                    </p:anim>
                                    <p:animScale>
                                      <p:cBhvr>
                                        <p:cTn id="79" dur="26">
                                          <p:stCondLst>
                                            <p:cond delay="650"/>
                                          </p:stCondLst>
                                        </p:cTn>
                                        <p:tgtEl>
                                          <p:spTgt spid="259087"/>
                                        </p:tgtEl>
                                      </p:cBhvr>
                                      <p:to x="100000" y="60000"/>
                                    </p:animScale>
                                    <p:animScale>
                                      <p:cBhvr>
                                        <p:cTn id="80" dur="166" decel="50000">
                                          <p:stCondLst>
                                            <p:cond delay="676"/>
                                          </p:stCondLst>
                                        </p:cTn>
                                        <p:tgtEl>
                                          <p:spTgt spid="259087"/>
                                        </p:tgtEl>
                                      </p:cBhvr>
                                      <p:to x="100000" y="100000"/>
                                    </p:animScale>
                                    <p:animScale>
                                      <p:cBhvr>
                                        <p:cTn id="81" dur="26">
                                          <p:stCondLst>
                                            <p:cond delay="1312"/>
                                          </p:stCondLst>
                                        </p:cTn>
                                        <p:tgtEl>
                                          <p:spTgt spid="259087"/>
                                        </p:tgtEl>
                                      </p:cBhvr>
                                      <p:to x="100000" y="80000"/>
                                    </p:animScale>
                                    <p:animScale>
                                      <p:cBhvr>
                                        <p:cTn id="82" dur="166" decel="50000">
                                          <p:stCondLst>
                                            <p:cond delay="1338"/>
                                          </p:stCondLst>
                                        </p:cTn>
                                        <p:tgtEl>
                                          <p:spTgt spid="259087"/>
                                        </p:tgtEl>
                                      </p:cBhvr>
                                      <p:to x="100000" y="100000"/>
                                    </p:animScale>
                                    <p:animScale>
                                      <p:cBhvr>
                                        <p:cTn id="83" dur="26">
                                          <p:stCondLst>
                                            <p:cond delay="1642"/>
                                          </p:stCondLst>
                                        </p:cTn>
                                        <p:tgtEl>
                                          <p:spTgt spid="259087"/>
                                        </p:tgtEl>
                                      </p:cBhvr>
                                      <p:to x="100000" y="90000"/>
                                    </p:animScale>
                                    <p:animScale>
                                      <p:cBhvr>
                                        <p:cTn id="84" dur="166" decel="50000">
                                          <p:stCondLst>
                                            <p:cond delay="1668"/>
                                          </p:stCondLst>
                                        </p:cTn>
                                        <p:tgtEl>
                                          <p:spTgt spid="259087"/>
                                        </p:tgtEl>
                                      </p:cBhvr>
                                      <p:to x="100000" y="100000"/>
                                    </p:animScale>
                                    <p:animScale>
                                      <p:cBhvr>
                                        <p:cTn id="85" dur="26">
                                          <p:stCondLst>
                                            <p:cond delay="1808"/>
                                          </p:stCondLst>
                                        </p:cTn>
                                        <p:tgtEl>
                                          <p:spTgt spid="259087"/>
                                        </p:tgtEl>
                                      </p:cBhvr>
                                      <p:to x="100000" y="95000"/>
                                    </p:animScale>
                                    <p:animScale>
                                      <p:cBhvr>
                                        <p:cTn id="86" dur="166" decel="50000">
                                          <p:stCondLst>
                                            <p:cond delay="1834"/>
                                          </p:stCondLst>
                                        </p:cTn>
                                        <p:tgtEl>
                                          <p:spTgt spid="259087"/>
                                        </p:tgtEl>
                                      </p:cBhvr>
                                      <p:to x="100000" y="100000"/>
                                    </p:animScale>
                                  </p:childTnLst>
                                </p:cTn>
                              </p:par>
                            </p:childTnLst>
                          </p:cTn>
                        </p:par>
                        <p:par>
                          <p:cTn id="87" fill="hold" nodeType="afterGroup">
                            <p:stCondLst>
                              <p:cond delay="23000"/>
                            </p:stCondLst>
                            <p:childTnLst>
                              <p:par>
                                <p:cTn id="88" presetID="26" presetClass="entr" presetSubtype="0" fill="hold" grpId="0" nodeType="afterEffect">
                                  <p:stCondLst>
                                    <p:cond delay="2000"/>
                                  </p:stCondLst>
                                  <p:childTnLst>
                                    <p:set>
                                      <p:cBhvr>
                                        <p:cTn id="89" dur="1" fill="hold">
                                          <p:stCondLst>
                                            <p:cond delay="0"/>
                                          </p:stCondLst>
                                        </p:cTn>
                                        <p:tgtEl>
                                          <p:spTgt spid="259090"/>
                                        </p:tgtEl>
                                        <p:attrNameLst>
                                          <p:attrName>style.visibility</p:attrName>
                                        </p:attrNameLst>
                                      </p:cBhvr>
                                      <p:to>
                                        <p:strVal val="visible"/>
                                      </p:to>
                                    </p:set>
                                    <p:animEffect transition="in" filter="wipe(down)">
                                      <p:cBhvr>
                                        <p:cTn id="90" dur="580">
                                          <p:stCondLst>
                                            <p:cond delay="0"/>
                                          </p:stCondLst>
                                        </p:cTn>
                                        <p:tgtEl>
                                          <p:spTgt spid="259090"/>
                                        </p:tgtEl>
                                      </p:cBhvr>
                                    </p:animEffect>
                                    <p:anim calcmode="lin" valueType="num">
                                      <p:cBhvr>
                                        <p:cTn id="91" dur="1822" tmFilter="0,0; 0.14,0.36; 0.43,0.73; 0.71,0.91; 1.0,1.0">
                                          <p:stCondLst>
                                            <p:cond delay="0"/>
                                          </p:stCondLst>
                                        </p:cTn>
                                        <p:tgtEl>
                                          <p:spTgt spid="259090"/>
                                        </p:tgtEl>
                                        <p:attrNameLst>
                                          <p:attrName>ppt_x</p:attrName>
                                        </p:attrNameLst>
                                      </p:cBhvr>
                                      <p:tavLst>
                                        <p:tav tm="0">
                                          <p:val>
                                            <p:strVal val="#ppt_x-0.25"/>
                                          </p:val>
                                        </p:tav>
                                        <p:tav tm="100000">
                                          <p:val>
                                            <p:strVal val="#ppt_x"/>
                                          </p:val>
                                        </p:tav>
                                      </p:tavLst>
                                    </p:anim>
                                    <p:anim calcmode="lin" valueType="num">
                                      <p:cBhvr>
                                        <p:cTn id="92" dur="664" tmFilter="0.0,0.0; 0.25,0.07; 0.50,0.2; 0.75,0.467; 1.0,1.0">
                                          <p:stCondLst>
                                            <p:cond delay="0"/>
                                          </p:stCondLst>
                                        </p:cTn>
                                        <p:tgtEl>
                                          <p:spTgt spid="259090"/>
                                        </p:tgtEl>
                                        <p:attrNameLst>
                                          <p:attrName>ppt_y</p:attrName>
                                        </p:attrNameLst>
                                      </p:cBhvr>
                                      <p:tavLst>
                                        <p:tav tm="0" fmla="#ppt_y-sin(pi*$)/3">
                                          <p:val>
                                            <p:fltVal val="0.5"/>
                                          </p:val>
                                        </p:tav>
                                        <p:tav tm="100000">
                                          <p:val>
                                            <p:fltVal val="1"/>
                                          </p:val>
                                        </p:tav>
                                      </p:tavLst>
                                    </p:anim>
                                    <p:anim calcmode="lin" valueType="num">
                                      <p:cBhvr>
                                        <p:cTn id="93" dur="664" tmFilter="0, 0; 0.125,0.2665; 0.25,0.4; 0.375,0.465; 0.5,0.5;  0.625,0.535; 0.75,0.6; 0.875,0.7335; 1,1">
                                          <p:stCondLst>
                                            <p:cond delay="664"/>
                                          </p:stCondLst>
                                        </p:cTn>
                                        <p:tgtEl>
                                          <p:spTgt spid="259090"/>
                                        </p:tgtEl>
                                        <p:attrNameLst>
                                          <p:attrName>ppt_y</p:attrName>
                                        </p:attrNameLst>
                                      </p:cBhvr>
                                      <p:tavLst>
                                        <p:tav tm="0" fmla="#ppt_y-sin(pi*$)/9">
                                          <p:val>
                                            <p:fltVal val="0"/>
                                          </p:val>
                                        </p:tav>
                                        <p:tav tm="100000">
                                          <p:val>
                                            <p:fltVal val="1"/>
                                          </p:val>
                                        </p:tav>
                                      </p:tavLst>
                                    </p:anim>
                                    <p:anim calcmode="lin" valueType="num">
                                      <p:cBhvr>
                                        <p:cTn id="94" dur="332" tmFilter="0, 0; 0.125,0.2665; 0.25,0.4; 0.375,0.465; 0.5,0.5;  0.625,0.535; 0.75,0.6; 0.875,0.7335; 1,1">
                                          <p:stCondLst>
                                            <p:cond delay="1324"/>
                                          </p:stCondLst>
                                        </p:cTn>
                                        <p:tgtEl>
                                          <p:spTgt spid="259090"/>
                                        </p:tgtEl>
                                        <p:attrNameLst>
                                          <p:attrName>ppt_y</p:attrName>
                                        </p:attrNameLst>
                                      </p:cBhvr>
                                      <p:tavLst>
                                        <p:tav tm="0" fmla="#ppt_y-sin(pi*$)/27">
                                          <p:val>
                                            <p:fltVal val="0"/>
                                          </p:val>
                                        </p:tav>
                                        <p:tav tm="100000">
                                          <p:val>
                                            <p:fltVal val="1"/>
                                          </p:val>
                                        </p:tav>
                                      </p:tavLst>
                                    </p:anim>
                                    <p:anim calcmode="lin" valueType="num">
                                      <p:cBhvr>
                                        <p:cTn id="95" dur="164" tmFilter="0, 0; 0.125,0.2665; 0.25,0.4; 0.375,0.465; 0.5,0.5;  0.625,0.535; 0.75,0.6; 0.875,0.7335; 1,1">
                                          <p:stCondLst>
                                            <p:cond delay="1656"/>
                                          </p:stCondLst>
                                        </p:cTn>
                                        <p:tgtEl>
                                          <p:spTgt spid="259090"/>
                                        </p:tgtEl>
                                        <p:attrNameLst>
                                          <p:attrName>ppt_y</p:attrName>
                                        </p:attrNameLst>
                                      </p:cBhvr>
                                      <p:tavLst>
                                        <p:tav tm="0" fmla="#ppt_y-sin(pi*$)/81">
                                          <p:val>
                                            <p:fltVal val="0"/>
                                          </p:val>
                                        </p:tav>
                                        <p:tav tm="100000">
                                          <p:val>
                                            <p:fltVal val="1"/>
                                          </p:val>
                                        </p:tav>
                                      </p:tavLst>
                                    </p:anim>
                                    <p:animScale>
                                      <p:cBhvr>
                                        <p:cTn id="96" dur="26">
                                          <p:stCondLst>
                                            <p:cond delay="650"/>
                                          </p:stCondLst>
                                        </p:cTn>
                                        <p:tgtEl>
                                          <p:spTgt spid="259090"/>
                                        </p:tgtEl>
                                      </p:cBhvr>
                                      <p:to x="100000" y="60000"/>
                                    </p:animScale>
                                    <p:animScale>
                                      <p:cBhvr>
                                        <p:cTn id="97" dur="166" decel="50000">
                                          <p:stCondLst>
                                            <p:cond delay="676"/>
                                          </p:stCondLst>
                                        </p:cTn>
                                        <p:tgtEl>
                                          <p:spTgt spid="259090"/>
                                        </p:tgtEl>
                                      </p:cBhvr>
                                      <p:to x="100000" y="100000"/>
                                    </p:animScale>
                                    <p:animScale>
                                      <p:cBhvr>
                                        <p:cTn id="98" dur="26">
                                          <p:stCondLst>
                                            <p:cond delay="1312"/>
                                          </p:stCondLst>
                                        </p:cTn>
                                        <p:tgtEl>
                                          <p:spTgt spid="259090"/>
                                        </p:tgtEl>
                                      </p:cBhvr>
                                      <p:to x="100000" y="80000"/>
                                    </p:animScale>
                                    <p:animScale>
                                      <p:cBhvr>
                                        <p:cTn id="99" dur="166" decel="50000">
                                          <p:stCondLst>
                                            <p:cond delay="1338"/>
                                          </p:stCondLst>
                                        </p:cTn>
                                        <p:tgtEl>
                                          <p:spTgt spid="259090"/>
                                        </p:tgtEl>
                                      </p:cBhvr>
                                      <p:to x="100000" y="100000"/>
                                    </p:animScale>
                                    <p:animScale>
                                      <p:cBhvr>
                                        <p:cTn id="100" dur="26">
                                          <p:stCondLst>
                                            <p:cond delay="1642"/>
                                          </p:stCondLst>
                                        </p:cTn>
                                        <p:tgtEl>
                                          <p:spTgt spid="259090"/>
                                        </p:tgtEl>
                                      </p:cBhvr>
                                      <p:to x="100000" y="90000"/>
                                    </p:animScale>
                                    <p:animScale>
                                      <p:cBhvr>
                                        <p:cTn id="101" dur="166" decel="50000">
                                          <p:stCondLst>
                                            <p:cond delay="1668"/>
                                          </p:stCondLst>
                                        </p:cTn>
                                        <p:tgtEl>
                                          <p:spTgt spid="259090"/>
                                        </p:tgtEl>
                                      </p:cBhvr>
                                      <p:to x="100000" y="100000"/>
                                    </p:animScale>
                                    <p:animScale>
                                      <p:cBhvr>
                                        <p:cTn id="102" dur="26">
                                          <p:stCondLst>
                                            <p:cond delay="1808"/>
                                          </p:stCondLst>
                                        </p:cTn>
                                        <p:tgtEl>
                                          <p:spTgt spid="259090"/>
                                        </p:tgtEl>
                                      </p:cBhvr>
                                      <p:to x="100000" y="95000"/>
                                    </p:animScale>
                                    <p:animScale>
                                      <p:cBhvr>
                                        <p:cTn id="103" dur="166" decel="50000">
                                          <p:stCondLst>
                                            <p:cond delay="1834"/>
                                          </p:stCondLst>
                                        </p:cTn>
                                        <p:tgtEl>
                                          <p:spTgt spid="259090"/>
                                        </p:tgtEl>
                                      </p:cBhvr>
                                      <p:to x="100000" y="100000"/>
                                    </p:animScale>
                                  </p:childTnLst>
                                </p:cTn>
                              </p:par>
                            </p:childTnLst>
                          </p:cTn>
                        </p:par>
                        <p:par>
                          <p:cTn id="104" fill="hold" nodeType="afterGroup">
                            <p:stCondLst>
                              <p:cond delay="27000"/>
                            </p:stCondLst>
                            <p:childTnLst>
                              <p:par>
                                <p:cTn id="105" presetID="26" presetClass="entr" presetSubtype="0" fill="hold" grpId="0" nodeType="afterEffect">
                                  <p:stCondLst>
                                    <p:cond delay="3000"/>
                                  </p:stCondLst>
                                  <p:childTnLst>
                                    <p:set>
                                      <p:cBhvr>
                                        <p:cTn id="106" dur="1" fill="hold">
                                          <p:stCondLst>
                                            <p:cond delay="0"/>
                                          </p:stCondLst>
                                        </p:cTn>
                                        <p:tgtEl>
                                          <p:spTgt spid="259092"/>
                                        </p:tgtEl>
                                        <p:attrNameLst>
                                          <p:attrName>style.visibility</p:attrName>
                                        </p:attrNameLst>
                                      </p:cBhvr>
                                      <p:to>
                                        <p:strVal val="visible"/>
                                      </p:to>
                                    </p:set>
                                    <p:animEffect transition="in" filter="wipe(down)">
                                      <p:cBhvr>
                                        <p:cTn id="107" dur="580">
                                          <p:stCondLst>
                                            <p:cond delay="0"/>
                                          </p:stCondLst>
                                        </p:cTn>
                                        <p:tgtEl>
                                          <p:spTgt spid="259092"/>
                                        </p:tgtEl>
                                      </p:cBhvr>
                                    </p:animEffect>
                                    <p:anim calcmode="lin" valueType="num">
                                      <p:cBhvr>
                                        <p:cTn id="108" dur="1822" tmFilter="0,0; 0.14,0.36; 0.43,0.73; 0.71,0.91; 1.0,1.0">
                                          <p:stCondLst>
                                            <p:cond delay="0"/>
                                          </p:stCondLst>
                                        </p:cTn>
                                        <p:tgtEl>
                                          <p:spTgt spid="259092"/>
                                        </p:tgtEl>
                                        <p:attrNameLst>
                                          <p:attrName>ppt_x</p:attrName>
                                        </p:attrNameLst>
                                      </p:cBhvr>
                                      <p:tavLst>
                                        <p:tav tm="0">
                                          <p:val>
                                            <p:strVal val="#ppt_x-0.25"/>
                                          </p:val>
                                        </p:tav>
                                        <p:tav tm="100000">
                                          <p:val>
                                            <p:strVal val="#ppt_x"/>
                                          </p:val>
                                        </p:tav>
                                      </p:tavLst>
                                    </p:anim>
                                    <p:anim calcmode="lin" valueType="num">
                                      <p:cBhvr>
                                        <p:cTn id="109" dur="664" tmFilter="0.0,0.0; 0.25,0.07; 0.50,0.2; 0.75,0.467; 1.0,1.0">
                                          <p:stCondLst>
                                            <p:cond delay="0"/>
                                          </p:stCondLst>
                                        </p:cTn>
                                        <p:tgtEl>
                                          <p:spTgt spid="259092"/>
                                        </p:tgtEl>
                                        <p:attrNameLst>
                                          <p:attrName>ppt_y</p:attrName>
                                        </p:attrNameLst>
                                      </p:cBhvr>
                                      <p:tavLst>
                                        <p:tav tm="0" fmla="#ppt_y-sin(pi*$)/3">
                                          <p:val>
                                            <p:fltVal val="0.5"/>
                                          </p:val>
                                        </p:tav>
                                        <p:tav tm="100000">
                                          <p:val>
                                            <p:fltVal val="1"/>
                                          </p:val>
                                        </p:tav>
                                      </p:tavLst>
                                    </p:anim>
                                    <p:anim calcmode="lin" valueType="num">
                                      <p:cBhvr>
                                        <p:cTn id="110" dur="664" tmFilter="0, 0; 0.125,0.2665; 0.25,0.4; 0.375,0.465; 0.5,0.5;  0.625,0.535; 0.75,0.6; 0.875,0.7335; 1,1">
                                          <p:stCondLst>
                                            <p:cond delay="664"/>
                                          </p:stCondLst>
                                        </p:cTn>
                                        <p:tgtEl>
                                          <p:spTgt spid="259092"/>
                                        </p:tgtEl>
                                        <p:attrNameLst>
                                          <p:attrName>ppt_y</p:attrName>
                                        </p:attrNameLst>
                                      </p:cBhvr>
                                      <p:tavLst>
                                        <p:tav tm="0" fmla="#ppt_y-sin(pi*$)/9">
                                          <p:val>
                                            <p:fltVal val="0"/>
                                          </p:val>
                                        </p:tav>
                                        <p:tav tm="100000">
                                          <p:val>
                                            <p:fltVal val="1"/>
                                          </p:val>
                                        </p:tav>
                                      </p:tavLst>
                                    </p:anim>
                                    <p:anim calcmode="lin" valueType="num">
                                      <p:cBhvr>
                                        <p:cTn id="111" dur="332" tmFilter="0, 0; 0.125,0.2665; 0.25,0.4; 0.375,0.465; 0.5,0.5;  0.625,0.535; 0.75,0.6; 0.875,0.7335; 1,1">
                                          <p:stCondLst>
                                            <p:cond delay="1324"/>
                                          </p:stCondLst>
                                        </p:cTn>
                                        <p:tgtEl>
                                          <p:spTgt spid="259092"/>
                                        </p:tgtEl>
                                        <p:attrNameLst>
                                          <p:attrName>ppt_y</p:attrName>
                                        </p:attrNameLst>
                                      </p:cBhvr>
                                      <p:tavLst>
                                        <p:tav tm="0" fmla="#ppt_y-sin(pi*$)/27">
                                          <p:val>
                                            <p:fltVal val="0"/>
                                          </p:val>
                                        </p:tav>
                                        <p:tav tm="100000">
                                          <p:val>
                                            <p:fltVal val="1"/>
                                          </p:val>
                                        </p:tav>
                                      </p:tavLst>
                                    </p:anim>
                                    <p:anim calcmode="lin" valueType="num">
                                      <p:cBhvr>
                                        <p:cTn id="112" dur="164" tmFilter="0, 0; 0.125,0.2665; 0.25,0.4; 0.375,0.465; 0.5,0.5;  0.625,0.535; 0.75,0.6; 0.875,0.7335; 1,1">
                                          <p:stCondLst>
                                            <p:cond delay="1656"/>
                                          </p:stCondLst>
                                        </p:cTn>
                                        <p:tgtEl>
                                          <p:spTgt spid="259092"/>
                                        </p:tgtEl>
                                        <p:attrNameLst>
                                          <p:attrName>ppt_y</p:attrName>
                                        </p:attrNameLst>
                                      </p:cBhvr>
                                      <p:tavLst>
                                        <p:tav tm="0" fmla="#ppt_y-sin(pi*$)/81">
                                          <p:val>
                                            <p:fltVal val="0"/>
                                          </p:val>
                                        </p:tav>
                                        <p:tav tm="100000">
                                          <p:val>
                                            <p:fltVal val="1"/>
                                          </p:val>
                                        </p:tav>
                                      </p:tavLst>
                                    </p:anim>
                                    <p:animScale>
                                      <p:cBhvr>
                                        <p:cTn id="113" dur="26">
                                          <p:stCondLst>
                                            <p:cond delay="650"/>
                                          </p:stCondLst>
                                        </p:cTn>
                                        <p:tgtEl>
                                          <p:spTgt spid="259092"/>
                                        </p:tgtEl>
                                      </p:cBhvr>
                                      <p:to x="100000" y="60000"/>
                                    </p:animScale>
                                    <p:animScale>
                                      <p:cBhvr>
                                        <p:cTn id="114" dur="166" decel="50000">
                                          <p:stCondLst>
                                            <p:cond delay="676"/>
                                          </p:stCondLst>
                                        </p:cTn>
                                        <p:tgtEl>
                                          <p:spTgt spid="259092"/>
                                        </p:tgtEl>
                                      </p:cBhvr>
                                      <p:to x="100000" y="100000"/>
                                    </p:animScale>
                                    <p:animScale>
                                      <p:cBhvr>
                                        <p:cTn id="115" dur="26">
                                          <p:stCondLst>
                                            <p:cond delay="1312"/>
                                          </p:stCondLst>
                                        </p:cTn>
                                        <p:tgtEl>
                                          <p:spTgt spid="259092"/>
                                        </p:tgtEl>
                                      </p:cBhvr>
                                      <p:to x="100000" y="80000"/>
                                    </p:animScale>
                                    <p:animScale>
                                      <p:cBhvr>
                                        <p:cTn id="116" dur="166" decel="50000">
                                          <p:stCondLst>
                                            <p:cond delay="1338"/>
                                          </p:stCondLst>
                                        </p:cTn>
                                        <p:tgtEl>
                                          <p:spTgt spid="259092"/>
                                        </p:tgtEl>
                                      </p:cBhvr>
                                      <p:to x="100000" y="100000"/>
                                    </p:animScale>
                                    <p:animScale>
                                      <p:cBhvr>
                                        <p:cTn id="117" dur="26">
                                          <p:stCondLst>
                                            <p:cond delay="1642"/>
                                          </p:stCondLst>
                                        </p:cTn>
                                        <p:tgtEl>
                                          <p:spTgt spid="259092"/>
                                        </p:tgtEl>
                                      </p:cBhvr>
                                      <p:to x="100000" y="90000"/>
                                    </p:animScale>
                                    <p:animScale>
                                      <p:cBhvr>
                                        <p:cTn id="118" dur="166" decel="50000">
                                          <p:stCondLst>
                                            <p:cond delay="1668"/>
                                          </p:stCondLst>
                                        </p:cTn>
                                        <p:tgtEl>
                                          <p:spTgt spid="259092"/>
                                        </p:tgtEl>
                                      </p:cBhvr>
                                      <p:to x="100000" y="100000"/>
                                    </p:animScale>
                                    <p:animScale>
                                      <p:cBhvr>
                                        <p:cTn id="119" dur="26">
                                          <p:stCondLst>
                                            <p:cond delay="1808"/>
                                          </p:stCondLst>
                                        </p:cTn>
                                        <p:tgtEl>
                                          <p:spTgt spid="259092"/>
                                        </p:tgtEl>
                                      </p:cBhvr>
                                      <p:to x="100000" y="95000"/>
                                    </p:animScale>
                                    <p:animScale>
                                      <p:cBhvr>
                                        <p:cTn id="120" dur="166" decel="50000">
                                          <p:stCondLst>
                                            <p:cond delay="1834"/>
                                          </p:stCondLst>
                                        </p:cTn>
                                        <p:tgtEl>
                                          <p:spTgt spid="259092"/>
                                        </p:tgtEl>
                                      </p:cBhvr>
                                      <p:to x="100000" y="100000"/>
                                    </p:animScale>
                                  </p:childTnLst>
                                </p:cTn>
                              </p:par>
                            </p:childTnLst>
                          </p:cTn>
                        </p:par>
                        <p:par>
                          <p:cTn id="121" fill="hold" nodeType="afterGroup">
                            <p:stCondLst>
                              <p:cond delay="32000"/>
                            </p:stCondLst>
                            <p:childTnLst>
                              <p:par>
                                <p:cTn id="122" presetID="26" presetClass="entr" presetSubtype="0" fill="hold" grpId="0" nodeType="afterEffect">
                                  <p:stCondLst>
                                    <p:cond delay="2000"/>
                                  </p:stCondLst>
                                  <p:childTnLst>
                                    <p:set>
                                      <p:cBhvr>
                                        <p:cTn id="123" dur="1" fill="hold">
                                          <p:stCondLst>
                                            <p:cond delay="0"/>
                                          </p:stCondLst>
                                        </p:cTn>
                                        <p:tgtEl>
                                          <p:spTgt spid="259095"/>
                                        </p:tgtEl>
                                        <p:attrNameLst>
                                          <p:attrName>style.visibility</p:attrName>
                                        </p:attrNameLst>
                                      </p:cBhvr>
                                      <p:to>
                                        <p:strVal val="visible"/>
                                      </p:to>
                                    </p:set>
                                    <p:animEffect transition="in" filter="wipe(down)">
                                      <p:cBhvr>
                                        <p:cTn id="124" dur="580">
                                          <p:stCondLst>
                                            <p:cond delay="0"/>
                                          </p:stCondLst>
                                        </p:cTn>
                                        <p:tgtEl>
                                          <p:spTgt spid="259095"/>
                                        </p:tgtEl>
                                      </p:cBhvr>
                                    </p:animEffect>
                                    <p:anim calcmode="lin" valueType="num">
                                      <p:cBhvr>
                                        <p:cTn id="125" dur="1822" tmFilter="0,0; 0.14,0.36; 0.43,0.73; 0.71,0.91; 1.0,1.0">
                                          <p:stCondLst>
                                            <p:cond delay="0"/>
                                          </p:stCondLst>
                                        </p:cTn>
                                        <p:tgtEl>
                                          <p:spTgt spid="259095"/>
                                        </p:tgtEl>
                                        <p:attrNameLst>
                                          <p:attrName>ppt_x</p:attrName>
                                        </p:attrNameLst>
                                      </p:cBhvr>
                                      <p:tavLst>
                                        <p:tav tm="0">
                                          <p:val>
                                            <p:strVal val="#ppt_x-0.25"/>
                                          </p:val>
                                        </p:tav>
                                        <p:tav tm="100000">
                                          <p:val>
                                            <p:strVal val="#ppt_x"/>
                                          </p:val>
                                        </p:tav>
                                      </p:tavLst>
                                    </p:anim>
                                    <p:anim calcmode="lin" valueType="num">
                                      <p:cBhvr>
                                        <p:cTn id="126" dur="664" tmFilter="0.0,0.0; 0.25,0.07; 0.50,0.2; 0.75,0.467; 1.0,1.0">
                                          <p:stCondLst>
                                            <p:cond delay="0"/>
                                          </p:stCondLst>
                                        </p:cTn>
                                        <p:tgtEl>
                                          <p:spTgt spid="259095"/>
                                        </p:tgtEl>
                                        <p:attrNameLst>
                                          <p:attrName>ppt_y</p:attrName>
                                        </p:attrNameLst>
                                      </p:cBhvr>
                                      <p:tavLst>
                                        <p:tav tm="0" fmla="#ppt_y-sin(pi*$)/3">
                                          <p:val>
                                            <p:fltVal val="0.5"/>
                                          </p:val>
                                        </p:tav>
                                        <p:tav tm="100000">
                                          <p:val>
                                            <p:fltVal val="1"/>
                                          </p:val>
                                        </p:tav>
                                      </p:tavLst>
                                    </p:anim>
                                    <p:anim calcmode="lin" valueType="num">
                                      <p:cBhvr>
                                        <p:cTn id="127" dur="664" tmFilter="0, 0; 0.125,0.2665; 0.25,0.4; 0.375,0.465; 0.5,0.5;  0.625,0.535; 0.75,0.6; 0.875,0.7335; 1,1">
                                          <p:stCondLst>
                                            <p:cond delay="664"/>
                                          </p:stCondLst>
                                        </p:cTn>
                                        <p:tgtEl>
                                          <p:spTgt spid="259095"/>
                                        </p:tgtEl>
                                        <p:attrNameLst>
                                          <p:attrName>ppt_y</p:attrName>
                                        </p:attrNameLst>
                                      </p:cBhvr>
                                      <p:tavLst>
                                        <p:tav tm="0" fmla="#ppt_y-sin(pi*$)/9">
                                          <p:val>
                                            <p:fltVal val="0"/>
                                          </p:val>
                                        </p:tav>
                                        <p:tav tm="100000">
                                          <p:val>
                                            <p:fltVal val="1"/>
                                          </p:val>
                                        </p:tav>
                                      </p:tavLst>
                                    </p:anim>
                                    <p:anim calcmode="lin" valueType="num">
                                      <p:cBhvr>
                                        <p:cTn id="128" dur="332" tmFilter="0, 0; 0.125,0.2665; 0.25,0.4; 0.375,0.465; 0.5,0.5;  0.625,0.535; 0.75,0.6; 0.875,0.7335; 1,1">
                                          <p:stCondLst>
                                            <p:cond delay="1324"/>
                                          </p:stCondLst>
                                        </p:cTn>
                                        <p:tgtEl>
                                          <p:spTgt spid="259095"/>
                                        </p:tgtEl>
                                        <p:attrNameLst>
                                          <p:attrName>ppt_y</p:attrName>
                                        </p:attrNameLst>
                                      </p:cBhvr>
                                      <p:tavLst>
                                        <p:tav tm="0" fmla="#ppt_y-sin(pi*$)/27">
                                          <p:val>
                                            <p:fltVal val="0"/>
                                          </p:val>
                                        </p:tav>
                                        <p:tav tm="100000">
                                          <p:val>
                                            <p:fltVal val="1"/>
                                          </p:val>
                                        </p:tav>
                                      </p:tavLst>
                                    </p:anim>
                                    <p:anim calcmode="lin" valueType="num">
                                      <p:cBhvr>
                                        <p:cTn id="129" dur="164" tmFilter="0, 0; 0.125,0.2665; 0.25,0.4; 0.375,0.465; 0.5,0.5;  0.625,0.535; 0.75,0.6; 0.875,0.7335; 1,1">
                                          <p:stCondLst>
                                            <p:cond delay="1656"/>
                                          </p:stCondLst>
                                        </p:cTn>
                                        <p:tgtEl>
                                          <p:spTgt spid="259095"/>
                                        </p:tgtEl>
                                        <p:attrNameLst>
                                          <p:attrName>ppt_y</p:attrName>
                                        </p:attrNameLst>
                                      </p:cBhvr>
                                      <p:tavLst>
                                        <p:tav tm="0" fmla="#ppt_y-sin(pi*$)/81">
                                          <p:val>
                                            <p:fltVal val="0"/>
                                          </p:val>
                                        </p:tav>
                                        <p:tav tm="100000">
                                          <p:val>
                                            <p:fltVal val="1"/>
                                          </p:val>
                                        </p:tav>
                                      </p:tavLst>
                                    </p:anim>
                                    <p:animScale>
                                      <p:cBhvr>
                                        <p:cTn id="130" dur="26">
                                          <p:stCondLst>
                                            <p:cond delay="650"/>
                                          </p:stCondLst>
                                        </p:cTn>
                                        <p:tgtEl>
                                          <p:spTgt spid="259095"/>
                                        </p:tgtEl>
                                      </p:cBhvr>
                                      <p:to x="100000" y="60000"/>
                                    </p:animScale>
                                    <p:animScale>
                                      <p:cBhvr>
                                        <p:cTn id="131" dur="166" decel="50000">
                                          <p:stCondLst>
                                            <p:cond delay="676"/>
                                          </p:stCondLst>
                                        </p:cTn>
                                        <p:tgtEl>
                                          <p:spTgt spid="259095"/>
                                        </p:tgtEl>
                                      </p:cBhvr>
                                      <p:to x="100000" y="100000"/>
                                    </p:animScale>
                                    <p:animScale>
                                      <p:cBhvr>
                                        <p:cTn id="132" dur="26">
                                          <p:stCondLst>
                                            <p:cond delay="1312"/>
                                          </p:stCondLst>
                                        </p:cTn>
                                        <p:tgtEl>
                                          <p:spTgt spid="259095"/>
                                        </p:tgtEl>
                                      </p:cBhvr>
                                      <p:to x="100000" y="80000"/>
                                    </p:animScale>
                                    <p:animScale>
                                      <p:cBhvr>
                                        <p:cTn id="133" dur="166" decel="50000">
                                          <p:stCondLst>
                                            <p:cond delay="1338"/>
                                          </p:stCondLst>
                                        </p:cTn>
                                        <p:tgtEl>
                                          <p:spTgt spid="259095"/>
                                        </p:tgtEl>
                                      </p:cBhvr>
                                      <p:to x="100000" y="100000"/>
                                    </p:animScale>
                                    <p:animScale>
                                      <p:cBhvr>
                                        <p:cTn id="134" dur="26">
                                          <p:stCondLst>
                                            <p:cond delay="1642"/>
                                          </p:stCondLst>
                                        </p:cTn>
                                        <p:tgtEl>
                                          <p:spTgt spid="259095"/>
                                        </p:tgtEl>
                                      </p:cBhvr>
                                      <p:to x="100000" y="90000"/>
                                    </p:animScale>
                                    <p:animScale>
                                      <p:cBhvr>
                                        <p:cTn id="135" dur="166" decel="50000">
                                          <p:stCondLst>
                                            <p:cond delay="1668"/>
                                          </p:stCondLst>
                                        </p:cTn>
                                        <p:tgtEl>
                                          <p:spTgt spid="259095"/>
                                        </p:tgtEl>
                                      </p:cBhvr>
                                      <p:to x="100000" y="100000"/>
                                    </p:animScale>
                                    <p:animScale>
                                      <p:cBhvr>
                                        <p:cTn id="136" dur="26">
                                          <p:stCondLst>
                                            <p:cond delay="1808"/>
                                          </p:stCondLst>
                                        </p:cTn>
                                        <p:tgtEl>
                                          <p:spTgt spid="259095"/>
                                        </p:tgtEl>
                                      </p:cBhvr>
                                      <p:to x="100000" y="95000"/>
                                    </p:animScale>
                                    <p:animScale>
                                      <p:cBhvr>
                                        <p:cTn id="137" dur="166" decel="50000">
                                          <p:stCondLst>
                                            <p:cond delay="1834"/>
                                          </p:stCondLst>
                                        </p:cTn>
                                        <p:tgtEl>
                                          <p:spTgt spid="259095"/>
                                        </p:tgtEl>
                                      </p:cBhvr>
                                      <p:to x="100000" y="100000"/>
                                    </p:animScale>
                                  </p:childTnLst>
                                </p:cTn>
                              </p:par>
                            </p:childTnLst>
                          </p:cTn>
                        </p:par>
                        <p:par>
                          <p:cTn id="138" fill="hold" nodeType="afterGroup">
                            <p:stCondLst>
                              <p:cond delay="36000"/>
                            </p:stCondLst>
                            <p:childTnLst>
                              <p:par>
                                <p:cTn id="139" presetID="22" presetClass="entr" presetSubtype="4" fill="hold" grpId="0" nodeType="afterEffect">
                                  <p:stCondLst>
                                    <p:cond delay="2000"/>
                                  </p:stCondLst>
                                  <p:childTnLst>
                                    <p:set>
                                      <p:cBhvr>
                                        <p:cTn id="140" dur="1" fill="hold">
                                          <p:stCondLst>
                                            <p:cond delay="0"/>
                                          </p:stCondLst>
                                        </p:cTn>
                                        <p:tgtEl>
                                          <p:spTgt spid="259097"/>
                                        </p:tgtEl>
                                        <p:attrNameLst>
                                          <p:attrName>style.visibility</p:attrName>
                                        </p:attrNameLst>
                                      </p:cBhvr>
                                      <p:to>
                                        <p:strVal val="visible"/>
                                      </p:to>
                                    </p:set>
                                    <p:animEffect transition="in" filter="wipe(down)">
                                      <p:cBhvr>
                                        <p:cTn id="141" dur="500"/>
                                        <p:tgtEl>
                                          <p:spTgt spid="259097"/>
                                        </p:tgtEl>
                                      </p:cBhvr>
                                    </p:animEffect>
                                  </p:childTnLst>
                                </p:cTn>
                              </p:par>
                            </p:childTnLst>
                          </p:cTn>
                        </p:par>
                        <p:par>
                          <p:cTn id="142" fill="hold" nodeType="afterGroup">
                            <p:stCondLst>
                              <p:cond delay="38500"/>
                            </p:stCondLst>
                            <p:childTnLst>
                              <p:par>
                                <p:cTn id="143" presetID="26" presetClass="entr" presetSubtype="0" fill="hold" grpId="0" nodeType="afterEffect">
                                  <p:stCondLst>
                                    <p:cond delay="2000"/>
                                  </p:stCondLst>
                                  <p:childTnLst>
                                    <p:set>
                                      <p:cBhvr>
                                        <p:cTn id="144" dur="1" fill="hold">
                                          <p:stCondLst>
                                            <p:cond delay="0"/>
                                          </p:stCondLst>
                                        </p:cTn>
                                        <p:tgtEl>
                                          <p:spTgt spid="259094"/>
                                        </p:tgtEl>
                                        <p:attrNameLst>
                                          <p:attrName>style.visibility</p:attrName>
                                        </p:attrNameLst>
                                      </p:cBhvr>
                                      <p:to>
                                        <p:strVal val="visible"/>
                                      </p:to>
                                    </p:set>
                                    <p:animEffect transition="in" filter="wipe(down)">
                                      <p:cBhvr>
                                        <p:cTn id="145" dur="580">
                                          <p:stCondLst>
                                            <p:cond delay="0"/>
                                          </p:stCondLst>
                                        </p:cTn>
                                        <p:tgtEl>
                                          <p:spTgt spid="259094"/>
                                        </p:tgtEl>
                                      </p:cBhvr>
                                    </p:animEffect>
                                    <p:anim calcmode="lin" valueType="num">
                                      <p:cBhvr>
                                        <p:cTn id="146" dur="1822" tmFilter="0,0; 0.14,0.36; 0.43,0.73; 0.71,0.91; 1.0,1.0">
                                          <p:stCondLst>
                                            <p:cond delay="0"/>
                                          </p:stCondLst>
                                        </p:cTn>
                                        <p:tgtEl>
                                          <p:spTgt spid="259094"/>
                                        </p:tgtEl>
                                        <p:attrNameLst>
                                          <p:attrName>ppt_x</p:attrName>
                                        </p:attrNameLst>
                                      </p:cBhvr>
                                      <p:tavLst>
                                        <p:tav tm="0">
                                          <p:val>
                                            <p:strVal val="#ppt_x-0.25"/>
                                          </p:val>
                                        </p:tav>
                                        <p:tav tm="100000">
                                          <p:val>
                                            <p:strVal val="#ppt_x"/>
                                          </p:val>
                                        </p:tav>
                                      </p:tavLst>
                                    </p:anim>
                                    <p:anim calcmode="lin" valueType="num">
                                      <p:cBhvr>
                                        <p:cTn id="147" dur="664" tmFilter="0.0,0.0; 0.25,0.07; 0.50,0.2; 0.75,0.467; 1.0,1.0">
                                          <p:stCondLst>
                                            <p:cond delay="0"/>
                                          </p:stCondLst>
                                        </p:cTn>
                                        <p:tgtEl>
                                          <p:spTgt spid="259094"/>
                                        </p:tgtEl>
                                        <p:attrNameLst>
                                          <p:attrName>ppt_y</p:attrName>
                                        </p:attrNameLst>
                                      </p:cBhvr>
                                      <p:tavLst>
                                        <p:tav tm="0" fmla="#ppt_y-sin(pi*$)/3">
                                          <p:val>
                                            <p:fltVal val="0.5"/>
                                          </p:val>
                                        </p:tav>
                                        <p:tav tm="100000">
                                          <p:val>
                                            <p:fltVal val="1"/>
                                          </p:val>
                                        </p:tav>
                                      </p:tavLst>
                                    </p:anim>
                                    <p:anim calcmode="lin" valueType="num">
                                      <p:cBhvr>
                                        <p:cTn id="148" dur="664" tmFilter="0, 0; 0.125,0.2665; 0.25,0.4; 0.375,0.465; 0.5,0.5;  0.625,0.535; 0.75,0.6; 0.875,0.7335; 1,1">
                                          <p:stCondLst>
                                            <p:cond delay="664"/>
                                          </p:stCondLst>
                                        </p:cTn>
                                        <p:tgtEl>
                                          <p:spTgt spid="259094"/>
                                        </p:tgtEl>
                                        <p:attrNameLst>
                                          <p:attrName>ppt_y</p:attrName>
                                        </p:attrNameLst>
                                      </p:cBhvr>
                                      <p:tavLst>
                                        <p:tav tm="0" fmla="#ppt_y-sin(pi*$)/9">
                                          <p:val>
                                            <p:fltVal val="0"/>
                                          </p:val>
                                        </p:tav>
                                        <p:tav tm="100000">
                                          <p:val>
                                            <p:fltVal val="1"/>
                                          </p:val>
                                        </p:tav>
                                      </p:tavLst>
                                    </p:anim>
                                    <p:anim calcmode="lin" valueType="num">
                                      <p:cBhvr>
                                        <p:cTn id="149" dur="332" tmFilter="0, 0; 0.125,0.2665; 0.25,0.4; 0.375,0.465; 0.5,0.5;  0.625,0.535; 0.75,0.6; 0.875,0.7335; 1,1">
                                          <p:stCondLst>
                                            <p:cond delay="1324"/>
                                          </p:stCondLst>
                                        </p:cTn>
                                        <p:tgtEl>
                                          <p:spTgt spid="259094"/>
                                        </p:tgtEl>
                                        <p:attrNameLst>
                                          <p:attrName>ppt_y</p:attrName>
                                        </p:attrNameLst>
                                      </p:cBhvr>
                                      <p:tavLst>
                                        <p:tav tm="0" fmla="#ppt_y-sin(pi*$)/27">
                                          <p:val>
                                            <p:fltVal val="0"/>
                                          </p:val>
                                        </p:tav>
                                        <p:tav tm="100000">
                                          <p:val>
                                            <p:fltVal val="1"/>
                                          </p:val>
                                        </p:tav>
                                      </p:tavLst>
                                    </p:anim>
                                    <p:anim calcmode="lin" valueType="num">
                                      <p:cBhvr>
                                        <p:cTn id="150" dur="164" tmFilter="0, 0; 0.125,0.2665; 0.25,0.4; 0.375,0.465; 0.5,0.5;  0.625,0.535; 0.75,0.6; 0.875,0.7335; 1,1">
                                          <p:stCondLst>
                                            <p:cond delay="1656"/>
                                          </p:stCondLst>
                                        </p:cTn>
                                        <p:tgtEl>
                                          <p:spTgt spid="259094"/>
                                        </p:tgtEl>
                                        <p:attrNameLst>
                                          <p:attrName>ppt_y</p:attrName>
                                        </p:attrNameLst>
                                      </p:cBhvr>
                                      <p:tavLst>
                                        <p:tav tm="0" fmla="#ppt_y-sin(pi*$)/81">
                                          <p:val>
                                            <p:fltVal val="0"/>
                                          </p:val>
                                        </p:tav>
                                        <p:tav tm="100000">
                                          <p:val>
                                            <p:fltVal val="1"/>
                                          </p:val>
                                        </p:tav>
                                      </p:tavLst>
                                    </p:anim>
                                    <p:animScale>
                                      <p:cBhvr>
                                        <p:cTn id="151" dur="26">
                                          <p:stCondLst>
                                            <p:cond delay="650"/>
                                          </p:stCondLst>
                                        </p:cTn>
                                        <p:tgtEl>
                                          <p:spTgt spid="259094"/>
                                        </p:tgtEl>
                                      </p:cBhvr>
                                      <p:to x="100000" y="60000"/>
                                    </p:animScale>
                                    <p:animScale>
                                      <p:cBhvr>
                                        <p:cTn id="152" dur="166" decel="50000">
                                          <p:stCondLst>
                                            <p:cond delay="676"/>
                                          </p:stCondLst>
                                        </p:cTn>
                                        <p:tgtEl>
                                          <p:spTgt spid="259094"/>
                                        </p:tgtEl>
                                      </p:cBhvr>
                                      <p:to x="100000" y="100000"/>
                                    </p:animScale>
                                    <p:animScale>
                                      <p:cBhvr>
                                        <p:cTn id="153" dur="26">
                                          <p:stCondLst>
                                            <p:cond delay="1312"/>
                                          </p:stCondLst>
                                        </p:cTn>
                                        <p:tgtEl>
                                          <p:spTgt spid="259094"/>
                                        </p:tgtEl>
                                      </p:cBhvr>
                                      <p:to x="100000" y="80000"/>
                                    </p:animScale>
                                    <p:animScale>
                                      <p:cBhvr>
                                        <p:cTn id="154" dur="166" decel="50000">
                                          <p:stCondLst>
                                            <p:cond delay="1338"/>
                                          </p:stCondLst>
                                        </p:cTn>
                                        <p:tgtEl>
                                          <p:spTgt spid="259094"/>
                                        </p:tgtEl>
                                      </p:cBhvr>
                                      <p:to x="100000" y="100000"/>
                                    </p:animScale>
                                    <p:animScale>
                                      <p:cBhvr>
                                        <p:cTn id="155" dur="26">
                                          <p:stCondLst>
                                            <p:cond delay="1642"/>
                                          </p:stCondLst>
                                        </p:cTn>
                                        <p:tgtEl>
                                          <p:spTgt spid="259094"/>
                                        </p:tgtEl>
                                      </p:cBhvr>
                                      <p:to x="100000" y="90000"/>
                                    </p:animScale>
                                    <p:animScale>
                                      <p:cBhvr>
                                        <p:cTn id="156" dur="166" decel="50000">
                                          <p:stCondLst>
                                            <p:cond delay="1668"/>
                                          </p:stCondLst>
                                        </p:cTn>
                                        <p:tgtEl>
                                          <p:spTgt spid="259094"/>
                                        </p:tgtEl>
                                      </p:cBhvr>
                                      <p:to x="100000" y="100000"/>
                                    </p:animScale>
                                    <p:animScale>
                                      <p:cBhvr>
                                        <p:cTn id="157" dur="26">
                                          <p:stCondLst>
                                            <p:cond delay="1808"/>
                                          </p:stCondLst>
                                        </p:cTn>
                                        <p:tgtEl>
                                          <p:spTgt spid="259094"/>
                                        </p:tgtEl>
                                      </p:cBhvr>
                                      <p:to x="100000" y="95000"/>
                                    </p:animScale>
                                    <p:animScale>
                                      <p:cBhvr>
                                        <p:cTn id="158" dur="166" decel="50000">
                                          <p:stCondLst>
                                            <p:cond delay="1834"/>
                                          </p:stCondLst>
                                        </p:cTn>
                                        <p:tgtEl>
                                          <p:spTgt spid="259094"/>
                                        </p:tgtEl>
                                      </p:cBhvr>
                                      <p:to x="100000" y="100000"/>
                                    </p:animScale>
                                  </p:childTnLst>
                                </p:cTn>
                              </p:par>
                            </p:childTnLst>
                          </p:cTn>
                        </p:par>
                        <p:par>
                          <p:cTn id="159" fill="hold" nodeType="afterGroup">
                            <p:stCondLst>
                              <p:cond delay="42500"/>
                            </p:stCondLst>
                            <p:childTnLst>
                              <p:par>
                                <p:cTn id="160" presetID="26" presetClass="entr" presetSubtype="0" fill="hold" grpId="0" nodeType="afterEffect">
                                  <p:stCondLst>
                                    <p:cond delay="2000"/>
                                  </p:stCondLst>
                                  <p:childTnLst>
                                    <p:set>
                                      <p:cBhvr>
                                        <p:cTn id="161" dur="1" fill="hold">
                                          <p:stCondLst>
                                            <p:cond delay="0"/>
                                          </p:stCondLst>
                                        </p:cTn>
                                        <p:tgtEl>
                                          <p:spTgt spid="259093"/>
                                        </p:tgtEl>
                                        <p:attrNameLst>
                                          <p:attrName>style.visibility</p:attrName>
                                        </p:attrNameLst>
                                      </p:cBhvr>
                                      <p:to>
                                        <p:strVal val="visible"/>
                                      </p:to>
                                    </p:set>
                                    <p:animEffect transition="in" filter="wipe(down)">
                                      <p:cBhvr>
                                        <p:cTn id="162" dur="580">
                                          <p:stCondLst>
                                            <p:cond delay="0"/>
                                          </p:stCondLst>
                                        </p:cTn>
                                        <p:tgtEl>
                                          <p:spTgt spid="259093"/>
                                        </p:tgtEl>
                                      </p:cBhvr>
                                    </p:animEffect>
                                    <p:anim calcmode="lin" valueType="num">
                                      <p:cBhvr>
                                        <p:cTn id="163" dur="1822" tmFilter="0,0; 0.14,0.36; 0.43,0.73; 0.71,0.91; 1.0,1.0">
                                          <p:stCondLst>
                                            <p:cond delay="0"/>
                                          </p:stCondLst>
                                        </p:cTn>
                                        <p:tgtEl>
                                          <p:spTgt spid="259093"/>
                                        </p:tgtEl>
                                        <p:attrNameLst>
                                          <p:attrName>ppt_x</p:attrName>
                                        </p:attrNameLst>
                                      </p:cBhvr>
                                      <p:tavLst>
                                        <p:tav tm="0">
                                          <p:val>
                                            <p:strVal val="#ppt_x-0.25"/>
                                          </p:val>
                                        </p:tav>
                                        <p:tav tm="100000">
                                          <p:val>
                                            <p:strVal val="#ppt_x"/>
                                          </p:val>
                                        </p:tav>
                                      </p:tavLst>
                                    </p:anim>
                                    <p:anim calcmode="lin" valueType="num">
                                      <p:cBhvr>
                                        <p:cTn id="164" dur="664" tmFilter="0.0,0.0; 0.25,0.07; 0.50,0.2; 0.75,0.467; 1.0,1.0">
                                          <p:stCondLst>
                                            <p:cond delay="0"/>
                                          </p:stCondLst>
                                        </p:cTn>
                                        <p:tgtEl>
                                          <p:spTgt spid="259093"/>
                                        </p:tgtEl>
                                        <p:attrNameLst>
                                          <p:attrName>ppt_y</p:attrName>
                                        </p:attrNameLst>
                                      </p:cBhvr>
                                      <p:tavLst>
                                        <p:tav tm="0" fmla="#ppt_y-sin(pi*$)/3">
                                          <p:val>
                                            <p:fltVal val="0.5"/>
                                          </p:val>
                                        </p:tav>
                                        <p:tav tm="100000">
                                          <p:val>
                                            <p:fltVal val="1"/>
                                          </p:val>
                                        </p:tav>
                                      </p:tavLst>
                                    </p:anim>
                                    <p:anim calcmode="lin" valueType="num">
                                      <p:cBhvr>
                                        <p:cTn id="165" dur="664" tmFilter="0, 0; 0.125,0.2665; 0.25,0.4; 0.375,0.465; 0.5,0.5;  0.625,0.535; 0.75,0.6; 0.875,0.7335; 1,1">
                                          <p:stCondLst>
                                            <p:cond delay="664"/>
                                          </p:stCondLst>
                                        </p:cTn>
                                        <p:tgtEl>
                                          <p:spTgt spid="259093"/>
                                        </p:tgtEl>
                                        <p:attrNameLst>
                                          <p:attrName>ppt_y</p:attrName>
                                        </p:attrNameLst>
                                      </p:cBhvr>
                                      <p:tavLst>
                                        <p:tav tm="0" fmla="#ppt_y-sin(pi*$)/9">
                                          <p:val>
                                            <p:fltVal val="0"/>
                                          </p:val>
                                        </p:tav>
                                        <p:tav tm="100000">
                                          <p:val>
                                            <p:fltVal val="1"/>
                                          </p:val>
                                        </p:tav>
                                      </p:tavLst>
                                    </p:anim>
                                    <p:anim calcmode="lin" valueType="num">
                                      <p:cBhvr>
                                        <p:cTn id="166" dur="332" tmFilter="0, 0; 0.125,0.2665; 0.25,0.4; 0.375,0.465; 0.5,0.5;  0.625,0.535; 0.75,0.6; 0.875,0.7335; 1,1">
                                          <p:stCondLst>
                                            <p:cond delay="1324"/>
                                          </p:stCondLst>
                                        </p:cTn>
                                        <p:tgtEl>
                                          <p:spTgt spid="259093"/>
                                        </p:tgtEl>
                                        <p:attrNameLst>
                                          <p:attrName>ppt_y</p:attrName>
                                        </p:attrNameLst>
                                      </p:cBhvr>
                                      <p:tavLst>
                                        <p:tav tm="0" fmla="#ppt_y-sin(pi*$)/27">
                                          <p:val>
                                            <p:fltVal val="0"/>
                                          </p:val>
                                        </p:tav>
                                        <p:tav tm="100000">
                                          <p:val>
                                            <p:fltVal val="1"/>
                                          </p:val>
                                        </p:tav>
                                      </p:tavLst>
                                    </p:anim>
                                    <p:anim calcmode="lin" valueType="num">
                                      <p:cBhvr>
                                        <p:cTn id="167" dur="164" tmFilter="0, 0; 0.125,0.2665; 0.25,0.4; 0.375,0.465; 0.5,0.5;  0.625,0.535; 0.75,0.6; 0.875,0.7335; 1,1">
                                          <p:stCondLst>
                                            <p:cond delay="1656"/>
                                          </p:stCondLst>
                                        </p:cTn>
                                        <p:tgtEl>
                                          <p:spTgt spid="259093"/>
                                        </p:tgtEl>
                                        <p:attrNameLst>
                                          <p:attrName>ppt_y</p:attrName>
                                        </p:attrNameLst>
                                      </p:cBhvr>
                                      <p:tavLst>
                                        <p:tav tm="0" fmla="#ppt_y-sin(pi*$)/81">
                                          <p:val>
                                            <p:fltVal val="0"/>
                                          </p:val>
                                        </p:tav>
                                        <p:tav tm="100000">
                                          <p:val>
                                            <p:fltVal val="1"/>
                                          </p:val>
                                        </p:tav>
                                      </p:tavLst>
                                    </p:anim>
                                    <p:animScale>
                                      <p:cBhvr>
                                        <p:cTn id="168" dur="26">
                                          <p:stCondLst>
                                            <p:cond delay="650"/>
                                          </p:stCondLst>
                                        </p:cTn>
                                        <p:tgtEl>
                                          <p:spTgt spid="259093"/>
                                        </p:tgtEl>
                                      </p:cBhvr>
                                      <p:to x="100000" y="60000"/>
                                    </p:animScale>
                                    <p:animScale>
                                      <p:cBhvr>
                                        <p:cTn id="169" dur="166" decel="50000">
                                          <p:stCondLst>
                                            <p:cond delay="676"/>
                                          </p:stCondLst>
                                        </p:cTn>
                                        <p:tgtEl>
                                          <p:spTgt spid="259093"/>
                                        </p:tgtEl>
                                      </p:cBhvr>
                                      <p:to x="100000" y="100000"/>
                                    </p:animScale>
                                    <p:animScale>
                                      <p:cBhvr>
                                        <p:cTn id="170" dur="26">
                                          <p:stCondLst>
                                            <p:cond delay="1312"/>
                                          </p:stCondLst>
                                        </p:cTn>
                                        <p:tgtEl>
                                          <p:spTgt spid="259093"/>
                                        </p:tgtEl>
                                      </p:cBhvr>
                                      <p:to x="100000" y="80000"/>
                                    </p:animScale>
                                    <p:animScale>
                                      <p:cBhvr>
                                        <p:cTn id="171" dur="166" decel="50000">
                                          <p:stCondLst>
                                            <p:cond delay="1338"/>
                                          </p:stCondLst>
                                        </p:cTn>
                                        <p:tgtEl>
                                          <p:spTgt spid="259093"/>
                                        </p:tgtEl>
                                      </p:cBhvr>
                                      <p:to x="100000" y="100000"/>
                                    </p:animScale>
                                    <p:animScale>
                                      <p:cBhvr>
                                        <p:cTn id="172" dur="26">
                                          <p:stCondLst>
                                            <p:cond delay="1642"/>
                                          </p:stCondLst>
                                        </p:cTn>
                                        <p:tgtEl>
                                          <p:spTgt spid="259093"/>
                                        </p:tgtEl>
                                      </p:cBhvr>
                                      <p:to x="100000" y="90000"/>
                                    </p:animScale>
                                    <p:animScale>
                                      <p:cBhvr>
                                        <p:cTn id="173" dur="166" decel="50000">
                                          <p:stCondLst>
                                            <p:cond delay="1668"/>
                                          </p:stCondLst>
                                        </p:cTn>
                                        <p:tgtEl>
                                          <p:spTgt spid="259093"/>
                                        </p:tgtEl>
                                      </p:cBhvr>
                                      <p:to x="100000" y="100000"/>
                                    </p:animScale>
                                    <p:animScale>
                                      <p:cBhvr>
                                        <p:cTn id="174" dur="26">
                                          <p:stCondLst>
                                            <p:cond delay="1808"/>
                                          </p:stCondLst>
                                        </p:cTn>
                                        <p:tgtEl>
                                          <p:spTgt spid="259093"/>
                                        </p:tgtEl>
                                      </p:cBhvr>
                                      <p:to x="100000" y="95000"/>
                                    </p:animScale>
                                    <p:animScale>
                                      <p:cBhvr>
                                        <p:cTn id="175" dur="166" decel="50000">
                                          <p:stCondLst>
                                            <p:cond delay="1834"/>
                                          </p:stCondLst>
                                        </p:cTn>
                                        <p:tgtEl>
                                          <p:spTgt spid="259093"/>
                                        </p:tgtEl>
                                      </p:cBhvr>
                                      <p:to x="100000" y="100000"/>
                                    </p:animScale>
                                  </p:childTnLst>
                                </p:cTn>
                              </p:par>
                            </p:childTnLst>
                          </p:cTn>
                        </p:par>
                        <p:par>
                          <p:cTn id="176" fill="hold" nodeType="afterGroup">
                            <p:stCondLst>
                              <p:cond delay="46500"/>
                            </p:stCondLst>
                            <p:childTnLst>
                              <p:par>
                                <p:cTn id="177" presetID="26" presetClass="entr" presetSubtype="0" fill="hold" grpId="0" nodeType="afterEffect">
                                  <p:stCondLst>
                                    <p:cond delay="2000"/>
                                  </p:stCondLst>
                                  <p:childTnLst>
                                    <p:set>
                                      <p:cBhvr>
                                        <p:cTn id="178" dur="1" fill="hold">
                                          <p:stCondLst>
                                            <p:cond delay="0"/>
                                          </p:stCondLst>
                                        </p:cTn>
                                        <p:tgtEl>
                                          <p:spTgt spid="259096"/>
                                        </p:tgtEl>
                                        <p:attrNameLst>
                                          <p:attrName>style.visibility</p:attrName>
                                        </p:attrNameLst>
                                      </p:cBhvr>
                                      <p:to>
                                        <p:strVal val="visible"/>
                                      </p:to>
                                    </p:set>
                                    <p:animEffect transition="in" filter="wipe(down)">
                                      <p:cBhvr>
                                        <p:cTn id="179" dur="580">
                                          <p:stCondLst>
                                            <p:cond delay="0"/>
                                          </p:stCondLst>
                                        </p:cTn>
                                        <p:tgtEl>
                                          <p:spTgt spid="259096"/>
                                        </p:tgtEl>
                                      </p:cBhvr>
                                    </p:animEffect>
                                    <p:anim calcmode="lin" valueType="num">
                                      <p:cBhvr>
                                        <p:cTn id="180" dur="1822" tmFilter="0,0; 0.14,0.36; 0.43,0.73; 0.71,0.91; 1.0,1.0">
                                          <p:stCondLst>
                                            <p:cond delay="0"/>
                                          </p:stCondLst>
                                        </p:cTn>
                                        <p:tgtEl>
                                          <p:spTgt spid="259096"/>
                                        </p:tgtEl>
                                        <p:attrNameLst>
                                          <p:attrName>ppt_x</p:attrName>
                                        </p:attrNameLst>
                                      </p:cBhvr>
                                      <p:tavLst>
                                        <p:tav tm="0">
                                          <p:val>
                                            <p:strVal val="#ppt_x-0.25"/>
                                          </p:val>
                                        </p:tav>
                                        <p:tav tm="100000">
                                          <p:val>
                                            <p:strVal val="#ppt_x"/>
                                          </p:val>
                                        </p:tav>
                                      </p:tavLst>
                                    </p:anim>
                                    <p:anim calcmode="lin" valueType="num">
                                      <p:cBhvr>
                                        <p:cTn id="181" dur="664" tmFilter="0.0,0.0; 0.25,0.07; 0.50,0.2; 0.75,0.467; 1.0,1.0">
                                          <p:stCondLst>
                                            <p:cond delay="0"/>
                                          </p:stCondLst>
                                        </p:cTn>
                                        <p:tgtEl>
                                          <p:spTgt spid="259096"/>
                                        </p:tgtEl>
                                        <p:attrNameLst>
                                          <p:attrName>ppt_y</p:attrName>
                                        </p:attrNameLst>
                                      </p:cBhvr>
                                      <p:tavLst>
                                        <p:tav tm="0" fmla="#ppt_y-sin(pi*$)/3">
                                          <p:val>
                                            <p:fltVal val="0.5"/>
                                          </p:val>
                                        </p:tav>
                                        <p:tav tm="100000">
                                          <p:val>
                                            <p:fltVal val="1"/>
                                          </p:val>
                                        </p:tav>
                                      </p:tavLst>
                                    </p:anim>
                                    <p:anim calcmode="lin" valueType="num">
                                      <p:cBhvr>
                                        <p:cTn id="182" dur="664" tmFilter="0, 0; 0.125,0.2665; 0.25,0.4; 0.375,0.465; 0.5,0.5;  0.625,0.535; 0.75,0.6; 0.875,0.7335; 1,1">
                                          <p:stCondLst>
                                            <p:cond delay="664"/>
                                          </p:stCondLst>
                                        </p:cTn>
                                        <p:tgtEl>
                                          <p:spTgt spid="259096"/>
                                        </p:tgtEl>
                                        <p:attrNameLst>
                                          <p:attrName>ppt_y</p:attrName>
                                        </p:attrNameLst>
                                      </p:cBhvr>
                                      <p:tavLst>
                                        <p:tav tm="0" fmla="#ppt_y-sin(pi*$)/9">
                                          <p:val>
                                            <p:fltVal val="0"/>
                                          </p:val>
                                        </p:tav>
                                        <p:tav tm="100000">
                                          <p:val>
                                            <p:fltVal val="1"/>
                                          </p:val>
                                        </p:tav>
                                      </p:tavLst>
                                    </p:anim>
                                    <p:anim calcmode="lin" valueType="num">
                                      <p:cBhvr>
                                        <p:cTn id="183" dur="332" tmFilter="0, 0; 0.125,0.2665; 0.25,0.4; 0.375,0.465; 0.5,0.5;  0.625,0.535; 0.75,0.6; 0.875,0.7335; 1,1">
                                          <p:stCondLst>
                                            <p:cond delay="1324"/>
                                          </p:stCondLst>
                                        </p:cTn>
                                        <p:tgtEl>
                                          <p:spTgt spid="259096"/>
                                        </p:tgtEl>
                                        <p:attrNameLst>
                                          <p:attrName>ppt_y</p:attrName>
                                        </p:attrNameLst>
                                      </p:cBhvr>
                                      <p:tavLst>
                                        <p:tav tm="0" fmla="#ppt_y-sin(pi*$)/27">
                                          <p:val>
                                            <p:fltVal val="0"/>
                                          </p:val>
                                        </p:tav>
                                        <p:tav tm="100000">
                                          <p:val>
                                            <p:fltVal val="1"/>
                                          </p:val>
                                        </p:tav>
                                      </p:tavLst>
                                    </p:anim>
                                    <p:anim calcmode="lin" valueType="num">
                                      <p:cBhvr>
                                        <p:cTn id="184" dur="164" tmFilter="0, 0; 0.125,0.2665; 0.25,0.4; 0.375,0.465; 0.5,0.5;  0.625,0.535; 0.75,0.6; 0.875,0.7335; 1,1">
                                          <p:stCondLst>
                                            <p:cond delay="1656"/>
                                          </p:stCondLst>
                                        </p:cTn>
                                        <p:tgtEl>
                                          <p:spTgt spid="259096"/>
                                        </p:tgtEl>
                                        <p:attrNameLst>
                                          <p:attrName>ppt_y</p:attrName>
                                        </p:attrNameLst>
                                      </p:cBhvr>
                                      <p:tavLst>
                                        <p:tav tm="0" fmla="#ppt_y-sin(pi*$)/81">
                                          <p:val>
                                            <p:fltVal val="0"/>
                                          </p:val>
                                        </p:tav>
                                        <p:tav tm="100000">
                                          <p:val>
                                            <p:fltVal val="1"/>
                                          </p:val>
                                        </p:tav>
                                      </p:tavLst>
                                    </p:anim>
                                    <p:animScale>
                                      <p:cBhvr>
                                        <p:cTn id="185" dur="26">
                                          <p:stCondLst>
                                            <p:cond delay="650"/>
                                          </p:stCondLst>
                                        </p:cTn>
                                        <p:tgtEl>
                                          <p:spTgt spid="259096"/>
                                        </p:tgtEl>
                                      </p:cBhvr>
                                      <p:to x="100000" y="60000"/>
                                    </p:animScale>
                                    <p:animScale>
                                      <p:cBhvr>
                                        <p:cTn id="186" dur="166" decel="50000">
                                          <p:stCondLst>
                                            <p:cond delay="676"/>
                                          </p:stCondLst>
                                        </p:cTn>
                                        <p:tgtEl>
                                          <p:spTgt spid="259096"/>
                                        </p:tgtEl>
                                      </p:cBhvr>
                                      <p:to x="100000" y="100000"/>
                                    </p:animScale>
                                    <p:animScale>
                                      <p:cBhvr>
                                        <p:cTn id="187" dur="26">
                                          <p:stCondLst>
                                            <p:cond delay="1312"/>
                                          </p:stCondLst>
                                        </p:cTn>
                                        <p:tgtEl>
                                          <p:spTgt spid="259096"/>
                                        </p:tgtEl>
                                      </p:cBhvr>
                                      <p:to x="100000" y="80000"/>
                                    </p:animScale>
                                    <p:animScale>
                                      <p:cBhvr>
                                        <p:cTn id="188" dur="166" decel="50000">
                                          <p:stCondLst>
                                            <p:cond delay="1338"/>
                                          </p:stCondLst>
                                        </p:cTn>
                                        <p:tgtEl>
                                          <p:spTgt spid="259096"/>
                                        </p:tgtEl>
                                      </p:cBhvr>
                                      <p:to x="100000" y="100000"/>
                                    </p:animScale>
                                    <p:animScale>
                                      <p:cBhvr>
                                        <p:cTn id="189" dur="26">
                                          <p:stCondLst>
                                            <p:cond delay="1642"/>
                                          </p:stCondLst>
                                        </p:cTn>
                                        <p:tgtEl>
                                          <p:spTgt spid="259096"/>
                                        </p:tgtEl>
                                      </p:cBhvr>
                                      <p:to x="100000" y="90000"/>
                                    </p:animScale>
                                    <p:animScale>
                                      <p:cBhvr>
                                        <p:cTn id="190" dur="166" decel="50000">
                                          <p:stCondLst>
                                            <p:cond delay="1668"/>
                                          </p:stCondLst>
                                        </p:cTn>
                                        <p:tgtEl>
                                          <p:spTgt spid="259096"/>
                                        </p:tgtEl>
                                      </p:cBhvr>
                                      <p:to x="100000" y="100000"/>
                                    </p:animScale>
                                    <p:animScale>
                                      <p:cBhvr>
                                        <p:cTn id="191" dur="26">
                                          <p:stCondLst>
                                            <p:cond delay="1808"/>
                                          </p:stCondLst>
                                        </p:cTn>
                                        <p:tgtEl>
                                          <p:spTgt spid="259096"/>
                                        </p:tgtEl>
                                      </p:cBhvr>
                                      <p:to x="100000" y="95000"/>
                                    </p:animScale>
                                    <p:animScale>
                                      <p:cBhvr>
                                        <p:cTn id="192" dur="166" decel="50000">
                                          <p:stCondLst>
                                            <p:cond delay="1834"/>
                                          </p:stCondLst>
                                        </p:cTn>
                                        <p:tgtEl>
                                          <p:spTgt spid="259096"/>
                                        </p:tgtEl>
                                      </p:cBhvr>
                                      <p:to x="100000" y="100000"/>
                                    </p:animScale>
                                  </p:childTnLst>
                                </p:cTn>
                              </p:par>
                            </p:childTnLst>
                          </p:cTn>
                        </p:par>
                        <p:par>
                          <p:cTn id="193" fill="hold" nodeType="afterGroup">
                            <p:stCondLst>
                              <p:cond delay="50500"/>
                            </p:stCondLst>
                            <p:childTnLst>
                              <p:par>
                                <p:cTn id="194" presetID="10" presetClass="entr" presetSubtype="0" fill="hold" grpId="0" nodeType="afterEffect">
                                  <p:stCondLst>
                                    <p:cond delay="0"/>
                                  </p:stCondLst>
                                  <p:childTnLst>
                                    <p:set>
                                      <p:cBhvr>
                                        <p:cTn id="195" dur="1" fill="hold">
                                          <p:stCondLst>
                                            <p:cond delay="0"/>
                                          </p:stCondLst>
                                        </p:cTn>
                                        <p:tgtEl>
                                          <p:spTgt spid="259118"/>
                                        </p:tgtEl>
                                        <p:attrNameLst>
                                          <p:attrName>style.visibility</p:attrName>
                                        </p:attrNameLst>
                                      </p:cBhvr>
                                      <p:to>
                                        <p:strVal val="visible"/>
                                      </p:to>
                                    </p:set>
                                    <p:animEffect transition="in" filter="fade">
                                      <p:cBhvr>
                                        <p:cTn id="196" dur="2000"/>
                                        <p:tgtEl>
                                          <p:spTgt spid="259118"/>
                                        </p:tgtEl>
                                      </p:cBhvr>
                                    </p:animEffect>
                                  </p:childTnLst>
                                </p:cTn>
                              </p:par>
                            </p:childTnLst>
                          </p:cTn>
                        </p:par>
                        <p:par>
                          <p:cTn id="197" fill="hold" nodeType="afterGroup">
                            <p:stCondLst>
                              <p:cond delay="52500"/>
                            </p:stCondLst>
                            <p:childTnLst>
                              <p:par>
                                <p:cTn id="198" presetID="23" presetClass="entr" presetSubtype="16" fill="hold" nodeType="afterEffect">
                                  <p:stCondLst>
                                    <p:cond delay="0"/>
                                  </p:stCondLst>
                                  <p:childTnLst>
                                    <p:set>
                                      <p:cBhvr>
                                        <p:cTn id="199" dur="1" fill="hold">
                                          <p:stCondLst>
                                            <p:cond delay="0"/>
                                          </p:stCondLst>
                                        </p:cTn>
                                        <p:tgtEl>
                                          <p:spTgt spid="259119"/>
                                        </p:tgtEl>
                                        <p:attrNameLst>
                                          <p:attrName>style.visibility</p:attrName>
                                        </p:attrNameLst>
                                      </p:cBhvr>
                                      <p:to>
                                        <p:strVal val="visible"/>
                                      </p:to>
                                    </p:set>
                                    <p:anim calcmode="lin" valueType="num">
                                      <p:cBhvr>
                                        <p:cTn id="200" dur="500" fill="hold"/>
                                        <p:tgtEl>
                                          <p:spTgt spid="259119"/>
                                        </p:tgtEl>
                                        <p:attrNameLst>
                                          <p:attrName>ppt_w</p:attrName>
                                        </p:attrNameLst>
                                      </p:cBhvr>
                                      <p:tavLst>
                                        <p:tav tm="0">
                                          <p:val>
                                            <p:fltVal val="0"/>
                                          </p:val>
                                        </p:tav>
                                        <p:tav tm="100000">
                                          <p:val>
                                            <p:strVal val="#ppt_w"/>
                                          </p:val>
                                        </p:tav>
                                      </p:tavLst>
                                    </p:anim>
                                    <p:anim calcmode="lin" valueType="num">
                                      <p:cBhvr>
                                        <p:cTn id="201" dur="500" fill="hold"/>
                                        <p:tgtEl>
                                          <p:spTgt spid="259119"/>
                                        </p:tgtEl>
                                        <p:attrNameLst>
                                          <p:attrName>ppt_h</p:attrName>
                                        </p:attrNameLst>
                                      </p:cBhvr>
                                      <p:tavLst>
                                        <p:tav tm="0">
                                          <p:val>
                                            <p:fltVal val="0"/>
                                          </p:val>
                                        </p:tav>
                                        <p:tav tm="100000">
                                          <p:val>
                                            <p:strVal val="#ppt_h"/>
                                          </p:val>
                                        </p:tav>
                                      </p:tavLst>
                                    </p:anim>
                                  </p:childTnLst>
                                </p:cTn>
                              </p:par>
                            </p:childTnLst>
                          </p:cTn>
                        </p:par>
                        <p:par>
                          <p:cTn id="202" fill="hold" nodeType="afterGroup">
                            <p:stCondLst>
                              <p:cond delay="53000"/>
                            </p:stCondLst>
                            <p:childTnLst>
                              <p:par>
                                <p:cTn id="203" presetID="55" presetClass="exit" presetSubtype="0" fill="hold" nodeType="afterEffect">
                                  <p:stCondLst>
                                    <p:cond delay="0"/>
                                  </p:stCondLst>
                                  <p:childTnLst>
                                    <p:anim calcmode="lin" valueType="num">
                                      <p:cBhvr>
                                        <p:cTn id="204" dur="1000"/>
                                        <p:tgtEl>
                                          <p:spTgt spid="259119"/>
                                        </p:tgtEl>
                                        <p:attrNameLst>
                                          <p:attrName>ppt_w</p:attrName>
                                        </p:attrNameLst>
                                      </p:cBhvr>
                                      <p:tavLst>
                                        <p:tav tm="0">
                                          <p:val>
                                            <p:strVal val="ppt_w"/>
                                          </p:val>
                                        </p:tav>
                                        <p:tav tm="100000">
                                          <p:val>
                                            <p:strVal val="ppt_w*0.70"/>
                                          </p:val>
                                        </p:tav>
                                      </p:tavLst>
                                    </p:anim>
                                    <p:anim calcmode="lin" valueType="num">
                                      <p:cBhvr>
                                        <p:cTn id="205" dur="1000"/>
                                        <p:tgtEl>
                                          <p:spTgt spid="259119"/>
                                        </p:tgtEl>
                                        <p:attrNameLst>
                                          <p:attrName>ppt_h</p:attrName>
                                        </p:attrNameLst>
                                      </p:cBhvr>
                                      <p:tavLst>
                                        <p:tav tm="0">
                                          <p:val>
                                            <p:strVal val="ppt_h"/>
                                          </p:val>
                                        </p:tav>
                                        <p:tav tm="100000">
                                          <p:val>
                                            <p:strVal val="ppt_h"/>
                                          </p:val>
                                        </p:tav>
                                      </p:tavLst>
                                    </p:anim>
                                    <p:animEffect transition="out" filter="fade">
                                      <p:cBhvr>
                                        <p:cTn id="206" dur="1000"/>
                                        <p:tgtEl>
                                          <p:spTgt spid="259119"/>
                                        </p:tgtEl>
                                      </p:cBhvr>
                                    </p:animEffect>
                                    <p:set>
                                      <p:cBhvr>
                                        <p:cTn id="207" dur="1" fill="hold">
                                          <p:stCondLst>
                                            <p:cond delay="999"/>
                                          </p:stCondLst>
                                        </p:cTn>
                                        <p:tgtEl>
                                          <p:spTgt spid="2591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074" grpId="0" autoUpdateAnimBg="0"/>
      <p:bldP spid="259086" grpId="0" autoUpdateAnimBg="0"/>
      <p:bldP spid="259087" grpId="0" autoUpdateAnimBg="0"/>
      <p:bldP spid="259088" grpId="0" autoUpdateAnimBg="0"/>
      <p:bldP spid="259089" grpId="0" autoUpdateAnimBg="0"/>
      <p:bldP spid="259090" grpId="0" autoUpdateAnimBg="0"/>
      <p:bldP spid="259091" grpId="0" autoUpdateAnimBg="0"/>
      <p:bldP spid="259092" grpId="0" autoUpdateAnimBg="0"/>
      <p:bldP spid="259093" grpId="0" autoUpdateAnimBg="0"/>
      <p:bldP spid="259094" grpId="0" autoUpdateAnimBg="0"/>
      <p:bldP spid="259095" grpId="0" autoUpdateAnimBg="0"/>
      <p:bldP spid="259096" grpId="0" autoUpdateAnimBg="0"/>
      <p:bldP spid="259097" grpId="0" autoUpdateAnimBg="0"/>
      <p:bldP spid="25911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119" name="Rectangle 23"/>
          <p:cNvSpPr>
            <a:spLocks noGrp="1" noChangeArrowheads="1"/>
          </p:cNvSpPr>
          <p:nvPr>
            <p:ph type="title"/>
          </p:nvPr>
        </p:nvSpPr>
        <p:spPr bwMode="auto">
          <a:xfrm>
            <a:off x="684213" y="1628775"/>
            <a:ext cx="777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fr-FR" i="1"/>
              <a:t>LA REGLEMENTATION</a:t>
            </a:r>
          </a:p>
        </p:txBody>
      </p:sp>
      <p:sp>
        <p:nvSpPr>
          <p:cNvPr id="260120" name="AutoShape 24">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260121" name="Group 25"/>
          <p:cNvGrpSpPr>
            <a:grpSpLocks/>
          </p:cNvGrpSpPr>
          <p:nvPr/>
        </p:nvGrpSpPr>
        <p:grpSpPr bwMode="auto">
          <a:xfrm>
            <a:off x="7380288" y="5805488"/>
            <a:ext cx="1008062" cy="360362"/>
            <a:chOff x="158" y="2341"/>
            <a:chExt cx="635" cy="227"/>
          </a:xfrm>
        </p:grpSpPr>
        <p:sp>
          <p:nvSpPr>
            <p:cNvPr id="260122" name="Line 26"/>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60123" name="Text Box 27"/>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664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5" presetClass="entr" presetSubtype="0" fill="hold" grpId="0" nodeType="afterEffect">
                                  <p:stCondLst>
                                    <p:cond delay="0"/>
                                  </p:stCondLst>
                                  <p:iterate type="lt">
                                    <p:tmPct val="10000"/>
                                  </p:iterate>
                                  <p:childTnLst>
                                    <p:set>
                                      <p:cBhvr>
                                        <p:cTn id="6" dur="1" fill="hold">
                                          <p:stCondLst>
                                            <p:cond delay="0"/>
                                          </p:stCondLst>
                                        </p:cTn>
                                        <p:tgtEl>
                                          <p:spTgt spid="260119"/>
                                        </p:tgtEl>
                                        <p:attrNameLst>
                                          <p:attrName>style.visibility</p:attrName>
                                        </p:attrNameLst>
                                      </p:cBhvr>
                                      <p:to>
                                        <p:strVal val="visible"/>
                                      </p:to>
                                    </p:set>
                                    <p:animEffect transition="in" filter="fade">
                                      <p:cBhvr>
                                        <p:cTn id="7" dur="2000"/>
                                        <p:tgtEl>
                                          <p:spTgt spid="260119"/>
                                        </p:tgtEl>
                                      </p:cBhvr>
                                    </p:animEffect>
                                    <p:anim calcmode="lin" valueType="num">
                                      <p:cBhvr>
                                        <p:cTn id="8" dur="2000" fill="hold"/>
                                        <p:tgtEl>
                                          <p:spTgt spid="260119"/>
                                        </p:tgtEl>
                                        <p:attrNameLst>
                                          <p:attrName>ppt_w</p:attrName>
                                        </p:attrNameLst>
                                      </p:cBhvr>
                                      <p:tavLst>
                                        <p:tav tm="0" fmla="#ppt_w*sin(2.5*pi*$)">
                                          <p:val>
                                            <p:fltVal val="0"/>
                                          </p:val>
                                        </p:tav>
                                        <p:tav tm="100000">
                                          <p:val>
                                            <p:fltVal val="1"/>
                                          </p:val>
                                        </p:tav>
                                      </p:tavLst>
                                    </p:anim>
                                    <p:anim calcmode="lin" valueType="num">
                                      <p:cBhvr>
                                        <p:cTn id="9" dur="2000" fill="hold"/>
                                        <p:tgtEl>
                                          <p:spTgt spid="260119"/>
                                        </p:tgtEl>
                                        <p:attrNameLst>
                                          <p:attrName>ppt_h</p:attrName>
                                        </p:attrNameLst>
                                      </p:cBhvr>
                                      <p:tavLst>
                                        <p:tav tm="0">
                                          <p:val>
                                            <p:strVal val="#ppt_h"/>
                                          </p:val>
                                        </p:tav>
                                        <p:tav tm="100000">
                                          <p:val>
                                            <p:strVal val="#ppt_h"/>
                                          </p:val>
                                        </p:tav>
                                      </p:tavLst>
                                    </p:anim>
                                  </p:childTnLst>
                                </p:cTn>
                              </p:par>
                            </p:childTnLst>
                          </p:cTn>
                        </p:par>
                        <p:par>
                          <p:cTn id="10" fill="hold" nodeType="afterGroup">
                            <p:stCondLst>
                              <p:cond delay="5000"/>
                            </p:stCondLst>
                            <p:childTnLst>
                              <p:par>
                                <p:cTn id="11" presetID="10" presetClass="entr" presetSubtype="0" fill="hold" grpId="0" nodeType="afterEffect">
                                  <p:stCondLst>
                                    <p:cond delay="0"/>
                                  </p:stCondLst>
                                  <p:childTnLst>
                                    <p:set>
                                      <p:cBhvr>
                                        <p:cTn id="12" dur="1" fill="hold">
                                          <p:stCondLst>
                                            <p:cond delay="0"/>
                                          </p:stCondLst>
                                        </p:cTn>
                                        <p:tgtEl>
                                          <p:spTgt spid="260120"/>
                                        </p:tgtEl>
                                        <p:attrNameLst>
                                          <p:attrName>style.visibility</p:attrName>
                                        </p:attrNameLst>
                                      </p:cBhvr>
                                      <p:to>
                                        <p:strVal val="visible"/>
                                      </p:to>
                                    </p:set>
                                    <p:animEffect transition="in" filter="fade">
                                      <p:cBhvr>
                                        <p:cTn id="13" dur="2000"/>
                                        <p:tgtEl>
                                          <p:spTgt spid="260120"/>
                                        </p:tgtEl>
                                      </p:cBhvr>
                                    </p:animEffect>
                                  </p:childTnLst>
                                </p:cTn>
                              </p:par>
                            </p:childTnLst>
                          </p:cTn>
                        </p:par>
                        <p:par>
                          <p:cTn id="14" fill="hold" nodeType="afterGroup">
                            <p:stCondLst>
                              <p:cond delay="7000"/>
                            </p:stCondLst>
                            <p:childTnLst>
                              <p:par>
                                <p:cTn id="15" presetID="23" presetClass="entr" presetSubtype="16" fill="hold" nodeType="afterEffect">
                                  <p:stCondLst>
                                    <p:cond delay="0"/>
                                  </p:stCondLst>
                                  <p:childTnLst>
                                    <p:set>
                                      <p:cBhvr>
                                        <p:cTn id="16" dur="1" fill="hold">
                                          <p:stCondLst>
                                            <p:cond delay="0"/>
                                          </p:stCondLst>
                                        </p:cTn>
                                        <p:tgtEl>
                                          <p:spTgt spid="260121"/>
                                        </p:tgtEl>
                                        <p:attrNameLst>
                                          <p:attrName>style.visibility</p:attrName>
                                        </p:attrNameLst>
                                      </p:cBhvr>
                                      <p:to>
                                        <p:strVal val="visible"/>
                                      </p:to>
                                    </p:set>
                                    <p:anim calcmode="lin" valueType="num">
                                      <p:cBhvr>
                                        <p:cTn id="17" dur="500" fill="hold"/>
                                        <p:tgtEl>
                                          <p:spTgt spid="260121"/>
                                        </p:tgtEl>
                                        <p:attrNameLst>
                                          <p:attrName>ppt_w</p:attrName>
                                        </p:attrNameLst>
                                      </p:cBhvr>
                                      <p:tavLst>
                                        <p:tav tm="0">
                                          <p:val>
                                            <p:fltVal val="0"/>
                                          </p:val>
                                        </p:tav>
                                        <p:tav tm="100000">
                                          <p:val>
                                            <p:strVal val="#ppt_w"/>
                                          </p:val>
                                        </p:tav>
                                      </p:tavLst>
                                    </p:anim>
                                    <p:anim calcmode="lin" valueType="num">
                                      <p:cBhvr>
                                        <p:cTn id="18" dur="500" fill="hold"/>
                                        <p:tgtEl>
                                          <p:spTgt spid="260121"/>
                                        </p:tgtEl>
                                        <p:attrNameLst>
                                          <p:attrName>ppt_h</p:attrName>
                                        </p:attrNameLst>
                                      </p:cBhvr>
                                      <p:tavLst>
                                        <p:tav tm="0">
                                          <p:val>
                                            <p:fltVal val="0"/>
                                          </p:val>
                                        </p:tav>
                                        <p:tav tm="100000">
                                          <p:val>
                                            <p:strVal val="#ppt_h"/>
                                          </p:val>
                                        </p:tav>
                                      </p:tavLst>
                                    </p:anim>
                                  </p:childTnLst>
                                </p:cTn>
                              </p:par>
                            </p:childTnLst>
                          </p:cTn>
                        </p:par>
                        <p:par>
                          <p:cTn id="19" fill="hold" nodeType="afterGroup">
                            <p:stCondLst>
                              <p:cond delay="7500"/>
                            </p:stCondLst>
                            <p:childTnLst>
                              <p:par>
                                <p:cTn id="20" presetID="55" presetClass="exit" presetSubtype="0" fill="hold" nodeType="afterEffect">
                                  <p:stCondLst>
                                    <p:cond delay="0"/>
                                  </p:stCondLst>
                                  <p:childTnLst>
                                    <p:anim calcmode="lin" valueType="num">
                                      <p:cBhvr>
                                        <p:cTn id="21" dur="1000"/>
                                        <p:tgtEl>
                                          <p:spTgt spid="260121"/>
                                        </p:tgtEl>
                                        <p:attrNameLst>
                                          <p:attrName>ppt_w</p:attrName>
                                        </p:attrNameLst>
                                      </p:cBhvr>
                                      <p:tavLst>
                                        <p:tav tm="0">
                                          <p:val>
                                            <p:strVal val="ppt_w"/>
                                          </p:val>
                                        </p:tav>
                                        <p:tav tm="100000">
                                          <p:val>
                                            <p:strVal val="ppt_w*0.70"/>
                                          </p:val>
                                        </p:tav>
                                      </p:tavLst>
                                    </p:anim>
                                    <p:anim calcmode="lin" valueType="num">
                                      <p:cBhvr>
                                        <p:cTn id="22" dur="1000"/>
                                        <p:tgtEl>
                                          <p:spTgt spid="260121"/>
                                        </p:tgtEl>
                                        <p:attrNameLst>
                                          <p:attrName>ppt_h</p:attrName>
                                        </p:attrNameLst>
                                      </p:cBhvr>
                                      <p:tavLst>
                                        <p:tav tm="0">
                                          <p:val>
                                            <p:strVal val="ppt_h"/>
                                          </p:val>
                                        </p:tav>
                                        <p:tav tm="100000">
                                          <p:val>
                                            <p:strVal val="ppt_h"/>
                                          </p:val>
                                        </p:tav>
                                      </p:tavLst>
                                    </p:anim>
                                    <p:animEffect transition="out" filter="fade">
                                      <p:cBhvr>
                                        <p:cTn id="23" dur="1000"/>
                                        <p:tgtEl>
                                          <p:spTgt spid="260121"/>
                                        </p:tgtEl>
                                      </p:cBhvr>
                                    </p:animEffect>
                                    <p:set>
                                      <p:cBhvr>
                                        <p:cTn id="24" dur="1" fill="hold">
                                          <p:stCondLst>
                                            <p:cond delay="999"/>
                                          </p:stCondLst>
                                        </p:cTn>
                                        <p:tgtEl>
                                          <p:spTgt spid="2601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119" grpId="0"/>
      <p:bldP spid="260120"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8307" name="Rectangle 3"/>
          <p:cNvSpPr>
            <a:spLocks noGrp="1" noChangeArrowheads="1"/>
          </p:cNvSpPr>
          <p:nvPr>
            <p:ph type="body" idx="1"/>
          </p:nvPr>
        </p:nvSpPr>
        <p:spPr bwMode="auto">
          <a:xfrm>
            <a:off x="685800" y="457200"/>
            <a:ext cx="7772400" cy="12954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nSpc>
                <a:spcPct val="90000"/>
              </a:lnSpc>
              <a:buFont typeface="Monotype Sorts" pitchFamily="2" charset="2"/>
              <a:buNone/>
            </a:pPr>
            <a:r>
              <a:rPr lang="fr-FR" sz="2000"/>
              <a:t>    </a:t>
            </a:r>
            <a:r>
              <a:rPr lang="fr-FR" sz="2400" b="1"/>
              <a:t>Pour optimiser l’exploitation d’un site, nous avons besoin d’une </a:t>
            </a:r>
            <a:r>
              <a:rPr lang="fr-FR" sz="2400" b="1" u="sng"/>
              <a:t>surveillance permanente</a:t>
            </a:r>
            <a:r>
              <a:rPr lang="fr-FR" sz="2400" b="1"/>
              <a:t> d’un lieu déterminé, afin de détecter toute anomalie.</a:t>
            </a:r>
          </a:p>
          <a:p>
            <a:pPr>
              <a:lnSpc>
                <a:spcPct val="90000"/>
              </a:lnSpc>
              <a:buFont typeface="Monotype Sorts" pitchFamily="2" charset="2"/>
              <a:buNone/>
            </a:pPr>
            <a:endParaRPr lang="fr-FR" sz="2400" b="1"/>
          </a:p>
        </p:txBody>
      </p:sp>
      <p:sp>
        <p:nvSpPr>
          <p:cNvPr id="98324" name="Rectangle 20"/>
          <p:cNvSpPr>
            <a:spLocks noChangeArrowheads="1"/>
          </p:cNvSpPr>
          <p:nvPr/>
        </p:nvSpPr>
        <p:spPr bwMode="auto">
          <a:xfrm>
            <a:off x="685800" y="1981200"/>
            <a:ext cx="77724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buClr>
                <a:schemeClr val="folHlink"/>
              </a:buClr>
              <a:buSzPct val="75000"/>
              <a:buFont typeface="Monotype Sorts" pitchFamily="2" charset="2"/>
              <a:buNone/>
            </a:pPr>
            <a:r>
              <a:rPr kumimoji="1" lang="fr-FR" sz="2400" b="0">
                <a:solidFill>
                  <a:schemeClr val="tx1"/>
                </a:solidFill>
                <a:effectLst>
                  <a:outerShdw blurRad="38100" dist="38100" dir="2700000" algn="tl">
                    <a:srgbClr val="000000"/>
                  </a:outerShdw>
                </a:effectLst>
              </a:rPr>
              <a:t>    </a:t>
            </a:r>
            <a:r>
              <a:rPr kumimoji="1" lang="fr-FR" sz="2400">
                <a:solidFill>
                  <a:schemeClr val="tx1"/>
                </a:solidFill>
                <a:effectLst>
                  <a:outerShdw blurRad="38100" dist="38100" dir="2700000" algn="tl">
                    <a:srgbClr val="000000"/>
                  </a:outerShdw>
                </a:effectLst>
              </a:rPr>
              <a:t>Pour ce faire, une </a:t>
            </a:r>
            <a:r>
              <a:rPr kumimoji="1" lang="fr-FR" sz="2400" u="sng">
                <a:solidFill>
                  <a:schemeClr val="tx1"/>
                </a:solidFill>
                <a:effectLst>
                  <a:outerShdw blurRad="38100" dist="38100" dir="2700000" algn="tl">
                    <a:srgbClr val="000000"/>
                  </a:outerShdw>
                </a:effectLst>
              </a:rPr>
              <a:t>alarme</a:t>
            </a:r>
            <a:r>
              <a:rPr kumimoji="1" lang="fr-FR" sz="2400">
                <a:solidFill>
                  <a:schemeClr val="tx1"/>
                </a:solidFill>
                <a:effectLst>
                  <a:outerShdw blurRad="38100" dist="38100" dir="2700000" algn="tl">
                    <a:srgbClr val="000000"/>
                  </a:outerShdw>
                </a:effectLst>
              </a:rPr>
              <a:t> est appropriée.</a:t>
            </a:r>
          </a:p>
        </p:txBody>
      </p:sp>
      <p:sp>
        <p:nvSpPr>
          <p:cNvPr id="98325" name="Rectangle 21"/>
          <p:cNvSpPr>
            <a:spLocks noChangeArrowheads="1"/>
          </p:cNvSpPr>
          <p:nvPr/>
        </p:nvSpPr>
        <p:spPr bwMode="auto">
          <a:xfrm>
            <a:off x="685800" y="2590800"/>
            <a:ext cx="77724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buClr>
                <a:schemeClr val="folHlink"/>
              </a:buClr>
              <a:buSzPct val="75000"/>
              <a:buFont typeface="Monotype Sorts" pitchFamily="2" charset="2"/>
              <a:buNone/>
            </a:pPr>
            <a:r>
              <a:rPr kumimoji="1" lang="fr-FR" sz="2400" b="0">
                <a:solidFill>
                  <a:schemeClr val="tx1"/>
                </a:solidFill>
                <a:effectLst>
                  <a:outerShdw blurRad="38100" dist="38100" dir="2700000" algn="tl">
                    <a:srgbClr val="000000"/>
                  </a:outerShdw>
                </a:effectLst>
              </a:rPr>
              <a:t>    </a:t>
            </a:r>
            <a:r>
              <a:rPr kumimoji="1" lang="fr-FR" sz="2400">
                <a:solidFill>
                  <a:schemeClr val="tx1"/>
                </a:solidFill>
                <a:effectLst>
                  <a:outerShdw blurRad="38100" dist="38100" dir="2700000" algn="tl">
                    <a:srgbClr val="000000"/>
                  </a:outerShdw>
                </a:effectLst>
              </a:rPr>
              <a:t>Il en existe trois, ayant chacune leurs fonctions bien spécifiques :</a:t>
            </a:r>
          </a:p>
        </p:txBody>
      </p:sp>
      <p:sp>
        <p:nvSpPr>
          <p:cNvPr id="98334" name="Rectangle 30"/>
          <p:cNvSpPr>
            <a:spLocks noChangeArrowheads="1"/>
          </p:cNvSpPr>
          <p:nvPr/>
        </p:nvSpPr>
        <p:spPr bwMode="auto">
          <a:xfrm>
            <a:off x="1600200" y="4572000"/>
            <a:ext cx="72390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pPr>
            <a:r>
              <a:rPr kumimoji="1" lang="fr-FR" sz="2600" b="0">
                <a:solidFill>
                  <a:schemeClr val="tx2"/>
                </a:solidFill>
                <a:effectLst>
                  <a:outerShdw blurRad="38100" dist="38100" dir="2700000" algn="tl">
                    <a:srgbClr val="000000"/>
                  </a:outerShdw>
                </a:effectLst>
              </a:rPr>
              <a:t> </a:t>
            </a:r>
            <a:r>
              <a:rPr kumimoji="1" lang="fr-FR" sz="2600" b="0">
                <a:solidFill>
                  <a:schemeClr val="folHlink"/>
                </a:solidFill>
                <a:effectLst>
                  <a:outerShdw blurRad="38100" dist="38100" dir="2700000" algn="tl">
                    <a:srgbClr val="000000"/>
                  </a:outerShdw>
                </a:effectLst>
              </a:rPr>
              <a:t>L’alarme technique</a:t>
            </a:r>
          </a:p>
        </p:txBody>
      </p:sp>
      <p:pic>
        <p:nvPicPr>
          <p:cNvPr id="98368" name="Picture 64" descr="bd14983_">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4724400"/>
            <a:ext cx="228600" cy="228600"/>
          </a:xfrm>
          <a:prstGeom prst="rect">
            <a:avLst/>
          </a:prstGeom>
          <a:noFill/>
          <a:extLst>
            <a:ext uri="{909E8E84-426E-40DD-AFC4-6F175D3DCCD1}">
              <a14:hiddenFill xmlns:a14="http://schemas.microsoft.com/office/drawing/2010/main">
                <a:solidFill>
                  <a:srgbClr val="FFFFFF"/>
                </a:solidFill>
              </a14:hiddenFill>
            </a:ext>
          </a:extLst>
        </p:spPr>
      </p:pic>
      <p:sp>
        <p:nvSpPr>
          <p:cNvPr id="98331" name="Rectangle 27"/>
          <p:cNvSpPr>
            <a:spLocks noChangeArrowheads="1"/>
          </p:cNvSpPr>
          <p:nvPr/>
        </p:nvSpPr>
        <p:spPr bwMode="auto">
          <a:xfrm>
            <a:off x="1600200" y="5257800"/>
            <a:ext cx="72390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pPr>
            <a:r>
              <a:rPr kumimoji="1" lang="fr-FR" sz="2600" b="0">
                <a:solidFill>
                  <a:schemeClr val="tx2"/>
                </a:solidFill>
                <a:effectLst>
                  <a:outerShdw blurRad="38100" dist="38100" dir="2700000" algn="tl">
                    <a:srgbClr val="000000"/>
                  </a:outerShdw>
                </a:effectLst>
              </a:rPr>
              <a:t> </a:t>
            </a:r>
            <a:r>
              <a:rPr kumimoji="1" lang="fr-FR" sz="2600" b="0">
                <a:solidFill>
                  <a:schemeClr val="folHlink"/>
                </a:solidFill>
                <a:effectLst>
                  <a:outerShdw blurRad="38100" dist="38100" dir="2700000" algn="tl">
                    <a:srgbClr val="000000"/>
                  </a:outerShdw>
                </a:effectLst>
              </a:rPr>
              <a:t>L’alarme intrusion</a:t>
            </a:r>
          </a:p>
        </p:txBody>
      </p:sp>
      <p:pic>
        <p:nvPicPr>
          <p:cNvPr id="98370" name="Picture 66" descr="bd14983_">
            <a:hlinkClick r:id="rId4"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5410200"/>
            <a:ext cx="228600" cy="228600"/>
          </a:xfrm>
          <a:prstGeom prst="rect">
            <a:avLst/>
          </a:prstGeom>
          <a:noFill/>
          <a:extLst>
            <a:ext uri="{909E8E84-426E-40DD-AFC4-6F175D3DCCD1}">
              <a14:hiddenFill xmlns:a14="http://schemas.microsoft.com/office/drawing/2010/main">
                <a:solidFill>
                  <a:srgbClr val="FFFFFF"/>
                </a:solidFill>
              </a14:hiddenFill>
            </a:ext>
          </a:extLst>
        </p:spPr>
      </p:pic>
      <p:sp>
        <p:nvSpPr>
          <p:cNvPr id="98328" name="Rectangle 24"/>
          <p:cNvSpPr>
            <a:spLocks noChangeArrowheads="1"/>
          </p:cNvSpPr>
          <p:nvPr/>
        </p:nvSpPr>
        <p:spPr bwMode="auto">
          <a:xfrm>
            <a:off x="1600200" y="3886200"/>
            <a:ext cx="72390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pPr>
            <a:r>
              <a:rPr kumimoji="1" lang="fr-FR" sz="2600" b="0">
                <a:solidFill>
                  <a:schemeClr val="tx2"/>
                </a:solidFill>
                <a:effectLst>
                  <a:outerShdw blurRad="38100" dist="38100" dir="2700000" algn="tl">
                    <a:srgbClr val="000000"/>
                  </a:outerShdw>
                </a:effectLst>
              </a:rPr>
              <a:t> </a:t>
            </a:r>
            <a:r>
              <a:rPr kumimoji="1" lang="fr-FR" sz="2600" b="0">
                <a:solidFill>
                  <a:schemeClr val="folHlink"/>
                </a:solidFill>
                <a:effectLst>
                  <a:outerShdw blurRad="38100" dist="38100" dir="2700000" algn="tl">
                    <a:srgbClr val="000000"/>
                  </a:outerShdw>
                </a:effectLst>
              </a:rPr>
              <a:t>L’alarme incendie</a:t>
            </a:r>
          </a:p>
        </p:txBody>
      </p:sp>
      <p:pic>
        <p:nvPicPr>
          <p:cNvPr id="98371" name="Picture 67" descr="bd14983_">
            <a:hlinkClick r:id="rId5"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4038600"/>
            <a:ext cx="228600" cy="228600"/>
          </a:xfrm>
          <a:prstGeom prst="rect">
            <a:avLst/>
          </a:prstGeom>
          <a:noFill/>
          <a:extLst>
            <a:ext uri="{909E8E84-426E-40DD-AFC4-6F175D3DCCD1}">
              <a14:hiddenFill xmlns:a14="http://schemas.microsoft.com/office/drawing/2010/main">
                <a:solidFill>
                  <a:srgbClr val="FFFFFF"/>
                </a:solidFill>
              </a14:hiddenFill>
            </a:ext>
          </a:extLst>
        </p:spPr>
      </p:pic>
      <p:grpSp>
        <p:nvGrpSpPr>
          <p:cNvPr id="98377" name="Group 73"/>
          <p:cNvGrpSpPr>
            <a:grpSpLocks/>
          </p:cNvGrpSpPr>
          <p:nvPr/>
        </p:nvGrpSpPr>
        <p:grpSpPr bwMode="auto">
          <a:xfrm>
            <a:off x="250825" y="3716338"/>
            <a:ext cx="1008063" cy="360362"/>
            <a:chOff x="158" y="2341"/>
            <a:chExt cx="635" cy="227"/>
          </a:xfrm>
        </p:grpSpPr>
        <p:sp>
          <p:nvSpPr>
            <p:cNvPr id="98375" name="Line 71"/>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98376" name="Text Box 72"/>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grpSp>
        <p:nvGrpSpPr>
          <p:cNvPr id="98378" name="Group 74"/>
          <p:cNvGrpSpPr>
            <a:grpSpLocks/>
          </p:cNvGrpSpPr>
          <p:nvPr/>
        </p:nvGrpSpPr>
        <p:grpSpPr bwMode="auto">
          <a:xfrm>
            <a:off x="250825" y="5157788"/>
            <a:ext cx="1008063" cy="360362"/>
            <a:chOff x="158" y="2341"/>
            <a:chExt cx="635" cy="227"/>
          </a:xfrm>
        </p:grpSpPr>
        <p:sp>
          <p:nvSpPr>
            <p:cNvPr id="98379" name="Line 75"/>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98380" name="Text Box 76"/>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ou ici</a:t>
              </a:r>
            </a:p>
          </p:txBody>
        </p:sp>
      </p:grpSp>
      <p:grpSp>
        <p:nvGrpSpPr>
          <p:cNvPr id="98381" name="Group 77"/>
          <p:cNvGrpSpPr>
            <a:grpSpLocks/>
          </p:cNvGrpSpPr>
          <p:nvPr/>
        </p:nvGrpSpPr>
        <p:grpSpPr bwMode="auto">
          <a:xfrm>
            <a:off x="250825" y="4437063"/>
            <a:ext cx="1008063" cy="360362"/>
            <a:chOff x="158" y="2341"/>
            <a:chExt cx="635" cy="227"/>
          </a:xfrm>
        </p:grpSpPr>
        <p:sp>
          <p:nvSpPr>
            <p:cNvPr id="98382" name="Line 78"/>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98383" name="Text Box 79"/>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ou ici</a:t>
              </a:r>
            </a:p>
          </p:txBody>
        </p:sp>
      </p:grpSp>
      <p:sp>
        <p:nvSpPr>
          <p:cNvPr id="98388" name="AutoShape 84">
            <a:hlinkClick r:id="rId6" action="ppaction://hlinksldjump" highlightClick="1"/>
          </p:cNvPr>
          <p:cNvSpPr>
            <a:spLocks noChangeArrowheads="1"/>
          </p:cNvSpPr>
          <p:nvPr/>
        </p:nvSpPr>
        <p:spPr bwMode="auto">
          <a:xfrm>
            <a:off x="8459788" y="6237288"/>
            <a:ext cx="431800" cy="431800"/>
          </a:xfrm>
          <a:prstGeom prst="actionButtonReturn">
            <a:avLst/>
          </a:prstGeom>
          <a:solidFill>
            <a:schemeClr val="tx2"/>
          </a:solidFill>
          <a:ln w="12700">
            <a:solidFill>
              <a:schemeClr val="tx1"/>
            </a:solidFill>
            <a:miter lim="800000"/>
            <a:headEnd/>
            <a:tailEnd/>
          </a:ln>
          <a:effectLst>
            <a:outerShdw dist="107763" dir="2700000" algn="ctr" rotWithShape="0">
              <a:schemeClr val="bg2"/>
            </a:outerShdw>
          </a:effectLst>
        </p:spPr>
        <p:txBody>
          <a:bodyPr anchor="ctr">
            <a:spAutoFit/>
          </a:bodyPr>
          <a:lstStyle/>
          <a:p>
            <a:endParaRPr lang="fr-FR"/>
          </a:p>
        </p:txBody>
      </p:sp>
      <p:grpSp>
        <p:nvGrpSpPr>
          <p:cNvPr id="98389" name="Group 85"/>
          <p:cNvGrpSpPr>
            <a:grpSpLocks/>
          </p:cNvGrpSpPr>
          <p:nvPr/>
        </p:nvGrpSpPr>
        <p:grpSpPr bwMode="auto">
          <a:xfrm>
            <a:off x="7380288" y="5805488"/>
            <a:ext cx="1008062" cy="360362"/>
            <a:chOff x="158" y="2341"/>
            <a:chExt cx="635" cy="227"/>
          </a:xfrm>
        </p:grpSpPr>
        <p:sp>
          <p:nvSpPr>
            <p:cNvPr id="98390" name="Line 86"/>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98391" name="Text Box 87"/>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27632">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8307">
                                            <p:txEl>
                                              <p:pRg st="0" end="0"/>
                                            </p:txEl>
                                          </p:spTgt>
                                        </p:tgtEl>
                                        <p:attrNameLst>
                                          <p:attrName>style.visibility</p:attrName>
                                        </p:attrNameLst>
                                      </p:cBhvr>
                                      <p:to>
                                        <p:strVal val="visible"/>
                                      </p:to>
                                    </p:set>
                                    <p:animEffect transition="in" filter="wipe(left)">
                                      <p:cBhvr>
                                        <p:cTn id="7" dur="300"/>
                                        <p:tgtEl>
                                          <p:spTgt spid="98307">
                                            <p:txEl>
                                              <p:pRg st="0" end="0"/>
                                            </p:txEl>
                                          </p:spTgt>
                                        </p:tgtEl>
                                      </p:cBhvr>
                                    </p:animEffect>
                                  </p:childTnLst>
                                </p:cTn>
                              </p:par>
                            </p:childTnLst>
                          </p:cTn>
                        </p:par>
                        <p:par>
                          <p:cTn id="8" fill="hold" nodeType="afterGroup">
                            <p:stCondLst>
                              <p:cond delay="6600"/>
                            </p:stCondLst>
                            <p:childTnLst>
                              <p:par>
                                <p:cTn id="9" presetID="22" presetClass="entr" presetSubtype="8" fill="hold" grpId="0" nodeType="afterEffect">
                                  <p:stCondLst>
                                    <p:cond delay="1500"/>
                                  </p:stCondLst>
                                  <p:iterate type="wd">
                                    <p:tmPct val="100000"/>
                                  </p:iterate>
                                  <p:childTnLst>
                                    <p:set>
                                      <p:cBhvr>
                                        <p:cTn id="10" dur="1" fill="hold">
                                          <p:stCondLst>
                                            <p:cond delay="0"/>
                                          </p:stCondLst>
                                        </p:cTn>
                                        <p:tgtEl>
                                          <p:spTgt spid="98324"/>
                                        </p:tgtEl>
                                        <p:attrNameLst>
                                          <p:attrName>style.visibility</p:attrName>
                                        </p:attrNameLst>
                                      </p:cBhvr>
                                      <p:to>
                                        <p:strVal val="visible"/>
                                      </p:to>
                                    </p:set>
                                    <p:animEffect transition="in" filter="wipe(left)">
                                      <p:cBhvr>
                                        <p:cTn id="11" dur="300"/>
                                        <p:tgtEl>
                                          <p:spTgt spid="98324"/>
                                        </p:tgtEl>
                                      </p:cBhvr>
                                    </p:animEffect>
                                  </p:childTnLst>
                                </p:cTn>
                              </p:par>
                            </p:childTnLst>
                          </p:cTn>
                        </p:par>
                        <p:par>
                          <p:cTn id="12" fill="hold" nodeType="afterGroup">
                            <p:stCondLst>
                              <p:cond delay="10800"/>
                            </p:stCondLst>
                            <p:childTnLst>
                              <p:par>
                                <p:cTn id="13" presetID="22" presetClass="entr" presetSubtype="8" fill="hold" grpId="0" nodeType="afterEffect">
                                  <p:stCondLst>
                                    <p:cond delay="1500"/>
                                  </p:stCondLst>
                                  <p:iterate type="wd">
                                    <p:tmPct val="100000"/>
                                  </p:iterate>
                                  <p:childTnLst>
                                    <p:set>
                                      <p:cBhvr>
                                        <p:cTn id="14" dur="1" fill="hold">
                                          <p:stCondLst>
                                            <p:cond delay="0"/>
                                          </p:stCondLst>
                                        </p:cTn>
                                        <p:tgtEl>
                                          <p:spTgt spid="98325"/>
                                        </p:tgtEl>
                                        <p:attrNameLst>
                                          <p:attrName>style.visibility</p:attrName>
                                        </p:attrNameLst>
                                      </p:cBhvr>
                                      <p:to>
                                        <p:strVal val="visible"/>
                                      </p:to>
                                    </p:set>
                                    <p:animEffect transition="in" filter="wipe(left)">
                                      <p:cBhvr>
                                        <p:cTn id="15" dur="300"/>
                                        <p:tgtEl>
                                          <p:spTgt spid="98325"/>
                                        </p:tgtEl>
                                      </p:cBhvr>
                                    </p:animEffect>
                                  </p:childTnLst>
                                </p:cTn>
                              </p:par>
                            </p:childTnLst>
                          </p:cTn>
                        </p:par>
                        <p:par>
                          <p:cTn id="16" fill="hold" nodeType="afterGroup">
                            <p:stCondLst>
                              <p:cond delay="15900"/>
                            </p:stCondLst>
                            <p:childTnLst>
                              <p:par>
                                <p:cTn id="17" presetID="2" presetClass="entr" presetSubtype="8" fill="hold" nodeType="afterEffect">
                                  <p:stCondLst>
                                    <p:cond delay="2000"/>
                                  </p:stCondLst>
                                  <p:childTnLst>
                                    <p:set>
                                      <p:cBhvr>
                                        <p:cTn id="18" dur="1" fill="hold">
                                          <p:stCondLst>
                                            <p:cond delay="0"/>
                                          </p:stCondLst>
                                        </p:cTn>
                                        <p:tgtEl>
                                          <p:spTgt spid="98371"/>
                                        </p:tgtEl>
                                        <p:attrNameLst>
                                          <p:attrName>style.visibility</p:attrName>
                                        </p:attrNameLst>
                                      </p:cBhvr>
                                      <p:to>
                                        <p:strVal val="visible"/>
                                      </p:to>
                                    </p:set>
                                    <p:anim calcmode="lin" valueType="num">
                                      <p:cBhvr additive="base">
                                        <p:cTn id="19" dur="500" fill="hold"/>
                                        <p:tgtEl>
                                          <p:spTgt spid="98371"/>
                                        </p:tgtEl>
                                        <p:attrNameLst>
                                          <p:attrName>ppt_x</p:attrName>
                                        </p:attrNameLst>
                                      </p:cBhvr>
                                      <p:tavLst>
                                        <p:tav tm="0">
                                          <p:val>
                                            <p:strVal val="0-#ppt_w/2"/>
                                          </p:val>
                                        </p:tav>
                                        <p:tav tm="100000">
                                          <p:val>
                                            <p:strVal val="#ppt_x"/>
                                          </p:val>
                                        </p:tav>
                                      </p:tavLst>
                                    </p:anim>
                                    <p:anim calcmode="lin" valueType="num">
                                      <p:cBhvr additive="base">
                                        <p:cTn id="20" dur="500" fill="hold"/>
                                        <p:tgtEl>
                                          <p:spTgt spid="98371"/>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18400"/>
                            </p:stCondLst>
                            <p:childTnLst>
                              <p:par>
                                <p:cTn id="22" presetID="4" presetClass="entr" presetSubtype="32" fill="hold" grpId="0" nodeType="afterEffect">
                                  <p:stCondLst>
                                    <p:cond delay="0"/>
                                  </p:stCondLst>
                                  <p:childTnLst>
                                    <p:set>
                                      <p:cBhvr>
                                        <p:cTn id="23" dur="1" fill="hold">
                                          <p:stCondLst>
                                            <p:cond delay="0"/>
                                          </p:stCondLst>
                                        </p:cTn>
                                        <p:tgtEl>
                                          <p:spTgt spid="98328"/>
                                        </p:tgtEl>
                                        <p:attrNameLst>
                                          <p:attrName>style.visibility</p:attrName>
                                        </p:attrNameLst>
                                      </p:cBhvr>
                                      <p:to>
                                        <p:strVal val="visible"/>
                                      </p:to>
                                    </p:set>
                                    <p:animEffect transition="in" filter="box(out)">
                                      <p:cBhvr>
                                        <p:cTn id="24" dur="500"/>
                                        <p:tgtEl>
                                          <p:spTgt spid="98328"/>
                                        </p:tgtEl>
                                      </p:cBhvr>
                                    </p:animEffect>
                                  </p:childTnLst>
                                </p:cTn>
                              </p:par>
                            </p:childTnLst>
                          </p:cTn>
                        </p:par>
                        <p:par>
                          <p:cTn id="25" fill="hold" nodeType="afterGroup">
                            <p:stCondLst>
                              <p:cond delay="18900"/>
                            </p:stCondLst>
                            <p:childTnLst>
                              <p:par>
                                <p:cTn id="26" presetID="2" presetClass="entr" presetSubtype="8" fill="hold" nodeType="afterEffect">
                                  <p:stCondLst>
                                    <p:cond delay="1000"/>
                                  </p:stCondLst>
                                  <p:childTnLst>
                                    <p:set>
                                      <p:cBhvr>
                                        <p:cTn id="27" dur="1" fill="hold">
                                          <p:stCondLst>
                                            <p:cond delay="0"/>
                                          </p:stCondLst>
                                        </p:cTn>
                                        <p:tgtEl>
                                          <p:spTgt spid="98368"/>
                                        </p:tgtEl>
                                        <p:attrNameLst>
                                          <p:attrName>style.visibility</p:attrName>
                                        </p:attrNameLst>
                                      </p:cBhvr>
                                      <p:to>
                                        <p:strVal val="visible"/>
                                      </p:to>
                                    </p:set>
                                    <p:anim calcmode="lin" valueType="num">
                                      <p:cBhvr additive="base">
                                        <p:cTn id="28" dur="500" fill="hold"/>
                                        <p:tgtEl>
                                          <p:spTgt spid="98368"/>
                                        </p:tgtEl>
                                        <p:attrNameLst>
                                          <p:attrName>ppt_x</p:attrName>
                                        </p:attrNameLst>
                                      </p:cBhvr>
                                      <p:tavLst>
                                        <p:tav tm="0">
                                          <p:val>
                                            <p:strVal val="0-#ppt_w/2"/>
                                          </p:val>
                                        </p:tav>
                                        <p:tav tm="100000">
                                          <p:val>
                                            <p:strVal val="#ppt_x"/>
                                          </p:val>
                                        </p:tav>
                                      </p:tavLst>
                                    </p:anim>
                                    <p:anim calcmode="lin" valueType="num">
                                      <p:cBhvr additive="base">
                                        <p:cTn id="29" dur="500" fill="hold"/>
                                        <p:tgtEl>
                                          <p:spTgt spid="98368"/>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20400"/>
                            </p:stCondLst>
                            <p:childTnLst>
                              <p:par>
                                <p:cTn id="31" presetID="4" presetClass="entr" presetSubtype="32" fill="hold" grpId="0" nodeType="afterEffect">
                                  <p:stCondLst>
                                    <p:cond delay="0"/>
                                  </p:stCondLst>
                                  <p:childTnLst>
                                    <p:set>
                                      <p:cBhvr>
                                        <p:cTn id="32" dur="1" fill="hold">
                                          <p:stCondLst>
                                            <p:cond delay="0"/>
                                          </p:stCondLst>
                                        </p:cTn>
                                        <p:tgtEl>
                                          <p:spTgt spid="98334"/>
                                        </p:tgtEl>
                                        <p:attrNameLst>
                                          <p:attrName>style.visibility</p:attrName>
                                        </p:attrNameLst>
                                      </p:cBhvr>
                                      <p:to>
                                        <p:strVal val="visible"/>
                                      </p:to>
                                    </p:set>
                                    <p:animEffect transition="in" filter="box(out)">
                                      <p:cBhvr>
                                        <p:cTn id="33" dur="500"/>
                                        <p:tgtEl>
                                          <p:spTgt spid="98334"/>
                                        </p:tgtEl>
                                      </p:cBhvr>
                                    </p:animEffect>
                                  </p:childTnLst>
                                </p:cTn>
                              </p:par>
                            </p:childTnLst>
                          </p:cTn>
                        </p:par>
                        <p:par>
                          <p:cTn id="34" fill="hold" nodeType="afterGroup">
                            <p:stCondLst>
                              <p:cond delay="20900"/>
                            </p:stCondLst>
                            <p:childTnLst>
                              <p:par>
                                <p:cTn id="35" presetID="2" presetClass="entr" presetSubtype="8" fill="hold" nodeType="afterEffect">
                                  <p:stCondLst>
                                    <p:cond delay="1000"/>
                                  </p:stCondLst>
                                  <p:childTnLst>
                                    <p:set>
                                      <p:cBhvr>
                                        <p:cTn id="36" dur="1" fill="hold">
                                          <p:stCondLst>
                                            <p:cond delay="0"/>
                                          </p:stCondLst>
                                        </p:cTn>
                                        <p:tgtEl>
                                          <p:spTgt spid="98370"/>
                                        </p:tgtEl>
                                        <p:attrNameLst>
                                          <p:attrName>style.visibility</p:attrName>
                                        </p:attrNameLst>
                                      </p:cBhvr>
                                      <p:to>
                                        <p:strVal val="visible"/>
                                      </p:to>
                                    </p:set>
                                    <p:anim calcmode="lin" valueType="num">
                                      <p:cBhvr additive="base">
                                        <p:cTn id="37" dur="500" fill="hold"/>
                                        <p:tgtEl>
                                          <p:spTgt spid="98370"/>
                                        </p:tgtEl>
                                        <p:attrNameLst>
                                          <p:attrName>ppt_x</p:attrName>
                                        </p:attrNameLst>
                                      </p:cBhvr>
                                      <p:tavLst>
                                        <p:tav tm="0">
                                          <p:val>
                                            <p:strVal val="0-#ppt_w/2"/>
                                          </p:val>
                                        </p:tav>
                                        <p:tav tm="100000">
                                          <p:val>
                                            <p:strVal val="#ppt_x"/>
                                          </p:val>
                                        </p:tav>
                                      </p:tavLst>
                                    </p:anim>
                                    <p:anim calcmode="lin" valueType="num">
                                      <p:cBhvr additive="base">
                                        <p:cTn id="38" dur="500" fill="hold"/>
                                        <p:tgtEl>
                                          <p:spTgt spid="98370"/>
                                        </p:tgtEl>
                                        <p:attrNameLst>
                                          <p:attrName>ppt_y</p:attrName>
                                        </p:attrNameLst>
                                      </p:cBhvr>
                                      <p:tavLst>
                                        <p:tav tm="0">
                                          <p:val>
                                            <p:strVal val="#ppt_y"/>
                                          </p:val>
                                        </p:tav>
                                        <p:tav tm="100000">
                                          <p:val>
                                            <p:strVal val="#ppt_y"/>
                                          </p:val>
                                        </p:tav>
                                      </p:tavLst>
                                    </p:anim>
                                  </p:childTnLst>
                                </p:cTn>
                              </p:par>
                            </p:childTnLst>
                          </p:cTn>
                        </p:par>
                        <p:par>
                          <p:cTn id="39" fill="hold" nodeType="afterGroup">
                            <p:stCondLst>
                              <p:cond delay="22400"/>
                            </p:stCondLst>
                            <p:childTnLst>
                              <p:par>
                                <p:cTn id="40" presetID="4" presetClass="entr" presetSubtype="32" fill="hold" grpId="0" nodeType="afterEffect">
                                  <p:stCondLst>
                                    <p:cond delay="0"/>
                                  </p:stCondLst>
                                  <p:childTnLst>
                                    <p:set>
                                      <p:cBhvr>
                                        <p:cTn id="41" dur="1" fill="hold">
                                          <p:stCondLst>
                                            <p:cond delay="0"/>
                                          </p:stCondLst>
                                        </p:cTn>
                                        <p:tgtEl>
                                          <p:spTgt spid="98331"/>
                                        </p:tgtEl>
                                        <p:attrNameLst>
                                          <p:attrName>style.visibility</p:attrName>
                                        </p:attrNameLst>
                                      </p:cBhvr>
                                      <p:to>
                                        <p:strVal val="visible"/>
                                      </p:to>
                                    </p:set>
                                    <p:animEffect transition="in" filter="box(out)">
                                      <p:cBhvr>
                                        <p:cTn id="42" dur="500"/>
                                        <p:tgtEl>
                                          <p:spTgt spid="98331"/>
                                        </p:tgtEl>
                                      </p:cBhvr>
                                    </p:animEffect>
                                  </p:childTnLst>
                                </p:cTn>
                              </p:par>
                            </p:childTnLst>
                          </p:cTn>
                        </p:par>
                        <p:par>
                          <p:cTn id="43" fill="hold" nodeType="afterGroup">
                            <p:stCondLst>
                              <p:cond delay="22900"/>
                            </p:stCondLst>
                            <p:childTnLst>
                              <p:par>
                                <p:cTn id="44" presetID="23" presetClass="entr" presetSubtype="272" fill="hold" nodeType="afterEffect">
                                  <p:stCondLst>
                                    <p:cond delay="0"/>
                                  </p:stCondLst>
                                  <p:childTnLst>
                                    <p:set>
                                      <p:cBhvr>
                                        <p:cTn id="45" dur="1" fill="hold">
                                          <p:stCondLst>
                                            <p:cond delay="0"/>
                                          </p:stCondLst>
                                        </p:cTn>
                                        <p:tgtEl>
                                          <p:spTgt spid="98377"/>
                                        </p:tgtEl>
                                        <p:attrNameLst>
                                          <p:attrName>style.visibility</p:attrName>
                                        </p:attrNameLst>
                                      </p:cBhvr>
                                      <p:to>
                                        <p:strVal val="visible"/>
                                      </p:to>
                                    </p:set>
                                    <p:anim calcmode="lin" valueType="num">
                                      <p:cBhvr>
                                        <p:cTn id="46" dur="1000" fill="hold"/>
                                        <p:tgtEl>
                                          <p:spTgt spid="98377"/>
                                        </p:tgtEl>
                                        <p:attrNameLst>
                                          <p:attrName>ppt_w</p:attrName>
                                        </p:attrNameLst>
                                      </p:cBhvr>
                                      <p:tavLst>
                                        <p:tav tm="0">
                                          <p:val>
                                            <p:strVal val="2/3*#ppt_w"/>
                                          </p:val>
                                        </p:tav>
                                        <p:tav tm="100000">
                                          <p:val>
                                            <p:strVal val="#ppt_w"/>
                                          </p:val>
                                        </p:tav>
                                      </p:tavLst>
                                    </p:anim>
                                    <p:anim calcmode="lin" valueType="num">
                                      <p:cBhvr>
                                        <p:cTn id="47" dur="1000" fill="hold"/>
                                        <p:tgtEl>
                                          <p:spTgt spid="98377"/>
                                        </p:tgtEl>
                                        <p:attrNameLst>
                                          <p:attrName>ppt_h</p:attrName>
                                        </p:attrNameLst>
                                      </p:cBhvr>
                                      <p:tavLst>
                                        <p:tav tm="0">
                                          <p:val>
                                            <p:strVal val="2/3*#ppt_h"/>
                                          </p:val>
                                        </p:tav>
                                        <p:tav tm="100000">
                                          <p:val>
                                            <p:strVal val="#ppt_h"/>
                                          </p:val>
                                        </p:tav>
                                      </p:tavLst>
                                    </p:anim>
                                  </p:childTnLst>
                                </p:cTn>
                              </p:par>
                            </p:childTnLst>
                          </p:cTn>
                        </p:par>
                        <p:par>
                          <p:cTn id="48" fill="hold" nodeType="afterGroup">
                            <p:stCondLst>
                              <p:cond delay="23900"/>
                            </p:stCondLst>
                            <p:childTnLst>
                              <p:par>
                                <p:cTn id="49" presetID="55" presetClass="exit" presetSubtype="0" fill="hold" nodeType="afterEffect">
                                  <p:stCondLst>
                                    <p:cond delay="0"/>
                                  </p:stCondLst>
                                  <p:childTnLst>
                                    <p:anim calcmode="lin" valueType="num">
                                      <p:cBhvr>
                                        <p:cTn id="50" dur="1000"/>
                                        <p:tgtEl>
                                          <p:spTgt spid="98377"/>
                                        </p:tgtEl>
                                        <p:attrNameLst>
                                          <p:attrName>ppt_w</p:attrName>
                                        </p:attrNameLst>
                                      </p:cBhvr>
                                      <p:tavLst>
                                        <p:tav tm="0">
                                          <p:val>
                                            <p:strVal val="ppt_w"/>
                                          </p:val>
                                        </p:tav>
                                        <p:tav tm="100000">
                                          <p:val>
                                            <p:strVal val="ppt_w*0.70"/>
                                          </p:val>
                                        </p:tav>
                                      </p:tavLst>
                                    </p:anim>
                                    <p:anim calcmode="lin" valueType="num">
                                      <p:cBhvr>
                                        <p:cTn id="51" dur="1000"/>
                                        <p:tgtEl>
                                          <p:spTgt spid="98377"/>
                                        </p:tgtEl>
                                        <p:attrNameLst>
                                          <p:attrName>ppt_h</p:attrName>
                                        </p:attrNameLst>
                                      </p:cBhvr>
                                      <p:tavLst>
                                        <p:tav tm="0">
                                          <p:val>
                                            <p:strVal val="ppt_h"/>
                                          </p:val>
                                        </p:tav>
                                        <p:tav tm="100000">
                                          <p:val>
                                            <p:strVal val="ppt_h"/>
                                          </p:val>
                                        </p:tav>
                                      </p:tavLst>
                                    </p:anim>
                                    <p:animEffect transition="out" filter="fade">
                                      <p:cBhvr>
                                        <p:cTn id="52" dur="1000"/>
                                        <p:tgtEl>
                                          <p:spTgt spid="98377"/>
                                        </p:tgtEl>
                                      </p:cBhvr>
                                    </p:animEffect>
                                    <p:set>
                                      <p:cBhvr>
                                        <p:cTn id="53" dur="1" fill="hold">
                                          <p:stCondLst>
                                            <p:cond delay="999"/>
                                          </p:stCondLst>
                                        </p:cTn>
                                        <p:tgtEl>
                                          <p:spTgt spid="98377"/>
                                        </p:tgtEl>
                                        <p:attrNameLst>
                                          <p:attrName>style.visibility</p:attrName>
                                        </p:attrNameLst>
                                      </p:cBhvr>
                                      <p:to>
                                        <p:strVal val="hidden"/>
                                      </p:to>
                                    </p:set>
                                  </p:childTnLst>
                                </p:cTn>
                              </p:par>
                            </p:childTnLst>
                          </p:cTn>
                        </p:par>
                        <p:par>
                          <p:cTn id="54" fill="hold" nodeType="afterGroup">
                            <p:stCondLst>
                              <p:cond delay="24900"/>
                            </p:stCondLst>
                            <p:childTnLst>
                              <p:par>
                                <p:cTn id="55" presetID="23" presetClass="entr" presetSubtype="272" fill="hold" nodeType="afterEffect">
                                  <p:stCondLst>
                                    <p:cond delay="0"/>
                                  </p:stCondLst>
                                  <p:childTnLst>
                                    <p:set>
                                      <p:cBhvr>
                                        <p:cTn id="56" dur="1" fill="hold">
                                          <p:stCondLst>
                                            <p:cond delay="0"/>
                                          </p:stCondLst>
                                        </p:cTn>
                                        <p:tgtEl>
                                          <p:spTgt spid="98381"/>
                                        </p:tgtEl>
                                        <p:attrNameLst>
                                          <p:attrName>style.visibility</p:attrName>
                                        </p:attrNameLst>
                                      </p:cBhvr>
                                      <p:to>
                                        <p:strVal val="visible"/>
                                      </p:to>
                                    </p:set>
                                    <p:anim calcmode="lin" valueType="num">
                                      <p:cBhvr>
                                        <p:cTn id="57" dur="1000" fill="hold"/>
                                        <p:tgtEl>
                                          <p:spTgt spid="98381"/>
                                        </p:tgtEl>
                                        <p:attrNameLst>
                                          <p:attrName>ppt_w</p:attrName>
                                        </p:attrNameLst>
                                      </p:cBhvr>
                                      <p:tavLst>
                                        <p:tav tm="0">
                                          <p:val>
                                            <p:strVal val="2/3*#ppt_w"/>
                                          </p:val>
                                        </p:tav>
                                        <p:tav tm="100000">
                                          <p:val>
                                            <p:strVal val="#ppt_w"/>
                                          </p:val>
                                        </p:tav>
                                      </p:tavLst>
                                    </p:anim>
                                    <p:anim calcmode="lin" valueType="num">
                                      <p:cBhvr>
                                        <p:cTn id="58" dur="1000" fill="hold"/>
                                        <p:tgtEl>
                                          <p:spTgt spid="98381"/>
                                        </p:tgtEl>
                                        <p:attrNameLst>
                                          <p:attrName>ppt_h</p:attrName>
                                        </p:attrNameLst>
                                      </p:cBhvr>
                                      <p:tavLst>
                                        <p:tav tm="0">
                                          <p:val>
                                            <p:strVal val="2/3*#ppt_h"/>
                                          </p:val>
                                        </p:tav>
                                        <p:tav tm="100000">
                                          <p:val>
                                            <p:strVal val="#ppt_h"/>
                                          </p:val>
                                        </p:tav>
                                      </p:tavLst>
                                    </p:anim>
                                  </p:childTnLst>
                                </p:cTn>
                              </p:par>
                            </p:childTnLst>
                          </p:cTn>
                        </p:par>
                        <p:par>
                          <p:cTn id="59" fill="hold" nodeType="afterGroup">
                            <p:stCondLst>
                              <p:cond delay="25900"/>
                            </p:stCondLst>
                            <p:childTnLst>
                              <p:par>
                                <p:cTn id="60" presetID="55" presetClass="exit" presetSubtype="0" fill="hold" nodeType="afterEffect">
                                  <p:stCondLst>
                                    <p:cond delay="0"/>
                                  </p:stCondLst>
                                  <p:childTnLst>
                                    <p:anim calcmode="lin" valueType="num">
                                      <p:cBhvr>
                                        <p:cTn id="61" dur="1000"/>
                                        <p:tgtEl>
                                          <p:spTgt spid="98381"/>
                                        </p:tgtEl>
                                        <p:attrNameLst>
                                          <p:attrName>ppt_w</p:attrName>
                                        </p:attrNameLst>
                                      </p:cBhvr>
                                      <p:tavLst>
                                        <p:tav tm="0">
                                          <p:val>
                                            <p:strVal val="ppt_w"/>
                                          </p:val>
                                        </p:tav>
                                        <p:tav tm="100000">
                                          <p:val>
                                            <p:strVal val="ppt_w*0.70"/>
                                          </p:val>
                                        </p:tav>
                                      </p:tavLst>
                                    </p:anim>
                                    <p:anim calcmode="lin" valueType="num">
                                      <p:cBhvr>
                                        <p:cTn id="62" dur="1000"/>
                                        <p:tgtEl>
                                          <p:spTgt spid="98381"/>
                                        </p:tgtEl>
                                        <p:attrNameLst>
                                          <p:attrName>ppt_h</p:attrName>
                                        </p:attrNameLst>
                                      </p:cBhvr>
                                      <p:tavLst>
                                        <p:tav tm="0">
                                          <p:val>
                                            <p:strVal val="ppt_h"/>
                                          </p:val>
                                        </p:tav>
                                        <p:tav tm="100000">
                                          <p:val>
                                            <p:strVal val="ppt_h"/>
                                          </p:val>
                                        </p:tav>
                                      </p:tavLst>
                                    </p:anim>
                                    <p:animEffect transition="out" filter="fade">
                                      <p:cBhvr>
                                        <p:cTn id="63" dur="1000"/>
                                        <p:tgtEl>
                                          <p:spTgt spid="98381"/>
                                        </p:tgtEl>
                                      </p:cBhvr>
                                    </p:animEffect>
                                    <p:set>
                                      <p:cBhvr>
                                        <p:cTn id="64" dur="1" fill="hold">
                                          <p:stCondLst>
                                            <p:cond delay="999"/>
                                          </p:stCondLst>
                                        </p:cTn>
                                        <p:tgtEl>
                                          <p:spTgt spid="98381"/>
                                        </p:tgtEl>
                                        <p:attrNameLst>
                                          <p:attrName>style.visibility</p:attrName>
                                        </p:attrNameLst>
                                      </p:cBhvr>
                                      <p:to>
                                        <p:strVal val="hidden"/>
                                      </p:to>
                                    </p:set>
                                  </p:childTnLst>
                                </p:cTn>
                              </p:par>
                            </p:childTnLst>
                          </p:cTn>
                        </p:par>
                        <p:par>
                          <p:cTn id="65" fill="hold" nodeType="afterGroup">
                            <p:stCondLst>
                              <p:cond delay="26900"/>
                            </p:stCondLst>
                            <p:childTnLst>
                              <p:par>
                                <p:cTn id="66" presetID="23" presetClass="entr" presetSubtype="272" fill="hold" nodeType="afterEffect">
                                  <p:stCondLst>
                                    <p:cond delay="0"/>
                                  </p:stCondLst>
                                  <p:childTnLst>
                                    <p:set>
                                      <p:cBhvr>
                                        <p:cTn id="67" dur="1" fill="hold">
                                          <p:stCondLst>
                                            <p:cond delay="0"/>
                                          </p:stCondLst>
                                        </p:cTn>
                                        <p:tgtEl>
                                          <p:spTgt spid="98378"/>
                                        </p:tgtEl>
                                        <p:attrNameLst>
                                          <p:attrName>style.visibility</p:attrName>
                                        </p:attrNameLst>
                                      </p:cBhvr>
                                      <p:to>
                                        <p:strVal val="visible"/>
                                      </p:to>
                                    </p:set>
                                    <p:anim calcmode="lin" valueType="num">
                                      <p:cBhvr>
                                        <p:cTn id="68" dur="1000" fill="hold"/>
                                        <p:tgtEl>
                                          <p:spTgt spid="98378"/>
                                        </p:tgtEl>
                                        <p:attrNameLst>
                                          <p:attrName>ppt_w</p:attrName>
                                        </p:attrNameLst>
                                      </p:cBhvr>
                                      <p:tavLst>
                                        <p:tav tm="0">
                                          <p:val>
                                            <p:strVal val="2/3*#ppt_w"/>
                                          </p:val>
                                        </p:tav>
                                        <p:tav tm="100000">
                                          <p:val>
                                            <p:strVal val="#ppt_w"/>
                                          </p:val>
                                        </p:tav>
                                      </p:tavLst>
                                    </p:anim>
                                    <p:anim calcmode="lin" valueType="num">
                                      <p:cBhvr>
                                        <p:cTn id="69" dur="1000" fill="hold"/>
                                        <p:tgtEl>
                                          <p:spTgt spid="98378"/>
                                        </p:tgtEl>
                                        <p:attrNameLst>
                                          <p:attrName>ppt_h</p:attrName>
                                        </p:attrNameLst>
                                      </p:cBhvr>
                                      <p:tavLst>
                                        <p:tav tm="0">
                                          <p:val>
                                            <p:strVal val="2/3*#ppt_h"/>
                                          </p:val>
                                        </p:tav>
                                        <p:tav tm="100000">
                                          <p:val>
                                            <p:strVal val="#ppt_h"/>
                                          </p:val>
                                        </p:tav>
                                      </p:tavLst>
                                    </p:anim>
                                  </p:childTnLst>
                                </p:cTn>
                              </p:par>
                            </p:childTnLst>
                          </p:cTn>
                        </p:par>
                        <p:par>
                          <p:cTn id="70" fill="hold" nodeType="afterGroup">
                            <p:stCondLst>
                              <p:cond delay="27900"/>
                            </p:stCondLst>
                            <p:childTnLst>
                              <p:par>
                                <p:cTn id="71" presetID="55" presetClass="exit" presetSubtype="0" fill="hold" nodeType="afterEffect">
                                  <p:stCondLst>
                                    <p:cond delay="0"/>
                                  </p:stCondLst>
                                  <p:childTnLst>
                                    <p:anim calcmode="lin" valueType="num">
                                      <p:cBhvr>
                                        <p:cTn id="72" dur="1000"/>
                                        <p:tgtEl>
                                          <p:spTgt spid="98378"/>
                                        </p:tgtEl>
                                        <p:attrNameLst>
                                          <p:attrName>ppt_w</p:attrName>
                                        </p:attrNameLst>
                                      </p:cBhvr>
                                      <p:tavLst>
                                        <p:tav tm="0">
                                          <p:val>
                                            <p:strVal val="ppt_w"/>
                                          </p:val>
                                        </p:tav>
                                        <p:tav tm="100000">
                                          <p:val>
                                            <p:strVal val="ppt_w*0.70"/>
                                          </p:val>
                                        </p:tav>
                                      </p:tavLst>
                                    </p:anim>
                                    <p:anim calcmode="lin" valueType="num">
                                      <p:cBhvr>
                                        <p:cTn id="73" dur="1000"/>
                                        <p:tgtEl>
                                          <p:spTgt spid="98378"/>
                                        </p:tgtEl>
                                        <p:attrNameLst>
                                          <p:attrName>ppt_h</p:attrName>
                                        </p:attrNameLst>
                                      </p:cBhvr>
                                      <p:tavLst>
                                        <p:tav tm="0">
                                          <p:val>
                                            <p:strVal val="ppt_h"/>
                                          </p:val>
                                        </p:tav>
                                        <p:tav tm="100000">
                                          <p:val>
                                            <p:strVal val="ppt_h"/>
                                          </p:val>
                                        </p:tav>
                                      </p:tavLst>
                                    </p:anim>
                                    <p:animEffect transition="out" filter="fade">
                                      <p:cBhvr>
                                        <p:cTn id="74" dur="1000"/>
                                        <p:tgtEl>
                                          <p:spTgt spid="98378"/>
                                        </p:tgtEl>
                                      </p:cBhvr>
                                    </p:animEffect>
                                    <p:set>
                                      <p:cBhvr>
                                        <p:cTn id="75" dur="1" fill="hold">
                                          <p:stCondLst>
                                            <p:cond delay="999"/>
                                          </p:stCondLst>
                                        </p:cTn>
                                        <p:tgtEl>
                                          <p:spTgt spid="98378"/>
                                        </p:tgtEl>
                                        <p:attrNameLst>
                                          <p:attrName>style.visibility</p:attrName>
                                        </p:attrNameLst>
                                      </p:cBhvr>
                                      <p:to>
                                        <p:strVal val="hidden"/>
                                      </p:to>
                                    </p:set>
                                  </p:childTnLst>
                                </p:cTn>
                              </p:par>
                            </p:childTnLst>
                          </p:cTn>
                        </p:par>
                        <p:par>
                          <p:cTn id="76" fill="hold" nodeType="afterGroup">
                            <p:stCondLst>
                              <p:cond delay="28900"/>
                            </p:stCondLst>
                            <p:childTnLst>
                              <p:par>
                                <p:cTn id="77" presetID="10" presetClass="entr" presetSubtype="0" fill="hold" grpId="0" nodeType="afterEffect">
                                  <p:stCondLst>
                                    <p:cond delay="0"/>
                                  </p:stCondLst>
                                  <p:childTnLst>
                                    <p:set>
                                      <p:cBhvr>
                                        <p:cTn id="78" dur="1" fill="hold">
                                          <p:stCondLst>
                                            <p:cond delay="0"/>
                                          </p:stCondLst>
                                        </p:cTn>
                                        <p:tgtEl>
                                          <p:spTgt spid="98388"/>
                                        </p:tgtEl>
                                        <p:attrNameLst>
                                          <p:attrName>style.visibility</p:attrName>
                                        </p:attrNameLst>
                                      </p:cBhvr>
                                      <p:to>
                                        <p:strVal val="visible"/>
                                      </p:to>
                                    </p:set>
                                    <p:animEffect transition="in" filter="fade">
                                      <p:cBhvr>
                                        <p:cTn id="79" dur="2000"/>
                                        <p:tgtEl>
                                          <p:spTgt spid="98388"/>
                                        </p:tgtEl>
                                      </p:cBhvr>
                                    </p:animEffect>
                                  </p:childTnLst>
                                </p:cTn>
                              </p:par>
                            </p:childTnLst>
                          </p:cTn>
                        </p:par>
                        <p:par>
                          <p:cTn id="80" fill="hold" nodeType="afterGroup">
                            <p:stCondLst>
                              <p:cond delay="30900"/>
                            </p:stCondLst>
                            <p:childTnLst>
                              <p:par>
                                <p:cTn id="81" presetID="23" presetClass="entr" presetSubtype="272" fill="hold" nodeType="afterEffect">
                                  <p:stCondLst>
                                    <p:cond delay="0"/>
                                  </p:stCondLst>
                                  <p:childTnLst>
                                    <p:set>
                                      <p:cBhvr>
                                        <p:cTn id="82" dur="1" fill="hold">
                                          <p:stCondLst>
                                            <p:cond delay="0"/>
                                          </p:stCondLst>
                                        </p:cTn>
                                        <p:tgtEl>
                                          <p:spTgt spid="98389"/>
                                        </p:tgtEl>
                                        <p:attrNameLst>
                                          <p:attrName>style.visibility</p:attrName>
                                        </p:attrNameLst>
                                      </p:cBhvr>
                                      <p:to>
                                        <p:strVal val="visible"/>
                                      </p:to>
                                    </p:set>
                                    <p:anim calcmode="lin" valueType="num">
                                      <p:cBhvr>
                                        <p:cTn id="83" dur="1000" fill="hold"/>
                                        <p:tgtEl>
                                          <p:spTgt spid="98389"/>
                                        </p:tgtEl>
                                        <p:attrNameLst>
                                          <p:attrName>ppt_w</p:attrName>
                                        </p:attrNameLst>
                                      </p:cBhvr>
                                      <p:tavLst>
                                        <p:tav tm="0">
                                          <p:val>
                                            <p:strVal val="2/3*#ppt_w"/>
                                          </p:val>
                                        </p:tav>
                                        <p:tav tm="100000">
                                          <p:val>
                                            <p:strVal val="#ppt_w"/>
                                          </p:val>
                                        </p:tav>
                                      </p:tavLst>
                                    </p:anim>
                                    <p:anim calcmode="lin" valueType="num">
                                      <p:cBhvr>
                                        <p:cTn id="84" dur="1000" fill="hold"/>
                                        <p:tgtEl>
                                          <p:spTgt spid="98389"/>
                                        </p:tgtEl>
                                        <p:attrNameLst>
                                          <p:attrName>ppt_h</p:attrName>
                                        </p:attrNameLst>
                                      </p:cBhvr>
                                      <p:tavLst>
                                        <p:tav tm="0">
                                          <p:val>
                                            <p:strVal val="2/3*#ppt_h"/>
                                          </p:val>
                                        </p:tav>
                                        <p:tav tm="100000">
                                          <p:val>
                                            <p:strVal val="#ppt_h"/>
                                          </p:val>
                                        </p:tav>
                                      </p:tavLst>
                                    </p:anim>
                                  </p:childTnLst>
                                </p:cTn>
                              </p:par>
                            </p:childTnLst>
                          </p:cTn>
                        </p:par>
                        <p:par>
                          <p:cTn id="85" fill="hold" nodeType="afterGroup">
                            <p:stCondLst>
                              <p:cond delay="31900"/>
                            </p:stCondLst>
                            <p:childTnLst>
                              <p:par>
                                <p:cTn id="86" presetID="55" presetClass="exit" presetSubtype="0" fill="hold" nodeType="afterEffect">
                                  <p:stCondLst>
                                    <p:cond delay="0"/>
                                  </p:stCondLst>
                                  <p:childTnLst>
                                    <p:anim calcmode="lin" valueType="num">
                                      <p:cBhvr>
                                        <p:cTn id="87" dur="1000"/>
                                        <p:tgtEl>
                                          <p:spTgt spid="98389"/>
                                        </p:tgtEl>
                                        <p:attrNameLst>
                                          <p:attrName>ppt_w</p:attrName>
                                        </p:attrNameLst>
                                      </p:cBhvr>
                                      <p:tavLst>
                                        <p:tav tm="0">
                                          <p:val>
                                            <p:strVal val="ppt_w"/>
                                          </p:val>
                                        </p:tav>
                                        <p:tav tm="100000">
                                          <p:val>
                                            <p:strVal val="ppt_w*0.70"/>
                                          </p:val>
                                        </p:tav>
                                      </p:tavLst>
                                    </p:anim>
                                    <p:anim calcmode="lin" valueType="num">
                                      <p:cBhvr>
                                        <p:cTn id="88" dur="1000"/>
                                        <p:tgtEl>
                                          <p:spTgt spid="98389"/>
                                        </p:tgtEl>
                                        <p:attrNameLst>
                                          <p:attrName>ppt_h</p:attrName>
                                        </p:attrNameLst>
                                      </p:cBhvr>
                                      <p:tavLst>
                                        <p:tav tm="0">
                                          <p:val>
                                            <p:strVal val="ppt_h"/>
                                          </p:val>
                                        </p:tav>
                                        <p:tav tm="100000">
                                          <p:val>
                                            <p:strVal val="ppt_h"/>
                                          </p:val>
                                        </p:tav>
                                      </p:tavLst>
                                    </p:anim>
                                    <p:animEffect transition="out" filter="fade">
                                      <p:cBhvr>
                                        <p:cTn id="89" dur="1000"/>
                                        <p:tgtEl>
                                          <p:spTgt spid="98389"/>
                                        </p:tgtEl>
                                      </p:cBhvr>
                                    </p:animEffect>
                                    <p:set>
                                      <p:cBhvr>
                                        <p:cTn id="90" dur="1" fill="hold">
                                          <p:stCondLst>
                                            <p:cond delay="999"/>
                                          </p:stCondLst>
                                        </p:cTn>
                                        <p:tgtEl>
                                          <p:spTgt spid="9838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7" grpId="0" build="p" autoUpdateAnimBg="0" advAuto="0"/>
      <p:bldP spid="98324" grpId="0" autoUpdateAnimBg="0"/>
      <p:bldP spid="98325" grpId="0" autoUpdateAnimBg="0"/>
      <p:bldP spid="98334" grpId="0" autoUpdateAnimBg="0"/>
      <p:bldP spid="98331" grpId="0" autoUpdateAnimBg="0"/>
      <p:bldP spid="98328" grpId="0" autoUpdateAnimBg="0"/>
      <p:bldP spid="98388"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1122" name="Rectangle 2"/>
          <p:cNvSpPr>
            <a:spLocks noGrp="1" noChangeArrowheads="1"/>
          </p:cNvSpPr>
          <p:nvPr>
            <p:ph type="title"/>
          </p:nvPr>
        </p:nvSpPr>
        <p:spPr bwMode="auto">
          <a:xfrm>
            <a:off x="457200" y="457200"/>
            <a:ext cx="5791200" cy="762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l"/>
            <a:r>
              <a:rPr lang="fr-FR" sz="2400"/>
              <a:t>Un système d’alarme doit répondre aux exigences des </a:t>
            </a:r>
            <a:r>
              <a:rPr lang="fr-FR" sz="2400" b="1">
                <a:solidFill>
                  <a:srgbClr val="FFFF66"/>
                </a:solidFill>
              </a:rPr>
              <a:t>N</a:t>
            </a:r>
            <a:r>
              <a:rPr lang="fr-FR" sz="2400"/>
              <a:t>ormes </a:t>
            </a:r>
            <a:r>
              <a:rPr lang="fr-FR" sz="2400" b="1">
                <a:solidFill>
                  <a:srgbClr val="FFFF66"/>
                </a:solidFill>
              </a:rPr>
              <a:t>F</a:t>
            </a:r>
            <a:r>
              <a:rPr lang="fr-FR" sz="2400"/>
              <a:t>rançaises </a:t>
            </a:r>
            <a:r>
              <a:rPr lang="fr-FR" sz="2400" b="1">
                <a:solidFill>
                  <a:srgbClr val="FFFF66"/>
                </a:solidFill>
              </a:rPr>
              <a:t>A</a:t>
            </a:r>
            <a:r>
              <a:rPr lang="fr-FR" sz="2400"/>
              <a:t>ssurance </a:t>
            </a:r>
            <a:r>
              <a:rPr lang="fr-FR" sz="2400" b="1">
                <a:solidFill>
                  <a:srgbClr val="FFFF66"/>
                </a:solidFill>
              </a:rPr>
              <a:t>P</a:t>
            </a:r>
            <a:r>
              <a:rPr lang="fr-FR" sz="2400"/>
              <a:t>rotection </a:t>
            </a:r>
            <a:r>
              <a:rPr lang="fr-FR" sz="2400" b="1">
                <a:solidFill>
                  <a:srgbClr val="FFFF66"/>
                </a:solidFill>
              </a:rPr>
              <a:t>P</a:t>
            </a:r>
            <a:r>
              <a:rPr lang="fr-FR" sz="2400"/>
              <a:t>révention. </a:t>
            </a:r>
            <a:r>
              <a:rPr lang="fr-FR" sz="2400">
                <a:cs typeface="Times New Roman" pitchFamily="18" charset="0"/>
              </a:rPr>
              <a:t/>
            </a:r>
            <a:br>
              <a:rPr lang="fr-FR" sz="2400">
                <a:cs typeface="Times New Roman" pitchFamily="18" charset="0"/>
              </a:rPr>
            </a:br>
            <a:r>
              <a:rPr lang="fr-FR" sz="2400"/>
              <a:t>Seule l’alarme filaire est normalisée </a:t>
            </a:r>
            <a:r>
              <a:rPr lang="fr-FR" sz="2400" b="1">
                <a:solidFill>
                  <a:srgbClr val="FFFF66"/>
                </a:solidFill>
              </a:rPr>
              <a:t>Nfa2p</a:t>
            </a:r>
            <a:r>
              <a:rPr lang="fr-FR" sz="2400"/>
              <a:t>.</a:t>
            </a:r>
            <a:r>
              <a:rPr lang="fr-FR" sz="2400">
                <a:latin typeface="Comic Sans MS" pitchFamily="66" charset="0"/>
                <a:cs typeface="Times New Roman" pitchFamily="18" charset="0"/>
              </a:rPr>
              <a:t/>
            </a:r>
            <a:br>
              <a:rPr lang="fr-FR" sz="2400">
                <a:latin typeface="Comic Sans MS" pitchFamily="66" charset="0"/>
                <a:cs typeface="Times New Roman" pitchFamily="18" charset="0"/>
              </a:rPr>
            </a:br>
            <a:endParaRPr lang="fr-FR" sz="2400">
              <a:latin typeface="Comic Sans MS" pitchFamily="66" charset="0"/>
              <a:cs typeface="Times New Roman" pitchFamily="18" charset="0"/>
            </a:endParaRPr>
          </a:p>
        </p:txBody>
      </p:sp>
      <p:pic>
        <p:nvPicPr>
          <p:cNvPr id="261139" name="Picture 19" descr="alarme intrusion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81800" y="762000"/>
            <a:ext cx="1619250" cy="2051050"/>
          </a:xfrm>
          <a:prstGeom prst="rect">
            <a:avLst/>
          </a:prstGeom>
          <a:noFill/>
          <a:extLst>
            <a:ext uri="{909E8E84-426E-40DD-AFC4-6F175D3DCCD1}">
              <a14:hiddenFill xmlns:a14="http://schemas.microsoft.com/office/drawing/2010/main">
                <a:solidFill>
                  <a:srgbClr val="FFFFFF"/>
                </a:solidFill>
              </a14:hiddenFill>
            </a:ext>
          </a:extLst>
        </p:spPr>
      </p:pic>
      <p:sp>
        <p:nvSpPr>
          <p:cNvPr id="261140" name="Rectangle 20"/>
          <p:cNvSpPr>
            <a:spLocks noChangeArrowheads="1"/>
          </p:cNvSpPr>
          <p:nvPr/>
        </p:nvSpPr>
        <p:spPr bwMode="auto">
          <a:xfrm>
            <a:off x="457200" y="2438400"/>
            <a:ext cx="6130925" cy="77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pPr>
            <a:r>
              <a:rPr kumimoji="1" lang="fr-FR" sz="2400" b="0">
                <a:solidFill>
                  <a:schemeClr val="tx2"/>
                </a:solidFill>
                <a:effectLst>
                  <a:outerShdw blurRad="38100" dist="38100" dir="2700000" algn="tl">
                    <a:srgbClr val="000000"/>
                  </a:outerShdw>
                </a:effectLst>
              </a:rPr>
              <a:t>De plus une alarme est caractérisée par son </a:t>
            </a:r>
            <a:r>
              <a:rPr kumimoji="1" lang="fr-FR" sz="2400">
                <a:solidFill>
                  <a:srgbClr val="FFFF66"/>
                </a:solidFill>
                <a:effectLst>
                  <a:outerShdw blurRad="38100" dist="38100" dir="2700000" algn="tl">
                    <a:srgbClr val="000000"/>
                  </a:outerShdw>
                </a:effectLst>
              </a:rPr>
              <a:t>type de protection</a:t>
            </a:r>
            <a:r>
              <a:rPr kumimoji="1" lang="fr-FR" sz="2400" b="0">
                <a:solidFill>
                  <a:schemeClr val="tx2"/>
                </a:solidFill>
                <a:effectLst>
                  <a:outerShdw blurRad="38100" dist="38100" dir="2700000" algn="tl">
                    <a:srgbClr val="000000"/>
                  </a:outerShdw>
                </a:effectLst>
              </a:rPr>
              <a:t> (Type 1,2 ou 3) qui correspond au risque encouru par le local à protéger (risque courant ou haut risque)</a:t>
            </a:r>
            <a:endParaRPr kumimoji="1" lang="fr-FR" sz="2400" b="0">
              <a:solidFill>
                <a:schemeClr val="tx2"/>
              </a:solidFill>
              <a:effectLst>
                <a:outerShdw blurRad="38100" dist="38100" dir="2700000" algn="tl">
                  <a:srgbClr val="000000"/>
                </a:outerShdw>
              </a:effectLst>
              <a:latin typeface="Comic Sans MS" pitchFamily="66" charset="0"/>
              <a:cs typeface="Times New Roman" pitchFamily="18" charset="0"/>
            </a:endParaRPr>
          </a:p>
          <a:p>
            <a:pPr algn="l">
              <a:spcBef>
                <a:spcPct val="0"/>
              </a:spcBef>
            </a:pPr>
            <a:endParaRPr kumimoji="1" lang="fr-FR" sz="2400" b="0">
              <a:solidFill>
                <a:schemeClr val="tx2"/>
              </a:solidFill>
              <a:effectLst>
                <a:outerShdw blurRad="38100" dist="38100" dir="2700000" algn="tl">
                  <a:srgbClr val="000000"/>
                </a:outerShdw>
              </a:effectLst>
              <a:latin typeface="Comic Sans MS" pitchFamily="66" charset="0"/>
              <a:cs typeface="Times New Roman" pitchFamily="18" charset="0"/>
            </a:endParaRPr>
          </a:p>
        </p:txBody>
      </p:sp>
      <p:sp>
        <p:nvSpPr>
          <p:cNvPr id="261146" name="AutoShape 26">
            <a:hlinkClick r:id="rId3" action="ppaction://hlinksldjump"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261147" name="Group 27"/>
          <p:cNvGrpSpPr>
            <a:grpSpLocks/>
          </p:cNvGrpSpPr>
          <p:nvPr/>
        </p:nvGrpSpPr>
        <p:grpSpPr bwMode="auto">
          <a:xfrm>
            <a:off x="7380288" y="5805488"/>
            <a:ext cx="1008062" cy="360362"/>
            <a:chOff x="158" y="2341"/>
            <a:chExt cx="635" cy="227"/>
          </a:xfrm>
        </p:grpSpPr>
        <p:sp>
          <p:nvSpPr>
            <p:cNvPr id="261148" name="Line 28"/>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61149" name="Text Box 29"/>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
        <p:nvSpPr>
          <p:cNvPr id="261150" name="AutoShape 30">
            <a:hlinkClick r:id="" action="ppaction://hlinkshowjump?jump=nextslide" highlightClick="1"/>
          </p:cNvPr>
          <p:cNvSpPr>
            <a:spLocks noChangeArrowheads="1"/>
          </p:cNvSpPr>
          <p:nvPr/>
        </p:nvSpPr>
        <p:spPr bwMode="auto">
          <a:xfrm>
            <a:off x="7235825" y="4508500"/>
            <a:ext cx="576263" cy="574675"/>
          </a:xfrm>
          <a:prstGeom prst="actionButtonInformation">
            <a:avLst/>
          </a:prstGeom>
          <a:solidFill>
            <a:srgbClr val="FFFF66"/>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spTree>
  </p:cSld>
  <p:clrMapOvr>
    <a:masterClrMapping/>
  </p:clrMapOvr>
  <p:transition spd="med" advTm="31648">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iterate type="wd">
                                    <p:tmPct val="100000"/>
                                  </p:iterate>
                                  <p:childTnLst>
                                    <p:set>
                                      <p:cBhvr>
                                        <p:cTn id="6" dur="1" fill="hold">
                                          <p:stCondLst>
                                            <p:cond delay="0"/>
                                          </p:stCondLst>
                                        </p:cTn>
                                        <p:tgtEl>
                                          <p:spTgt spid="261122"/>
                                        </p:tgtEl>
                                        <p:attrNameLst>
                                          <p:attrName>style.visibility</p:attrName>
                                        </p:attrNameLst>
                                      </p:cBhvr>
                                      <p:to>
                                        <p:strVal val="visible"/>
                                      </p:to>
                                    </p:set>
                                    <p:animEffect transition="in" filter="dissolve">
                                      <p:cBhvr>
                                        <p:cTn id="7" dur="300"/>
                                        <p:tgtEl>
                                          <p:spTgt spid="261122"/>
                                        </p:tgtEl>
                                      </p:cBhvr>
                                    </p:animEffect>
                                  </p:childTnLst>
                                </p:cTn>
                              </p:par>
                            </p:childTnLst>
                          </p:cTn>
                        </p:par>
                        <p:par>
                          <p:cTn id="8" fill="hold" nodeType="afterGroup">
                            <p:stCondLst>
                              <p:cond delay="6600"/>
                            </p:stCondLst>
                            <p:childTnLst>
                              <p:par>
                                <p:cTn id="9" presetID="50" presetClass="entr" presetSubtype="0" decel="100000" fill="hold" nodeType="afterEffect">
                                  <p:stCondLst>
                                    <p:cond delay="3000"/>
                                  </p:stCondLst>
                                  <p:childTnLst>
                                    <p:set>
                                      <p:cBhvr>
                                        <p:cTn id="10" dur="1" fill="hold">
                                          <p:stCondLst>
                                            <p:cond delay="0"/>
                                          </p:stCondLst>
                                        </p:cTn>
                                        <p:tgtEl>
                                          <p:spTgt spid="261139"/>
                                        </p:tgtEl>
                                        <p:attrNameLst>
                                          <p:attrName>style.visibility</p:attrName>
                                        </p:attrNameLst>
                                      </p:cBhvr>
                                      <p:to>
                                        <p:strVal val="visible"/>
                                      </p:to>
                                    </p:set>
                                    <p:anim calcmode="lin" valueType="num">
                                      <p:cBhvr>
                                        <p:cTn id="11" dur="1000" fill="hold"/>
                                        <p:tgtEl>
                                          <p:spTgt spid="261139"/>
                                        </p:tgtEl>
                                        <p:attrNameLst>
                                          <p:attrName>ppt_w</p:attrName>
                                        </p:attrNameLst>
                                      </p:cBhvr>
                                      <p:tavLst>
                                        <p:tav tm="0">
                                          <p:val>
                                            <p:strVal val="#ppt_w+.3"/>
                                          </p:val>
                                        </p:tav>
                                        <p:tav tm="100000">
                                          <p:val>
                                            <p:strVal val="#ppt_w"/>
                                          </p:val>
                                        </p:tav>
                                      </p:tavLst>
                                    </p:anim>
                                    <p:anim calcmode="lin" valueType="num">
                                      <p:cBhvr>
                                        <p:cTn id="12" dur="1000" fill="hold"/>
                                        <p:tgtEl>
                                          <p:spTgt spid="261139"/>
                                        </p:tgtEl>
                                        <p:attrNameLst>
                                          <p:attrName>ppt_h</p:attrName>
                                        </p:attrNameLst>
                                      </p:cBhvr>
                                      <p:tavLst>
                                        <p:tav tm="0">
                                          <p:val>
                                            <p:strVal val="#ppt_h"/>
                                          </p:val>
                                        </p:tav>
                                        <p:tav tm="100000">
                                          <p:val>
                                            <p:strVal val="#ppt_h"/>
                                          </p:val>
                                        </p:tav>
                                      </p:tavLst>
                                    </p:anim>
                                    <p:animEffect transition="in" filter="fade">
                                      <p:cBhvr>
                                        <p:cTn id="13" dur="1000"/>
                                        <p:tgtEl>
                                          <p:spTgt spid="261139"/>
                                        </p:tgtEl>
                                      </p:cBhvr>
                                    </p:animEffect>
                                  </p:childTnLst>
                                </p:cTn>
                              </p:par>
                            </p:childTnLst>
                          </p:cTn>
                        </p:par>
                        <p:par>
                          <p:cTn id="14" fill="hold" nodeType="afterGroup">
                            <p:stCondLst>
                              <p:cond delay="10600"/>
                            </p:stCondLst>
                            <p:childTnLst>
                              <p:par>
                                <p:cTn id="15" presetID="9" presetClass="entr" presetSubtype="0" fill="hold" grpId="0" nodeType="afterEffect">
                                  <p:stCondLst>
                                    <p:cond delay="1000"/>
                                  </p:stCondLst>
                                  <p:iterate type="wd">
                                    <p:tmPct val="100000"/>
                                  </p:iterate>
                                  <p:childTnLst>
                                    <p:set>
                                      <p:cBhvr>
                                        <p:cTn id="16" dur="1" fill="hold">
                                          <p:stCondLst>
                                            <p:cond delay="0"/>
                                          </p:stCondLst>
                                        </p:cTn>
                                        <p:tgtEl>
                                          <p:spTgt spid="261140"/>
                                        </p:tgtEl>
                                        <p:attrNameLst>
                                          <p:attrName>style.visibility</p:attrName>
                                        </p:attrNameLst>
                                      </p:cBhvr>
                                      <p:to>
                                        <p:strVal val="visible"/>
                                      </p:to>
                                    </p:set>
                                    <p:animEffect transition="in" filter="dissolve">
                                      <p:cBhvr>
                                        <p:cTn id="17" dur="300"/>
                                        <p:tgtEl>
                                          <p:spTgt spid="261140"/>
                                        </p:tgtEl>
                                      </p:cBhvr>
                                    </p:animEffect>
                                  </p:childTnLst>
                                </p:cTn>
                              </p:par>
                            </p:childTnLst>
                          </p:cTn>
                        </p:par>
                        <p:par>
                          <p:cTn id="18" fill="hold" nodeType="afterGroup">
                            <p:stCondLst>
                              <p:cond delay="21800"/>
                            </p:stCondLst>
                            <p:childTnLst>
                              <p:par>
                                <p:cTn id="19" presetID="10" presetClass="entr" presetSubtype="0" fill="hold" grpId="0" nodeType="afterEffect">
                                  <p:stCondLst>
                                    <p:cond delay="0"/>
                                  </p:stCondLst>
                                  <p:childTnLst>
                                    <p:set>
                                      <p:cBhvr>
                                        <p:cTn id="20" dur="1" fill="hold">
                                          <p:stCondLst>
                                            <p:cond delay="0"/>
                                          </p:stCondLst>
                                        </p:cTn>
                                        <p:tgtEl>
                                          <p:spTgt spid="261150"/>
                                        </p:tgtEl>
                                        <p:attrNameLst>
                                          <p:attrName>style.visibility</p:attrName>
                                        </p:attrNameLst>
                                      </p:cBhvr>
                                      <p:to>
                                        <p:strVal val="visible"/>
                                      </p:to>
                                    </p:set>
                                    <p:animEffect transition="in" filter="fade">
                                      <p:cBhvr>
                                        <p:cTn id="21" dur="2000"/>
                                        <p:tgtEl>
                                          <p:spTgt spid="261150"/>
                                        </p:tgtEl>
                                      </p:cBhvr>
                                    </p:animEffect>
                                  </p:childTnLst>
                                </p:cTn>
                              </p:par>
                            </p:childTnLst>
                          </p:cTn>
                        </p:par>
                        <p:par>
                          <p:cTn id="22" fill="hold" nodeType="afterGroup">
                            <p:stCondLst>
                              <p:cond delay="23800"/>
                            </p:stCondLst>
                            <p:childTnLst>
                              <p:par>
                                <p:cTn id="23" presetID="10" presetClass="entr" presetSubtype="0" fill="hold" grpId="0" nodeType="afterEffect">
                                  <p:stCondLst>
                                    <p:cond delay="0"/>
                                  </p:stCondLst>
                                  <p:childTnLst>
                                    <p:set>
                                      <p:cBhvr>
                                        <p:cTn id="24" dur="1" fill="hold">
                                          <p:stCondLst>
                                            <p:cond delay="0"/>
                                          </p:stCondLst>
                                        </p:cTn>
                                        <p:tgtEl>
                                          <p:spTgt spid="261146"/>
                                        </p:tgtEl>
                                        <p:attrNameLst>
                                          <p:attrName>style.visibility</p:attrName>
                                        </p:attrNameLst>
                                      </p:cBhvr>
                                      <p:to>
                                        <p:strVal val="visible"/>
                                      </p:to>
                                    </p:set>
                                    <p:animEffect transition="in" filter="fade">
                                      <p:cBhvr>
                                        <p:cTn id="25" dur="2000"/>
                                        <p:tgtEl>
                                          <p:spTgt spid="261146"/>
                                        </p:tgtEl>
                                      </p:cBhvr>
                                    </p:animEffect>
                                  </p:childTnLst>
                                </p:cTn>
                              </p:par>
                            </p:childTnLst>
                          </p:cTn>
                        </p:par>
                        <p:par>
                          <p:cTn id="26" fill="hold" nodeType="afterGroup">
                            <p:stCondLst>
                              <p:cond delay="25800"/>
                            </p:stCondLst>
                            <p:childTnLst>
                              <p:par>
                                <p:cTn id="27" presetID="23" presetClass="entr" presetSubtype="16" fill="hold" nodeType="afterEffect">
                                  <p:stCondLst>
                                    <p:cond delay="0"/>
                                  </p:stCondLst>
                                  <p:childTnLst>
                                    <p:set>
                                      <p:cBhvr>
                                        <p:cTn id="28" dur="1" fill="hold">
                                          <p:stCondLst>
                                            <p:cond delay="0"/>
                                          </p:stCondLst>
                                        </p:cTn>
                                        <p:tgtEl>
                                          <p:spTgt spid="261147"/>
                                        </p:tgtEl>
                                        <p:attrNameLst>
                                          <p:attrName>style.visibility</p:attrName>
                                        </p:attrNameLst>
                                      </p:cBhvr>
                                      <p:to>
                                        <p:strVal val="visible"/>
                                      </p:to>
                                    </p:set>
                                    <p:anim calcmode="lin" valueType="num">
                                      <p:cBhvr>
                                        <p:cTn id="29" dur="500" fill="hold"/>
                                        <p:tgtEl>
                                          <p:spTgt spid="261147"/>
                                        </p:tgtEl>
                                        <p:attrNameLst>
                                          <p:attrName>ppt_w</p:attrName>
                                        </p:attrNameLst>
                                      </p:cBhvr>
                                      <p:tavLst>
                                        <p:tav tm="0">
                                          <p:val>
                                            <p:fltVal val="0"/>
                                          </p:val>
                                        </p:tav>
                                        <p:tav tm="100000">
                                          <p:val>
                                            <p:strVal val="#ppt_w"/>
                                          </p:val>
                                        </p:tav>
                                      </p:tavLst>
                                    </p:anim>
                                    <p:anim calcmode="lin" valueType="num">
                                      <p:cBhvr>
                                        <p:cTn id="30" dur="500" fill="hold"/>
                                        <p:tgtEl>
                                          <p:spTgt spid="261147"/>
                                        </p:tgtEl>
                                        <p:attrNameLst>
                                          <p:attrName>ppt_h</p:attrName>
                                        </p:attrNameLst>
                                      </p:cBhvr>
                                      <p:tavLst>
                                        <p:tav tm="0">
                                          <p:val>
                                            <p:fltVal val="0"/>
                                          </p:val>
                                        </p:tav>
                                        <p:tav tm="100000">
                                          <p:val>
                                            <p:strVal val="#ppt_h"/>
                                          </p:val>
                                        </p:tav>
                                      </p:tavLst>
                                    </p:anim>
                                  </p:childTnLst>
                                </p:cTn>
                              </p:par>
                            </p:childTnLst>
                          </p:cTn>
                        </p:par>
                        <p:par>
                          <p:cTn id="31" fill="hold" nodeType="afterGroup">
                            <p:stCondLst>
                              <p:cond delay="26300"/>
                            </p:stCondLst>
                            <p:childTnLst>
                              <p:par>
                                <p:cTn id="32" presetID="55" presetClass="exit" presetSubtype="0" fill="hold" nodeType="afterEffect">
                                  <p:stCondLst>
                                    <p:cond delay="0"/>
                                  </p:stCondLst>
                                  <p:childTnLst>
                                    <p:anim calcmode="lin" valueType="num">
                                      <p:cBhvr>
                                        <p:cTn id="33" dur="1000"/>
                                        <p:tgtEl>
                                          <p:spTgt spid="261147"/>
                                        </p:tgtEl>
                                        <p:attrNameLst>
                                          <p:attrName>ppt_w</p:attrName>
                                        </p:attrNameLst>
                                      </p:cBhvr>
                                      <p:tavLst>
                                        <p:tav tm="0">
                                          <p:val>
                                            <p:strVal val="ppt_w"/>
                                          </p:val>
                                        </p:tav>
                                        <p:tav tm="100000">
                                          <p:val>
                                            <p:strVal val="ppt_w*0.70"/>
                                          </p:val>
                                        </p:tav>
                                      </p:tavLst>
                                    </p:anim>
                                    <p:anim calcmode="lin" valueType="num">
                                      <p:cBhvr>
                                        <p:cTn id="34" dur="1000"/>
                                        <p:tgtEl>
                                          <p:spTgt spid="261147"/>
                                        </p:tgtEl>
                                        <p:attrNameLst>
                                          <p:attrName>ppt_h</p:attrName>
                                        </p:attrNameLst>
                                      </p:cBhvr>
                                      <p:tavLst>
                                        <p:tav tm="0">
                                          <p:val>
                                            <p:strVal val="ppt_h"/>
                                          </p:val>
                                        </p:tav>
                                        <p:tav tm="100000">
                                          <p:val>
                                            <p:strVal val="ppt_h"/>
                                          </p:val>
                                        </p:tav>
                                      </p:tavLst>
                                    </p:anim>
                                    <p:animEffect transition="out" filter="fade">
                                      <p:cBhvr>
                                        <p:cTn id="35" dur="1000"/>
                                        <p:tgtEl>
                                          <p:spTgt spid="261147"/>
                                        </p:tgtEl>
                                      </p:cBhvr>
                                    </p:animEffect>
                                    <p:set>
                                      <p:cBhvr>
                                        <p:cTn id="36" dur="1" fill="hold">
                                          <p:stCondLst>
                                            <p:cond delay="999"/>
                                          </p:stCondLst>
                                        </p:cTn>
                                        <p:tgtEl>
                                          <p:spTgt spid="26114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122" grpId="0" autoUpdateAnimBg="0"/>
      <p:bldP spid="261140" grpId="0" autoUpdateAnimBg="0"/>
      <p:bldP spid="261146" grpId="0" animBg="1"/>
      <p:bldP spid="26115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8" name="Rectangle 4"/>
          <p:cNvSpPr>
            <a:spLocks noChangeArrowheads="1"/>
          </p:cNvSpPr>
          <p:nvPr/>
        </p:nvSpPr>
        <p:spPr bwMode="auto">
          <a:xfrm>
            <a:off x="457200" y="457200"/>
            <a:ext cx="57912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pPr>
            <a:r>
              <a:rPr kumimoji="1" lang="fr-FR" sz="2400" b="0">
                <a:solidFill>
                  <a:schemeClr val="tx2"/>
                </a:solidFill>
                <a:effectLst>
                  <a:outerShdw blurRad="38100" dist="38100" dir="2700000" algn="tl">
                    <a:srgbClr val="000000"/>
                  </a:outerShdw>
                </a:effectLst>
              </a:rPr>
              <a:t>Un système d’alarme doit répondre aux exigences des </a:t>
            </a:r>
            <a:r>
              <a:rPr kumimoji="1" lang="fr-FR" sz="2400">
                <a:solidFill>
                  <a:srgbClr val="FFFF66"/>
                </a:solidFill>
                <a:effectLst>
                  <a:outerShdw blurRad="38100" dist="38100" dir="2700000" algn="tl">
                    <a:srgbClr val="000000"/>
                  </a:outerShdw>
                </a:effectLst>
              </a:rPr>
              <a:t>N</a:t>
            </a:r>
            <a:r>
              <a:rPr kumimoji="1" lang="fr-FR" sz="2400" b="0">
                <a:solidFill>
                  <a:schemeClr val="tx2"/>
                </a:solidFill>
                <a:effectLst>
                  <a:outerShdw blurRad="38100" dist="38100" dir="2700000" algn="tl">
                    <a:srgbClr val="000000"/>
                  </a:outerShdw>
                </a:effectLst>
              </a:rPr>
              <a:t>ormes </a:t>
            </a:r>
            <a:r>
              <a:rPr kumimoji="1" lang="fr-FR" sz="2400">
                <a:solidFill>
                  <a:srgbClr val="FFFF66"/>
                </a:solidFill>
                <a:effectLst>
                  <a:outerShdw blurRad="38100" dist="38100" dir="2700000" algn="tl">
                    <a:srgbClr val="000000"/>
                  </a:outerShdw>
                </a:effectLst>
              </a:rPr>
              <a:t>F</a:t>
            </a:r>
            <a:r>
              <a:rPr kumimoji="1" lang="fr-FR" sz="2400" b="0">
                <a:solidFill>
                  <a:schemeClr val="tx2"/>
                </a:solidFill>
                <a:effectLst>
                  <a:outerShdw blurRad="38100" dist="38100" dir="2700000" algn="tl">
                    <a:srgbClr val="000000"/>
                  </a:outerShdw>
                </a:effectLst>
              </a:rPr>
              <a:t>rançaises </a:t>
            </a:r>
            <a:r>
              <a:rPr kumimoji="1" lang="fr-FR" sz="2400">
                <a:solidFill>
                  <a:srgbClr val="FFFF66"/>
                </a:solidFill>
                <a:effectLst>
                  <a:outerShdw blurRad="38100" dist="38100" dir="2700000" algn="tl">
                    <a:srgbClr val="000000"/>
                  </a:outerShdw>
                </a:effectLst>
              </a:rPr>
              <a:t>A</a:t>
            </a:r>
            <a:r>
              <a:rPr kumimoji="1" lang="fr-FR" sz="2400" b="0">
                <a:solidFill>
                  <a:schemeClr val="tx2"/>
                </a:solidFill>
                <a:effectLst>
                  <a:outerShdw blurRad="38100" dist="38100" dir="2700000" algn="tl">
                    <a:srgbClr val="000000"/>
                  </a:outerShdw>
                </a:effectLst>
              </a:rPr>
              <a:t>ssurance </a:t>
            </a:r>
            <a:r>
              <a:rPr kumimoji="1" lang="fr-FR" sz="2400">
                <a:solidFill>
                  <a:srgbClr val="FFFF66"/>
                </a:solidFill>
                <a:effectLst>
                  <a:outerShdw blurRad="38100" dist="38100" dir="2700000" algn="tl">
                    <a:srgbClr val="000000"/>
                  </a:outerShdw>
                </a:effectLst>
              </a:rPr>
              <a:t>P</a:t>
            </a:r>
            <a:r>
              <a:rPr kumimoji="1" lang="fr-FR" sz="2400" b="0">
                <a:solidFill>
                  <a:schemeClr val="tx2"/>
                </a:solidFill>
                <a:effectLst>
                  <a:outerShdw blurRad="38100" dist="38100" dir="2700000" algn="tl">
                    <a:srgbClr val="000000"/>
                  </a:outerShdw>
                </a:effectLst>
              </a:rPr>
              <a:t>rotection </a:t>
            </a:r>
            <a:r>
              <a:rPr kumimoji="1" lang="fr-FR" sz="2400">
                <a:solidFill>
                  <a:srgbClr val="FFFF66"/>
                </a:solidFill>
                <a:effectLst>
                  <a:outerShdw blurRad="38100" dist="38100" dir="2700000" algn="tl">
                    <a:srgbClr val="000000"/>
                  </a:outerShdw>
                </a:effectLst>
              </a:rPr>
              <a:t>P</a:t>
            </a:r>
            <a:r>
              <a:rPr kumimoji="1" lang="fr-FR" sz="2400" b="0">
                <a:solidFill>
                  <a:schemeClr val="tx2"/>
                </a:solidFill>
                <a:effectLst>
                  <a:outerShdw blurRad="38100" dist="38100" dir="2700000" algn="tl">
                    <a:srgbClr val="000000"/>
                  </a:outerShdw>
                </a:effectLst>
              </a:rPr>
              <a:t>révention. </a:t>
            </a:r>
            <a:r>
              <a:rPr kumimoji="1" lang="fr-FR" sz="2400" b="0">
                <a:solidFill>
                  <a:schemeClr val="tx2"/>
                </a:solidFill>
                <a:effectLst>
                  <a:outerShdw blurRad="38100" dist="38100" dir="2700000" algn="tl">
                    <a:srgbClr val="000000"/>
                  </a:outerShdw>
                </a:effectLst>
                <a:cs typeface="Times New Roman" pitchFamily="18" charset="0"/>
              </a:rPr>
              <a:t/>
            </a:r>
            <a:br>
              <a:rPr kumimoji="1" lang="fr-FR" sz="2400" b="0">
                <a:solidFill>
                  <a:schemeClr val="tx2"/>
                </a:solidFill>
                <a:effectLst>
                  <a:outerShdw blurRad="38100" dist="38100" dir="2700000" algn="tl">
                    <a:srgbClr val="000000"/>
                  </a:outerShdw>
                </a:effectLst>
                <a:cs typeface="Times New Roman" pitchFamily="18" charset="0"/>
              </a:rPr>
            </a:br>
            <a:r>
              <a:rPr kumimoji="1" lang="fr-FR" sz="2400" b="0">
                <a:solidFill>
                  <a:schemeClr val="tx2"/>
                </a:solidFill>
                <a:effectLst>
                  <a:outerShdw blurRad="38100" dist="38100" dir="2700000" algn="tl">
                    <a:srgbClr val="000000"/>
                  </a:outerShdw>
                </a:effectLst>
              </a:rPr>
              <a:t>Seule l’alarme filaire est normalisée </a:t>
            </a:r>
            <a:r>
              <a:rPr kumimoji="1" lang="fr-FR" sz="2400">
                <a:solidFill>
                  <a:srgbClr val="FFFF66"/>
                </a:solidFill>
                <a:effectLst>
                  <a:outerShdw blurRad="38100" dist="38100" dir="2700000" algn="tl">
                    <a:srgbClr val="000000"/>
                  </a:outerShdw>
                </a:effectLst>
              </a:rPr>
              <a:t>Nfa2p</a:t>
            </a:r>
            <a:r>
              <a:rPr kumimoji="1" lang="fr-FR" sz="2400" b="0">
                <a:solidFill>
                  <a:schemeClr val="tx2"/>
                </a:solidFill>
                <a:effectLst>
                  <a:outerShdw blurRad="38100" dist="38100" dir="2700000" algn="tl">
                    <a:srgbClr val="000000"/>
                  </a:outerShdw>
                </a:effectLst>
              </a:rPr>
              <a:t>.</a:t>
            </a:r>
            <a:r>
              <a:rPr kumimoji="1" lang="fr-FR" sz="2400" b="0">
                <a:solidFill>
                  <a:schemeClr val="tx2"/>
                </a:solidFill>
                <a:effectLst>
                  <a:outerShdw blurRad="38100" dist="38100" dir="2700000" algn="tl">
                    <a:srgbClr val="000000"/>
                  </a:outerShdw>
                </a:effectLst>
                <a:latin typeface="Comic Sans MS" pitchFamily="66" charset="0"/>
                <a:cs typeface="Times New Roman" pitchFamily="18" charset="0"/>
              </a:rPr>
              <a:t/>
            </a:r>
            <a:br>
              <a:rPr kumimoji="1" lang="fr-FR" sz="2400" b="0">
                <a:solidFill>
                  <a:schemeClr val="tx2"/>
                </a:solidFill>
                <a:effectLst>
                  <a:outerShdw blurRad="38100" dist="38100" dir="2700000" algn="tl">
                    <a:srgbClr val="000000"/>
                  </a:outerShdw>
                </a:effectLst>
                <a:latin typeface="Comic Sans MS" pitchFamily="66" charset="0"/>
                <a:cs typeface="Times New Roman" pitchFamily="18" charset="0"/>
              </a:rPr>
            </a:br>
            <a:endParaRPr kumimoji="1" lang="fr-FR" sz="2400" b="0">
              <a:solidFill>
                <a:schemeClr val="tx2"/>
              </a:solidFill>
              <a:effectLst>
                <a:outerShdw blurRad="38100" dist="38100" dir="2700000" algn="tl">
                  <a:srgbClr val="000000"/>
                </a:outerShdw>
              </a:effectLst>
              <a:latin typeface="Comic Sans MS" pitchFamily="66" charset="0"/>
              <a:cs typeface="Times New Roman" pitchFamily="18" charset="0"/>
            </a:endParaRPr>
          </a:p>
        </p:txBody>
      </p:sp>
      <p:pic>
        <p:nvPicPr>
          <p:cNvPr id="385029" name="Picture 5" descr="alarme intrusion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81800" y="762000"/>
            <a:ext cx="1619250" cy="2051050"/>
          </a:xfrm>
          <a:prstGeom prst="rect">
            <a:avLst/>
          </a:prstGeom>
          <a:noFill/>
          <a:extLst>
            <a:ext uri="{909E8E84-426E-40DD-AFC4-6F175D3DCCD1}">
              <a14:hiddenFill xmlns:a14="http://schemas.microsoft.com/office/drawing/2010/main">
                <a:solidFill>
                  <a:srgbClr val="FFFFFF"/>
                </a:solidFill>
              </a14:hiddenFill>
            </a:ext>
          </a:extLst>
        </p:spPr>
      </p:pic>
      <p:sp>
        <p:nvSpPr>
          <p:cNvPr id="385030" name="Rectangle 6"/>
          <p:cNvSpPr>
            <a:spLocks noChangeArrowheads="1"/>
          </p:cNvSpPr>
          <p:nvPr/>
        </p:nvSpPr>
        <p:spPr bwMode="auto">
          <a:xfrm>
            <a:off x="457200" y="2438400"/>
            <a:ext cx="6130925" cy="77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pPr>
            <a:r>
              <a:rPr kumimoji="1" lang="fr-FR" sz="2400" b="0">
                <a:solidFill>
                  <a:schemeClr val="tx2"/>
                </a:solidFill>
                <a:effectLst>
                  <a:outerShdw blurRad="38100" dist="38100" dir="2700000" algn="tl">
                    <a:srgbClr val="000000"/>
                  </a:outerShdw>
                </a:effectLst>
              </a:rPr>
              <a:t>De plus une alarme est caractérisée par son </a:t>
            </a:r>
            <a:r>
              <a:rPr kumimoji="1" lang="fr-FR" sz="2400">
                <a:solidFill>
                  <a:srgbClr val="FFFF66"/>
                </a:solidFill>
                <a:effectLst>
                  <a:outerShdw blurRad="38100" dist="38100" dir="2700000" algn="tl">
                    <a:srgbClr val="000000"/>
                  </a:outerShdw>
                </a:effectLst>
              </a:rPr>
              <a:t>type de protection</a:t>
            </a:r>
            <a:r>
              <a:rPr kumimoji="1" lang="fr-FR" sz="2400" b="0">
                <a:solidFill>
                  <a:schemeClr val="tx2"/>
                </a:solidFill>
                <a:effectLst>
                  <a:outerShdw blurRad="38100" dist="38100" dir="2700000" algn="tl">
                    <a:srgbClr val="000000"/>
                  </a:outerShdw>
                </a:effectLst>
              </a:rPr>
              <a:t> (Type 1,2 ou 3) qui correspond au risque encouru par le local à protéger (risque courant ou haut risque)</a:t>
            </a:r>
            <a:endParaRPr kumimoji="1" lang="fr-FR" sz="2400" b="0">
              <a:solidFill>
                <a:schemeClr val="tx2"/>
              </a:solidFill>
              <a:effectLst>
                <a:outerShdw blurRad="38100" dist="38100" dir="2700000" algn="tl">
                  <a:srgbClr val="000000"/>
                </a:outerShdw>
              </a:effectLst>
              <a:latin typeface="Comic Sans MS" pitchFamily="66" charset="0"/>
              <a:cs typeface="Times New Roman" pitchFamily="18" charset="0"/>
            </a:endParaRPr>
          </a:p>
          <a:p>
            <a:pPr algn="l">
              <a:spcBef>
                <a:spcPct val="0"/>
              </a:spcBef>
            </a:pPr>
            <a:endParaRPr kumimoji="1" lang="fr-FR" sz="2400" b="0">
              <a:solidFill>
                <a:schemeClr val="tx2"/>
              </a:solidFill>
              <a:effectLst>
                <a:outerShdw blurRad="38100" dist="38100" dir="2700000" algn="tl">
                  <a:srgbClr val="000000"/>
                </a:outerShdw>
              </a:effectLst>
              <a:latin typeface="Comic Sans MS" pitchFamily="66" charset="0"/>
              <a:cs typeface="Times New Roman" pitchFamily="18" charset="0"/>
            </a:endParaRPr>
          </a:p>
        </p:txBody>
      </p:sp>
      <p:sp>
        <p:nvSpPr>
          <p:cNvPr id="385031" name="AutoShape 7">
            <a:hlinkClick r:id="rId3" action="ppaction://hlinksldjump"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385032" name="Group 8"/>
          <p:cNvGrpSpPr>
            <a:grpSpLocks/>
          </p:cNvGrpSpPr>
          <p:nvPr/>
        </p:nvGrpSpPr>
        <p:grpSpPr bwMode="auto">
          <a:xfrm>
            <a:off x="7380288" y="5805488"/>
            <a:ext cx="1008062" cy="360362"/>
            <a:chOff x="158" y="2341"/>
            <a:chExt cx="635" cy="227"/>
          </a:xfrm>
        </p:grpSpPr>
        <p:sp>
          <p:nvSpPr>
            <p:cNvPr id="385033" name="Line 9"/>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85034" name="Text Box 10"/>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
        <p:nvSpPr>
          <p:cNvPr id="385035" name="AutoShape 11">
            <a:hlinkClick r:id="" action="ppaction://hlinkshowjump?jump=nextslide" highlightClick="1"/>
          </p:cNvPr>
          <p:cNvSpPr>
            <a:spLocks noChangeArrowheads="1"/>
          </p:cNvSpPr>
          <p:nvPr/>
        </p:nvSpPr>
        <p:spPr bwMode="auto">
          <a:xfrm>
            <a:off x="7235825" y="4508500"/>
            <a:ext cx="576263" cy="574675"/>
          </a:xfrm>
          <a:prstGeom prst="actionButtonInformation">
            <a:avLst/>
          </a:prstGeom>
          <a:solidFill>
            <a:srgbClr val="FFFF66"/>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spTree>
  </p:cSld>
  <p:clrMapOvr>
    <a:masterClrMapping/>
  </p:clrMapOvr>
  <p:transition spd="med" advTm="3000">
    <p:randomBa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8" name="Rectangle 4"/>
          <p:cNvSpPr>
            <a:spLocks noChangeArrowheads="1"/>
          </p:cNvSpPr>
          <p:nvPr/>
        </p:nvSpPr>
        <p:spPr bwMode="auto">
          <a:xfrm>
            <a:off x="395288" y="765175"/>
            <a:ext cx="83058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80000"/>
              </a:spcBef>
            </a:pPr>
            <a:r>
              <a:rPr kumimoji="1" lang="fr-FR" sz="2400" b="0">
                <a:solidFill>
                  <a:schemeClr val="tx2"/>
                </a:solidFill>
                <a:effectLst>
                  <a:outerShdw blurRad="38100" dist="38100" dir="2700000" algn="tl">
                    <a:srgbClr val="000000"/>
                  </a:outerShdw>
                </a:effectLst>
              </a:rPr>
              <a:t>Les alarmes de Types 1 et 2 peuvent être installées par des </a:t>
            </a:r>
            <a:r>
              <a:rPr kumimoji="1" lang="fr-FR" sz="2400" b="0">
                <a:solidFill>
                  <a:srgbClr val="FFFF66"/>
                </a:solidFill>
                <a:effectLst>
                  <a:outerShdw blurRad="38100" dist="38100" dir="2700000" algn="tl">
                    <a:srgbClr val="000000"/>
                  </a:outerShdw>
                </a:effectLst>
              </a:rPr>
              <a:t>électriciens initiés</a:t>
            </a:r>
            <a:r>
              <a:rPr kumimoji="1" lang="fr-FR" sz="2400" b="0">
                <a:solidFill>
                  <a:schemeClr val="tx2"/>
                </a:solidFill>
                <a:effectLst>
                  <a:outerShdw blurRad="38100" dist="38100" dir="2700000" algn="tl">
                    <a:srgbClr val="000000"/>
                  </a:outerShdw>
                </a:effectLst>
              </a:rPr>
              <a:t>, tandis que l’alarme de Type 3 ne peut être installée que par des installateurs agréés </a:t>
            </a:r>
            <a:r>
              <a:rPr kumimoji="1" lang="fr-FR" sz="2400">
                <a:solidFill>
                  <a:srgbClr val="FFFF66"/>
                </a:solidFill>
                <a:effectLst>
                  <a:outerShdw blurRad="38100" dist="38100" dir="2700000" algn="tl">
                    <a:srgbClr val="000000"/>
                  </a:outerShdw>
                </a:effectLst>
              </a:rPr>
              <a:t>APSAIRD</a:t>
            </a:r>
            <a:endParaRPr kumimoji="1" lang="fr-FR" sz="2400" b="0">
              <a:solidFill>
                <a:schemeClr val="tx2"/>
              </a:solidFill>
              <a:effectLst>
                <a:outerShdw blurRad="38100" dist="38100" dir="2700000" algn="tl">
                  <a:srgbClr val="000000"/>
                </a:outerShdw>
              </a:effectLst>
            </a:endParaRPr>
          </a:p>
          <a:p>
            <a:pPr algn="l">
              <a:spcBef>
                <a:spcPct val="80000"/>
              </a:spcBef>
            </a:pPr>
            <a:endParaRPr kumimoji="1" lang="fr-FR" sz="2400" b="0">
              <a:solidFill>
                <a:srgbClr val="FFFF66"/>
              </a:solidFill>
              <a:effectLst>
                <a:outerShdw blurRad="38100" dist="38100" dir="2700000" algn="tl">
                  <a:srgbClr val="000000"/>
                </a:outerShdw>
              </a:effectLst>
            </a:endParaRPr>
          </a:p>
        </p:txBody>
      </p:sp>
      <p:sp>
        <p:nvSpPr>
          <p:cNvPr id="349189" name="Rectangle 5"/>
          <p:cNvSpPr>
            <a:spLocks noChangeArrowheads="1"/>
          </p:cNvSpPr>
          <p:nvPr/>
        </p:nvSpPr>
        <p:spPr bwMode="auto">
          <a:xfrm>
            <a:off x="539750" y="4868863"/>
            <a:ext cx="83058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80000"/>
              </a:spcBef>
            </a:pPr>
            <a:r>
              <a:rPr kumimoji="1" lang="fr-FR" sz="2400" b="0">
                <a:solidFill>
                  <a:srgbClr val="FFFF66"/>
                </a:solidFill>
                <a:effectLst>
                  <a:outerShdw blurRad="38100" dist="38100" dir="2700000" algn="tl">
                    <a:srgbClr val="000000"/>
                  </a:outerShdw>
                </a:effectLst>
              </a:rPr>
              <a:t>APSAIRD : A</a:t>
            </a:r>
            <a:r>
              <a:rPr kumimoji="1" lang="fr-FR" sz="2400" b="0">
                <a:solidFill>
                  <a:schemeClr val="tx2"/>
                </a:solidFill>
                <a:effectLst>
                  <a:outerShdw blurRad="38100" dist="38100" dir="2700000" algn="tl">
                    <a:srgbClr val="000000"/>
                  </a:outerShdw>
                </a:effectLst>
              </a:rPr>
              <a:t>ssociation </a:t>
            </a:r>
            <a:r>
              <a:rPr kumimoji="1" lang="fr-FR" sz="2400" b="0">
                <a:solidFill>
                  <a:srgbClr val="FFFF66"/>
                </a:solidFill>
                <a:effectLst>
                  <a:outerShdw blurRad="38100" dist="38100" dir="2700000" algn="tl">
                    <a:srgbClr val="000000"/>
                  </a:outerShdw>
                </a:effectLst>
              </a:rPr>
              <a:t>P</a:t>
            </a:r>
            <a:r>
              <a:rPr kumimoji="1" lang="fr-FR" sz="2400" b="0">
                <a:solidFill>
                  <a:schemeClr val="tx2"/>
                </a:solidFill>
                <a:effectLst>
                  <a:outerShdw blurRad="38100" dist="38100" dir="2700000" algn="tl">
                    <a:srgbClr val="000000"/>
                  </a:outerShdw>
                </a:effectLst>
              </a:rPr>
              <a:t>lénière des </a:t>
            </a:r>
            <a:r>
              <a:rPr kumimoji="1" lang="fr-FR" sz="2400" b="0">
                <a:solidFill>
                  <a:srgbClr val="FFFF66"/>
                </a:solidFill>
                <a:effectLst>
                  <a:outerShdw blurRad="38100" dist="38100" dir="2700000" algn="tl">
                    <a:srgbClr val="000000"/>
                  </a:outerShdw>
                </a:effectLst>
              </a:rPr>
              <a:t>S</a:t>
            </a:r>
            <a:r>
              <a:rPr kumimoji="1" lang="fr-FR" sz="2400" b="0">
                <a:solidFill>
                  <a:schemeClr val="tx2"/>
                </a:solidFill>
                <a:effectLst>
                  <a:outerShdw blurRad="38100" dist="38100" dir="2700000" algn="tl">
                    <a:srgbClr val="000000"/>
                  </a:outerShdw>
                </a:effectLst>
              </a:rPr>
              <a:t>ociétés d’</a:t>
            </a:r>
            <a:r>
              <a:rPr kumimoji="1" lang="fr-FR" sz="2400" b="0">
                <a:solidFill>
                  <a:srgbClr val="FFFF66"/>
                </a:solidFill>
                <a:effectLst>
                  <a:outerShdw blurRad="38100" dist="38100" dir="2700000" algn="tl">
                    <a:srgbClr val="000000"/>
                  </a:outerShdw>
                </a:effectLst>
              </a:rPr>
              <a:t>A</a:t>
            </a:r>
            <a:r>
              <a:rPr kumimoji="1" lang="fr-FR" sz="2400" b="0">
                <a:solidFill>
                  <a:schemeClr val="tx2"/>
                </a:solidFill>
                <a:effectLst>
                  <a:outerShdw blurRad="38100" dist="38100" dir="2700000" algn="tl">
                    <a:srgbClr val="000000"/>
                  </a:outerShdw>
                </a:effectLst>
              </a:rPr>
              <a:t>ssurance </a:t>
            </a:r>
            <a:r>
              <a:rPr kumimoji="1" lang="fr-FR" sz="2400" b="0">
                <a:solidFill>
                  <a:srgbClr val="FFFF66"/>
                </a:solidFill>
                <a:effectLst>
                  <a:outerShdw blurRad="38100" dist="38100" dir="2700000" algn="tl">
                    <a:srgbClr val="000000"/>
                  </a:outerShdw>
                </a:effectLst>
              </a:rPr>
              <a:t>I</a:t>
            </a:r>
            <a:r>
              <a:rPr kumimoji="1" lang="fr-FR" sz="2400" b="0">
                <a:solidFill>
                  <a:schemeClr val="tx2"/>
                </a:solidFill>
                <a:effectLst>
                  <a:outerShdw blurRad="38100" dist="38100" dir="2700000" algn="tl">
                    <a:srgbClr val="000000"/>
                  </a:outerShdw>
                </a:effectLst>
              </a:rPr>
              <a:t>ncendie et </a:t>
            </a:r>
            <a:r>
              <a:rPr kumimoji="1" lang="fr-FR" sz="2400" b="0">
                <a:solidFill>
                  <a:srgbClr val="FFFF66"/>
                </a:solidFill>
                <a:effectLst>
                  <a:outerShdw blurRad="38100" dist="38100" dir="2700000" algn="tl">
                    <a:srgbClr val="000000"/>
                  </a:outerShdw>
                </a:effectLst>
              </a:rPr>
              <a:t>R</a:t>
            </a:r>
            <a:r>
              <a:rPr kumimoji="1" lang="fr-FR" sz="2400" b="0">
                <a:solidFill>
                  <a:schemeClr val="tx2"/>
                </a:solidFill>
                <a:effectLst>
                  <a:outerShdw blurRad="38100" dist="38100" dir="2700000" algn="tl">
                    <a:srgbClr val="000000"/>
                  </a:outerShdw>
                </a:effectLst>
              </a:rPr>
              <a:t>isques </a:t>
            </a:r>
            <a:r>
              <a:rPr kumimoji="1" lang="fr-FR" sz="2400" b="0">
                <a:solidFill>
                  <a:srgbClr val="FFFF66"/>
                </a:solidFill>
                <a:effectLst>
                  <a:outerShdw blurRad="38100" dist="38100" dir="2700000" algn="tl">
                    <a:srgbClr val="000000"/>
                  </a:outerShdw>
                </a:effectLst>
              </a:rPr>
              <a:t>D</a:t>
            </a:r>
            <a:r>
              <a:rPr kumimoji="1" lang="fr-FR" sz="2400" b="0">
                <a:solidFill>
                  <a:schemeClr val="tx2"/>
                </a:solidFill>
                <a:effectLst>
                  <a:outerShdw blurRad="38100" dist="38100" dir="2700000" algn="tl">
                    <a:srgbClr val="000000"/>
                  </a:outerShdw>
                </a:effectLst>
              </a:rPr>
              <a:t>ivers</a:t>
            </a:r>
          </a:p>
        </p:txBody>
      </p:sp>
      <p:sp>
        <p:nvSpPr>
          <p:cNvPr id="349190" name="AutoShape 6">
            <a:hlinkClick r:id="rId2" action="ppaction://hlinksldjump" highlightClick="1"/>
          </p:cNvPr>
          <p:cNvSpPr>
            <a:spLocks noChangeArrowheads="1"/>
          </p:cNvSpPr>
          <p:nvPr/>
        </p:nvSpPr>
        <p:spPr bwMode="auto">
          <a:xfrm>
            <a:off x="8459788" y="6237288"/>
            <a:ext cx="431800" cy="431800"/>
          </a:xfrm>
          <a:prstGeom prst="actionButtonReturn">
            <a:avLst/>
          </a:prstGeom>
          <a:solidFill>
            <a:schemeClr val="tx2"/>
          </a:solidFill>
          <a:ln w="12700">
            <a:solidFill>
              <a:schemeClr val="tx1"/>
            </a:solidFill>
            <a:miter lim="800000"/>
            <a:headEnd/>
            <a:tailEnd/>
          </a:ln>
          <a:effectLst>
            <a:outerShdw dist="107763" dir="2700000" algn="ctr" rotWithShape="0">
              <a:schemeClr val="bg2"/>
            </a:outerShdw>
          </a:effectLst>
        </p:spPr>
        <p:txBody>
          <a:bodyPr anchor="ctr">
            <a:spAutoFit/>
          </a:bodyPr>
          <a:lstStyle/>
          <a:p>
            <a:endParaRPr lang="fr-FR"/>
          </a:p>
        </p:txBody>
      </p:sp>
      <p:grpSp>
        <p:nvGrpSpPr>
          <p:cNvPr id="349191" name="Group 7"/>
          <p:cNvGrpSpPr>
            <a:grpSpLocks/>
          </p:cNvGrpSpPr>
          <p:nvPr/>
        </p:nvGrpSpPr>
        <p:grpSpPr bwMode="auto">
          <a:xfrm>
            <a:off x="7380288" y="5805488"/>
            <a:ext cx="1008062" cy="360362"/>
            <a:chOff x="158" y="2341"/>
            <a:chExt cx="635" cy="227"/>
          </a:xfrm>
        </p:grpSpPr>
        <p:sp>
          <p:nvSpPr>
            <p:cNvPr id="349192" name="Line 8"/>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49193" name="Text Box 9"/>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3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3000"/>
                                  </p:stCondLst>
                                  <p:iterate type="wd">
                                    <p:tmPct val="100000"/>
                                  </p:iterate>
                                  <p:childTnLst>
                                    <p:set>
                                      <p:cBhvr>
                                        <p:cTn id="6" dur="1" fill="hold">
                                          <p:stCondLst>
                                            <p:cond delay="0"/>
                                          </p:stCondLst>
                                        </p:cTn>
                                        <p:tgtEl>
                                          <p:spTgt spid="349188"/>
                                        </p:tgtEl>
                                        <p:attrNameLst>
                                          <p:attrName>style.visibility</p:attrName>
                                        </p:attrNameLst>
                                      </p:cBhvr>
                                      <p:to>
                                        <p:strVal val="visible"/>
                                      </p:to>
                                    </p:set>
                                    <p:animEffect transition="in" filter="dissolve">
                                      <p:cBhvr>
                                        <p:cTn id="7" dur="300"/>
                                        <p:tgtEl>
                                          <p:spTgt spid="349188"/>
                                        </p:tgtEl>
                                      </p:cBhvr>
                                    </p:animEffect>
                                  </p:childTnLst>
                                </p:cTn>
                              </p:par>
                            </p:childTnLst>
                          </p:cTn>
                        </p:par>
                        <p:par>
                          <p:cTn id="8" fill="hold" nodeType="afterGroup">
                            <p:stCondLst>
                              <p:cond delay="12300"/>
                            </p:stCondLst>
                            <p:childTnLst>
                              <p:par>
                                <p:cTn id="9" presetID="34" presetClass="entr" presetSubtype="0" fill="hold" grpId="0" nodeType="afterEffect">
                                  <p:stCondLst>
                                    <p:cond delay="0"/>
                                  </p:stCondLst>
                                  <p:childTnLst>
                                    <p:set>
                                      <p:cBhvr>
                                        <p:cTn id="10" dur="1" fill="hold">
                                          <p:stCondLst>
                                            <p:cond delay="0"/>
                                          </p:stCondLst>
                                        </p:cTn>
                                        <p:tgtEl>
                                          <p:spTgt spid="349189"/>
                                        </p:tgtEl>
                                        <p:attrNameLst>
                                          <p:attrName>style.visibility</p:attrName>
                                        </p:attrNameLst>
                                      </p:cBhvr>
                                      <p:to>
                                        <p:strVal val="visible"/>
                                      </p:to>
                                    </p:set>
                                    <p:anim from="(-#ppt_w/2)" to="(#ppt_x)" calcmode="lin" valueType="num">
                                      <p:cBhvr>
                                        <p:cTn id="11" dur="600" fill="hold">
                                          <p:stCondLst>
                                            <p:cond delay="0"/>
                                          </p:stCondLst>
                                        </p:cTn>
                                        <p:tgtEl>
                                          <p:spTgt spid="349189"/>
                                        </p:tgtEl>
                                        <p:attrNameLst>
                                          <p:attrName>ppt_x</p:attrName>
                                        </p:attrNameLst>
                                      </p:cBhvr>
                                    </p:anim>
                                    <p:anim from="0" to="-1.0" calcmode="lin" valueType="num">
                                      <p:cBhvr>
                                        <p:cTn id="12" dur="200" decel="50000" autoRev="1" fill="hold">
                                          <p:stCondLst>
                                            <p:cond delay="600"/>
                                          </p:stCondLst>
                                        </p:cTn>
                                        <p:tgtEl>
                                          <p:spTgt spid="349189"/>
                                        </p:tgtEl>
                                        <p:attrNameLst>
                                          <p:attrName>xshear</p:attrName>
                                        </p:attrNameLst>
                                      </p:cBhvr>
                                    </p:anim>
                                    <p:animScale>
                                      <p:cBhvr>
                                        <p:cTn id="13" dur="200" decel="100000" autoRev="1" fill="hold">
                                          <p:stCondLst>
                                            <p:cond delay="600"/>
                                          </p:stCondLst>
                                        </p:cTn>
                                        <p:tgtEl>
                                          <p:spTgt spid="349189"/>
                                        </p:tgtEl>
                                      </p:cBhvr>
                                      <p:from x="100000" y="100000"/>
                                      <p:to x="80000" y="100000"/>
                                    </p:animScale>
                                    <p:anim by="(#ppt_h/3+#ppt_w*0.1)" calcmode="lin" valueType="num">
                                      <p:cBhvr additive="sum">
                                        <p:cTn id="14" dur="200" decel="100000" autoRev="1" fill="hold">
                                          <p:stCondLst>
                                            <p:cond delay="600"/>
                                          </p:stCondLst>
                                        </p:cTn>
                                        <p:tgtEl>
                                          <p:spTgt spid="349189"/>
                                        </p:tgtEl>
                                        <p:attrNameLst>
                                          <p:attrName>ppt_x</p:attrName>
                                        </p:attrNameLst>
                                      </p:cBhvr>
                                    </p:anim>
                                  </p:childTnLst>
                                </p:cTn>
                              </p:par>
                            </p:childTnLst>
                          </p:cTn>
                        </p:par>
                        <p:par>
                          <p:cTn id="15" fill="hold" nodeType="afterGroup">
                            <p:stCondLst>
                              <p:cond delay="13300"/>
                            </p:stCondLst>
                            <p:childTnLst>
                              <p:par>
                                <p:cTn id="16" presetID="10" presetClass="entr" presetSubtype="0" fill="hold" grpId="0" nodeType="afterEffect">
                                  <p:stCondLst>
                                    <p:cond delay="0"/>
                                  </p:stCondLst>
                                  <p:childTnLst>
                                    <p:set>
                                      <p:cBhvr>
                                        <p:cTn id="17" dur="1" fill="hold">
                                          <p:stCondLst>
                                            <p:cond delay="0"/>
                                          </p:stCondLst>
                                        </p:cTn>
                                        <p:tgtEl>
                                          <p:spTgt spid="349190"/>
                                        </p:tgtEl>
                                        <p:attrNameLst>
                                          <p:attrName>style.visibility</p:attrName>
                                        </p:attrNameLst>
                                      </p:cBhvr>
                                      <p:to>
                                        <p:strVal val="visible"/>
                                      </p:to>
                                    </p:set>
                                    <p:animEffect transition="in" filter="fade">
                                      <p:cBhvr>
                                        <p:cTn id="18" dur="2000"/>
                                        <p:tgtEl>
                                          <p:spTgt spid="349190"/>
                                        </p:tgtEl>
                                      </p:cBhvr>
                                    </p:animEffect>
                                  </p:childTnLst>
                                </p:cTn>
                              </p:par>
                            </p:childTnLst>
                          </p:cTn>
                        </p:par>
                        <p:par>
                          <p:cTn id="19" fill="hold" nodeType="afterGroup">
                            <p:stCondLst>
                              <p:cond delay="15300"/>
                            </p:stCondLst>
                            <p:childTnLst>
                              <p:par>
                                <p:cTn id="20" presetID="23" presetClass="entr" presetSubtype="272" fill="hold" nodeType="afterEffect">
                                  <p:stCondLst>
                                    <p:cond delay="0"/>
                                  </p:stCondLst>
                                  <p:childTnLst>
                                    <p:set>
                                      <p:cBhvr>
                                        <p:cTn id="21" dur="1" fill="hold">
                                          <p:stCondLst>
                                            <p:cond delay="0"/>
                                          </p:stCondLst>
                                        </p:cTn>
                                        <p:tgtEl>
                                          <p:spTgt spid="349191"/>
                                        </p:tgtEl>
                                        <p:attrNameLst>
                                          <p:attrName>style.visibility</p:attrName>
                                        </p:attrNameLst>
                                      </p:cBhvr>
                                      <p:to>
                                        <p:strVal val="visible"/>
                                      </p:to>
                                    </p:set>
                                    <p:anim calcmode="lin" valueType="num">
                                      <p:cBhvr>
                                        <p:cTn id="22" dur="1000" fill="hold"/>
                                        <p:tgtEl>
                                          <p:spTgt spid="349191"/>
                                        </p:tgtEl>
                                        <p:attrNameLst>
                                          <p:attrName>ppt_w</p:attrName>
                                        </p:attrNameLst>
                                      </p:cBhvr>
                                      <p:tavLst>
                                        <p:tav tm="0">
                                          <p:val>
                                            <p:strVal val="2/3*#ppt_w"/>
                                          </p:val>
                                        </p:tav>
                                        <p:tav tm="100000">
                                          <p:val>
                                            <p:strVal val="#ppt_w"/>
                                          </p:val>
                                        </p:tav>
                                      </p:tavLst>
                                    </p:anim>
                                    <p:anim calcmode="lin" valueType="num">
                                      <p:cBhvr>
                                        <p:cTn id="23" dur="1000" fill="hold"/>
                                        <p:tgtEl>
                                          <p:spTgt spid="349191"/>
                                        </p:tgtEl>
                                        <p:attrNameLst>
                                          <p:attrName>ppt_h</p:attrName>
                                        </p:attrNameLst>
                                      </p:cBhvr>
                                      <p:tavLst>
                                        <p:tav tm="0">
                                          <p:val>
                                            <p:strVal val="2/3*#ppt_h"/>
                                          </p:val>
                                        </p:tav>
                                        <p:tav tm="100000">
                                          <p:val>
                                            <p:strVal val="#ppt_h"/>
                                          </p:val>
                                        </p:tav>
                                      </p:tavLst>
                                    </p:anim>
                                  </p:childTnLst>
                                </p:cTn>
                              </p:par>
                            </p:childTnLst>
                          </p:cTn>
                        </p:par>
                        <p:par>
                          <p:cTn id="24" fill="hold" nodeType="afterGroup">
                            <p:stCondLst>
                              <p:cond delay="16300"/>
                            </p:stCondLst>
                            <p:childTnLst>
                              <p:par>
                                <p:cTn id="25" presetID="55" presetClass="exit" presetSubtype="0" fill="hold" nodeType="afterEffect">
                                  <p:stCondLst>
                                    <p:cond delay="0"/>
                                  </p:stCondLst>
                                  <p:childTnLst>
                                    <p:anim calcmode="lin" valueType="num">
                                      <p:cBhvr>
                                        <p:cTn id="26" dur="1000"/>
                                        <p:tgtEl>
                                          <p:spTgt spid="349191"/>
                                        </p:tgtEl>
                                        <p:attrNameLst>
                                          <p:attrName>ppt_w</p:attrName>
                                        </p:attrNameLst>
                                      </p:cBhvr>
                                      <p:tavLst>
                                        <p:tav tm="0">
                                          <p:val>
                                            <p:strVal val="ppt_w"/>
                                          </p:val>
                                        </p:tav>
                                        <p:tav tm="100000">
                                          <p:val>
                                            <p:strVal val="ppt_w*0.70"/>
                                          </p:val>
                                        </p:tav>
                                      </p:tavLst>
                                    </p:anim>
                                    <p:anim calcmode="lin" valueType="num">
                                      <p:cBhvr>
                                        <p:cTn id="27" dur="1000"/>
                                        <p:tgtEl>
                                          <p:spTgt spid="349191"/>
                                        </p:tgtEl>
                                        <p:attrNameLst>
                                          <p:attrName>ppt_h</p:attrName>
                                        </p:attrNameLst>
                                      </p:cBhvr>
                                      <p:tavLst>
                                        <p:tav tm="0">
                                          <p:val>
                                            <p:strVal val="ppt_h"/>
                                          </p:val>
                                        </p:tav>
                                        <p:tav tm="100000">
                                          <p:val>
                                            <p:strVal val="ppt_h"/>
                                          </p:val>
                                        </p:tav>
                                      </p:tavLst>
                                    </p:anim>
                                    <p:animEffect transition="out" filter="fade">
                                      <p:cBhvr>
                                        <p:cTn id="28" dur="1000"/>
                                        <p:tgtEl>
                                          <p:spTgt spid="349191"/>
                                        </p:tgtEl>
                                      </p:cBhvr>
                                    </p:animEffect>
                                    <p:set>
                                      <p:cBhvr>
                                        <p:cTn id="29" dur="1" fill="hold">
                                          <p:stCondLst>
                                            <p:cond delay="999"/>
                                          </p:stCondLst>
                                        </p:cTn>
                                        <p:tgtEl>
                                          <p:spTgt spid="34919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9188" grpId="0" autoUpdateAnimBg="0"/>
      <p:bldP spid="349189" grpId="0"/>
      <p:bldP spid="34919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ChangeArrowheads="1"/>
          </p:cNvSpPr>
          <p:nvPr/>
        </p:nvSpPr>
        <p:spPr bwMode="auto">
          <a:xfrm>
            <a:off x="685800" y="381000"/>
            <a:ext cx="34290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folHlink"/>
              </a:buClr>
              <a:buSzPct val="75000"/>
              <a:buFont typeface="Monotype Sorts" pitchFamily="2" charset="2"/>
              <a:buNone/>
            </a:pPr>
            <a:r>
              <a:rPr kumimoji="1" lang="fr-FR" sz="3200" b="0">
                <a:solidFill>
                  <a:srgbClr val="FFFF66"/>
                </a:solidFill>
                <a:effectLst>
                  <a:outerShdw blurRad="38100" dist="38100" dir="2700000" algn="tl">
                    <a:srgbClr val="000000"/>
                  </a:outerShdw>
                </a:effectLst>
              </a:rPr>
              <a:t>Haut risque</a:t>
            </a:r>
          </a:p>
        </p:txBody>
      </p:sp>
      <p:sp>
        <p:nvSpPr>
          <p:cNvPr id="262147" name="Text Box 3"/>
          <p:cNvSpPr txBox="1">
            <a:spLocks noChangeArrowheads="1"/>
          </p:cNvSpPr>
          <p:nvPr/>
        </p:nvSpPr>
        <p:spPr bwMode="auto">
          <a:xfrm>
            <a:off x="2057400" y="1066800"/>
            <a:ext cx="762000" cy="579438"/>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3200">
                <a:solidFill>
                  <a:srgbClr val="66FF33"/>
                </a:solidFill>
                <a:sym typeface="Wingdings" pitchFamily="2" charset="2"/>
              </a:rPr>
              <a:t></a:t>
            </a:r>
            <a:endParaRPr lang="fr-FR" sz="3200">
              <a:solidFill>
                <a:srgbClr val="66FF33"/>
              </a:solidFill>
            </a:endParaRPr>
          </a:p>
        </p:txBody>
      </p:sp>
      <p:sp>
        <p:nvSpPr>
          <p:cNvPr id="262148" name="Rectangle 4"/>
          <p:cNvSpPr>
            <a:spLocks noChangeArrowheads="1"/>
          </p:cNvSpPr>
          <p:nvPr/>
        </p:nvSpPr>
        <p:spPr bwMode="auto">
          <a:xfrm>
            <a:off x="685800" y="1752600"/>
            <a:ext cx="34290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folHlink"/>
              </a:buClr>
              <a:buSzPct val="75000"/>
              <a:buFont typeface="Monotype Sorts" pitchFamily="2" charset="2"/>
              <a:buNone/>
            </a:pPr>
            <a:r>
              <a:rPr kumimoji="1" lang="fr-FR" sz="3200" b="0">
                <a:solidFill>
                  <a:schemeClr val="tx1"/>
                </a:solidFill>
                <a:effectLst>
                  <a:outerShdw blurRad="38100" dist="38100" dir="2700000" algn="tl">
                    <a:srgbClr val="000000"/>
                  </a:outerShdw>
                </a:effectLst>
              </a:rPr>
              <a:t>Matériel conforme</a:t>
            </a:r>
          </a:p>
          <a:p>
            <a:pPr marL="342900" indent="-342900">
              <a:spcBef>
                <a:spcPct val="20000"/>
              </a:spcBef>
              <a:buClr>
                <a:schemeClr val="folHlink"/>
              </a:buClr>
              <a:buSzPct val="75000"/>
              <a:buFont typeface="Monotype Sorts" pitchFamily="2" charset="2"/>
              <a:buNone/>
            </a:pPr>
            <a:r>
              <a:rPr kumimoji="1" lang="fr-FR" sz="3200" b="0">
                <a:solidFill>
                  <a:schemeClr val="tx1"/>
                </a:solidFill>
                <a:effectLst>
                  <a:outerShdw blurRad="38100" dist="38100" dir="2700000" algn="tl">
                    <a:srgbClr val="000000"/>
                  </a:outerShdw>
                </a:effectLst>
              </a:rPr>
              <a:t>à la </a:t>
            </a:r>
            <a:r>
              <a:rPr kumimoji="1" lang="fr-FR" sz="3200" b="0">
                <a:effectLst>
                  <a:outerShdw blurRad="38100" dist="38100" dir="2700000" algn="tl">
                    <a:srgbClr val="000000"/>
                  </a:outerShdw>
                </a:effectLst>
              </a:rPr>
              <a:t>NFa2p</a:t>
            </a:r>
          </a:p>
          <a:p>
            <a:pPr marL="342900" indent="-342900">
              <a:spcBef>
                <a:spcPct val="20000"/>
              </a:spcBef>
              <a:buClr>
                <a:schemeClr val="folHlink"/>
              </a:buClr>
              <a:buSzPct val="75000"/>
              <a:buFont typeface="Monotype Sorts" pitchFamily="2" charset="2"/>
              <a:buNone/>
            </a:pPr>
            <a:r>
              <a:rPr kumimoji="1" lang="fr-FR" sz="3200" b="0">
                <a:effectLst>
                  <a:outerShdw blurRad="38100" dist="38100" dir="2700000" algn="tl">
                    <a:srgbClr val="000000"/>
                  </a:outerShdw>
                </a:effectLst>
              </a:rPr>
              <a:t>Type 3</a:t>
            </a:r>
          </a:p>
        </p:txBody>
      </p:sp>
      <p:sp>
        <p:nvSpPr>
          <p:cNvPr id="262149" name="Text Box 5"/>
          <p:cNvSpPr txBox="1">
            <a:spLocks noChangeArrowheads="1"/>
          </p:cNvSpPr>
          <p:nvPr/>
        </p:nvSpPr>
        <p:spPr bwMode="auto">
          <a:xfrm>
            <a:off x="2057400" y="3657600"/>
            <a:ext cx="762000" cy="579438"/>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3200">
                <a:solidFill>
                  <a:srgbClr val="66FF33"/>
                </a:solidFill>
                <a:sym typeface="Wingdings" pitchFamily="2" charset="2"/>
              </a:rPr>
              <a:t></a:t>
            </a:r>
            <a:endParaRPr lang="fr-FR" sz="3200">
              <a:solidFill>
                <a:srgbClr val="66FF33"/>
              </a:solidFill>
            </a:endParaRPr>
          </a:p>
        </p:txBody>
      </p:sp>
      <p:sp>
        <p:nvSpPr>
          <p:cNvPr id="262150" name="Rectangle 6"/>
          <p:cNvSpPr>
            <a:spLocks noChangeArrowheads="1"/>
          </p:cNvSpPr>
          <p:nvPr/>
        </p:nvSpPr>
        <p:spPr bwMode="auto">
          <a:xfrm>
            <a:off x="685800" y="4267200"/>
            <a:ext cx="34290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folHlink"/>
              </a:buClr>
              <a:buSzPct val="75000"/>
              <a:buFont typeface="Monotype Sorts" pitchFamily="2" charset="2"/>
              <a:buNone/>
            </a:pPr>
            <a:r>
              <a:rPr kumimoji="1" lang="fr-FR" sz="3200" b="0">
                <a:effectLst>
                  <a:outerShdw blurRad="38100" dist="38100" dir="2700000" algn="tl">
                    <a:srgbClr val="000000"/>
                  </a:outerShdw>
                </a:effectLst>
              </a:rPr>
              <a:t>Installateurs</a:t>
            </a:r>
          </a:p>
          <a:p>
            <a:pPr marL="342900" indent="-342900">
              <a:spcBef>
                <a:spcPct val="20000"/>
              </a:spcBef>
              <a:buClr>
                <a:schemeClr val="folHlink"/>
              </a:buClr>
              <a:buSzPct val="75000"/>
              <a:buFont typeface="Monotype Sorts" pitchFamily="2" charset="2"/>
              <a:buNone/>
            </a:pPr>
            <a:r>
              <a:rPr kumimoji="1" lang="fr-FR" sz="3200" b="0">
                <a:effectLst>
                  <a:outerShdw blurRad="38100" dist="38100" dir="2700000" algn="tl">
                    <a:srgbClr val="000000"/>
                  </a:outerShdw>
                </a:effectLst>
              </a:rPr>
              <a:t>habilités</a:t>
            </a:r>
          </a:p>
          <a:p>
            <a:pPr marL="342900" indent="-342900">
              <a:spcBef>
                <a:spcPct val="20000"/>
              </a:spcBef>
              <a:buClr>
                <a:schemeClr val="folHlink"/>
              </a:buClr>
              <a:buSzPct val="75000"/>
              <a:buFont typeface="Monotype Sorts" pitchFamily="2" charset="2"/>
              <a:buNone/>
            </a:pPr>
            <a:r>
              <a:rPr kumimoji="1" lang="fr-FR" sz="3200" b="0">
                <a:effectLst>
                  <a:outerShdw blurRad="38100" dist="38100" dir="2700000" algn="tl">
                    <a:srgbClr val="000000"/>
                  </a:outerShdw>
                </a:effectLst>
              </a:rPr>
              <a:t>APSAIRD</a:t>
            </a:r>
          </a:p>
        </p:txBody>
      </p:sp>
      <p:sp>
        <p:nvSpPr>
          <p:cNvPr id="262151" name="Rectangle 7"/>
          <p:cNvSpPr>
            <a:spLocks noChangeArrowheads="1"/>
          </p:cNvSpPr>
          <p:nvPr/>
        </p:nvSpPr>
        <p:spPr bwMode="auto">
          <a:xfrm>
            <a:off x="5181600" y="457200"/>
            <a:ext cx="34290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folHlink"/>
              </a:buClr>
              <a:buSzPct val="75000"/>
              <a:buFont typeface="Monotype Sorts" pitchFamily="2" charset="2"/>
              <a:buNone/>
            </a:pPr>
            <a:r>
              <a:rPr kumimoji="1" lang="fr-FR" sz="3200" b="0">
                <a:solidFill>
                  <a:srgbClr val="FFFF66"/>
                </a:solidFill>
                <a:effectLst>
                  <a:outerShdw blurRad="38100" dist="38100" dir="2700000" algn="tl">
                    <a:srgbClr val="000000"/>
                  </a:outerShdw>
                </a:effectLst>
              </a:rPr>
              <a:t>Risque courant</a:t>
            </a:r>
          </a:p>
        </p:txBody>
      </p:sp>
      <p:sp>
        <p:nvSpPr>
          <p:cNvPr id="262152" name="Text Box 8"/>
          <p:cNvSpPr txBox="1">
            <a:spLocks noChangeArrowheads="1"/>
          </p:cNvSpPr>
          <p:nvPr/>
        </p:nvSpPr>
        <p:spPr bwMode="auto">
          <a:xfrm>
            <a:off x="6553200" y="1066800"/>
            <a:ext cx="762000" cy="579438"/>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3200">
                <a:solidFill>
                  <a:srgbClr val="66FF33"/>
                </a:solidFill>
                <a:sym typeface="Wingdings" pitchFamily="2" charset="2"/>
              </a:rPr>
              <a:t></a:t>
            </a:r>
            <a:endParaRPr lang="fr-FR" sz="3200">
              <a:solidFill>
                <a:srgbClr val="66FF33"/>
              </a:solidFill>
            </a:endParaRPr>
          </a:p>
        </p:txBody>
      </p:sp>
      <p:sp>
        <p:nvSpPr>
          <p:cNvPr id="262153" name="Rectangle 9"/>
          <p:cNvSpPr>
            <a:spLocks noChangeArrowheads="1"/>
          </p:cNvSpPr>
          <p:nvPr/>
        </p:nvSpPr>
        <p:spPr bwMode="auto">
          <a:xfrm>
            <a:off x="5181600" y="1752600"/>
            <a:ext cx="34290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folHlink"/>
              </a:buClr>
              <a:buSzPct val="75000"/>
              <a:buFont typeface="Monotype Sorts" pitchFamily="2" charset="2"/>
              <a:buNone/>
            </a:pPr>
            <a:r>
              <a:rPr kumimoji="1" lang="fr-FR" sz="3200" b="0">
                <a:solidFill>
                  <a:schemeClr val="tx1"/>
                </a:solidFill>
                <a:effectLst>
                  <a:outerShdw blurRad="38100" dist="38100" dir="2700000" algn="tl">
                    <a:srgbClr val="000000"/>
                  </a:outerShdw>
                </a:effectLst>
              </a:rPr>
              <a:t>Matériel conforme</a:t>
            </a:r>
          </a:p>
          <a:p>
            <a:pPr marL="342900" indent="-342900">
              <a:spcBef>
                <a:spcPct val="20000"/>
              </a:spcBef>
              <a:buClr>
                <a:schemeClr val="folHlink"/>
              </a:buClr>
              <a:buSzPct val="75000"/>
              <a:buFont typeface="Monotype Sorts" pitchFamily="2" charset="2"/>
              <a:buNone/>
            </a:pPr>
            <a:r>
              <a:rPr kumimoji="1" lang="fr-FR" sz="3200" b="0">
                <a:solidFill>
                  <a:schemeClr val="tx1"/>
                </a:solidFill>
                <a:effectLst>
                  <a:outerShdw blurRad="38100" dist="38100" dir="2700000" algn="tl">
                    <a:srgbClr val="000000"/>
                  </a:outerShdw>
                </a:effectLst>
              </a:rPr>
              <a:t>à la </a:t>
            </a:r>
            <a:r>
              <a:rPr kumimoji="1" lang="fr-FR" sz="3200" b="0">
                <a:effectLst>
                  <a:outerShdw blurRad="38100" dist="38100" dir="2700000" algn="tl">
                    <a:srgbClr val="000000"/>
                  </a:outerShdw>
                </a:effectLst>
              </a:rPr>
              <a:t>NFa2p</a:t>
            </a:r>
          </a:p>
          <a:p>
            <a:pPr marL="342900" indent="-342900">
              <a:spcBef>
                <a:spcPct val="20000"/>
              </a:spcBef>
              <a:buClr>
                <a:schemeClr val="folHlink"/>
              </a:buClr>
              <a:buSzPct val="75000"/>
              <a:buFont typeface="Monotype Sorts" pitchFamily="2" charset="2"/>
              <a:buNone/>
            </a:pPr>
            <a:r>
              <a:rPr kumimoji="1" lang="fr-FR" sz="3200" b="0">
                <a:effectLst>
                  <a:outerShdw blurRad="38100" dist="38100" dir="2700000" algn="tl">
                    <a:srgbClr val="000000"/>
                  </a:outerShdw>
                </a:effectLst>
              </a:rPr>
              <a:t>Type 1 et 2</a:t>
            </a:r>
          </a:p>
        </p:txBody>
      </p:sp>
      <p:sp>
        <p:nvSpPr>
          <p:cNvPr id="262154" name="Text Box 10"/>
          <p:cNvSpPr txBox="1">
            <a:spLocks noChangeArrowheads="1"/>
          </p:cNvSpPr>
          <p:nvPr/>
        </p:nvSpPr>
        <p:spPr bwMode="auto">
          <a:xfrm>
            <a:off x="6553200" y="3581400"/>
            <a:ext cx="762000" cy="579438"/>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3200">
                <a:solidFill>
                  <a:srgbClr val="66FF33"/>
                </a:solidFill>
                <a:sym typeface="Wingdings" pitchFamily="2" charset="2"/>
              </a:rPr>
              <a:t></a:t>
            </a:r>
            <a:endParaRPr lang="fr-FR" sz="3200">
              <a:solidFill>
                <a:srgbClr val="66FF33"/>
              </a:solidFill>
            </a:endParaRPr>
          </a:p>
        </p:txBody>
      </p:sp>
      <p:sp>
        <p:nvSpPr>
          <p:cNvPr id="262155" name="Rectangle 11"/>
          <p:cNvSpPr>
            <a:spLocks noChangeArrowheads="1"/>
          </p:cNvSpPr>
          <p:nvPr/>
        </p:nvSpPr>
        <p:spPr bwMode="auto">
          <a:xfrm>
            <a:off x="5181600" y="4267200"/>
            <a:ext cx="34290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folHlink"/>
              </a:buClr>
              <a:buSzPct val="75000"/>
              <a:buFont typeface="Monotype Sorts" pitchFamily="2" charset="2"/>
              <a:buNone/>
            </a:pPr>
            <a:r>
              <a:rPr kumimoji="1" lang="fr-FR" sz="3200" b="0">
                <a:effectLst>
                  <a:outerShdw blurRad="38100" dist="38100" dir="2700000" algn="tl">
                    <a:srgbClr val="000000"/>
                  </a:outerShdw>
                </a:effectLst>
              </a:rPr>
              <a:t>Installateurs</a:t>
            </a:r>
          </a:p>
          <a:p>
            <a:pPr marL="342900" indent="-342900">
              <a:spcBef>
                <a:spcPct val="20000"/>
              </a:spcBef>
              <a:buClr>
                <a:schemeClr val="folHlink"/>
              </a:buClr>
              <a:buSzPct val="75000"/>
              <a:buFont typeface="Monotype Sorts" pitchFamily="2" charset="2"/>
              <a:buNone/>
            </a:pPr>
            <a:r>
              <a:rPr kumimoji="1" lang="fr-FR" sz="3200" b="0">
                <a:effectLst>
                  <a:outerShdw blurRad="38100" dist="38100" dir="2700000" algn="tl">
                    <a:srgbClr val="000000"/>
                  </a:outerShdw>
                </a:effectLst>
              </a:rPr>
              <a:t>initiés</a:t>
            </a:r>
          </a:p>
        </p:txBody>
      </p:sp>
      <p:sp>
        <p:nvSpPr>
          <p:cNvPr id="262176" name="AutoShape 32">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262177" name="Group 33"/>
          <p:cNvGrpSpPr>
            <a:grpSpLocks/>
          </p:cNvGrpSpPr>
          <p:nvPr/>
        </p:nvGrpSpPr>
        <p:grpSpPr bwMode="auto">
          <a:xfrm>
            <a:off x="7380288" y="5805488"/>
            <a:ext cx="1008062" cy="360362"/>
            <a:chOff x="158" y="2341"/>
            <a:chExt cx="635" cy="227"/>
          </a:xfrm>
        </p:grpSpPr>
        <p:sp>
          <p:nvSpPr>
            <p:cNvPr id="262178" name="Line 34"/>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62179" name="Text Box 35"/>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3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62146">
                                            <p:txEl>
                                              <p:pRg st="0" end="0"/>
                                            </p:txEl>
                                          </p:spTgt>
                                        </p:tgtEl>
                                        <p:attrNameLst>
                                          <p:attrName>style.visibility</p:attrName>
                                        </p:attrNameLst>
                                      </p:cBhvr>
                                      <p:to>
                                        <p:strVal val="visible"/>
                                      </p:to>
                                    </p:set>
                                    <p:anim calcmode="lin" valueType="num">
                                      <p:cBhvr additive="base">
                                        <p:cTn id="7" dur="500" fill="hold"/>
                                        <p:tgtEl>
                                          <p:spTgt spid="26214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2146">
                                            <p:txEl>
                                              <p:pRg st="0" end="0"/>
                                            </p:txEl>
                                          </p:spTgt>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9" presetClass="entr" presetSubtype="0" fill="hold" grpId="0" nodeType="afterEffect">
                                  <p:stCondLst>
                                    <p:cond delay="1000"/>
                                  </p:stCondLst>
                                  <p:childTnLst>
                                    <p:set>
                                      <p:cBhvr>
                                        <p:cTn id="11" dur="1" fill="hold">
                                          <p:stCondLst>
                                            <p:cond delay="0"/>
                                          </p:stCondLst>
                                        </p:cTn>
                                        <p:tgtEl>
                                          <p:spTgt spid="262147"/>
                                        </p:tgtEl>
                                        <p:attrNameLst>
                                          <p:attrName>style.visibility</p:attrName>
                                        </p:attrNameLst>
                                      </p:cBhvr>
                                      <p:to>
                                        <p:strVal val="visible"/>
                                      </p:to>
                                    </p:set>
                                    <p:animEffect transition="in" filter="dissolve">
                                      <p:cBhvr>
                                        <p:cTn id="12" dur="500"/>
                                        <p:tgtEl>
                                          <p:spTgt spid="262147"/>
                                        </p:tgtEl>
                                      </p:cBhvr>
                                    </p:animEffect>
                                  </p:childTnLst>
                                </p:cTn>
                              </p:par>
                            </p:childTnLst>
                          </p:cTn>
                        </p:par>
                        <p:par>
                          <p:cTn id="13" fill="hold" nodeType="afterGroup">
                            <p:stCondLst>
                              <p:cond delay="2000"/>
                            </p:stCondLst>
                            <p:childTnLst>
                              <p:par>
                                <p:cTn id="14" presetID="2" presetClass="entr" presetSubtype="1" fill="hold" grpId="0" nodeType="afterEffect">
                                  <p:stCondLst>
                                    <p:cond delay="1000"/>
                                  </p:stCondLst>
                                  <p:childTnLst>
                                    <p:set>
                                      <p:cBhvr>
                                        <p:cTn id="15" dur="1" fill="hold">
                                          <p:stCondLst>
                                            <p:cond delay="0"/>
                                          </p:stCondLst>
                                        </p:cTn>
                                        <p:tgtEl>
                                          <p:spTgt spid="262148"/>
                                        </p:tgtEl>
                                        <p:attrNameLst>
                                          <p:attrName>style.visibility</p:attrName>
                                        </p:attrNameLst>
                                      </p:cBhvr>
                                      <p:to>
                                        <p:strVal val="visible"/>
                                      </p:to>
                                    </p:set>
                                    <p:anim calcmode="lin" valueType="num">
                                      <p:cBhvr additive="base">
                                        <p:cTn id="16" dur="500" fill="hold"/>
                                        <p:tgtEl>
                                          <p:spTgt spid="262148"/>
                                        </p:tgtEl>
                                        <p:attrNameLst>
                                          <p:attrName>ppt_x</p:attrName>
                                        </p:attrNameLst>
                                      </p:cBhvr>
                                      <p:tavLst>
                                        <p:tav tm="0">
                                          <p:val>
                                            <p:strVal val="#ppt_x"/>
                                          </p:val>
                                        </p:tav>
                                        <p:tav tm="100000">
                                          <p:val>
                                            <p:strVal val="#ppt_x"/>
                                          </p:val>
                                        </p:tav>
                                      </p:tavLst>
                                    </p:anim>
                                    <p:anim calcmode="lin" valueType="num">
                                      <p:cBhvr additive="base">
                                        <p:cTn id="17" dur="500" fill="hold"/>
                                        <p:tgtEl>
                                          <p:spTgt spid="262148"/>
                                        </p:tgtEl>
                                        <p:attrNameLst>
                                          <p:attrName>ppt_y</p:attrName>
                                        </p:attrNameLst>
                                      </p:cBhvr>
                                      <p:tavLst>
                                        <p:tav tm="0">
                                          <p:val>
                                            <p:strVal val="0-#ppt_h/2"/>
                                          </p:val>
                                        </p:tav>
                                        <p:tav tm="100000">
                                          <p:val>
                                            <p:strVal val="#ppt_y"/>
                                          </p:val>
                                        </p:tav>
                                      </p:tavLst>
                                    </p:anim>
                                  </p:childTnLst>
                                </p:cTn>
                              </p:par>
                            </p:childTnLst>
                          </p:cTn>
                        </p:par>
                        <p:par>
                          <p:cTn id="18" fill="hold" nodeType="afterGroup">
                            <p:stCondLst>
                              <p:cond delay="3500"/>
                            </p:stCondLst>
                            <p:childTnLst>
                              <p:par>
                                <p:cTn id="19" presetID="9" presetClass="entr" presetSubtype="0" fill="hold" grpId="0" nodeType="afterEffect">
                                  <p:stCondLst>
                                    <p:cond delay="2000"/>
                                  </p:stCondLst>
                                  <p:childTnLst>
                                    <p:set>
                                      <p:cBhvr>
                                        <p:cTn id="20" dur="1" fill="hold">
                                          <p:stCondLst>
                                            <p:cond delay="0"/>
                                          </p:stCondLst>
                                        </p:cTn>
                                        <p:tgtEl>
                                          <p:spTgt spid="262149"/>
                                        </p:tgtEl>
                                        <p:attrNameLst>
                                          <p:attrName>style.visibility</p:attrName>
                                        </p:attrNameLst>
                                      </p:cBhvr>
                                      <p:to>
                                        <p:strVal val="visible"/>
                                      </p:to>
                                    </p:set>
                                    <p:animEffect transition="in" filter="dissolve">
                                      <p:cBhvr>
                                        <p:cTn id="21" dur="500"/>
                                        <p:tgtEl>
                                          <p:spTgt spid="262149"/>
                                        </p:tgtEl>
                                      </p:cBhvr>
                                    </p:animEffect>
                                  </p:childTnLst>
                                </p:cTn>
                              </p:par>
                            </p:childTnLst>
                          </p:cTn>
                        </p:par>
                        <p:par>
                          <p:cTn id="22" fill="hold" nodeType="afterGroup">
                            <p:stCondLst>
                              <p:cond delay="6000"/>
                            </p:stCondLst>
                            <p:childTnLst>
                              <p:par>
                                <p:cTn id="23" presetID="2" presetClass="entr" presetSubtype="1" fill="hold" grpId="0" nodeType="afterEffect">
                                  <p:stCondLst>
                                    <p:cond delay="1000"/>
                                  </p:stCondLst>
                                  <p:childTnLst>
                                    <p:set>
                                      <p:cBhvr>
                                        <p:cTn id="24" dur="1" fill="hold">
                                          <p:stCondLst>
                                            <p:cond delay="0"/>
                                          </p:stCondLst>
                                        </p:cTn>
                                        <p:tgtEl>
                                          <p:spTgt spid="262150"/>
                                        </p:tgtEl>
                                        <p:attrNameLst>
                                          <p:attrName>style.visibility</p:attrName>
                                        </p:attrNameLst>
                                      </p:cBhvr>
                                      <p:to>
                                        <p:strVal val="visible"/>
                                      </p:to>
                                    </p:set>
                                    <p:anim calcmode="lin" valueType="num">
                                      <p:cBhvr additive="base">
                                        <p:cTn id="25" dur="500" fill="hold"/>
                                        <p:tgtEl>
                                          <p:spTgt spid="262150"/>
                                        </p:tgtEl>
                                        <p:attrNameLst>
                                          <p:attrName>ppt_x</p:attrName>
                                        </p:attrNameLst>
                                      </p:cBhvr>
                                      <p:tavLst>
                                        <p:tav tm="0">
                                          <p:val>
                                            <p:strVal val="#ppt_x"/>
                                          </p:val>
                                        </p:tav>
                                        <p:tav tm="100000">
                                          <p:val>
                                            <p:strVal val="#ppt_x"/>
                                          </p:val>
                                        </p:tav>
                                      </p:tavLst>
                                    </p:anim>
                                    <p:anim calcmode="lin" valueType="num">
                                      <p:cBhvr additive="base">
                                        <p:cTn id="26" dur="500" fill="hold"/>
                                        <p:tgtEl>
                                          <p:spTgt spid="262150"/>
                                        </p:tgtEl>
                                        <p:attrNameLst>
                                          <p:attrName>ppt_y</p:attrName>
                                        </p:attrNameLst>
                                      </p:cBhvr>
                                      <p:tavLst>
                                        <p:tav tm="0">
                                          <p:val>
                                            <p:strVal val="0-#ppt_h/2"/>
                                          </p:val>
                                        </p:tav>
                                        <p:tav tm="100000">
                                          <p:val>
                                            <p:strVal val="#ppt_y"/>
                                          </p:val>
                                        </p:tav>
                                      </p:tavLst>
                                    </p:anim>
                                  </p:childTnLst>
                                </p:cTn>
                              </p:par>
                            </p:childTnLst>
                          </p:cTn>
                        </p:par>
                        <p:par>
                          <p:cTn id="27" fill="hold" nodeType="afterGroup">
                            <p:stCondLst>
                              <p:cond delay="7500"/>
                            </p:stCondLst>
                            <p:childTnLst>
                              <p:par>
                                <p:cTn id="28" presetID="2" presetClass="entr" presetSubtype="1" fill="hold" grpId="0" nodeType="afterEffect">
                                  <p:stCondLst>
                                    <p:cond delay="2000"/>
                                  </p:stCondLst>
                                  <p:childTnLst>
                                    <p:set>
                                      <p:cBhvr>
                                        <p:cTn id="29" dur="1" fill="hold">
                                          <p:stCondLst>
                                            <p:cond delay="0"/>
                                          </p:stCondLst>
                                        </p:cTn>
                                        <p:tgtEl>
                                          <p:spTgt spid="262151"/>
                                        </p:tgtEl>
                                        <p:attrNameLst>
                                          <p:attrName>style.visibility</p:attrName>
                                        </p:attrNameLst>
                                      </p:cBhvr>
                                      <p:to>
                                        <p:strVal val="visible"/>
                                      </p:to>
                                    </p:set>
                                    <p:anim calcmode="lin" valueType="num">
                                      <p:cBhvr additive="base">
                                        <p:cTn id="30" dur="500" fill="hold"/>
                                        <p:tgtEl>
                                          <p:spTgt spid="262151"/>
                                        </p:tgtEl>
                                        <p:attrNameLst>
                                          <p:attrName>ppt_x</p:attrName>
                                        </p:attrNameLst>
                                      </p:cBhvr>
                                      <p:tavLst>
                                        <p:tav tm="0">
                                          <p:val>
                                            <p:strVal val="#ppt_x"/>
                                          </p:val>
                                        </p:tav>
                                        <p:tav tm="100000">
                                          <p:val>
                                            <p:strVal val="#ppt_x"/>
                                          </p:val>
                                        </p:tav>
                                      </p:tavLst>
                                    </p:anim>
                                    <p:anim calcmode="lin" valueType="num">
                                      <p:cBhvr additive="base">
                                        <p:cTn id="31" dur="500" fill="hold"/>
                                        <p:tgtEl>
                                          <p:spTgt spid="262151"/>
                                        </p:tgtEl>
                                        <p:attrNameLst>
                                          <p:attrName>ppt_y</p:attrName>
                                        </p:attrNameLst>
                                      </p:cBhvr>
                                      <p:tavLst>
                                        <p:tav tm="0">
                                          <p:val>
                                            <p:strVal val="0-#ppt_h/2"/>
                                          </p:val>
                                        </p:tav>
                                        <p:tav tm="100000">
                                          <p:val>
                                            <p:strVal val="#ppt_y"/>
                                          </p:val>
                                        </p:tav>
                                      </p:tavLst>
                                    </p:anim>
                                  </p:childTnLst>
                                </p:cTn>
                              </p:par>
                            </p:childTnLst>
                          </p:cTn>
                        </p:par>
                        <p:par>
                          <p:cTn id="32" fill="hold" nodeType="afterGroup">
                            <p:stCondLst>
                              <p:cond delay="10000"/>
                            </p:stCondLst>
                            <p:childTnLst>
                              <p:par>
                                <p:cTn id="33" presetID="9" presetClass="entr" presetSubtype="0" fill="hold" grpId="0" nodeType="afterEffect">
                                  <p:stCondLst>
                                    <p:cond delay="1000"/>
                                  </p:stCondLst>
                                  <p:childTnLst>
                                    <p:set>
                                      <p:cBhvr>
                                        <p:cTn id="34" dur="1" fill="hold">
                                          <p:stCondLst>
                                            <p:cond delay="0"/>
                                          </p:stCondLst>
                                        </p:cTn>
                                        <p:tgtEl>
                                          <p:spTgt spid="262152"/>
                                        </p:tgtEl>
                                        <p:attrNameLst>
                                          <p:attrName>style.visibility</p:attrName>
                                        </p:attrNameLst>
                                      </p:cBhvr>
                                      <p:to>
                                        <p:strVal val="visible"/>
                                      </p:to>
                                    </p:set>
                                    <p:animEffect transition="in" filter="dissolve">
                                      <p:cBhvr>
                                        <p:cTn id="35" dur="500"/>
                                        <p:tgtEl>
                                          <p:spTgt spid="262152"/>
                                        </p:tgtEl>
                                      </p:cBhvr>
                                    </p:animEffect>
                                  </p:childTnLst>
                                </p:cTn>
                              </p:par>
                            </p:childTnLst>
                          </p:cTn>
                        </p:par>
                        <p:par>
                          <p:cTn id="36" fill="hold" nodeType="afterGroup">
                            <p:stCondLst>
                              <p:cond delay="11500"/>
                            </p:stCondLst>
                            <p:childTnLst>
                              <p:par>
                                <p:cTn id="37" presetID="2" presetClass="entr" presetSubtype="1" fill="hold" grpId="0" nodeType="afterEffect">
                                  <p:stCondLst>
                                    <p:cond delay="1000"/>
                                  </p:stCondLst>
                                  <p:childTnLst>
                                    <p:set>
                                      <p:cBhvr>
                                        <p:cTn id="38" dur="1" fill="hold">
                                          <p:stCondLst>
                                            <p:cond delay="0"/>
                                          </p:stCondLst>
                                        </p:cTn>
                                        <p:tgtEl>
                                          <p:spTgt spid="262153"/>
                                        </p:tgtEl>
                                        <p:attrNameLst>
                                          <p:attrName>style.visibility</p:attrName>
                                        </p:attrNameLst>
                                      </p:cBhvr>
                                      <p:to>
                                        <p:strVal val="visible"/>
                                      </p:to>
                                    </p:set>
                                    <p:anim calcmode="lin" valueType="num">
                                      <p:cBhvr additive="base">
                                        <p:cTn id="39" dur="500" fill="hold"/>
                                        <p:tgtEl>
                                          <p:spTgt spid="262153"/>
                                        </p:tgtEl>
                                        <p:attrNameLst>
                                          <p:attrName>ppt_x</p:attrName>
                                        </p:attrNameLst>
                                      </p:cBhvr>
                                      <p:tavLst>
                                        <p:tav tm="0">
                                          <p:val>
                                            <p:strVal val="#ppt_x"/>
                                          </p:val>
                                        </p:tav>
                                        <p:tav tm="100000">
                                          <p:val>
                                            <p:strVal val="#ppt_x"/>
                                          </p:val>
                                        </p:tav>
                                      </p:tavLst>
                                    </p:anim>
                                    <p:anim calcmode="lin" valueType="num">
                                      <p:cBhvr additive="base">
                                        <p:cTn id="40" dur="500" fill="hold"/>
                                        <p:tgtEl>
                                          <p:spTgt spid="262153"/>
                                        </p:tgtEl>
                                        <p:attrNameLst>
                                          <p:attrName>ppt_y</p:attrName>
                                        </p:attrNameLst>
                                      </p:cBhvr>
                                      <p:tavLst>
                                        <p:tav tm="0">
                                          <p:val>
                                            <p:strVal val="0-#ppt_h/2"/>
                                          </p:val>
                                        </p:tav>
                                        <p:tav tm="100000">
                                          <p:val>
                                            <p:strVal val="#ppt_y"/>
                                          </p:val>
                                        </p:tav>
                                      </p:tavLst>
                                    </p:anim>
                                  </p:childTnLst>
                                </p:cTn>
                              </p:par>
                            </p:childTnLst>
                          </p:cTn>
                        </p:par>
                        <p:par>
                          <p:cTn id="41" fill="hold" nodeType="afterGroup">
                            <p:stCondLst>
                              <p:cond delay="13000"/>
                            </p:stCondLst>
                            <p:childTnLst>
                              <p:par>
                                <p:cTn id="42" presetID="9" presetClass="entr" presetSubtype="0" fill="hold" grpId="0" nodeType="afterEffect">
                                  <p:stCondLst>
                                    <p:cond delay="2000"/>
                                  </p:stCondLst>
                                  <p:childTnLst>
                                    <p:set>
                                      <p:cBhvr>
                                        <p:cTn id="43" dur="1" fill="hold">
                                          <p:stCondLst>
                                            <p:cond delay="0"/>
                                          </p:stCondLst>
                                        </p:cTn>
                                        <p:tgtEl>
                                          <p:spTgt spid="262154"/>
                                        </p:tgtEl>
                                        <p:attrNameLst>
                                          <p:attrName>style.visibility</p:attrName>
                                        </p:attrNameLst>
                                      </p:cBhvr>
                                      <p:to>
                                        <p:strVal val="visible"/>
                                      </p:to>
                                    </p:set>
                                    <p:animEffect transition="in" filter="dissolve">
                                      <p:cBhvr>
                                        <p:cTn id="44" dur="500"/>
                                        <p:tgtEl>
                                          <p:spTgt spid="262154"/>
                                        </p:tgtEl>
                                      </p:cBhvr>
                                    </p:animEffect>
                                  </p:childTnLst>
                                </p:cTn>
                              </p:par>
                            </p:childTnLst>
                          </p:cTn>
                        </p:par>
                        <p:par>
                          <p:cTn id="45" fill="hold" nodeType="afterGroup">
                            <p:stCondLst>
                              <p:cond delay="15500"/>
                            </p:stCondLst>
                            <p:childTnLst>
                              <p:par>
                                <p:cTn id="46" presetID="2" presetClass="entr" presetSubtype="1" fill="hold" grpId="0" nodeType="afterEffect">
                                  <p:stCondLst>
                                    <p:cond delay="1000"/>
                                  </p:stCondLst>
                                  <p:childTnLst>
                                    <p:set>
                                      <p:cBhvr>
                                        <p:cTn id="47" dur="1" fill="hold">
                                          <p:stCondLst>
                                            <p:cond delay="0"/>
                                          </p:stCondLst>
                                        </p:cTn>
                                        <p:tgtEl>
                                          <p:spTgt spid="262155"/>
                                        </p:tgtEl>
                                        <p:attrNameLst>
                                          <p:attrName>style.visibility</p:attrName>
                                        </p:attrNameLst>
                                      </p:cBhvr>
                                      <p:to>
                                        <p:strVal val="visible"/>
                                      </p:to>
                                    </p:set>
                                    <p:anim calcmode="lin" valueType="num">
                                      <p:cBhvr additive="base">
                                        <p:cTn id="48" dur="500" fill="hold"/>
                                        <p:tgtEl>
                                          <p:spTgt spid="262155"/>
                                        </p:tgtEl>
                                        <p:attrNameLst>
                                          <p:attrName>ppt_x</p:attrName>
                                        </p:attrNameLst>
                                      </p:cBhvr>
                                      <p:tavLst>
                                        <p:tav tm="0">
                                          <p:val>
                                            <p:strVal val="#ppt_x"/>
                                          </p:val>
                                        </p:tav>
                                        <p:tav tm="100000">
                                          <p:val>
                                            <p:strVal val="#ppt_x"/>
                                          </p:val>
                                        </p:tav>
                                      </p:tavLst>
                                    </p:anim>
                                    <p:anim calcmode="lin" valueType="num">
                                      <p:cBhvr additive="base">
                                        <p:cTn id="49" dur="500" fill="hold"/>
                                        <p:tgtEl>
                                          <p:spTgt spid="262155"/>
                                        </p:tgtEl>
                                        <p:attrNameLst>
                                          <p:attrName>ppt_y</p:attrName>
                                        </p:attrNameLst>
                                      </p:cBhvr>
                                      <p:tavLst>
                                        <p:tav tm="0">
                                          <p:val>
                                            <p:strVal val="0-#ppt_h/2"/>
                                          </p:val>
                                        </p:tav>
                                        <p:tav tm="100000">
                                          <p:val>
                                            <p:strVal val="#ppt_y"/>
                                          </p:val>
                                        </p:tav>
                                      </p:tavLst>
                                    </p:anim>
                                  </p:childTnLst>
                                </p:cTn>
                              </p:par>
                            </p:childTnLst>
                          </p:cTn>
                        </p:par>
                        <p:par>
                          <p:cTn id="50" fill="hold" nodeType="afterGroup">
                            <p:stCondLst>
                              <p:cond delay="17000"/>
                            </p:stCondLst>
                            <p:childTnLst>
                              <p:par>
                                <p:cTn id="51" presetID="10" presetClass="entr" presetSubtype="0" fill="hold" grpId="0" nodeType="afterEffect">
                                  <p:stCondLst>
                                    <p:cond delay="0"/>
                                  </p:stCondLst>
                                  <p:childTnLst>
                                    <p:set>
                                      <p:cBhvr>
                                        <p:cTn id="52" dur="1" fill="hold">
                                          <p:stCondLst>
                                            <p:cond delay="0"/>
                                          </p:stCondLst>
                                        </p:cTn>
                                        <p:tgtEl>
                                          <p:spTgt spid="262176"/>
                                        </p:tgtEl>
                                        <p:attrNameLst>
                                          <p:attrName>style.visibility</p:attrName>
                                        </p:attrNameLst>
                                      </p:cBhvr>
                                      <p:to>
                                        <p:strVal val="visible"/>
                                      </p:to>
                                    </p:set>
                                    <p:animEffect transition="in" filter="fade">
                                      <p:cBhvr>
                                        <p:cTn id="53" dur="2000"/>
                                        <p:tgtEl>
                                          <p:spTgt spid="262176"/>
                                        </p:tgtEl>
                                      </p:cBhvr>
                                    </p:animEffect>
                                  </p:childTnLst>
                                </p:cTn>
                              </p:par>
                            </p:childTnLst>
                          </p:cTn>
                        </p:par>
                        <p:par>
                          <p:cTn id="54" fill="hold" nodeType="afterGroup">
                            <p:stCondLst>
                              <p:cond delay="19000"/>
                            </p:stCondLst>
                            <p:childTnLst>
                              <p:par>
                                <p:cTn id="55" presetID="23" presetClass="entr" presetSubtype="16" fill="hold" nodeType="afterEffect">
                                  <p:stCondLst>
                                    <p:cond delay="0"/>
                                  </p:stCondLst>
                                  <p:childTnLst>
                                    <p:set>
                                      <p:cBhvr>
                                        <p:cTn id="56" dur="1" fill="hold">
                                          <p:stCondLst>
                                            <p:cond delay="0"/>
                                          </p:stCondLst>
                                        </p:cTn>
                                        <p:tgtEl>
                                          <p:spTgt spid="262177"/>
                                        </p:tgtEl>
                                        <p:attrNameLst>
                                          <p:attrName>style.visibility</p:attrName>
                                        </p:attrNameLst>
                                      </p:cBhvr>
                                      <p:to>
                                        <p:strVal val="visible"/>
                                      </p:to>
                                    </p:set>
                                    <p:anim calcmode="lin" valueType="num">
                                      <p:cBhvr>
                                        <p:cTn id="57" dur="500" fill="hold"/>
                                        <p:tgtEl>
                                          <p:spTgt spid="262177"/>
                                        </p:tgtEl>
                                        <p:attrNameLst>
                                          <p:attrName>ppt_w</p:attrName>
                                        </p:attrNameLst>
                                      </p:cBhvr>
                                      <p:tavLst>
                                        <p:tav tm="0">
                                          <p:val>
                                            <p:fltVal val="0"/>
                                          </p:val>
                                        </p:tav>
                                        <p:tav tm="100000">
                                          <p:val>
                                            <p:strVal val="#ppt_w"/>
                                          </p:val>
                                        </p:tav>
                                      </p:tavLst>
                                    </p:anim>
                                    <p:anim calcmode="lin" valueType="num">
                                      <p:cBhvr>
                                        <p:cTn id="58" dur="500" fill="hold"/>
                                        <p:tgtEl>
                                          <p:spTgt spid="262177"/>
                                        </p:tgtEl>
                                        <p:attrNameLst>
                                          <p:attrName>ppt_h</p:attrName>
                                        </p:attrNameLst>
                                      </p:cBhvr>
                                      <p:tavLst>
                                        <p:tav tm="0">
                                          <p:val>
                                            <p:fltVal val="0"/>
                                          </p:val>
                                        </p:tav>
                                        <p:tav tm="100000">
                                          <p:val>
                                            <p:strVal val="#ppt_h"/>
                                          </p:val>
                                        </p:tav>
                                      </p:tavLst>
                                    </p:anim>
                                  </p:childTnLst>
                                </p:cTn>
                              </p:par>
                            </p:childTnLst>
                          </p:cTn>
                        </p:par>
                        <p:par>
                          <p:cTn id="59" fill="hold" nodeType="afterGroup">
                            <p:stCondLst>
                              <p:cond delay="19500"/>
                            </p:stCondLst>
                            <p:childTnLst>
                              <p:par>
                                <p:cTn id="60" presetID="55" presetClass="exit" presetSubtype="0" fill="hold" nodeType="afterEffect">
                                  <p:stCondLst>
                                    <p:cond delay="0"/>
                                  </p:stCondLst>
                                  <p:childTnLst>
                                    <p:anim calcmode="lin" valueType="num">
                                      <p:cBhvr>
                                        <p:cTn id="61" dur="1000"/>
                                        <p:tgtEl>
                                          <p:spTgt spid="262177"/>
                                        </p:tgtEl>
                                        <p:attrNameLst>
                                          <p:attrName>ppt_w</p:attrName>
                                        </p:attrNameLst>
                                      </p:cBhvr>
                                      <p:tavLst>
                                        <p:tav tm="0">
                                          <p:val>
                                            <p:strVal val="ppt_w"/>
                                          </p:val>
                                        </p:tav>
                                        <p:tav tm="100000">
                                          <p:val>
                                            <p:strVal val="ppt_w*0.70"/>
                                          </p:val>
                                        </p:tav>
                                      </p:tavLst>
                                    </p:anim>
                                    <p:anim calcmode="lin" valueType="num">
                                      <p:cBhvr>
                                        <p:cTn id="62" dur="1000"/>
                                        <p:tgtEl>
                                          <p:spTgt spid="262177"/>
                                        </p:tgtEl>
                                        <p:attrNameLst>
                                          <p:attrName>ppt_h</p:attrName>
                                        </p:attrNameLst>
                                      </p:cBhvr>
                                      <p:tavLst>
                                        <p:tav tm="0">
                                          <p:val>
                                            <p:strVal val="ppt_h"/>
                                          </p:val>
                                        </p:tav>
                                        <p:tav tm="100000">
                                          <p:val>
                                            <p:strVal val="ppt_h"/>
                                          </p:val>
                                        </p:tav>
                                      </p:tavLst>
                                    </p:anim>
                                    <p:animEffect transition="out" filter="fade">
                                      <p:cBhvr>
                                        <p:cTn id="63" dur="1000"/>
                                        <p:tgtEl>
                                          <p:spTgt spid="262177"/>
                                        </p:tgtEl>
                                      </p:cBhvr>
                                    </p:animEffect>
                                    <p:set>
                                      <p:cBhvr>
                                        <p:cTn id="64" dur="1" fill="hold">
                                          <p:stCondLst>
                                            <p:cond delay="999"/>
                                          </p:stCondLst>
                                        </p:cTn>
                                        <p:tgtEl>
                                          <p:spTgt spid="26217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46" grpId="0" build="p" autoUpdateAnimBg="0" advAuto="0"/>
      <p:bldP spid="262147" grpId="0" autoUpdateAnimBg="0"/>
      <p:bldP spid="262148" grpId="0" autoUpdateAnimBg="0"/>
      <p:bldP spid="262149" grpId="0" autoUpdateAnimBg="0"/>
      <p:bldP spid="262150" grpId="0" autoUpdateAnimBg="0"/>
      <p:bldP spid="262151" grpId="0" autoUpdateAnimBg="0"/>
      <p:bldP spid="262152" grpId="0" autoUpdateAnimBg="0"/>
      <p:bldP spid="262153" grpId="0" autoUpdateAnimBg="0"/>
      <p:bldP spid="262154" grpId="0" autoUpdateAnimBg="0"/>
      <p:bldP spid="262155" grpId="0" autoUpdateAnimBg="0"/>
      <p:bldP spid="26217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2"/>
          <p:cNvSpPr>
            <a:spLocks noChangeArrowheads="1"/>
          </p:cNvSpPr>
          <p:nvPr/>
        </p:nvSpPr>
        <p:spPr bwMode="auto">
          <a:xfrm>
            <a:off x="838200" y="3810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3200" b="0">
                <a:solidFill>
                  <a:schemeClr val="tx2"/>
                </a:solidFill>
                <a:effectLst>
                  <a:outerShdw blurRad="38100" dist="38100" dir="2700000" algn="tl">
                    <a:srgbClr val="000000"/>
                  </a:outerShdw>
                </a:effectLst>
              </a:rPr>
              <a:t>Les textes disent :</a:t>
            </a:r>
          </a:p>
        </p:txBody>
      </p:sp>
      <p:sp>
        <p:nvSpPr>
          <p:cNvPr id="263171" name="Rectangle 3"/>
          <p:cNvSpPr>
            <a:spLocks noChangeArrowheads="1"/>
          </p:cNvSpPr>
          <p:nvPr/>
        </p:nvSpPr>
        <p:spPr bwMode="auto">
          <a:xfrm>
            <a:off x="304800" y="1219200"/>
            <a:ext cx="24384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1800" b="0">
                <a:solidFill>
                  <a:srgbClr val="FFFF66"/>
                </a:solidFill>
                <a:effectLst>
                  <a:outerShdw blurRad="38100" dist="38100" dir="2700000" algn="tl">
                    <a:srgbClr val="000000"/>
                  </a:outerShdw>
                </a:effectLst>
              </a:rPr>
              <a:t>Risques légers</a:t>
            </a:r>
          </a:p>
          <a:p>
            <a:pPr>
              <a:spcBef>
                <a:spcPct val="0"/>
              </a:spcBef>
            </a:pPr>
            <a:r>
              <a:rPr kumimoji="1" lang="fr-FR" sz="1800" b="0" i="1">
                <a:solidFill>
                  <a:schemeClr val="tx2"/>
                </a:solidFill>
                <a:effectLst>
                  <a:outerShdw blurRad="38100" dist="38100" dir="2700000" algn="tl">
                    <a:srgbClr val="000000"/>
                  </a:outerShdw>
                </a:effectLst>
              </a:rPr>
              <a:t>Catégorie Type 1</a:t>
            </a:r>
          </a:p>
        </p:txBody>
      </p:sp>
      <p:sp>
        <p:nvSpPr>
          <p:cNvPr id="263172" name="Rectangle 4"/>
          <p:cNvSpPr>
            <a:spLocks noChangeArrowheads="1"/>
          </p:cNvSpPr>
          <p:nvPr/>
        </p:nvSpPr>
        <p:spPr bwMode="auto">
          <a:xfrm>
            <a:off x="1219200" y="1905000"/>
            <a:ext cx="5334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1800" b="0">
                <a:solidFill>
                  <a:srgbClr val="66FF33"/>
                </a:solidFill>
                <a:effectLst>
                  <a:outerShdw blurRad="38100" dist="38100" dir="2700000" algn="tl">
                    <a:srgbClr val="000000"/>
                  </a:outerShdw>
                </a:effectLst>
                <a:sym typeface="Wingdings" pitchFamily="2" charset="2"/>
              </a:rPr>
              <a:t></a:t>
            </a:r>
            <a:endParaRPr kumimoji="1" lang="fr-FR" sz="1800" b="0">
              <a:solidFill>
                <a:srgbClr val="66FF33"/>
              </a:solidFill>
              <a:effectLst>
                <a:outerShdw blurRad="38100" dist="38100" dir="2700000" algn="tl">
                  <a:srgbClr val="000000"/>
                </a:outerShdw>
              </a:effectLst>
            </a:endParaRPr>
          </a:p>
        </p:txBody>
      </p:sp>
      <p:sp>
        <p:nvSpPr>
          <p:cNvPr id="263173" name="Rectangle 5"/>
          <p:cNvSpPr>
            <a:spLocks noChangeArrowheads="1"/>
          </p:cNvSpPr>
          <p:nvPr/>
        </p:nvSpPr>
        <p:spPr bwMode="auto">
          <a:xfrm>
            <a:off x="228600" y="2286000"/>
            <a:ext cx="24384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1800" b="0">
                <a:solidFill>
                  <a:schemeClr val="tx2"/>
                </a:solidFill>
                <a:effectLst>
                  <a:outerShdw blurRad="38100" dist="38100" dir="2700000" algn="tl">
                    <a:srgbClr val="000000"/>
                  </a:outerShdw>
                </a:effectLst>
              </a:rPr>
              <a:t>Habitations</a:t>
            </a:r>
          </a:p>
        </p:txBody>
      </p:sp>
      <p:sp>
        <p:nvSpPr>
          <p:cNvPr id="263174" name="Rectangle 6"/>
          <p:cNvSpPr>
            <a:spLocks noChangeArrowheads="1"/>
          </p:cNvSpPr>
          <p:nvPr/>
        </p:nvSpPr>
        <p:spPr bwMode="auto">
          <a:xfrm>
            <a:off x="1219200" y="2743200"/>
            <a:ext cx="5334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1800" b="0">
                <a:solidFill>
                  <a:srgbClr val="66FF33"/>
                </a:solidFill>
                <a:effectLst>
                  <a:outerShdw blurRad="38100" dist="38100" dir="2700000" algn="tl">
                    <a:srgbClr val="000000"/>
                  </a:outerShdw>
                </a:effectLst>
                <a:sym typeface="Wingdings" pitchFamily="2" charset="2"/>
              </a:rPr>
              <a:t></a:t>
            </a:r>
            <a:endParaRPr kumimoji="1" lang="fr-FR" sz="1800" b="0">
              <a:solidFill>
                <a:srgbClr val="66FF33"/>
              </a:solidFill>
              <a:effectLst>
                <a:outerShdw blurRad="38100" dist="38100" dir="2700000" algn="tl">
                  <a:srgbClr val="000000"/>
                </a:outerShdw>
              </a:effectLst>
            </a:endParaRPr>
          </a:p>
        </p:txBody>
      </p:sp>
      <p:sp>
        <p:nvSpPr>
          <p:cNvPr id="263175" name="Rectangle 7"/>
          <p:cNvSpPr>
            <a:spLocks noChangeArrowheads="1"/>
          </p:cNvSpPr>
          <p:nvPr/>
        </p:nvSpPr>
        <p:spPr bwMode="auto">
          <a:xfrm>
            <a:off x="228600" y="3200400"/>
            <a:ext cx="2514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1800" b="0">
                <a:solidFill>
                  <a:schemeClr val="tx2"/>
                </a:solidFill>
                <a:effectLst>
                  <a:outerShdw blurRad="38100" dist="38100" dir="2700000" algn="tl">
                    <a:srgbClr val="000000"/>
                  </a:outerShdw>
                </a:effectLst>
              </a:rPr>
              <a:t>Matériel NFa2p Type 1</a:t>
            </a:r>
          </a:p>
          <a:p>
            <a:pPr>
              <a:spcBef>
                <a:spcPct val="0"/>
              </a:spcBef>
            </a:pPr>
            <a:r>
              <a:rPr kumimoji="1" lang="fr-FR" sz="1800" b="0">
                <a:solidFill>
                  <a:schemeClr val="tx2"/>
                </a:solidFill>
                <a:effectLst>
                  <a:outerShdw blurRad="38100" dist="38100" dir="2700000" algn="tl">
                    <a:srgbClr val="000000"/>
                  </a:outerShdw>
                </a:effectLst>
              </a:rPr>
              <a:t>délivré par l’AFNOR</a:t>
            </a:r>
          </a:p>
        </p:txBody>
      </p:sp>
      <p:sp>
        <p:nvSpPr>
          <p:cNvPr id="263176" name="Rectangle 8"/>
          <p:cNvSpPr>
            <a:spLocks noChangeArrowheads="1"/>
          </p:cNvSpPr>
          <p:nvPr/>
        </p:nvSpPr>
        <p:spPr bwMode="auto">
          <a:xfrm>
            <a:off x="1219200" y="3962400"/>
            <a:ext cx="5334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1800" b="0">
                <a:solidFill>
                  <a:srgbClr val="66FF33"/>
                </a:solidFill>
                <a:effectLst>
                  <a:outerShdw blurRad="38100" dist="38100" dir="2700000" algn="tl">
                    <a:srgbClr val="000000"/>
                  </a:outerShdw>
                </a:effectLst>
                <a:sym typeface="Wingdings" pitchFamily="2" charset="2"/>
              </a:rPr>
              <a:t></a:t>
            </a:r>
            <a:endParaRPr kumimoji="1" lang="fr-FR" sz="1800" b="0">
              <a:solidFill>
                <a:srgbClr val="66FF33"/>
              </a:solidFill>
              <a:effectLst>
                <a:outerShdw blurRad="38100" dist="38100" dir="2700000" algn="tl">
                  <a:srgbClr val="000000"/>
                </a:outerShdw>
              </a:effectLst>
            </a:endParaRPr>
          </a:p>
        </p:txBody>
      </p:sp>
      <p:sp>
        <p:nvSpPr>
          <p:cNvPr id="263177" name="Rectangle 9"/>
          <p:cNvSpPr>
            <a:spLocks noChangeArrowheads="1"/>
          </p:cNvSpPr>
          <p:nvPr/>
        </p:nvSpPr>
        <p:spPr bwMode="auto">
          <a:xfrm>
            <a:off x="228600" y="4495800"/>
            <a:ext cx="2514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buFontTx/>
              <a:buChar char="-"/>
            </a:pPr>
            <a:r>
              <a:rPr kumimoji="1" lang="fr-FR" sz="1800" b="0">
                <a:solidFill>
                  <a:schemeClr val="tx2"/>
                </a:solidFill>
                <a:effectLst>
                  <a:outerShdw blurRad="38100" dist="38100" dir="2700000" algn="tl">
                    <a:srgbClr val="000000"/>
                  </a:outerShdw>
                </a:effectLst>
              </a:rPr>
              <a:t> </a:t>
            </a:r>
            <a:r>
              <a:rPr kumimoji="1" lang="fr-FR" sz="1800" b="0">
                <a:effectLst>
                  <a:outerShdw blurRad="38100" dist="38100" dir="2700000" algn="tl">
                    <a:srgbClr val="000000"/>
                  </a:outerShdw>
                </a:effectLst>
              </a:rPr>
              <a:t>alarmes filaires</a:t>
            </a:r>
          </a:p>
          <a:p>
            <a:pPr>
              <a:spcBef>
                <a:spcPct val="0"/>
              </a:spcBef>
            </a:pPr>
            <a:r>
              <a:rPr kumimoji="1" lang="fr-FR" sz="1800" b="0">
                <a:solidFill>
                  <a:schemeClr val="tx1"/>
                </a:solidFill>
                <a:effectLst>
                  <a:outerShdw blurRad="38100" dist="38100" dir="2700000" algn="tl">
                    <a:srgbClr val="000000"/>
                  </a:outerShdw>
                </a:effectLst>
              </a:rPr>
              <a:t>-</a:t>
            </a:r>
            <a:r>
              <a:rPr kumimoji="1" lang="fr-FR" sz="1800" b="0">
                <a:effectLst>
                  <a:outerShdw blurRad="38100" dist="38100" dir="2700000" algn="tl">
                    <a:srgbClr val="000000"/>
                  </a:outerShdw>
                </a:effectLst>
              </a:rPr>
              <a:t> alarmes radio </a:t>
            </a:r>
            <a:r>
              <a:rPr kumimoji="1" lang="fr-FR" sz="1600" b="0">
                <a:effectLst>
                  <a:outerShdw blurRad="38100" dist="38100" dir="2700000" algn="tl">
                    <a:srgbClr val="000000"/>
                  </a:outerShdw>
                </a:effectLst>
              </a:rPr>
              <a:t>(mais dans ce cas pas de normalisation possible)</a:t>
            </a:r>
          </a:p>
        </p:txBody>
      </p:sp>
      <p:sp>
        <p:nvSpPr>
          <p:cNvPr id="263178" name="Rectangle 10"/>
          <p:cNvSpPr>
            <a:spLocks noChangeArrowheads="1"/>
          </p:cNvSpPr>
          <p:nvPr/>
        </p:nvSpPr>
        <p:spPr bwMode="auto">
          <a:xfrm>
            <a:off x="3352800" y="1219200"/>
            <a:ext cx="24384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1800" b="0">
                <a:solidFill>
                  <a:srgbClr val="FFFF66"/>
                </a:solidFill>
                <a:effectLst>
                  <a:outerShdw blurRad="38100" dist="38100" dir="2700000" algn="tl">
                    <a:srgbClr val="000000"/>
                  </a:outerShdw>
                </a:effectLst>
              </a:rPr>
              <a:t>Risques courants</a:t>
            </a:r>
          </a:p>
          <a:p>
            <a:pPr>
              <a:spcBef>
                <a:spcPct val="0"/>
              </a:spcBef>
            </a:pPr>
            <a:r>
              <a:rPr kumimoji="1" lang="fr-FR" sz="1800" b="0" i="1">
                <a:solidFill>
                  <a:schemeClr val="tx2"/>
                </a:solidFill>
                <a:effectLst>
                  <a:outerShdw blurRad="38100" dist="38100" dir="2700000" algn="tl">
                    <a:srgbClr val="000000"/>
                  </a:outerShdw>
                </a:effectLst>
              </a:rPr>
              <a:t>Catégorie Type 2</a:t>
            </a:r>
          </a:p>
        </p:txBody>
      </p:sp>
      <p:sp>
        <p:nvSpPr>
          <p:cNvPr id="263179" name="Rectangle 11"/>
          <p:cNvSpPr>
            <a:spLocks noChangeArrowheads="1"/>
          </p:cNvSpPr>
          <p:nvPr/>
        </p:nvSpPr>
        <p:spPr bwMode="auto">
          <a:xfrm>
            <a:off x="4267200" y="1905000"/>
            <a:ext cx="5334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1800" b="0">
                <a:solidFill>
                  <a:srgbClr val="66FF33"/>
                </a:solidFill>
                <a:effectLst>
                  <a:outerShdw blurRad="38100" dist="38100" dir="2700000" algn="tl">
                    <a:srgbClr val="000000"/>
                  </a:outerShdw>
                </a:effectLst>
                <a:sym typeface="Wingdings" pitchFamily="2" charset="2"/>
              </a:rPr>
              <a:t></a:t>
            </a:r>
            <a:endParaRPr kumimoji="1" lang="fr-FR" sz="1800" b="0">
              <a:solidFill>
                <a:srgbClr val="66FF33"/>
              </a:solidFill>
              <a:effectLst>
                <a:outerShdw blurRad="38100" dist="38100" dir="2700000" algn="tl">
                  <a:srgbClr val="000000"/>
                </a:outerShdw>
              </a:effectLst>
            </a:endParaRPr>
          </a:p>
        </p:txBody>
      </p:sp>
      <p:sp>
        <p:nvSpPr>
          <p:cNvPr id="263180" name="Rectangle 12"/>
          <p:cNvSpPr>
            <a:spLocks noChangeArrowheads="1"/>
          </p:cNvSpPr>
          <p:nvPr/>
        </p:nvSpPr>
        <p:spPr bwMode="auto">
          <a:xfrm>
            <a:off x="3276600" y="2286000"/>
            <a:ext cx="24384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1800" b="0">
                <a:solidFill>
                  <a:schemeClr val="tx2"/>
                </a:solidFill>
                <a:effectLst>
                  <a:outerShdw blurRad="38100" dist="38100" dir="2700000" algn="tl">
                    <a:srgbClr val="000000"/>
                  </a:outerShdw>
                </a:effectLst>
              </a:rPr>
              <a:t>Locaux administratifs &lt; 600m²</a:t>
            </a:r>
          </a:p>
          <a:p>
            <a:pPr>
              <a:spcBef>
                <a:spcPct val="0"/>
              </a:spcBef>
            </a:pPr>
            <a:r>
              <a:rPr kumimoji="1" lang="fr-FR" sz="1800" b="0">
                <a:solidFill>
                  <a:schemeClr val="tx2"/>
                </a:solidFill>
                <a:effectLst>
                  <a:outerShdw blurRad="38100" dist="38100" dir="2700000" algn="tl">
                    <a:srgbClr val="000000"/>
                  </a:outerShdw>
                </a:effectLst>
              </a:rPr>
              <a:t>Commerces classés 1,2,3 &lt; 600m²</a:t>
            </a:r>
          </a:p>
        </p:txBody>
      </p:sp>
      <p:sp>
        <p:nvSpPr>
          <p:cNvPr id="263181" name="Rectangle 13"/>
          <p:cNvSpPr>
            <a:spLocks noChangeArrowheads="1"/>
          </p:cNvSpPr>
          <p:nvPr/>
        </p:nvSpPr>
        <p:spPr bwMode="auto">
          <a:xfrm>
            <a:off x="4267200" y="3505200"/>
            <a:ext cx="5334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1800" b="0">
                <a:solidFill>
                  <a:srgbClr val="66FF33"/>
                </a:solidFill>
                <a:effectLst>
                  <a:outerShdw blurRad="38100" dist="38100" dir="2700000" algn="tl">
                    <a:srgbClr val="000000"/>
                  </a:outerShdw>
                </a:effectLst>
                <a:sym typeface="Wingdings" pitchFamily="2" charset="2"/>
              </a:rPr>
              <a:t></a:t>
            </a:r>
            <a:endParaRPr kumimoji="1" lang="fr-FR" sz="1800" b="0">
              <a:solidFill>
                <a:srgbClr val="66FF33"/>
              </a:solidFill>
              <a:effectLst>
                <a:outerShdw blurRad="38100" dist="38100" dir="2700000" algn="tl">
                  <a:srgbClr val="000000"/>
                </a:outerShdw>
              </a:effectLst>
            </a:endParaRPr>
          </a:p>
        </p:txBody>
      </p:sp>
      <p:sp>
        <p:nvSpPr>
          <p:cNvPr id="263182" name="Rectangle 14"/>
          <p:cNvSpPr>
            <a:spLocks noChangeArrowheads="1"/>
          </p:cNvSpPr>
          <p:nvPr/>
        </p:nvSpPr>
        <p:spPr bwMode="auto">
          <a:xfrm>
            <a:off x="3276600" y="3886200"/>
            <a:ext cx="2514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1800" b="0">
                <a:solidFill>
                  <a:schemeClr val="tx2"/>
                </a:solidFill>
                <a:effectLst>
                  <a:outerShdw blurRad="38100" dist="38100" dir="2700000" algn="tl">
                    <a:srgbClr val="000000"/>
                  </a:outerShdw>
                </a:effectLst>
              </a:rPr>
              <a:t>Matériel NFa2p Type 2</a:t>
            </a:r>
          </a:p>
          <a:p>
            <a:pPr>
              <a:spcBef>
                <a:spcPct val="0"/>
              </a:spcBef>
            </a:pPr>
            <a:r>
              <a:rPr kumimoji="1" lang="fr-FR" sz="1800" b="0">
                <a:solidFill>
                  <a:schemeClr val="tx2"/>
                </a:solidFill>
                <a:effectLst>
                  <a:outerShdw blurRad="38100" dist="38100" dir="2700000" algn="tl">
                    <a:srgbClr val="000000"/>
                  </a:outerShdw>
                </a:effectLst>
              </a:rPr>
              <a:t>délivré par l’AFNOR</a:t>
            </a:r>
          </a:p>
        </p:txBody>
      </p:sp>
      <p:sp>
        <p:nvSpPr>
          <p:cNvPr id="263183" name="Rectangle 15"/>
          <p:cNvSpPr>
            <a:spLocks noChangeArrowheads="1"/>
          </p:cNvSpPr>
          <p:nvPr/>
        </p:nvSpPr>
        <p:spPr bwMode="auto">
          <a:xfrm>
            <a:off x="4267200" y="4572000"/>
            <a:ext cx="5334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1800" b="0">
                <a:solidFill>
                  <a:srgbClr val="66FF33"/>
                </a:solidFill>
                <a:effectLst>
                  <a:outerShdw blurRad="38100" dist="38100" dir="2700000" algn="tl">
                    <a:srgbClr val="000000"/>
                  </a:outerShdw>
                </a:effectLst>
                <a:sym typeface="Wingdings" pitchFamily="2" charset="2"/>
              </a:rPr>
              <a:t></a:t>
            </a:r>
            <a:endParaRPr kumimoji="1" lang="fr-FR" sz="1800" b="0">
              <a:solidFill>
                <a:srgbClr val="66FF33"/>
              </a:solidFill>
              <a:effectLst>
                <a:outerShdw blurRad="38100" dist="38100" dir="2700000" algn="tl">
                  <a:srgbClr val="000000"/>
                </a:outerShdw>
              </a:effectLst>
            </a:endParaRPr>
          </a:p>
        </p:txBody>
      </p:sp>
      <p:sp>
        <p:nvSpPr>
          <p:cNvPr id="263184" name="Rectangle 16"/>
          <p:cNvSpPr>
            <a:spLocks noChangeArrowheads="1"/>
          </p:cNvSpPr>
          <p:nvPr/>
        </p:nvSpPr>
        <p:spPr bwMode="auto">
          <a:xfrm>
            <a:off x="3276600" y="5029200"/>
            <a:ext cx="2514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buFontTx/>
              <a:buChar char="-"/>
            </a:pPr>
            <a:r>
              <a:rPr kumimoji="1" lang="fr-FR" sz="1800" b="0">
                <a:solidFill>
                  <a:schemeClr val="tx2"/>
                </a:solidFill>
                <a:effectLst>
                  <a:outerShdw blurRad="38100" dist="38100" dir="2700000" algn="tl">
                    <a:srgbClr val="000000"/>
                  </a:outerShdw>
                </a:effectLst>
              </a:rPr>
              <a:t> </a:t>
            </a:r>
            <a:r>
              <a:rPr kumimoji="1" lang="fr-FR" sz="1800" b="0">
                <a:effectLst>
                  <a:outerShdw blurRad="38100" dist="38100" dir="2700000" algn="tl">
                    <a:srgbClr val="000000"/>
                  </a:outerShdw>
                </a:effectLst>
              </a:rPr>
              <a:t>alarmes filaires</a:t>
            </a:r>
            <a:endParaRPr kumimoji="1" lang="fr-FR" sz="1600" b="0">
              <a:effectLst>
                <a:outerShdw blurRad="38100" dist="38100" dir="2700000" algn="tl">
                  <a:srgbClr val="000000"/>
                </a:outerShdw>
              </a:effectLst>
            </a:endParaRPr>
          </a:p>
        </p:txBody>
      </p:sp>
      <p:sp>
        <p:nvSpPr>
          <p:cNvPr id="263185" name="Rectangle 17"/>
          <p:cNvSpPr>
            <a:spLocks noChangeArrowheads="1"/>
          </p:cNvSpPr>
          <p:nvPr/>
        </p:nvSpPr>
        <p:spPr bwMode="auto">
          <a:xfrm>
            <a:off x="6477000" y="1219200"/>
            <a:ext cx="24384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1800" b="0">
                <a:solidFill>
                  <a:srgbClr val="FFFF66"/>
                </a:solidFill>
                <a:effectLst>
                  <a:outerShdw blurRad="38100" dist="38100" dir="2700000" algn="tl">
                    <a:srgbClr val="000000"/>
                  </a:outerShdw>
                </a:effectLst>
              </a:rPr>
              <a:t>Hauts risques</a:t>
            </a:r>
          </a:p>
          <a:p>
            <a:pPr>
              <a:spcBef>
                <a:spcPct val="0"/>
              </a:spcBef>
            </a:pPr>
            <a:r>
              <a:rPr kumimoji="1" lang="fr-FR" sz="1800" b="0" i="1">
                <a:solidFill>
                  <a:schemeClr val="tx2"/>
                </a:solidFill>
                <a:effectLst>
                  <a:outerShdw blurRad="38100" dist="38100" dir="2700000" algn="tl">
                    <a:srgbClr val="000000"/>
                  </a:outerShdw>
                </a:effectLst>
              </a:rPr>
              <a:t>Catégorie Type 3</a:t>
            </a:r>
          </a:p>
        </p:txBody>
      </p:sp>
      <p:sp>
        <p:nvSpPr>
          <p:cNvPr id="263186" name="Rectangle 18"/>
          <p:cNvSpPr>
            <a:spLocks noChangeArrowheads="1"/>
          </p:cNvSpPr>
          <p:nvPr/>
        </p:nvSpPr>
        <p:spPr bwMode="auto">
          <a:xfrm>
            <a:off x="7391400" y="1905000"/>
            <a:ext cx="5334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1800" b="0">
                <a:solidFill>
                  <a:srgbClr val="66FF33"/>
                </a:solidFill>
                <a:effectLst>
                  <a:outerShdw blurRad="38100" dist="38100" dir="2700000" algn="tl">
                    <a:srgbClr val="000000"/>
                  </a:outerShdw>
                </a:effectLst>
                <a:sym typeface="Wingdings" pitchFamily="2" charset="2"/>
              </a:rPr>
              <a:t></a:t>
            </a:r>
            <a:endParaRPr kumimoji="1" lang="fr-FR" sz="1800" b="0">
              <a:solidFill>
                <a:srgbClr val="66FF33"/>
              </a:solidFill>
              <a:effectLst>
                <a:outerShdw blurRad="38100" dist="38100" dir="2700000" algn="tl">
                  <a:srgbClr val="000000"/>
                </a:outerShdw>
              </a:effectLst>
            </a:endParaRPr>
          </a:p>
        </p:txBody>
      </p:sp>
      <p:sp>
        <p:nvSpPr>
          <p:cNvPr id="263187" name="Rectangle 19"/>
          <p:cNvSpPr>
            <a:spLocks noChangeArrowheads="1"/>
          </p:cNvSpPr>
          <p:nvPr/>
        </p:nvSpPr>
        <p:spPr bwMode="auto">
          <a:xfrm>
            <a:off x="6400800" y="2286000"/>
            <a:ext cx="27432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1800" b="0">
                <a:solidFill>
                  <a:schemeClr val="tx2"/>
                </a:solidFill>
                <a:effectLst>
                  <a:outerShdw blurRad="38100" dist="38100" dir="2700000" algn="tl">
                    <a:srgbClr val="000000"/>
                  </a:outerShdw>
                </a:effectLst>
              </a:rPr>
              <a:t>Locaux administratifs &gt; 600m²</a:t>
            </a:r>
          </a:p>
          <a:p>
            <a:pPr>
              <a:spcBef>
                <a:spcPct val="0"/>
              </a:spcBef>
            </a:pPr>
            <a:r>
              <a:rPr kumimoji="1" lang="fr-FR" sz="1800" b="0">
                <a:solidFill>
                  <a:schemeClr val="tx2"/>
                </a:solidFill>
                <a:effectLst>
                  <a:outerShdw blurRad="38100" dist="38100" dir="2700000" algn="tl">
                    <a:srgbClr val="000000"/>
                  </a:outerShdw>
                </a:effectLst>
              </a:rPr>
              <a:t>Commerces classés</a:t>
            </a:r>
          </a:p>
          <a:p>
            <a:pPr>
              <a:spcBef>
                <a:spcPct val="0"/>
              </a:spcBef>
            </a:pPr>
            <a:r>
              <a:rPr kumimoji="1" lang="fr-FR" sz="1800" b="0">
                <a:solidFill>
                  <a:schemeClr val="tx2"/>
                </a:solidFill>
                <a:effectLst>
                  <a:outerShdw blurRad="38100" dist="38100" dir="2700000" algn="tl">
                    <a:srgbClr val="000000"/>
                  </a:outerShdw>
                </a:effectLst>
              </a:rPr>
              <a:t>1,2,3 &gt; 600m²</a:t>
            </a:r>
          </a:p>
          <a:p>
            <a:pPr>
              <a:spcBef>
                <a:spcPct val="0"/>
              </a:spcBef>
            </a:pPr>
            <a:r>
              <a:rPr kumimoji="1" lang="fr-FR" sz="1800" b="0">
                <a:solidFill>
                  <a:schemeClr val="tx2"/>
                </a:solidFill>
                <a:effectLst>
                  <a:outerShdw blurRad="38100" dist="38100" dir="2700000" algn="tl">
                    <a:srgbClr val="000000"/>
                  </a:outerShdw>
                </a:effectLst>
              </a:rPr>
              <a:t>Commerces classés 4,5</a:t>
            </a:r>
          </a:p>
        </p:txBody>
      </p:sp>
      <p:sp>
        <p:nvSpPr>
          <p:cNvPr id="263188" name="Rectangle 20"/>
          <p:cNvSpPr>
            <a:spLocks noChangeArrowheads="1"/>
          </p:cNvSpPr>
          <p:nvPr/>
        </p:nvSpPr>
        <p:spPr bwMode="auto">
          <a:xfrm>
            <a:off x="7391400" y="3810000"/>
            <a:ext cx="5334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1800" b="0">
                <a:solidFill>
                  <a:srgbClr val="66FF33"/>
                </a:solidFill>
                <a:effectLst>
                  <a:outerShdw blurRad="38100" dist="38100" dir="2700000" algn="tl">
                    <a:srgbClr val="000000"/>
                  </a:outerShdw>
                </a:effectLst>
                <a:sym typeface="Wingdings" pitchFamily="2" charset="2"/>
              </a:rPr>
              <a:t></a:t>
            </a:r>
            <a:endParaRPr kumimoji="1" lang="fr-FR" sz="1800" b="0">
              <a:solidFill>
                <a:srgbClr val="66FF33"/>
              </a:solidFill>
              <a:effectLst>
                <a:outerShdw blurRad="38100" dist="38100" dir="2700000" algn="tl">
                  <a:srgbClr val="000000"/>
                </a:outerShdw>
              </a:effectLst>
            </a:endParaRPr>
          </a:p>
        </p:txBody>
      </p:sp>
      <p:sp>
        <p:nvSpPr>
          <p:cNvPr id="263189" name="Rectangle 21"/>
          <p:cNvSpPr>
            <a:spLocks noChangeArrowheads="1"/>
          </p:cNvSpPr>
          <p:nvPr/>
        </p:nvSpPr>
        <p:spPr bwMode="auto">
          <a:xfrm>
            <a:off x="6400800" y="4267200"/>
            <a:ext cx="2514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1800" b="0">
                <a:solidFill>
                  <a:schemeClr val="tx2"/>
                </a:solidFill>
                <a:effectLst>
                  <a:outerShdw blurRad="38100" dist="38100" dir="2700000" algn="tl">
                    <a:srgbClr val="000000"/>
                  </a:outerShdw>
                </a:effectLst>
              </a:rPr>
              <a:t>Matériel NFa2p Type 3</a:t>
            </a:r>
          </a:p>
          <a:p>
            <a:pPr>
              <a:spcBef>
                <a:spcPct val="0"/>
              </a:spcBef>
            </a:pPr>
            <a:r>
              <a:rPr kumimoji="1" lang="fr-FR" sz="1800" b="0">
                <a:solidFill>
                  <a:schemeClr val="tx2"/>
                </a:solidFill>
                <a:effectLst>
                  <a:outerShdw blurRad="38100" dist="38100" dir="2700000" algn="tl">
                    <a:srgbClr val="000000"/>
                  </a:outerShdw>
                </a:effectLst>
              </a:rPr>
              <a:t>APSAIRD</a:t>
            </a:r>
          </a:p>
        </p:txBody>
      </p:sp>
      <p:sp>
        <p:nvSpPr>
          <p:cNvPr id="263190" name="Rectangle 22"/>
          <p:cNvSpPr>
            <a:spLocks noChangeArrowheads="1"/>
          </p:cNvSpPr>
          <p:nvPr/>
        </p:nvSpPr>
        <p:spPr bwMode="auto">
          <a:xfrm>
            <a:off x="7391400" y="4953000"/>
            <a:ext cx="5334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1800" b="0">
                <a:solidFill>
                  <a:srgbClr val="66FF33"/>
                </a:solidFill>
                <a:effectLst>
                  <a:outerShdw blurRad="38100" dist="38100" dir="2700000" algn="tl">
                    <a:srgbClr val="000000"/>
                  </a:outerShdw>
                </a:effectLst>
                <a:sym typeface="Wingdings" pitchFamily="2" charset="2"/>
              </a:rPr>
              <a:t></a:t>
            </a:r>
            <a:endParaRPr kumimoji="1" lang="fr-FR" sz="1800" b="0">
              <a:solidFill>
                <a:srgbClr val="66FF33"/>
              </a:solidFill>
              <a:effectLst>
                <a:outerShdw blurRad="38100" dist="38100" dir="2700000" algn="tl">
                  <a:srgbClr val="000000"/>
                </a:outerShdw>
              </a:effectLst>
            </a:endParaRPr>
          </a:p>
        </p:txBody>
      </p:sp>
      <p:sp>
        <p:nvSpPr>
          <p:cNvPr id="263191" name="Rectangle 23"/>
          <p:cNvSpPr>
            <a:spLocks noChangeArrowheads="1"/>
          </p:cNvSpPr>
          <p:nvPr/>
        </p:nvSpPr>
        <p:spPr bwMode="auto">
          <a:xfrm>
            <a:off x="6400800" y="5334000"/>
            <a:ext cx="2514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buFontTx/>
              <a:buChar char="-"/>
            </a:pPr>
            <a:r>
              <a:rPr kumimoji="1" lang="fr-FR" sz="1800" b="0">
                <a:solidFill>
                  <a:schemeClr val="tx2"/>
                </a:solidFill>
                <a:effectLst>
                  <a:outerShdw blurRad="38100" dist="38100" dir="2700000" algn="tl">
                    <a:srgbClr val="000000"/>
                  </a:outerShdw>
                </a:effectLst>
              </a:rPr>
              <a:t> </a:t>
            </a:r>
            <a:r>
              <a:rPr kumimoji="1" lang="fr-FR" sz="1800" b="0">
                <a:effectLst>
                  <a:outerShdw blurRad="38100" dist="38100" dir="2700000" algn="tl">
                    <a:srgbClr val="000000"/>
                  </a:outerShdw>
                </a:effectLst>
              </a:rPr>
              <a:t>alarmes filaires</a:t>
            </a:r>
            <a:endParaRPr kumimoji="1" lang="fr-FR" sz="1600" b="0">
              <a:effectLst>
                <a:outerShdw blurRad="38100" dist="38100" dir="2700000" algn="tl">
                  <a:srgbClr val="000000"/>
                </a:outerShdw>
              </a:effectLst>
            </a:endParaRPr>
          </a:p>
        </p:txBody>
      </p:sp>
      <p:sp>
        <p:nvSpPr>
          <p:cNvPr id="263212" name="AutoShape 44">
            <a:hlinkClick r:id="rId2" action="ppaction://hlinksldjump" highlightClick="1"/>
          </p:cNvPr>
          <p:cNvSpPr>
            <a:spLocks noChangeArrowheads="1"/>
          </p:cNvSpPr>
          <p:nvPr/>
        </p:nvSpPr>
        <p:spPr bwMode="auto">
          <a:xfrm>
            <a:off x="8459788" y="6237288"/>
            <a:ext cx="431800" cy="431800"/>
          </a:xfrm>
          <a:prstGeom prst="actionButtonReturn">
            <a:avLst/>
          </a:prstGeom>
          <a:solidFill>
            <a:schemeClr val="tx2"/>
          </a:solidFill>
          <a:ln w="12700">
            <a:solidFill>
              <a:schemeClr val="tx1"/>
            </a:solidFill>
            <a:miter lim="800000"/>
            <a:headEnd/>
            <a:tailEnd/>
          </a:ln>
          <a:effectLst>
            <a:outerShdw dist="107763" dir="2700000" algn="ctr" rotWithShape="0">
              <a:schemeClr val="bg2"/>
            </a:outerShdw>
          </a:effectLst>
        </p:spPr>
        <p:txBody>
          <a:bodyPr anchor="ctr">
            <a:spAutoFit/>
          </a:bodyPr>
          <a:lstStyle/>
          <a:p>
            <a:endParaRPr lang="fr-FR"/>
          </a:p>
        </p:txBody>
      </p:sp>
      <p:grpSp>
        <p:nvGrpSpPr>
          <p:cNvPr id="263213" name="Group 45"/>
          <p:cNvGrpSpPr>
            <a:grpSpLocks/>
          </p:cNvGrpSpPr>
          <p:nvPr/>
        </p:nvGrpSpPr>
        <p:grpSpPr bwMode="auto">
          <a:xfrm>
            <a:off x="7380288" y="5805488"/>
            <a:ext cx="1008062" cy="360362"/>
            <a:chOff x="158" y="2341"/>
            <a:chExt cx="635" cy="227"/>
          </a:xfrm>
        </p:grpSpPr>
        <p:sp>
          <p:nvSpPr>
            <p:cNvPr id="263214" name="Line 46"/>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63215" name="Text Box 47"/>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49632">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63170"/>
                                        </p:tgtEl>
                                        <p:attrNameLst>
                                          <p:attrName>style.visibility</p:attrName>
                                        </p:attrNameLst>
                                      </p:cBhvr>
                                      <p:to>
                                        <p:strVal val="visible"/>
                                      </p:to>
                                    </p:set>
                                    <p:anim calcmode="lin" valueType="num">
                                      <p:cBhvr additive="base">
                                        <p:cTn id="7" dur="500" fill="hold"/>
                                        <p:tgtEl>
                                          <p:spTgt spid="263170"/>
                                        </p:tgtEl>
                                        <p:attrNameLst>
                                          <p:attrName>ppt_x</p:attrName>
                                        </p:attrNameLst>
                                      </p:cBhvr>
                                      <p:tavLst>
                                        <p:tav tm="0">
                                          <p:val>
                                            <p:strVal val="#ppt_x"/>
                                          </p:val>
                                        </p:tav>
                                        <p:tav tm="100000">
                                          <p:val>
                                            <p:strVal val="#ppt_x"/>
                                          </p:val>
                                        </p:tav>
                                      </p:tavLst>
                                    </p:anim>
                                    <p:anim calcmode="lin" valueType="num">
                                      <p:cBhvr additive="base">
                                        <p:cTn id="8" dur="500" fill="hold"/>
                                        <p:tgtEl>
                                          <p:spTgt spid="263170"/>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263171"/>
                                        </p:tgtEl>
                                        <p:attrNameLst>
                                          <p:attrName>style.visibility</p:attrName>
                                        </p:attrNameLst>
                                      </p:cBhvr>
                                      <p:to>
                                        <p:strVal val="visible"/>
                                      </p:to>
                                    </p:set>
                                    <p:anim calcmode="lin" valueType="num">
                                      <p:cBhvr additive="base">
                                        <p:cTn id="12" dur="500" fill="hold"/>
                                        <p:tgtEl>
                                          <p:spTgt spid="263171"/>
                                        </p:tgtEl>
                                        <p:attrNameLst>
                                          <p:attrName>ppt_x</p:attrName>
                                        </p:attrNameLst>
                                      </p:cBhvr>
                                      <p:tavLst>
                                        <p:tav tm="0">
                                          <p:val>
                                            <p:strVal val="#ppt_x"/>
                                          </p:val>
                                        </p:tav>
                                        <p:tav tm="100000">
                                          <p:val>
                                            <p:strVal val="#ppt_x"/>
                                          </p:val>
                                        </p:tav>
                                      </p:tavLst>
                                    </p:anim>
                                    <p:anim calcmode="lin" valueType="num">
                                      <p:cBhvr additive="base">
                                        <p:cTn id="13" dur="500" fill="hold"/>
                                        <p:tgtEl>
                                          <p:spTgt spid="263171"/>
                                        </p:tgtEl>
                                        <p:attrNameLst>
                                          <p:attrName>ppt_y</p:attrName>
                                        </p:attrNameLst>
                                      </p:cBhvr>
                                      <p:tavLst>
                                        <p:tav tm="0">
                                          <p:val>
                                            <p:strVal val="0-#ppt_h/2"/>
                                          </p:val>
                                        </p:tav>
                                        <p:tav tm="100000">
                                          <p:val>
                                            <p:strVal val="#ppt_y"/>
                                          </p:val>
                                        </p:tav>
                                      </p:tavLst>
                                    </p:anim>
                                  </p:childTnLst>
                                </p:cTn>
                              </p:par>
                            </p:childTnLst>
                          </p:cTn>
                        </p:par>
                        <p:par>
                          <p:cTn id="14" fill="hold" nodeType="afterGroup">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263178"/>
                                        </p:tgtEl>
                                        <p:attrNameLst>
                                          <p:attrName>style.visibility</p:attrName>
                                        </p:attrNameLst>
                                      </p:cBhvr>
                                      <p:to>
                                        <p:strVal val="visible"/>
                                      </p:to>
                                    </p:set>
                                    <p:anim calcmode="lin" valueType="num">
                                      <p:cBhvr additive="base">
                                        <p:cTn id="17" dur="500" fill="hold"/>
                                        <p:tgtEl>
                                          <p:spTgt spid="263178"/>
                                        </p:tgtEl>
                                        <p:attrNameLst>
                                          <p:attrName>ppt_x</p:attrName>
                                        </p:attrNameLst>
                                      </p:cBhvr>
                                      <p:tavLst>
                                        <p:tav tm="0">
                                          <p:val>
                                            <p:strVal val="#ppt_x"/>
                                          </p:val>
                                        </p:tav>
                                        <p:tav tm="100000">
                                          <p:val>
                                            <p:strVal val="#ppt_x"/>
                                          </p:val>
                                        </p:tav>
                                      </p:tavLst>
                                    </p:anim>
                                    <p:anim calcmode="lin" valueType="num">
                                      <p:cBhvr additive="base">
                                        <p:cTn id="18" dur="500" fill="hold"/>
                                        <p:tgtEl>
                                          <p:spTgt spid="263178"/>
                                        </p:tgtEl>
                                        <p:attrNameLst>
                                          <p:attrName>ppt_y</p:attrName>
                                        </p:attrNameLst>
                                      </p:cBhvr>
                                      <p:tavLst>
                                        <p:tav tm="0">
                                          <p:val>
                                            <p:strVal val="0-#ppt_h/2"/>
                                          </p:val>
                                        </p:tav>
                                        <p:tav tm="100000">
                                          <p:val>
                                            <p:strVal val="#ppt_y"/>
                                          </p:val>
                                        </p:tav>
                                      </p:tavLst>
                                    </p:anim>
                                  </p:childTnLst>
                                </p:cTn>
                              </p:par>
                            </p:childTnLst>
                          </p:cTn>
                        </p:par>
                        <p:par>
                          <p:cTn id="19" fill="hold" nodeType="afterGroup">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263185"/>
                                        </p:tgtEl>
                                        <p:attrNameLst>
                                          <p:attrName>style.visibility</p:attrName>
                                        </p:attrNameLst>
                                      </p:cBhvr>
                                      <p:to>
                                        <p:strVal val="visible"/>
                                      </p:to>
                                    </p:set>
                                    <p:anim calcmode="lin" valueType="num">
                                      <p:cBhvr additive="base">
                                        <p:cTn id="22" dur="500" fill="hold"/>
                                        <p:tgtEl>
                                          <p:spTgt spid="263185"/>
                                        </p:tgtEl>
                                        <p:attrNameLst>
                                          <p:attrName>ppt_x</p:attrName>
                                        </p:attrNameLst>
                                      </p:cBhvr>
                                      <p:tavLst>
                                        <p:tav tm="0">
                                          <p:val>
                                            <p:strVal val="#ppt_x"/>
                                          </p:val>
                                        </p:tav>
                                        <p:tav tm="100000">
                                          <p:val>
                                            <p:strVal val="#ppt_x"/>
                                          </p:val>
                                        </p:tav>
                                      </p:tavLst>
                                    </p:anim>
                                    <p:anim calcmode="lin" valueType="num">
                                      <p:cBhvr additive="base">
                                        <p:cTn id="23" dur="500" fill="hold"/>
                                        <p:tgtEl>
                                          <p:spTgt spid="263185"/>
                                        </p:tgtEl>
                                        <p:attrNameLst>
                                          <p:attrName>ppt_y</p:attrName>
                                        </p:attrNameLst>
                                      </p:cBhvr>
                                      <p:tavLst>
                                        <p:tav tm="0">
                                          <p:val>
                                            <p:strVal val="0-#ppt_h/2"/>
                                          </p:val>
                                        </p:tav>
                                        <p:tav tm="100000">
                                          <p:val>
                                            <p:strVal val="#ppt_y"/>
                                          </p:val>
                                        </p:tav>
                                      </p:tavLst>
                                    </p:anim>
                                  </p:childTnLst>
                                </p:cTn>
                              </p:par>
                            </p:childTnLst>
                          </p:cTn>
                        </p:par>
                        <p:par>
                          <p:cTn id="24" fill="hold" nodeType="afterGroup">
                            <p:stCondLst>
                              <p:cond delay="2000"/>
                            </p:stCondLst>
                            <p:childTnLst>
                              <p:par>
                                <p:cTn id="25" presetID="9" presetClass="entr" presetSubtype="0" fill="hold" grpId="0" nodeType="afterEffect">
                                  <p:stCondLst>
                                    <p:cond delay="0"/>
                                  </p:stCondLst>
                                  <p:childTnLst>
                                    <p:set>
                                      <p:cBhvr>
                                        <p:cTn id="26" dur="1" fill="hold">
                                          <p:stCondLst>
                                            <p:cond delay="0"/>
                                          </p:stCondLst>
                                        </p:cTn>
                                        <p:tgtEl>
                                          <p:spTgt spid="263172"/>
                                        </p:tgtEl>
                                        <p:attrNameLst>
                                          <p:attrName>style.visibility</p:attrName>
                                        </p:attrNameLst>
                                      </p:cBhvr>
                                      <p:to>
                                        <p:strVal val="visible"/>
                                      </p:to>
                                    </p:set>
                                    <p:animEffect transition="in" filter="dissolve">
                                      <p:cBhvr>
                                        <p:cTn id="27" dur="500"/>
                                        <p:tgtEl>
                                          <p:spTgt spid="263172"/>
                                        </p:tgtEl>
                                      </p:cBhvr>
                                    </p:animEffect>
                                  </p:childTnLst>
                                </p:cTn>
                              </p:par>
                            </p:childTnLst>
                          </p:cTn>
                        </p:par>
                        <p:par>
                          <p:cTn id="28" fill="hold" nodeType="afterGroup">
                            <p:stCondLst>
                              <p:cond delay="2500"/>
                            </p:stCondLst>
                            <p:childTnLst>
                              <p:par>
                                <p:cTn id="29" presetID="2" presetClass="entr" presetSubtype="1" fill="hold" grpId="0" nodeType="afterEffect">
                                  <p:stCondLst>
                                    <p:cond delay="0"/>
                                  </p:stCondLst>
                                  <p:childTnLst>
                                    <p:set>
                                      <p:cBhvr>
                                        <p:cTn id="30" dur="1" fill="hold">
                                          <p:stCondLst>
                                            <p:cond delay="0"/>
                                          </p:stCondLst>
                                        </p:cTn>
                                        <p:tgtEl>
                                          <p:spTgt spid="263173"/>
                                        </p:tgtEl>
                                        <p:attrNameLst>
                                          <p:attrName>style.visibility</p:attrName>
                                        </p:attrNameLst>
                                      </p:cBhvr>
                                      <p:to>
                                        <p:strVal val="visible"/>
                                      </p:to>
                                    </p:set>
                                    <p:anim calcmode="lin" valueType="num">
                                      <p:cBhvr additive="base">
                                        <p:cTn id="31" dur="500" fill="hold"/>
                                        <p:tgtEl>
                                          <p:spTgt spid="263173"/>
                                        </p:tgtEl>
                                        <p:attrNameLst>
                                          <p:attrName>ppt_x</p:attrName>
                                        </p:attrNameLst>
                                      </p:cBhvr>
                                      <p:tavLst>
                                        <p:tav tm="0">
                                          <p:val>
                                            <p:strVal val="#ppt_x"/>
                                          </p:val>
                                        </p:tav>
                                        <p:tav tm="100000">
                                          <p:val>
                                            <p:strVal val="#ppt_x"/>
                                          </p:val>
                                        </p:tav>
                                      </p:tavLst>
                                    </p:anim>
                                    <p:anim calcmode="lin" valueType="num">
                                      <p:cBhvr additive="base">
                                        <p:cTn id="32" dur="500" fill="hold"/>
                                        <p:tgtEl>
                                          <p:spTgt spid="263173"/>
                                        </p:tgtEl>
                                        <p:attrNameLst>
                                          <p:attrName>ppt_y</p:attrName>
                                        </p:attrNameLst>
                                      </p:cBhvr>
                                      <p:tavLst>
                                        <p:tav tm="0">
                                          <p:val>
                                            <p:strVal val="0-#ppt_h/2"/>
                                          </p:val>
                                        </p:tav>
                                        <p:tav tm="100000">
                                          <p:val>
                                            <p:strVal val="#ppt_y"/>
                                          </p:val>
                                        </p:tav>
                                      </p:tavLst>
                                    </p:anim>
                                  </p:childTnLst>
                                </p:cTn>
                              </p:par>
                            </p:childTnLst>
                          </p:cTn>
                        </p:par>
                        <p:par>
                          <p:cTn id="33" fill="hold" nodeType="afterGroup">
                            <p:stCondLst>
                              <p:cond delay="3000"/>
                            </p:stCondLst>
                            <p:childTnLst>
                              <p:par>
                                <p:cTn id="34" presetID="9" presetClass="entr" presetSubtype="0" fill="hold" grpId="0" nodeType="afterEffect">
                                  <p:stCondLst>
                                    <p:cond delay="0"/>
                                  </p:stCondLst>
                                  <p:childTnLst>
                                    <p:set>
                                      <p:cBhvr>
                                        <p:cTn id="35" dur="1" fill="hold">
                                          <p:stCondLst>
                                            <p:cond delay="0"/>
                                          </p:stCondLst>
                                        </p:cTn>
                                        <p:tgtEl>
                                          <p:spTgt spid="263179"/>
                                        </p:tgtEl>
                                        <p:attrNameLst>
                                          <p:attrName>style.visibility</p:attrName>
                                        </p:attrNameLst>
                                      </p:cBhvr>
                                      <p:to>
                                        <p:strVal val="visible"/>
                                      </p:to>
                                    </p:set>
                                    <p:animEffect transition="in" filter="dissolve">
                                      <p:cBhvr>
                                        <p:cTn id="36" dur="500"/>
                                        <p:tgtEl>
                                          <p:spTgt spid="263179"/>
                                        </p:tgtEl>
                                      </p:cBhvr>
                                    </p:animEffect>
                                  </p:childTnLst>
                                </p:cTn>
                              </p:par>
                            </p:childTnLst>
                          </p:cTn>
                        </p:par>
                        <p:par>
                          <p:cTn id="37" fill="hold" nodeType="afterGroup">
                            <p:stCondLst>
                              <p:cond delay="3500"/>
                            </p:stCondLst>
                            <p:childTnLst>
                              <p:par>
                                <p:cTn id="38" presetID="2" presetClass="entr" presetSubtype="1" fill="hold" grpId="0" nodeType="afterEffect">
                                  <p:stCondLst>
                                    <p:cond delay="0"/>
                                  </p:stCondLst>
                                  <p:childTnLst>
                                    <p:set>
                                      <p:cBhvr>
                                        <p:cTn id="39" dur="1" fill="hold">
                                          <p:stCondLst>
                                            <p:cond delay="0"/>
                                          </p:stCondLst>
                                        </p:cTn>
                                        <p:tgtEl>
                                          <p:spTgt spid="263180"/>
                                        </p:tgtEl>
                                        <p:attrNameLst>
                                          <p:attrName>style.visibility</p:attrName>
                                        </p:attrNameLst>
                                      </p:cBhvr>
                                      <p:to>
                                        <p:strVal val="visible"/>
                                      </p:to>
                                    </p:set>
                                    <p:anim calcmode="lin" valueType="num">
                                      <p:cBhvr additive="base">
                                        <p:cTn id="40" dur="500" fill="hold"/>
                                        <p:tgtEl>
                                          <p:spTgt spid="263180"/>
                                        </p:tgtEl>
                                        <p:attrNameLst>
                                          <p:attrName>ppt_x</p:attrName>
                                        </p:attrNameLst>
                                      </p:cBhvr>
                                      <p:tavLst>
                                        <p:tav tm="0">
                                          <p:val>
                                            <p:strVal val="#ppt_x"/>
                                          </p:val>
                                        </p:tav>
                                        <p:tav tm="100000">
                                          <p:val>
                                            <p:strVal val="#ppt_x"/>
                                          </p:val>
                                        </p:tav>
                                      </p:tavLst>
                                    </p:anim>
                                    <p:anim calcmode="lin" valueType="num">
                                      <p:cBhvr additive="base">
                                        <p:cTn id="41" dur="500" fill="hold"/>
                                        <p:tgtEl>
                                          <p:spTgt spid="263180"/>
                                        </p:tgtEl>
                                        <p:attrNameLst>
                                          <p:attrName>ppt_y</p:attrName>
                                        </p:attrNameLst>
                                      </p:cBhvr>
                                      <p:tavLst>
                                        <p:tav tm="0">
                                          <p:val>
                                            <p:strVal val="0-#ppt_h/2"/>
                                          </p:val>
                                        </p:tav>
                                        <p:tav tm="100000">
                                          <p:val>
                                            <p:strVal val="#ppt_y"/>
                                          </p:val>
                                        </p:tav>
                                      </p:tavLst>
                                    </p:anim>
                                  </p:childTnLst>
                                </p:cTn>
                              </p:par>
                            </p:childTnLst>
                          </p:cTn>
                        </p:par>
                        <p:par>
                          <p:cTn id="42" fill="hold" nodeType="afterGroup">
                            <p:stCondLst>
                              <p:cond delay="4000"/>
                            </p:stCondLst>
                            <p:childTnLst>
                              <p:par>
                                <p:cTn id="43" presetID="9" presetClass="entr" presetSubtype="0" fill="hold" grpId="0" nodeType="afterEffect">
                                  <p:stCondLst>
                                    <p:cond delay="0"/>
                                  </p:stCondLst>
                                  <p:childTnLst>
                                    <p:set>
                                      <p:cBhvr>
                                        <p:cTn id="44" dur="1" fill="hold">
                                          <p:stCondLst>
                                            <p:cond delay="0"/>
                                          </p:stCondLst>
                                        </p:cTn>
                                        <p:tgtEl>
                                          <p:spTgt spid="263186"/>
                                        </p:tgtEl>
                                        <p:attrNameLst>
                                          <p:attrName>style.visibility</p:attrName>
                                        </p:attrNameLst>
                                      </p:cBhvr>
                                      <p:to>
                                        <p:strVal val="visible"/>
                                      </p:to>
                                    </p:set>
                                    <p:animEffect transition="in" filter="dissolve">
                                      <p:cBhvr>
                                        <p:cTn id="45" dur="500"/>
                                        <p:tgtEl>
                                          <p:spTgt spid="263186"/>
                                        </p:tgtEl>
                                      </p:cBhvr>
                                    </p:animEffect>
                                  </p:childTnLst>
                                </p:cTn>
                              </p:par>
                            </p:childTnLst>
                          </p:cTn>
                        </p:par>
                        <p:par>
                          <p:cTn id="46" fill="hold" nodeType="afterGroup">
                            <p:stCondLst>
                              <p:cond delay="4500"/>
                            </p:stCondLst>
                            <p:childTnLst>
                              <p:par>
                                <p:cTn id="47" presetID="2" presetClass="entr" presetSubtype="1" fill="hold" grpId="0" nodeType="afterEffect">
                                  <p:stCondLst>
                                    <p:cond delay="0"/>
                                  </p:stCondLst>
                                  <p:childTnLst>
                                    <p:set>
                                      <p:cBhvr>
                                        <p:cTn id="48" dur="1" fill="hold">
                                          <p:stCondLst>
                                            <p:cond delay="0"/>
                                          </p:stCondLst>
                                        </p:cTn>
                                        <p:tgtEl>
                                          <p:spTgt spid="263187"/>
                                        </p:tgtEl>
                                        <p:attrNameLst>
                                          <p:attrName>style.visibility</p:attrName>
                                        </p:attrNameLst>
                                      </p:cBhvr>
                                      <p:to>
                                        <p:strVal val="visible"/>
                                      </p:to>
                                    </p:set>
                                    <p:anim calcmode="lin" valueType="num">
                                      <p:cBhvr additive="base">
                                        <p:cTn id="49" dur="500" fill="hold"/>
                                        <p:tgtEl>
                                          <p:spTgt spid="263187"/>
                                        </p:tgtEl>
                                        <p:attrNameLst>
                                          <p:attrName>ppt_x</p:attrName>
                                        </p:attrNameLst>
                                      </p:cBhvr>
                                      <p:tavLst>
                                        <p:tav tm="0">
                                          <p:val>
                                            <p:strVal val="#ppt_x"/>
                                          </p:val>
                                        </p:tav>
                                        <p:tav tm="100000">
                                          <p:val>
                                            <p:strVal val="#ppt_x"/>
                                          </p:val>
                                        </p:tav>
                                      </p:tavLst>
                                    </p:anim>
                                    <p:anim calcmode="lin" valueType="num">
                                      <p:cBhvr additive="base">
                                        <p:cTn id="50" dur="500" fill="hold"/>
                                        <p:tgtEl>
                                          <p:spTgt spid="263187"/>
                                        </p:tgtEl>
                                        <p:attrNameLst>
                                          <p:attrName>ppt_y</p:attrName>
                                        </p:attrNameLst>
                                      </p:cBhvr>
                                      <p:tavLst>
                                        <p:tav tm="0">
                                          <p:val>
                                            <p:strVal val="0-#ppt_h/2"/>
                                          </p:val>
                                        </p:tav>
                                        <p:tav tm="100000">
                                          <p:val>
                                            <p:strVal val="#ppt_y"/>
                                          </p:val>
                                        </p:tav>
                                      </p:tavLst>
                                    </p:anim>
                                  </p:childTnLst>
                                </p:cTn>
                              </p:par>
                            </p:childTnLst>
                          </p:cTn>
                        </p:par>
                        <p:par>
                          <p:cTn id="51" fill="hold" nodeType="afterGroup">
                            <p:stCondLst>
                              <p:cond delay="5000"/>
                            </p:stCondLst>
                            <p:childTnLst>
                              <p:par>
                                <p:cTn id="52" presetID="9" presetClass="entr" presetSubtype="0" fill="hold" grpId="0" nodeType="afterEffect">
                                  <p:stCondLst>
                                    <p:cond delay="0"/>
                                  </p:stCondLst>
                                  <p:childTnLst>
                                    <p:set>
                                      <p:cBhvr>
                                        <p:cTn id="53" dur="1" fill="hold">
                                          <p:stCondLst>
                                            <p:cond delay="0"/>
                                          </p:stCondLst>
                                        </p:cTn>
                                        <p:tgtEl>
                                          <p:spTgt spid="263174"/>
                                        </p:tgtEl>
                                        <p:attrNameLst>
                                          <p:attrName>style.visibility</p:attrName>
                                        </p:attrNameLst>
                                      </p:cBhvr>
                                      <p:to>
                                        <p:strVal val="visible"/>
                                      </p:to>
                                    </p:set>
                                    <p:animEffect transition="in" filter="dissolve">
                                      <p:cBhvr>
                                        <p:cTn id="54" dur="500"/>
                                        <p:tgtEl>
                                          <p:spTgt spid="263174"/>
                                        </p:tgtEl>
                                      </p:cBhvr>
                                    </p:animEffect>
                                  </p:childTnLst>
                                </p:cTn>
                              </p:par>
                            </p:childTnLst>
                          </p:cTn>
                        </p:par>
                        <p:par>
                          <p:cTn id="55" fill="hold" nodeType="afterGroup">
                            <p:stCondLst>
                              <p:cond delay="5500"/>
                            </p:stCondLst>
                            <p:childTnLst>
                              <p:par>
                                <p:cTn id="56" presetID="2" presetClass="entr" presetSubtype="1" fill="hold" grpId="0" nodeType="afterEffect">
                                  <p:stCondLst>
                                    <p:cond delay="0"/>
                                  </p:stCondLst>
                                  <p:childTnLst>
                                    <p:set>
                                      <p:cBhvr>
                                        <p:cTn id="57" dur="1" fill="hold">
                                          <p:stCondLst>
                                            <p:cond delay="0"/>
                                          </p:stCondLst>
                                        </p:cTn>
                                        <p:tgtEl>
                                          <p:spTgt spid="263175"/>
                                        </p:tgtEl>
                                        <p:attrNameLst>
                                          <p:attrName>style.visibility</p:attrName>
                                        </p:attrNameLst>
                                      </p:cBhvr>
                                      <p:to>
                                        <p:strVal val="visible"/>
                                      </p:to>
                                    </p:set>
                                    <p:anim calcmode="lin" valueType="num">
                                      <p:cBhvr additive="base">
                                        <p:cTn id="58" dur="500" fill="hold"/>
                                        <p:tgtEl>
                                          <p:spTgt spid="263175"/>
                                        </p:tgtEl>
                                        <p:attrNameLst>
                                          <p:attrName>ppt_x</p:attrName>
                                        </p:attrNameLst>
                                      </p:cBhvr>
                                      <p:tavLst>
                                        <p:tav tm="0">
                                          <p:val>
                                            <p:strVal val="#ppt_x"/>
                                          </p:val>
                                        </p:tav>
                                        <p:tav tm="100000">
                                          <p:val>
                                            <p:strVal val="#ppt_x"/>
                                          </p:val>
                                        </p:tav>
                                      </p:tavLst>
                                    </p:anim>
                                    <p:anim calcmode="lin" valueType="num">
                                      <p:cBhvr additive="base">
                                        <p:cTn id="59" dur="500" fill="hold"/>
                                        <p:tgtEl>
                                          <p:spTgt spid="263175"/>
                                        </p:tgtEl>
                                        <p:attrNameLst>
                                          <p:attrName>ppt_y</p:attrName>
                                        </p:attrNameLst>
                                      </p:cBhvr>
                                      <p:tavLst>
                                        <p:tav tm="0">
                                          <p:val>
                                            <p:strVal val="0-#ppt_h/2"/>
                                          </p:val>
                                        </p:tav>
                                        <p:tav tm="100000">
                                          <p:val>
                                            <p:strVal val="#ppt_y"/>
                                          </p:val>
                                        </p:tav>
                                      </p:tavLst>
                                    </p:anim>
                                  </p:childTnLst>
                                </p:cTn>
                              </p:par>
                            </p:childTnLst>
                          </p:cTn>
                        </p:par>
                        <p:par>
                          <p:cTn id="60" fill="hold" nodeType="afterGroup">
                            <p:stCondLst>
                              <p:cond delay="6000"/>
                            </p:stCondLst>
                            <p:childTnLst>
                              <p:par>
                                <p:cTn id="61" presetID="9" presetClass="entr" presetSubtype="0" fill="hold" grpId="0" nodeType="afterEffect">
                                  <p:stCondLst>
                                    <p:cond delay="0"/>
                                  </p:stCondLst>
                                  <p:childTnLst>
                                    <p:set>
                                      <p:cBhvr>
                                        <p:cTn id="62" dur="1" fill="hold">
                                          <p:stCondLst>
                                            <p:cond delay="0"/>
                                          </p:stCondLst>
                                        </p:cTn>
                                        <p:tgtEl>
                                          <p:spTgt spid="263181"/>
                                        </p:tgtEl>
                                        <p:attrNameLst>
                                          <p:attrName>style.visibility</p:attrName>
                                        </p:attrNameLst>
                                      </p:cBhvr>
                                      <p:to>
                                        <p:strVal val="visible"/>
                                      </p:to>
                                    </p:set>
                                    <p:animEffect transition="in" filter="dissolve">
                                      <p:cBhvr>
                                        <p:cTn id="63" dur="500"/>
                                        <p:tgtEl>
                                          <p:spTgt spid="263181"/>
                                        </p:tgtEl>
                                      </p:cBhvr>
                                    </p:animEffect>
                                  </p:childTnLst>
                                </p:cTn>
                              </p:par>
                            </p:childTnLst>
                          </p:cTn>
                        </p:par>
                        <p:par>
                          <p:cTn id="64" fill="hold" nodeType="afterGroup">
                            <p:stCondLst>
                              <p:cond delay="6500"/>
                            </p:stCondLst>
                            <p:childTnLst>
                              <p:par>
                                <p:cTn id="65" presetID="2" presetClass="entr" presetSubtype="1" fill="hold" grpId="0" nodeType="afterEffect">
                                  <p:stCondLst>
                                    <p:cond delay="0"/>
                                  </p:stCondLst>
                                  <p:childTnLst>
                                    <p:set>
                                      <p:cBhvr>
                                        <p:cTn id="66" dur="1" fill="hold">
                                          <p:stCondLst>
                                            <p:cond delay="0"/>
                                          </p:stCondLst>
                                        </p:cTn>
                                        <p:tgtEl>
                                          <p:spTgt spid="263182"/>
                                        </p:tgtEl>
                                        <p:attrNameLst>
                                          <p:attrName>style.visibility</p:attrName>
                                        </p:attrNameLst>
                                      </p:cBhvr>
                                      <p:to>
                                        <p:strVal val="visible"/>
                                      </p:to>
                                    </p:set>
                                    <p:anim calcmode="lin" valueType="num">
                                      <p:cBhvr additive="base">
                                        <p:cTn id="67" dur="500" fill="hold"/>
                                        <p:tgtEl>
                                          <p:spTgt spid="263182"/>
                                        </p:tgtEl>
                                        <p:attrNameLst>
                                          <p:attrName>ppt_x</p:attrName>
                                        </p:attrNameLst>
                                      </p:cBhvr>
                                      <p:tavLst>
                                        <p:tav tm="0">
                                          <p:val>
                                            <p:strVal val="#ppt_x"/>
                                          </p:val>
                                        </p:tav>
                                        <p:tav tm="100000">
                                          <p:val>
                                            <p:strVal val="#ppt_x"/>
                                          </p:val>
                                        </p:tav>
                                      </p:tavLst>
                                    </p:anim>
                                    <p:anim calcmode="lin" valueType="num">
                                      <p:cBhvr additive="base">
                                        <p:cTn id="68" dur="500" fill="hold"/>
                                        <p:tgtEl>
                                          <p:spTgt spid="263182"/>
                                        </p:tgtEl>
                                        <p:attrNameLst>
                                          <p:attrName>ppt_y</p:attrName>
                                        </p:attrNameLst>
                                      </p:cBhvr>
                                      <p:tavLst>
                                        <p:tav tm="0">
                                          <p:val>
                                            <p:strVal val="0-#ppt_h/2"/>
                                          </p:val>
                                        </p:tav>
                                        <p:tav tm="100000">
                                          <p:val>
                                            <p:strVal val="#ppt_y"/>
                                          </p:val>
                                        </p:tav>
                                      </p:tavLst>
                                    </p:anim>
                                  </p:childTnLst>
                                </p:cTn>
                              </p:par>
                            </p:childTnLst>
                          </p:cTn>
                        </p:par>
                        <p:par>
                          <p:cTn id="69" fill="hold" nodeType="afterGroup">
                            <p:stCondLst>
                              <p:cond delay="7000"/>
                            </p:stCondLst>
                            <p:childTnLst>
                              <p:par>
                                <p:cTn id="70" presetID="9" presetClass="entr" presetSubtype="0" fill="hold" grpId="0" nodeType="afterEffect">
                                  <p:stCondLst>
                                    <p:cond delay="0"/>
                                  </p:stCondLst>
                                  <p:childTnLst>
                                    <p:set>
                                      <p:cBhvr>
                                        <p:cTn id="71" dur="1" fill="hold">
                                          <p:stCondLst>
                                            <p:cond delay="0"/>
                                          </p:stCondLst>
                                        </p:cTn>
                                        <p:tgtEl>
                                          <p:spTgt spid="263188"/>
                                        </p:tgtEl>
                                        <p:attrNameLst>
                                          <p:attrName>style.visibility</p:attrName>
                                        </p:attrNameLst>
                                      </p:cBhvr>
                                      <p:to>
                                        <p:strVal val="visible"/>
                                      </p:to>
                                    </p:set>
                                    <p:animEffect transition="in" filter="dissolve">
                                      <p:cBhvr>
                                        <p:cTn id="72" dur="500"/>
                                        <p:tgtEl>
                                          <p:spTgt spid="263188"/>
                                        </p:tgtEl>
                                      </p:cBhvr>
                                    </p:animEffect>
                                  </p:childTnLst>
                                </p:cTn>
                              </p:par>
                            </p:childTnLst>
                          </p:cTn>
                        </p:par>
                        <p:par>
                          <p:cTn id="73" fill="hold" nodeType="afterGroup">
                            <p:stCondLst>
                              <p:cond delay="7500"/>
                            </p:stCondLst>
                            <p:childTnLst>
                              <p:par>
                                <p:cTn id="74" presetID="2" presetClass="entr" presetSubtype="1" fill="hold" grpId="0" nodeType="afterEffect">
                                  <p:stCondLst>
                                    <p:cond delay="0"/>
                                  </p:stCondLst>
                                  <p:childTnLst>
                                    <p:set>
                                      <p:cBhvr>
                                        <p:cTn id="75" dur="1" fill="hold">
                                          <p:stCondLst>
                                            <p:cond delay="0"/>
                                          </p:stCondLst>
                                        </p:cTn>
                                        <p:tgtEl>
                                          <p:spTgt spid="263189"/>
                                        </p:tgtEl>
                                        <p:attrNameLst>
                                          <p:attrName>style.visibility</p:attrName>
                                        </p:attrNameLst>
                                      </p:cBhvr>
                                      <p:to>
                                        <p:strVal val="visible"/>
                                      </p:to>
                                    </p:set>
                                    <p:anim calcmode="lin" valueType="num">
                                      <p:cBhvr additive="base">
                                        <p:cTn id="76" dur="500" fill="hold"/>
                                        <p:tgtEl>
                                          <p:spTgt spid="263189"/>
                                        </p:tgtEl>
                                        <p:attrNameLst>
                                          <p:attrName>ppt_x</p:attrName>
                                        </p:attrNameLst>
                                      </p:cBhvr>
                                      <p:tavLst>
                                        <p:tav tm="0">
                                          <p:val>
                                            <p:strVal val="#ppt_x"/>
                                          </p:val>
                                        </p:tav>
                                        <p:tav tm="100000">
                                          <p:val>
                                            <p:strVal val="#ppt_x"/>
                                          </p:val>
                                        </p:tav>
                                      </p:tavLst>
                                    </p:anim>
                                    <p:anim calcmode="lin" valueType="num">
                                      <p:cBhvr additive="base">
                                        <p:cTn id="77" dur="500" fill="hold"/>
                                        <p:tgtEl>
                                          <p:spTgt spid="263189"/>
                                        </p:tgtEl>
                                        <p:attrNameLst>
                                          <p:attrName>ppt_y</p:attrName>
                                        </p:attrNameLst>
                                      </p:cBhvr>
                                      <p:tavLst>
                                        <p:tav tm="0">
                                          <p:val>
                                            <p:strVal val="0-#ppt_h/2"/>
                                          </p:val>
                                        </p:tav>
                                        <p:tav tm="100000">
                                          <p:val>
                                            <p:strVal val="#ppt_y"/>
                                          </p:val>
                                        </p:tav>
                                      </p:tavLst>
                                    </p:anim>
                                  </p:childTnLst>
                                </p:cTn>
                              </p:par>
                            </p:childTnLst>
                          </p:cTn>
                        </p:par>
                        <p:par>
                          <p:cTn id="78" fill="hold" nodeType="afterGroup">
                            <p:stCondLst>
                              <p:cond delay="8000"/>
                            </p:stCondLst>
                            <p:childTnLst>
                              <p:par>
                                <p:cTn id="79" presetID="9" presetClass="entr" presetSubtype="0" fill="hold" grpId="0" nodeType="afterEffect">
                                  <p:stCondLst>
                                    <p:cond delay="0"/>
                                  </p:stCondLst>
                                  <p:childTnLst>
                                    <p:set>
                                      <p:cBhvr>
                                        <p:cTn id="80" dur="1" fill="hold">
                                          <p:stCondLst>
                                            <p:cond delay="0"/>
                                          </p:stCondLst>
                                        </p:cTn>
                                        <p:tgtEl>
                                          <p:spTgt spid="263176"/>
                                        </p:tgtEl>
                                        <p:attrNameLst>
                                          <p:attrName>style.visibility</p:attrName>
                                        </p:attrNameLst>
                                      </p:cBhvr>
                                      <p:to>
                                        <p:strVal val="visible"/>
                                      </p:to>
                                    </p:set>
                                    <p:animEffect transition="in" filter="dissolve">
                                      <p:cBhvr>
                                        <p:cTn id="81" dur="500"/>
                                        <p:tgtEl>
                                          <p:spTgt spid="263176"/>
                                        </p:tgtEl>
                                      </p:cBhvr>
                                    </p:animEffect>
                                  </p:childTnLst>
                                </p:cTn>
                              </p:par>
                            </p:childTnLst>
                          </p:cTn>
                        </p:par>
                        <p:par>
                          <p:cTn id="82" fill="hold" nodeType="afterGroup">
                            <p:stCondLst>
                              <p:cond delay="8500"/>
                            </p:stCondLst>
                            <p:childTnLst>
                              <p:par>
                                <p:cTn id="83" presetID="2" presetClass="entr" presetSubtype="1" fill="hold" grpId="0" nodeType="afterEffect">
                                  <p:stCondLst>
                                    <p:cond delay="0"/>
                                  </p:stCondLst>
                                  <p:childTnLst>
                                    <p:set>
                                      <p:cBhvr>
                                        <p:cTn id="84" dur="1" fill="hold">
                                          <p:stCondLst>
                                            <p:cond delay="0"/>
                                          </p:stCondLst>
                                        </p:cTn>
                                        <p:tgtEl>
                                          <p:spTgt spid="263177"/>
                                        </p:tgtEl>
                                        <p:attrNameLst>
                                          <p:attrName>style.visibility</p:attrName>
                                        </p:attrNameLst>
                                      </p:cBhvr>
                                      <p:to>
                                        <p:strVal val="visible"/>
                                      </p:to>
                                    </p:set>
                                    <p:anim calcmode="lin" valueType="num">
                                      <p:cBhvr additive="base">
                                        <p:cTn id="85" dur="500" fill="hold"/>
                                        <p:tgtEl>
                                          <p:spTgt spid="263177"/>
                                        </p:tgtEl>
                                        <p:attrNameLst>
                                          <p:attrName>ppt_x</p:attrName>
                                        </p:attrNameLst>
                                      </p:cBhvr>
                                      <p:tavLst>
                                        <p:tav tm="0">
                                          <p:val>
                                            <p:strVal val="#ppt_x"/>
                                          </p:val>
                                        </p:tav>
                                        <p:tav tm="100000">
                                          <p:val>
                                            <p:strVal val="#ppt_x"/>
                                          </p:val>
                                        </p:tav>
                                      </p:tavLst>
                                    </p:anim>
                                    <p:anim calcmode="lin" valueType="num">
                                      <p:cBhvr additive="base">
                                        <p:cTn id="86" dur="500" fill="hold"/>
                                        <p:tgtEl>
                                          <p:spTgt spid="263177"/>
                                        </p:tgtEl>
                                        <p:attrNameLst>
                                          <p:attrName>ppt_y</p:attrName>
                                        </p:attrNameLst>
                                      </p:cBhvr>
                                      <p:tavLst>
                                        <p:tav tm="0">
                                          <p:val>
                                            <p:strVal val="0-#ppt_h/2"/>
                                          </p:val>
                                        </p:tav>
                                        <p:tav tm="100000">
                                          <p:val>
                                            <p:strVal val="#ppt_y"/>
                                          </p:val>
                                        </p:tav>
                                      </p:tavLst>
                                    </p:anim>
                                  </p:childTnLst>
                                </p:cTn>
                              </p:par>
                            </p:childTnLst>
                          </p:cTn>
                        </p:par>
                        <p:par>
                          <p:cTn id="87" fill="hold" nodeType="afterGroup">
                            <p:stCondLst>
                              <p:cond delay="9000"/>
                            </p:stCondLst>
                            <p:childTnLst>
                              <p:par>
                                <p:cTn id="88" presetID="9" presetClass="entr" presetSubtype="0" fill="hold" grpId="0" nodeType="afterEffect">
                                  <p:stCondLst>
                                    <p:cond delay="0"/>
                                  </p:stCondLst>
                                  <p:childTnLst>
                                    <p:set>
                                      <p:cBhvr>
                                        <p:cTn id="89" dur="1" fill="hold">
                                          <p:stCondLst>
                                            <p:cond delay="0"/>
                                          </p:stCondLst>
                                        </p:cTn>
                                        <p:tgtEl>
                                          <p:spTgt spid="263183"/>
                                        </p:tgtEl>
                                        <p:attrNameLst>
                                          <p:attrName>style.visibility</p:attrName>
                                        </p:attrNameLst>
                                      </p:cBhvr>
                                      <p:to>
                                        <p:strVal val="visible"/>
                                      </p:to>
                                    </p:set>
                                    <p:animEffect transition="in" filter="dissolve">
                                      <p:cBhvr>
                                        <p:cTn id="90" dur="500"/>
                                        <p:tgtEl>
                                          <p:spTgt spid="263183"/>
                                        </p:tgtEl>
                                      </p:cBhvr>
                                    </p:animEffect>
                                  </p:childTnLst>
                                </p:cTn>
                              </p:par>
                            </p:childTnLst>
                          </p:cTn>
                        </p:par>
                        <p:par>
                          <p:cTn id="91" fill="hold" nodeType="afterGroup">
                            <p:stCondLst>
                              <p:cond delay="9500"/>
                            </p:stCondLst>
                            <p:childTnLst>
                              <p:par>
                                <p:cTn id="92" presetID="2" presetClass="entr" presetSubtype="1" fill="hold" grpId="0" nodeType="afterEffect">
                                  <p:stCondLst>
                                    <p:cond delay="0"/>
                                  </p:stCondLst>
                                  <p:childTnLst>
                                    <p:set>
                                      <p:cBhvr>
                                        <p:cTn id="93" dur="1" fill="hold">
                                          <p:stCondLst>
                                            <p:cond delay="0"/>
                                          </p:stCondLst>
                                        </p:cTn>
                                        <p:tgtEl>
                                          <p:spTgt spid="263184"/>
                                        </p:tgtEl>
                                        <p:attrNameLst>
                                          <p:attrName>style.visibility</p:attrName>
                                        </p:attrNameLst>
                                      </p:cBhvr>
                                      <p:to>
                                        <p:strVal val="visible"/>
                                      </p:to>
                                    </p:set>
                                    <p:anim calcmode="lin" valueType="num">
                                      <p:cBhvr additive="base">
                                        <p:cTn id="94" dur="500" fill="hold"/>
                                        <p:tgtEl>
                                          <p:spTgt spid="263184"/>
                                        </p:tgtEl>
                                        <p:attrNameLst>
                                          <p:attrName>ppt_x</p:attrName>
                                        </p:attrNameLst>
                                      </p:cBhvr>
                                      <p:tavLst>
                                        <p:tav tm="0">
                                          <p:val>
                                            <p:strVal val="#ppt_x"/>
                                          </p:val>
                                        </p:tav>
                                        <p:tav tm="100000">
                                          <p:val>
                                            <p:strVal val="#ppt_x"/>
                                          </p:val>
                                        </p:tav>
                                      </p:tavLst>
                                    </p:anim>
                                    <p:anim calcmode="lin" valueType="num">
                                      <p:cBhvr additive="base">
                                        <p:cTn id="95" dur="500" fill="hold"/>
                                        <p:tgtEl>
                                          <p:spTgt spid="263184"/>
                                        </p:tgtEl>
                                        <p:attrNameLst>
                                          <p:attrName>ppt_y</p:attrName>
                                        </p:attrNameLst>
                                      </p:cBhvr>
                                      <p:tavLst>
                                        <p:tav tm="0">
                                          <p:val>
                                            <p:strVal val="0-#ppt_h/2"/>
                                          </p:val>
                                        </p:tav>
                                        <p:tav tm="100000">
                                          <p:val>
                                            <p:strVal val="#ppt_y"/>
                                          </p:val>
                                        </p:tav>
                                      </p:tavLst>
                                    </p:anim>
                                  </p:childTnLst>
                                </p:cTn>
                              </p:par>
                            </p:childTnLst>
                          </p:cTn>
                        </p:par>
                        <p:par>
                          <p:cTn id="96" fill="hold" nodeType="afterGroup">
                            <p:stCondLst>
                              <p:cond delay="10000"/>
                            </p:stCondLst>
                            <p:childTnLst>
                              <p:par>
                                <p:cTn id="97" presetID="9" presetClass="entr" presetSubtype="0" fill="hold" grpId="0" nodeType="afterEffect">
                                  <p:stCondLst>
                                    <p:cond delay="0"/>
                                  </p:stCondLst>
                                  <p:childTnLst>
                                    <p:set>
                                      <p:cBhvr>
                                        <p:cTn id="98" dur="1" fill="hold">
                                          <p:stCondLst>
                                            <p:cond delay="0"/>
                                          </p:stCondLst>
                                        </p:cTn>
                                        <p:tgtEl>
                                          <p:spTgt spid="263190"/>
                                        </p:tgtEl>
                                        <p:attrNameLst>
                                          <p:attrName>style.visibility</p:attrName>
                                        </p:attrNameLst>
                                      </p:cBhvr>
                                      <p:to>
                                        <p:strVal val="visible"/>
                                      </p:to>
                                    </p:set>
                                    <p:animEffect transition="in" filter="dissolve">
                                      <p:cBhvr>
                                        <p:cTn id="99" dur="500"/>
                                        <p:tgtEl>
                                          <p:spTgt spid="263190"/>
                                        </p:tgtEl>
                                      </p:cBhvr>
                                    </p:animEffect>
                                  </p:childTnLst>
                                </p:cTn>
                              </p:par>
                            </p:childTnLst>
                          </p:cTn>
                        </p:par>
                        <p:par>
                          <p:cTn id="100" fill="hold" nodeType="afterGroup">
                            <p:stCondLst>
                              <p:cond delay="10500"/>
                            </p:stCondLst>
                            <p:childTnLst>
                              <p:par>
                                <p:cTn id="101" presetID="2" presetClass="entr" presetSubtype="1" fill="hold" grpId="0" nodeType="afterEffect">
                                  <p:stCondLst>
                                    <p:cond delay="0"/>
                                  </p:stCondLst>
                                  <p:childTnLst>
                                    <p:set>
                                      <p:cBhvr>
                                        <p:cTn id="102" dur="1" fill="hold">
                                          <p:stCondLst>
                                            <p:cond delay="0"/>
                                          </p:stCondLst>
                                        </p:cTn>
                                        <p:tgtEl>
                                          <p:spTgt spid="263191"/>
                                        </p:tgtEl>
                                        <p:attrNameLst>
                                          <p:attrName>style.visibility</p:attrName>
                                        </p:attrNameLst>
                                      </p:cBhvr>
                                      <p:to>
                                        <p:strVal val="visible"/>
                                      </p:to>
                                    </p:set>
                                    <p:anim calcmode="lin" valueType="num">
                                      <p:cBhvr additive="base">
                                        <p:cTn id="103" dur="500" fill="hold"/>
                                        <p:tgtEl>
                                          <p:spTgt spid="263191"/>
                                        </p:tgtEl>
                                        <p:attrNameLst>
                                          <p:attrName>ppt_x</p:attrName>
                                        </p:attrNameLst>
                                      </p:cBhvr>
                                      <p:tavLst>
                                        <p:tav tm="0">
                                          <p:val>
                                            <p:strVal val="#ppt_x"/>
                                          </p:val>
                                        </p:tav>
                                        <p:tav tm="100000">
                                          <p:val>
                                            <p:strVal val="#ppt_x"/>
                                          </p:val>
                                        </p:tav>
                                      </p:tavLst>
                                    </p:anim>
                                    <p:anim calcmode="lin" valueType="num">
                                      <p:cBhvr additive="base">
                                        <p:cTn id="104" dur="500" fill="hold"/>
                                        <p:tgtEl>
                                          <p:spTgt spid="263191"/>
                                        </p:tgtEl>
                                        <p:attrNameLst>
                                          <p:attrName>ppt_y</p:attrName>
                                        </p:attrNameLst>
                                      </p:cBhvr>
                                      <p:tavLst>
                                        <p:tav tm="0">
                                          <p:val>
                                            <p:strVal val="0-#ppt_h/2"/>
                                          </p:val>
                                        </p:tav>
                                        <p:tav tm="100000">
                                          <p:val>
                                            <p:strVal val="#ppt_y"/>
                                          </p:val>
                                        </p:tav>
                                      </p:tavLst>
                                    </p:anim>
                                  </p:childTnLst>
                                </p:cTn>
                              </p:par>
                            </p:childTnLst>
                          </p:cTn>
                        </p:par>
                        <p:par>
                          <p:cTn id="105" fill="hold" nodeType="afterGroup">
                            <p:stCondLst>
                              <p:cond delay="11000"/>
                            </p:stCondLst>
                            <p:childTnLst>
                              <p:par>
                                <p:cTn id="106" presetID="10" presetClass="entr" presetSubtype="0" fill="hold" grpId="0" nodeType="afterEffect">
                                  <p:stCondLst>
                                    <p:cond delay="0"/>
                                  </p:stCondLst>
                                  <p:childTnLst>
                                    <p:set>
                                      <p:cBhvr>
                                        <p:cTn id="107" dur="1" fill="hold">
                                          <p:stCondLst>
                                            <p:cond delay="0"/>
                                          </p:stCondLst>
                                        </p:cTn>
                                        <p:tgtEl>
                                          <p:spTgt spid="263212"/>
                                        </p:tgtEl>
                                        <p:attrNameLst>
                                          <p:attrName>style.visibility</p:attrName>
                                        </p:attrNameLst>
                                      </p:cBhvr>
                                      <p:to>
                                        <p:strVal val="visible"/>
                                      </p:to>
                                    </p:set>
                                    <p:animEffect transition="in" filter="fade">
                                      <p:cBhvr>
                                        <p:cTn id="108" dur="2000"/>
                                        <p:tgtEl>
                                          <p:spTgt spid="263212"/>
                                        </p:tgtEl>
                                      </p:cBhvr>
                                    </p:animEffect>
                                  </p:childTnLst>
                                </p:cTn>
                              </p:par>
                            </p:childTnLst>
                          </p:cTn>
                        </p:par>
                        <p:par>
                          <p:cTn id="109" fill="hold" nodeType="afterGroup">
                            <p:stCondLst>
                              <p:cond delay="13000"/>
                            </p:stCondLst>
                            <p:childTnLst>
                              <p:par>
                                <p:cTn id="110" presetID="23" presetClass="entr" presetSubtype="272" fill="hold" nodeType="afterEffect">
                                  <p:stCondLst>
                                    <p:cond delay="0"/>
                                  </p:stCondLst>
                                  <p:childTnLst>
                                    <p:set>
                                      <p:cBhvr>
                                        <p:cTn id="111" dur="1" fill="hold">
                                          <p:stCondLst>
                                            <p:cond delay="0"/>
                                          </p:stCondLst>
                                        </p:cTn>
                                        <p:tgtEl>
                                          <p:spTgt spid="263213"/>
                                        </p:tgtEl>
                                        <p:attrNameLst>
                                          <p:attrName>style.visibility</p:attrName>
                                        </p:attrNameLst>
                                      </p:cBhvr>
                                      <p:to>
                                        <p:strVal val="visible"/>
                                      </p:to>
                                    </p:set>
                                    <p:anim calcmode="lin" valueType="num">
                                      <p:cBhvr>
                                        <p:cTn id="112" dur="1000" fill="hold"/>
                                        <p:tgtEl>
                                          <p:spTgt spid="263213"/>
                                        </p:tgtEl>
                                        <p:attrNameLst>
                                          <p:attrName>ppt_w</p:attrName>
                                        </p:attrNameLst>
                                      </p:cBhvr>
                                      <p:tavLst>
                                        <p:tav tm="0">
                                          <p:val>
                                            <p:strVal val="2/3*#ppt_w"/>
                                          </p:val>
                                        </p:tav>
                                        <p:tav tm="100000">
                                          <p:val>
                                            <p:strVal val="#ppt_w"/>
                                          </p:val>
                                        </p:tav>
                                      </p:tavLst>
                                    </p:anim>
                                    <p:anim calcmode="lin" valueType="num">
                                      <p:cBhvr>
                                        <p:cTn id="113" dur="1000" fill="hold"/>
                                        <p:tgtEl>
                                          <p:spTgt spid="263213"/>
                                        </p:tgtEl>
                                        <p:attrNameLst>
                                          <p:attrName>ppt_h</p:attrName>
                                        </p:attrNameLst>
                                      </p:cBhvr>
                                      <p:tavLst>
                                        <p:tav tm="0">
                                          <p:val>
                                            <p:strVal val="2/3*#ppt_h"/>
                                          </p:val>
                                        </p:tav>
                                        <p:tav tm="100000">
                                          <p:val>
                                            <p:strVal val="#ppt_h"/>
                                          </p:val>
                                        </p:tav>
                                      </p:tavLst>
                                    </p:anim>
                                  </p:childTnLst>
                                </p:cTn>
                              </p:par>
                            </p:childTnLst>
                          </p:cTn>
                        </p:par>
                        <p:par>
                          <p:cTn id="114" fill="hold" nodeType="afterGroup">
                            <p:stCondLst>
                              <p:cond delay="14000"/>
                            </p:stCondLst>
                            <p:childTnLst>
                              <p:par>
                                <p:cTn id="115" presetID="55" presetClass="exit" presetSubtype="0" fill="hold" nodeType="afterEffect">
                                  <p:stCondLst>
                                    <p:cond delay="0"/>
                                  </p:stCondLst>
                                  <p:childTnLst>
                                    <p:anim calcmode="lin" valueType="num">
                                      <p:cBhvr>
                                        <p:cTn id="116" dur="1000"/>
                                        <p:tgtEl>
                                          <p:spTgt spid="263213"/>
                                        </p:tgtEl>
                                        <p:attrNameLst>
                                          <p:attrName>ppt_w</p:attrName>
                                        </p:attrNameLst>
                                      </p:cBhvr>
                                      <p:tavLst>
                                        <p:tav tm="0">
                                          <p:val>
                                            <p:strVal val="ppt_w"/>
                                          </p:val>
                                        </p:tav>
                                        <p:tav tm="100000">
                                          <p:val>
                                            <p:strVal val="ppt_w*0.70"/>
                                          </p:val>
                                        </p:tav>
                                      </p:tavLst>
                                    </p:anim>
                                    <p:anim calcmode="lin" valueType="num">
                                      <p:cBhvr>
                                        <p:cTn id="117" dur="1000"/>
                                        <p:tgtEl>
                                          <p:spTgt spid="263213"/>
                                        </p:tgtEl>
                                        <p:attrNameLst>
                                          <p:attrName>ppt_h</p:attrName>
                                        </p:attrNameLst>
                                      </p:cBhvr>
                                      <p:tavLst>
                                        <p:tav tm="0">
                                          <p:val>
                                            <p:strVal val="ppt_h"/>
                                          </p:val>
                                        </p:tav>
                                        <p:tav tm="100000">
                                          <p:val>
                                            <p:strVal val="ppt_h"/>
                                          </p:val>
                                        </p:tav>
                                      </p:tavLst>
                                    </p:anim>
                                    <p:animEffect transition="out" filter="fade">
                                      <p:cBhvr>
                                        <p:cTn id="118" dur="1000"/>
                                        <p:tgtEl>
                                          <p:spTgt spid="263213"/>
                                        </p:tgtEl>
                                      </p:cBhvr>
                                    </p:animEffect>
                                    <p:set>
                                      <p:cBhvr>
                                        <p:cTn id="119" dur="1" fill="hold">
                                          <p:stCondLst>
                                            <p:cond delay="999"/>
                                          </p:stCondLst>
                                        </p:cTn>
                                        <p:tgtEl>
                                          <p:spTgt spid="2632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170" grpId="0" autoUpdateAnimBg="0"/>
      <p:bldP spid="263171" grpId="0" autoUpdateAnimBg="0"/>
      <p:bldP spid="263172" grpId="0" autoUpdateAnimBg="0"/>
      <p:bldP spid="263173" grpId="0" autoUpdateAnimBg="0"/>
      <p:bldP spid="263174" grpId="0" autoUpdateAnimBg="0"/>
      <p:bldP spid="263175" grpId="0" autoUpdateAnimBg="0"/>
      <p:bldP spid="263176" grpId="0" autoUpdateAnimBg="0"/>
      <p:bldP spid="263177" grpId="0" autoUpdateAnimBg="0"/>
      <p:bldP spid="263178" grpId="0" autoUpdateAnimBg="0"/>
      <p:bldP spid="263179" grpId="0" autoUpdateAnimBg="0"/>
      <p:bldP spid="263180" grpId="0" autoUpdateAnimBg="0"/>
      <p:bldP spid="263181" grpId="0" autoUpdateAnimBg="0"/>
      <p:bldP spid="263182" grpId="0" autoUpdateAnimBg="0"/>
      <p:bldP spid="263183" grpId="0" autoUpdateAnimBg="0"/>
      <p:bldP spid="263184" grpId="0" autoUpdateAnimBg="0"/>
      <p:bldP spid="263185" grpId="0" autoUpdateAnimBg="0"/>
      <p:bldP spid="263186" grpId="0" autoUpdateAnimBg="0"/>
      <p:bldP spid="263187" grpId="0" autoUpdateAnimBg="0"/>
      <p:bldP spid="263188" grpId="0" autoUpdateAnimBg="0"/>
      <p:bldP spid="263189" grpId="0" autoUpdateAnimBg="0"/>
      <p:bldP spid="263190" grpId="0" autoUpdateAnimBg="0"/>
      <p:bldP spid="263191" grpId="0" autoUpdateAnimBg="0"/>
      <p:bldP spid="2632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ChangeArrowheads="1"/>
          </p:cNvSpPr>
          <p:nvPr/>
        </p:nvSpPr>
        <p:spPr bwMode="auto">
          <a:xfrm>
            <a:off x="685800" y="23622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4400" b="0">
                <a:effectLst>
                  <a:outerShdw blurRad="38100" dist="38100" dir="2700000" algn="tl">
                    <a:srgbClr val="000000"/>
                  </a:outerShdw>
                </a:effectLst>
              </a:rPr>
              <a:t>PRINCIPE DE FONCTIONNEMENT D’UNE</a:t>
            </a:r>
          </a:p>
          <a:p>
            <a:pPr>
              <a:spcBef>
                <a:spcPct val="0"/>
              </a:spcBef>
            </a:pPr>
            <a:r>
              <a:rPr kumimoji="1" lang="fr-FR" sz="4400" b="0">
                <a:effectLst>
                  <a:outerShdw blurRad="38100" dist="38100" dir="2700000" algn="tl">
                    <a:srgbClr val="000000"/>
                  </a:outerShdw>
                </a:effectLst>
              </a:rPr>
              <a:t>ALARME INTRUSION</a:t>
            </a:r>
          </a:p>
        </p:txBody>
      </p:sp>
      <p:sp>
        <p:nvSpPr>
          <p:cNvPr id="276499" name="AutoShape 19">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276500" name="Group 20"/>
          <p:cNvGrpSpPr>
            <a:grpSpLocks/>
          </p:cNvGrpSpPr>
          <p:nvPr/>
        </p:nvGrpSpPr>
        <p:grpSpPr bwMode="auto">
          <a:xfrm>
            <a:off x="7380288" y="5805488"/>
            <a:ext cx="1008062" cy="360362"/>
            <a:chOff x="158" y="2341"/>
            <a:chExt cx="635" cy="227"/>
          </a:xfrm>
        </p:grpSpPr>
        <p:sp>
          <p:nvSpPr>
            <p:cNvPr id="276501" name="Line 21"/>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76502" name="Text Box 22"/>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pic>
        <p:nvPicPr>
          <p:cNvPr id="276503" name="Son 1340.WAV">
            <a:hlinkClick r:id="" action="ppaction://media"/>
          </p:cNvPr>
          <p:cNvPicPr>
            <a:picLocks noRot="1" noChangeAspect="1" noChangeArrowheads="1"/>
          </p:cNvPicPr>
          <p:nvPr>
            <a:wavAudioFile r:embed="rId1" name="Son enregistré"/>
          </p:nvPr>
        </p:nvPicPr>
        <p:blipFill>
          <a:blip r:embed="rId3">
            <a:extLst>
              <a:ext uri="{28A0092B-C50C-407E-A947-70E740481C1C}">
                <a14:useLocalDpi xmlns:a14="http://schemas.microsoft.com/office/drawing/2010/main" val="0"/>
              </a:ext>
            </a:extLst>
          </a:blip>
          <a:srcRect/>
          <a:stretch>
            <a:fillRect/>
          </a:stretch>
        </p:blipFill>
        <p:spPr bwMode="auto">
          <a:xfrm>
            <a:off x="0" y="6553200"/>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advTm="3264">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6" presetClass="emph" presetSubtype="0" fill="hold" grpId="0" nodeType="afterEffect">
                                  <p:stCondLst>
                                    <p:cond delay="0"/>
                                  </p:stCondLst>
                                  <p:iterate type="lt">
                                    <p:tmPct val="10000"/>
                                  </p:iterate>
                                  <p:childTnLst>
                                    <p:animScale>
                                      <p:cBhvr>
                                        <p:cTn id="6" dur="250" autoRev="1" fill="hold">
                                          <p:stCondLst>
                                            <p:cond delay="0"/>
                                          </p:stCondLst>
                                        </p:cTn>
                                        <p:tgtEl>
                                          <p:spTgt spid="276482"/>
                                        </p:tgtEl>
                                      </p:cBhvr>
                                      <p:to x="80000" y="100000"/>
                                    </p:animScale>
                                    <p:anim by="(#ppt_w*0.10)" calcmode="lin" valueType="num">
                                      <p:cBhvr>
                                        <p:cTn id="7" dur="250" autoRev="1" fill="hold">
                                          <p:stCondLst>
                                            <p:cond delay="0"/>
                                          </p:stCondLst>
                                        </p:cTn>
                                        <p:tgtEl>
                                          <p:spTgt spid="276482"/>
                                        </p:tgtEl>
                                        <p:attrNameLst>
                                          <p:attrName>ppt_x</p:attrName>
                                        </p:attrNameLst>
                                      </p:cBhvr>
                                    </p:anim>
                                    <p:anim by="(-#ppt_w*0.10)" calcmode="lin" valueType="num">
                                      <p:cBhvr>
                                        <p:cTn id="8" dur="250" autoRev="1" fill="hold">
                                          <p:stCondLst>
                                            <p:cond delay="0"/>
                                          </p:stCondLst>
                                        </p:cTn>
                                        <p:tgtEl>
                                          <p:spTgt spid="276482"/>
                                        </p:tgtEl>
                                        <p:attrNameLst>
                                          <p:attrName>ppt_y</p:attrName>
                                        </p:attrNameLst>
                                      </p:cBhvr>
                                    </p:anim>
                                    <p:animRot by="-480000">
                                      <p:cBhvr>
                                        <p:cTn id="9" dur="250" autoRev="1" fill="hold">
                                          <p:stCondLst>
                                            <p:cond delay="0"/>
                                          </p:stCondLst>
                                        </p:cTn>
                                        <p:tgtEl>
                                          <p:spTgt spid="276482"/>
                                        </p:tgtEl>
                                        <p:attrNameLst>
                                          <p:attrName>r</p:attrName>
                                        </p:attrNameLst>
                                      </p:cBhvr>
                                    </p:animRot>
                                  </p:childTnLst>
                                </p:cTn>
                              </p:par>
                              <p:par>
                                <p:cTn id="10" presetID="1" presetClass="mediacall" presetSubtype="0" fill="hold" nodeType="withEffect">
                                  <p:stCondLst>
                                    <p:cond delay="0"/>
                                  </p:stCondLst>
                                  <p:childTnLst>
                                    <p:cmd type="call" cmd="playFrom(0.0)">
                                      <p:cBhvr>
                                        <p:cTn id="11" dur="5304" fill="hold"/>
                                        <p:tgtEl>
                                          <p:spTgt spid="276503"/>
                                        </p:tgtEl>
                                      </p:cBhvr>
                                    </p:cmd>
                                  </p:childTnLst>
                                </p:cTn>
                              </p:par>
                            </p:childTnLst>
                          </p:cTn>
                        </p:par>
                        <p:par>
                          <p:cTn id="12" fill="hold" nodeType="afterGroup">
                            <p:stCondLst>
                              <p:cond delay="5304"/>
                            </p:stCondLst>
                            <p:childTnLst>
                              <p:par>
                                <p:cTn id="13" presetID="10" presetClass="entr" presetSubtype="0" fill="hold" grpId="0" nodeType="afterEffect">
                                  <p:stCondLst>
                                    <p:cond delay="0"/>
                                  </p:stCondLst>
                                  <p:childTnLst>
                                    <p:set>
                                      <p:cBhvr>
                                        <p:cTn id="14" dur="1" fill="hold">
                                          <p:stCondLst>
                                            <p:cond delay="0"/>
                                          </p:stCondLst>
                                        </p:cTn>
                                        <p:tgtEl>
                                          <p:spTgt spid="276499"/>
                                        </p:tgtEl>
                                        <p:attrNameLst>
                                          <p:attrName>style.visibility</p:attrName>
                                        </p:attrNameLst>
                                      </p:cBhvr>
                                      <p:to>
                                        <p:strVal val="visible"/>
                                      </p:to>
                                    </p:set>
                                    <p:animEffect transition="in" filter="fade">
                                      <p:cBhvr>
                                        <p:cTn id="15" dur="2000"/>
                                        <p:tgtEl>
                                          <p:spTgt spid="276499"/>
                                        </p:tgtEl>
                                      </p:cBhvr>
                                    </p:animEffect>
                                  </p:childTnLst>
                                </p:cTn>
                              </p:par>
                            </p:childTnLst>
                          </p:cTn>
                        </p:par>
                        <p:par>
                          <p:cTn id="16" fill="hold" nodeType="afterGroup">
                            <p:stCondLst>
                              <p:cond delay="7304"/>
                            </p:stCondLst>
                            <p:childTnLst>
                              <p:par>
                                <p:cTn id="17" presetID="23" presetClass="entr" presetSubtype="16" fill="hold" nodeType="afterEffect">
                                  <p:stCondLst>
                                    <p:cond delay="0"/>
                                  </p:stCondLst>
                                  <p:childTnLst>
                                    <p:set>
                                      <p:cBhvr>
                                        <p:cTn id="18" dur="1" fill="hold">
                                          <p:stCondLst>
                                            <p:cond delay="0"/>
                                          </p:stCondLst>
                                        </p:cTn>
                                        <p:tgtEl>
                                          <p:spTgt spid="276500"/>
                                        </p:tgtEl>
                                        <p:attrNameLst>
                                          <p:attrName>style.visibility</p:attrName>
                                        </p:attrNameLst>
                                      </p:cBhvr>
                                      <p:to>
                                        <p:strVal val="visible"/>
                                      </p:to>
                                    </p:set>
                                    <p:anim calcmode="lin" valueType="num">
                                      <p:cBhvr>
                                        <p:cTn id="19" dur="500" fill="hold"/>
                                        <p:tgtEl>
                                          <p:spTgt spid="276500"/>
                                        </p:tgtEl>
                                        <p:attrNameLst>
                                          <p:attrName>ppt_w</p:attrName>
                                        </p:attrNameLst>
                                      </p:cBhvr>
                                      <p:tavLst>
                                        <p:tav tm="0">
                                          <p:val>
                                            <p:fltVal val="0"/>
                                          </p:val>
                                        </p:tav>
                                        <p:tav tm="100000">
                                          <p:val>
                                            <p:strVal val="#ppt_w"/>
                                          </p:val>
                                        </p:tav>
                                      </p:tavLst>
                                    </p:anim>
                                    <p:anim calcmode="lin" valueType="num">
                                      <p:cBhvr>
                                        <p:cTn id="20" dur="500" fill="hold"/>
                                        <p:tgtEl>
                                          <p:spTgt spid="276500"/>
                                        </p:tgtEl>
                                        <p:attrNameLst>
                                          <p:attrName>ppt_h</p:attrName>
                                        </p:attrNameLst>
                                      </p:cBhvr>
                                      <p:tavLst>
                                        <p:tav tm="0">
                                          <p:val>
                                            <p:fltVal val="0"/>
                                          </p:val>
                                        </p:tav>
                                        <p:tav tm="100000">
                                          <p:val>
                                            <p:strVal val="#ppt_h"/>
                                          </p:val>
                                        </p:tav>
                                      </p:tavLst>
                                    </p:anim>
                                  </p:childTnLst>
                                </p:cTn>
                              </p:par>
                            </p:childTnLst>
                          </p:cTn>
                        </p:par>
                        <p:par>
                          <p:cTn id="21" fill="hold" nodeType="afterGroup">
                            <p:stCondLst>
                              <p:cond delay="7804"/>
                            </p:stCondLst>
                            <p:childTnLst>
                              <p:par>
                                <p:cTn id="22" presetID="55" presetClass="exit" presetSubtype="0" fill="hold" nodeType="afterEffect">
                                  <p:stCondLst>
                                    <p:cond delay="0"/>
                                  </p:stCondLst>
                                  <p:childTnLst>
                                    <p:anim calcmode="lin" valueType="num">
                                      <p:cBhvr>
                                        <p:cTn id="23" dur="1000"/>
                                        <p:tgtEl>
                                          <p:spTgt spid="276500"/>
                                        </p:tgtEl>
                                        <p:attrNameLst>
                                          <p:attrName>ppt_w</p:attrName>
                                        </p:attrNameLst>
                                      </p:cBhvr>
                                      <p:tavLst>
                                        <p:tav tm="0">
                                          <p:val>
                                            <p:strVal val="ppt_w"/>
                                          </p:val>
                                        </p:tav>
                                        <p:tav tm="100000">
                                          <p:val>
                                            <p:strVal val="ppt_w*0.70"/>
                                          </p:val>
                                        </p:tav>
                                      </p:tavLst>
                                    </p:anim>
                                    <p:anim calcmode="lin" valueType="num">
                                      <p:cBhvr>
                                        <p:cTn id="24" dur="1000"/>
                                        <p:tgtEl>
                                          <p:spTgt spid="276500"/>
                                        </p:tgtEl>
                                        <p:attrNameLst>
                                          <p:attrName>ppt_h</p:attrName>
                                        </p:attrNameLst>
                                      </p:cBhvr>
                                      <p:tavLst>
                                        <p:tav tm="0">
                                          <p:val>
                                            <p:strVal val="ppt_h"/>
                                          </p:val>
                                        </p:tav>
                                        <p:tav tm="100000">
                                          <p:val>
                                            <p:strVal val="ppt_h"/>
                                          </p:val>
                                        </p:tav>
                                      </p:tavLst>
                                    </p:anim>
                                    <p:animEffect transition="out" filter="fade">
                                      <p:cBhvr>
                                        <p:cTn id="25" dur="1000"/>
                                        <p:tgtEl>
                                          <p:spTgt spid="276500"/>
                                        </p:tgtEl>
                                      </p:cBhvr>
                                    </p:animEffect>
                                    <p:set>
                                      <p:cBhvr>
                                        <p:cTn id="26" dur="1" fill="hold">
                                          <p:stCondLst>
                                            <p:cond delay="999"/>
                                          </p:stCondLst>
                                        </p:cTn>
                                        <p:tgtEl>
                                          <p:spTgt spid="27650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p:cTn id="27" fill="hold" display="0">
                  <p:stCondLst>
                    <p:cond delay="indefinite"/>
                  </p:stCondLst>
                  <p:endCondLst>
                    <p:cond evt="onNext" delay="0">
                      <p:tgtEl>
                        <p:sldTgt/>
                      </p:tgtEl>
                    </p:cond>
                    <p:cond evt="onPrev" delay="0">
                      <p:tgtEl>
                        <p:sldTgt/>
                      </p:tgtEl>
                    </p:cond>
                    <p:cond evt="onStopAudio" delay="0">
                      <p:tgtEl>
                        <p:sldTgt/>
                      </p:tgtEl>
                    </p:cond>
                  </p:endCondLst>
                </p:cTn>
                <p:tgtEl>
                  <p:spTgt spid="276503"/>
                </p:tgtEl>
              </p:cMediaNode>
            </p:audio>
          </p:childTnLst>
        </p:cTn>
      </p:par>
    </p:tnLst>
    <p:bldLst>
      <p:bldP spid="276482" grpId="0"/>
      <p:bldP spid="276499"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8530" name="Rectangle 2"/>
          <p:cNvSpPr>
            <a:spLocks noGrp="1" noChangeArrowheads="1"/>
          </p:cNvSpPr>
          <p:nvPr>
            <p:ph type="title"/>
          </p:nvPr>
        </p:nvSpPr>
        <p:spPr bwMode="auto">
          <a:xfrm>
            <a:off x="-252413" y="5876925"/>
            <a:ext cx="5410201" cy="6858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fr-FR" sz="2400">
                <a:solidFill>
                  <a:schemeClr val="tx1"/>
                </a:solidFill>
              </a:rPr>
              <a:t>Installation complète</a:t>
            </a:r>
          </a:p>
        </p:txBody>
      </p:sp>
      <p:pic>
        <p:nvPicPr>
          <p:cNvPr id="278547" name="Picture 19" descr="alarme intrusion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750" y="908050"/>
            <a:ext cx="3910013" cy="4800600"/>
          </a:xfrm>
          <a:prstGeom prst="rect">
            <a:avLst/>
          </a:prstGeom>
          <a:noFill/>
          <a:extLst>
            <a:ext uri="{909E8E84-426E-40DD-AFC4-6F175D3DCCD1}">
              <a14:hiddenFill xmlns:a14="http://schemas.microsoft.com/office/drawing/2010/main">
                <a:solidFill>
                  <a:srgbClr val="FFFFFF"/>
                </a:solidFill>
              </a14:hiddenFill>
            </a:ext>
          </a:extLst>
        </p:spPr>
      </p:pic>
      <p:sp>
        <p:nvSpPr>
          <p:cNvPr id="278553" name="Rectangle 25"/>
          <p:cNvSpPr>
            <a:spLocks noChangeArrowheads="1"/>
          </p:cNvSpPr>
          <p:nvPr/>
        </p:nvSpPr>
        <p:spPr bwMode="auto">
          <a:xfrm>
            <a:off x="4570413" y="908050"/>
            <a:ext cx="4573587" cy="2160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80000"/>
              </a:spcBef>
            </a:pPr>
            <a:r>
              <a:rPr kumimoji="1" lang="fr-FR" sz="2400" b="0">
                <a:solidFill>
                  <a:schemeClr val="tx2"/>
                </a:solidFill>
                <a:effectLst>
                  <a:outerShdw blurRad="38100" dist="38100" dir="2700000" algn="tl">
                    <a:srgbClr val="000000"/>
                  </a:outerShdw>
                </a:effectLst>
              </a:rPr>
              <a:t>Une </a:t>
            </a:r>
            <a:r>
              <a:rPr kumimoji="1" lang="fr-FR" sz="2400" b="0">
                <a:effectLst>
                  <a:outerShdw blurRad="38100" dist="38100" dir="2700000" algn="tl">
                    <a:srgbClr val="000000"/>
                  </a:outerShdw>
                </a:effectLst>
              </a:rPr>
              <a:t>centrale</a:t>
            </a:r>
            <a:r>
              <a:rPr kumimoji="1" lang="fr-FR" sz="2400" b="0">
                <a:solidFill>
                  <a:schemeClr val="tx2"/>
                </a:solidFill>
                <a:effectLst>
                  <a:outerShdw blurRad="38100" dist="38100" dir="2700000" algn="tl">
                    <a:srgbClr val="000000"/>
                  </a:outerShdw>
                </a:effectLst>
              </a:rPr>
              <a:t> (le cœur de l’alarme) est reliée à différents </a:t>
            </a:r>
            <a:r>
              <a:rPr kumimoji="1" lang="fr-FR" sz="2400" b="0">
                <a:effectLst>
                  <a:outerShdw blurRad="38100" dist="38100" dir="2700000" algn="tl">
                    <a:srgbClr val="000000"/>
                  </a:outerShdw>
                </a:effectLst>
              </a:rPr>
              <a:t>détecteurs</a:t>
            </a:r>
            <a:r>
              <a:rPr kumimoji="1" lang="fr-FR" sz="2400" b="0">
                <a:solidFill>
                  <a:schemeClr val="tx2"/>
                </a:solidFill>
                <a:effectLst>
                  <a:outerShdw blurRad="38100" dist="38100" dir="2700000" algn="tl">
                    <a:srgbClr val="000000"/>
                  </a:outerShdw>
                </a:effectLst>
              </a:rPr>
              <a:t> en fonction des lieux à protéger (bureau, garage, coffre, …)</a:t>
            </a:r>
          </a:p>
          <a:p>
            <a:pPr algn="l">
              <a:spcBef>
                <a:spcPct val="80000"/>
              </a:spcBef>
            </a:pPr>
            <a:endParaRPr kumimoji="1" lang="fr-FR" sz="2400" b="0">
              <a:solidFill>
                <a:srgbClr val="FFFF66"/>
              </a:solidFill>
              <a:effectLst>
                <a:outerShdw blurRad="38100" dist="38100" dir="2700000" algn="tl">
                  <a:srgbClr val="000000"/>
                </a:outerShdw>
              </a:effectLst>
            </a:endParaRPr>
          </a:p>
        </p:txBody>
      </p:sp>
      <p:sp>
        <p:nvSpPr>
          <p:cNvPr id="278554" name="Rectangle 26"/>
          <p:cNvSpPr>
            <a:spLocks noChangeArrowheads="1"/>
          </p:cNvSpPr>
          <p:nvPr/>
        </p:nvSpPr>
        <p:spPr bwMode="auto">
          <a:xfrm>
            <a:off x="4570413" y="3284538"/>
            <a:ext cx="4573587" cy="2160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80000"/>
              </a:spcBef>
            </a:pPr>
            <a:r>
              <a:rPr kumimoji="1" lang="fr-FR" sz="2400" b="0">
                <a:solidFill>
                  <a:schemeClr val="tx2"/>
                </a:solidFill>
                <a:effectLst>
                  <a:outerShdw blurRad="38100" dist="38100" dir="2700000" algn="tl">
                    <a:srgbClr val="000000"/>
                  </a:outerShdw>
                </a:effectLst>
              </a:rPr>
              <a:t>Dès qu’un détecteur est sollicité (ouverture de porte, de fenêtre, …), il en informe la centrale qui va mettre en œuvre un </a:t>
            </a:r>
            <a:r>
              <a:rPr kumimoji="1" lang="fr-FR" sz="2400" b="0">
                <a:effectLst>
                  <a:outerShdw blurRad="38100" dist="38100" dir="2700000" algn="tl">
                    <a:srgbClr val="000000"/>
                  </a:outerShdw>
                </a:effectLst>
              </a:rPr>
              <a:t>moyen de dissuasion</a:t>
            </a:r>
            <a:r>
              <a:rPr kumimoji="1" lang="fr-FR" sz="2400" b="0">
                <a:solidFill>
                  <a:schemeClr val="tx2"/>
                </a:solidFill>
                <a:effectLst>
                  <a:outerShdw blurRad="38100" dist="38100" dir="2700000" algn="tl">
                    <a:srgbClr val="000000"/>
                  </a:outerShdw>
                </a:effectLst>
              </a:rPr>
              <a:t> (gyrophare, sirène, …)</a:t>
            </a:r>
            <a:endParaRPr kumimoji="1" lang="fr-FR" sz="2400" b="0">
              <a:solidFill>
                <a:srgbClr val="FFFF66"/>
              </a:solidFill>
              <a:effectLst>
                <a:outerShdw blurRad="38100" dist="38100" dir="2700000" algn="tl">
                  <a:srgbClr val="000000"/>
                </a:outerShdw>
              </a:effectLst>
            </a:endParaRPr>
          </a:p>
        </p:txBody>
      </p:sp>
      <p:sp>
        <p:nvSpPr>
          <p:cNvPr id="278555" name="Line 27"/>
          <p:cNvSpPr>
            <a:spLocks noChangeShapeType="1"/>
          </p:cNvSpPr>
          <p:nvPr/>
        </p:nvSpPr>
        <p:spPr bwMode="auto">
          <a:xfrm flipH="1">
            <a:off x="1763713" y="1268413"/>
            <a:ext cx="3455987" cy="431800"/>
          </a:xfrm>
          <a:prstGeom prst="line">
            <a:avLst/>
          </a:prstGeom>
          <a:noFill/>
          <a:ln w="12700">
            <a:solidFill>
              <a:srgbClr val="FF3300"/>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78556" name="Line 28"/>
          <p:cNvSpPr>
            <a:spLocks noChangeShapeType="1"/>
          </p:cNvSpPr>
          <p:nvPr/>
        </p:nvSpPr>
        <p:spPr bwMode="auto">
          <a:xfrm flipH="1">
            <a:off x="2700338" y="1989138"/>
            <a:ext cx="1871662" cy="863600"/>
          </a:xfrm>
          <a:prstGeom prst="line">
            <a:avLst/>
          </a:prstGeom>
          <a:noFill/>
          <a:ln w="12700">
            <a:solidFill>
              <a:srgbClr val="FF3300"/>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78557" name="Line 29"/>
          <p:cNvSpPr>
            <a:spLocks noChangeShapeType="1"/>
          </p:cNvSpPr>
          <p:nvPr/>
        </p:nvSpPr>
        <p:spPr bwMode="auto">
          <a:xfrm flipH="1">
            <a:off x="3635375" y="1989138"/>
            <a:ext cx="936625" cy="1655762"/>
          </a:xfrm>
          <a:prstGeom prst="line">
            <a:avLst/>
          </a:prstGeom>
          <a:noFill/>
          <a:ln w="12700">
            <a:solidFill>
              <a:srgbClr val="FF3300"/>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78559" name="Oval 31"/>
          <p:cNvSpPr>
            <a:spLocks noChangeArrowheads="1"/>
          </p:cNvSpPr>
          <p:nvPr/>
        </p:nvSpPr>
        <p:spPr bwMode="auto">
          <a:xfrm>
            <a:off x="250825" y="1196975"/>
            <a:ext cx="1511300" cy="1081088"/>
          </a:xfrm>
          <a:prstGeom prst="ellipse">
            <a:avLst/>
          </a:prstGeom>
          <a:noFill/>
          <a:ln w="12700">
            <a:solidFill>
              <a:srgbClr val="FF3300"/>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spAutoFit/>
          </a:bodyPr>
          <a:lstStyle/>
          <a:p>
            <a:endParaRPr lang="fr-FR"/>
          </a:p>
        </p:txBody>
      </p:sp>
      <p:sp>
        <p:nvSpPr>
          <p:cNvPr id="278560" name="Oval 32"/>
          <p:cNvSpPr>
            <a:spLocks noChangeArrowheads="1"/>
          </p:cNvSpPr>
          <p:nvPr/>
        </p:nvSpPr>
        <p:spPr bwMode="auto">
          <a:xfrm>
            <a:off x="1476375" y="2636838"/>
            <a:ext cx="1150938" cy="1152525"/>
          </a:xfrm>
          <a:prstGeom prst="ellipse">
            <a:avLst/>
          </a:prstGeom>
          <a:noFill/>
          <a:ln w="12700">
            <a:solidFill>
              <a:srgbClr val="FF3300"/>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spAutoFit/>
          </a:bodyPr>
          <a:lstStyle/>
          <a:p>
            <a:endParaRPr lang="fr-FR"/>
          </a:p>
        </p:txBody>
      </p:sp>
      <p:sp>
        <p:nvSpPr>
          <p:cNvPr id="278561" name="Oval 33"/>
          <p:cNvSpPr>
            <a:spLocks noChangeArrowheads="1"/>
          </p:cNvSpPr>
          <p:nvPr/>
        </p:nvSpPr>
        <p:spPr bwMode="auto">
          <a:xfrm>
            <a:off x="2843213" y="3573463"/>
            <a:ext cx="865187" cy="1511300"/>
          </a:xfrm>
          <a:prstGeom prst="ellipse">
            <a:avLst/>
          </a:prstGeom>
          <a:noFill/>
          <a:ln w="12700">
            <a:solidFill>
              <a:srgbClr val="FF3300"/>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spAutoFit/>
          </a:bodyPr>
          <a:lstStyle/>
          <a:p>
            <a:endParaRPr lang="fr-FR"/>
          </a:p>
        </p:txBody>
      </p:sp>
      <p:sp>
        <p:nvSpPr>
          <p:cNvPr id="278562" name="Oval 34"/>
          <p:cNvSpPr>
            <a:spLocks noChangeArrowheads="1"/>
          </p:cNvSpPr>
          <p:nvPr/>
        </p:nvSpPr>
        <p:spPr bwMode="auto">
          <a:xfrm>
            <a:off x="3203575" y="1125538"/>
            <a:ext cx="1152525" cy="1655762"/>
          </a:xfrm>
          <a:prstGeom prst="ellipse">
            <a:avLst/>
          </a:prstGeom>
          <a:noFill/>
          <a:ln w="12700">
            <a:solidFill>
              <a:srgbClr val="FF3300"/>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spAutoFit/>
          </a:bodyPr>
          <a:lstStyle/>
          <a:p>
            <a:endParaRPr lang="fr-FR"/>
          </a:p>
        </p:txBody>
      </p:sp>
      <p:sp>
        <p:nvSpPr>
          <p:cNvPr id="278563" name="Line 35"/>
          <p:cNvSpPr>
            <a:spLocks noChangeShapeType="1"/>
          </p:cNvSpPr>
          <p:nvPr/>
        </p:nvSpPr>
        <p:spPr bwMode="auto">
          <a:xfrm flipH="1" flipV="1">
            <a:off x="4427538" y="1773238"/>
            <a:ext cx="3384550" cy="2663825"/>
          </a:xfrm>
          <a:prstGeom prst="line">
            <a:avLst/>
          </a:prstGeom>
          <a:noFill/>
          <a:ln w="12700">
            <a:solidFill>
              <a:srgbClr val="FF3300"/>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78564" name="AutoShape 36">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278565" name="Group 37"/>
          <p:cNvGrpSpPr>
            <a:grpSpLocks/>
          </p:cNvGrpSpPr>
          <p:nvPr/>
        </p:nvGrpSpPr>
        <p:grpSpPr bwMode="auto">
          <a:xfrm>
            <a:off x="7380288" y="5805488"/>
            <a:ext cx="1008062" cy="360362"/>
            <a:chOff x="158" y="2341"/>
            <a:chExt cx="635" cy="227"/>
          </a:xfrm>
        </p:grpSpPr>
        <p:sp>
          <p:nvSpPr>
            <p:cNvPr id="278566" name="Line 38"/>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78567" name="Text Box 39"/>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25664">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1000"/>
                                  </p:stCondLst>
                                  <p:childTnLst>
                                    <p:set>
                                      <p:cBhvr>
                                        <p:cTn id="6" dur="1" fill="hold">
                                          <p:stCondLst>
                                            <p:cond delay="0"/>
                                          </p:stCondLst>
                                        </p:cTn>
                                        <p:tgtEl>
                                          <p:spTgt spid="278547"/>
                                        </p:tgtEl>
                                        <p:attrNameLst>
                                          <p:attrName>style.visibility</p:attrName>
                                        </p:attrNameLst>
                                      </p:cBhvr>
                                      <p:to>
                                        <p:strVal val="visible"/>
                                      </p:to>
                                    </p:set>
                                    <p:anim calcmode="lin" valueType="num">
                                      <p:cBhvr>
                                        <p:cTn id="7" dur="1000" fill="hold"/>
                                        <p:tgtEl>
                                          <p:spTgt spid="278547"/>
                                        </p:tgtEl>
                                        <p:attrNameLst>
                                          <p:attrName>ppt_w</p:attrName>
                                        </p:attrNameLst>
                                      </p:cBhvr>
                                      <p:tavLst>
                                        <p:tav tm="0">
                                          <p:val>
                                            <p:fltVal val="0"/>
                                          </p:val>
                                        </p:tav>
                                        <p:tav tm="100000">
                                          <p:val>
                                            <p:strVal val="#ppt_w"/>
                                          </p:val>
                                        </p:tav>
                                      </p:tavLst>
                                    </p:anim>
                                    <p:anim calcmode="lin" valueType="num">
                                      <p:cBhvr>
                                        <p:cTn id="8" dur="1000" fill="hold"/>
                                        <p:tgtEl>
                                          <p:spTgt spid="278547"/>
                                        </p:tgtEl>
                                        <p:attrNameLst>
                                          <p:attrName>ppt_h</p:attrName>
                                        </p:attrNameLst>
                                      </p:cBhvr>
                                      <p:tavLst>
                                        <p:tav tm="0">
                                          <p:val>
                                            <p:fltVal val="0"/>
                                          </p:val>
                                        </p:tav>
                                        <p:tav tm="100000">
                                          <p:val>
                                            <p:strVal val="#ppt_h"/>
                                          </p:val>
                                        </p:tav>
                                      </p:tavLst>
                                    </p:anim>
                                    <p:anim calcmode="lin" valueType="num">
                                      <p:cBhvr>
                                        <p:cTn id="9" dur="1000" fill="hold"/>
                                        <p:tgtEl>
                                          <p:spTgt spid="27854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78547"/>
                                        </p:tgtEl>
                                        <p:attrNameLst>
                                          <p:attrName>ppt_y</p:attrName>
                                        </p:attrNameLst>
                                      </p:cBhvr>
                                      <p:tavLst>
                                        <p:tav tm="0" fmla="#ppt_y+(sin(-2*pi*(1-$))*-#ppt_x+cos(-2*pi*(1-$))*(1-#ppt_y))*(1-$)">
                                          <p:val>
                                            <p:fltVal val="0"/>
                                          </p:val>
                                        </p:tav>
                                        <p:tav tm="100000">
                                          <p:val>
                                            <p:fltVal val="1"/>
                                          </p:val>
                                        </p:tav>
                                      </p:tavLst>
                                    </p:anim>
                                  </p:childTnLst>
                                </p:cTn>
                              </p:par>
                              <p:par>
                                <p:cTn id="11" presetID="2" presetClass="entr" presetSubtype="8" fill="hold" grpId="0" nodeType="withEffect">
                                  <p:stCondLst>
                                    <p:cond delay="1000"/>
                                  </p:stCondLst>
                                  <p:childTnLst>
                                    <p:set>
                                      <p:cBhvr>
                                        <p:cTn id="12" dur="1" fill="hold">
                                          <p:stCondLst>
                                            <p:cond delay="0"/>
                                          </p:stCondLst>
                                        </p:cTn>
                                        <p:tgtEl>
                                          <p:spTgt spid="278530"/>
                                        </p:tgtEl>
                                        <p:attrNameLst>
                                          <p:attrName>style.visibility</p:attrName>
                                        </p:attrNameLst>
                                      </p:cBhvr>
                                      <p:to>
                                        <p:strVal val="visible"/>
                                      </p:to>
                                    </p:set>
                                    <p:anim calcmode="lin" valueType="num">
                                      <p:cBhvr additive="base">
                                        <p:cTn id="13" dur="500" fill="hold"/>
                                        <p:tgtEl>
                                          <p:spTgt spid="278530"/>
                                        </p:tgtEl>
                                        <p:attrNameLst>
                                          <p:attrName>ppt_x</p:attrName>
                                        </p:attrNameLst>
                                      </p:cBhvr>
                                      <p:tavLst>
                                        <p:tav tm="0">
                                          <p:val>
                                            <p:strVal val="0-#ppt_w/2"/>
                                          </p:val>
                                        </p:tav>
                                        <p:tav tm="100000">
                                          <p:val>
                                            <p:strVal val="#ppt_x"/>
                                          </p:val>
                                        </p:tav>
                                      </p:tavLst>
                                    </p:anim>
                                    <p:anim calcmode="lin" valueType="num">
                                      <p:cBhvr additive="base">
                                        <p:cTn id="14" dur="500" fill="hold"/>
                                        <p:tgtEl>
                                          <p:spTgt spid="278530"/>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2000"/>
                            </p:stCondLst>
                            <p:childTnLst>
                              <p:par>
                                <p:cTn id="16" presetID="9" presetClass="entr" presetSubtype="0" fill="hold" grpId="0" nodeType="afterEffect">
                                  <p:stCondLst>
                                    <p:cond delay="3000"/>
                                  </p:stCondLst>
                                  <p:iterate type="wd">
                                    <p:tmPct val="100000"/>
                                  </p:iterate>
                                  <p:childTnLst>
                                    <p:set>
                                      <p:cBhvr>
                                        <p:cTn id="17" dur="1" fill="hold">
                                          <p:stCondLst>
                                            <p:cond delay="0"/>
                                          </p:stCondLst>
                                        </p:cTn>
                                        <p:tgtEl>
                                          <p:spTgt spid="278553"/>
                                        </p:tgtEl>
                                        <p:attrNameLst>
                                          <p:attrName>style.visibility</p:attrName>
                                        </p:attrNameLst>
                                      </p:cBhvr>
                                      <p:to>
                                        <p:strVal val="visible"/>
                                      </p:to>
                                    </p:set>
                                    <p:animEffect transition="in" filter="dissolve">
                                      <p:cBhvr>
                                        <p:cTn id="18" dur="300"/>
                                        <p:tgtEl>
                                          <p:spTgt spid="278553"/>
                                        </p:tgtEl>
                                      </p:cBhvr>
                                    </p:animEffect>
                                  </p:childTnLst>
                                </p:cTn>
                              </p:par>
                            </p:childTnLst>
                          </p:cTn>
                        </p:par>
                        <p:par>
                          <p:cTn id="19" fill="hold" nodeType="afterGroup">
                            <p:stCondLst>
                              <p:cond delay="13100"/>
                            </p:stCondLst>
                            <p:childTnLst>
                              <p:par>
                                <p:cTn id="20" presetID="10" presetClass="entr" presetSubtype="0" fill="hold" grpId="0" nodeType="afterEffect">
                                  <p:stCondLst>
                                    <p:cond delay="2000"/>
                                  </p:stCondLst>
                                  <p:childTnLst>
                                    <p:set>
                                      <p:cBhvr>
                                        <p:cTn id="21" dur="1" fill="hold">
                                          <p:stCondLst>
                                            <p:cond delay="0"/>
                                          </p:stCondLst>
                                        </p:cTn>
                                        <p:tgtEl>
                                          <p:spTgt spid="278555"/>
                                        </p:tgtEl>
                                        <p:attrNameLst>
                                          <p:attrName>style.visibility</p:attrName>
                                        </p:attrNameLst>
                                      </p:cBhvr>
                                      <p:to>
                                        <p:strVal val="visible"/>
                                      </p:to>
                                    </p:set>
                                    <p:animEffect transition="in" filter="fade">
                                      <p:cBhvr>
                                        <p:cTn id="22" dur="2000"/>
                                        <p:tgtEl>
                                          <p:spTgt spid="278555"/>
                                        </p:tgtEl>
                                      </p:cBhvr>
                                    </p:animEffect>
                                  </p:childTnLst>
                                </p:cTn>
                              </p:par>
                              <p:par>
                                <p:cTn id="23" presetID="10" presetClass="entr" presetSubtype="0" fill="hold" grpId="0" nodeType="withEffect">
                                  <p:stCondLst>
                                    <p:cond delay="3000"/>
                                  </p:stCondLst>
                                  <p:childTnLst>
                                    <p:set>
                                      <p:cBhvr>
                                        <p:cTn id="24" dur="1" fill="hold">
                                          <p:stCondLst>
                                            <p:cond delay="0"/>
                                          </p:stCondLst>
                                        </p:cTn>
                                        <p:tgtEl>
                                          <p:spTgt spid="278559"/>
                                        </p:tgtEl>
                                        <p:attrNameLst>
                                          <p:attrName>style.visibility</p:attrName>
                                        </p:attrNameLst>
                                      </p:cBhvr>
                                      <p:to>
                                        <p:strVal val="visible"/>
                                      </p:to>
                                    </p:set>
                                    <p:animEffect transition="in" filter="fade">
                                      <p:cBhvr>
                                        <p:cTn id="25" dur="2000"/>
                                        <p:tgtEl>
                                          <p:spTgt spid="278559"/>
                                        </p:tgtEl>
                                      </p:cBhvr>
                                    </p:animEffect>
                                  </p:childTnLst>
                                </p:cTn>
                              </p:par>
                            </p:childTnLst>
                          </p:cTn>
                        </p:par>
                        <p:par>
                          <p:cTn id="26" fill="hold" nodeType="afterGroup">
                            <p:stCondLst>
                              <p:cond delay="18100"/>
                            </p:stCondLst>
                            <p:childTnLst>
                              <p:par>
                                <p:cTn id="27" presetID="5" presetClass="exit" presetSubtype="10" fill="hold" grpId="1" nodeType="afterEffect">
                                  <p:stCondLst>
                                    <p:cond delay="0"/>
                                  </p:stCondLst>
                                  <p:childTnLst>
                                    <p:animEffect transition="out" filter="checkerboard(across)">
                                      <p:cBhvr>
                                        <p:cTn id="28" dur="500"/>
                                        <p:tgtEl>
                                          <p:spTgt spid="278555"/>
                                        </p:tgtEl>
                                      </p:cBhvr>
                                    </p:animEffect>
                                    <p:set>
                                      <p:cBhvr>
                                        <p:cTn id="29" dur="1" fill="hold">
                                          <p:stCondLst>
                                            <p:cond delay="499"/>
                                          </p:stCondLst>
                                        </p:cTn>
                                        <p:tgtEl>
                                          <p:spTgt spid="278555"/>
                                        </p:tgtEl>
                                        <p:attrNameLst>
                                          <p:attrName>style.visibility</p:attrName>
                                        </p:attrNameLst>
                                      </p:cBhvr>
                                      <p:to>
                                        <p:strVal val="hidden"/>
                                      </p:to>
                                    </p:set>
                                  </p:childTnLst>
                                </p:cTn>
                              </p:par>
                              <p:par>
                                <p:cTn id="30" presetID="5" presetClass="exit" presetSubtype="10" fill="hold" grpId="1" nodeType="withEffect">
                                  <p:stCondLst>
                                    <p:cond delay="0"/>
                                  </p:stCondLst>
                                  <p:childTnLst>
                                    <p:animEffect transition="out" filter="checkerboard(across)">
                                      <p:cBhvr>
                                        <p:cTn id="31" dur="500"/>
                                        <p:tgtEl>
                                          <p:spTgt spid="278559"/>
                                        </p:tgtEl>
                                      </p:cBhvr>
                                    </p:animEffect>
                                    <p:set>
                                      <p:cBhvr>
                                        <p:cTn id="32" dur="1" fill="hold">
                                          <p:stCondLst>
                                            <p:cond delay="499"/>
                                          </p:stCondLst>
                                        </p:cTn>
                                        <p:tgtEl>
                                          <p:spTgt spid="278559"/>
                                        </p:tgtEl>
                                        <p:attrNameLst>
                                          <p:attrName>style.visibility</p:attrName>
                                        </p:attrNameLst>
                                      </p:cBhvr>
                                      <p:to>
                                        <p:strVal val="hidden"/>
                                      </p:to>
                                    </p:set>
                                  </p:childTnLst>
                                </p:cTn>
                              </p:par>
                            </p:childTnLst>
                          </p:cTn>
                        </p:par>
                        <p:par>
                          <p:cTn id="33" fill="hold" nodeType="afterGroup">
                            <p:stCondLst>
                              <p:cond delay="18600"/>
                            </p:stCondLst>
                            <p:childTnLst>
                              <p:par>
                                <p:cTn id="34" presetID="10" presetClass="entr" presetSubtype="0" fill="hold" grpId="0" nodeType="afterEffect">
                                  <p:stCondLst>
                                    <p:cond delay="0"/>
                                  </p:stCondLst>
                                  <p:childTnLst>
                                    <p:set>
                                      <p:cBhvr>
                                        <p:cTn id="35" dur="1" fill="hold">
                                          <p:stCondLst>
                                            <p:cond delay="0"/>
                                          </p:stCondLst>
                                        </p:cTn>
                                        <p:tgtEl>
                                          <p:spTgt spid="278556"/>
                                        </p:tgtEl>
                                        <p:attrNameLst>
                                          <p:attrName>style.visibility</p:attrName>
                                        </p:attrNameLst>
                                      </p:cBhvr>
                                      <p:to>
                                        <p:strVal val="visible"/>
                                      </p:to>
                                    </p:set>
                                    <p:animEffect transition="in" filter="fade">
                                      <p:cBhvr>
                                        <p:cTn id="36" dur="2000"/>
                                        <p:tgtEl>
                                          <p:spTgt spid="27855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78560"/>
                                        </p:tgtEl>
                                        <p:attrNameLst>
                                          <p:attrName>style.visibility</p:attrName>
                                        </p:attrNameLst>
                                      </p:cBhvr>
                                      <p:to>
                                        <p:strVal val="visible"/>
                                      </p:to>
                                    </p:set>
                                    <p:animEffect transition="in" filter="fade">
                                      <p:cBhvr>
                                        <p:cTn id="39" dur="2000"/>
                                        <p:tgtEl>
                                          <p:spTgt spid="278560"/>
                                        </p:tgtEl>
                                      </p:cBhvr>
                                    </p:animEffect>
                                  </p:childTnLst>
                                </p:cTn>
                              </p:par>
                            </p:childTnLst>
                          </p:cTn>
                        </p:par>
                        <p:par>
                          <p:cTn id="40" fill="hold" nodeType="afterGroup">
                            <p:stCondLst>
                              <p:cond delay="20600"/>
                            </p:stCondLst>
                            <p:childTnLst>
                              <p:par>
                                <p:cTn id="41" presetID="5" presetClass="exit" presetSubtype="10" fill="hold" grpId="1" nodeType="afterEffect">
                                  <p:stCondLst>
                                    <p:cond delay="0"/>
                                  </p:stCondLst>
                                  <p:childTnLst>
                                    <p:animEffect transition="out" filter="checkerboard(across)">
                                      <p:cBhvr>
                                        <p:cTn id="42" dur="500"/>
                                        <p:tgtEl>
                                          <p:spTgt spid="278556"/>
                                        </p:tgtEl>
                                      </p:cBhvr>
                                    </p:animEffect>
                                    <p:set>
                                      <p:cBhvr>
                                        <p:cTn id="43" dur="1" fill="hold">
                                          <p:stCondLst>
                                            <p:cond delay="499"/>
                                          </p:stCondLst>
                                        </p:cTn>
                                        <p:tgtEl>
                                          <p:spTgt spid="278556"/>
                                        </p:tgtEl>
                                        <p:attrNameLst>
                                          <p:attrName>style.visibility</p:attrName>
                                        </p:attrNameLst>
                                      </p:cBhvr>
                                      <p:to>
                                        <p:strVal val="hidden"/>
                                      </p:to>
                                    </p:set>
                                  </p:childTnLst>
                                </p:cTn>
                              </p:par>
                              <p:par>
                                <p:cTn id="44" presetID="5" presetClass="exit" presetSubtype="10" fill="hold" grpId="1" nodeType="withEffect">
                                  <p:stCondLst>
                                    <p:cond delay="0"/>
                                  </p:stCondLst>
                                  <p:childTnLst>
                                    <p:animEffect transition="out" filter="checkerboard(across)">
                                      <p:cBhvr>
                                        <p:cTn id="45" dur="500"/>
                                        <p:tgtEl>
                                          <p:spTgt spid="278560"/>
                                        </p:tgtEl>
                                      </p:cBhvr>
                                    </p:animEffect>
                                    <p:set>
                                      <p:cBhvr>
                                        <p:cTn id="46" dur="1" fill="hold">
                                          <p:stCondLst>
                                            <p:cond delay="499"/>
                                          </p:stCondLst>
                                        </p:cTn>
                                        <p:tgtEl>
                                          <p:spTgt spid="278560"/>
                                        </p:tgtEl>
                                        <p:attrNameLst>
                                          <p:attrName>style.visibility</p:attrName>
                                        </p:attrNameLst>
                                      </p:cBhvr>
                                      <p:to>
                                        <p:strVal val="hidden"/>
                                      </p:to>
                                    </p:set>
                                  </p:childTnLst>
                                </p:cTn>
                              </p:par>
                            </p:childTnLst>
                          </p:cTn>
                        </p:par>
                        <p:par>
                          <p:cTn id="47" fill="hold" nodeType="afterGroup">
                            <p:stCondLst>
                              <p:cond delay="21100"/>
                            </p:stCondLst>
                            <p:childTnLst>
                              <p:par>
                                <p:cTn id="48" presetID="10" presetClass="entr" presetSubtype="0" fill="hold" grpId="0" nodeType="afterEffect">
                                  <p:stCondLst>
                                    <p:cond delay="0"/>
                                  </p:stCondLst>
                                  <p:childTnLst>
                                    <p:set>
                                      <p:cBhvr>
                                        <p:cTn id="49" dur="1" fill="hold">
                                          <p:stCondLst>
                                            <p:cond delay="0"/>
                                          </p:stCondLst>
                                        </p:cTn>
                                        <p:tgtEl>
                                          <p:spTgt spid="278557"/>
                                        </p:tgtEl>
                                        <p:attrNameLst>
                                          <p:attrName>style.visibility</p:attrName>
                                        </p:attrNameLst>
                                      </p:cBhvr>
                                      <p:to>
                                        <p:strVal val="visible"/>
                                      </p:to>
                                    </p:set>
                                    <p:animEffect transition="in" filter="fade">
                                      <p:cBhvr>
                                        <p:cTn id="50" dur="2000"/>
                                        <p:tgtEl>
                                          <p:spTgt spid="27855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78561"/>
                                        </p:tgtEl>
                                        <p:attrNameLst>
                                          <p:attrName>style.visibility</p:attrName>
                                        </p:attrNameLst>
                                      </p:cBhvr>
                                      <p:to>
                                        <p:strVal val="visible"/>
                                      </p:to>
                                    </p:set>
                                    <p:animEffect transition="in" filter="fade">
                                      <p:cBhvr>
                                        <p:cTn id="53" dur="2000"/>
                                        <p:tgtEl>
                                          <p:spTgt spid="278561"/>
                                        </p:tgtEl>
                                      </p:cBhvr>
                                    </p:animEffect>
                                  </p:childTnLst>
                                </p:cTn>
                              </p:par>
                            </p:childTnLst>
                          </p:cTn>
                        </p:par>
                        <p:par>
                          <p:cTn id="54" fill="hold" nodeType="afterGroup">
                            <p:stCondLst>
                              <p:cond delay="23100"/>
                            </p:stCondLst>
                            <p:childTnLst>
                              <p:par>
                                <p:cTn id="55" presetID="5" presetClass="exit" presetSubtype="10" fill="hold" grpId="1" nodeType="afterEffect">
                                  <p:stCondLst>
                                    <p:cond delay="0"/>
                                  </p:stCondLst>
                                  <p:childTnLst>
                                    <p:animEffect transition="out" filter="checkerboard(across)">
                                      <p:cBhvr>
                                        <p:cTn id="56" dur="500"/>
                                        <p:tgtEl>
                                          <p:spTgt spid="278557"/>
                                        </p:tgtEl>
                                      </p:cBhvr>
                                    </p:animEffect>
                                    <p:set>
                                      <p:cBhvr>
                                        <p:cTn id="57" dur="1" fill="hold">
                                          <p:stCondLst>
                                            <p:cond delay="499"/>
                                          </p:stCondLst>
                                        </p:cTn>
                                        <p:tgtEl>
                                          <p:spTgt spid="278557"/>
                                        </p:tgtEl>
                                        <p:attrNameLst>
                                          <p:attrName>style.visibility</p:attrName>
                                        </p:attrNameLst>
                                      </p:cBhvr>
                                      <p:to>
                                        <p:strVal val="hidden"/>
                                      </p:to>
                                    </p:set>
                                  </p:childTnLst>
                                </p:cTn>
                              </p:par>
                              <p:par>
                                <p:cTn id="58" presetID="5" presetClass="exit" presetSubtype="10" fill="hold" grpId="1" nodeType="withEffect">
                                  <p:stCondLst>
                                    <p:cond delay="0"/>
                                  </p:stCondLst>
                                  <p:childTnLst>
                                    <p:animEffect transition="out" filter="checkerboard(across)">
                                      <p:cBhvr>
                                        <p:cTn id="59" dur="500"/>
                                        <p:tgtEl>
                                          <p:spTgt spid="278561"/>
                                        </p:tgtEl>
                                      </p:cBhvr>
                                    </p:animEffect>
                                    <p:set>
                                      <p:cBhvr>
                                        <p:cTn id="60" dur="1" fill="hold">
                                          <p:stCondLst>
                                            <p:cond delay="499"/>
                                          </p:stCondLst>
                                        </p:cTn>
                                        <p:tgtEl>
                                          <p:spTgt spid="278561"/>
                                        </p:tgtEl>
                                        <p:attrNameLst>
                                          <p:attrName>style.visibility</p:attrName>
                                        </p:attrNameLst>
                                      </p:cBhvr>
                                      <p:to>
                                        <p:strVal val="hidden"/>
                                      </p:to>
                                    </p:set>
                                  </p:childTnLst>
                                </p:cTn>
                              </p:par>
                            </p:childTnLst>
                          </p:cTn>
                        </p:par>
                        <p:par>
                          <p:cTn id="61" fill="hold" nodeType="afterGroup">
                            <p:stCondLst>
                              <p:cond delay="23600"/>
                            </p:stCondLst>
                            <p:childTnLst>
                              <p:par>
                                <p:cTn id="62" presetID="9" presetClass="entr" presetSubtype="0" fill="hold" grpId="0" nodeType="afterEffect">
                                  <p:stCondLst>
                                    <p:cond delay="0"/>
                                  </p:stCondLst>
                                  <p:iterate type="wd">
                                    <p:tmPct val="100000"/>
                                  </p:iterate>
                                  <p:childTnLst>
                                    <p:set>
                                      <p:cBhvr>
                                        <p:cTn id="63" dur="1" fill="hold">
                                          <p:stCondLst>
                                            <p:cond delay="0"/>
                                          </p:stCondLst>
                                        </p:cTn>
                                        <p:tgtEl>
                                          <p:spTgt spid="278554"/>
                                        </p:tgtEl>
                                        <p:attrNameLst>
                                          <p:attrName>style.visibility</p:attrName>
                                        </p:attrNameLst>
                                      </p:cBhvr>
                                      <p:to>
                                        <p:strVal val="visible"/>
                                      </p:to>
                                    </p:set>
                                    <p:animEffect transition="in" filter="dissolve">
                                      <p:cBhvr>
                                        <p:cTn id="64" dur="300"/>
                                        <p:tgtEl>
                                          <p:spTgt spid="278554"/>
                                        </p:tgtEl>
                                      </p:cBhvr>
                                    </p:animEffect>
                                  </p:childTnLst>
                                </p:cTn>
                              </p:par>
                            </p:childTnLst>
                          </p:cTn>
                        </p:par>
                        <p:par>
                          <p:cTn id="65" fill="hold" nodeType="afterGroup">
                            <p:stCondLst>
                              <p:cond delay="33800"/>
                            </p:stCondLst>
                            <p:childTnLst>
                              <p:par>
                                <p:cTn id="66" presetID="10" presetClass="entr" presetSubtype="0" fill="hold" grpId="0" nodeType="afterEffect">
                                  <p:stCondLst>
                                    <p:cond delay="2000"/>
                                  </p:stCondLst>
                                  <p:childTnLst>
                                    <p:set>
                                      <p:cBhvr>
                                        <p:cTn id="67" dur="1" fill="hold">
                                          <p:stCondLst>
                                            <p:cond delay="0"/>
                                          </p:stCondLst>
                                        </p:cTn>
                                        <p:tgtEl>
                                          <p:spTgt spid="278563"/>
                                        </p:tgtEl>
                                        <p:attrNameLst>
                                          <p:attrName>style.visibility</p:attrName>
                                        </p:attrNameLst>
                                      </p:cBhvr>
                                      <p:to>
                                        <p:strVal val="visible"/>
                                      </p:to>
                                    </p:set>
                                    <p:animEffect transition="in" filter="fade">
                                      <p:cBhvr>
                                        <p:cTn id="68" dur="2000"/>
                                        <p:tgtEl>
                                          <p:spTgt spid="27856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78562"/>
                                        </p:tgtEl>
                                        <p:attrNameLst>
                                          <p:attrName>style.visibility</p:attrName>
                                        </p:attrNameLst>
                                      </p:cBhvr>
                                      <p:to>
                                        <p:strVal val="visible"/>
                                      </p:to>
                                    </p:set>
                                    <p:animEffect transition="in" filter="fade">
                                      <p:cBhvr>
                                        <p:cTn id="71" dur="2000"/>
                                        <p:tgtEl>
                                          <p:spTgt spid="278562"/>
                                        </p:tgtEl>
                                      </p:cBhvr>
                                    </p:animEffect>
                                  </p:childTnLst>
                                </p:cTn>
                              </p:par>
                            </p:childTnLst>
                          </p:cTn>
                        </p:par>
                        <p:par>
                          <p:cTn id="72" fill="hold" nodeType="afterGroup">
                            <p:stCondLst>
                              <p:cond delay="37800"/>
                            </p:stCondLst>
                            <p:childTnLst>
                              <p:par>
                                <p:cTn id="73" presetID="5" presetClass="exit" presetSubtype="10" fill="hold" grpId="1" nodeType="afterEffect">
                                  <p:stCondLst>
                                    <p:cond delay="0"/>
                                  </p:stCondLst>
                                  <p:childTnLst>
                                    <p:animEffect transition="out" filter="checkerboard(across)">
                                      <p:cBhvr>
                                        <p:cTn id="74" dur="500"/>
                                        <p:tgtEl>
                                          <p:spTgt spid="278563"/>
                                        </p:tgtEl>
                                      </p:cBhvr>
                                    </p:animEffect>
                                    <p:set>
                                      <p:cBhvr>
                                        <p:cTn id="75" dur="1" fill="hold">
                                          <p:stCondLst>
                                            <p:cond delay="499"/>
                                          </p:stCondLst>
                                        </p:cTn>
                                        <p:tgtEl>
                                          <p:spTgt spid="278563"/>
                                        </p:tgtEl>
                                        <p:attrNameLst>
                                          <p:attrName>style.visibility</p:attrName>
                                        </p:attrNameLst>
                                      </p:cBhvr>
                                      <p:to>
                                        <p:strVal val="hidden"/>
                                      </p:to>
                                    </p:set>
                                  </p:childTnLst>
                                </p:cTn>
                              </p:par>
                              <p:par>
                                <p:cTn id="76" presetID="5" presetClass="exit" presetSubtype="10" fill="hold" grpId="1" nodeType="withEffect">
                                  <p:stCondLst>
                                    <p:cond delay="0"/>
                                  </p:stCondLst>
                                  <p:childTnLst>
                                    <p:animEffect transition="out" filter="checkerboard(across)">
                                      <p:cBhvr>
                                        <p:cTn id="77" dur="500"/>
                                        <p:tgtEl>
                                          <p:spTgt spid="278562"/>
                                        </p:tgtEl>
                                      </p:cBhvr>
                                    </p:animEffect>
                                    <p:set>
                                      <p:cBhvr>
                                        <p:cTn id="78" dur="1" fill="hold">
                                          <p:stCondLst>
                                            <p:cond delay="499"/>
                                          </p:stCondLst>
                                        </p:cTn>
                                        <p:tgtEl>
                                          <p:spTgt spid="278562"/>
                                        </p:tgtEl>
                                        <p:attrNameLst>
                                          <p:attrName>style.visibility</p:attrName>
                                        </p:attrNameLst>
                                      </p:cBhvr>
                                      <p:to>
                                        <p:strVal val="hidden"/>
                                      </p:to>
                                    </p:set>
                                  </p:childTnLst>
                                </p:cTn>
                              </p:par>
                            </p:childTnLst>
                          </p:cTn>
                        </p:par>
                        <p:par>
                          <p:cTn id="79" fill="hold" nodeType="afterGroup">
                            <p:stCondLst>
                              <p:cond delay="38300"/>
                            </p:stCondLst>
                            <p:childTnLst>
                              <p:par>
                                <p:cTn id="80" presetID="10" presetClass="entr" presetSubtype="0" fill="hold" grpId="0" nodeType="afterEffect">
                                  <p:stCondLst>
                                    <p:cond delay="2000"/>
                                  </p:stCondLst>
                                  <p:childTnLst>
                                    <p:set>
                                      <p:cBhvr>
                                        <p:cTn id="81" dur="1" fill="hold">
                                          <p:stCondLst>
                                            <p:cond delay="0"/>
                                          </p:stCondLst>
                                        </p:cTn>
                                        <p:tgtEl>
                                          <p:spTgt spid="278564"/>
                                        </p:tgtEl>
                                        <p:attrNameLst>
                                          <p:attrName>style.visibility</p:attrName>
                                        </p:attrNameLst>
                                      </p:cBhvr>
                                      <p:to>
                                        <p:strVal val="visible"/>
                                      </p:to>
                                    </p:set>
                                    <p:animEffect transition="in" filter="fade">
                                      <p:cBhvr>
                                        <p:cTn id="82" dur="2000"/>
                                        <p:tgtEl>
                                          <p:spTgt spid="278564"/>
                                        </p:tgtEl>
                                      </p:cBhvr>
                                    </p:animEffect>
                                  </p:childTnLst>
                                </p:cTn>
                              </p:par>
                            </p:childTnLst>
                          </p:cTn>
                        </p:par>
                        <p:par>
                          <p:cTn id="83" fill="hold" nodeType="afterGroup">
                            <p:stCondLst>
                              <p:cond delay="42300"/>
                            </p:stCondLst>
                            <p:childTnLst>
                              <p:par>
                                <p:cTn id="84" presetID="23" presetClass="entr" presetSubtype="16" fill="hold" nodeType="afterEffect">
                                  <p:stCondLst>
                                    <p:cond delay="0"/>
                                  </p:stCondLst>
                                  <p:childTnLst>
                                    <p:set>
                                      <p:cBhvr>
                                        <p:cTn id="85" dur="1" fill="hold">
                                          <p:stCondLst>
                                            <p:cond delay="0"/>
                                          </p:stCondLst>
                                        </p:cTn>
                                        <p:tgtEl>
                                          <p:spTgt spid="278565"/>
                                        </p:tgtEl>
                                        <p:attrNameLst>
                                          <p:attrName>style.visibility</p:attrName>
                                        </p:attrNameLst>
                                      </p:cBhvr>
                                      <p:to>
                                        <p:strVal val="visible"/>
                                      </p:to>
                                    </p:set>
                                    <p:anim calcmode="lin" valueType="num">
                                      <p:cBhvr>
                                        <p:cTn id="86" dur="500" fill="hold"/>
                                        <p:tgtEl>
                                          <p:spTgt spid="278565"/>
                                        </p:tgtEl>
                                        <p:attrNameLst>
                                          <p:attrName>ppt_w</p:attrName>
                                        </p:attrNameLst>
                                      </p:cBhvr>
                                      <p:tavLst>
                                        <p:tav tm="0">
                                          <p:val>
                                            <p:fltVal val="0"/>
                                          </p:val>
                                        </p:tav>
                                        <p:tav tm="100000">
                                          <p:val>
                                            <p:strVal val="#ppt_w"/>
                                          </p:val>
                                        </p:tav>
                                      </p:tavLst>
                                    </p:anim>
                                    <p:anim calcmode="lin" valueType="num">
                                      <p:cBhvr>
                                        <p:cTn id="87" dur="500" fill="hold"/>
                                        <p:tgtEl>
                                          <p:spTgt spid="278565"/>
                                        </p:tgtEl>
                                        <p:attrNameLst>
                                          <p:attrName>ppt_h</p:attrName>
                                        </p:attrNameLst>
                                      </p:cBhvr>
                                      <p:tavLst>
                                        <p:tav tm="0">
                                          <p:val>
                                            <p:fltVal val="0"/>
                                          </p:val>
                                        </p:tav>
                                        <p:tav tm="100000">
                                          <p:val>
                                            <p:strVal val="#ppt_h"/>
                                          </p:val>
                                        </p:tav>
                                      </p:tavLst>
                                    </p:anim>
                                  </p:childTnLst>
                                </p:cTn>
                              </p:par>
                            </p:childTnLst>
                          </p:cTn>
                        </p:par>
                        <p:par>
                          <p:cTn id="88" fill="hold" nodeType="afterGroup">
                            <p:stCondLst>
                              <p:cond delay="42800"/>
                            </p:stCondLst>
                            <p:childTnLst>
                              <p:par>
                                <p:cTn id="89" presetID="55" presetClass="exit" presetSubtype="0" fill="hold" nodeType="afterEffect">
                                  <p:stCondLst>
                                    <p:cond delay="0"/>
                                  </p:stCondLst>
                                  <p:childTnLst>
                                    <p:anim calcmode="lin" valueType="num">
                                      <p:cBhvr>
                                        <p:cTn id="90" dur="1000"/>
                                        <p:tgtEl>
                                          <p:spTgt spid="278565"/>
                                        </p:tgtEl>
                                        <p:attrNameLst>
                                          <p:attrName>ppt_w</p:attrName>
                                        </p:attrNameLst>
                                      </p:cBhvr>
                                      <p:tavLst>
                                        <p:tav tm="0">
                                          <p:val>
                                            <p:strVal val="ppt_w"/>
                                          </p:val>
                                        </p:tav>
                                        <p:tav tm="100000">
                                          <p:val>
                                            <p:strVal val="ppt_w*0.70"/>
                                          </p:val>
                                        </p:tav>
                                      </p:tavLst>
                                    </p:anim>
                                    <p:anim calcmode="lin" valueType="num">
                                      <p:cBhvr>
                                        <p:cTn id="91" dur="1000"/>
                                        <p:tgtEl>
                                          <p:spTgt spid="278565"/>
                                        </p:tgtEl>
                                        <p:attrNameLst>
                                          <p:attrName>ppt_h</p:attrName>
                                        </p:attrNameLst>
                                      </p:cBhvr>
                                      <p:tavLst>
                                        <p:tav tm="0">
                                          <p:val>
                                            <p:strVal val="ppt_h"/>
                                          </p:val>
                                        </p:tav>
                                        <p:tav tm="100000">
                                          <p:val>
                                            <p:strVal val="ppt_h"/>
                                          </p:val>
                                        </p:tav>
                                      </p:tavLst>
                                    </p:anim>
                                    <p:animEffect transition="out" filter="fade">
                                      <p:cBhvr>
                                        <p:cTn id="92" dur="1000"/>
                                        <p:tgtEl>
                                          <p:spTgt spid="278565"/>
                                        </p:tgtEl>
                                      </p:cBhvr>
                                    </p:animEffect>
                                    <p:set>
                                      <p:cBhvr>
                                        <p:cTn id="93" dur="1" fill="hold">
                                          <p:stCondLst>
                                            <p:cond delay="999"/>
                                          </p:stCondLst>
                                        </p:cTn>
                                        <p:tgtEl>
                                          <p:spTgt spid="27856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530" grpId="0" autoUpdateAnimBg="0"/>
      <p:bldP spid="278553" grpId="0" autoUpdateAnimBg="0"/>
      <p:bldP spid="278554" grpId="0" autoUpdateAnimBg="0"/>
      <p:bldP spid="278555" grpId="0" animBg="1"/>
      <p:bldP spid="278555" grpId="1" animBg="1"/>
      <p:bldP spid="278556" grpId="0" animBg="1"/>
      <p:bldP spid="278556" grpId="1" animBg="1"/>
      <p:bldP spid="278557" grpId="0" animBg="1"/>
      <p:bldP spid="278557" grpId="1" animBg="1"/>
      <p:bldP spid="278559" grpId="0" animBg="1"/>
      <p:bldP spid="278559" grpId="1" animBg="1"/>
      <p:bldP spid="278560" grpId="0" animBg="1"/>
      <p:bldP spid="278560" grpId="1" animBg="1"/>
      <p:bldP spid="278561" grpId="0" animBg="1"/>
      <p:bldP spid="278561" grpId="1" animBg="1"/>
      <p:bldP spid="278562" grpId="0" animBg="1"/>
      <p:bldP spid="278562" grpId="1" animBg="1"/>
      <p:bldP spid="278563" grpId="0" animBg="1"/>
      <p:bldP spid="278563" grpId="1" animBg="1"/>
      <p:bldP spid="27856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Text Box 2"/>
          <p:cNvSpPr txBox="1">
            <a:spLocks noChangeArrowheads="1"/>
          </p:cNvSpPr>
          <p:nvPr/>
        </p:nvSpPr>
        <p:spPr bwMode="auto">
          <a:xfrm>
            <a:off x="401638" y="1557338"/>
            <a:ext cx="1912937" cy="519112"/>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spAutoFit/>
          </a:bodyPr>
          <a:lstStyle/>
          <a:p>
            <a:r>
              <a:rPr lang="fr-FR" sz="2800"/>
              <a:t>Détection</a:t>
            </a:r>
          </a:p>
        </p:txBody>
      </p:sp>
      <p:sp>
        <p:nvSpPr>
          <p:cNvPr id="279555" name="Text Box 3"/>
          <p:cNvSpPr txBox="1">
            <a:spLocks noChangeArrowheads="1"/>
          </p:cNvSpPr>
          <p:nvPr/>
        </p:nvSpPr>
        <p:spPr bwMode="auto">
          <a:xfrm>
            <a:off x="2916238" y="1557338"/>
            <a:ext cx="2687637" cy="519112"/>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spAutoFit/>
          </a:bodyPr>
          <a:lstStyle/>
          <a:p>
            <a:r>
              <a:rPr lang="fr-FR" sz="2800"/>
              <a:t>Centralisation</a:t>
            </a:r>
          </a:p>
        </p:txBody>
      </p:sp>
      <p:sp>
        <p:nvSpPr>
          <p:cNvPr id="279556" name="Text Box 4"/>
          <p:cNvSpPr txBox="1">
            <a:spLocks noChangeArrowheads="1"/>
          </p:cNvSpPr>
          <p:nvPr/>
        </p:nvSpPr>
        <p:spPr bwMode="auto">
          <a:xfrm>
            <a:off x="6040438" y="1557338"/>
            <a:ext cx="2493962" cy="519112"/>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spAutoFit/>
          </a:bodyPr>
          <a:lstStyle/>
          <a:p>
            <a:r>
              <a:rPr lang="fr-FR" sz="2800"/>
              <a:t>Signalisation</a:t>
            </a:r>
          </a:p>
        </p:txBody>
      </p:sp>
      <p:sp>
        <p:nvSpPr>
          <p:cNvPr id="279557" name="Text Box 5"/>
          <p:cNvSpPr txBox="1">
            <a:spLocks noChangeArrowheads="1"/>
          </p:cNvSpPr>
          <p:nvPr/>
        </p:nvSpPr>
        <p:spPr bwMode="auto">
          <a:xfrm>
            <a:off x="990600" y="4089400"/>
            <a:ext cx="762000" cy="579438"/>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3200">
                <a:solidFill>
                  <a:srgbClr val="66FF33"/>
                </a:solidFill>
                <a:sym typeface="Wingdings" pitchFamily="2" charset="2"/>
              </a:rPr>
              <a:t></a:t>
            </a:r>
            <a:endParaRPr lang="fr-FR" sz="3200">
              <a:solidFill>
                <a:srgbClr val="66FF33"/>
              </a:solidFill>
            </a:endParaRPr>
          </a:p>
        </p:txBody>
      </p:sp>
      <p:sp>
        <p:nvSpPr>
          <p:cNvPr id="279558" name="Text Box 6"/>
          <p:cNvSpPr txBox="1">
            <a:spLocks noChangeArrowheads="1"/>
          </p:cNvSpPr>
          <p:nvPr/>
        </p:nvSpPr>
        <p:spPr bwMode="auto">
          <a:xfrm>
            <a:off x="3810000" y="4089400"/>
            <a:ext cx="762000" cy="579438"/>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3200">
                <a:solidFill>
                  <a:srgbClr val="66FF33"/>
                </a:solidFill>
                <a:sym typeface="Wingdings" pitchFamily="2" charset="2"/>
              </a:rPr>
              <a:t></a:t>
            </a:r>
            <a:endParaRPr lang="fr-FR" sz="3200">
              <a:solidFill>
                <a:srgbClr val="66FF33"/>
              </a:solidFill>
            </a:endParaRPr>
          </a:p>
        </p:txBody>
      </p:sp>
      <p:sp>
        <p:nvSpPr>
          <p:cNvPr id="279559" name="Rectangle 7"/>
          <p:cNvSpPr>
            <a:spLocks noChangeArrowheads="1"/>
          </p:cNvSpPr>
          <p:nvPr/>
        </p:nvSpPr>
        <p:spPr bwMode="auto">
          <a:xfrm>
            <a:off x="3124200" y="4927600"/>
            <a:ext cx="22098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folHlink"/>
              </a:buClr>
              <a:buSzPct val="75000"/>
              <a:buFont typeface="Monotype Sorts" pitchFamily="2" charset="2"/>
              <a:buNone/>
            </a:pPr>
            <a:r>
              <a:rPr kumimoji="1" lang="fr-FR" b="0">
                <a:solidFill>
                  <a:schemeClr val="tx1"/>
                </a:solidFill>
                <a:effectLst>
                  <a:outerShdw blurRad="38100" dist="38100" dir="2700000" algn="tl">
                    <a:srgbClr val="000000"/>
                  </a:outerShdw>
                </a:effectLst>
              </a:rPr>
              <a:t>C’est le cerveau</a:t>
            </a:r>
          </a:p>
          <a:p>
            <a:pPr marL="342900" indent="-342900">
              <a:spcBef>
                <a:spcPct val="20000"/>
              </a:spcBef>
              <a:buClr>
                <a:schemeClr val="folHlink"/>
              </a:buClr>
              <a:buSzPct val="75000"/>
              <a:buFont typeface="Monotype Sorts" pitchFamily="2" charset="2"/>
              <a:buNone/>
            </a:pPr>
            <a:r>
              <a:rPr kumimoji="1" lang="fr-FR" b="0">
                <a:solidFill>
                  <a:schemeClr val="tx1"/>
                </a:solidFill>
                <a:effectLst>
                  <a:outerShdw blurRad="38100" dist="38100" dir="2700000" algn="tl">
                    <a:srgbClr val="000000"/>
                  </a:outerShdw>
                </a:effectLst>
              </a:rPr>
              <a:t>du système</a:t>
            </a:r>
          </a:p>
        </p:txBody>
      </p:sp>
      <p:sp>
        <p:nvSpPr>
          <p:cNvPr id="279560" name="Text Box 8"/>
          <p:cNvSpPr txBox="1">
            <a:spLocks noChangeArrowheads="1"/>
          </p:cNvSpPr>
          <p:nvPr/>
        </p:nvSpPr>
        <p:spPr bwMode="auto">
          <a:xfrm>
            <a:off x="6858000" y="4089400"/>
            <a:ext cx="762000" cy="579438"/>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3200">
                <a:solidFill>
                  <a:srgbClr val="66FF33"/>
                </a:solidFill>
                <a:sym typeface="Wingdings" pitchFamily="2" charset="2"/>
              </a:rPr>
              <a:t></a:t>
            </a:r>
            <a:endParaRPr lang="fr-FR" sz="3200">
              <a:solidFill>
                <a:srgbClr val="66FF33"/>
              </a:solidFill>
            </a:endParaRPr>
          </a:p>
        </p:txBody>
      </p:sp>
      <p:sp>
        <p:nvSpPr>
          <p:cNvPr id="279561" name="Rectangle 9"/>
          <p:cNvSpPr>
            <a:spLocks noChangeArrowheads="1"/>
          </p:cNvSpPr>
          <p:nvPr/>
        </p:nvSpPr>
        <p:spPr bwMode="auto">
          <a:xfrm>
            <a:off x="5943600" y="4927600"/>
            <a:ext cx="26670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folHlink"/>
              </a:buClr>
              <a:buSzPct val="75000"/>
              <a:buFont typeface="Monotype Sorts" pitchFamily="2" charset="2"/>
              <a:buNone/>
            </a:pPr>
            <a:r>
              <a:rPr kumimoji="1" lang="fr-FR" b="0">
                <a:solidFill>
                  <a:schemeClr val="tx1"/>
                </a:solidFill>
                <a:effectLst>
                  <a:outerShdw blurRad="38100" dist="38100" dir="2700000" algn="tl">
                    <a:srgbClr val="000000"/>
                  </a:outerShdw>
                </a:effectLst>
              </a:rPr>
              <a:t>Pour faire fuir l’intrus</a:t>
            </a:r>
          </a:p>
          <a:p>
            <a:pPr marL="342900" indent="-342900">
              <a:spcBef>
                <a:spcPct val="20000"/>
              </a:spcBef>
              <a:buClr>
                <a:schemeClr val="folHlink"/>
              </a:buClr>
              <a:buSzPct val="75000"/>
              <a:buFont typeface="Monotype Sorts" pitchFamily="2" charset="2"/>
              <a:buNone/>
            </a:pPr>
            <a:r>
              <a:rPr kumimoji="1" lang="fr-FR" b="0">
                <a:solidFill>
                  <a:schemeClr val="tx1"/>
                </a:solidFill>
                <a:effectLst>
                  <a:outerShdw blurRad="38100" dist="38100" dir="2700000" algn="tl">
                    <a:srgbClr val="000000"/>
                  </a:outerShdw>
                </a:effectLst>
              </a:rPr>
              <a:t>ou pour alerter</a:t>
            </a:r>
          </a:p>
        </p:txBody>
      </p:sp>
      <p:sp>
        <p:nvSpPr>
          <p:cNvPr id="279562" name="Rectangle 10"/>
          <p:cNvSpPr>
            <a:spLocks noChangeArrowheads="1"/>
          </p:cNvSpPr>
          <p:nvPr/>
        </p:nvSpPr>
        <p:spPr bwMode="auto">
          <a:xfrm>
            <a:off x="0" y="4940300"/>
            <a:ext cx="2611438"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folHlink"/>
              </a:buClr>
              <a:buSzPct val="75000"/>
              <a:buFont typeface="Monotype Sorts" pitchFamily="2" charset="2"/>
              <a:buNone/>
            </a:pPr>
            <a:r>
              <a:rPr kumimoji="1" lang="fr-FR" b="0">
                <a:solidFill>
                  <a:schemeClr val="tx1"/>
                </a:solidFill>
                <a:effectLst>
                  <a:outerShdw blurRad="38100" dist="38100" dir="2700000" algn="tl">
                    <a:srgbClr val="000000"/>
                  </a:outerShdw>
                </a:effectLst>
              </a:rPr>
              <a:t>Pour la surveillance à</a:t>
            </a:r>
          </a:p>
          <a:p>
            <a:pPr marL="342900" indent="-342900">
              <a:spcBef>
                <a:spcPct val="20000"/>
              </a:spcBef>
              <a:buClr>
                <a:schemeClr val="folHlink"/>
              </a:buClr>
              <a:buSzPct val="75000"/>
              <a:buFont typeface="Monotype Sorts" pitchFamily="2" charset="2"/>
              <a:buNone/>
            </a:pPr>
            <a:r>
              <a:rPr kumimoji="1" lang="fr-FR" b="0">
                <a:solidFill>
                  <a:schemeClr val="tx1"/>
                </a:solidFill>
                <a:effectLst>
                  <a:outerShdw blurRad="38100" dist="38100" dir="2700000" algn="tl">
                    <a:srgbClr val="000000"/>
                  </a:outerShdw>
                </a:effectLst>
              </a:rPr>
              <a:t>plusieurs niveaux</a:t>
            </a:r>
          </a:p>
        </p:txBody>
      </p:sp>
      <p:sp>
        <p:nvSpPr>
          <p:cNvPr id="279563" name="Line 11"/>
          <p:cNvSpPr>
            <a:spLocks noChangeShapeType="1"/>
          </p:cNvSpPr>
          <p:nvPr/>
        </p:nvSpPr>
        <p:spPr bwMode="auto">
          <a:xfrm>
            <a:off x="2514600" y="3098800"/>
            <a:ext cx="762000" cy="0"/>
          </a:xfrm>
          <a:prstGeom prst="line">
            <a:avLst/>
          </a:prstGeom>
          <a:noFill/>
          <a:ln w="38100">
            <a:solidFill>
              <a:srgbClr val="FFFF66"/>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79564" name="Line 12"/>
          <p:cNvSpPr>
            <a:spLocks noChangeShapeType="1"/>
          </p:cNvSpPr>
          <p:nvPr/>
        </p:nvSpPr>
        <p:spPr bwMode="auto">
          <a:xfrm>
            <a:off x="5181600" y="3098800"/>
            <a:ext cx="914400" cy="0"/>
          </a:xfrm>
          <a:prstGeom prst="line">
            <a:avLst/>
          </a:prstGeom>
          <a:noFill/>
          <a:ln w="38100">
            <a:solidFill>
              <a:srgbClr val="FFFF66"/>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pic>
        <p:nvPicPr>
          <p:cNvPr id="279581" name="Picture 29" descr="alarme intrusion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9400" y="2565400"/>
            <a:ext cx="1147763" cy="1111250"/>
          </a:xfrm>
          <a:prstGeom prst="rect">
            <a:avLst/>
          </a:prstGeom>
          <a:noFill/>
          <a:extLst>
            <a:ext uri="{909E8E84-426E-40DD-AFC4-6F175D3DCCD1}">
              <a14:hiddenFill xmlns:a14="http://schemas.microsoft.com/office/drawing/2010/main">
                <a:solidFill>
                  <a:srgbClr val="FFFFFF"/>
                </a:solidFill>
              </a14:hiddenFill>
            </a:ext>
          </a:extLst>
        </p:spPr>
      </p:pic>
      <p:pic>
        <p:nvPicPr>
          <p:cNvPr id="279582" name="Picture 30" descr="alarme intrusion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2641600"/>
            <a:ext cx="804863" cy="992188"/>
          </a:xfrm>
          <a:prstGeom prst="rect">
            <a:avLst/>
          </a:prstGeom>
          <a:noFill/>
          <a:extLst>
            <a:ext uri="{909E8E84-426E-40DD-AFC4-6F175D3DCCD1}">
              <a14:hiddenFill xmlns:a14="http://schemas.microsoft.com/office/drawing/2010/main">
                <a:solidFill>
                  <a:srgbClr val="FFFFFF"/>
                </a:solidFill>
              </a14:hiddenFill>
            </a:ext>
          </a:extLst>
        </p:spPr>
      </p:pic>
      <p:pic>
        <p:nvPicPr>
          <p:cNvPr id="279583" name="Picture 31" descr="centra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9000" y="2413000"/>
            <a:ext cx="1676400" cy="1425575"/>
          </a:xfrm>
          <a:prstGeom prst="rect">
            <a:avLst/>
          </a:prstGeom>
          <a:noFill/>
          <a:extLst>
            <a:ext uri="{909E8E84-426E-40DD-AFC4-6F175D3DCCD1}">
              <a14:hiddenFill xmlns:a14="http://schemas.microsoft.com/office/drawing/2010/main">
                <a:solidFill>
                  <a:srgbClr val="FFFFFF"/>
                </a:solidFill>
              </a14:hiddenFill>
            </a:ext>
          </a:extLst>
        </p:spPr>
      </p:pic>
      <p:sp>
        <p:nvSpPr>
          <p:cNvPr id="279592" name="AutoShape 40">
            <a:hlinkClick r:id="rId5" action="ppaction://hlinksldjump" highlightClick="1"/>
          </p:cNvPr>
          <p:cNvSpPr>
            <a:spLocks noChangeArrowheads="1"/>
          </p:cNvSpPr>
          <p:nvPr/>
        </p:nvSpPr>
        <p:spPr bwMode="auto">
          <a:xfrm>
            <a:off x="8459788" y="6237288"/>
            <a:ext cx="431800" cy="431800"/>
          </a:xfrm>
          <a:prstGeom prst="actionButtonReturn">
            <a:avLst/>
          </a:prstGeom>
          <a:solidFill>
            <a:schemeClr val="tx2"/>
          </a:solidFill>
          <a:ln w="12700">
            <a:solidFill>
              <a:schemeClr val="tx1"/>
            </a:solidFill>
            <a:miter lim="800000"/>
            <a:headEnd/>
            <a:tailEnd/>
          </a:ln>
          <a:effectLst>
            <a:outerShdw dist="107763" dir="2700000" algn="ctr" rotWithShape="0">
              <a:schemeClr val="bg2"/>
            </a:outerShdw>
          </a:effectLst>
        </p:spPr>
        <p:txBody>
          <a:bodyPr anchor="ctr">
            <a:spAutoFit/>
          </a:bodyPr>
          <a:lstStyle/>
          <a:p>
            <a:endParaRPr lang="fr-FR"/>
          </a:p>
        </p:txBody>
      </p:sp>
      <p:grpSp>
        <p:nvGrpSpPr>
          <p:cNvPr id="279593" name="Group 41"/>
          <p:cNvGrpSpPr>
            <a:grpSpLocks/>
          </p:cNvGrpSpPr>
          <p:nvPr/>
        </p:nvGrpSpPr>
        <p:grpSpPr bwMode="auto">
          <a:xfrm>
            <a:off x="7380288" y="5805488"/>
            <a:ext cx="1008062" cy="360362"/>
            <a:chOff x="158" y="2341"/>
            <a:chExt cx="635" cy="227"/>
          </a:xfrm>
        </p:grpSpPr>
        <p:sp>
          <p:nvSpPr>
            <p:cNvPr id="279594" name="Line 42"/>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79595" name="Text Box 43"/>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
        <p:nvSpPr>
          <p:cNvPr id="279596" name="Rectangle 44"/>
          <p:cNvSpPr>
            <a:spLocks noChangeArrowheads="1"/>
          </p:cNvSpPr>
          <p:nvPr/>
        </p:nvSpPr>
        <p:spPr bwMode="auto">
          <a:xfrm>
            <a:off x="395288" y="404813"/>
            <a:ext cx="8286750"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2800" b="0">
                <a:solidFill>
                  <a:schemeClr val="tx2"/>
                </a:solidFill>
                <a:effectLst>
                  <a:outerShdw blurRad="38100" dist="38100" dir="2700000" algn="tl">
                    <a:srgbClr val="000000"/>
                  </a:outerShdw>
                </a:effectLst>
              </a:rPr>
              <a:t>Un système d’alarme se décompose en 3 parties :</a:t>
            </a:r>
          </a:p>
        </p:txBody>
      </p:sp>
    </p:spTree>
  </p:cSld>
  <p:clrMapOvr>
    <a:masterClrMapping/>
  </p:clrMapOvr>
  <p:transition spd="med" advTm="26144">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9596"/>
                                        </p:tgtEl>
                                        <p:attrNameLst>
                                          <p:attrName>style.visibility</p:attrName>
                                        </p:attrNameLst>
                                      </p:cBhvr>
                                      <p:to>
                                        <p:strVal val="visible"/>
                                      </p:to>
                                    </p:set>
                                    <p:animEffect transition="in" filter="wipe(left)">
                                      <p:cBhvr>
                                        <p:cTn id="7" dur="1000"/>
                                        <p:tgtEl>
                                          <p:spTgt spid="279596"/>
                                        </p:tgtEl>
                                      </p:cBhvr>
                                    </p:animEffect>
                                  </p:childTnLst>
                                </p:cTn>
                              </p:par>
                            </p:childTnLst>
                          </p:cTn>
                        </p:par>
                        <p:par>
                          <p:cTn id="8" fill="hold" nodeType="afterGroup">
                            <p:stCondLst>
                              <p:cond delay="1000"/>
                            </p:stCondLst>
                            <p:childTnLst>
                              <p:par>
                                <p:cTn id="9" presetID="9" presetClass="entr" presetSubtype="0" fill="hold" grpId="0" nodeType="afterEffect">
                                  <p:stCondLst>
                                    <p:cond delay="1000"/>
                                  </p:stCondLst>
                                  <p:childTnLst>
                                    <p:set>
                                      <p:cBhvr>
                                        <p:cTn id="10" dur="1" fill="hold">
                                          <p:stCondLst>
                                            <p:cond delay="0"/>
                                          </p:stCondLst>
                                        </p:cTn>
                                        <p:tgtEl>
                                          <p:spTgt spid="279554"/>
                                        </p:tgtEl>
                                        <p:attrNameLst>
                                          <p:attrName>style.visibility</p:attrName>
                                        </p:attrNameLst>
                                      </p:cBhvr>
                                      <p:to>
                                        <p:strVal val="visible"/>
                                      </p:to>
                                    </p:set>
                                    <p:animEffect transition="in" filter="dissolve">
                                      <p:cBhvr>
                                        <p:cTn id="11" dur="500"/>
                                        <p:tgtEl>
                                          <p:spTgt spid="279554"/>
                                        </p:tgtEl>
                                      </p:cBhvr>
                                    </p:animEffect>
                                  </p:childTnLst>
                                </p:cTn>
                              </p:par>
                            </p:childTnLst>
                          </p:cTn>
                        </p:par>
                        <p:par>
                          <p:cTn id="12" fill="hold" nodeType="afterGroup">
                            <p:stCondLst>
                              <p:cond delay="2500"/>
                            </p:stCondLst>
                            <p:childTnLst>
                              <p:par>
                                <p:cTn id="13" presetID="35" presetClass="entr" presetSubtype="0" fill="hold" nodeType="afterEffect">
                                  <p:stCondLst>
                                    <p:cond delay="1000"/>
                                  </p:stCondLst>
                                  <p:childTnLst>
                                    <p:set>
                                      <p:cBhvr>
                                        <p:cTn id="14" dur="1" fill="hold">
                                          <p:stCondLst>
                                            <p:cond delay="0"/>
                                          </p:stCondLst>
                                        </p:cTn>
                                        <p:tgtEl>
                                          <p:spTgt spid="279582"/>
                                        </p:tgtEl>
                                        <p:attrNameLst>
                                          <p:attrName>style.visibility</p:attrName>
                                        </p:attrNameLst>
                                      </p:cBhvr>
                                      <p:to>
                                        <p:strVal val="visible"/>
                                      </p:to>
                                    </p:set>
                                    <p:animEffect transition="in" filter="fade">
                                      <p:cBhvr>
                                        <p:cTn id="15" dur="2000"/>
                                        <p:tgtEl>
                                          <p:spTgt spid="279582"/>
                                        </p:tgtEl>
                                      </p:cBhvr>
                                    </p:animEffect>
                                    <p:anim calcmode="lin" valueType="num">
                                      <p:cBhvr>
                                        <p:cTn id="16" dur="2000" fill="hold"/>
                                        <p:tgtEl>
                                          <p:spTgt spid="279582"/>
                                        </p:tgtEl>
                                        <p:attrNameLst>
                                          <p:attrName>style.rotation</p:attrName>
                                        </p:attrNameLst>
                                      </p:cBhvr>
                                      <p:tavLst>
                                        <p:tav tm="0">
                                          <p:val>
                                            <p:fltVal val="720"/>
                                          </p:val>
                                        </p:tav>
                                        <p:tav tm="100000">
                                          <p:val>
                                            <p:fltVal val="0"/>
                                          </p:val>
                                        </p:tav>
                                      </p:tavLst>
                                    </p:anim>
                                    <p:anim calcmode="lin" valueType="num">
                                      <p:cBhvr>
                                        <p:cTn id="17" dur="2000" fill="hold"/>
                                        <p:tgtEl>
                                          <p:spTgt spid="279582"/>
                                        </p:tgtEl>
                                        <p:attrNameLst>
                                          <p:attrName>ppt_h</p:attrName>
                                        </p:attrNameLst>
                                      </p:cBhvr>
                                      <p:tavLst>
                                        <p:tav tm="0">
                                          <p:val>
                                            <p:fltVal val="0"/>
                                          </p:val>
                                        </p:tav>
                                        <p:tav tm="100000">
                                          <p:val>
                                            <p:strVal val="#ppt_h"/>
                                          </p:val>
                                        </p:tav>
                                      </p:tavLst>
                                    </p:anim>
                                    <p:anim calcmode="lin" valueType="num">
                                      <p:cBhvr>
                                        <p:cTn id="18" dur="2000" fill="hold"/>
                                        <p:tgtEl>
                                          <p:spTgt spid="279582"/>
                                        </p:tgtEl>
                                        <p:attrNameLst>
                                          <p:attrName>ppt_w</p:attrName>
                                        </p:attrNameLst>
                                      </p:cBhvr>
                                      <p:tavLst>
                                        <p:tav tm="0">
                                          <p:val>
                                            <p:fltVal val="0"/>
                                          </p:val>
                                        </p:tav>
                                        <p:tav tm="100000">
                                          <p:val>
                                            <p:strVal val="#ppt_w"/>
                                          </p:val>
                                        </p:tav>
                                      </p:tavLst>
                                    </p:anim>
                                  </p:childTnLst>
                                </p:cTn>
                              </p:par>
                            </p:childTnLst>
                          </p:cTn>
                        </p:par>
                        <p:par>
                          <p:cTn id="19" fill="hold" nodeType="afterGroup">
                            <p:stCondLst>
                              <p:cond delay="5500"/>
                            </p:stCondLst>
                            <p:childTnLst>
                              <p:par>
                                <p:cTn id="20" presetID="9" presetClass="entr" presetSubtype="0" fill="hold" grpId="0" nodeType="afterEffect">
                                  <p:stCondLst>
                                    <p:cond delay="1000"/>
                                  </p:stCondLst>
                                  <p:childTnLst>
                                    <p:set>
                                      <p:cBhvr>
                                        <p:cTn id="21" dur="1" fill="hold">
                                          <p:stCondLst>
                                            <p:cond delay="0"/>
                                          </p:stCondLst>
                                        </p:cTn>
                                        <p:tgtEl>
                                          <p:spTgt spid="279555"/>
                                        </p:tgtEl>
                                        <p:attrNameLst>
                                          <p:attrName>style.visibility</p:attrName>
                                        </p:attrNameLst>
                                      </p:cBhvr>
                                      <p:to>
                                        <p:strVal val="visible"/>
                                      </p:to>
                                    </p:set>
                                    <p:animEffect transition="in" filter="dissolve">
                                      <p:cBhvr>
                                        <p:cTn id="22" dur="500"/>
                                        <p:tgtEl>
                                          <p:spTgt spid="279555"/>
                                        </p:tgtEl>
                                      </p:cBhvr>
                                    </p:animEffect>
                                  </p:childTnLst>
                                </p:cTn>
                              </p:par>
                            </p:childTnLst>
                          </p:cTn>
                        </p:par>
                        <p:par>
                          <p:cTn id="23" fill="hold" nodeType="afterGroup">
                            <p:stCondLst>
                              <p:cond delay="7000"/>
                            </p:stCondLst>
                            <p:childTnLst>
                              <p:par>
                                <p:cTn id="24" presetID="35" presetClass="entr" presetSubtype="0" fill="hold" nodeType="afterEffect">
                                  <p:stCondLst>
                                    <p:cond delay="1000"/>
                                  </p:stCondLst>
                                  <p:childTnLst>
                                    <p:set>
                                      <p:cBhvr>
                                        <p:cTn id="25" dur="1" fill="hold">
                                          <p:stCondLst>
                                            <p:cond delay="0"/>
                                          </p:stCondLst>
                                        </p:cTn>
                                        <p:tgtEl>
                                          <p:spTgt spid="279583"/>
                                        </p:tgtEl>
                                        <p:attrNameLst>
                                          <p:attrName>style.visibility</p:attrName>
                                        </p:attrNameLst>
                                      </p:cBhvr>
                                      <p:to>
                                        <p:strVal val="visible"/>
                                      </p:to>
                                    </p:set>
                                    <p:animEffect transition="in" filter="fade">
                                      <p:cBhvr>
                                        <p:cTn id="26" dur="2000"/>
                                        <p:tgtEl>
                                          <p:spTgt spid="279583"/>
                                        </p:tgtEl>
                                      </p:cBhvr>
                                    </p:animEffect>
                                    <p:anim calcmode="lin" valueType="num">
                                      <p:cBhvr>
                                        <p:cTn id="27" dur="2000" fill="hold"/>
                                        <p:tgtEl>
                                          <p:spTgt spid="279583"/>
                                        </p:tgtEl>
                                        <p:attrNameLst>
                                          <p:attrName>style.rotation</p:attrName>
                                        </p:attrNameLst>
                                      </p:cBhvr>
                                      <p:tavLst>
                                        <p:tav tm="0">
                                          <p:val>
                                            <p:fltVal val="720"/>
                                          </p:val>
                                        </p:tav>
                                        <p:tav tm="100000">
                                          <p:val>
                                            <p:fltVal val="0"/>
                                          </p:val>
                                        </p:tav>
                                      </p:tavLst>
                                    </p:anim>
                                    <p:anim calcmode="lin" valueType="num">
                                      <p:cBhvr>
                                        <p:cTn id="28" dur="2000" fill="hold"/>
                                        <p:tgtEl>
                                          <p:spTgt spid="279583"/>
                                        </p:tgtEl>
                                        <p:attrNameLst>
                                          <p:attrName>ppt_h</p:attrName>
                                        </p:attrNameLst>
                                      </p:cBhvr>
                                      <p:tavLst>
                                        <p:tav tm="0">
                                          <p:val>
                                            <p:fltVal val="0"/>
                                          </p:val>
                                        </p:tav>
                                        <p:tav tm="100000">
                                          <p:val>
                                            <p:strVal val="#ppt_h"/>
                                          </p:val>
                                        </p:tav>
                                      </p:tavLst>
                                    </p:anim>
                                    <p:anim calcmode="lin" valueType="num">
                                      <p:cBhvr>
                                        <p:cTn id="29" dur="2000" fill="hold"/>
                                        <p:tgtEl>
                                          <p:spTgt spid="279583"/>
                                        </p:tgtEl>
                                        <p:attrNameLst>
                                          <p:attrName>ppt_w</p:attrName>
                                        </p:attrNameLst>
                                      </p:cBhvr>
                                      <p:tavLst>
                                        <p:tav tm="0">
                                          <p:val>
                                            <p:fltVal val="0"/>
                                          </p:val>
                                        </p:tav>
                                        <p:tav tm="100000">
                                          <p:val>
                                            <p:strVal val="#ppt_w"/>
                                          </p:val>
                                        </p:tav>
                                      </p:tavLst>
                                    </p:anim>
                                  </p:childTnLst>
                                </p:cTn>
                              </p:par>
                            </p:childTnLst>
                          </p:cTn>
                        </p:par>
                        <p:par>
                          <p:cTn id="30" fill="hold" nodeType="afterGroup">
                            <p:stCondLst>
                              <p:cond delay="10000"/>
                            </p:stCondLst>
                            <p:childTnLst>
                              <p:par>
                                <p:cTn id="31" presetID="9" presetClass="entr" presetSubtype="0" fill="hold" grpId="0" nodeType="afterEffect">
                                  <p:stCondLst>
                                    <p:cond delay="1000"/>
                                  </p:stCondLst>
                                  <p:childTnLst>
                                    <p:set>
                                      <p:cBhvr>
                                        <p:cTn id="32" dur="1" fill="hold">
                                          <p:stCondLst>
                                            <p:cond delay="0"/>
                                          </p:stCondLst>
                                        </p:cTn>
                                        <p:tgtEl>
                                          <p:spTgt spid="279556"/>
                                        </p:tgtEl>
                                        <p:attrNameLst>
                                          <p:attrName>style.visibility</p:attrName>
                                        </p:attrNameLst>
                                      </p:cBhvr>
                                      <p:to>
                                        <p:strVal val="visible"/>
                                      </p:to>
                                    </p:set>
                                    <p:animEffect transition="in" filter="dissolve">
                                      <p:cBhvr>
                                        <p:cTn id="33" dur="500"/>
                                        <p:tgtEl>
                                          <p:spTgt spid="279556"/>
                                        </p:tgtEl>
                                      </p:cBhvr>
                                    </p:animEffect>
                                  </p:childTnLst>
                                </p:cTn>
                              </p:par>
                            </p:childTnLst>
                          </p:cTn>
                        </p:par>
                        <p:par>
                          <p:cTn id="34" fill="hold" nodeType="afterGroup">
                            <p:stCondLst>
                              <p:cond delay="11500"/>
                            </p:stCondLst>
                            <p:childTnLst>
                              <p:par>
                                <p:cTn id="35" presetID="35" presetClass="entr" presetSubtype="0" fill="hold" nodeType="afterEffect">
                                  <p:stCondLst>
                                    <p:cond delay="1000"/>
                                  </p:stCondLst>
                                  <p:childTnLst>
                                    <p:set>
                                      <p:cBhvr>
                                        <p:cTn id="36" dur="1" fill="hold">
                                          <p:stCondLst>
                                            <p:cond delay="0"/>
                                          </p:stCondLst>
                                        </p:cTn>
                                        <p:tgtEl>
                                          <p:spTgt spid="279581"/>
                                        </p:tgtEl>
                                        <p:attrNameLst>
                                          <p:attrName>style.visibility</p:attrName>
                                        </p:attrNameLst>
                                      </p:cBhvr>
                                      <p:to>
                                        <p:strVal val="visible"/>
                                      </p:to>
                                    </p:set>
                                    <p:animEffect transition="in" filter="fade">
                                      <p:cBhvr>
                                        <p:cTn id="37" dur="2000"/>
                                        <p:tgtEl>
                                          <p:spTgt spid="279581"/>
                                        </p:tgtEl>
                                      </p:cBhvr>
                                    </p:animEffect>
                                    <p:anim calcmode="lin" valueType="num">
                                      <p:cBhvr>
                                        <p:cTn id="38" dur="2000" fill="hold"/>
                                        <p:tgtEl>
                                          <p:spTgt spid="279581"/>
                                        </p:tgtEl>
                                        <p:attrNameLst>
                                          <p:attrName>style.rotation</p:attrName>
                                        </p:attrNameLst>
                                      </p:cBhvr>
                                      <p:tavLst>
                                        <p:tav tm="0">
                                          <p:val>
                                            <p:fltVal val="720"/>
                                          </p:val>
                                        </p:tav>
                                        <p:tav tm="100000">
                                          <p:val>
                                            <p:fltVal val="0"/>
                                          </p:val>
                                        </p:tav>
                                      </p:tavLst>
                                    </p:anim>
                                    <p:anim calcmode="lin" valueType="num">
                                      <p:cBhvr>
                                        <p:cTn id="39" dur="2000" fill="hold"/>
                                        <p:tgtEl>
                                          <p:spTgt spid="279581"/>
                                        </p:tgtEl>
                                        <p:attrNameLst>
                                          <p:attrName>ppt_h</p:attrName>
                                        </p:attrNameLst>
                                      </p:cBhvr>
                                      <p:tavLst>
                                        <p:tav tm="0">
                                          <p:val>
                                            <p:fltVal val="0"/>
                                          </p:val>
                                        </p:tav>
                                        <p:tav tm="100000">
                                          <p:val>
                                            <p:strVal val="#ppt_h"/>
                                          </p:val>
                                        </p:tav>
                                      </p:tavLst>
                                    </p:anim>
                                    <p:anim calcmode="lin" valueType="num">
                                      <p:cBhvr>
                                        <p:cTn id="40" dur="2000" fill="hold"/>
                                        <p:tgtEl>
                                          <p:spTgt spid="279581"/>
                                        </p:tgtEl>
                                        <p:attrNameLst>
                                          <p:attrName>ppt_w</p:attrName>
                                        </p:attrNameLst>
                                      </p:cBhvr>
                                      <p:tavLst>
                                        <p:tav tm="0">
                                          <p:val>
                                            <p:fltVal val="0"/>
                                          </p:val>
                                        </p:tav>
                                        <p:tav tm="100000">
                                          <p:val>
                                            <p:strVal val="#ppt_w"/>
                                          </p:val>
                                        </p:tav>
                                      </p:tavLst>
                                    </p:anim>
                                  </p:childTnLst>
                                </p:cTn>
                              </p:par>
                            </p:childTnLst>
                          </p:cTn>
                        </p:par>
                        <p:par>
                          <p:cTn id="41" fill="hold" nodeType="afterGroup">
                            <p:stCondLst>
                              <p:cond delay="14500"/>
                            </p:stCondLst>
                            <p:childTnLst>
                              <p:par>
                                <p:cTn id="42" presetID="9" presetClass="entr" presetSubtype="0" fill="hold" grpId="0" nodeType="afterEffect">
                                  <p:stCondLst>
                                    <p:cond delay="1000"/>
                                  </p:stCondLst>
                                  <p:childTnLst>
                                    <p:set>
                                      <p:cBhvr>
                                        <p:cTn id="43" dur="1" fill="hold">
                                          <p:stCondLst>
                                            <p:cond delay="0"/>
                                          </p:stCondLst>
                                        </p:cTn>
                                        <p:tgtEl>
                                          <p:spTgt spid="279557"/>
                                        </p:tgtEl>
                                        <p:attrNameLst>
                                          <p:attrName>style.visibility</p:attrName>
                                        </p:attrNameLst>
                                      </p:cBhvr>
                                      <p:to>
                                        <p:strVal val="visible"/>
                                      </p:to>
                                    </p:set>
                                    <p:animEffect transition="in" filter="dissolve">
                                      <p:cBhvr>
                                        <p:cTn id="44" dur="500"/>
                                        <p:tgtEl>
                                          <p:spTgt spid="279557"/>
                                        </p:tgtEl>
                                      </p:cBhvr>
                                    </p:animEffect>
                                  </p:childTnLst>
                                </p:cTn>
                              </p:par>
                            </p:childTnLst>
                          </p:cTn>
                        </p:par>
                        <p:par>
                          <p:cTn id="45" fill="hold" nodeType="afterGroup">
                            <p:stCondLst>
                              <p:cond delay="16000"/>
                            </p:stCondLst>
                            <p:childTnLst>
                              <p:par>
                                <p:cTn id="46" presetID="2" presetClass="entr" presetSubtype="1" fill="hold" grpId="0" nodeType="afterEffect">
                                  <p:stCondLst>
                                    <p:cond delay="1000"/>
                                  </p:stCondLst>
                                  <p:childTnLst>
                                    <p:set>
                                      <p:cBhvr>
                                        <p:cTn id="47" dur="1" fill="hold">
                                          <p:stCondLst>
                                            <p:cond delay="0"/>
                                          </p:stCondLst>
                                        </p:cTn>
                                        <p:tgtEl>
                                          <p:spTgt spid="279562"/>
                                        </p:tgtEl>
                                        <p:attrNameLst>
                                          <p:attrName>style.visibility</p:attrName>
                                        </p:attrNameLst>
                                      </p:cBhvr>
                                      <p:to>
                                        <p:strVal val="visible"/>
                                      </p:to>
                                    </p:set>
                                    <p:anim calcmode="lin" valueType="num">
                                      <p:cBhvr additive="base">
                                        <p:cTn id="48" dur="500" fill="hold"/>
                                        <p:tgtEl>
                                          <p:spTgt spid="279562"/>
                                        </p:tgtEl>
                                        <p:attrNameLst>
                                          <p:attrName>ppt_x</p:attrName>
                                        </p:attrNameLst>
                                      </p:cBhvr>
                                      <p:tavLst>
                                        <p:tav tm="0">
                                          <p:val>
                                            <p:strVal val="#ppt_x"/>
                                          </p:val>
                                        </p:tav>
                                        <p:tav tm="100000">
                                          <p:val>
                                            <p:strVal val="#ppt_x"/>
                                          </p:val>
                                        </p:tav>
                                      </p:tavLst>
                                    </p:anim>
                                    <p:anim calcmode="lin" valueType="num">
                                      <p:cBhvr additive="base">
                                        <p:cTn id="49" dur="500" fill="hold"/>
                                        <p:tgtEl>
                                          <p:spTgt spid="279562"/>
                                        </p:tgtEl>
                                        <p:attrNameLst>
                                          <p:attrName>ppt_y</p:attrName>
                                        </p:attrNameLst>
                                      </p:cBhvr>
                                      <p:tavLst>
                                        <p:tav tm="0">
                                          <p:val>
                                            <p:strVal val="0-#ppt_h/2"/>
                                          </p:val>
                                        </p:tav>
                                        <p:tav tm="100000">
                                          <p:val>
                                            <p:strVal val="#ppt_y"/>
                                          </p:val>
                                        </p:tav>
                                      </p:tavLst>
                                    </p:anim>
                                  </p:childTnLst>
                                </p:cTn>
                              </p:par>
                            </p:childTnLst>
                          </p:cTn>
                        </p:par>
                        <p:par>
                          <p:cTn id="50" fill="hold" nodeType="afterGroup">
                            <p:stCondLst>
                              <p:cond delay="17500"/>
                            </p:stCondLst>
                            <p:childTnLst>
                              <p:par>
                                <p:cTn id="51" presetID="9" presetClass="entr" presetSubtype="0" fill="hold" grpId="0" nodeType="afterEffect">
                                  <p:stCondLst>
                                    <p:cond delay="1000"/>
                                  </p:stCondLst>
                                  <p:childTnLst>
                                    <p:set>
                                      <p:cBhvr>
                                        <p:cTn id="52" dur="1" fill="hold">
                                          <p:stCondLst>
                                            <p:cond delay="0"/>
                                          </p:stCondLst>
                                        </p:cTn>
                                        <p:tgtEl>
                                          <p:spTgt spid="279558"/>
                                        </p:tgtEl>
                                        <p:attrNameLst>
                                          <p:attrName>style.visibility</p:attrName>
                                        </p:attrNameLst>
                                      </p:cBhvr>
                                      <p:to>
                                        <p:strVal val="visible"/>
                                      </p:to>
                                    </p:set>
                                    <p:animEffect transition="in" filter="dissolve">
                                      <p:cBhvr>
                                        <p:cTn id="53" dur="500"/>
                                        <p:tgtEl>
                                          <p:spTgt spid="279558"/>
                                        </p:tgtEl>
                                      </p:cBhvr>
                                    </p:animEffect>
                                  </p:childTnLst>
                                </p:cTn>
                              </p:par>
                            </p:childTnLst>
                          </p:cTn>
                        </p:par>
                        <p:par>
                          <p:cTn id="54" fill="hold" nodeType="afterGroup">
                            <p:stCondLst>
                              <p:cond delay="19000"/>
                            </p:stCondLst>
                            <p:childTnLst>
                              <p:par>
                                <p:cTn id="55" presetID="2" presetClass="entr" presetSubtype="1" fill="hold" grpId="0" nodeType="afterEffect">
                                  <p:stCondLst>
                                    <p:cond delay="1000"/>
                                  </p:stCondLst>
                                  <p:childTnLst>
                                    <p:set>
                                      <p:cBhvr>
                                        <p:cTn id="56" dur="1" fill="hold">
                                          <p:stCondLst>
                                            <p:cond delay="0"/>
                                          </p:stCondLst>
                                        </p:cTn>
                                        <p:tgtEl>
                                          <p:spTgt spid="279559"/>
                                        </p:tgtEl>
                                        <p:attrNameLst>
                                          <p:attrName>style.visibility</p:attrName>
                                        </p:attrNameLst>
                                      </p:cBhvr>
                                      <p:to>
                                        <p:strVal val="visible"/>
                                      </p:to>
                                    </p:set>
                                    <p:anim calcmode="lin" valueType="num">
                                      <p:cBhvr additive="base">
                                        <p:cTn id="57" dur="500" fill="hold"/>
                                        <p:tgtEl>
                                          <p:spTgt spid="279559"/>
                                        </p:tgtEl>
                                        <p:attrNameLst>
                                          <p:attrName>ppt_x</p:attrName>
                                        </p:attrNameLst>
                                      </p:cBhvr>
                                      <p:tavLst>
                                        <p:tav tm="0">
                                          <p:val>
                                            <p:strVal val="#ppt_x"/>
                                          </p:val>
                                        </p:tav>
                                        <p:tav tm="100000">
                                          <p:val>
                                            <p:strVal val="#ppt_x"/>
                                          </p:val>
                                        </p:tav>
                                      </p:tavLst>
                                    </p:anim>
                                    <p:anim calcmode="lin" valueType="num">
                                      <p:cBhvr additive="base">
                                        <p:cTn id="58" dur="500" fill="hold"/>
                                        <p:tgtEl>
                                          <p:spTgt spid="279559"/>
                                        </p:tgtEl>
                                        <p:attrNameLst>
                                          <p:attrName>ppt_y</p:attrName>
                                        </p:attrNameLst>
                                      </p:cBhvr>
                                      <p:tavLst>
                                        <p:tav tm="0">
                                          <p:val>
                                            <p:strVal val="0-#ppt_h/2"/>
                                          </p:val>
                                        </p:tav>
                                        <p:tav tm="100000">
                                          <p:val>
                                            <p:strVal val="#ppt_y"/>
                                          </p:val>
                                        </p:tav>
                                      </p:tavLst>
                                    </p:anim>
                                  </p:childTnLst>
                                </p:cTn>
                              </p:par>
                            </p:childTnLst>
                          </p:cTn>
                        </p:par>
                        <p:par>
                          <p:cTn id="59" fill="hold" nodeType="afterGroup">
                            <p:stCondLst>
                              <p:cond delay="20500"/>
                            </p:stCondLst>
                            <p:childTnLst>
                              <p:par>
                                <p:cTn id="60" presetID="9" presetClass="entr" presetSubtype="0" fill="hold" grpId="0" nodeType="afterEffect">
                                  <p:stCondLst>
                                    <p:cond delay="1000"/>
                                  </p:stCondLst>
                                  <p:childTnLst>
                                    <p:set>
                                      <p:cBhvr>
                                        <p:cTn id="61" dur="1" fill="hold">
                                          <p:stCondLst>
                                            <p:cond delay="0"/>
                                          </p:stCondLst>
                                        </p:cTn>
                                        <p:tgtEl>
                                          <p:spTgt spid="279560"/>
                                        </p:tgtEl>
                                        <p:attrNameLst>
                                          <p:attrName>style.visibility</p:attrName>
                                        </p:attrNameLst>
                                      </p:cBhvr>
                                      <p:to>
                                        <p:strVal val="visible"/>
                                      </p:to>
                                    </p:set>
                                    <p:animEffect transition="in" filter="dissolve">
                                      <p:cBhvr>
                                        <p:cTn id="62" dur="500"/>
                                        <p:tgtEl>
                                          <p:spTgt spid="279560"/>
                                        </p:tgtEl>
                                      </p:cBhvr>
                                    </p:animEffect>
                                  </p:childTnLst>
                                </p:cTn>
                              </p:par>
                            </p:childTnLst>
                          </p:cTn>
                        </p:par>
                        <p:par>
                          <p:cTn id="63" fill="hold" nodeType="afterGroup">
                            <p:stCondLst>
                              <p:cond delay="22000"/>
                            </p:stCondLst>
                            <p:childTnLst>
                              <p:par>
                                <p:cTn id="64" presetID="2" presetClass="entr" presetSubtype="1" fill="hold" grpId="0" nodeType="afterEffect">
                                  <p:stCondLst>
                                    <p:cond delay="1000"/>
                                  </p:stCondLst>
                                  <p:childTnLst>
                                    <p:set>
                                      <p:cBhvr>
                                        <p:cTn id="65" dur="1" fill="hold">
                                          <p:stCondLst>
                                            <p:cond delay="0"/>
                                          </p:stCondLst>
                                        </p:cTn>
                                        <p:tgtEl>
                                          <p:spTgt spid="279561"/>
                                        </p:tgtEl>
                                        <p:attrNameLst>
                                          <p:attrName>style.visibility</p:attrName>
                                        </p:attrNameLst>
                                      </p:cBhvr>
                                      <p:to>
                                        <p:strVal val="visible"/>
                                      </p:to>
                                    </p:set>
                                    <p:anim calcmode="lin" valueType="num">
                                      <p:cBhvr additive="base">
                                        <p:cTn id="66" dur="500" fill="hold"/>
                                        <p:tgtEl>
                                          <p:spTgt spid="279561"/>
                                        </p:tgtEl>
                                        <p:attrNameLst>
                                          <p:attrName>ppt_x</p:attrName>
                                        </p:attrNameLst>
                                      </p:cBhvr>
                                      <p:tavLst>
                                        <p:tav tm="0">
                                          <p:val>
                                            <p:strVal val="#ppt_x"/>
                                          </p:val>
                                        </p:tav>
                                        <p:tav tm="100000">
                                          <p:val>
                                            <p:strVal val="#ppt_x"/>
                                          </p:val>
                                        </p:tav>
                                      </p:tavLst>
                                    </p:anim>
                                    <p:anim calcmode="lin" valueType="num">
                                      <p:cBhvr additive="base">
                                        <p:cTn id="67" dur="500" fill="hold"/>
                                        <p:tgtEl>
                                          <p:spTgt spid="279561"/>
                                        </p:tgtEl>
                                        <p:attrNameLst>
                                          <p:attrName>ppt_y</p:attrName>
                                        </p:attrNameLst>
                                      </p:cBhvr>
                                      <p:tavLst>
                                        <p:tav tm="0">
                                          <p:val>
                                            <p:strVal val="0-#ppt_h/2"/>
                                          </p:val>
                                        </p:tav>
                                        <p:tav tm="100000">
                                          <p:val>
                                            <p:strVal val="#ppt_y"/>
                                          </p:val>
                                        </p:tav>
                                      </p:tavLst>
                                    </p:anim>
                                  </p:childTnLst>
                                </p:cTn>
                              </p:par>
                            </p:childTnLst>
                          </p:cTn>
                        </p:par>
                        <p:par>
                          <p:cTn id="68" fill="hold" nodeType="afterGroup">
                            <p:stCondLst>
                              <p:cond delay="23500"/>
                            </p:stCondLst>
                            <p:childTnLst>
                              <p:par>
                                <p:cTn id="69" presetID="23" presetClass="entr" presetSubtype="16" fill="hold" grpId="0" nodeType="afterEffect">
                                  <p:stCondLst>
                                    <p:cond delay="0"/>
                                  </p:stCondLst>
                                  <p:childTnLst>
                                    <p:set>
                                      <p:cBhvr>
                                        <p:cTn id="70" dur="1" fill="hold">
                                          <p:stCondLst>
                                            <p:cond delay="0"/>
                                          </p:stCondLst>
                                        </p:cTn>
                                        <p:tgtEl>
                                          <p:spTgt spid="279563"/>
                                        </p:tgtEl>
                                        <p:attrNameLst>
                                          <p:attrName>style.visibility</p:attrName>
                                        </p:attrNameLst>
                                      </p:cBhvr>
                                      <p:to>
                                        <p:strVal val="visible"/>
                                      </p:to>
                                    </p:set>
                                    <p:anim calcmode="lin" valueType="num">
                                      <p:cBhvr>
                                        <p:cTn id="71" dur="500" fill="hold"/>
                                        <p:tgtEl>
                                          <p:spTgt spid="279563"/>
                                        </p:tgtEl>
                                        <p:attrNameLst>
                                          <p:attrName>ppt_w</p:attrName>
                                        </p:attrNameLst>
                                      </p:cBhvr>
                                      <p:tavLst>
                                        <p:tav tm="0">
                                          <p:val>
                                            <p:fltVal val="0"/>
                                          </p:val>
                                        </p:tav>
                                        <p:tav tm="100000">
                                          <p:val>
                                            <p:strVal val="#ppt_w"/>
                                          </p:val>
                                        </p:tav>
                                      </p:tavLst>
                                    </p:anim>
                                    <p:anim calcmode="lin" valueType="num">
                                      <p:cBhvr>
                                        <p:cTn id="72" dur="500" fill="hold"/>
                                        <p:tgtEl>
                                          <p:spTgt spid="279563"/>
                                        </p:tgtEl>
                                        <p:attrNameLst>
                                          <p:attrName>ppt_h</p:attrName>
                                        </p:attrNameLst>
                                      </p:cBhvr>
                                      <p:tavLst>
                                        <p:tav tm="0">
                                          <p:val>
                                            <p:fltVal val="0"/>
                                          </p:val>
                                        </p:tav>
                                        <p:tav tm="100000">
                                          <p:val>
                                            <p:strVal val="#ppt_h"/>
                                          </p:val>
                                        </p:tav>
                                      </p:tavLst>
                                    </p:anim>
                                  </p:childTnLst>
                                </p:cTn>
                              </p:par>
                            </p:childTnLst>
                          </p:cTn>
                        </p:par>
                        <p:par>
                          <p:cTn id="73" fill="hold" nodeType="afterGroup">
                            <p:stCondLst>
                              <p:cond delay="24000"/>
                            </p:stCondLst>
                            <p:childTnLst>
                              <p:par>
                                <p:cTn id="74" presetID="55" presetClass="exit" presetSubtype="0" fill="hold" grpId="1" nodeType="afterEffect">
                                  <p:stCondLst>
                                    <p:cond delay="0"/>
                                  </p:stCondLst>
                                  <p:childTnLst>
                                    <p:anim calcmode="lin" valueType="num">
                                      <p:cBhvr>
                                        <p:cTn id="75" dur="1000"/>
                                        <p:tgtEl>
                                          <p:spTgt spid="279563"/>
                                        </p:tgtEl>
                                        <p:attrNameLst>
                                          <p:attrName>ppt_w</p:attrName>
                                        </p:attrNameLst>
                                      </p:cBhvr>
                                      <p:tavLst>
                                        <p:tav tm="0">
                                          <p:val>
                                            <p:strVal val="ppt_w"/>
                                          </p:val>
                                        </p:tav>
                                        <p:tav tm="100000">
                                          <p:val>
                                            <p:strVal val="ppt_w*0.70"/>
                                          </p:val>
                                        </p:tav>
                                      </p:tavLst>
                                    </p:anim>
                                    <p:anim calcmode="lin" valueType="num">
                                      <p:cBhvr>
                                        <p:cTn id="76" dur="1000"/>
                                        <p:tgtEl>
                                          <p:spTgt spid="279563"/>
                                        </p:tgtEl>
                                        <p:attrNameLst>
                                          <p:attrName>ppt_h</p:attrName>
                                        </p:attrNameLst>
                                      </p:cBhvr>
                                      <p:tavLst>
                                        <p:tav tm="0">
                                          <p:val>
                                            <p:strVal val="ppt_h"/>
                                          </p:val>
                                        </p:tav>
                                        <p:tav tm="100000">
                                          <p:val>
                                            <p:strVal val="ppt_h"/>
                                          </p:val>
                                        </p:tav>
                                      </p:tavLst>
                                    </p:anim>
                                    <p:animEffect transition="out" filter="fade">
                                      <p:cBhvr>
                                        <p:cTn id="77" dur="1000"/>
                                        <p:tgtEl>
                                          <p:spTgt spid="279563"/>
                                        </p:tgtEl>
                                      </p:cBhvr>
                                    </p:animEffect>
                                    <p:set>
                                      <p:cBhvr>
                                        <p:cTn id="78" dur="1" fill="hold">
                                          <p:stCondLst>
                                            <p:cond delay="999"/>
                                          </p:stCondLst>
                                        </p:cTn>
                                        <p:tgtEl>
                                          <p:spTgt spid="279563"/>
                                        </p:tgtEl>
                                        <p:attrNameLst>
                                          <p:attrName>style.visibility</p:attrName>
                                        </p:attrNameLst>
                                      </p:cBhvr>
                                      <p:to>
                                        <p:strVal val="hidden"/>
                                      </p:to>
                                    </p:set>
                                  </p:childTnLst>
                                </p:cTn>
                              </p:par>
                            </p:childTnLst>
                          </p:cTn>
                        </p:par>
                        <p:par>
                          <p:cTn id="79" fill="hold" nodeType="afterGroup">
                            <p:stCondLst>
                              <p:cond delay="25000"/>
                            </p:stCondLst>
                            <p:childTnLst>
                              <p:par>
                                <p:cTn id="80" presetID="23" presetClass="entr" presetSubtype="16" fill="hold" grpId="0" nodeType="afterEffect">
                                  <p:stCondLst>
                                    <p:cond delay="0"/>
                                  </p:stCondLst>
                                  <p:childTnLst>
                                    <p:set>
                                      <p:cBhvr>
                                        <p:cTn id="81" dur="1" fill="hold">
                                          <p:stCondLst>
                                            <p:cond delay="0"/>
                                          </p:stCondLst>
                                        </p:cTn>
                                        <p:tgtEl>
                                          <p:spTgt spid="279564"/>
                                        </p:tgtEl>
                                        <p:attrNameLst>
                                          <p:attrName>style.visibility</p:attrName>
                                        </p:attrNameLst>
                                      </p:cBhvr>
                                      <p:to>
                                        <p:strVal val="visible"/>
                                      </p:to>
                                    </p:set>
                                    <p:anim calcmode="lin" valueType="num">
                                      <p:cBhvr>
                                        <p:cTn id="82" dur="500" fill="hold"/>
                                        <p:tgtEl>
                                          <p:spTgt spid="279564"/>
                                        </p:tgtEl>
                                        <p:attrNameLst>
                                          <p:attrName>ppt_w</p:attrName>
                                        </p:attrNameLst>
                                      </p:cBhvr>
                                      <p:tavLst>
                                        <p:tav tm="0">
                                          <p:val>
                                            <p:fltVal val="0"/>
                                          </p:val>
                                        </p:tav>
                                        <p:tav tm="100000">
                                          <p:val>
                                            <p:strVal val="#ppt_w"/>
                                          </p:val>
                                        </p:tav>
                                      </p:tavLst>
                                    </p:anim>
                                    <p:anim calcmode="lin" valueType="num">
                                      <p:cBhvr>
                                        <p:cTn id="83" dur="500" fill="hold"/>
                                        <p:tgtEl>
                                          <p:spTgt spid="279564"/>
                                        </p:tgtEl>
                                        <p:attrNameLst>
                                          <p:attrName>ppt_h</p:attrName>
                                        </p:attrNameLst>
                                      </p:cBhvr>
                                      <p:tavLst>
                                        <p:tav tm="0">
                                          <p:val>
                                            <p:fltVal val="0"/>
                                          </p:val>
                                        </p:tav>
                                        <p:tav tm="100000">
                                          <p:val>
                                            <p:strVal val="#ppt_h"/>
                                          </p:val>
                                        </p:tav>
                                      </p:tavLst>
                                    </p:anim>
                                  </p:childTnLst>
                                </p:cTn>
                              </p:par>
                            </p:childTnLst>
                          </p:cTn>
                        </p:par>
                        <p:par>
                          <p:cTn id="84" fill="hold" nodeType="afterGroup">
                            <p:stCondLst>
                              <p:cond delay="25500"/>
                            </p:stCondLst>
                            <p:childTnLst>
                              <p:par>
                                <p:cTn id="85" presetID="55" presetClass="exit" presetSubtype="0" fill="hold" grpId="1" nodeType="afterEffect">
                                  <p:stCondLst>
                                    <p:cond delay="0"/>
                                  </p:stCondLst>
                                  <p:childTnLst>
                                    <p:anim calcmode="lin" valueType="num">
                                      <p:cBhvr>
                                        <p:cTn id="86" dur="1000"/>
                                        <p:tgtEl>
                                          <p:spTgt spid="279564"/>
                                        </p:tgtEl>
                                        <p:attrNameLst>
                                          <p:attrName>ppt_w</p:attrName>
                                        </p:attrNameLst>
                                      </p:cBhvr>
                                      <p:tavLst>
                                        <p:tav tm="0">
                                          <p:val>
                                            <p:strVal val="ppt_w"/>
                                          </p:val>
                                        </p:tav>
                                        <p:tav tm="100000">
                                          <p:val>
                                            <p:strVal val="ppt_w*0.70"/>
                                          </p:val>
                                        </p:tav>
                                      </p:tavLst>
                                    </p:anim>
                                    <p:anim calcmode="lin" valueType="num">
                                      <p:cBhvr>
                                        <p:cTn id="87" dur="1000"/>
                                        <p:tgtEl>
                                          <p:spTgt spid="279564"/>
                                        </p:tgtEl>
                                        <p:attrNameLst>
                                          <p:attrName>ppt_h</p:attrName>
                                        </p:attrNameLst>
                                      </p:cBhvr>
                                      <p:tavLst>
                                        <p:tav tm="0">
                                          <p:val>
                                            <p:strVal val="ppt_h"/>
                                          </p:val>
                                        </p:tav>
                                        <p:tav tm="100000">
                                          <p:val>
                                            <p:strVal val="ppt_h"/>
                                          </p:val>
                                        </p:tav>
                                      </p:tavLst>
                                    </p:anim>
                                    <p:animEffect transition="out" filter="fade">
                                      <p:cBhvr>
                                        <p:cTn id="88" dur="1000"/>
                                        <p:tgtEl>
                                          <p:spTgt spid="279564"/>
                                        </p:tgtEl>
                                      </p:cBhvr>
                                    </p:animEffect>
                                    <p:set>
                                      <p:cBhvr>
                                        <p:cTn id="89" dur="1" fill="hold">
                                          <p:stCondLst>
                                            <p:cond delay="999"/>
                                          </p:stCondLst>
                                        </p:cTn>
                                        <p:tgtEl>
                                          <p:spTgt spid="279564"/>
                                        </p:tgtEl>
                                        <p:attrNameLst>
                                          <p:attrName>style.visibility</p:attrName>
                                        </p:attrNameLst>
                                      </p:cBhvr>
                                      <p:to>
                                        <p:strVal val="hidden"/>
                                      </p:to>
                                    </p:set>
                                  </p:childTnLst>
                                </p:cTn>
                              </p:par>
                            </p:childTnLst>
                          </p:cTn>
                        </p:par>
                        <p:par>
                          <p:cTn id="90" fill="hold" nodeType="afterGroup">
                            <p:stCondLst>
                              <p:cond delay="26500"/>
                            </p:stCondLst>
                            <p:childTnLst>
                              <p:par>
                                <p:cTn id="91" presetID="10" presetClass="entr" presetSubtype="0" fill="hold" grpId="0" nodeType="afterEffect">
                                  <p:stCondLst>
                                    <p:cond delay="0"/>
                                  </p:stCondLst>
                                  <p:childTnLst>
                                    <p:set>
                                      <p:cBhvr>
                                        <p:cTn id="92" dur="1" fill="hold">
                                          <p:stCondLst>
                                            <p:cond delay="0"/>
                                          </p:stCondLst>
                                        </p:cTn>
                                        <p:tgtEl>
                                          <p:spTgt spid="279592"/>
                                        </p:tgtEl>
                                        <p:attrNameLst>
                                          <p:attrName>style.visibility</p:attrName>
                                        </p:attrNameLst>
                                      </p:cBhvr>
                                      <p:to>
                                        <p:strVal val="visible"/>
                                      </p:to>
                                    </p:set>
                                    <p:animEffect transition="in" filter="fade">
                                      <p:cBhvr>
                                        <p:cTn id="93" dur="2000"/>
                                        <p:tgtEl>
                                          <p:spTgt spid="279592"/>
                                        </p:tgtEl>
                                      </p:cBhvr>
                                    </p:animEffect>
                                  </p:childTnLst>
                                </p:cTn>
                              </p:par>
                            </p:childTnLst>
                          </p:cTn>
                        </p:par>
                        <p:par>
                          <p:cTn id="94" fill="hold" nodeType="afterGroup">
                            <p:stCondLst>
                              <p:cond delay="28500"/>
                            </p:stCondLst>
                            <p:childTnLst>
                              <p:par>
                                <p:cTn id="95" presetID="23" presetClass="entr" presetSubtype="272" fill="hold" nodeType="afterEffect">
                                  <p:stCondLst>
                                    <p:cond delay="0"/>
                                  </p:stCondLst>
                                  <p:childTnLst>
                                    <p:set>
                                      <p:cBhvr>
                                        <p:cTn id="96" dur="1" fill="hold">
                                          <p:stCondLst>
                                            <p:cond delay="0"/>
                                          </p:stCondLst>
                                        </p:cTn>
                                        <p:tgtEl>
                                          <p:spTgt spid="279593"/>
                                        </p:tgtEl>
                                        <p:attrNameLst>
                                          <p:attrName>style.visibility</p:attrName>
                                        </p:attrNameLst>
                                      </p:cBhvr>
                                      <p:to>
                                        <p:strVal val="visible"/>
                                      </p:to>
                                    </p:set>
                                    <p:anim calcmode="lin" valueType="num">
                                      <p:cBhvr>
                                        <p:cTn id="97" dur="1000" fill="hold"/>
                                        <p:tgtEl>
                                          <p:spTgt spid="279593"/>
                                        </p:tgtEl>
                                        <p:attrNameLst>
                                          <p:attrName>ppt_w</p:attrName>
                                        </p:attrNameLst>
                                      </p:cBhvr>
                                      <p:tavLst>
                                        <p:tav tm="0">
                                          <p:val>
                                            <p:strVal val="2/3*#ppt_w"/>
                                          </p:val>
                                        </p:tav>
                                        <p:tav tm="100000">
                                          <p:val>
                                            <p:strVal val="#ppt_w"/>
                                          </p:val>
                                        </p:tav>
                                      </p:tavLst>
                                    </p:anim>
                                    <p:anim calcmode="lin" valueType="num">
                                      <p:cBhvr>
                                        <p:cTn id="98" dur="1000" fill="hold"/>
                                        <p:tgtEl>
                                          <p:spTgt spid="279593"/>
                                        </p:tgtEl>
                                        <p:attrNameLst>
                                          <p:attrName>ppt_h</p:attrName>
                                        </p:attrNameLst>
                                      </p:cBhvr>
                                      <p:tavLst>
                                        <p:tav tm="0">
                                          <p:val>
                                            <p:strVal val="2/3*#ppt_h"/>
                                          </p:val>
                                        </p:tav>
                                        <p:tav tm="100000">
                                          <p:val>
                                            <p:strVal val="#ppt_h"/>
                                          </p:val>
                                        </p:tav>
                                      </p:tavLst>
                                    </p:anim>
                                  </p:childTnLst>
                                </p:cTn>
                              </p:par>
                            </p:childTnLst>
                          </p:cTn>
                        </p:par>
                        <p:par>
                          <p:cTn id="99" fill="hold" nodeType="afterGroup">
                            <p:stCondLst>
                              <p:cond delay="29500"/>
                            </p:stCondLst>
                            <p:childTnLst>
                              <p:par>
                                <p:cTn id="100" presetID="55" presetClass="exit" presetSubtype="0" fill="hold" nodeType="afterEffect">
                                  <p:stCondLst>
                                    <p:cond delay="0"/>
                                  </p:stCondLst>
                                  <p:childTnLst>
                                    <p:anim calcmode="lin" valueType="num">
                                      <p:cBhvr>
                                        <p:cTn id="101" dur="1000"/>
                                        <p:tgtEl>
                                          <p:spTgt spid="279593"/>
                                        </p:tgtEl>
                                        <p:attrNameLst>
                                          <p:attrName>ppt_w</p:attrName>
                                        </p:attrNameLst>
                                      </p:cBhvr>
                                      <p:tavLst>
                                        <p:tav tm="0">
                                          <p:val>
                                            <p:strVal val="ppt_w"/>
                                          </p:val>
                                        </p:tav>
                                        <p:tav tm="100000">
                                          <p:val>
                                            <p:strVal val="ppt_w*0.70"/>
                                          </p:val>
                                        </p:tav>
                                      </p:tavLst>
                                    </p:anim>
                                    <p:anim calcmode="lin" valueType="num">
                                      <p:cBhvr>
                                        <p:cTn id="102" dur="1000"/>
                                        <p:tgtEl>
                                          <p:spTgt spid="279593"/>
                                        </p:tgtEl>
                                        <p:attrNameLst>
                                          <p:attrName>ppt_h</p:attrName>
                                        </p:attrNameLst>
                                      </p:cBhvr>
                                      <p:tavLst>
                                        <p:tav tm="0">
                                          <p:val>
                                            <p:strVal val="ppt_h"/>
                                          </p:val>
                                        </p:tav>
                                        <p:tav tm="100000">
                                          <p:val>
                                            <p:strVal val="ppt_h"/>
                                          </p:val>
                                        </p:tav>
                                      </p:tavLst>
                                    </p:anim>
                                    <p:animEffect transition="out" filter="fade">
                                      <p:cBhvr>
                                        <p:cTn id="103" dur="1000"/>
                                        <p:tgtEl>
                                          <p:spTgt spid="279593"/>
                                        </p:tgtEl>
                                      </p:cBhvr>
                                    </p:animEffect>
                                    <p:set>
                                      <p:cBhvr>
                                        <p:cTn id="104" dur="1" fill="hold">
                                          <p:stCondLst>
                                            <p:cond delay="999"/>
                                          </p:stCondLst>
                                        </p:cTn>
                                        <p:tgtEl>
                                          <p:spTgt spid="27959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554" grpId="0" autoUpdateAnimBg="0"/>
      <p:bldP spid="279555" grpId="0" autoUpdateAnimBg="0"/>
      <p:bldP spid="279556" grpId="0" autoUpdateAnimBg="0"/>
      <p:bldP spid="279557" grpId="0" autoUpdateAnimBg="0"/>
      <p:bldP spid="279558" grpId="0" autoUpdateAnimBg="0"/>
      <p:bldP spid="279559" grpId="0" autoUpdateAnimBg="0"/>
      <p:bldP spid="279560" grpId="0" autoUpdateAnimBg="0"/>
      <p:bldP spid="279561" grpId="0" autoUpdateAnimBg="0"/>
      <p:bldP spid="279562" grpId="0" autoUpdateAnimBg="0"/>
      <p:bldP spid="279563" grpId="0" animBg="1"/>
      <p:bldP spid="279563" grpId="1" animBg="1"/>
      <p:bldP spid="279564" grpId="0" animBg="1"/>
      <p:bldP spid="279564" grpId="1" animBg="1"/>
      <p:bldP spid="279592" grpId="0" animBg="1"/>
      <p:bldP spid="279596"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4" name="Rectangle 4"/>
          <p:cNvSpPr>
            <a:spLocks noChangeArrowheads="1"/>
          </p:cNvSpPr>
          <p:nvPr/>
        </p:nvSpPr>
        <p:spPr bwMode="auto">
          <a:xfrm>
            <a:off x="685800" y="23622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4400" b="0">
                <a:effectLst>
                  <a:outerShdw blurRad="38100" dist="38100" dir="2700000" algn="tl">
                    <a:srgbClr val="000000"/>
                  </a:outerShdw>
                </a:effectLst>
              </a:rPr>
              <a:t>LES DIFFERENTS CONSTITUANTS D’UNE ALARME INTRUSION</a:t>
            </a:r>
          </a:p>
        </p:txBody>
      </p:sp>
      <p:sp>
        <p:nvSpPr>
          <p:cNvPr id="363525" name="AutoShape 5">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363526" name="Group 6"/>
          <p:cNvGrpSpPr>
            <a:grpSpLocks/>
          </p:cNvGrpSpPr>
          <p:nvPr/>
        </p:nvGrpSpPr>
        <p:grpSpPr bwMode="auto">
          <a:xfrm>
            <a:off x="7380288" y="5805488"/>
            <a:ext cx="1008062" cy="360362"/>
            <a:chOff x="158" y="2341"/>
            <a:chExt cx="635" cy="227"/>
          </a:xfrm>
        </p:grpSpPr>
        <p:sp>
          <p:nvSpPr>
            <p:cNvPr id="363527" name="Line 7"/>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63528" name="Text Box 8"/>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pic>
        <p:nvPicPr>
          <p:cNvPr id="363529" name="Son 1371.WAV">
            <a:hlinkClick r:id="" action="ppaction://media"/>
          </p:cNvPr>
          <p:cNvPicPr>
            <a:picLocks noRot="1" noChangeAspect="1" noChangeArrowheads="1"/>
          </p:cNvPicPr>
          <p:nvPr>
            <a:wavAudioFile r:embed="rId1" name="Son enregistré"/>
          </p:nvPr>
        </p:nvPicPr>
        <p:blipFill>
          <a:blip r:embed="rId3">
            <a:extLst>
              <a:ext uri="{28A0092B-C50C-407E-A947-70E740481C1C}">
                <a14:useLocalDpi xmlns:a14="http://schemas.microsoft.com/office/drawing/2010/main" val="0"/>
              </a:ext>
            </a:extLst>
          </a:blip>
          <a:srcRect/>
          <a:stretch>
            <a:fillRect/>
          </a:stretch>
        </p:blipFill>
        <p:spPr bwMode="auto">
          <a:xfrm>
            <a:off x="0" y="6553200"/>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advTm="3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6" presetClass="emph" presetSubtype="0" fill="hold" grpId="0" nodeType="afterEffect">
                                  <p:stCondLst>
                                    <p:cond delay="0"/>
                                  </p:stCondLst>
                                  <p:iterate type="lt">
                                    <p:tmPct val="10000"/>
                                  </p:iterate>
                                  <p:childTnLst>
                                    <p:animScale>
                                      <p:cBhvr>
                                        <p:cTn id="6" dur="250" autoRev="1" fill="hold">
                                          <p:stCondLst>
                                            <p:cond delay="0"/>
                                          </p:stCondLst>
                                        </p:cTn>
                                        <p:tgtEl>
                                          <p:spTgt spid="363524"/>
                                        </p:tgtEl>
                                      </p:cBhvr>
                                      <p:to x="80000" y="100000"/>
                                    </p:animScale>
                                    <p:anim by="(#ppt_w*0.10)" calcmode="lin" valueType="num">
                                      <p:cBhvr>
                                        <p:cTn id="7" dur="250" autoRev="1" fill="hold">
                                          <p:stCondLst>
                                            <p:cond delay="0"/>
                                          </p:stCondLst>
                                        </p:cTn>
                                        <p:tgtEl>
                                          <p:spTgt spid="363524"/>
                                        </p:tgtEl>
                                        <p:attrNameLst>
                                          <p:attrName>ppt_x</p:attrName>
                                        </p:attrNameLst>
                                      </p:cBhvr>
                                    </p:anim>
                                    <p:anim by="(-#ppt_w*0.10)" calcmode="lin" valueType="num">
                                      <p:cBhvr>
                                        <p:cTn id="8" dur="250" autoRev="1" fill="hold">
                                          <p:stCondLst>
                                            <p:cond delay="0"/>
                                          </p:stCondLst>
                                        </p:cTn>
                                        <p:tgtEl>
                                          <p:spTgt spid="363524"/>
                                        </p:tgtEl>
                                        <p:attrNameLst>
                                          <p:attrName>ppt_y</p:attrName>
                                        </p:attrNameLst>
                                      </p:cBhvr>
                                    </p:anim>
                                    <p:animRot by="-480000">
                                      <p:cBhvr>
                                        <p:cTn id="9" dur="250" autoRev="1" fill="hold">
                                          <p:stCondLst>
                                            <p:cond delay="0"/>
                                          </p:stCondLst>
                                        </p:cTn>
                                        <p:tgtEl>
                                          <p:spTgt spid="363524"/>
                                        </p:tgtEl>
                                        <p:attrNameLst>
                                          <p:attrName>r</p:attrName>
                                        </p:attrNameLst>
                                      </p:cBhvr>
                                    </p:animRot>
                                  </p:childTnLst>
                                </p:cTn>
                              </p:par>
                              <p:par>
                                <p:cTn id="10" presetID="1" presetClass="mediacall" presetSubtype="0" fill="hold" nodeType="withEffect">
                                  <p:stCondLst>
                                    <p:cond delay="0"/>
                                  </p:stCondLst>
                                  <p:childTnLst>
                                    <p:cmd type="call" cmd="playFrom(0.0)">
                                      <p:cBhvr>
                                        <p:cTn id="11" dur="4805" fill="hold"/>
                                        <p:tgtEl>
                                          <p:spTgt spid="363529"/>
                                        </p:tgtEl>
                                      </p:cBhvr>
                                    </p:cmd>
                                  </p:childTnLst>
                                </p:cTn>
                              </p:par>
                            </p:childTnLst>
                          </p:cTn>
                        </p:par>
                        <p:par>
                          <p:cTn id="12" fill="hold" nodeType="afterGroup">
                            <p:stCondLst>
                              <p:cond delay="4805"/>
                            </p:stCondLst>
                            <p:childTnLst>
                              <p:par>
                                <p:cTn id="13" presetID="10" presetClass="entr" presetSubtype="0" fill="hold" grpId="0" nodeType="afterEffect">
                                  <p:stCondLst>
                                    <p:cond delay="0"/>
                                  </p:stCondLst>
                                  <p:childTnLst>
                                    <p:set>
                                      <p:cBhvr>
                                        <p:cTn id="14" dur="1" fill="hold">
                                          <p:stCondLst>
                                            <p:cond delay="0"/>
                                          </p:stCondLst>
                                        </p:cTn>
                                        <p:tgtEl>
                                          <p:spTgt spid="363525"/>
                                        </p:tgtEl>
                                        <p:attrNameLst>
                                          <p:attrName>style.visibility</p:attrName>
                                        </p:attrNameLst>
                                      </p:cBhvr>
                                      <p:to>
                                        <p:strVal val="visible"/>
                                      </p:to>
                                    </p:set>
                                    <p:animEffect transition="in" filter="fade">
                                      <p:cBhvr>
                                        <p:cTn id="15" dur="2000"/>
                                        <p:tgtEl>
                                          <p:spTgt spid="363525"/>
                                        </p:tgtEl>
                                      </p:cBhvr>
                                    </p:animEffect>
                                  </p:childTnLst>
                                </p:cTn>
                              </p:par>
                            </p:childTnLst>
                          </p:cTn>
                        </p:par>
                        <p:par>
                          <p:cTn id="16" fill="hold" nodeType="afterGroup">
                            <p:stCondLst>
                              <p:cond delay="6805"/>
                            </p:stCondLst>
                            <p:childTnLst>
                              <p:par>
                                <p:cTn id="17" presetID="23" presetClass="entr" presetSubtype="16" fill="hold" nodeType="afterEffect">
                                  <p:stCondLst>
                                    <p:cond delay="0"/>
                                  </p:stCondLst>
                                  <p:childTnLst>
                                    <p:set>
                                      <p:cBhvr>
                                        <p:cTn id="18" dur="1" fill="hold">
                                          <p:stCondLst>
                                            <p:cond delay="0"/>
                                          </p:stCondLst>
                                        </p:cTn>
                                        <p:tgtEl>
                                          <p:spTgt spid="363526"/>
                                        </p:tgtEl>
                                        <p:attrNameLst>
                                          <p:attrName>style.visibility</p:attrName>
                                        </p:attrNameLst>
                                      </p:cBhvr>
                                      <p:to>
                                        <p:strVal val="visible"/>
                                      </p:to>
                                    </p:set>
                                    <p:anim calcmode="lin" valueType="num">
                                      <p:cBhvr>
                                        <p:cTn id="19" dur="500" fill="hold"/>
                                        <p:tgtEl>
                                          <p:spTgt spid="363526"/>
                                        </p:tgtEl>
                                        <p:attrNameLst>
                                          <p:attrName>ppt_w</p:attrName>
                                        </p:attrNameLst>
                                      </p:cBhvr>
                                      <p:tavLst>
                                        <p:tav tm="0">
                                          <p:val>
                                            <p:fltVal val="0"/>
                                          </p:val>
                                        </p:tav>
                                        <p:tav tm="100000">
                                          <p:val>
                                            <p:strVal val="#ppt_w"/>
                                          </p:val>
                                        </p:tav>
                                      </p:tavLst>
                                    </p:anim>
                                    <p:anim calcmode="lin" valueType="num">
                                      <p:cBhvr>
                                        <p:cTn id="20" dur="500" fill="hold"/>
                                        <p:tgtEl>
                                          <p:spTgt spid="363526"/>
                                        </p:tgtEl>
                                        <p:attrNameLst>
                                          <p:attrName>ppt_h</p:attrName>
                                        </p:attrNameLst>
                                      </p:cBhvr>
                                      <p:tavLst>
                                        <p:tav tm="0">
                                          <p:val>
                                            <p:fltVal val="0"/>
                                          </p:val>
                                        </p:tav>
                                        <p:tav tm="100000">
                                          <p:val>
                                            <p:strVal val="#ppt_h"/>
                                          </p:val>
                                        </p:tav>
                                      </p:tavLst>
                                    </p:anim>
                                  </p:childTnLst>
                                </p:cTn>
                              </p:par>
                            </p:childTnLst>
                          </p:cTn>
                        </p:par>
                        <p:par>
                          <p:cTn id="21" fill="hold" nodeType="afterGroup">
                            <p:stCondLst>
                              <p:cond delay="7305"/>
                            </p:stCondLst>
                            <p:childTnLst>
                              <p:par>
                                <p:cTn id="22" presetID="55" presetClass="exit" presetSubtype="0" fill="hold" nodeType="afterEffect">
                                  <p:stCondLst>
                                    <p:cond delay="0"/>
                                  </p:stCondLst>
                                  <p:childTnLst>
                                    <p:anim calcmode="lin" valueType="num">
                                      <p:cBhvr>
                                        <p:cTn id="23" dur="1000"/>
                                        <p:tgtEl>
                                          <p:spTgt spid="363526"/>
                                        </p:tgtEl>
                                        <p:attrNameLst>
                                          <p:attrName>ppt_w</p:attrName>
                                        </p:attrNameLst>
                                      </p:cBhvr>
                                      <p:tavLst>
                                        <p:tav tm="0">
                                          <p:val>
                                            <p:strVal val="ppt_w"/>
                                          </p:val>
                                        </p:tav>
                                        <p:tav tm="100000">
                                          <p:val>
                                            <p:strVal val="ppt_w*0.70"/>
                                          </p:val>
                                        </p:tav>
                                      </p:tavLst>
                                    </p:anim>
                                    <p:anim calcmode="lin" valueType="num">
                                      <p:cBhvr>
                                        <p:cTn id="24" dur="1000"/>
                                        <p:tgtEl>
                                          <p:spTgt spid="363526"/>
                                        </p:tgtEl>
                                        <p:attrNameLst>
                                          <p:attrName>ppt_h</p:attrName>
                                        </p:attrNameLst>
                                      </p:cBhvr>
                                      <p:tavLst>
                                        <p:tav tm="0">
                                          <p:val>
                                            <p:strVal val="ppt_h"/>
                                          </p:val>
                                        </p:tav>
                                        <p:tav tm="100000">
                                          <p:val>
                                            <p:strVal val="ppt_h"/>
                                          </p:val>
                                        </p:tav>
                                      </p:tavLst>
                                    </p:anim>
                                    <p:animEffect transition="out" filter="fade">
                                      <p:cBhvr>
                                        <p:cTn id="25" dur="1000"/>
                                        <p:tgtEl>
                                          <p:spTgt spid="363526"/>
                                        </p:tgtEl>
                                      </p:cBhvr>
                                    </p:animEffect>
                                    <p:set>
                                      <p:cBhvr>
                                        <p:cTn id="26" dur="1" fill="hold">
                                          <p:stCondLst>
                                            <p:cond delay="999"/>
                                          </p:stCondLst>
                                        </p:cTn>
                                        <p:tgtEl>
                                          <p:spTgt spid="3635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p:cTn id="27" fill="hold" display="0">
                  <p:stCondLst>
                    <p:cond delay="indefinite"/>
                  </p:stCondLst>
                  <p:endCondLst>
                    <p:cond evt="onNext" delay="0">
                      <p:tgtEl>
                        <p:sldTgt/>
                      </p:tgtEl>
                    </p:cond>
                    <p:cond evt="onPrev" delay="0">
                      <p:tgtEl>
                        <p:sldTgt/>
                      </p:tgtEl>
                    </p:cond>
                    <p:cond evt="onStopAudio" delay="0">
                      <p:tgtEl>
                        <p:sldTgt/>
                      </p:tgtEl>
                    </p:cond>
                  </p:endCondLst>
                </p:cTn>
                <p:tgtEl>
                  <p:spTgt spid="363529"/>
                </p:tgtEl>
              </p:cMediaNode>
            </p:audio>
          </p:childTnLst>
        </p:cTn>
      </p:par>
    </p:tnLst>
    <p:bldLst>
      <p:bldP spid="363524" grpId="0"/>
      <p:bldP spid="36352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Text Box 2">
            <a:hlinkClick r:id="rId2" action="ppaction://hlinksldjump"/>
          </p:cNvPr>
          <p:cNvSpPr txBox="1">
            <a:spLocks noChangeArrowheads="1"/>
          </p:cNvSpPr>
          <p:nvPr/>
        </p:nvSpPr>
        <p:spPr bwMode="auto">
          <a:xfrm>
            <a:off x="3148013" y="4170363"/>
            <a:ext cx="2503487" cy="579437"/>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spAutoFit/>
          </a:bodyPr>
          <a:lstStyle/>
          <a:p>
            <a:r>
              <a:rPr lang="fr-FR" sz="3200"/>
              <a:t>La Centrale</a:t>
            </a:r>
          </a:p>
        </p:txBody>
      </p:sp>
      <p:sp>
        <p:nvSpPr>
          <p:cNvPr id="282627" name="Text Box 3">
            <a:hlinkClick r:id="rId3" action="ppaction://hlinksldjump"/>
          </p:cNvPr>
          <p:cNvSpPr txBox="1">
            <a:spLocks noChangeArrowheads="1"/>
          </p:cNvSpPr>
          <p:nvPr/>
        </p:nvSpPr>
        <p:spPr bwMode="auto">
          <a:xfrm>
            <a:off x="2771775" y="1989138"/>
            <a:ext cx="3216275" cy="579437"/>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spAutoFit/>
          </a:bodyPr>
          <a:lstStyle/>
          <a:p>
            <a:r>
              <a:rPr lang="fr-FR" sz="3200"/>
              <a:t>Les Détecteurs</a:t>
            </a:r>
          </a:p>
        </p:txBody>
      </p:sp>
      <p:sp>
        <p:nvSpPr>
          <p:cNvPr id="282628" name="Text Box 4">
            <a:hlinkClick r:id="rId4" action="ppaction://hlinksldjump"/>
          </p:cNvPr>
          <p:cNvSpPr txBox="1">
            <a:spLocks noChangeArrowheads="1"/>
          </p:cNvSpPr>
          <p:nvPr/>
        </p:nvSpPr>
        <p:spPr bwMode="auto">
          <a:xfrm>
            <a:off x="2606675" y="3132138"/>
            <a:ext cx="3514725" cy="579437"/>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spAutoFit/>
          </a:bodyPr>
          <a:lstStyle/>
          <a:p>
            <a:r>
              <a:rPr lang="fr-FR" sz="3200"/>
              <a:t>Les Avertisseurs</a:t>
            </a:r>
          </a:p>
        </p:txBody>
      </p:sp>
      <p:pic>
        <p:nvPicPr>
          <p:cNvPr id="282645" name="Picture 21" descr="bd14983_">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78125" y="4398963"/>
            <a:ext cx="228600" cy="228600"/>
          </a:xfrm>
          <a:prstGeom prst="rect">
            <a:avLst/>
          </a:prstGeom>
          <a:noFill/>
          <a:extLst>
            <a:ext uri="{909E8E84-426E-40DD-AFC4-6F175D3DCCD1}">
              <a14:hiddenFill xmlns:a14="http://schemas.microsoft.com/office/drawing/2010/main">
                <a:solidFill>
                  <a:srgbClr val="FFFFFF"/>
                </a:solidFill>
              </a14:hiddenFill>
            </a:ext>
          </a:extLst>
        </p:spPr>
      </p:pic>
      <p:pic>
        <p:nvPicPr>
          <p:cNvPr id="282646" name="Picture 22" descr="bd14983_">
            <a:hlinkClick r:id="rId7"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54275" y="2217738"/>
            <a:ext cx="228600" cy="228600"/>
          </a:xfrm>
          <a:prstGeom prst="rect">
            <a:avLst/>
          </a:prstGeom>
          <a:noFill/>
          <a:extLst>
            <a:ext uri="{909E8E84-426E-40DD-AFC4-6F175D3DCCD1}">
              <a14:hiddenFill xmlns:a14="http://schemas.microsoft.com/office/drawing/2010/main">
                <a:solidFill>
                  <a:srgbClr val="FFFFFF"/>
                </a:solidFill>
              </a14:hiddenFill>
            </a:ext>
          </a:extLst>
        </p:spPr>
      </p:pic>
      <p:pic>
        <p:nvPicPr>
          <p:cNvPr id="282647" name="Picture 23" descr="bd14983_">
            <a:hlinkClick r:id="rId8"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01875" y="3360738"/>
            <a:ext cx="228600" cy="228600"/>
          </a:xfrm>
          <a:prstGeom prst="rect">
            <a:avLst/>
          </a:prstGeom>
          <a:noFill/>
          <a:extLst>
            <a:ext uri="{909E8E84-426E-40DD-AFC4-6F175D3DCCD1}">
              <a14:hiddenFill xmlns:a14="http://schemas.microsoft.com/office/drawing/2010/main">
                <a:solidFill>
                  <a:srgbClr val="FFFFFF"/>
                </a:solidFill>
              </a14:hiddenFill>
            </a:ext>
          </a:extLst>
        </p:spPr>
      </p:pic>
      <p:grpSp>
        <p:nvGrpSpPr>
          <p:cNvPr id="282648" name="Group 24"/>
          <p:cNvGrpSpPr>
            <a:grpSpLocks/>
          </p:cNvGrpSpPr>
          <p:nvPr/>
        </p:nvGrpSpPr>
        <p:grpSpPr bwMode="auto">
          <a:xfrm>
            <a:off x="1419225" y="1865313"/>
            <a:ext cx="1008063" cy="360362"/>
            <a:chOff x="158" y="2341"/>
            <a:chExt cx="635" cy="227"/>
          </a:xfrm>
        </p:grpSpPr>
        <p:sp>
          <p:nvSpPr>
            <p:cNvPr id="282649" name="Line 25"/>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82650" name="Text Box 26"/>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grpSp>
        <p:nvGrpSpPr>
          <p:cNvPr id="282651" name="Group 27"/>
          <p:cNvGrpSpPr>
            <a:grpSpLocks/>
          </p:cNvGrpSpPr>
          <p:nvPr/>
        </p:nvGrpSpPr>
        <p:grpSpPr bwMode="auto">
          <a:xfrm>
            <a:off x="1727200" y="4033838"/>
            <a:ext cx="1008063" cy="360362"/>
            <a:chOff x="158" y="2341"/>
            <a:chExt cx="635" cy="227"/>
          </a:xfrm>
        </p:grpSpPr>
        <p:sp>
          <p:nvSpPr>
            <p:cNvPr id="282652" name="Line 28"/>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82653" name="Text Box 29"/>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grpSp>
        <p:nvGrpSpPr>
          <p:cNvPr id="282654" name="Group 30"/>
          <p:cNvGrpSpPr>
            <a:grpSpLocks/>
          </p:cNvGrpSpPr>
          <p:nvPr/>
        </p:nvGrpSpPr>
        <p:grpSpPr bwMode="auto">
          <a:xfrm>
            <a:off x="1274763" y="3017838"/>
            <a:ext cx="1008062" cy="360362"/>
            <a:chOff x="158" y="2341"/>
            <a:chExt cx="635" cy="227"/>
          </a:xfrm>
        </p:grpSpPr>
        <p:sp>
          <p:nvSpPr>
            <p:cNvPr id="282655" name="Line 31"/>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82656" name="Text Box 32"/>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
        <p:nvSpPr>
          <p:cNvPr id="282661" name="AutoShape 37">
            <a:hlinkClick r:id="rId9" action="ppaction://hlinksldjump" highlightClick="1"/>
          </p:cNvPr>
          <p:cNvSpPr>
            <a:spLocks noChangeArrowheads="1"/>
          </p:cNvSpPr>
          <p:nvPr/>
        </p:nvSpPr>
        <p:spPr bwMode="auto">
          <a:xfrm>
            <a:off x="8459788" y="6237288"/>
            <a:ext cx="431800" cy="431800"/>
          </a:xfrm>
          <a:prstGeom prst="actionButtonReturn">
            <a:avLst/>
          </a:prstGeom>
          <a:solidFill>
            <a:schemeClr val="tx2"/>
          </a:solidFill>
          <a:ln w="12700">
            <a:solidFill>
              <a:schemeClr val="tx1"/>
            </a:solidFill>
            <a:miter lim="800000"/>
            <a:headEnd/>
            <a:tailEnd/>
          </a:ln>
          <a:effectLst>
            <a:outerShdw dist="107763" dir="2700000" algn="ctr" rotWithShape="0">
              <a:schemeClr val="bg2"/>
            </a:outerShdw>
          </a:effectLst>
        </p:spPr>
        <p:txBody>
          <a:bodyPr anchor="ctr">
            <a:spAutoFit/>
          </a:bodyPr>
          <a:lstStyle/>
          <a:p>
            <a:endParaRPr lang="fr-FR"/>
          </a:p>
        </p:txBody>
      </p:sp>
      <p:grpSp>
        <p:nvGrpSpPr>
          <p:cNvPr id="282662" name="Group 38"/>
          <p:cNvGrpSpPr>
            <a:grpSpLocks/>
          </p:cNvGrpSpPr>
          <p:nvPr/>
        </p:nvGrpSpPr>
        <p:grpSpPr bwMode="auto">
          <a:xfrm>
            <a:off x="7380288" y="5805488"/>
            <a:ext cx="1008062" cy="360362"/>
            <a:chOff x="158" y="2341"/>
            <a:chExt cx="635" cy="227"/>
          </a:xfrm>
        </p:grpSpPr>
        <p:sp>
          <p:nvSpPr>
            <p:cNvPr id="282663" name="Line 39"/>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82664" name="Text Box 40"/>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7568">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282646"/>
                                        </p:tgtEl>
                                        <p:attrNameLst>
                                          <p:attrName>style.visibility</p:attrName>
                                        </p:attrNameLst>
                                      </p:cBhvr>
                                      <p:to>
                                        <p:strVal val="visible"/>
                                      </p:to>
                                    </p:set>
                                    <p:anim calcmode="lin" valueType="num">
                                      <p:cBhvr additive="base">
                                        <p:cTn id="7" dur="500" fill="hold"/>
                                        <p:tgtEl>
                                          <p:spTgt spid="282646"/>
                                        </p:tgtEl>
                                        <p:attrNameLst>
                                          <p:attrName>ppt_x</p:attrName>
                                        </p:attrNameLst>
                                      </p:cBhvr>
                                      <p:tavLst>
                                        <p:tav tm="0">
                                          <p:val>
                                            <p:strVal val="0-#ppt_w/2"/>
                                          </p:val>
                                        </p:tav>
                                        <p:tav tm="100000">
                                          <p:val>
                                            <p:strVal val="#ppt_x"/>
                                          </p:val>
                                        </p:tav>
                                      </p:tavLst>
                                    </p:anim>
                                    <p:anim calcmode="lin" valueType="num">
                                      <p:cBhvr additive="base">
                                        <p:cTn id="8" dur="500" fill="hold"/>
                                        <p:tgtEl>
                                          <p:spTgt spid="28264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82627"/>
                                        </p:tgtEl>
                                        <p:attrNameLst>
                                          <p:attrName>style.visibility</p:attrName>
                                        </p:attrNameLst>
                                      </p:cBhvr>
                                      <p:to>
                                        <p:strVal val="visible"/>
                                      </p:to>
                                    </p:set>
                                    <p:animEffect transition="in" filter="wipe(left)">
                                      <p:cBhvr>
                                        <p:cTn id="12" dur="500"/>
                                        <p:tgtEl>
                                          <p:spTgt spid="282627"/>
                                        </p:tgtEl>
                                      </p:cBhvr>
                                    </p:animEffect>
                                  </p:childTnLst>
                                </p:cTn>
                              </p:par>
                            </p:childTnLst>
                          </p:cTn>
                        </p:par>
                        <p:par>
                          <p:cTn id="13" fill="hold" nodeType="afterGroup">
                            <p:stCondLst>
                              <p:cond delay="1000"/>
                            </p:stCondLst>
                            <p:childTnLst>
                              <p:par>
                                <p:cTn id="14" presetID="2" presetClass="entr" presetSubtype="8" fill="hold" nodeType="afterEffect">
                                  <p:stCondLst>
                                    <p:cond delay="0"/>
                                  </p:stCondLst>
                                  <p:childTnLst>
                                    <p:set>
                                      <p:cBhvr>
                                        <p:cTn id="15" dur="1" fill="hold">
                                          <p:stCondLst>
                                            <p:cond delay="0"/>
                                          </p:stCondLst>
                                        </p:cTn>
                                        <p:tgtEl>
                                          <p:spTgt spid="282647"/>
                                        </p:tgtEl>
                                        <p:attrNameLst>
                                          <p:attrName>style.visibility</p:attrName>
                                        </p:attrNameLst>
                                      </p:cBhvr>
                                      <p:to>
                                        <p:strVal val="visible"/>
                                      </p:to>
                                    </p:set>
                                    <p:anim calcmode="lin" valueType="num">
                                      <p:cBhvr additive="base">
                                        <p:cTn id="16" dur="500" fill="hold"/>
                                        <p:tgtEl>
                                          <p:spTgt spid="282647"/>
                                        </p:tgtEl>
                                        <p:attrNameLst>
                                          <p:attrName>ppt_x</p:attrName>
                                        </p:attrNameLst>
                                      </p:cBhvr>
                                      <p:tavLst>
                                        <p:tav tm="0">
                                          <p:val>
                                            <p:strVal val="0-#ppt_w/2"/>
                                          </p:val>
                                        </p:tav>
                                        <p:tav tm="100000">
                                          <p:val>
                                            <p:strVal val="#ppt_x"/>
                                          </p:val>
                                        </p:tav>
                                      </p:tavLst>
                                    </p:anim>
                                    <p:anim calcmode="lin" valueType="num">
                                      <p:cBhvr additive="base">
                                        <p:cTn id="17" dur="500" fill="hold"/>
                                        <p:tgtEl>
                                          <p:spTgt spid="282647"/>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82628"/>
                                        </p:tgtEl>
                                        <p:attrNameLst>
                                          <p:attrName>style.visibility</p:attrName>
                                        </p:attrNameLst>
                                      </p:cBhvr>
                                      <p:to>
                                        <p:strVal val="visible"/>
                                      </p:to>
                                    </p:set>
                                    <p:animEffect transition="in" filter="wipe(left)">
                                      <p:cBhvr>
                                        <p:cTn id="21" dur="500"/>
                                        <p:tgtEl>
                                          <p:spTgt spid="282628"/>
                                        </p:tgtEl>
                                      </p:cBhvr>
                                    </p:animEffect>
                                  </p:childTnLst>
                                </p:cTn>
                              </p:par>
                            </p:childTnLst>
                          </p:cTn>
                        </p:par>
                        <p:par>
                          <p:cTn id="22" fill="hold" nodeType="afterGroup">
                            <p:stCondLst>
                              <p:cond delay="2000"/>
                            </p:stCondLst>
                            <p:childTnLst>
                              <p:par>
                                <p:cTn id="23" presetID="2" presetClass="entr" presetSubtype="8" fill="hold" nodeType="afterEffect">
                                  <p:stCondLst>
                                    <p:cond delay="0"/>
                                  </p:stCondLst>
                                  <p:childTnLst>
                                    <p:set>
                                      <p:cBhvr>
                                        <p:cTn id="24" dur="1" fill="hold">
                                          <p:stCondLst>
                                            <p:cond delay="0"/>
                                          </p:stCondLst>
                                        </p:cTn>
                                        <p:tgtEl>
                                          <p:spTgt spid="282645"/>
                                        </p:tgtEl>
                                        <p:attrNameLst>
                                          <p:attrName>style.visibility</p:attrName>
                                        </p:attrNameLst>
                                      </p:cBhvr>
                                      <p:to>
                                        <p:strVal val="visible"/>
                                      </p:to>
                                    </p:set>
                                    <p:anim calcmode="lin" valueType="num">
                                      <p:cBhvr additive="base">
                                        <p:cTn id="25" dur="500" fill="hold"/>
                                        <p:tgtEl>
                                          <p:spTgt spid="282645"/>
                                        </p:tgtEl>
                                        <p:attrNameLst>
                                          <p:attrName>ppt_x</p:attrName>
                                        </p:attrNameLst>
                                      </p:cBhvr>
                                      <p:tavLst>
                                        <p:tav tm="0">
                                          <p:val>
                                            <p:strVal val="0-#ppt_w/2"/>
                                          </p:val>
                                        </p:tav>
                                        <p:tav tm="100000">
                                          <p:val>
                                            <p:strVal val="#ppt_x"/>
                                          </p:val>
                                        </p:tav>
                                      </p:tavLst>
                                    </p:anim>
                                    <p:anim calcmode="lin" valueType="num">
                                      <p:cBhvr additive="base">
                                        <p:cTn id="26" dur="500" fill="hold"/>
                                        <p:tgtEl>
                                          <p:spTgt spid="282645"/>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282626"/>
                                        </p:tgtEl>
                                        <p:attrNameLst>
                                          <p:attrName>style.visibility</p:attrName>
                                        </p:attrNameLst>
                                      </p:cBhvr>
                                      <p:to>
                                        <p:strVal val="visible"/>
                                      </p:to>
                                    </p:set>
                                    <p:animEffect transition="in" filter="wipe(left)">
                                      <p:cBhvr>
                                        <p:cTn id="30" dur="500"/>
                                        <p:tgtEl>
                                          <p:spTgt spid="282626"/>
                                        </p:tgtEl>
                                      </p:cBhvr>
                                    </p:animEffect>
                                  </p:childTnLst>
                                </p:cTn>
                              </p:par>
                            </p:childTnLst>
                          </p:cTn>
                        </p:par>
                        <p:par>
                          <p:cTn id="31" fill="hold" nodeType="afterGroup">
                            <p:stCondLst>
                              <p:cond delay="3000"/>
                            </p:stCondLst>
                            <p:childTnLst>
                              <p:par>
                                <p:cTn id="32" presetID="23" presetClass="entr" presetSubtype="272" fill="hold" nodeType="afterEffect">
                                  <p:stCondLst>
                                    <p:cond delay="0"/>
                                  </p:stCondLst>
                                  <p:childTnLst>
                                    <p:set>
                                      <p:cBhvr>
                                        <p:cTn id="33" dur="1" fill="hold">
                                          <p:stCondLst>
                                            <p:cond delay="0"/>
                                          </p:stCondLst>
                                        </p:cTn>
                                        <p:tgtEl>
                                          <p:spTgt spid="282648"/>
                                        </p:tgtEl>
                                        <p:attrNameLst>
                                          <p:attrName>style.visibility</p:attrName>
                                        </p:attrNameLst>
                                      </p:cBhvr>
                                      <p:to>
                                        <p:strVal val="visible"/>
                                      </p:to>
                                    </p:set>
                                    <p:anim calcmode="lin" valueType="num">
                                      <p:cBhvr>
                                        <p:cTn id="34" dur="1000" fill="hold"/>
                                        <p:tgtEl>
                                          <p:spTgt spid="282648"/>
                                        </p:tgtEl>
                                        <p:attrNameLst>
                                          <p:attrName>ppt_w</p:attrName>
                                        </p:attrNameLst>
                                      </p:cBhvr>
                                      <p:tavLst>
                                        <p:tav tm="0">
                                          <p:val>
                                            <p:strVal val="2/3*#ppt_w"/>
                                          </p:val>
                                        </p:tav>
                                        <p:tav tm="100000">
                                          <p:val>
                                            <p:strVal val="#ppt_w"/>
                                          </p:val>
                                        </p:tav>
                                      </p:tavLst>
                                    </p:anim>
                                    <p:anim calcmode="lin" valueType="num">
                                      <p:cBhvr>
                                        <p:cTn id="35" dur="1000" fill="hold"/>
                                        <p:tgtEl>
                                          <p:spTgt spid="282648"/>
                                        </p:tgtEl>
                                        <p:attrNameLst>
                                          <p:attrName>ppt_h</p:attrName>
                                        </p:attrNameLst>
                                      </p:cBhvr>
                                      <p:tavLst>
                                        <p:tav tm="0">
                                          <p:val>
                                            <p:strVal val="2/3*#ppt_h"/>
                                          </p:val>
                                        </p:tav>
                                        <p:tav tm="100000">
                                          <p:val>
                                            <p:strVal val="#ppt_h"/>
                                          </p:val>
                                        </p:tav>
                                      </p:tavLst>
                                    </p:anim>
                                  </p:childTnLst>
                                </p:cTn>
                              </p:par>
                            </p:childTnLst>
                          </p:cTn>
                        </p:par>
                        <p:par>
                          <p:cTn id="36" fill="hold" nodeType="afterGroup">
                            <p:stCondLst>
                              <p:cond delay="4000"/>
                            </p:stCondLst>
                            <p:childTnLst>
                              <p:par>
                                <p:cTn id="37" presetID="55" presetClass="exit" presetSubtype="0" fill="hold" nodeType="afterEffect">
                                  <p:stCondLst>
                                    <p:cond delay="0"/>
                                  </p:stCondLst>
                                  <p:childTnLst>
                                    <p:anim calcmode="lin" valueType="num">
                                      <p:cBhvr>
                                        <p:cTn id="38" dur="1000"/>
                                        <p:tgtEl>
                                          <p:spTgt spid="282648"/>
                                        </p:tgtEl>
                                        <p:attrNameLst>
                                          <p:attrName>ppt_w</p:attrName>
                                        </p:attrNameLst>
                                      </p:cBhvr>
                                      <p:tavLst>
                                        <p:tav tm="0">
                                          <p:val>
                                            <p:strVal val="ppt_w"/>
                                          </p:val>
                                        </p:tav>
                                        <p:tav tm="100000">
                                          <p:val>
                                            <p:strVal val="ppt_w*0.70"/>
                                          </p:val>
                                        </p:tav>
                                      </p:tavLst>
                                    </p:anim>
                                    <p:anim calcmode="lin" valueType="num">
                                      <p:cBhvr>
                                        <p:cTn id="39" dur="1000"/>
                                        <p:tgtEl>
                                          <p:spTgt spid="282648"/>
                                        </p:tgtEl>
                                        <p:attrNameLst>
                                          <p:attrName>ppt_h</p:attrName>
                                        </p:attrNameLst>
                                      </p:cBhvr>
                                      <p:tavLst>
                                        <p:tav tm="0">
                                          <p:val>
                                            <p:strVal val="ppt_h"/>
                                          </p:val>
                                        </p:tav>
                                        <p:tav tm="100000">
                                          <p:val>
                                            <p:strVal val="ppt_h"/>
                                          </p:val>
                                        </p:tav>
                                      </p:tavLst>
                                    </p:anim>
                                    <p:animEffect transition="out" filter="fade">
                                      <p:cBhvr>
                                        <p:cTn id="40" dur="1000"/>
                                        <p:tgtEl>
                                          <p:spTgt spid="282648"/>
                                        </p:tgtEl>
                                      </p:cBhvr>
                                    </p:animEffect>
                                    <p:set>
                                      <p:cBhvr>
                                        <p:cTn id="41" dur="1" fill="hold">
                                          <p:stCondLst>
                                            <p:cond delay="999"/>
                                          </p:stCondLst>
                                        </p:cTn>
                                        <p:tgtEl>
                                          <p:spTgt spid="282648"/>
                                        </p:tgtEl>
                                        <p:attrNameLst>
                                          <p:attrName>style.visibility</p:attrName>
                                        </p:attrNameLst>
                                      </p:cBhvr>
                                      <p:to>
                                        <p:strVal val="hidden"/>
                                      </p:to>
                                    </p:set>
                                  </p:childTnLst>
                                </p:cTn>
                              </p:par>
                            </p:childTnLst>
                          </p:cTn>
                        </p:par>
                        <p:par>
                          <p:cTn id="42" fill="hold" nodeType="afterGroup">
                            <p:stCondLst>
                              <p:cond delay="5000"/>
                            </p:stCondLst>
                            <p:childTnLst>
                              <p:par>
                                <p:cTn id="43" presetID="23" presetClass="entr" presetSubtype="272" fill="hold" nodeType="afterEffect">
                                  <p:stCondLst>
                                    <p:cond delay="0"/>
                                  </p:stCondLst>
                                  <p:childTnLst>
                                    <p:set>
                                      <p:cBhvr>
                                        <p:cTn id="44" dur="1" fill="hold">
                                          <p:stCondLst>
                                            <p:cond delay="0"/>
                                          </p:stCondLst>
                                        </p:cTn>
                                        <p:tgtEl>
                                          <p:spTgt spid="282654"/>
                                        </p:tgtEl>
                                        <p:attrNameLst>
                                          <p:attrName>style.visibility</p:attrName>
                                        </p:attrNameLst>
                                      </p:cBhvr>
                                      <p:to>
                                        <p:strVal val="visible"/>
                                      </p:to>
                                    </p:set>
                                    <p:anim calcmode="lin" valueType="num">
                                      <p:cBhvr>
                                        <p:cTn id="45" dur="1000" fill="hold"/>
                                        <p:tgtEl>
                                          <p:spTgt spid="282654"/>
                                        </p:tgtEl>
                                        <p:attrNameLst>
                                          <p:attrName>ppt_w</p:attrName>
                                        </p:attrNameLst>
                                      </p:cBhvr>
                                      <p:tavLst>
                                        <p:tav tm="0">
                                          <p:val>
                                            <p:strVal val="2/3*#ppt_w"/>
                                          </p:val>
                                        </p:tav>
                                        <p:tav tm="100000">
                                          <p:val>
                                            <p:strVal val="#ppt_w"/>
                                          </p:val>
                                        </p:tav>
                                      </p:tavLst>
                                    </p:anim>
                                    <p:anim calcmode="lin" valueType="num">
                                      <p:cBhvr>
                                        <p:cTn id="46" dur="1000" fill="hold"/>
                                        <p:tgtEl>
                                          <p:spTgt spid="282654"/>
                                        </p:tgtEl>
                                        <p:attrNameLst>
                                          <p:attrName>ppt_h</p:attrName>
                                        </p:attrNameLst>
                                      </p:cBhvr>
                                      <p:tavLst>
                                        <p:tav tm="0">
                                          <p:val>
                                            <p:strVal val="2/3*#ppt_h"/>
                                          </p:val>
                                        </p:tav>
                                        <p:tav tm="100000">
                                          <p:val>
                                            <p:strVal val="#ppt_h"/>
                                          </p:val>
                                        </p:tav>
                                      </p:tavLst>
                                    </p:anim>
                                  </p:childTnLst>
                                </p:cTn>
                              </p:par>
                            </p:childTnLst>
                          </p:cTn>
                        </p:par>
                        <p:par>
                          <p:cTn id="47" fill="hold" nodeType="afterGroup">
                            <p:stCondLst>
                              <p:cond delay="6000"/>
                            </p:stCondLst>
                            <p:childTnLst>
                              <p:par>
                                <p:cTn id="48" presetID="55" presetClass="exit" presetSubtype="0" fill="hold" nodeType="afterEffect">
                                  <p:stCondLst>
                                    <p:cond delay="0"/>
                                  </p:stCondLst>
                                  <p:childTnLst>
                                    <p:anim calcmode="lin" valueType="num">
                                      <p:cBhvr>
                                        <p:cTn id="49" dur="1000"/>
                                        <p:tgtEl>
                                          <p:spTgt spid="282654"/>
                                        </p:tgtEl>
                                        <p:attrNameLst>
                                          <p:attrName>ppt_w</p:attrName>
                                        </p:attrNameLst>
                                      </p:cBhvr>
                                      <p:tavLst>
                                        <p:tav tm="0">
                                          <p:val>
                                            <p:strVal val="ppt_w"/>
                                          </p:val>
                                        </p:tav>
                                        <p:tav tm="100000">
                                          <p:val>
                                            <p:strVal val="ppt_w*0.70"/>
                                          </p:val>
                                        </p:tav>
                                      </p:tavLst>
                                    </p:anim>
                                    <p:anim calcmode="lin" valueType="num">
                                      <p:cBhvr>
                                        <p:cTn id="50" dur="1000"/>
                                        <p:tgtEl>
                                          <p:spTgt spid="282654"/>
                                        </p:tgtEl>
                                        <p:attrNameLst>
                                          <p:attrName>ppt_h</p:attrName>
                                        </p:attrNameLst>
                                      </p:cBhvr>
                                      <p:tavLst>
                                        <p:tav tm="0">
                                          <p:val>
                                            <p:strVal val="ppt_h"/>
                                          </p:val>
                                        </p:tav>
                                        <p:tav tm="100000">
                                          <p:val>
                                            <p:strVal val="ppt_h"/>
                                          </p:val>
                                        </p:tav>
                                      </p:tavLst>
                                    </p:anim>
                                    <p:animEffect transition="out" filter="fade">
                                      <p:cBhvr>
                                        <p:cTn id="51" dur="1000"/>
                                        <p:tgtEl>
                                          <p:spTgt spid="282654"/>
                                        </p:tgtEl>
                                      </p:cBhvr>
                                    </p:animEffect>
                                    <p:set>
                                      <p:cBhvr>
                                        <p:cTn id="52" dur="1" fill="hold">
                                          <p:stCondLst>
                                            <p:cond delay="999"/>
                                          </p:stCondLst>
                                        </p:cTn>
                                        <p:tgtEl>
                                          <p:spTgt spid="282654"/>
                                        </p:tgtEl>
                                        <p:attrNameLst>
                                          <p:attrName>style.visibility</p:attrName>
                                        </p:attrNameLst>
                                      </p:cBhvr>
                                      <p:to>
                                        <p:strVal val="hidden"/>
                                      </p:to>
                                    </p:set>
                                  </p:childTnLst>
                                </p:cTn>
                              </p:par>
                            </p:childTnLst>
                          </p:cTn>
                        </p:par>
                        <p:par>
                          <p:cTn id="53" fill="hold" nodeType="afterGroup">
                            <p:stCondLst>
                              <p:cond delay="7000"/>
                            </p:stCondLst>
                            <p:childTnLst>
                              <p:par>
                                <p:cTn id="54" presetID="23" presetClass="entr" presetSubtype="272" fill="hold" nodeType="afterEffect">
                                  <p:stCondLst>
                                    <p:cond delay="0"/>
                                  </p:stCondLst>
                                  <p:childTnLst>
                                    <p:set>
                                      <p:cBhvr>
                                        <p:cTn id="55" dur="1" fill="hold">
                                          <p:stCondLst>
                                            <p:cond delay="0"/>
                                          </p:stCondLst>
                                        </p:cTn>
                                        <p:tgtEl>
                                          <p:spTgt spid="282651"/>
                                        </p:tgtEl>
                                        <p:attrNameLst>
                                          <p:attrName>style.visibility</p:attrName>
                                        </p:attrNameLst>
                                      </p:cBhvr>
                                      <p:to>
                                        <p:strVal val="visible"/>
                                      </p:to>
                                    </p:set>
                                    <p:anim calcmode="lin" valueType="num">
                                      <p:cBhvr>
                                        <p:cTn id="56" dur="1000" fill="hold"/>
                                        <p:tgtEl>
                                          <p:spTgt spid="282651"/>
                                        </p:tgtEl>
                                        <p:attrNameLst>
                                          <p:attrName>ppt_w</p:attrName>
                                        </p:attrNameLst>
                                      </p:cBhvr>
                                      <p:tavLst>
                                        <p:tav tm="0">
                                          <p:val>
                                            <p:strVal val="2/3*#ppt_w"/>
                                          </p:val>
                                        </p:tav>
                                        <p:tav tm="100000">
                                          <p:val>
                                            <p:strVal val="#ppt_w"/>
                                          </p:val>
                                        </p:tav>
                                      </p:tavLst>
                                    </p:anim>
                                    <p:anim calcmode="lin" valueType="num">
                                      <p:cBhvr>
                                        <p:cTn id="57" dur="1000" fill="hold"/>
                                        <p:tgtEl>
                                          <p:spTgt spid="282651"/>
                                        </p:tgtEl>
                                        <p:attrNameLst>
                                          <p:attrName>ppt_h</p:attrName>
                                        </p:attrNameLst>
                                      </p:cBhvr>
                                      <p:tavLst>
                                        <p:tav tm="0">
                                          <p:val>
                                            <p:strVal val="2/3*#ppt_h"/>
                                          </p:val>
                                        </p:tav>
                                        <p:tav tm="100000">
                                          <p:val>
                                            <p:strVal val="#ppt_h"/>
                                          </p:val>
                                        </p:tav>
                                      </p:tavLst>
                                    </p:anim>
                                  </p:childTnLst>
                                </p:cTn>
                              </p:par>
                            </p:childTnLst>
                          </p:cTn>
                        </p:par>
                        <p:par>
                          <p:cTn id="58" fill="hold" nodeType="afterGroup">
                            <p:stCondLst>
                              <p:cond delay="8000"/>
                            </p:stCondLst>
                            <p:childTnLst>
                              <p:par>
                                <p:cTn id="59" presetID="55" presetClass="exit" presetSubtype="0" fill="hold" nodeType="afterEffect">
                                  <p:stCondLst>
                                    <p:cond delay="0"/>
                                  </p:stCondLst>
                                  <p:childTnLst>
                                    <p:anim calcmode="lin" valueType="num">
                                      <p:cBhvr>
                                        <p:cTn id="60" dur="1000"/>
                                        <p:tgtEl>
                                          <p:spTgt spid="282651"/>
                                        </p:tgtEl>
                                        <p:attrNameLst>
                                          <p:attrName>ppt_w</p:attrName>
                                        </p:attrNameLst>
                                      </p:cBhvr>
                                      <p:tavLst>
                                        <p:tav tm="0">
                                          <p:val>
                                            <p:strVal val="ppt_w"/>
                                          </p:val>
                                        </p:tav>
                                        <p:tav tm="100000">
                                          <p:val>
                                            <p:strVal val="ppt_w*0.70"/>
                                          </p:val>
                                        </p:tav>
                                      </p:tavLst>
                                    </p:anim>
                                    <p:anim calcmode="lin" valueType="num">
                                      <p:cBhvr>
                                        <p:cTn id="61" dur="1000"/>
                                        <p:tgtEl>
                                          <p:spTgt spid="282651"/>
                                        </p:tgtEl>
                                        <p:attrNameLst>
                                          <p:attrName>ppt_h</p:attrName>
                                        </p:attrNameLst>
                                      </p:cBhvr>
                                      <p:tavLst>
                                        <p:tav tm="0">
                                          <p:val>
                                            <p:strVal val="ppt_h"/>
                                          </p:val>
                                        </p:tav>
                                        <p:tav tm="100000">
                                          <p:val>
                                            <p:strVal val="ppt_h"/>
                                          </p:val>
                                        </p:tav>
                                      </p:tavLst>
                                    </p:anim>
                                    <p:animEffect transition="out" filter="fade">
                                      <p:cBhvr>
                                        <p:cTn id="62" dur="1000"/>
                                        <p:tgtEl>
                                          <p:spTgt spid="282651"/>
                                        </p:tgtEl>
                                      </p:cBhvr>
                                    </p:animEffect>
                                    <p:set>
                                      <p:cBhvr>
                                        <p:cTn id="63" dur="1" fill="hold">
                                          <p:stCondLst>
                                            <p:cond delay="999"/>
                                          </p:stCondLst>
                                        </p:cTn>
                                        <p:tgtEl>
                                          <p:spTgt spid="282651"/>
                                        </p:tgtEl>
                                        <p:attrNameLst>
                                          <p:attrName>style.visibility</p:attrName>
                                        </p:attrNameLst>
                                      </p:cBhvr>
                                      <p:to>
                                        <p:strVal val="hidden"/>
                                      </p:to>
                                    </p:set>
                                  </p:childTnLst>
                                </p:cTn>
                              </p:par>
                            </p:childTnLst>
                          </p:cTn>
                        </p:par>
                        <p:par>
                          <p:cTn id="64" fill="hold" nodeType="afterGroup">
                            <p:stCondLst>
                              <p:cond delay="9000"/>
                            </p:stCondLst>
                            <p:childTnLst>
                              <p:par>
                                <p:cTn id="65" presetID="10" presetClass="entr" presetSubtype="0" fill="hold" grpId="0" nodeType="afterEffect">
                                  <p:stCondLst>
                                    <p:cond delay="0"/>
                                  </p:stCondLst>
                                  <p:childTnLst>
                                    <p:set>
                                      <p:cBhvr>
                                        <p:cTn id="66" dur="1" fill="hold">
                                          <p:stCondLst>
                                            <p:cond delay="0"/>
                                          </p:stCondLst>
                                        </p:cTn>
                                        <p:tgtEl>
                                          <p:spTgt spid="282661"/>
                                        </p:tgtEl>
                                        <p:attrNameLst>
                                          <p:attrName>style.visibility</p:attrName>
                                        </p:attrNameLst>
                                      </p:cBhvr>
                                      <p:to>
                                        <p:strVal val="visible"/>
                                      </p:to>
                                    </p:set>
                                    <p:animEffect transition="in" filter="fade">
                                      <p:cBhvr>
                                        <p:cTn id="67" dur="2000"/>
                                        <p:tgtEl>
                                          <p:spTgt spid="282661"/>
                                        </p:tgtEl>
                                      </p:cBhvr>
                                    </p:animEffect>
                                  </p:childTnLst>
                                </p:cTn>
                              </p:par>
                            </p:childTnLst>
                          </p:cTn>
                        </p:par>
                        <p:par>
                          <p:cTn id="68" fill="hold" nodeType="afterGroup">
                            <p:stCondLst>
                              <p:cond delay="11000"/>
                            </p:stCondLst>
                            <p:childTnLst>
                              <p:par>
                                <p:cTn id="69" presetID="23" presetClass="entr" presetSubtype="272" fill="hold" nodeType="afterEffect">
                                  <p:stCondLst>
                                    <p:cond delay="0"/>
                                  </p:stCondLst>
                                  <p:childTnLst>
                                    <p:set>
                                      <p:cBhvr>
                                        <p:cTn id="70" dur="1" fill="hold">
                                          <p:stCondLst>
                                            <p:cond delay="0"/>
                                          </p:stCondLst>
                                        </p:cTn>
                                        <p:tgtEl>
                                          <p:spTgt spid="282662"/>
                                        </p:tgtEl>
                                        <p:attrNameLst>
                                          <p:attrName>style.visibility</p:attrName>
                                        </p:attrNameLst>
                                      </p:cBhvr>
                                      <p:to>
                                        <p:strVal val="visible"/>
                                      </p:to>
                                    </p:set>
                                    <p:anim calcmode="lin" valueType="num">
                                      <p:cBhvr>
                                        <p:cTn id="71" dur="1000" fill="hold"/>
                                        <p:tgtEl>
                                          <p:spTgt spid="282662"/>
                                        </p:tgtEl>
                                        <p:attrNameLst>
                                          <p:attrName>ppt_w</p:attrName>
                                        </p:attrNameLst>
                                      </p:cBhvr>
                                      <p:tavLst>
                                        <p:tav tm="0">
                                          <p:val>
                                            <p:strVal val="2/3*#ppt_w"/>
                                          </p:val>
                                        </p:tav>
                                        <p:tav tm="100000">
                                          <p:val>
                                            <p:strVal val="#ppt_w"/>
                                          </p:val>
                                        </p:tav>
                                      </p:tavLst>
                                    </p:anim>
                                    <p:anim calcmode="lin" valueType="num">
                                      <p:cBhvr>
                                        <p:cTn id="72" dur="1000" fill="hold"/>
                                        <p:tgtEl>
                                          <p:spTgt spid="282662"/>
                                        </p:tgtEl>
                                        <p:attrNameLst>
                                          <p:attrName>ppt_h</p:attrName>
                                        </p:attrNameLst>
                                      </p:cBhvr>
                                      <p:tavLst>
                                        <p:tav tm="0">
                                          <p:val>
                                            <p:strVal val="2/3*#ppt_h"/>
                                          </p:val>
                                        </p:tav>
                                        <p:tav tm="100000">
                                          <p:val>
                                            <p:strVal val="#ppt_h"/>
                                          </p:val>
                                        </p:tav>
                                      </p:tavLst>
                                    </p:anim>
                                  </p:childTnLst>
                                </p:cTn>
                              </p:par>
                            </p:childTnLst>
                          </p:cTn>
                        </p:par>
                        <p:par>
                          <p:cTn id="73" fill="hold" nodeType="afterGroup">
                            <p:stCondLst>
                              <p:cond delay="12000"/>
                            </p:stCondLst>
                            <p:childTnLst>
                              <p:par>
                                <p:cTn id="74" presetID="55" presetClass="exit" presetSubtype="0" fill="hold" nodeType="afterEffect">
                                  <p:stCondLst>
                                    <p:cond delay="0"/>
                                  </p:stCondLst>
                                  <p:childTnLst>
                                    <p:anim calcmode="lin" valueType="num">
                                      <p:cBhvr>
                                        <p:cTn id="75" dur="1000"/>
                                        <p:tgtEl>
                                          <p:spTgt spid="282662"/>
                                        </p:tgtEl>
                                        <p:attrNameLst>
                                          <p:attrName>ppt_w</p:attrName>
                                        </p:attrNameLst>
                                      </p:cBhvr>
                                      <p:tavLst>
                                        <p:tav tm="0">
                                          <p:val>
                                            <p:strVal val="ppt_w"/>
                                          </p:val>
                                        </p:tav>
                                        <p:tav tm="100000">
                                          <p:val>
                                            <p:strVal val="ppt_w*0.70"/>
                                          </p:val>
                                        </p:tav>
                                      </p:tavLst>
                                    </p:anim>
                                    <p:anim calcmode="lin" valueType="num">
                                      <p:cBhvr>
                                        <p:cTn id="76" dur="1000"/>
                                        <p:tgtEl>
                                          <p:spTgt spid="282662"/>
                                        </p:tgtEl>
                                        <p:attrNameLst>
                                          <p:attrName>ppt_h</p:attrName>
                                        </p:attrNameLst>
                                      </p:cBhvr>
                                      <p:tavLst>
                                        <p:tav tm="0">
                                          <p:val>
                                            <p:strVal val="ppt_h"/>
                                          </p:val>
                                        </p:tav>
                                        <p:tav tm="100000">
                                          <p:val>
                                            <p:strVal val="ppt_h"/>
                                          </p:val>
                                        </p:tav>
                                      </p:tavLst>
                                    </p:anim>
                                    <p:animEffect transition="out" filter="fade">
                                      <p:cBhvr>
                                        <p:cTn id="77" dur="1000"/>
                                        <p:tgtEl>
                                          <p:spTgt spid="282662"/>
                                        </p:tgtEl>
                                      </p:cBhvr>
                                    </p:animEffect>
                                    <p:set>
                                      <p:cBhvr>
                                        <p:cTn id="78" dur="1" fill="hold">
                                          <p:stCondLst>
                                            <p:cond delay="999"/>
                                          </p:stCondLst>
                                        </p:cTn>
                                        <p:tgtEl>
                                          <p:spTgt spid="28266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26" grpId="0" autoUpdateAnimBg="0"/>
      <p:bldP spid="282627" grpId="0" autoUpdateAnimBg="0"/>
      <p:bldP spid="282628" grpId="0" autoUpdateAnimBg="0"/>
      <p:bldP spid="28266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68" name="Rectangle 24"/>
          <p:cNvSpPr>
            <a:spLocks noGrp="1" noChangeArrowheads="1"/>
          </p:cNvSpPr>
          <p:nvPr>
            <p:ph type="body" sz="half" idx="1"/>
          </p:nvPr>
        </p:nvSpPr>
        <p:spPr bwMode="auto">
          <a:xfrm>
            <a:off x="468313" y="549275"/>
            <a:ext cx="8218487" cy="2159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ctr">
              <a:buFont typeface="Monotype Sorts" pitchFamily="2" charset="2"/>
              <a:buNone/>
            </a:pPr>
            <a:r>
              <a:rPr lang="fr-FR" sz="2800"/>
              <a:t>    </a:t>
            </a:r>
            <a:r>
              <a:rPr lang="fr-FR" sz="2800" i="1"/>
              <a:t>Elle a pour vocation de </a:t>
            </a:r>
            <a:r>
              <a:rPr lang="fr-FR" sz="2800" i="1">
                <a:solidFill>
                  <a:schemeClr val="folHlink"/>
                </a:solidFill>
              </a:rPr>
              <a:t>détecter l’intrusion</a:t>
            </a:r>
            <a:r>
              <a:rPr lang="fr-FR" sz="2800" i="1"/>
              <a:t> (ou la tentative d’intrusion), le plus tôt possible afin de mettre en œuvre les moyens d’alarmes adéquats (dissuasion ou intervention).</a:t>
            </a:r>
          </a:p>
          <a:p>
            <a:pPr algn="ctr">
              <a:buFont typeface="Monotype Sorts" pitchFamily="2" charset="2"/>
              <a:buNone/>
            </a:pPr>
            <a:endParaRPr lang="fr-FR" sz="2800" i="1"/>
          </a:p>
        </p:txBody>
      </p:sp>
      <p:sp>
        <p:nvSpPr>
          <p:cNvPr id="236569" name="AutoShape 25">
            <a:hlinkClick r:id="rId2" action="ppaction://hlinksldjump" highlightClick="1"/>
          </p:cNvPr>
          <p:cNvSpPr>
            <a:spLocks noChangeArrowheads="1"/>
          </p:cNvSpPr>
          <p:nvPr/>
        </p:nvSpPr>
        <p:spPr bwMode="auto">
          <a:xfrm>
            <a:off x="8459788" y="6237288"/>
            <a:ext cx="431800" cy="431800"/>
          </a:xfrm>
          <a:prstGeom prst="actionButtonReturn">
            <a:avLst/>
          </a:prstGeom>
          <a:solidFill>
            <a:schemeClr val="tx2"/>
          </a:solidFill>
          <a:ln w="12700">
            <a:solidFill>
              <a:schemeClr val="tx1"/>
            </a:solidFill>
            <a:miter lim="800000"/>
            <a:headEnd/>
            <a:tailEnd/>
          </a:ln>
          <a:effectLst>
            <a:outerShdw dist="107763" dir="2700000" algn="ctr" rotWithShape="0">
              <a:schemeClr val="bg2"/>
            </a:outerShdw>
          </a:effectLst>
        </p:spPr>
        <p:txBody>
          <a:bodyPr anchor="ctr">
            <a:spAutoFit/>
          </a:bodyPr>
          <a:lstStyle/>
          <a:p>
            <a:endParaRPr lang="fr-FR"/>
          </a:p>
        </p:txBody>
      </p:sp>
      <p:grpSp>
        <p:nvGrpSpPr>
          <p:cNvPr id="236570" name="Group 26"/>
          <p:cNvGrpSpPr>
            <a:grpSpLocks/>
          </p:cNvGrpSpPr>
          <p:nvPr/>
        </p:nvGrpSpPr>
        <p:grpSpPr bwMode="auto">
          <a:xfrm>
            <a:off x="7380288" y="5805488"/>
            <a:ext cx="1008062" cy="360362"/>
            <a:chOff x="158" y="2341"/>
            <a:chExt cx="635" cy="227"/>
          </a:xfrm>
        </p:grpSpPr>
        <p:sp>
          <p:nvSpPr>
            <p:cNvPr id="236571" name="Line 27"/>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36572" name="Text Box 28"/>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pic>
        <p:nvPicPr>
          <p:cNvPr id="236576" name="Picture 32" descr="alarme intrusion 1"/>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bwMode="auto">
          <a:xfrm>
            <a:off x="3132138" y="3213100"/>
            <a:ext cx="3181350" cy="2459038"/>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advTm="3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36568">
                                            <p:txEl>
                                              <p:pRg st="0" end="0"/>
                                            </p:txEl>
                                          </p:spTgt>
                                        </p:tgtEl>
                                        <p:attrNameLst>
                                          <p:attrName>style.visibility</p:attrName>
                                        </p:attrNameLst>
                                      </p:cBhvr>
                                      <p:to>
                                        <p:strVal val="visible"/>
                                      </p:to>
                                    </p:set>
                                    <p:animEffect transition="in" filter="wipe(left)">
                                      <p:cBhvr>
                                        <p:cTn id="7" dur="300"/>
                                        <p:tgtEl>
                                          <p:spTgt spid="236568">
                                            <p:txEl>
                                              <p:pRg st="0" end="0"/>
                                            </p:txEl>
                                          </p:spTgt>
                                        </p:tgtEl>
                                      </p:cBhvr>
                                    </p:animEffect>
                                  </p:childTnLst>
                                </p:cTn>
                              </p:par>
                              <p:par>
                                <p:cTn id="8" presetID="35" presetClass="entr" presetSubtype="0" fill="hold" nodeType="withEffect">
                                  <p:stCondLst>
                                    <p:cond delay="0"/>
                                  </p:stCondLst>
                                  <p:childTnLst>
                                    <p:set>
                                      <p:cBhvr>
                                        <p:cTn id="9" dur="1" fill="hold">
                                          <p:stCondLst>
                                            <p:cond delay="0"/>
                                          </p:stCondLst>
                                        </p:cTn>
                                        <p:tgtEl>
                                          <p:spTgt spid="236576"/>
                                        </p:tgtEl>
                                        <p:attrNameLst>
                                          <p:attrName>style.visibility</p:attrName>
                                        </p:attrNameLst>
                                      </p:cBhvr>
                                      <p:to>
                                        <p:strVal val="visible"/>
                                      </p:to>
                                    </p:set>
                                    <p:animEffect transition="in" filter="fade">
                                      <p:cBhvr>
                                        <p:cTn id="10" dur="2000"/>
                                        <p:tgtEl>
                                          <p:spTgt spid="236576"/>
                                        </p:tgtEl>
                                      </p:cBhvr>
                                    </p:animEffect>
                                    <p:anim calcmode="lin" valueType="num">
                                      <p:cBhvr>
                                        <p:cTn id="11" dur="2000" fill="hold"/>
                                        <p:tgtEl>
                                          <p:spTgt spid="236576"/>
                                        </p:tgtEl>
                                        <p:attrNameLst>
                                          <p:attrName>style.rotation</p:attrName>
                                        </p:attrNameLst>
                                      </p:cBhvr>
                                      <p:tavLst>
                                        <p:tav tm="0">
                                          <p:val>
                                            <p:fltVal val="720"/>
                                          </p:val>
                                        </p:tav>
                                        <p:tav tm="100000">
                                          <p:val>
                                            <p:fltVal val="0"/>
                                          </p:val>
                                        </p:tav>
                                      </p:tavLst>
                                    </p:anim>
                                    <p:anim calcmode="lin" valueType="num">
                                      <p:cBhvr>
                                        <p:cTn id="12" dur="2000" fill="hold"/>
                                        <p:tgtEl>
                                          <p:spTgt spid="236576"/>
                                        </p:tgtEl>
                                        <p:attrNameLst>
                                          <p:attrName>ppt_h</p:attrName>
                                        </p:attrNameLst>
                                      </p:cBhvr>
                                      <p:tavLst>
                                        <p:tav tm="0">
                                          <p:val>
                                            <p:fltVal val="0"/>
                                          </p:val>
                                        </p:tav>
                                        <p:tav tm="100000">
                                          <p:val>
                                            <p:strVal val="#ppt_h"/>
                                          </p:val>
                                        </p:tav>
                                      </p:tavLst>
                                    </p:anim>
                                    <p:anim calcmode="lin" valueType="num">
                                      <p:cBhvr>
                                        <p:cTn id="13" dur="2000" fill="hold"/>
                                        <p:tgtEl>
                                          <p:spTgt spid="236576"/>
                                        </p:tgtEl>
                                        <p:attrNameLst>
                                          <p:attrName>ppt_w</p:attrName>
                                        </p:attrNameLst>
                                      </p:cBhvr>
                                      <p:tavLst>
                                        <p:tav tm="0">
                                          <p:val>
                                            <p:fltVal val="0"/>
                                          </p:val>
                                        </p:tav>
                                        <p:tav tm="100000">
                                          <p:val>
                                            <p:strVal val="#ppt_w"/>
                                          </p:val>
                                        </p:tav>
                                      </p:tavLst>
                                    </p:anim>
                                  </p:childTnLst>
                                </p:cTn>
                              </p:par>
                            </p:childTnLst>
                          </p:cTn>
                        </p:par>
                        <p:par>
                          <p:cTn id="14" fill="hold" nodeType="afterGroup">
                            <p:stCondLst>
                              <p:cond delay="9300"/>
                            </p:stCondLst>
                            <p:childTnLst>
                              <p:par>
                                <p:cTn id="15" presetID="10" presetClass="entr" presetSubtype="0" fill="hold" grpId="0" nodeType="afterEffect">
                                  <p:stCondLst>
                                    <p:cond delay="0"/>
                                  </p:stCondLst>
                                  <p:childTnLst>
                                    <p:set>
                                      <p:cBhvr>
                                        <p:cTn id="16" dur="1" fill="hold">
                                          <p:stCondLst>
                                            <p:cond delay="0"/>
                                          </p:stCondLst>
                                        </p:cTn>
                                        <p:tgtEl>
                                          <p:spTgt spid="236569"/>
                                        </p:tgtEl>
                                        <p:attrNameLst>
                                          <p:attrName>style.visibility</p:attrName>
                                        </p:attrNameLst>
                                      </p:cBhvr>
                                      <p:to>
                                        <p:strVal val="visible"/>
                                      </p:to>
                                    </p:set>
                                    <p:animEffect transition="in" filter="fade">
                                      <p:cBhvr>
                                        <p:cTn id="17" dur="2000"/>
                                        <p:tgtEl>
                                          <p:spTgt spid="236569"/>
                                        </p:tgtEl>
                                      </p:cBhvr>
                                    </p:animEffect>
                                  </p:childTnLst>
                                </p:cTn>
                              </p:par>
                            </p:childTnLst>
                          </p:cTn>
                        </p:par>
                        <p:par>
                          <p:cTn id="18" fill="hold" nodeType="afterGroup">
                            <p:stCondLst>
                              <p:cond delay="11300"/>
                            </p:stCondLst>
                            <p:childTnLst>
                              <p:par>
                                <p:cTn id="19" presetID="23" presetClass="entr" presetSubtype="272" fill="hold" nodeType="afterEffect">
                                  <p:stCondLst>
                                    <p:cond delay="0"/>
                                  </p:stCondLst>
                                  <p:childTnLst>
                                    <p:set>
                                      <p:cBhvr>
                                        <p:cTn id="20" dur="1" fill="hold">
                                          <p:stCondLst>
                                            <p:cond delay="0"/>
                                          </p:stCondLst>
                                        </p:cTn>
                                        <p:tgtEl>
                                          <p:spTgt spid="236570"/>
                                        </p:tgtEl>
                                        <p:attrNameLst>
                                          <p:attrName>style.visibility</p:attrName>
                                        </p:attrNameLst>
                                      </p:cBhvr>
                                      <p:to>
                                        <p:strVal val="visible"/>
                                      </p:to>
                                    </p:set>
                                    <p:anim calcmode="lin" valueType="num">
                                      <p:cBhvr>
                                        <p:cTn id="21" dur="1000" fill="hold"/>
                                        <p:tgtEl>
                                          <p:spTgt spid="236570"/>
                                        </p:tgtEl>
                                        <p:attrNameLst>
                                          <p:attrName>ppt_w</p:attrName>
                                        </p:attrNameLst>
                                      </p:cBhvr>
                                      <p:tavLst>
                                        <p:tav tm="0">
                                          <p:val>
                                            <p:strVal val="2/3*#ppt_w"/>
                                          </p:val>
                                        </p:tav>
                                        <p:tav tm="100000">
                                          <p:val>
                                            <p:strVal val="#ppt_w"/>
                                          </p:val>
                                        </p:tav>
                                      </p:tavLst>
                                    </p:anim>
                                    <p:anim calcmode="lin" valueType="num">
                                      <p:cBhvr>
                                        <p:cTn id="22" dur="1000" fill="hold"/>
                                        <p:tgtEl>
                                          <p:spTgt spid="236570"/>
                                        </p:tgtEl>
                                        <p:attrNameLst>
                                          <p:attrName>ppt_h</p:attrName>
                                        </p:attrNameLst>
                                      </p:cBhvr>
                                      <p:tavLst>
                                        <p:tav tm="0">
                                          <p:val>
                                            <p:strVal val="2/3*#ppt_h"/>
                                          </p:val>
                                        </p:tav>
                                        <p:tav tm="100000">
                                          <p:val>
                                            <p:strVal val="#ppt_h"/>
                                          </p:val>
                                        </p:tav>
                                      </p:tavLst>
                                    </p:anim>
                                  </p:childTnLst>
                                </p:cTn>
                              </p:par>
                            </p:childTnLst>
                          </p:cTn>
                        </p:par>
                        <p:par>
                          <p:cTn id="23" fill="hold" nodeType="afterGroup">
                            <p:stCondLst>
                              <p:cond delay="12300"/>
                            </p:stCondLst>
                            <p:childTnLst>
                              <p:par>
                                <p:cTn id="24" presetID="55" presetClass="exit" presetSubtype="0" fill="hold" nodeType="afterEffect">
                                  <p:stCondLst>
                                    <p:cond delay="0"/>
                                  </p:stCondLst>
                                  <p:childTnLst>
                                    <p:anim calcmode="lin" valueType="num">
                                      <p:cBhvr>
                                        <p:cTn id="25" dur="1000"/>
                                        <p:tgtEl>
                                          <p:spTgt spid="236570"/>
                                        </p:tgtEl>
                                        <p:attrNameLst>
                                          <p:attrName>ppt_w</p:attrName>
                                        </p:attrNameLst>
                                      </p:cBhvr>
                                      <p:tavLst>
                                        <p:tav tm="0">
                                          <p:val>
                                            <p:strVal val="ppt_w"/>
                                          </p:val>
                                        </p:tav>
                                        <p:tav tm="100000">
                                          <p:val>
                                            <p:strVal val="ppt_w*0.70"/>
                                          </p:val>
                                        </p:tav>
                                      </p:tavLst>
                                    </p:anim>
                                    <p:anim calcmode="lin" valueType="num">
                                      <p:cBhvr>
                                        <p:cTn id="26" dur="1000"/>
                                        <p:tgtEl>
                                          <p:spTgt spid="236570"/>
                                        </p:tgtEl>
                                        <p:attrNameLst>
                                          <p:attrName>ppt_h</p:attrName>
                                        </p:attrNameLst>
                                      </p:cBhvr>
                                      <p:tavLst>
                                        <p:tav tm="0">
                                          <p:val>
                                            <p:strVal val="ppt_h"/>
                                          </p:val>
                                        </p:tav>
                                        <p:tav tm="100000">
                                          <p:val>
                                            <p:strVal val="ppt_h"/>
                                          </p:val>
                                        </p:tav>
                                      </p:tavLst>
                                    </p:anim>
                                    <p:animEffect transition="out" filter="fade">
                                      <p:cBhvr>
                                        <p:cTn id="27" dur="1000"/>
                                        <p:tgtEl>
                                          <p:spTgt spid="236570"/>
                                        </p:tgtEl>
                                      </p:cBhvr>
                                    </p:animEffect>
                                    <p:set>
                                      <p:cBhvr>
                                        <p:cTn id="28" dur="1" fill="hold">
                                          <p:stCondLst>
                                            <p:cond delay="999"/>
                                          </p:stCondLst>
                                        </p:cTn>
                                        <p:tgtEl>
                                          <p:spTgt spid="23657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568" grpId="0" build="p" autoUpdateAnimBg="0" advAuto="0"/>
      <p:bldP spid="23656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6" name="Text Box 4">
            <a:hlinkClick r:id="rId2" action="ppaction://hlinksldjump"/>
          </p:cNvPr>
          <p:cNvSpPr txBox="1">
            <a:spLocks noChangeArrowheads="1"/>
          </p:cNvSpPr>
          <p:nvPr/>
        </p:nvSpPr>
        <p:spPr bwMode="auto">
          <a:xfrm>
            <a:off x="3148013" y="4170363"/>
            <a:ext cx="2503487" cy="579437"/>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spAutoFit/>
          </a:bodyPr>
          <a:lstStyle/>
          <a:p>
            <a:r>
              <a:rPr lang="fr-FR" sz="3200"/>
              <a:t>La Centrale</a:t>
            </a:r>
          </a:p>
        </p:txBody>
      </p:sp>
      <p:sp>
        <p:nvSpPr>
          <p:cNvPr id="387077" name="Text Box 5">
            <a:hlinkClick r:id="rId3" action="ppaction://hlinksldjump"/>
          </p:cNvPr>
          <p:cNvSpPr txBox="1">
            <a:spLocks noChangeArrowheads="1"/>
          </p:cNvSpPr>
          <p:nvPr/>
        </p:nvSpPr>
        <p:spPr bwMode="auto">
          <a:xfrm>
            <a:off x="2771775" y="1989138"/>
            <a:ext cx="3216275" cy="579437"/>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spAutoFit/>
          </a:bodyPr>
          <a:lstStyle/>
          <a:p>
            <a:r>
              <a:rPr lang="fr-FR" sz="3200"/>
              <a:t>Les Détecteurs</a:t>
            </a:r>
          </a:p>
        </p:txBody>
      </p:sp>
      <p:sp>
        <p:nvSpPr>
          <p:cNvPr id="387078" name="Text Box 6">
            <a:hlinkClick r:id="rId4" action="ppaction://hlinksldjump"/>
          </p:cNvPr>
          <p:cNvSpPr txBox="1">
            <a:spLocks noChangeArrowheads="1"/>
          </p:cNvSpPr>
          <p:nvPr/>
        </p:nvSpPr>
        <p:spPr bwMode="auto">
          <a:xfrm>
            <a:off x="2606675" y="3132138"/>
            <a:ext cx="3514725" cy="579437"/>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spAutoFit/>
          </a:bodyPr>
          <a:lstStyle/>
          <a:p>
            <a:r>
              <a:rPr lang="fr-FR" sz="3200"/>
              <a:t>Les Avertisseurs</a:t>
            </a:r>
          </a:p>
        </p:txBody>
      </p:sp>
      <p:pic>
        <p:nvPicPr>
          <p:cNvPr id="387079" name="Picture 7" descr="bd14983_">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78125" y="4398963"/>
            <a:ext cx="228600" cy="228600"/>
          </a:xfrm>
          <a:prstGeom prst="rect">
            <a:avLst/>
          </a:prstGeom>
          <a:noFill/>
          <a:extLst>
            <a:ext uri="{909E8E84-426E-40DD-AFC4-6F175D3DCCD1}">
              <a14:hiddenFill xmlns:a14="http://schemas.microsoft.com/office/drawing/2010/main">
                <a:solidFill>
                  <a:srgbClr val="FFFFFF"/>
                </a:solidFill>
              </a14:hiddenFill>
            </a:ext>
          </a:extLst>
        </p:spPr>
      </p:pic>
      <p:pic>
        <p:nvPicPr>
          <p:cNvPr id="387080" name="Picture 8" descr="bd14983_">
            <a:hlinkClick r:id="rId7"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54275" y="2217738"/>
            <a:ext cx="228600" cy="228600"/>
          </a:xfrm>
          <a:prstGeom prst="rect">
            <a:avLst/>
          </a:prstGeom>
          <a:noFill/>
          <a:extLst>
            <a:ext uri="{909E8E84-426E-40DD-AFC4-6F175D3DCCD1}">
              <a14:hiddenFill xmlns:a14="http://schemas.microsoft.com/office/drawing/2010/main">
                <a:solidFill>
                  <a:srgbClr val="FFFFFF"/>
                </a:solidFill>
              </a14:hiddenFill>
            </a:ext>
          </a:extLst>
        </p:spPr>
      </p:pic>
      <p:pic>
        <p:nvPicPr>
          <p:cNvPr id="387081" name="Picture 9" descr="bd14983_">
            <a:hlinkClick r:id="rId8"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01875" y="3360738"/>
            <a:ext cx="228600" cy="228600"/>
          </a:xfrm>
          <a:prstGeom prst="rect">
            <a:avLst/>
          </a:prstGeom>
          <a:noFill/>
          <a:extLst>
            <a:ext uri="{909E8E84-426E-40DD-AFC4-6F175D3DCCD1}">
              <a14:hiddenFill xmlns:a14="http://schemas.microsoft.com/office/drawing/2010/main">
                <a:solidFill>
                  <a:srgbClr val="FFFFFF"/>
                </a:solidFill>
              </a14:hiddenFill>
            </a:ext>
          </a:extLst>
        </p:spPr>
      </p:pic>
      <p:grpSp>
        <p:nvGrpSpPr>
          <p:cNvPr id="387082" name="Group 10"/>
          <p:cNvGrpSpPr>
            <a:grpSpLocks/>
          </p:cNvGrpSpPr>
          <p:nvPr/>
        </p:nvGrpSpPr>
        <p:grpSpPr bwMode="auto">
          <a:xfrm>
            <a:off x="1419225" y="1865313"/>
            <a:ext cx="1008063" cy="360362"/>
            <a:chOff x="158" y="2341"/>
            <a:chExt cx="635" cy="227"/>
          </a:xfrm>
        </p:grpSpPr>
        <p:sp>
          <p:nvSpPr>
            <p:cNvPr id="387083" name="Line 11"/>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87084" name="Text Box 12"/>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grpSp>
        <p:nvGrpSpPr>
          <p:cNvPr id="387085" name="Group 13"/>
          <p:cNvGrpSpPr>
            <a:grpSpLocks/>
          </p:cNvGrpSpPr>
          <p:nvPr/>
        </p:nvGrpSpPr>
        <p:grpSpPr bwMode="auto">
          <a:xfrm>
            <a:off x="1727200" y="4033838"/>
            <a:ext cx="1008063" cy="360362"/>
            <a:chOff x="158" y="2341"/>
            <a:chExt cx="635" cy="227"/>
          </a:xfrm>
        </p:grpSpPr>
        <p:sp>
          <p:nvSpPr>
            <p:cNvPr id="387086" name="Line 14"/>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87087" name="Text Box 15"/>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grpSp>
        <p:nvGrpSpPr>
          <p:cNvPr id="387088" name="Group 16"/>
          <p:cNvGrpSpPr>
            <a:grpSpLocks/>
          </p:cNvGrpSpPr>
          <p:nvPr/>
        </p:nvGrpSpPr>
        <p:grpSpPr bwMode="auto">
          <a:xfrm>
            <a:off x="1274763" y="3017838"/>
            <a:ext cx="1008062" cy="360362"/>
            <a:chOff x="158" y="2341"/>
            <a:chExt cx="635" cy="227"/>
          </a:xfrm>
        </p:grpSpPr>
        <p:sp>
          <p:nvSpPr>
            <p:cNvPr id="387089" name="Line 17"/>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87090" name="Text Box 18"/>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
        <p:nvSpPr>
          <p:cNvPr id="387091" name="AutoShape 19">
            <a:hlinkClick r:id="rId9" action="ppaction://hlinksldjump" highlightClick="1"/>
          </p:cNvPr>
          <p:cNvSpPr>
            <a:spLocks noChangeArrowheads="1"/>
          </p:cNvSpPr>
          <p:nvPr/>
        </p:nvSpPr>
        <p:spPr bwMode="auto">
          <a:xfrm>
            <a:off x="8459788" y="6237288"/>
            <a:ext cx="431800" cy="431800"/>
          </a:xfrm>
          <a:prstGeom prst="actionButtonReturn">
            <a:avLst/>
          </a:prstGeom>
          <a:solidFill>
            <a:schemeClr val="tx2"/>
          </a:solidFill>
          <a:ln w="12700">
            <a:solidFill>
              <a:schemeClr val="tx1"/>
            </a:solidFill>
            <a:miter lim="800000"/>
            <a:headEnd/>
            <a:tailEnd/>
          </a:ln>
          <a:effectLst>
            <a:outerShdw dist="107763" dir="2700000" algn="ctr" rotWithShape="0">
              <a:schemeClr val="bg2"/>
            </a:outerShdw>
          </a:effectLst>
        </p:spPr>
        <p:txBody>
          <a:bodyPr anchor="ctr">
            <a:spAutoFit/>
          </a:bodyPr>
          <a:lstStyle/>
          <a:p>
            <a:endParaRPr lang="fr-FR"/>
          </a:p>
        </p:txBody>
      </p:sp>
      <p:grpSp>
        <p:nvGrpSpPr>
          <p:cNvPr id="387092" name="Group 20"/>
          <p:cNvGrpSpPr>
            <a:grpSpLocks/>
          </p:cNvGrpSpPr>
          <p:nvPr/>
        </p:nvGrpSpPr>
        <p:grpSpPr bwMode="auto">
          <a:xfrm>
            <a:off x="7380288" y="5805488"/>
            <a:ext cx="1008062" cy="360362"/>
            <a:chOff x="158" y="2341"/>
            <a:chExt cx="635" cy="227"/>
          </a:xfrm>
        </p:grpSpPr>
        <p:sp>
          <p:nvSpPr>
            <p:cNvPr id="387093" name="Line 21"/>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87094" name="Text Box 22"/>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3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387080"/>
                                        </p:tgtEl>
                                        <p:attrNameLst>
                                          <p:attrName>style.visibility</p:attrName>
                                        </p:attrNameLst>
                                      </p:cBhvr>
                                      <p:to>
                                        <p:strVal val="visible"/>
                                      </p:to>
                                    </p:set>
                                    <p:anim calcmode="lin" valueType="num">
                                      <p:cBhvr additive="base">
                                        <p:cTn id="7" dur="500" fill="hold"/>
                                        <p:tgtEl>
                                          <p:spTgt spid="387080"/>
                                        </p:tgtEl>
                                        <p:attrNameLst>
                                          <p:attrName>ppt_x</p:attrName>
                                        </p:attrNameLst>
                                      </p:cBhvr>
                                      <p:tavLst>
                                        <p:tav tm="0">
                                          <p:val>
                                            <p:strVal val="0-#ppt_w/2"/>
                                          </p:val>
                                        </p:tav>
                                        <p:tav tm="100000">
                                          <p:val>
                                            <p:strVal val="#ppt_x"/>
                                          </p:val>
                                        </p:tav>
                                      </p:tavLst>
                                    </p:anim>
                                    <p:anim calcmode="lin" valueType="num">
                                      <p:cBhvr additive="base">
                                        <p:cTn id="8" dur="500" fill="hold"/>
                                        <p:tgtEl>
                                          <p:spTgt spid="38708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87077"/>
                                        </p:tgtEl>
                                        <p:attrNameLst>
                                          <p:attrName>style.visibility</p:attrName>
                                        </p:attrNameLst>
                                      </p:cBhvr>
                                      <p:to>
                                        <p:strVal val="visible"/>
                                      </p:to>
                                    </p:set>
                                    <p:animEffect transition="in" filter="wipe(left)">
                                      <p:cBhvr>
                                        <p:cTn id="12" dur="500"/>
                                        <p:tgtEl>
                                          <p:spTgt spid="387077"/>
                                        </p:tgtEl>
                                      </p:cBhvr>
                                    </p:animEffect>
                                  </p:childTnLst>
                                </p:cTn>
                              </p:par>
                            </p:childTnLst>
                          </p:cTn>
                        </p:par>
                        <p:par>
                          <p:cTn id="13" fill="hold" nodeType="afterGroup">
                            <p:stCondLst>
                              <p:cond delay="1000"/>
                            </p:stCondLst>
                            <p:childTnLst>
                              <p:par>
                                <p:cTn id="14" presetID="2" presetClass="entr" presetSubtype="8" fill="hold" nodeType="afterEffect">
                                  <p:stCondLst>
                                    <p:cond delay="0"/>
                                  </p:stCondLst>
                                  <p:childTnLst>
                                    <p:set>
                                      <p:cBhvr>
                                        <p:cTn id="15" dur="1" fill="hold">
                                          <p:stCondLst>
                                            <p:cond delay="0"/>
                                          </p:stCondLst>
                                        </p:cTn>
                                        <p:tgtEl>
                                          <p:spTgt spid="387081"/>
                                        </p:tgtEl>
                                        <p:attrNameLst>
                                          <p:attrName>style.visibility</p:attrName>
                                        </p:attrNameLst>
                                      </p:cBhvr>
                                      <p:to>
                                        <p:strVal val="visible"/>
                                      </p:to>
                                    </p:set>
                                    <p:anim calcmode="lin" valueType="num">
                                      <p:cBhvr additive="base">
                                        <p:cTn id="16" dur="500" fill="hold"/>
                                        <p:tgtEl>
                                          <p:spTgt spid="387081"/>
                                        </p:tgtEl>
                                        <p:attrNameLst>
                                          <p:attrName>ppt_x</p:attrName>
                                        </p:attrNameLst>
                                      </p:cBhvr>
                                      <p:tavLst>
                                        <p:tav tm="0">
                                          <p:val>
                                            <p:strVal val="0-#ppt_w/2"/>
                                          </p:val>
                                        </p:tav>
                                        <p:tav tm="100000">
                                          <p:val>
                                            <p:strVal val="#ppt_x"/>
                                          </p:val>
                                        </p:tav>
                                      </p:tavLst>
                                    </p:anim>
                                    <p:anim calcmode="lin" valueType="num">
                                      <p:cBhvr additive="base">
                                        <p:cTn id="17" dur="500" fill="hold"/>
                                        <p:tgtEl>
                                          <p:spTgt spid="387081"/>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87078"/>
                                        </p:tgtEl>
                                        <p:attrNameLst>
                                          <p:attrName>style.visibility</p:attrName>
                                        </p:attrNameLst>
                                      </p:cBhvr>
                                      <p:to>
                                        <p:strVal val="visible"/>
                                      </p:to>
                                    </p:set>
                                    <p:animEffect transition="in" filter="wipe(left)">
                                      <p:cBhvr>
                                        <p:cTn id="21" dur="500"/>
                                        <p:tgtEl>
                                          <p:spTgt spid="387078"/>
                                        </p:tgtEl>
                                      </p:cBhvr>
                                    </p:animEffect>
                                  </p:childTnLst>
                                </p:cTn>
                              </p:par>
                            </p:childTnLst>
                          </p:cTn>
                        </p:par>
                        <p:par>
                          <p:cTn id="22" fill="hold" nodeType="afterGroup">
                            <p:stCondLst>
                              <p:cond delay="2000"/>
                            </p:stCondLst>
                            <p:childTnLst>
                              <p:par>
                                <p:cTn id="23" presetID="2" presetClass="entr" presetSubtype="8" fill="hold" nodeType="afterEffect">
                                  <p:stCondLst>
                                    <p:cond delay="0"/>
                                  </p:stCondLst>
                                  <p:childTnLst>
                                    <p:set>
                                      <p:cBhvr>
                                        <p:cTn id="24" dur="1" fill="hold">
                                          <p:stCondLst>
                                            <p:cond delay="0"/>
                                          </p:stCondLst>
                                        </p:cTn>
                                        <p:tgtEl>
                                          <p:spTgt spid="387079"/>
                                        </p:tgtEl>
                                        <p:attrNameLst>
                                          <p:attrName>style.visibility</p:attrName>
                                        </p:attrNameLst>
                                      </p:cBhvr>
                                      <p:to>
                                        <p:strVal val="visible"/>
                                      </p:to>
                                    </p:set>
                                    <p:anim calcmode="lin" valueType="num">
                                      <p:cBhvr additive="base">
                                        <p:cTn id="25" dur="500" fill="hold"/>
                                        <p:tgtEl>
                                          <p:spTgt spid="387079"/>
                                        </p:tgtEl>
                                        <p:attrNameLst>
                                          <p:attrName>ppt_x</p:attrName>
                                        </p:attrNameLst>
                                      </p:cBhvr>
                                      <p:tavLst>
                                        <p:tav tm="0">
                                          <p:val>
                                            <p:strVal val="0-#ppt_w/2"/>
                                          </p:val>
                                        </p:tav>
                                        <p:tav tm="100000">
                                          <p:val>
                                            <p:strVal val="#ppt_x"/>
                                          </p:val>
                                        </p:tav>
                                      </p:tavLst>
                                    </p:anim>
                                    <p:anim calcmode="lin" valueType="num">
                                      <p:cBhvr additive="base">
                                        <p:cTn id="26" dur="500" fill="hold"/>
                                        <p:tgtEl>
                                          <p:spTgt spid="387079"/>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387076"/>
                                        </p:tgtEl>
                                        <p:attrNameLst>
                                          <p:attrName>style.visibility</p:attrName>
                                        </p:attrNameLst>
                                      </p:cBhvr>
                                      <p:to>
                                        <p:strVal val="visible"/>
                                      </p:to>
                                    </p:set>
                                    <p:animEffect transition="in" filter="wipe(left)">
                                      <p:cBhvr>
                                        <p:cTn id="30" dur="500"/>
                                        <p:tgtEl>
                                          <p:spTgt spid="387076"/>
                                        </p:tgtEl>
                                      </p:cBhvr>
                                    </p:animEffect>
                                  </p:childTnLst>
                                </p:cTn>
                              </p:par>
                            </p:childTnLst>
                          </p:cTn>
                        </p:par>
                        <p:par>
                          <p:cTn id="31" fill="hold" nodeType="afterGroup">
                            <p:stCondLst>
                              <p:cond delay="3000"/>
                            </p:stCondLst>
                            <p:childTnLst>
                              <p:par>
                                <p:cTn id="32" presetID="23" presetClass="entr" presetSubtype="272" fill="hold" nodeType="afterEffect">
                                  <p:stCondLst>
                                    <p:cond delay="0"/>
                                  </p:stCondLst>
                                  <p:childTnLst>
                                    <p:set>
                                      <p:cBhvr>
                                        <p:cTn id="33" dur="1" fill="hold">
                                          <p:stCondLst>
                                            <p:cond delay="0"/>
                                          </p:stCondLst>
                                        </p:cTn>
                                        <p:tgtEl>
                                          <p:spTgt spid="387082"/>
                                        </p:tgtEl>
                                        <p:attrNameLst>
                                          <p:attrName>style.visibility</p:attrName>
                                        </p:attrNameLst>
                                      </p:cBhvr>
                                      <p:to>
                                        <p:strVal val="visible"/>
                                      </p:to>
                                    </p:set>
                                    <p:anim calcmode="lin" valueType="num">
                                      <p:cBhvr>
                                        <p:cTn id="34" dur="1000" fill="hold"/>
                                        <p:tgtEl>
                                          <p:spTgt spid="387082"/>
                                        </p:tgtEl>
                                        <p:attrNameLst>
                                          <p:attrName>ppt_w</p:attrName>
                                        </p:attrNameLst>
                                      </p:cBhvr>
                                      <p:tavLst>
                                        <p:tav tm="0">
                                          <p:val>
                                            <p:strVal val="2/3*#ppt_w"/>
                                          </p:val>
                                        </p:tav>
                                        <p:tav tm="100000">
                                          <p:val>
                                            <p:strVal val="#ppt_w"/>
                                          </p:val>
                                        </p:tav>
                                      </p:tavLst>
                                    </p:anim>
                                    <p:anim calcmode="lin" valueType="num">
                                      <p:cBhvr>
                                        <p:cTn id="35" dur="1000" fill="hold"/>
                                        <p:tgtEl>
                                          <p:spTgt spid="387082"/>
                                        </p:tgtEl>
                                        <p:attrNameLst>
                                          <p:attrName>ppt_h</p:attrName>
                                        </p:attrNameLst>
                                      </p:cBhvr>
                                      <p:tavLst>
                                        <p:tav tm="0">
                                          <p:val>
                                            <p:strVal val="2/3*#ppt_h"/>
                                          </p:val>
                                        </p:tav>
                                        <p:tav tm="100000">
                                          <p:val>
                                            <p:strVal val="#ppt_h"/>
                                          </p:val>
                                        </p:tav>
                                      </p:tavLst>
                                    </p:anim>
                                  </p:childTnLst>
                                </p:cTn>
                              </p:par>
                            </p:childTnLst>
                          </p:cTn>
                        </p:par>
                        <p:par>
                          <p:cTn id="36" fill="hold" nodeType="afterGroup">
                            <p:stCondLst>
                              <p:cond delay="4000"/>
                            </p:stCondLst>
                            <p:childTnLst>
                              <p:par>
                                <p:cTn id="37" presetID="55" presetClass="exit" presetSubtype="0" fill="hold" nodeType="afterEffect">
                                  <p:stCondLst>
                                    <p:cond delay="0"/>
                                  </p:stCondLst>
                                  <p:childTnLst>
                                    <p:anim calcmode="lin" valueType="num">
                                      <p:cBhvr>
                                        <p:cTn id="38" dur="1000"/>
                                        <p:tgtEl>
                                          <p:spTgt spid="387082"/>
                                        </p:tgtEl>
                                        <p:attrNameLst>
                                          <p:attrName>ppt_w</p:attrName>
                                        </p:attrNameLst>
                                      </p:cBhvr>
                                      <p:tavLst>
                                        <p:tav tm="0">
                                          <p:val>
                                            <p:strVal val="ppt_w"/>
                                          </p:val>
                                        </p:tav>
                                        <p:tav tm="100000">
                                          <p:val>
                                            <p:strVal val="ppt_w*0.70"/>
                                          </p:val>
                                        </p:tav>
                                      </p:tavLst>
                                    </p:anim>
                                    <p:anim calcmode="lin" valueType="num">
                                      <p:cBhvr>
                                        <p:cTn id="39" dur="1000"/>
                                        <p:tgtEl>
                                          <p:spTgt spid="387082"/>
                                        </p:tgtEl>
                                        <p:attrNameLst>
                                          <p:attrName>ppt_h</p:attrName>
                                        </p:attrNameLst>
                                      </p:cBhvr>
                                      <p:tavLst>
                                        <p:tav tm="0">
                                          <p:val>
                                            <p:strVal val="ppt_h"/>
                                          </p:val>
                                        </p:tav>
                                        <p:tav tm="100000">
                                          <p:val>
                                            <p:strVal val="ppt_h"/>
                                          </p:val>
                                        </p:tav>
                                      </p:tavLst>
                                    </p:anim>
                                    <p:animEffect transition="out" filter="fade">
                                      <p:cBhvr>
                                        <p:cTn id="40" dur="1000"/>
                                        <p:tgtEl>
                                          <p:spTgt spid="387082"/>
                                        </p:tgtEl>
                                      </p:cBhvr>
                                    </p:animEffect>
                                    <p:set>
                                      <p:cBhvr>
                                        <p:cTn id="41" dur="1" fill="hold">
                                          <p:stCondLst>
                                            <p:cond delay="999"/>
                                          </p:stCondLst>
                                        </p:cTn>
                                        <p:tgtEl>
                                          <p:spTgt spid="387082"/>
                                        </p:tgtEl>
                                        <p:attrNameLst>
                                          <p:attrName>style.visibility</p:attrName>
                                        </p:attrNameLst>
                                      </p:cBhvr>
                                      <p:to>
                                        <p:strVal val="hidden"/>
                                      </p:to>
                                    </p:set>
                                  </p:childTnLst>
                                </p:cTn>
                              </p:par>
                            </p:childTnLst>
                          </p:cTn>
                        </p:par>
                        <p:par>
                          <p:cTn id="42" fill="hold" nodeType="afterGroup">
                            <p:stCondLst>
                              <p:cond delay="5000"/>
                            </p:stCondLst>
                            <p:childTnLst>
                              <p:par>
                                <p:cTn id="43" presetID="23" presetClass="entr" presetSubtype="272" fill="hold" nodeType="afterEffect">
                                  <p:stCondLst>
                                    <p:cond delay="0"/>
                                  </p:stCondLst>
                                  <p:childTnLst>
                                    <p:set>
                                      <p:cBhvr>
                                        <p:cTn id="44" dur="1" fill="hold">
                                          <p:stCondLst>
                                            <p:cond delay="0"/>
                                          </p:stCondLst>
                                        </p:cTn>
                                        <p:tgtEl>
                                          <p:spTgt spid="387088"/>
                                        </p:tgtEl>
                                        <p:attrNameLst>
                                          <p:attrName>style.visibility</p:attrName>
                                        </p:attrNameLst>
                                      </p:cBhvr>
                                      <p:to>
                                        <p:strVal val="visible"/>
                                      </p:to>
                                    </p:set>
                                    <p:anim calcmode="lin" valueType="num">
                                      <p:cBhvr>
                                        <p:cTn id="45" dur="1000" fill="hold"/>
                                        <p:tgtEl>
                                          <p:spTgt spid="387088"/>
                                        </p:tgtEl>
                                        <p:attrNameLst>
                                          <p:attrName>ppt_w</p:attrName>
                                        </p:attrNameLst>
                                      </p:cBhvr>
                                      <p:tavLst>
                                        <p:tav tm="0">
                                          <p:val>
                                            <p:strVal val="2/3*#ppt_w"/>
                                          </p:val>
                                        </p:tav>
                                        <p:tav tm="100000">
                                          <p:val>
                                            <p:strVal val="#ppt_w"/>
                                          </p:val>
                                        </p:tav>
                                      </p:tavLst>
                                    </p:anim>
                                    <p:anim calcmode="lin" valueType="num">
                                      <p:cBhvr>
                                        <p:cTn id="46" dur="1000" fill="hold"/>
                                        <p:tgtEl>
                                          <p:spTgt spid="387088"/>
                                        </p:tgtEl>
                                        <p:attrNameLst>
                                          <p:attrName>ppt_h</p:attrName>
                                        </p:attrNameLst>
                                      </p:cBhvr>
                                      <p:tavLst>
                                        <p:tav tm="0">
                                          <p:val>
                                            <p:strVal val="2/3*#ppt_h"/>
                                          </p:val>
                                        </p:tav>
                                        <p:tav tm="100000">
                                          <p:val>
                                            <p:strVal val="#ppt_h"/>
                                          </p:val>
                                        </p:tav>
                                      </p:tavLst>
                                    </p:anim>
                                  </p:childTnLst>
                                </p:cTn>
                              </p:par>
                            </p:childTnLst>
                          </p:cTn>
                        </p:par>
                        <p:par>
                          <p:cTn id="47" fill="hold" nodeType="afterGroup">
                            <p:stCondLst>
                              <p:cond delay="6000"/>
                            </p:stCondLst>
                            <p:childTnLst>
                              <p:par>
                                <p:cTn id="48" presetID="55" presetClass="exit" presetSubtype="0" fill="hold" nodeType="afterEffect">
                                  <p:stCondLst>
                                    <p:cond delay="0"/>
                                  </p:stCondLst>
                                  <p:childTnLst>
                                    <p:anim calcmode="lin" valueType="num">
                                      <p:cBhvr>
                                        <p:cTn id="49" dur="1000"/>
                                        <p:tgtEl>
                                          <p:spTgt spid="387088"/>
                                        </p:tgtEl>
                                        <p:attrNameLst>
                                          <p:attrName>ppt_w</p:attrName>
                                        </p:attrNameLst>
                                      </p:cBhvr>
                                      <p:tavLst>
                                        <p:tav tm="0">
                                          <p:val>
                                            <p:strVal val="ppt_w"/>
                                          </p:val>
                                        </p:tav>
                                        <p:tav tm="100000">
                                          <p:val>
                                            <p:strVal val="ppt_w*0.70"/>
                                          </p:val>
                                        </p:tav>
                                      </p:tavLst>
                                    </p:anim>
                                    <p:anim calcmode="lin" valueType="num">
                                      <p:cBhvr>
                                        <p:cTn id="50" dur="1000"/>
                                        <p:tgtEl>
                                          <p:spTgt spid="387088"/>
                                        </p:tgtEl>
                                        <p:attrNameLst>
                                          <p:attrName>ppt_h</p:attrName>
                                        </p:attrNameLst>
                                      </p:cBhvr>
                                      <p:tavLst>
                                        <p:tav tm="0">
                                          <p:val>
                                            <p:strVal val="ppt_h"/>
                                          </p:val>
                                        </p:tav>
                                        <p:tav tm="100000">
                                          <p:val>
                                            <p:strVal val="ppt_h"/>
                                          </p:val>
                                        </p:tav>
                                      </p:tavLst>
                                    </p:anim>
                                    <p:animEffect transition="out" filter="fade">
                                      <p:cBhvr>
                                        <p:cTn id="51" dur="1000"/>
                                        <p:tgtEl>
                                          <p:spTgt spid="387088"/>
                                        </p:tgtEl>
                                      </p:cBhvr>
                                    </p:animEffect>
                                    <p:set>
                                      <p:cBhvr>
                                        <p:cTn id="52" dur="1" fill="hold">
                                          <p:stCondLst>
                                            <p:cond delay="999"/>
                                          </p:stCondLst>
                                        </p:cTn>
                                        <p:tgtEl>
                                          <p:spTgt spid="387088"/>
                                        </p:tgtEl>
                                        <p:attrNameLst>
                                          <p:attrName>style.visibility</p:attrName>
                                        </p:attrNameLst>
                                      </p:cBhvr>
                                      <p:to>
                                        <p:strVal val="hidden"/>
                                      </p:to>
                                    </p:set>
                                  </p:childTnLst>
                                </p:cTn>
                              </p:par>
                            </p:childTnLst>
                          </p:cTn>
                        </p:par>
                        <p:par>
                          <p:cTn id="53" fill="hold" nodeType="afterGroup">
                            <p:stCondLst>
                              <p:cond delay="7000"/>
                            </p:stCondLst>
                            <p:childTnLst>
                              <p:par>
                                <p:cTn id="54" presetID="23" presetClass="entr" presetSubtype="272" fill="hold" nodeType="afterEffect">
                                  <p:stCondLst>
                                    <p:cond delay="0"/>
                                  </p:stCondLst>
                                  <p:childTnLst>
                                    <p:set>
                                      <p:cBhvr>
                                        <p:cTn id="55" dur="1" fill="hold">
                                          <p:stCondLst>
                                            <p:cond delay="0"/>
                                          </p:stCondLst>
                                        </p:cTn>
                                        <p:tgtEl>
                                          <p:spTgt spid="387085"/>
                                        </p:tgtEl>
                                        <p:attrNameLst>
                                          <p:attrName>style.visibility</p:attrName>
                                        </p:attrNameLst>
                                      </p:cBhvr>
                                      <p:to>
                                        <p:strVal val="visible"/>
                                      </p:to>
                                    </p:set>
                                    <p:anim calcmode="lin" valueType="num">
                                      <p:cBhvr>
                                        <p:cTn id="56" dur="1000" fill="hold"/>
                                        <p:tgtEl>
                                          <p:spTgt spid="387085"/>
                                        </p:tgtEl>
                                        <p:attrNameLst>
                                          <p:attrName>ppt_w</p:attrName>
                                        </p:attrNameLst>
                                      </p:cBhvr>
                                      <p:tavLst>
                                        <p:tav tm="0">
                                          <p:val>
                                            <p:strVal val="2/3*#ppt_w"/>
                                          </p:val>
                                        </p:tav>
                                        <p:tav tm="100000">
                                          <p:val>
                                            <p:strVal val="#ppt_w"/>
                                          </p:val>
                                        </p:tav>
                                      </p:tavLst>
                                    </p:anim>
                                    <p:anim calcmode="lin" valueType="num">
                                      <p:cBhvr>
                                        <p:cTn id="57" dur="1000" fill="hold"/>
                                        <p:tgtEl>
                                          <p:spTgt spid="387085"/>
                                        </p:tgtEl>
                                        <p:attrNameLst>
                                          <p:attrName>ppt_h</p:attrName>
                                        </p:attrNameLst>
                                      </p:cBhvr>
                                      <p:tavLst>
                                        <p:tav tm="0">
                                          <p:val>
                                            <p:strVal val="2/3*#ppt_h"/>
                                          </p:val>
                                        </p:tav>
                                        <p:tav tm="100000">
                                          <p:val>
                                            <p:strVal val="#ppt_h"/>
                                          </p:val>
                                        </p:tav>
                                      </p:tavLst>
                                    </p:anim>
                                  </p:childTnLst>
                                </p:cTn>
                              </p:par>
                            </p:childTnLst>
                          </p:cTn>
                        </p:par>
                        <p:par>
                          <p:cTn id="58" fill="hold" nodeType="afterGroup">
                            <p:stCondLst>
                              <p:cond delay="8000"/>
                            </p:stCondLst>
                            <p:childTnLst>
                              <p:par>
                                <p:cTn id="59" presetID="55" presetClass="exit" presetSubtype="0" fill="hold" nodeType="afterEffect">
                                  <p:stCondLst>
                                    <p:cond delay="0"/>
                                  </p:stCondLst>
                                  <p:childTnLst>
                                    <p:anim calcmode="lin" valueType="num">
                                      <p:cBhvr>
                                        <p:cTn id="60" dur="1000"/>
                                        <p:tgtEl>
                                          <p:spTgt spid="387085"/>
                                        </p:tgtEl>
                                        <p:attrNameLst>
                                          <p:attrName>ppt_w</p:attrName>
                                        </p:attrNameLst>
                                      </p:cBhvr>
                                      <p:tavLst>
                                        <p:tav tm="0">
                                          <p:val>
                                            <p:strVal val="ppt_w"/>
                                          </p:val>
                                        </p:tav>
                                        <p:tav tm="100000">
                                          <p:val>
                                            <p:strVal val="ppt_w*0.70"/>
                                          </p:val>
                                        </p:tav>
                                      </p:tavLst>
                                    </p:anim>
                                    <p:anim calcmode="lin" valueType="num">
                                      <p:cBhvr>
                                        <p:cTn id="61" dur="1000"/>
                                        <p:tgtEl>
                                          <p:spTgt spid="387085"/>
                                        </p:tgtEl>
                                        <p:attrNameLst>
                                          <p:attrName>ppt_h</p:attrName>
                                        </p:attrNameLst>
                                      </p:cBhvr>
                                      <p:tavLst>
                                        <p:tav tm="0">
                                          <p:val>
                                            <p:strVal val="ppt_h"/>
                                          </p:val>
                                        </p:tav>
                                        <p:tav tm="100000">
                                          <p:val>
                                            <p:strVal val="ppt_h"/>
                                          </p:val>
                                        </p:tav>
                                      </p:tavLst>
                                    </p:anim>
                                    <p:animEffect transition="out" filter="fade">
                                      <p:cBhvr>
                                        <p:cTn id="62" dur="1000"/>
                                        <p:tgtEl>
                                          <p:spTgt spid="387085"/>
                                        </p:tgtEl>
                                      </p:cBhvr>
                                    </p:animEffect>
                                    <p:set>
                                      <p:cBhvr>
                                        <p:cTn id="63" dur="1" fill="hold">
                                          <p:stCondLst>
                                            <p:cond delay="999"/>
                                          </p:stCondLst>
                                        </p:cTn>
                                        <p:tgtEl>
                                          <p:spTgt spid="387085"/>
                                        </p:tgtEl>
                                        <p:attrNameLst>
                                          <p:attrName>style.visibility</p:attrName>
                                        </p:attrNameLst>
                                      </p:cBhvr>
                                      <p:to>
                                        <p:strVal val="hidden"/>
                                      </p:to>
                                    </p:set>
                                  </p:childTnLst>
                                </p:cTn>
                              </p:par>
                            </p:childTnLst>
                          </p:cTn>
                        </p:par>
                        <p:par>
                          <p:cTn id="64" fill="hold" nodeType="afterGroup">
                            <p:stCondLst>
                              <p:cond delay="9000"/>
                            </p:stCondLst>
                            <p:childTnLst>
                              <p:par>
                                <p:cTn id="65" presetID="10" presetClass="entr" presetSubtype="0" fill="hold" grpId="0" nodeType="afterEffect">
                                  <p:stCondLst>
                                    <p:cond delay="0"/>
                                  </p:stCondLst>
                                  <p:childTnLst>
                                    <p:set>
                                      <p:cBhvr>
                                        <p:cTn id="66" dur="1" fill="hold">
                                          <p:stCondLst>
                                            <p:cond delay="0"/>
                                          </p:stCondLst>
                                        </p:cTn>
                                        <p:tgtEl>
                                          <p:spTgt spid="387091"/>
                                        </p:tgtEl>
                                        <p:attrNameLst>
                                          <p:attrName>style.visibility</p:attrName>
                                        </p:attrNameLst>
                                      </p:cBhvr>
                                      <p:to>
                                        <p:strVal val="visible"/>
                                      </p:to>
                                    </p:set>
                                    <p:animEffect transition="in" filter="fade">
                                      <p:cBhvr>
                                        <p:cTn id="67" dur="2000"/>
                                        <p:tgtEl>
                                          <p:spTgt spid="387091"/>
                                        </p:tgtEl>
                                      </p:cBhvr>
                                    </p:animEffect>
                                  </p:childTnLst>
                                </p:cTn>
                              </p:par>
                            </p:childTnLst>
                          </p:cTn>
                        </p:par>
                        <p:par>
                          <p:cTn id="68" fill="hold" nodeType="afterGroup">
                            <p:stCondLst>
                              <p:cond delay="11000"/>
                            </p:stCondLst>
                            <p:childTnLst>
                              <p:par>
                                <p:cTn id="69" presetID="23" presetClass="entr" presetSubtype="272" fill="hold" nodeType="afterEffect">
                                  <p:stCondLst>
                                    <p:cond delay="0"/>
                                  </p:stCondLst>
                                  <p:childTnLst>
                                    <p:set>
                                      <p:cBhvr>
                                        <p:cTn id="70" dur="1" fill="hold">
                                          <p:stCondLst>
                                            <p:cond delay="0"/>
                                          </p:stCondLst>
                                        </p:cTn>
                                        <p:tgtEl>
                                          <p:spTgt spid="387092"/>
                                        </p:tgtEl>
                                        <p:attrNameLst>
                                          <p:attrName>style.visibility</p:attrName>
                                        </p:attrNameLst>
                                      </p:cBhvr>
                                      <p:to>
                                        <p:strVal val="visible"/>
                                      </p:to>
                                    </p:set>
                                    <p:anim calcmode="lin" valueType="num">
                                      <p:cBhvr>
                                        <p:cTn id="71" dur="1000" fill="hold"/>
                                        <p:tgtEl>
                                          <p:spTgt spid="387092"/>
                                        </p:tgtEl>
                                        <p:attrNameLst>
                                          <p:attrName>ppt_w</p:attrName>
                                        </p:attrNameLst>
                                      </p:cBhvr>
                                      <p:tavLst>
                                        <p:tav tm="0">
                                          <p:val>
                                            <p:strVal val="2/3*#ppt_w"/>
                                          </p:val>
                                        </p:tav>
                                        <p:tav tm="100000">
                                          <p:val>
                                            <p:strVal val="#ppt_w"/>
                                          </p:val>
                                        </p:tav>
                                      </p:tavLst>
                                    </p:anim>
                                    <p:anim calcmode="lin" valueType="num">
                                      <p:cBhvr>
                                        <p:cTn id="72" dur="1000" fill="hold"/>
                                        <p:tgtEl>
                                          <p:spTgt spid="387092"/>
                                        </p:tgtEl>
                                        <p:attrNameLst>
                                          <p:attrName>ppt_h</p:attrName>
                                        </p:attrNameLst>
                                      </p:cBhvr>
                                      <p:tavLst>
                                        <p:tav tm="0">
                                          <p:val>
                                            <p:strVal val="2/3*#ppt_h"/>
                                          </p:val>
                                        </p:tav>
                                        <p:tav tm="100000">
                                          <p:val>
                                            <p:strVal val="#ppt_h"/>
                                          </p:val>
                                        </p:tav>
                                      </p:tavLst>
                                    </p:anim>
                                  </p:childTnLst>
                                </p:cTn>
                              </p:par>
                            </p:childTnLst>
                          </p:cTn>
                        </p:par>
                        <p:par>
                          <p:cTn id="73" fill="hold" nodeType="afterGroup">
                            <p:stCondLst>
                              <p:cond delay="12000"/>
                            </p:stCondLst>
                            <p:childTnLst>
                              <p:par>
                                <p:cTn id="74" presetID="55" presetClass="exit" presetSubtype="0" fill="hold" nodeType="afterEffect">
                                  <p:stCondLst>
                                    <p:cond delay="0"/>
                                  </p:stCondLst>
                                  <p:childTnLst>
                                    <p:anim calcmode="lin" valueType="num">
                                      <p:cBhvr>
                                        <p:cTn id="75" dur="1000"/>
                                        <p:tgtEl>
                                          <p:spTgt spid="387092"/>
                                        </p:tgtEl>
                                        <p:attrNameLst>
                                          <p:attrName>ppt_w</p:attrName>
                                        </p:attrNameLst>
                                      </p:cBhvr>
                                      <p:tavLst>
                                        <p:tav tm="0">
                                          <p:val>
                                            <p:strVal val="ppt_w"/>
                                          </p:val>
                                        </p:tav>
                                        <p:tav tm="100000">
                                          <p:val>
                                            <p:strVal val="ppt_w*0.70"/>
                                          </p:val>
                                        </p:tav>
                                      </p:tavLst>
                                    </p:anim>
                                    <p:anim calcmode="lin" valueType="num">
                                      <p:cBhvr>
                                        <p:cTn id="76" dur="1000"/>
                                        <p:tgtEl>
                                          <p:spTgt spid="387092"/>
                                        </p:tgtEl>
                                        <p:attrNameLst>
                                          <p:attrName>ppt_h</p:attrName>
                                        </p:attrNameLst>
                                      </p:cBhvr>
                                      <p:tavLst>
                                        <p:tav tm="0">
                                          <p:val>
                                            <p:strVal val="ppt_h"/>
                                          </p:val>
                                        </p:tav>
                                        <p:tav tm="100000">
                                          <p:val>
                                            <p:strVal val="ppt_h"/>
                                          </p:val>
                                        </p:tav>
                                      </p:tavLst>
                                    </p:anim>
                                    <p:animEffect transition="out" filter="fade">
                                      <p:cBhvr>
                                        <p:cTn id="77" dur="1000"/>
                                        <p:tgtEl>
                                          <p:spTgt spid="387092"/>
                                        </p:tgtEl>
                                      </p:cBhvr>
                                    </p:animEffect>
                                    <p:set>
                                      <p:cBhvr>
                                        <p:cTn id="78" dur="1" fill="hold">
                                          <p:stCondLst>
                                            <p:cond delay="999"/>
                                          </p:stCondLst>
                                        </p:cTn>
                                        <p:tgtEl>
                                          <p:spTgt spid="38709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7076" grpId="0" autoUpdateAnimBg="0"/>
      <p:bldP spid="387077" grpId="0" autoUpdateAnimBg="0"/>
      <p:bldP spid="387078" grpId="0" autoUpdateAnimBg="0"/>
      <p:bldP spid="387091"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3650" name="Rectangle 2"/>
          <p:cNvSpPr>
            <a:spLocks noChangeArrowheads="1"/>
          </p:cNvSpPr>
          <p:nvPr/>
        </p:nvSpPr>
        <p:spPr bwMode="auto">
          <a:xfrm>
            <a:off x="685800" y="609600"/>
            <a:ext cx="7772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2800" b="0">
                <a:solidFill>
                  <a:srgbClr val="FFFF66"/>
                </a:solidFill>
                <a:effectLst>
                  <a:outerShdw blurRad="38100" dist="38100" dir="2700000" algn="tl">
                    <a:srgbClr val="000000"/>
                  </a:outerShdw>
                </a:effectLst>
              </a:rPr>
              <a:t>La centrale</a:t>
            </a:r>
          </a:p>
        </p:txBody>
      </p:sp>
      <p:pic>
        <p:nvPicPr>
          <p:cNvPr id="283667" name="Picture 19" descr="central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362200"/>
            <a:ext cx="3802063" cy="2633663"/>
          </a:xfrm>
          <a:prstGeom prst="rect">
            <a:avLst/>
          </a:prstGeom>
          <a:noFill/>
          <a:extLst>
            <a:ext uri="{909E8E84-426E-40DD-AFC4-6F175D3DCCD1}">
              <a14:hiddenFill xmlns:a14="http://schemas.microsoft.com/office/drawing/2010/main">
                <a:solidFill>
                  <a:srgbClr val="FFFFFF"/>
                </a:solidFill>
              </a14:hiddenFill>
            </a:ext>
          </a:extLst>
        </p:spPr>
      </p:pic>
      <p:sp>
        <p:nvSpPr>
          <p:cNvPr id="283668" name="Rectangle 20"/>
          <p:cNvSpPr>
            <a:spLocks noGrp="1" noChangeArrowheads="1"/>
          </p:cNvSpPr>
          <p:nvPr>
            <p:ph type="title"/>
          </p:nvPr>
        </p:nvSpPr>
        <p:spPr bwMode="auto">
          <a:xfrm>
            <a:off x="4724400" y="2286000"/>
            <a:ext cx="4419600" cy="6858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l"/>
            <a:r>
              <a:rPr lang="fr-FR" sz="2700"/>
              <a:t>C’est le </a:t>
            </a:r>
            <a:r>
              <a:rPr lang="fr-FR" sz="2700">
                <a:solidFill>
                  <a:srgbClr val="FF3300"/>
                </a:solidFill>
              </a:rPr>
              <a:t>cœur du système</a:t>
            </a:r>
            <a:r>
              <a:rPr lang="fr-FR" sz="2700"/>
              <a:t>.</a:t>
            </a:r>
          </a:p>
        </p:txBody>
      </p:sp>
      <p:sp>
        <p:nvSpPr>
          <p:cNvPr id="283669" name="Rectangle 21"/>
          <p:cNvSpPr>
            <a:spLocks noChangeArrowheads="1"/>
          </p:cNvSpPr>
          <p:nvPr/>
        </p:nvSpPr>
        <p:spPr bwMode="auto">
          <a:xfrm>
            <a:off x="4724400" y="2895600"/>
            <a:ext cx="4419600"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pPr>
            <a:r>
              <a:rPr kumimoji="1" lang="fr-FR" sz="2700" b="0">
                <a:solidFill>
                  <a:schemeClr val="tx2"/>
                </a:solidFill>
                <a:effectLst>
                  <a:outerShdw blurRad="38100" dist="38100" dir="2700000" algn="tl">
                    <a:srgbClr val="000000"/>
                  </a:outerShdw>
                </a:effectLst>
              </a:rPr>
              <a:t>Elle reçoit les informations émanant des détecteurs et déclenche les appareils de dissuasion et d’alerte.</a:t>
            </a:r>
          </a:p>
        </p:txBody>
      </p:sp>
      <p:sp>
        <p:nvSpPr>
          <p:cNvPr id="283674" name="AutoShape 26">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283675" name="Group 27"/>
          <p:cNvGrpSpPr>
            <a:grpSpLocks/>
          </p:cNvGrpSpPr>
          <p:nvPr/>
        </p:nvGrpSpPr>
        <p:grpSpPr bwMode="auto">
          <a:xfrm>
            <a:off x="7380288" y="5805488"/>
            <a:ext cx="1008062" cy="360362"/>
            <a:chOff x="158" y="2341"/>
            <a:chExt cx="635" cy="227"/>
          </a:xfrm>
        </p:grpSpPr>
        <p:sp>
          <p:nvSpPr>
            <p:cNvPr id="283676" name="Line 28"/>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83677" name="Text Box 29"/>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11776">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8" presetClass="entr" presetSubtype="0" accel="50000" fill="hold" grpId="0" nodeType="afterEffect">
                                  <p:stCondLst>
                                    <p:cond delay="0"/>
                                  </p:stCondLst>
                                  <p:iterate type="lt">
                                    <p:tmPct val="80000"/>
                                  </p:iterate>
                                  <p:childTnLst>
                                    <p:set>
                                      <p:cBhvr>
                                        <p:cTn id="6" dur="1" fill="hold">
                                          <p:stCondLst>
                                            <p:cond delay="0"/>
                                          </p:stCondLst>
                                        </p:cTn>
                                        <p:tgtEl>
                                          <p:spTgt spid="283650"/>
                                        </p:tgtEl>
                                        <p:attrNameLst>
                                          <p:attrName>style.visibility</p:attrName>
                                        </p:attrNameLst>
                                      </p:cBhvr>
                                      <p:to>
                                        <p:strVal val="visible"/>
                                      </p:to>
                                    </p:set>
                                    <p:set>
                                      <p:cBhvr>
                                        <p:cTn id="7" dur="228" fill="hold">
                                          <p:stCondLst>
                                            <p:cond delay="0"/>
                                          </p:stCondLst>
                                        </p:cTn>
                                        <p:tgtEl>
                                          <p:spTgt spid="283650"/>
                                        </p:tgtEl>
                                        <p:attrNameLst>
                                          <p:attrName>style.rotation</p:attrName>
                                        </p:attrNameLst>
                                      </p:cBhvr>
                                      <p:to>
                                        <p:strVal val="-45.0"/>
                                      </p:to>
                                    </p:set>
                                    <p:anim calcmode="lin" valueType="num">
                                      <p:cBhvr>
                                        <p:cTn id="8" dur="228" fill="hold">
                                          <p:stCondLst>
                                            <p:cond delay="228"/>
                                          </p:stCondLst>
                                        </p:cTn>
                                        <p:tgtEl>
                                          <p:spTgt spid="283650"/>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283650"/>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283650"/>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283650"/>
                                        </p:tgtEl>
                                        <p:attrNameLst>
                                          <p:attrName>ppt_y</p:attrName>
                                        </p:attrNameLst>
                                      </p:cBhvr>
                                      <p:tavLst>
                                        <p:tav tm="0">
                                          <p:val>
                                            <p:strVal val="#ppt_y-(0.354*#ppt_w-0.172*#ppt_h)"/>
                                          </p:val>
                                        </p:tav>
                                        <p:tav tm="100000">
                                          <p:val>
                                            <p:strVal val="#ppt_y"/>
                                          </p:val>
                                        </p:tav>
                                      </p:tavLst>
                                    </p:anim>
                                  </p:childTnLst>
                                </p:cTn>
                              </p:par>
                            </p:childTnLst>
                          </p:cTn>
                        </p:par>
                        <p:par>
                          <p:cTn id="12" fill="hold" nodeType="afterGroup">
                            <p:stCondLst>
                              <p:cond delay="4100"/>
                            </p:stCondLst>
                            <p:childTnLst>
                              <p:par>
                                <p:cTn id="13" presetID="15" presetClass="entr" presetSubtype="0" fill="hold" nodeType="afterEffect">
                                  <p:stCondLst>
                                    <p:cond delay="1000"/>
                                  </p:stCondLst>
                                  <p:childTnLst>
                                    <p:set>
                                      <p:cBhvr>
                                        <p:cTn id="14" dur="1" fill="hold">
                                          <p:stCondLst>
                                            <p:cond delay="0"/>
                                          </p:stCondLst>
                                        </p:cTn>
                                        <p:tgtEl>
                                          <p:spTgt spid="283667"/>
                                        </p:tgtEl>
                                        <p:attrNameLst>
                                          <p:attrName>style.visibility</p:attrName>
                                        </p:attrNameLst>
                                      </p:cBhvr>
                                      <p:to>
                                        <p:strVal val="visible"/>
                                      </p:to>
                                    </p:set>
                                    <p:anim calcmode="lin" valueType="num">
                                      <p:cBhvr>
                                        <p:cTn id="15" dur="1000" fill="hold"/>
                                        <p:tgtEl>
                                          <p:spTgt spid="283667"/>
                                        </p:tgtEl>
                                        <p:attrNameLst>
                                          <p:attrName>ppt_w</p:attrName>
                                        </p:attrNameLst>
                                      </p:cBhvr>
                                      <p:tavLst>
                                        <p:tav tm="0">
                                          <p:val>
                                            <p:fltVal val="0"/>
                                          </p:val>
                                        </p:tav>
                                        <p:tav tm="100000">
                                          <p:val>
                                            <p:strVal val="#ppt_w"/>
                                          </p:val>
                                        </p:tav>
                                      </p:tavLst>
                                    </p:anim>
                                    <p:anim calcmode="lin" valueType="num">
                                      <p:cBhvr>
                                        <p:cTn id="16" dur="1000" fill="hold"/>
                                        <p:tgtEl>
                                          <p:spTgt spid="283667"/>
                                        </p:tgtEl>
                                        <p:attrNameLst>
                                          <p:attrName>ppt_h</p:attrName>
                                        </p:attrNameLst>
                                      </p:cBhvr>
                                      <p:tavLst>
                                        <p:tav tm="0">
                                          <p:val>
                                            <p:fltVal val="0"/>
                                          </p:val>
                                        </p:tav>
                                        <p:tav tm="100000">
                                          <p:val>
                                            <p:strVal val="#ppt_h"/>
                                          </p:val>
                                        </p:tav>
                                      </p:tavLst>
                                    </p:anim>
                                    <p:anim calcmode="lin" valueType="num">
                                      <p:cBhvr>
                                        <p:cTn id="17" dur="1000" fill="hold"/>
                                        <p:tgtEl>
                                          <p:spTgt spid="283667"/>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83667"/>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6100"/>
                            </p:stCondLst>
                            <p:childTnLst>
                              <p:par>
                                <p:cTn id="20" presetID="9" presetClass="entr" presetSubtype="0" fill="hold" grpId="0" nodeType="afterEffect">
                                  <p:stCondLst>
                                    <p:cond delay="1000"/>
                                  </p:stCondLst>
                                  <p:iterate type="wd">
                                    <p:tmPct val="100000"/>
                                  </p:iterate>
                                  <p:childTnLst>
                                    <p:set>
                                      <p:cBhvr>
                                        <p:cTn id="21" dur="1" fill="hold">
                                          <p:stCondLst>
                                            <p:cond delay="0"/>
                                          </p:stCondLst>
                                        </p:cTn>
                                        <p:tgtEl>
                                          <p:spTgt spid="283668"/>
                                        </p:tgtEl>
                                        <p:attrNameLst>
                                          <p:attrName>style.visibility</p:attrName>
                                        </p:attrNameLst>
                                      </p:cBhvr>
                                      <p:to>
                                        <p:strVal val="visible"/>
                                      </p:to>
                                    </p:set>
                                    <p:animEffect transition="in" filter="dissolve">
                                      <p:cBhvr>
                                        <p:cTn id="22" dur="300"/>
                                        <p:tgtEl>
                                          <p:spTgt spid="283668"/>
                                        </p:tgtEl>
                                      </p:cBhvr>
                                    </p:animEffect>
                                  </p:childTnLst>
                                </p:cTn>
                              </p:par>
                            </p:childTnLst>
                          </p:cTn>
                        </p:par>
                        <p:par>
                          <p:cTn id="23" fill="hold" nodeType="afterGroup">
                            <p:stCondLst>
                              <p:cond delay="8900"/>
                            </p:stCondLst>
                            <p:childTnLst>
                              <p:par>
                                <p:cTn id="24" presetID="9" presetClass="entr" presetSubtype="0" fill="hold" grpId="0" nodeType="afterEffect">
                                  <p:stCondLst>
                                    <p:cond delay="1000"/>
                                  </p:stCondLst>
                                  <p:iterate type="wd">
                                    <p:tmPct val="100000"/>
                                  </p:iterate>
                                  <p:childTnLst>
                                    <p:set>
                                      <p:cBhvr>
                                        <p:cTn id="25" dur="1" fill="hold">
                                          <p:stCondLst>
                                            <p:cond delay="0"/>
                                          </p:stCondLst>
                                        </p:cTn>
                                        <p:tgtEl>
                                          <p:spTgt spid="283669"/>
                                        </p:tgtEl>
                                        <p:attrNameLst>
                                          <p:attrName>style.visibility</p:attrName>
                                        </p:attrNameLst>
                                      </p:cBhvr>
                                      <p:to>
                                        <p:strVal val="visible"/>
                                      </p:to>
                                    </p:set>
                                    <p:animEffect transition="in" filter="dissolve">
                                      <p:cBhvr>
                                        <p:cTn id="26" dur="300"/>
                                        <p:tgtEl>
                                          <p:spTgt spid="283669"/>
                                        </p:tgtEl>
                                      </p:cBhvr>
                                    </p:animEffect>
                                  </p:childTnLst>
                                </p:cTn>
                              </p:par>
                            </p:childTnLst>
                          </p:cTn>
                        </p:par>
                        <p:par>
                          <p:cTn id="27" fill="hold" nodeType="afterGroup">
                            <p:stCondLst>
                              <p:cond delay="14700"/>
                            </p:stCondLst>
                            <p:childTnLst>
                              <p:par>
                                <p:cTn id="28" presetID="10" presetClass="entr" presetSubtype="0" fill="hold" grpId="0" nodeType="afterEffect">
                                  <p:stCondLst>
                                    <p:cond delay="0"/>
                                  </p:stCondLst>
                                  <p:childTnLst>
                                    <p:set>
                                      <p:cBhvr>
                                        <p:cTn id="29" dur="1" fill="hold">
                                          <p:stCondLst>
                                            <p:cond delay="0"/>
                                          </p:stCondLst>
                                        </p:cTn>
                                        <p:tgtEl>
                                          <p:spTgt spid="283674"/>
                                        </p:tgtEl>
                                        <p:attrNameLst>
                                          <p:attrName>style.visibility</p:attrName>
                                        </p:attrNameLst>
                                      </p:cBhvr>
                                      <p:to>
                                        <p:strVal val="visible"/>
                                      </p:to>
                                    </p:set>
                                    <p:animEffect transition="in" filter="fade">
                                      <p:cBhvr>
                                        <p:cTn id="30" dur="2000"/>
                                        <p:tgtEl>
                                          <p:spTgt spid="283674"/>
                                        </p:tgtEl>
                                      </p:cBhvr>
                                    </p:animEffect>
                                  </p:childTnLst>
                                </p:cTn>
                              </p:par>
                            </p:childTnLst>
                          </p:cTn>
                        </p:par>
                        <p:par>
                          <p:cTn id="31" fill="hold" nodeType="afterGroup">
                            <p:stCondLst>
                              <p:cond delay="16700"/>
                            </p:stCondLst>
                            <p:childTnLst>
                              <p:par>
                                <p:cTn id="32" presetID="23" presetClass="entr" presetSubtype="16" fill="hold" nodeType="afterEffect">
                                  <p:stCondLst>
                                    <p:cond delay="0"/>
                                  </p:stCondLst>
                                  <p:childTnLst>
                                    <p:set>
                                      <p:cBhvr>
                                        <p:cTn id="33" dur="1" fill="hold">
                                          <p:stCondLst>
                                            <p:cond delay="0"/>
                                          </p:stCondLst>
                                        </p:cTn>
                                        <p:tgtEl>
                                          <p:spTgt spid="283675"/>
                                        </p:tgtEl>
                                        <p:attrNameLst>
                                          <p:attrName>style.visibility</p:attrName>
                                        </p:attrNameLst>
                                      </p:cBhvr>
                                      <p:to>
                                        <p:strVal val="visible"/>
                                      </p:to>
                                    </p:set>
                                    <p:anim calcmode="lin" valueType="num">
                                      <p:cBhvr>
                                        <p:cTn id="34" dur="500" fill="hold"/>
                                        <p:tgtEl>
                                          <p:spTgt spid="283675"/>
                                        </p:tgtEl>
                                        <p:attrNameLst>
                                          <p:attrName>ppt_w</p:attrName>
                                        </p:attrNameLst>
                                      </p:cBhvr>
                                      <p:tavLst>
                                        <p:tav tm="0">
                                          <p:val>
                                            <p:fltVal val="0"/>
                                          </p:val>
                                        </p:tav>
                                        <p:tav tm="100000">
                                          <p:val>
                                            <p:strVal val="#ppt_w"/>
                                          </p:val>
                                        </p:tav>
                                      </p:tavLst>
                                    </p:anim>
                                    <p:anim calcmode="lin" valueType="num">
                                      <p:cBhvr>
                                        <p:cTn id="35" dur="500" fill="hold"/>
                                        <p:tgtEl>
                                          <p:spTgt spid="283675"/>
                                        </p:tgtEl>
                                        <p:attrNameLst>
                                          <p:attrName>ppt_h</p:attrName>
                                        </p:attrNameLst>
                                      </p:cBhvr>
                                      <p:tavLst>
                                        <p:tav tm="0">
                                          <p:val>
                                            <p:fltVal val="0"/>
                                          </p:val>
                                        </p:tav>
                                        <p:tav tm="100000">
                                          <p:val>
                                            <p:strVal val="#ppt_h"/>
                                          </p:val>
                                        </p:tav>
                                      </p:tavLst>
                                    </p:anim>
                                  </p:childTnLst>
                                </p:cTn>
                              </p:par>
                            </p:childTnLst>
                          </p:cTn>
                        </p:par>
                        <p:par>
                          <p:cTn id="36" fill="hold" nodeType="afterGroup">
                            <p:stCondLst>
                              <p:cond delay="17200"/>
                            </p:stCondLst>
                            <p:childTnLst>
                              <p:par>
                                <p:cTn id="37" presetID="55" presetClass="exit" presetSubtype="0" fill="hold" nodeType="afterEffect">
                                  <p:stCondLst>
                                    <p:cond delay="0"/>
                                  </p:stCondLst>
                                  <p:childTnLst>
                                    <p:anim calcmode="lin" valueType="num">
                                      <p:cBhvr>
                                        <p:cTn id="38" dur="1000"/>
                                        <p:tgtEl>
                                          <p:spTgt spid="283675"/>
                                        </p:tgtEl>
                                        <p:attrNameLst>
                                          <p:attrName>ppt_w</p:attrName>
                                        </p:attrNameLst>
                                      </p:cBhvr>
                                      <p:tavLst>
                                        <p:tav tm="0">
                                          <p:val>
                                            <p:strVal val="ppt_w"/>
                                          </p:val>
                                        </p:tav>
                                        <p:tav tm="100000">
                                          <p:val>
                                            <p:strVal val="ppt_w*0.70"/>
                                          </p:val>
                                        </p:tav>
                                      </p:tavLst>
                                    </p:anim>
                                    <p:anim calcmode="lin" valueType="num">
                                      <p:cBhvr>
                                        <p:cTn id="39" dur="1000"/>
                                        <p:tgtEl>
                                          <p:spTgt spid="283675"/>
                                        </p:tgtEl>
                                        <p:attrNameLst>
                                          <p:attrName>ppt_h</p:attrName>
                                        </p:attrNameLst>
                                      </p:cBhvr>
                                      <p:tavLst>
                                        <p:tav tm="0">
                                          <p:val>
                                            <p:strVal val="ppt_h"/>
                                          </p:val>
                                        </p:tav>
                                        <p:tav tm="100000">
                                          <p:val>
                                            <p:strVal val="ppt_h"/>
                                          </p:val>
                                        </p:tav>
                                      </p:tavLst>
                                    </p:anim>
                                    <p:animEffect transition="out" filter="fade">
                                      <p:cBhvr>
                                        <p:cTn id="40" dur="1000"/>
                                        <p:tgtEl>
                                          <p:spTgt spid="283675"/>
                                        </p:tgtEl>
                                      </p:cBhvr>
                                    </p:animEffect>
                                    <p:set>
                                      <p:cBhvr>
                                        <p:cTn id="41" dur="1" fill="hold">
                                          <p:stCondLst>
                                            <p:cond delay="999"/>
                                          </p:stCondLst>
                                        </p:cTn>
                                        <p:tgtEl>
                                          <p:spTgt spid="28367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650" grpId="0" autoUpdateAnimBg="0"/>
      <p:bldP spid="283668" grpId="0" autoUpdateAnimBg="0"/>
      <p:bldP spid="283669" grpId="0" autoUpdateAnimBg="0"/>
      <p:bldP spid="283674"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4674" name="Rectangle 2"/>
          <p:cNvSpPr>
            <a:spLocks noGrp="1" noChangeArrowheads="1"/>
          </p:cNvSpPr>
          <p:nvPr>
            <p:ph type="title"/>
          </p:nvPr>
        </p:nvSpPr>
        <p:spPr bwMode="auto">
          <a:xfrm>
            <a:off x="685800" y="609600"/>
            <a:ext cx="777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fr-FR" sz="2700"/>
              <a:t>La centrale </a:t>
            </a:r>
            <a:r>
              <a:rPr lang="fr-FR" sz="2700">
                <a:solidFill>
                  <a:srgbClr val="FF3300"/>
                </a:solidFill>
              </a:rPr>
              <a:t>reçoit </a:t>
            </a:r>
            <a:r>
              <a:rPr lang="fr-FR" sz="2700">
                <a:solidFill>
                  <a:schemeClr val="tx1"/>
                </a:solidFill>
              </a:rPr>
              <a:t>plusieurs types d’informations</a:t>
            </a:r>
            <a:r>
              <a:rPr lang="fr-FR" sz="2700"/>
              <a:t> :</a:t>
            </a:r>
          </a:p>
        </p:txBody>
      </p:sp>
      <p:sp>
        <p:nvSpPr>
          <p:cNvPr id="284675" name="Rectangle 3"/>
          <p:cNvSpPr>
            <a:spLocks noGrp="1" noChangeArrowheads="1"/>
          </p:cNvSpPr>
          <p:nvPr>
            <p:ph type="body" idx="1"/>
          </p:nvPr>
        </p:nvSpPr>
        <p:spPr bwMode="auto">
          <a:xfrm>
            <a:off x="1066800" y="1447800"/>
            <a:ext cx="7772400" cy="9144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 typeface="Monotype Sorts" pitchFamily="2" charset="2"/>
              <a:buNone/>
            </a:pPr>
            <a:r>
              <a:rPr lang="fr-FR">
                <a:sym typeface="Wingdings" pitchFamily="2" charset="2"/>
              </a:rPr>
              <a:t></a:t>
            </a:r>
            <a:r>
              <a:rPr lang="fr-FR">
                <a:solidFill>
                  <a:srgbClr val="FFFF66"/>
                </a:solidFill>
              </a:rPr>
              <a:t> Détection d’intrusion</a:t>
            </a:r>
          </a:p>
        </p:txBody>
      </p:sp>
      <p:sp>
        <p:nvSpPr>
          <p:cNvPr id="284676" name="Rectangle 4"/>
          <p:cNvSpPr>
            <a:spLocks noChangeArrowheads="1"/>
          </p:cNvSpPr>
          <p:nvPr/>
        </p:nvSpPr>
        <p:spPr bwMode="auto">
          <a:xfrm>
            <a:off x="1066800" y="2209800"/>
            <a:ext cx="77724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buClr>
                <a:schemeClr val="folHlink"/>
              </a:buClr>
              <a:buSzPct val="75000"/>
              <a:buFont typeface="Monotype Sorts" pitchFamily="2" charset="2"/>
              <a:buNone/>
            </a:pPr>
            <a:r>
              <a:rPr kumimoji="1" lang="fr-FR" sz="3200" b="0">
                <a:solidFill>
                  <a:schemeClr val="tx1"/>
                </a:solidFill>
                <a:effectLst>
                  <a:outerShdw blurRad="38100" dist="38100" dir="2700000" algn="tl">
                    <a:srgbClr val="000000"/>
                  </a:outerShdw>
                </a:effectLst>
                <a:sym typeface="Wingdings" pitchFamily="2" charset="2"/>
              </a:rPr>
              <a:t></a:t>
            </a:r>
            <a:r>
              <a:rPr kumimoji="1" lang="fr-FR" sz="3200" b="0">
                <a:solidFill>
                  <a:srgbClr val="FFFF66"/>
                </a:solidFill>
                <a:effectLst>
                  <a:outerShdw blurRad="38100" dist="38100" dir="2700000" algn="tl">
                    <a:srgbClr val="000000"/>
                  </a:outerShdw>
                </a:effectLst>
              </a:rPr>
              <a:t> Détection de sabotage</a:t>
            </a:r>
          </a:p>
        </p:txBody>
      </p:sp>
      <p:sp>
        <p:nvSpPr>
          <p:cNvPr id="284677" name="Rectangle 5"/>
          <p:cNvSpPr>
            <a:spLocks noChangeArrowheads="1"/>
          </p:cNvSpPr>
          <p:nvPr/>
        </p:nvSpPr>
        <p:spPr bwMode="auto">
          <a:xfrm>
            <a:off x="1066800" y="2971800"/>
            <a:ext cx="77724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buClr>
                <a:schemeClr val="folHlink"/>
              </a:buClr>
              <a:buSzPct val="75000"/>
              <a:buFont typeface="Monotype Sorts" pitchFamily="2" charset="2"/>
              <a:buNone/>
            </a:pPr>
            <a:r>
              <a:rPr kumimoji="1" lang="fr-FR" sz="3200" b="0">
                <a:solidFill>
                  <a:schemeClr val="tx1"/>
                </a:solidFill>
                <a:effectLst>
                  <a:outerShdw blurRad="38100" dist="38100" dir="2700000" algn="tl">
                    <a:srgbClr val="000000"/>
                  </a:outerShdw>
                </a:effectLst>
                <a:sym typeface="Wingdings" pitchFamily="2" charset="2"/>
              </a:rPr>
              <a:t></a:t>
            </a:r>
            <a:r>
              <a:rPr kumimoji="1" lang="fr-FR" sz="3200" b="0">
                <a:solidFill>
                  <a:srgbClr val="FFFF66"/>
                </a:solidFill>
                <a:effectLst>
                  <a:outerShdw blurRad="38100" dist="38100" dir="2700000" algn="tl">
                    <a:srgbClr val="000000"/>
                  </a:outerShdw>
                </a:effectLst>
              </a:rPr>
              <a:t> Détection de défaut technique</a:t>
            </a:r>
          </a:p>
        </p:txBody>
      </p:sp>
      <p:sp>
        <p:nvSpPr>
          <p:cNvPr id="284694" name="Rectangle 22"/>
          <p:cNvSpPr>
            <a:spLocks noChangeArrowheads="1"/>
          </p:cNvSpPr>
          <p:nvPr/>
        </p:nvSpPr>
        <p:spPr bwMode="auto">
          <a:xfrm>
            <a:off x="1066800" y="3657600"/>
            <a:ext cx="77724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buClr>
                <a:schemeClr val="folHlink"/>
              </a:buClr>
              <a:buSzPct val="75000"/>
              <a:buFont typeface="Monotype Sorts" pitchFamily="2" charset="2"/>
              <a:buNone/>
            </a:pPr>
            <a:r>
              <a:rPr kumimoji="1" lang="fr-FR" sz="3200" b="0">
                <a:solidFill>
                  <a:schemeClr val="tx1"/>
                </a:solidFill>
                <a:effectLst>
                  <a:outerShdw blurRad="38100" dist="38100" dir="2700000" algn="tl">
                    <a:srgbClr val="000000"/>
                  </a:outerShdw>
                </a:effectLst>
                <a:sym typeface="Wingdings" pitchFamily="2" charset="2"/>
              </a:rPr>
              <a:t></a:t>
            </a:r>
            <a:r>
              <a:rPr kumimoji="1" lang="fr-FR" sz="3200" b="0">
                <a:solidFill>
                  <a:srgbClr val="FFFF66"/>
                </a:solidFill>
                <a:effectLst>
                  <a:outerShdw blurRad="38100" dist="38100" dir="2700000" algn="tl">
                    <a:srgbClr val="000000"/>
                  </a:outerShdw>
                </a:effectLst>
              </a:rPr>
              <a:t> Ordre de Marche/Arrêt de l’alarme</a:t>
            </a:r>
          </a:p>
        </p:txBody>
      </p:sp>
      <p:sp>
        <p:nvSpPr>
          <p:cNvPr id="284699" name="AutoShape 27">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284700" name="Group 28"/>
          <p:cNvGrpSpPr>
            <a:grpSpLocks/>
          </p:cNvGrpSpPr>
          <p:nvPr/>
        </p:nvGrpSpPr>
        <p:grpSpPr bwMode="auto">
          <a:xfrm>
            <a:off x="7380288" y="5805488"/>
            <a:ext cx="1008062" cy="360362"/>
            <a:chOff x="158" y="2341"/>
            <a:chExt cx="635" cy="227"/>
          </a:xfrm>
        </p:grpSpPr>
        <p:sp>
          <p:nvSpPr>
            <p:cNvPr id="284701" name="Line 29"/>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84702" name="Text Box 30"/>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16432">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iterate type="wd">
                                    <p:tmPct val="100000"/>
                                  </p:iterate>
                                  <p:childTnLst>
                                    <p:set>
                                      <p:cBhvr>
                                        <p:cTn id="6" dur="1" fill="hold">
                                          <p:stCondLst>
                                            <p:cond delay="0"/>
                                          </p:stCondLst>
                                        </p:cTn>
                                        <p:tgtEl>
                                          <p:spTgt spid="284674"/>
                                        </p:tgtEl>
                                        <p:attrNameLst>
                                          <p:attrName>style.visibility</p:attrName>
                                        </p:attrNameLst>
                                      </p:cBhvr>
                                      <p:to>
                                        <p:strVal val="visible"/>
                                      </p:to>
                                    </p:set>
                                    <p:animEffect transition="in" filter="dissolve">
                                      <p:cBhvr>
                                        <p:cTn id="7" dur="300"/>
                                        <p:tgtEl>
                                          <p:spTgt spid="284674"/>
                                        </p:tgtEl>
                                      </p:cBhvr>
                                    </p:animEffect>
                                  </p:childTnLst>
                                </p:cTn>
                              </p:par>
                            </p:childTnLst>
                          </p:cTn>
                        </p:par>
                        <p:par>
                          <p:cTn id="8" fill="hold" nodeType="afterGroup">
                            <p:stCondLst>
                              <p:cond delay="2100"/>
                            </p:stCondLst>
                            <p:childTnLst>
                              <p:par>
                                <p:cTn id="9" presetID="34" presetClass="entr" presetSubtype="0" fill="hold" grpId="0" nodeType="afterEffect">
                                  <p:stCondLst>
                                    <p:cond delay="1000"/>
                                  </p:stCondLst>
                                  <p:childTnLst>
                                    <p:set>
                                      <p:cBhvr>
                                        <p:cTn id="10" dur="1" fill="hold">
                                          <p:stCondLst>
                                            <p:cond delay="0"/>
                                          </p:stCondLst>
                                        </p:cTn>
                                        <p:tgtEl>
                                          <p:spTgt spid="284675">
                                            <p:txEl>
                                              <p:pRg st="0" end="0"/>
                                            </p:txEl>
                                          </p:spTgt>
                                        </p:tgtEl>
                                        <p:attrNameLst>
                                          <p:attrName>style.visibility</p:attrName>
                                        </p:attrNameLst>
                                      </p:cBhvr>
                                      <p:to>
                                        <p:strVal val="visible"/>
                                      </p:to>
                                    </p:set>
                                    <p:anim from="(-#ppt_w/2)" to="(#ppt_x)" calcmode="lin" valueType="num">
                                      <p:cBhvr>
                                        <p:cTn id="11" dur="600" fill="hold">
                                          <p:stCondLst>
                                            <p:cond delay="0"/>
                                          </p:stCondLst>
                                        </p:cTn>
                                        <p:tgtEl>
                                          <p:spTgt spid="284675">
                                            <p:txEl>
                                              <p:pRg st="0" end="0"/>
                                            </p:txEl>
                                          </p:spTgt>
                                        </p:tgtEl>
                                        <p:attrNameLst>
                                          <p:attrName>ppt_x</p:attrName>
                                        </p:attrNameLst>
                                      </p:cBhvr>
                                    </p:anim>
                                    <p:anim from="0" to="-1.0" calcmode="lin" valueType="num">
                                      <p:cBhvr>
                                        <p:cTn id="12" dur="200" decel="50000" autoRev="1" fill="hold">
                                          <p:stCondLst>
                                            <p:cond delay="600"/>
                                          </p:stCondLst>
                                        </p:cTn>
                                        <p:tgtEl>
                                          <p:spTgt spid="284675">
                                            <p:txEl>
                                              <p:pRg st="0" end="0"/>
                                            </p:txEl>
                                          </p:spTgt>
                                        </p:tgtEl>
                                        <p:attrNameLst>
                                          <p:attrName>xshear</p:attrName>
                                        </p:attrNameLst>
                                      </p:cBhvr>
                                    </p:anim>
                                    <p:animScale>
                                      <p:cBhvr>
                                        <p:cTn id="13" dur="200" decel="100000" autoRev="1" fill="hold">
                                          <p:stCondLst>
                                            <p:cond delay="600"/>
                                          </p:stCondLst>
                                        </p:cTn>
                                        <p:tgtEl>
                                          <p:spTgt spid="284675">
                                            <p:txEl>
                                              <p:pRg st="0" end="0"/>
                                            </p:txEl>
                                          </p:spTgt>
                                        </p:tgtEl>
                                      </p:cBhvr>
                                      <p:from x="100000" y="100000"/>
                                      <p:to x="80000" y="100000"/>
                                    </p:animScale>
                                    <p:anim by="(#ppt_h/3+#ppt_w*0.1)" calcmode="lin" valueType="num">
                                      <p:cBhvr additive="sum">
                                        <p:cTn id="14" dur="200" decel="100000" autoRev="1" fill="hold">
                                          <p:stCondLst>
                                            <p:cond delay="600"/>
                                          </p:stCondLst>
                                        </p:cTn>
                                        <p:tgtEl>
                                          <p:spTgt spid="284675">
                                            <p:txEl>
                                              <p:pRg st="0" end="0"/>
                                            </p:txEl>
                                          </p:spTgt>
                                        </p:tgtEl>
                                        <p:attrNameLst>
                                          <p:attrName>ppt_x</p:attrName>
                                        </p:attrNameLst>
                                      </p:cBhvr>
                                    </p:anim>
                                  </p:childTnLst>
                                </p:cTn>
                              </p:par>
                            </p:childTnLst>
                          </p:cTn>
                        </p:par>
                        <p:par>
                          <p:cTn id="15" fill="hold" nodeType="afterGroup">
                            <p:stCondLst>
                              <p:cond delay="4100"/>
                            </p:stCondLst>
                            <p:childTnLst>
                              <p:par>
                                <p:cTn id="16" presetID="34" presetClass="entr" presetSubtype="0" fill="hold" grpId="0" nodeType="afterEffect">
                                  <p:stCondLst>
                                    <p:cond delay="1000"/>
                                  </p:stCondLst>
                                  <p:childTnLst>
                                    <p:set>
                                      <p:cBhvr>
                                        <p:cTn id="17" dur="1" fill="hold">
                                          <p:stCondLst>
                                            <p:cond delay="0"/>
                                          </p:stCondLst>
                                        </p:cTn>
                                        <p:tgtEl>
                                          <p:spTgt spid="284676"/>
                                        </p:tgtEl>
                                        <p:attrNameLst>
                                          <p:attrName>style.visibility</p:attrName>
                                        </p:attrNameLst>
                                      </p:cBhvr>
                                      <p:to>
                                        <p:strVal val="visible"/>
                                      </p:to>
                                    </p:set>
                                    <p:anim from="(-#ppt_w/2)" to="(#ppt_x)" calcmode="lin" valueType="num">
                                      <p:cBhvr>
                                        <p:cTn id="18" dur="600" fill="hold">
                                          <p:stCondLst>
                                            <p:cond delay="0"/>
                                          </p:stCondLst>
                                        </p:cTn>
                                        <p:tgtEl>
                                          <p:spTgt spid="284676"/>
                                        </p:tgtEl>
                                        <p:attrNameLst>
                                          <p:attrName>ppt_x</p:attrName>
                                        </p:attrNameLst>
                                      </p:cBhvr>
                                    </p:anim>
                                    <p:anim from="0" to="-1.0" calcmode="lin" valueType="num">
                                      <p:cBhvr>
                                        <p:cTn id="19" dur="200" decel="50000" autoRev="1" fill="hold">
                                          <p:stCondLst>
                                            <p:cond delay="600"/>
                                          </p:stCondLst>
                                        </p:cTn>
                                        <p:tgtEl>
                                          <p:spTgt spid="284676"/>
                                        </p:tgtEl>
                                        <p:attrNameLst>
                                          <p:attrName>xshear</p:attrName>
                                        </p:attrNameLst>
                                      </p:cBhvr>
                                    </p:anim>
                                    <p:animScale>
                                      <p:cBhvr>
                                        <p:cTn id="20" dur="200" decel="100000" autoRev="1" fill="hold">
                                          <p:stCondLst>
                                            <p:cond delay="600"/>
                                          </p:stCondLst>
                                        </p:cTn>
                                        <p:tgtEl>
                                          <p:spTgt spid="284676"/>
                                        </p:tgtEl>
                                      </p:cBhvr>
                                      <p:from x="100000" y="100000"/>
                                      <p:to x="80000" y="100000"/>
                                    </p:animScale>
                                    <p:anim by="(#ppt_h/3+#ppt_w*0.1)" calcmode="lin" valueType="num">
                                      <p:cBhvr additive="sum">
                                        <p:cTn id="21" dur="200" decel="100000" autoRev="1" fill="hold">
                                          <p:stCondLst>
                                            <p:cond delay="600"/>
                                          </p:stCondLst>
                                        </p:cTn>
                                        <p:tgtEl>
                                          <p:spTgt spid="284676"/>
                                        </p:tgtEl>
                                        <p:attrNameLst>
                                          <p:attrName>ppt_x</p:attrName>
                                        </p:attrNameLst>
                                      </p:cBhvr>
                                    </p:anim>
                                  </p:childTnLst>
                                </p:cTn>
                              </p:par>
                            </p:childTnLst>
                          </p:cTn>
                        </p:par>
                        <p:par>
                          <p:cTn id="22" fill="hold" nodeType="afterGroup">
                            <p:stCondLst>
                              <p:cond delay="6100"/>
                            </p:stCondLst>
                            <p:childTnLst>
                              <p:par>
                                <p:cTn id="23" presetID="34" presetClass="entr" presetSubtype="0" fill="hold" grpId="0" nodeType="afterEffect">
                                  <p:stCondLst>
                                    <p:cond delay="1000"/>
                                  </p:stCondLst>
                                  <p:childTnLst>
                                    <p:set>
                                      <p:cBhvr>
                                        <p:cTn id="24" dur="1" fill="hold">
                                          <p:stCondLst>
                                            <p:cond delay="0"/>
                                          </p:stCondLst>
                                        </p:cTn>
                                        <p:tgtEl>
                                          <p:spTgt spid="284677"/>
                                        </p:tgtEl>
                                        <p:attrNameLst>
                                          <p:attrName>style.visibility</p:attrName>
                                        </p:attrNameLst>
                                      </p:cBhvr>
                                      <p:to>
                                        <p:strVal val="visible"/>
                                      </p:to>
                                    </p:set>
                                    <p:anim from="(-#ppt_w/2)" to="(#ppt_x)" calcmode="lin" valueType="num">
                                      <p:cBhvr>
                                        <p:cTn id="25" dur="600" fill="hold">
                                          <p:stCondLst>
                                            <p:cond delay="0"/>
                                          </p:stCondLst>
                                        </p:cTn>
                                        <p:tgtEl>
                                          <p:spTgt spid="284677"/>
                                        </p:tgtEl>
                                        <p:attrNameLst>
                                          <p:attrName>ppt_x</p:attrName>
                                        </p:attrNameLst>
                                      </p:cBhvr>
                                    </p:anim>
                                    <p:anim from="0" to="-1.0" calcmode="lin" valueType="num">
                                      <p:cBhvr>
                                        <p:cTn id="26" dur="200" decel="50000" autoRev="1" fill="hold">
                                          <p:stCondLst>
                                            <p:cond delay="600"/>
                                          </p:stCondLst>
                                        </p:cTn>
                                        <p:tgtEl>
                                          <p:spTgt spid="284677"/>
                                        </p:tgtEl>
                                        <p:attrNameLst>
                                          <p:attrName>xshear</p:attrName>
                                        </p:attrNameLst>
                                      </p:cBhvr>
                                    </p:anim>
                                    <p:animScale>
                                      <p:cBhvr>
                                        <p:cTn id="27" dur="200" decel="100000" autoRev="1" fill="hold">
                                          <p:stCondLst>
                                            <p:cond delay="600"/>
                                          </p:stCondLst>
                                        </p:cTn>
                                        <p:tgtEl>
                                          <p:spTgt spid="284677"/>
                                        </p:tgtEl>
                                      </p:cBhvr>
                                      <p:from x="100000" y="100000"/>
                                      <p:to x="80000" y="100000"/>
                                    </p:animScale>
                                    <p:anim by="(#ppt_h/3+#ppt_w*0.1)" calcmode="lin" valueType="num">
                                      <p:cBhvr additive="sum">
                                        <p:cTn id="28" dur="200" decel="100000" autoRev="1" fill="hold">
                                          <p:stCondLst>
                                            <p:cond delay="600"/>
                                          </p:stCondLst>
                                        </p:cTn>
                                        <p:tgtEl>
                                          <p:spTgt spid="284677"/>
                                        </p:tgtEl>
                                        <p:attrNameLst>
                                          <p:attrName>ppt_x</p:attrName>
                                        </p:attrNameLst>
                                      </p:cBhvr>
                                    </p:anim>
                                  </p:childTnLst>
                                </p:cTn>
                              </p:par>
                            </p:childTnLst>
                          </p:cTn>
                        </p:par>
                        <p:par>
                          <p:cTn id="29" fill="hold" nodeType="afterGroup">
                            <p:stCondLst>
                              <p:cond delay="8100"/>
                            </p:stCondLst>
                            <p:childTnLst>
                              <p:par>
                                <p:cTn id="30" presetID="34" presetClass="entr" presetSubtype="0" fill="hold" grpId="0" nodeType="afterEffect">
                                  <p:stCondLst>
                                    <p:cond delay="1000"/>
                                  </p:stCondLst>
                                  <p:childTnLst>
                                    <p:set>
                                      <p:cBhvr>
                                        <p:cTn id="31" dur="1" fill="hold">
                                          <p:stCondLst>
                                            <p:cond delay="0"/>
                                          </p:stCondLst>
                                        </p:cTn>
                                        <p:tgtEl>
                                          <p:spTgt spid="284694"/>
                                        </p:tgtEl>
                                        <p:attrNameLst>
                                          <p:attrName>style.visibility</p:attrName>
                                        </p:attrNameLst>
                                      </p:cBhvr>
                                      <p:to>
                                        <p:strVal val="visible"/>
                                      </p:to>
                                    </p:set>
                                    <p:anim from="(-#ppt_w/2)" to="(#ppt_x)" calcmode="lin" valueType="num">
                                      <p:cBhvr>
                                        <p:cTn id="32" dur="600" fill="hold">
                                          <p:stCondLst>
                                            <p:cond delay="0"/>
                                          </p:stCondLst>
                                        </p:cTn>
                                        <p:tgtEl>
                                          <p:spTgt spid="284694"/>
                                        </p:tgtEl>
                                        <p:attrNameLst>
                                          <p:attrName>ppt_x</p:attrName>
                                        </p:attrNameLst>
                                      </p:cBhvr>
                                    </p:anim>
                                    <p:anim from="0" to="-1.0" calcmode="lin" valueType="num">
                                      <p:cBhvr>
                                        <p:cTn id="33" dur="200" decel="50000" autoRev="1" fill="hold">
                                          <p:stCondLst>
                                            <p:cond delay="600"/>
                                          </p:stCondLst>
                                        </p:cTn>
                                        <p:tgtEl>
                                          <p:spTgt spid="284694"/>
                                        </p:tgtEl>
                                        <p:attrNameLst>
                                          <p:attrName>xshear</p:attrName>
                                        </p:attrNameLst>
                                      </p:cBhvr>
                                    </p:anim>
                                    <p:animScale>
                                      <p:cBhvr>
                                        <p:cTn id="34" dur="200" decel="100000" autoRev="1" fill="hold">
                                          <p:stCondLst>
                                            <p:cond delay="600"/>
                                          </p:stCondLst>
                                        </p:cTn>
                                        <p:tgtEl>
                                          <p:spTgt spid="284694"/>
                                        </p:tgtEl>
                                      </p:cBhvr>
                                      <p:from x="100000" y="100000"/>
                                      <p:to x="80000" y="100000"/>
                                    </p:animScale>
                                    <p:anim by="(#ppt_h/3+#ppt_w*0.1)" calcmode="lin" valueType="num">
                                      <p:cBhvr additive="sum">
                                        <p:cTn id="35" dur="200" decel="100000" autoRev="1" fill="hold">
                                          <p:stCondLst>
                                            <p:cond delay="600"/>
                                          </p:stCondLst>
                                        </p:cTn>
                                        <p:tgtEl>
                                          <p:spTgt spid="284694"/>
                                        </p:tgtEl>
                                        <p:attrNameLst>
                                          <p:attrName>ppt_x</p:attrName>
                                        </p:attrNameLst>
                                      </p:cBhvr>
                                    </p:anim>
                                  </p:childTnLst>
                                </p:cTn>
                              </p:par>
                            </p:childTnLst>
                          </p:cTn>
                        </p:par>
                        <p:par>
                          <p:cTn id="36" fill="hold" nodeType="afterGroup">
                            <p:stCondLst>
                              <p:cond delay="10100"/>
                            </p:stCondLst>
                            <p:childTnLst>
                              <p:par>
                                <p:cTn id="37" presetID="10" presetClass="entr" presetSubtype="0" fill="hold" grpId="0" nodeType="afterEffect">
                                  <p:stCondLst>
                                    <p:cond delay="0"/>
                                  </p:stCondLst>
                                  <p:childTnLst>
                                    <p:set>
                                      <p:cBhvr>
                                        <p:cTn id="38" dur="1" fill="hold">
                                          <p:stCondLst>
                                            <p:cond delay="0"/>
                                          </p:stCondLst>
                                        </p:cTn>
                                        <p:tgtEl>
                                          <p:spTgt spid="284699"/>
                                        </p:tgtEl>
                                        <p:attrNameLst>
                                          <p:attrName>style.visibility</p:attrName>
                                        </p:attrNameLst>
                                      </p:cBhvr>
                                      <p:to>
                                        <p:strVal val="visible"/>
                                      </p:to>
                                    </p:set>
                                    <p:animEffect transition="in" filter="fade">
                                      <p:cBhvr>
                                        <p:cTn id="39" dur="2000"/>
                                        <p:tgtEl>
                                          <p:spTgt spid="284699"/>
                                        </p:tgtEl>
                                      </p:cBhvr>
                                    </p:animEffect>
                                  </p:childTnLst>
                                </p:cTn>
                              </p:par>
                            </p:childTnLst>
                          </p:cTn>
                        </p:par>
                        <p:par>
                          <p:cTn id="40" fill="hold" nodeType="afterGroup">
                            <p:stCondLst>
                              <p:cond delay="12100"/>
                            </p:stCondLst>
                            <p:childTnLst>
                              <p:par>
                                <p:cTn id="41" presetID="23" presetClass="entr" presetSubtype="16" fill="hold" nodeType="afterEffect">
                                  <p:stCondLst>
                                    <p:cond delay="0"/>
                                  </p:stCondLst>
                                  <p:childTnLst>
                                    <p:set>
                                      <p:cBhvr>
                                        <p:cTn id="42" dur="1" fill="hold">
                                          <p:stCondLst>
                                            <p:cond delay="0"/>
                                          </p:stCondLst>
                                        </p:cTn>
                                        <p:tgtEl>
                                          <p:spTgt spid="284700"/>
                                        </p:tgtEl>
                                        <p:attrNameLst>
                                          <p:attrName>style.visibility</p:attrName>
                                        </p:attrNameLst>
                                      </p:cBhvr>
                                      <p:to>
                                        <p:strVal val="visible"/>
                                      </p:to>
                                    </p:set>
                                    <p:anim calcmode="lin" valueType="num">
                                      <p:cBhvr>
                                        <p:cTn id="43" dur="500" fill="hold"/>
                                        <p:tgtEl>
                                          <p:spTgt spid="284700"/>
                                        </p:tgtEl>
                                        <p:attrNameLst>
                                          <p:attrName>ppt_w</p:attrName>
                                        </p:attrNameLst>
                                      </p:cBhvr>
                                      <p:tavLst>
                                        <p:tav tm="0">
                                          <p:val>
                                            <p:fltVal val="0"/>
                                          </p:val>
                                        </p:tav>
                                        <p:tav tm="100000">
                                          <p:val>
                                            <p:strVal val="#ppt_w"/>
                                          </p:val>
                                        </p:tav>
                                      </p:tavLst>
                                    </p:anim>
                                    <p:anim calcmode="lin" valueType="num">
                                      <p:cBhvr>
                                        <p:cTn id="44" dur="500" fill="hold"/>
                                        <p:tgtEl>
                                          <p:spTgt spid="284700"/>
                                        </p:tgtEl>
                                        <p:attrNameLst>
                                          <p:attrName>ppt_h</p:attrName>
                                        </p:attrNameLst>
                                      </p:cBhvr>
                                      <p:tavLst>
                                        <p:tav tm="0">
                                          <p:val>
                                            <p:fltVal val="0"/>
                                          </p:val>
                                        </p:tav>
                                        <p:tav tm="100000">
                                          <p:val>
                                            <p:strVal val="#ppt_h"/>
                                          </p:val>
                                        </p:tav>
                                      </p:tavLst>
                                    </p:anim>
                                  </p:childTnLst>
                                </p:cTn>
                              </p:par>
                            </p:childTnLst>
                          </p:cTn>
                        </p:par>
                        <p:par>
                          <p:cTn id="45" fill="hold" nodeType="afterGroup">
                            <p:stCondLst>
                              <p:cond delay="12600"/>
                            </p:stCondLst>
                            <p:childTnLst>
                              <p:par>
                                <p:cTn id="46" presetID="55" presetClass="exit" presetSubtype="0" fill="hold" nodeType="afterEffect">
                                  <p:stCondLst>
                                    <p:cond delay="0"/>
                                  </p:stCondLst>
                                  <p:childTnLst>
                                    <p:anim calcmode="lin" valueType="num">
                                      <p:cBhvr>
                                        <p:cTn id="47" dur="1000"/>
                                        <p:tgtEl>
                                          <p:spTgt spid="284700"/>
                                        </p:tgtEl>
                                        <p:attrNameLst>
                                          <p:attrName>ppt_w</p:attrName>
                                        </p:attrNameLst>
                                      </p:cBhvr>
                                      <p:tavLst>
                                        <p:tav tm="0">
                                          <p:val>
                                            <p:strVal val="ppt_w"/>
                                          </p:val>
                                        </p:tav>
                                        <p:tav tm="100000">
                                          <p:val>
                                            <p:strVal val="ppt_w*0.70"/>
                                          </p:val>
                                        </p:tav>
                                      </p:tavLst>
                                    </p:anim>
                                    <p:anim calcmode="lin" valueType="num">
                                      <p:cBhvr>
                                        <p:cTn id="48" dur="1000"/>
                                        <p:tgtEl>
                                          <p:spTgt spid="284700"/>
                                        </p:tgtEl>
                                        <p:attrNameLst>
                                          <p:attrName>ppt_h</p:attrName>
                                        </p:attrNameLst>
                                      </p:cBhvr>
                                      <p:tavLst>
                                        <p:tav tm="0">
                                          <p:val>
                                            <p:strVal val="ppt_h"/>
                                          </p:val>
                                        </p:tav>
                                        <p:tav tm="100000">
                                          <p:val>
                                            <p:strVal val="ppt_h"/>
                                          </p:val>
                                        </p:tav>
                                      </p:tavLst>
                                    </p:anim>
                                    <p:animEffect transition="out" filter="fade">
                                      <p:cBhvr>
                                        <p:cTn id="49" dur="1000"/>
                                        <p:tgtEl>
                                          <p:spTgt spid="284700"/>
                                        </p:tgtEl>
                                      </p:cBhvr>
                                    </p:animEffect>
                                    <p:set>
                                      <p:cBhvr>
                                        <p:cTn id="50" dur="1" fill="hold">
                                          <p:stCondLst>
                                            <p:cond delay="999"/>
                                          </p:stCondLst>
                                        </p:cTn>
                                        <p:tgtEl>
                                          <p:spTgt spid="28470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674" grpId="0" autoUpdateAnimBg="0"/>
      <p:bldP spid="284675" grpId="0" build="p" autoUpdateAnimBg="0" advAuto="1000"/>
      <p:bldP spid="284676" grpId="0" autoUpdateAnimBg="0"/>
      <p:bldP spid="284677" grpId="0" autoUpdateAnimBg="0"/>
      <p:bldP spid="284694" grpId="0" autoUpdateAnimBg="0"/>
      <p:bldP spid="284699" grpId="0" animBg="1"/>
    </p:bld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5714" name="Rectangle 18"/>
          <p:cNvSpPr>
            <a:spLocks noGrp="1" noChangeArrowheads="1"/>
          </p:cNvSpPr>
          <p:nvPr>
            <p:ph type="title"/>
          </p:nvPr>
        </p:nvSpPr>
        <p:spPr bwMode="auto">
          <a:xfrm>
            <a:off x="685800" y="609600"/>
            <a:ext cx="777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fr-FR" sz="2700"/>
              <a:t>La centrale </a:t>
            </a:r>
            <a:r>
              <a:rPr lang="fr-FR" sz="2700">
                <a:solidFill>
                  <a:srgbClr val="FF3300"/>
                </a:solidFill>
              </a:rPr>
              <a:t>traite </a:t>
            </a:r>
            <a:r>
              <a:rPr lang="fr-FR" sz="2700">
                <a:solidFill>
                  <a:schemeClr val="tx1"/>
                </a:solidFill>
              </a:rPr>
              <a:t>les informations reçues</a:t>
            </a:r>
            <a:r>
              <a:rPr lang="fr-FR" sz="2700"/>
              <a:t> et </a:t>
            </a:r>
            <a:r>
              <a:rPr lang="fr-FR" sz="2700">
                <a:solidFill>
                  <a:srgbClr val="FF3300"/>
                </a:solidFill>
              </a:rPr>
              <a:t>transmet </a:t>
            </a:r>
            <a:r>
              <a:rPr lang="fr-FR" sz="2700">
                <a:solidFill>
                  <a:schemeClr val="tx1"/>
                </a:solidFill>
              </a:rPr>
              <a:t>des ordres</a:t>
            </a:r>
            <a:r>
              <a:rPr lang="fr-FR" sz="2700"/>
              <a:t> :</a:t>
            </a:r>
          </a:p>
        </p:txBody>
      </p:sp>
      <p:sp>
        <p:nvSpPr>
          <p:cNvPr id="285715" name="Rectangle 19"/>
          <p:cNvSpPr>
            <a:spLocks noGrp="1" noChangeArrowheads="1"/>
          </p:cNvSpPr>
          <p:nvPr>
            <p:ph type="body" idx="1"/>
          </p:nvPr>
        </p:nvSpPr>
        <p:spPr bwMode="auto">
          <a:xfrm>
            <a:off x="1066800" y="1905000"/>
            <a:ext cx="7772400" cy="9144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 typeface="Monotype Sorts" pitchFamily="2" charset="2"/>
              <a:buNone/>
            </a:pPr>
            <a:r>
              <a:rPr lang="fr-FR">
                <a:sym typeface="Wingdings" pitchFamily="2" charset="2"/>
              </a:rPr>
              <a:t></a:t>
            </a:r>
            <a:r>
              <a:rPr lang="fr-FR">
                <a:solidFill>
                  <a:srgbClr val="FFFF66"/>
                </a:solidFill>
              </a:rPr>
              <a:t> Avertisseur sonore</a:t>
            </a:r>
          </a:p>
        </p:txBody>
      </p:sp>
      <p:sp>
        <p:nvSpPr>
          <p:cNvPr id="285716" name="Rectangle 20"/>
          <p:cNvSpPr>
            <a:spLocks noChangeArrowheads="1"/>
          </p:cNvSpPr>
          <p:nvPr/>
        </p:nvSpPr>
        <p:spPr bwMode="auto">
          <a:xfrm>
            <a:off x="1066800" y="2667000"/>
            <a:ext cx="77724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buClr>
                <a:schemeClr val="folHlink"/>
              </a:buClr>
              <a:buSzPct val="75000"/>
              <a:buFont typeface="Monotype Sorts" pitchFamily="2" charset="2"/>
              <a:buNone/>
            </a:pPr>
            <a:r>
              <a:rPr kumimoji="1" lang="fr-FR" sz="3200" b="0">
                <a:solidFill>
                  <a:schemeClr val="tx1"/>
                </a:solidFill>
                <a:effectLst>
                  <a:outerShdw blurRad="38100" dist="38100" dir="2700000" algn="tl">
                    <a:srgbClr val="000000"/>
                  </a:outerShdw>
                </a:effectLst>
                <a:sym typeface="Wingdings" pitchFamily="2" charset="2"/>
              </a:rPr>
              <a:t></a:t>
            </a:r>
            <a:r>
              <a:rPr kumimoji="1" lang="fr-FR" sz="3200" b="0">
                <a:solidFill>
                  <a:srgbClr val="FFFF66"/>
                </a:solidFill>
                <a:effectLst>
                  <a:outerShdw blurRad="38100" dist="38100" dir="2700000" algn="tl">
                    <a:srgbClr val="000000"/>
                  </a:outerShdw>
                </a:effectLst>
              </a:rPr>
              <a:t> Transmetteur téléphonique</a:t>
            </a:r>
          </a:p>
        </p:txBody>
      </p:sp>
      <p:sp>
        <p:nvSpPr>
          <p:cNvPr id="285717" name="Rectangle 21"/>
          <p:cNvSpPr>
            <a:spLocks noChangeArrowheads="1"/>
          </p:cNvSpPr>
          <p:nvPr/>
        </p:nvSpPr>
        <p:spPr bwMode="auto">
          <a:xfrm>
            <a:off x="1066800" y="350520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buClr>
                <a:schemeClr val="folHlink"/>
              </a:buClr>
              <a:buSzPct val="75000"/>
              <a:buFont typeface="Monotype Sorts" pitchFamily="2" charset="2"/>
              <a:buNone/>
            </a:pPr>
            <a:r>
              <a:rPr kumimoji="1" lang="fr-FR" sz="3200" b="0">
                <a:solidFill>
                  <a:schemeClr val="tx1"/>
                </a:solidFill>
                <a:effectLst>
                  <a:outerShdw blurRad="38100" dist="38100" dir="2700000" algn="tl">
                    <a:srgbClr val="000000"/>
                  </a:outerShdw>
                </a:effectLst>
                <a:sym typeface="Wingdings" pitchFamily="2" charset="2"/>
              </a:rPr>
              <a:t> </a:t>
            </a:r>
            <a:r>
              <a:rPr kumimoji="1" lang="fr-FR" sz="3200" b="0">
                <a:solidFill>
                  <a:srgbClr val="FFFF66"/>
                </a:solidFill>
                <a:effectLst>
                  <a:outerShdw blurRad="38100" dist="38100" dir="2700000" algn="tl">
                    <a:srgbClr val="000000"/>
                  </a:outerShdw>
                </a:effectLst>
                <a:sym typeface="Wingdings" pitchFamily="2" charset="2"/>
              </a:rPr>
              <a:t>Marche / Arrêt / Fonctionnement</a:t>
            </a:r>
          </a:p>
          <a:p>
            <a:pPr marL="342900" indent="-342900" algn="l">
              <a:spcBef>
                <a:spcPct val="20000"/>
              </a:spcBef>
              <a:buClr>
                <a:schemeClr val="folHlink"/>
              </a:buClr>
              <a:buSzPct val="75000"/>
              <a:buFont typeface="Monotype Sorts" pitchFamily="2" charset="2"/>
              <a:buNone/>
            </a:pPr>
            <a:r>
              <a:rPr kumimoji="1" lang="fr-FR" sz="3200" b="0">
                <a:solidFill>
                  <a:srgbClr val="FFFF66"/>
                </a:solidFill>
                <a:effectLst>
                  <a:outerShdw blurRad="38100" dist="38100" dir="2700000" algn="tl">
                    <a:srgbClr val="000000"/>
                  </a:outerShdw>
                </a:effectLst>
                <a:sym typeface="Wingdings" pitchFamily="2" charset="2"/>
              </a:rPr>
              <a:t>    par zone</a:t>
            </a:r>
            <a:endParaRPr kumimoji="1" lang="fr-FR" sz="3200" b="0">
              <a:solidFill>
                <a:srgbClr val="FFFF66"/>
              </a:solidFill>
              <a:effectLst>
                <a:outerShdw blurRad="38100" dist="38100" dir="2700000" algn="tl">
                  <a:srgbClr val="000000"/>
                </a:outerShdw>
              </a:effectLst>
            </a:endParaRPr>
          </a:p>
        </p:txBody>
      </p:sp>
      <p:sp>
        <p:nvSpPr>
          <p:cNvPr id="285722" name="AutoShape 26">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285723" name="Group 27"/>
          <p:cNvGrpSpPr>
            <a:grpSpLocks/>
          </p:cNvGrpSpPr>
          <p:nvPr/>
        </p:nvGrpSpPr>
        <p:grpSpPr bwMode="auto">
          <a:xfrm>
            <a:off x="7380288" y="5805488"/>
            <a:ext cx="1008062" cy="360362"/>
            <a:chOff x="158" y="2341"/>
            <a:chExt cx="635" cy="227"/>
          </a:xfrm>
        </p:grpSpPr>
        <p:sp>
          <p:nvSpPr>
            <p:cNvPr id="285724" name="Line 28"/>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85725" name="Text Box 29"/>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1352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2000"/>
                                  </p:stCondLst>
                                  <p:iterate type="wd">
                                    <p:tmPct val="100000"/>
                                  </p:iterate>
                                  <p:childTnLst>
                                    <p:set>
                                      <p:cBhvr>
                                        <p:cTn id="6" dur="1" fill="hold">
                                          <p:stCondLst>
                                            <p:cond delay="0"/>
                                          </p:stCondLst>
                                        </p:cTn>
                                        <p:tgtEl>
                                          <p:spTgt spid="285714"/>
                                        </p:tgtEl>
                                        <p:attrNameLst>
                                          <p:attrName>style.visibility</p:attrName>
                                        </p:attrNameLst>
                                      </p:cBhvr>
                                      <p:to>
                                        <p:strVal val="visible"/>
                                      </p:to>
                                    </p:set>
                                    <p:animEffect transition="in" filter="dissolve">
                                      <p:cBhvr>
                                        <p:cTn id="7" dur="300"/>
                                        <p:tgtEl>
                                          <p:spTgt spid="285714"/>
                                        </p:tgtEl>
                                      </p:cBhvr>
                                    </p:animEffect>
                                  </p:childTnLst>
                                </p:cTn>
                              </p:par>
                            </p:childTnLst>
                          </p:cTn>
                        </p:par>
                        <p:par>
                          <p:cTn id="8" fill="hold" nodeType="afterGroup">
                            <p:stCondLst>
                              <p:cond delay="5300"/>
                            </p:stCondLst>
                            <p:childTnLst>
                              <p:par>
                                <p:cTn id="9" presetID="34" presetClass="entr" presetSubtype="0" fill="hold" grpId="0" nodeType="afterEffect">
                                  <p:stCondLst>
                                    <p:cond delay="2000"/>
                                  </p:stCondLst>
                                  <p:childTnLst>
                                    <p:set>
                                      <p:cBhvr>
                                        <p:cTn id="10" dur="1" fill="hold">
                                          <p:stCondLst>
                                            <p:cond delay="0"/>
                                          </p:stCondLst>
                                        </p:cTn>
                                        <p:tgtEl>
                                          <p:spTgt spid="285715">
                                            <p:txEl>
                                              <p:pRg st="0" end="0"/>
                                            </p:txEl>
                                          </p:spTgt>
                                        </p:tgtEl>
                                        <p:attrNameLst>
                                          <p:attrName>style.visibility</p:attrName>
                                        </p:attrNameLst>
                                      </p:cBhvr>
                                      <p:to>
                                        <p:strVal val="visible"/>
                                      </p:to>
                                    </p:set>
                                    <p:anim from="(-#ppt_w/2)" to="(#ppt_x)" calcmode="lin" valueType="num">
                                      <p:cBhvr>
                                        <p:cTn id="11" dur="600" fill="hold">
                                          <p:stCondLst>
                                            <p:cond delay="0"/>
                                          </p:stCondLst>
                                        </p:cTn>
                                        <p:tgtEl>
                                          <p:spTgt spid="285715">
                                            <p:txEl>
                                              <p:pRg st="0" end="0"/>
                                            </p:txEl>
                                          </p:spTgt>
                                        </p:tgtEl>
                                        <p:attrNameLst>
                                          <p:attrName>ppt_x</p:attrName>
                                        </p:attrNameLst>
                                      </p:cBhvr>
                                    </p:anim>
                                    <p:anim from="0" to="-1.0" calcmode="lin" valueType="num">
                                      <p:cBhvr>
                                        <p:cTn id="12" dur="200" decel="50000" autoRev="1" fill="hold">
                                          <p:stCondLst>
                                            <p:cond delay="600"/>
                                          </p:stCondLst>
                                        </p:cTn>
                                        <p:tgtEl>
                                          <p:spTgt spid="285715">
                                            <p:txEl>
                                              <p:pRg st="0" end="0"/>
                                            </p:txEl>
                                          </p:spTgt>
                                        </p:tgtEl>
                                        <p:attrNameLst>
                                          <p:attrName>xshear</p:attrName>
                                        </p:attrNameLst>
                                      </p:cBhvr>
                                    </p:anim>
                                    <p:animScale>
                                      <p:cBhvr>
                                        <p:cTn id="13" dur="200" decel="100000" autoRev="1" fill="hold">
                                          <p:stCondLst>
                                            <p:cond delay="600"/>
                                          </p:stCondLst>
                                        </p:cTn>
                                        <p:tgtEl>
                                          <p:spTgt spid="285715">
                                            <p:txEl>
                                              <p:pRg st="0" end="0"/>
                                            </p:txEl>
                                          </p:spTgt>
                                        </p:tgtEl>
                                      </p:cBhvr>
                                      <p:from x="100000" y="100000"/>
                                      <p:to x="80000" y="100000"/>
                                    </p:animScale>
                                    <p:anim by="(#ppt_h/3+#ppt_w*0.1)" calcmode="lin" valueType="num">
                                      <p:cBhvr additive="sum">
                                        <p:cTn id="14" dur="200" decel="100000" autoRev="1" fill="hold">
                                          <p:stCondLst>
                                            <p:cond delay="600"/>
                                          </p:stCondLst>
                                        </p:cTn>
                                        <p:tgtEl>
                                          <p:spTgt spid="285715">
                                            <p:txEl>
                                              <p:pRg st="0" end="0"/>
                                            </p:txEl>
                                          </p:spTgt>
                                        </p:tgtEl>
                                        <p:attrNameLst>
                                          <p:attrName>ppt_x</p:attrName>
                                        </p:attrNameLst>
                                      </p:cBhvr>
                                    </p:anim>
                                  </p:childTnLst>
                                </p:cTn>
                              </p:par>
                            </p:childTnLst>
                          </p:cTn>
                        </p:par>
                        <p:par>
                          <p:cTn id="15" fill="hold" nodeType="afterGroup">
                            <p:stCondLst>
                              <p:cond delay="8300"/>
                            </p:stCondLst>
                            <p:childTnLst>
                              <p:par>
                                <p:cTn id="16" presetID="34" presetClass="entr" presetSubtype="0" fill="hold" grpId="0" nodeType="afterEffect">
                                  <p:stCondLst>
                                    <p:cond delay="1000"/>
                                  </p:stCondLst>
                                  <p:childTnLst>
                                    <p:set>
                                      <p:cBhvr>
                                        <p:cTn id="17" dur="1" fill="hold">
                                          <p:stCondLst>
                                            <p:cond delay="0"/>
                                          </p:stCondLst>
                                        </p:cTn>
                                        <p:tgtEl>
                                          <p:spTgt spid="285716">
                                            <p:txEl>
                                              <p:pRg st="0" end="0"/>
                                            </p:txEl>
                                          </p:spTgt>
                                        </p:tgtEl>
                                        <p:attrNameLst>
                                          <p:attrName>style.visibility</p:attrName>
                                        </p:attrNameLst>
                                      </p:cBhvr>
                                      <p:to>
                                        <p:strVal val="visible"/>
                                      </p:to>
                                    </p:set>
                                    <p:anim from="(-#ppt_w/2)" to="(#ppt_x)" calcmode="lin" valueType="num">
                                      <p:cBhvr>
                                        <p:cTn id="18" dur="600" fill="hold">
                                          <p:stCondLst>
                                            <p:cond delay="0"/>
                                          </p:stCondLst>
                                        </p:cTn>
                                        <p:tgtEl>
                                          <p:spTgt spid="285716">
                                            <p:txEl>
                                              <p:pRg st="0" end="0"/>
                                            </p:txEl>
                                          </p:spTgt>
                                        </p:tgtEl>
                                        <p:attrNameLst>
                                          <p:attrName>ppt_x</p:attrName>
                                        </p:attrNameLst>
                                      </p:cBhvr>
                                    </p:anim>
                                    <p:anim from="0" to="-1.0" calcmode="lin" valueType="num">
                                      <p:cBhvr>
                                        <p:cTn id="19" dur="200" decel="50000" autoRev="1" fill="hold">
                                          <p:stCondLst>
                                            <p:cond delay="600"/>
                                          </p:stCondLst>
                                        </p:cTn>
                                        <p:tgtEl>
                                          <p:spTgt spid="285716">
                                            <p:txEl>
                                              <p:pRg st="0" end="0"/>
                                            </p:txEl>
                                          </p:spTgt>
                                        </p:tgtEl>
                                        <p:attrNameLst>
                                          <p:attrName>xshear</p:attrName>
                                        </p:attrNameLst>
                                      </p:cBhvr>
                                    </p:anim>
                                    <p:animScale>
                                      <p:cBhvr>
                                        <p:cTn id="20" dur="200" decel="100000" autoRev="1" fill="hold">
                                          <p:stCondLst>
                                            <p:cond delay="600"/>
                                          </p:stCondLst>
                                        </p:cTn>
                                        <p:tgtEl>
                                          <p:spTgt spid="285716">
                                            <p:txEl>
                                              <p:pRg st="0" end="0"/>
                                            </p:txEl>
                                          </p:spTgt>
                                        </p:tgtEl>
                                      </p:cBhvr>
                                      <p:from x="100000" y="100000"/>
                                      <p:to x="80000" y="100000"/>
                                    </p:animScale>
                                    <p:anim by="(#ppt_h/3+#ppt_w*0.1)" calcmode="lin" valueType="num">
                                      <p:cBhvr additive="sum">
                                        <p:cTn id="21" dur="200" decel="100000" autoRev="1" fill="hold">
                                          <p:stCondLst>
                                            <p:cond delay="600"/>
                                          </p:stCondLst>
                                        </p:cTn>
                                        <p:tgtEl>
                                          <p:spTgt spid="285716">
                                            <p:txEl>
                                              <p:pRg st="0" end="0"/>
                                            </p:txEl>
                                          </p:spTgt>
                                        </p:tgtEl>
                                        <p:attrNameLst>
                                          <p:attrName>ppt_x</p:attrName>
                                        </p:attrNameLst>
                                      </p:cBhvr>
                                    </p:anim>
                                  </p:childTnLst>
                                </p:cTn>
                              </p:par>
                            </p:childTnLst>
                          </p:cTn>
                        </p:par>
                        <p:par>
                          <p:cTn id="22" fill="hold" nodeType="afterGroup">
                            <p:stCondLst>
                              <p:cond delay="10300"/>
                            </p:stCondLst>
                            <p:childTnLst>
                              <p:par>
                                <p:cTn id="23" presetID="34" presetClass="entr" presetSubtype="0" fill="hold" grpId="0" nodeType="afterEffect">
                                  <p:stCondLst>
                                    <p:cond delay="1000"/>
                                  </p:stCondLst>
                                  <p:childTnLst>
                                    <p:set>
                                      <p:cBhvr>
                                        <p:cTn id="24" dur="1" fill="hold">
                                          <p:stCondLst>
                                            <p:cond delay="0"/>
                                          </p:stCondLst>
                                        </p:cTn>
                                        <p:tgtEl>
                                          <p:spTgt spid="285717"/>
                                        </p:tgtEl>
                                        <p:attrNameLst>
                                          <p:attrName>style.visibility</p:attrName>
                                        </p:attrNameLst>
                                      </p:cBhvr>
                                      <p:to>
                                        <p:strVal val="visible"/>
                                      </p:to>
                                    </p:set>
                                    <p:anim from="(-#ppt_w/2)" to="(#ppt_x)" calcmode="lin" valueType="num">
                                      <p:cBhvr>
                                        <p:cTn id="25" dur="600" fill="hold">
                                          <p:stCondLst>
                                            <p:cond delay="0"/>
                                          </p:stCondLst>
                                        </p:cTn>
                                        <p:tgtEl>
                                          <p:spTgt spid="285717"/>
                                        </p:tgtEl>
                                        <p:attrNameLst>
                                          <p:attrName>ppt_x</p:attrName>
                                        </p:attrNameLst>
                                      </p:cBhvr>
                                    </p:anim>
                                    <p:anim from="0" to="-1.0" calcmode="lin" valueType="num">
                                      <p:cBhvr>
                                        <p:cTn id="26" dur="200" decel="50000" autoRev="1" fill="hold">
                                          <p:stCondLst>
                                            <p:cond delay="600"/>
                                          </p:stCondLst>
                                        </p:cTn>
                                        <p:tgtEl>
                                          <p:spTgt spid="285717"/>
                                        </p:tgtEl>
                                        <p:attrNameLst>
                                          <p:attrName>xshear</p:attrName>
                                        </p:attrNameLst>
                                      </p:cBhvr>
                                    </p:anim>
                                    <p:animScale>
                                      <p:cBhvr>
                                        <p:cTn id="27" dur="200" decel="100000" autoRev="1" fill="hold">
                                          <p:stCondLst>
                                            <p:cond delay="600"/>
                                          </p:stCondLst>
                                        </p:cTn>
                                        <p:tgtEl>
                                          <p:spTgt spid="285717"/>
                                        </p:tgtEl>
                                      </p:cBhvr>
                                      <p:from x="100000" y="100000"/>
                                      <p:to x="80000" y="100000"/>
                                    </p:animScale>
                                    <p:anim by="(#ppt_h/3+#ppt_w*0.1)" calcmode="lin" valueType="num">
                                      <p:cBhvr additive="sum">
                                        <p:cTn id="28" dur="200" decel="100000" autoRev="1" fill="hold">
                                          <p:stCondLst>
                                            <p:cond delay="600"/>
                                          </p:stCondLst>
                                        </p:cTn>
                                        <p:tgtEl>
                                          <p:spTgt spid="285717"/>
                                        </p:tgtEl>
                                        <p:attrNameLst>
                                          <p:attrName>ppt_x</p:attrName>
                                        </p:attrNameLst>
                                      </p:cBhvr>
                                    </p:anim>
                                  </p:childTnLst>
                                </p:cTn>
                              </p:par>
                            </p:childTnLst>
                          </p:cTn>
                        </p:par>
                        <p:par>
                          <p:cTn id="29" fill="hold" nodeType="afterGroup">
                            <p:stCondLst>
                              <p:cond delay="12300"/>
                            </p:stCondLst>
                            <p:childTnLst>
                              <p:par>
                                <p:cTn id="30" presetID="10" presetClass="entr" presetSubtype="0" fill="hold" grpId="0" nodeType="afterEffect">
                                  <p:stCondLst>
                                    <p:cond delay="0"/>
                                  </p:stCondLst>
                                  <p:childTnLst>
                                    <p:set>
                                      <p:cBhvr>
                                        <p:cTn id="31" dur="1" fill="hold">
                                          <p:stCondLst>
                                            <p:cond delay="0"/>
                                          </p:stCondLst>
                                        </p:cTn>
                                        <p:tgtEl>
                                          <p:spTgt spid="285722"/>
                                        </p:tgtEl>
                                        <p:attrNameLst>
                                          <p:attrName>style.visibility</p:attrName>
                                        </p:attrNameLst>
                                      </p:cBhvr>
                                      <p:to>
                                        <p:strVal val="visible"/>
                                      </p:to>
                                    </p:set>
                                    <p:animEffect transition="in" filter="fade">
                                      <p:cBhvr>
                                        <p:cTn id="32" dur="2000"/>
                                        <p:tgtEl>
                                          <p:spTgt spid="285722"/>
                                        </p:tgtEl>
                                      </p:cBhvr>
                                    </p:animEffect>
                                  </p:childTnLst>
                                </p:cTn>
                              </p:par>
                            </p:childTnLst>
                          </p:cTn>
                        </p:par>
                        <p:par>
                          <p:cTn id="33" fill="hold" nodeType="afterGroup">
                            <p:stCondLst>
                              <p:cond delay="14300"/>
                            </p:stCondLst>
                            <p:childTnLst>
                              <p:par>
                                <p:cTn id="34" presetID="23" presetClass="entr" presetSubtype="16" fill="hold" nodeType="afterEffect">
                                  <p:stCondLst>
                                    <p:cond delay="0"/>
                                  </p:stCondLst>
                                  <p:childTnLst>
                                    <p:set>
                                      <p:cBhvr>
                                        <p:cTn id="35" dur="1" fill="hold">
                                          <p:stCondLst>
                                            <p:cond delay="0"/>
                                          </p:stCondLst>
                                        </p:cTn>
                                        <p:tgtEl>
                                          <p:spTgt spid="285723"/>
                                        </p:tgtEl>
                                        <p:attrNameLst>
                                          <p:attrName>style.visibility</p:attrName>
                                        </p:attrNameLst>
                                      </p:cBhvr>
                                      <p:to>
                                        <p:strVal val="visible"/>
                                      </p:to>
                                    </p:set>
                                    <p:anim calcmode="lin" valueType="num">
                                      <p:cBhvr>
                                        <p:cTn id="36" dur="500" fill="hold"/>
                                        <p:tgtEl>
                                          <p:spTgt spid="285723"/>
                                        </p:tgtEl>
                                        <p:attrNameLst>
                                          <p:attrName>ppt_w</p:attrName>
                                        </p:attrNameLst>
                                      </p:cBhvr>
                                      <p:tavLst>
                                        <p:tav tm="0">
                                          <p:val>
                                            <p:fltVal val="0"/>
                                          </p:val>
                                        </p:tav>
                                        <p:tav tm="100000">
                                          <p:val>
                                            <p:strVal val="#ppt_w"/>
                                          </p:val>
                                        </p:tav>
                                      </p:tavLst>
                                    </p:anim>
                                    <p:anim calcmode="lin" valueType="num">
                                      <p:cBhvr>
                                        <p:cTn id="37" dur="500" fill="hold"/>
                                        <p:tgtEl>
                                          <p:spTgt spid="285723"/>
                                        </p:tgtEl>
                                        <p:attrNameLst>
                                          <p:attrName>ppt_h</p:attrName>
                                        </p:attrNameLst>
                                      </p:cBhvr>
                                      <p:tavLst>
                                        <p:tav tm="0">
                                          <p:val>
                                            <p:fltVal val="0"/>
                                          </p:val>
                                        </p:tav>
                                        <p:tav tm="100000">
                                          <p:val>
                                            <p:strVal val="#ppt_h"/>
                                          </p:val>
                                        </p:tav>
                                      </p:tavLst>
                                    </p:anim>
                                  </p:childTnLst>
                                </p:cTn>
                              </p:par>
                            </p:childTnLst>
                          </p:cTn>
                        </p:par>
                        <p:par>
                          <p:cTn id="38" fill="hold" nodeType="afterGroup">
                            <p:stCondLst>
                              <p:cond delay="14800"/>
                            </p:stCondLst>
                            <p:childTnLst>
                              <p:par>
                                <p:cTn id="39" presetID="55" presetClass="exit" presetSubtype="0" fill="hold" nodeType="afterEffect">
                                  <p:stCondLst>
                                    <p:cond delay="0"/>
                                  </p:stCondLst>
                                  <p:childTnLst>
                                    <p:anim calcmode="lin" valueType="num">
                                      <p:cBhvr>
                                        <p:cTn id="40" dur="1000"/>
                                        <p:tgtEl>
                                          <p:spTgt spid="285723"/>
                                        </p:tgtEl>
                                        <p:attrNameLst>
                                          <p:attrName>ppt_w</p:attrName>
                                        </p:attrNameLst>
                                      </p:cBhvr>
                                      <p:tavLst>
                                        <p:tav tm="0">
                                          <p:val>
                                            <p:strVal val="ppt_w"/>
                                          </p:val>
                                        </p:tav>
                                        <p:tav tm="100000">
                                          <p:val>
                                            <p:strVal val="ppt_w*0.70"/>
                                          </p:val>
                                        </p:tav>
                                      </p:tavLst>
                                    </p:anim>
                                    <p:anim calcmode="lin" valueType="num">
                                      <p:cBhvr>
                                        <p:cTn id="41" dur="1000"/>
                                        <p:tgtEl>
                                          <p:spTgt spid="285723"/>
                                        </p:tgtEl>
                                        <p:attrNameLst>
                                          <p:attrName>ppt_h</p:attrName>
                                        </p:attrNameLst>
                                      </p:cBhvr>
                                      <p:tavLst>
                                        <p:tav tm="0">
                                          <p:val>
                                            <p:strVal val="ppt_h"/>
                                          </p:val>
                                        </p:tav>
                                        <p:tav tm="100000">
                                          <p:val>
                                            <p:strVal val="ppt_h"/>
                                          </p:val>
                                        </p:tav>
                                      </p:tavLst>
                                    </p:anim>
                                    <p:animEffect transition="out" filter="fade">
                                      <p:cBhvr>
                                        <p:cTn id="42" dur="1000"/>
                                        <p:tgtEl>
                                          <p:spTgt spid="285723"/>
                                        </p:tgtEl>
                                      </p:cBhvr>
                                    </p:animEffect>
                                    <p:set>
                                      <p:cBhvr>
                                        <p:cTn id="43" dur="1" fill="hold">
                                          <p:stCondLst>
                                            <p:cond delay="999"/>
                                          </p:stCondLst>
                                        </p:cTn>
                                        <p:tgtEl>
                                          <p:spTgt spid="2857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714" grpId="0" autoUpdateAnimBg="0"/>
      <p:bldP spid="285715" grpId="0" build="p" autoUpdateAnimBg="0" advAuto="2000"/>
      <p:bldP spid="285716" grpId="0" build="p" autoUpdateAnimBg="0" advAuto="1000"/>
      <p:bldP spid="285717" grpId="0" autoUpdateAnimBg="0"/>
      <p:bldP spid="285722"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38" name="Rectangle 18"/>
          <p:cNvSpPr>
            <a:spLocks noGrp="1" noChangeArrowheads="1"/>
          </p:cNvSpPr>
          <p:nvPr>
            <p:ph type="title"/>
          </p:nvPr>
        </p:nvSpPr>
        <p:spPr bwMode="auto">
          <a:xfrm>
            <a:off x="685800" y="609600"/>
            <a:ext cx="7772400" cy="762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fr-FR" sz="2700"/>
              <a:t>Une centrale réalise </a:t>
            </a:r>
            <a:r>
              <a:rPr lang="fr-FR" sz="2700">
                <a:solidFill>
                  <a:srgbClr val="FF3300"/>
                </a:solidFill>
              </a:rPr>
              <a:t>plusieurs fonctions</a:t>
            </a:r>
            <a:r>
              <a:rPr lang="fr-FR" sz="2700"/>
              <a:t> :</a:t>
            </a:r>
            <a:r>
              <a:rPr lang="fr-FR" sz="2700">
                <a:cs typeface="Times New Roman" pitchFamily="18" charset="0"/>
              </a:rPr>
              <a:t/>
            </a:r>
            <a:br>
              <a:rPr lang="fr-FR" sz="2700">
                <a:cs typeface="Times New Roman" pitchFamily="18" charset="0"/>
              </a:rPr>
            </a:br>
            <a:endParaRPr lang="fr-FR" sz="2700">
              <a:cs typeface="Times New Roman" pitchFamily="18" charset="0"/>
            </a:endParaRPr>
          </a:p>
        </p:txBody>
      </p:sp>
      <p:sp>
        <p:nvSpPr>
          <p:cNvPr id="286739" name="Rectangle 19"/>
          <p:cNvSpPr>
            <a:spLocks noGrp="1" noChangeArrowheads="1"/>
          </p:cNvSpPr>
          <p:nvPr>
            <p:ph type="body" idx="1"/>
          </p:nvPr>
        </p:nvSpPr>
        <p:spPr bwMode="auto">
          <a:xfrm>
            <a:off x="609600" y="1600200"/>
            <a:ext cx="7772400" cy="9144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 typeface="Monotype Sorts" pitchFamily="2" charset="2"/>
              <a:buNone/>
            </a:pPr>
            <a:r>
              <a:rPr lang="fr-FR" sz="1800" b="1">
                <a:solidFill>
                  <a:srgbClr val="FFFF66"/>
                </a:solidFill>
                <a:sym typeface="Wingdings" pitchFamily="2" charset="2"/>
              </a:rPr>
              <a:t></a:t>
            </a:r>
            <a:r>
              <a:rPr lang="fr-FR" b="1">
                <a:solidFill>
                  <a:srgbClr val="FFFF66"/>
                </a:solidFill>
              </a:rPr>
              <a:t>  </a:t>
            </a:r>
            <a:r>
              <a:rPr lang="fr-FR" sz="2400" b="1">
                <a:solidFill>
                  <a:srgbClr val="FFFF66"/>
                </a:solidFill>
                <a:cs typeface="Times New Roman" pitchFamily="18" charset="0"/>
              </a:rPr>
              <a:t>Une surveillance par zone</a:t>
            </a:r>
            <a:r>
              <a:rPr lang="fr-FR" sz="2400">
                <a:solidFill>
                  <a:srgbClr val="FFFF66"/>
                </a:solidFill>
                <a:cs typeface="Times New Roman" pitchFamily="18" charset="0"/>
              </a:rPr>
              <a:t> :</a:t>
            </a:r>
            <a:r>
              <a:rPr lang="fr-FR">
                <a:solidFill>
                  <a:srgbClr val="FFFF66"/>
                </a:solidFill>
                <a:cs typeface="Times New Roman" pitchFamily="18" charset="0"/>
              </a:rPr>
              <a:t> </a:t>
            </a:r>
          </a:p>
        </p:txBody>
      </p:sp>
      <p:sp>
        <p:nvSpPr>
          <p:cNvPr id="286740" name="Rectangle 20"/>
          <p:cNvSpPr>
            <a:spLocks noChangeArrowheads="1"/>
          </p:cNvSpPr>
          <p:nvPr/>
        </p:nvSpPr>
        <p:spPr bwMode="auto">
          <a:xfrm>
            <a:off x="762000" y="2438400"/>
            <a:ext cx="76962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pPr>
            <a:r>
              <a:rPr kumimoji="1" lang="fr-FR" sz="2700" b="0">
                <a:solidFill>
                  <a:schemeClr val="tx2"/>
                </a:solidFill>
                <a:effectLst>
                  <a:outerShdw blurRad="38100" dist="38100" dir="2700000" algn="tl">
                    <a:srgbClr val="000000"/>
                  </a:outerShdw>
                </a:effectLst>
                <a:cs typeface="Times New Roman" pitchFamily="18" charset="0"/>
              </a:rPr>
              <a:t>La surveillance peut s’effectuer sur plusieurs zones (ou boucle) de détection.</a:t>
            </a:r>
            <a:r>
              <a:rPr kumimoji="1" lang="fr-FR" sz="2700" b="0">
                <a:solidFill>
                  <a:schemeClr val="tx2"/>
                </a:solidFill>
                <a:effectLst>
                  <a:outerShdw blurRad="38100" dist="38100" dir="2700000" algn="tl">
                    <a:srgbClr val="000000"/>
                  </a:outerShdw>
                </a:effectLst>
              </a:rPr>
              <a:t> </a:t>
            </a:r>
          </a:p>
        </p:txBody>
      </p:sp>
      <p:sp>
        <p:nvSpPr>
          <p:cNvPr id="286746" name="AutoShape 26">
            <a:hlinkClick r:id="rId2" action="ppaction://hlinksldjump"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286747" name="Group 27"/>
          <p:cNvGrpSpPr>
            <a:grpSpLocks/>
          </p:cNvGrpSpPr>
          <p:nvPr/>
        </p:nvGrpSpPr>
        <p:grpSpPr bwMode="auto">
          <a:xfrm>
            <a:off x="7380288" y="5805488"/>
            <a:ext cx="1008062" cy="360362"/>
            <a:chOff x="158" y="2341"/>
            <a:chExt cx="635" cy="227"/>
          </a:xfrm>
        </p:grpSpPr>
        <p:sp>
          <p:nvSpPr>
            <p:cNvPr id="286748" name="Line 28"/>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86749" name="Text Box 29"/>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
        <p:nvSpPr>
          <p:cNvPr id="286750" name="AutoShape 30">
            <a:hlinkClick r:id="" action="ppaction://hlinkshowjump?jump=nextslide" highlightClick="1"/>
          </p:cNvPr>
          <p:cNvSpPr>
            <a:spLocks noChangeArrowheads="1"/>
          </p:cNvSpPr>
          <p:nvPr/>
        </p:nvSpPr>
        <p:spPr bwMode="auto">
          <a:xfrm>
            <a:off x="971550" y="4005263"/>
            <a:ext cx="576263" cy="574675"/>
          </a:xfrm>
          <a:prstGeom prst="actionButtonInformation">
            <a:avLst/>
          </a:prstGeom>
          <a:solidFill>
            <a:srgbClr val="FFFF66"/>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spTree>
  </p:cSld>
  <p:clrMapOvr>
    <a:masterClrMapping/>
  </p:clrMapOvr>
  <p:transition spd="med" advTm="11392">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iterate type="wd">
                                    <p:tmPct val="100000"/>
                                  </p:iterate>
                                  <p:childTnLst>
                                    <p:set>
                                      <p:cBhvr>
                                        <p:cTn id="6" dur="1" fill="hold">
                                          <p:stCondLst>
                                            <p:cond delay="0"/>
                                          </p:stCondLst>
                                        </p:cTn>
                                        <p:tgtEl>
                                          <p:spTgt spid="286738"/>
                                        </p:tgtEl>
                                        <p:attrNameLst>
                                          <p:attrName>style.visibility</p:attrName>
                                        </p:attrNameLst>
                                      </p:cBhvr>
                                      <p:to>
                                        <p:strVal val="visible"/>
                                      </p:to>
                                    </p:set>
                                    <p:animEffect transition="in" filter="dissolve">
                                      <p:cBhvr>
                                        <p:cTn id="7" dur="300"/>
                                        <p:tgtEl>
                                          <p:spTgt spid="286738"/>
                                        </p:tgtEl>
                                      </p:cBhvr>
                                    </p:animEffect>
                                  </p:childTnLst>
                                </p:cTn>
                              </p:par>
                            </p:childTnLst>
                          </p:cTn>
                        </p:par>
                        <p:par>
                          <p:cTn id="8" fill="hold" nodeType="afterGroup">
                            <p:stCondLst>
                              <p:cond delay="1800"/>
                            </p:stCondLst>
                            <p:childTnLst>
                              <p:par>
                                <p:cTn id="9" presetID="34" presetClass="entr" presetSubtype="0" fill="hold" grpId="0" nodeType="afterEffect">
                                  <p:stCondLst>
                                    <p:cond delay="1000"/>
                                  </p:stCondLst>
                                  <p:childTnLst>
                                    <p:set>
                                      <p:cBhvr>
                                        <p:cTn id="10" dur="1" fill="hold">
                                          <p:stCondLst>
                                            <p:cond delay="0"/>
                                          </p:stCondLst>
                                        </p:cTn>
                                        <p:tgtEl>
                                          <p:spTgt spid="286739">
                                            <p:txEl>
                                              <p:pRg st="0" end="0"/>
                                            </p:txEl>
                                          </p:spTgt>
                                        </p:tgtEl>
                                        <p:attrNameLst>
                                          <p:attrName>style.visibility</p:attrName>
                                        </p:attrNameLst>
                                      </p:cBhvr>
                                      <p:to>
                                        <p:strVal val="visible"/>
                                      </p:to>
                                    </p:set>
                                    <p:anim from="(-#ppt_w/2)" to="(#ppt_x)" calcmode="lin" valueType="num">
                                      <p:cBhvr>
                                        <p:cTn id="11" dur="600" fill="hold">
                                          <p:stCondLst>
                                            <p:cond delay="0"/>
                                          </p:stCondLst>
                                        </p:cTn>
                                        <p:tgtEl>
                                          <p:spTgt spid="286739">
                                            <p:txEl>
                                              <p:pRg st="0" end="0"/>
                                            </p:txEl>
                                          </p:spTgt>
                                        </p:tgtEl>
                                        <p:attrNameLst>
                                          <p:attrName>ppt_x</p:attrName>
                                        </p:attrNameLst>
                                      </p:cBhvr>
                                    </p:anim>
                                    <p:anim from="0" to="-1.0" calcmode="lin" valueType="num">
                                      <p:cBhvr>
                                        <p:cTn id="12" dur="200" decel="50000" autoRev="1" fill="hold">
                                          <p:stCondLst>
                                            <p:cond delay="600"/>
                                          </p:stCondLst>
                                        </p:cTn>
                                        <p:tgtEl>
                                          <p:spTgt spid="286739">
                                            <p:txEl>
                                              <p:pRg st="0" end="0"/>
                                            </p:txEl>
                                          </p:spTgt>
                                        </p:tgtEl>
                                        <p:attrNameLst>
                                          <p:attrName>xshear</p:attrName>
                                        </p:attrNameLst>
                                      </p:cBhvr>
                                    </p:anim>
                                    <p:animScale>
                                      <p:cBhvr>
                                        <p:cTn id="13" dur="200" decel="100000" autoRev="1" fill="hold">
                                          <p:stCondLst>
                                            <p:cond delay="600"/>
                                          </p:stCondLst>
                                        </p:cTn>
                                        <p:tgtEl>
                                          <p:spTgt spid="286739">
                                            <p:txEl>
                                              <p:pRg st="0" end="0"/>
                                            </p:txEl>
                                          </p:spTgt>
                                        </p:tgtEl>
                                      </p:cBhvr>
                                      <p:from x="100000" y="100000"/>
                                      <p:to x="80000" y="100000"/>
                                    </p:animScale>
                                    <p:anim by="(#ppt_h/3+#ppt_w*0.1)" calcmode="lin" valueType="num">
                                      <p:cBhvr additive="sum">
                                        <p:cTn id="14" dur="200" decel="100000" autoRev="1" fill="hold">
                                          <p:stCondLst>
                                            <p:cond delay="600"/>
                                          </p:stCondLst>
                                        </p:cTn>
                                        <p:tgtEl>
                                          <p:spTgt spid="286739">
                                            <p:txEl>
                                              <p:pRg st="0" end="0"/>
                                            </p:txEl>
                                          </p:spTgt>
                                        </p:tgtEl>
                                        <p:attrNameLst>
                                          <p:attrName>ppt_x</p:attrName>
                                        </p:attrNameLst>
                                      </p:cBhvr>
                                    </p:anim>
                                  </p:childTnLst>
                                </p:cTn>
                              </p:par>
                            </p:childTnLst>
                          </p:cTn>
                        </p:par>
                        <p:par>
                          <p:cTn id="15" fill="hold" nodeType="afterGroup">
                            <p:stCondLst>
                              <p:cond delay="3800"/>
                            </p:stCondLst>
                            <p:childTnLst>
                              <p:par>
                                <p:cTn id="16" presetID="9" presetClass="entr" presetSubtype="0" fill="hold" grpId="0" nodeType="afterEffect">
                                  <p:stCondLst>
                                    <p:cond delay="1000"/>
                                  </p:stCondLst>
                                  <p:iterate type="wd">
                                    <p:tmPct val="100000"/>
                                  </p:iterate>
                                  <p:childTnLst>
                                    <p:set>
                                      <p:cBhvr>
                                        <p:cTn id="17" dur="1" fill="hold">
                                          <p:stCondLst>
                                            <p:cond delay="0"/>
                                          </p:stCondLst>
                                        </p:cTn>
                                        <p:tgtEl>
                                          <p:spTgt spid="286740"/>
                                        </p:tgtEl>
                                        <p:attrNameLst>
                                          <p:attrName>style.visibility</p:attrName>
                                        </p:attrNameLst>
                                      </p:cBhvr>
                                      <p:to>
                                        <p:strVal val="visible"/>
                                      </p:to>
                                    </p:set>
                                    <p:animEffect transition="in" filter="dissolve">
                                      <p:cBhvr>
                                        <p:cTn id="18" dur="300"/>
                                        <p:tgtEl>
                                          <p:spTgt spid="286740"/>
                                        </p:tgtEl>
                                      </p:cBhvr>
                                    </p:animEffect>
                                  </p:childTnLst>
                                </p:cTn>
                              </p:par>
                            </p:childTnLst>
                          </p:cTn>
                        </p:par>
                        <p:par>
                          <p:cTn id="19" fill="hold" nodeType="afterGroup">
                            <p:stCondLst>
                              <p:cond delay="9300"/>
                            </p:stCondLst>
                            <p:childTnLst>
                              <p:par>
                                <p:cTn id="20" presetID="10" presetClass="entr" presetSubtype="0" fill="hold" grpId="0" nodeType="afterEffect">
                                  <p:stCondLst>
                                    <p:cond delay="500"/>
                                  </p:stCondLst>
                                  <p:childTnLst>
                                    <p:set>
                                      <p:cBhvr>
                                        <p:cTn id="21" dur="1" fill="hold">
                                          <p:stCondLst>
                                            <p:cond delay="0"/>
                                          </p:stCondLst>
                                        </p:cTn>
                                        <p:tgtEl>
                                          <p:spTgt spid="286750"/>
                                        </p:tgtEl>
                                        <p:attrNameLst>
                                          <p:attrName>style.visibility</p:attrName>
                                        </p:attrNameLst>
                                      </p:cBhvr>
                                      <p:to>
                                        <p:strVal val="visible"/>
                                      </p:to>
                                    </p:set>
                                    <p:animEffect transition="in" filter="fade">
                                      <p:cBhvr>
                                        <p:cTn id="22" dur="2000"/>
                                        <p:tgtEl>
                                          <p:spTgt spid="286750"/>
                                        </p:tgtEl>
                                      </p:cBhvr>
                                    </p:animEffect>
                                  </p:childTnLst>
                                </p:cTn>
                              </p:par>
                            </p:childTnLst>
                          </p:cTn>
                        </p:par>
                        <p:par>
                          <p:cTn id="23" fill="hold" nodeType="afterGroup">
                            <p:stCondLst>
                              <p:cond delay="11800"/>
                            </p:stCondLst>
                            <p:childTnLst>
                              <p:par>
                                <p:cTn id="24" presetID="10" presetClass="entr" presetSubtype="0" fill="hold" grpId="0" nodeType="afterEffect">
                                  <p:stCondLst>
                                    <p:cond delay="0"/>
                                  </p:stCondLst>
                                  <p:childTnLst>
                                    <p:set>
                                      <p:cBhvr>
                                        <p:cTn id="25" dur="1" fill="hold">
                                          <p:stCondLst>
                                            <p:cond delay="0"/>
                                          </p:stCondLst>
                                        </p:cTn>
                                        <p:tgtEl>
                                          <p:spTgt spid="286746"/>
                                        </p:tgtEl>
                                        <p:attrNameLst>
                                          <p:attrName>style.visibility</p:attrName>
                                        </p:attrNameLst>
                                      </p:cBhvr>
                                      <p:to>
                                        <p:strVal val="visible"/>
                                      </p:to>
                                    </p:set>
                                    <p:animEffect transition="in" filter="fade">
                                      <p:cBhvr>
                                        <p:cTn id="26" dur="2000"/>
                                        <p:tgtEl>
                                          <p:spTgt spid="286746"/>
                                        </p:tgtEl>
                                      </p:cBhvr>
                                    </p:animEffect>
                                  </p:childTnLst>
                                </p:cTn>
                              </p:par>
                            </p:childTnLst>
                          </p:cTn>
                        </p:par>
                        <p:par>
                          <p:cTn id="27" fill="hold" nodeType="afterGroup">
                            <p:stCondLst>
                              <p:cond delay="13800"/>
                            </p:stCondLst>
                            <p:childTnLst>
                              <p:par>
                                <p:cTn id="28" presetID="23" presetClass="entr" presetSubtype="16" fill="hold" nodeType="afterEffect">
                                  <p:stCondLst>
                                    <p:cond delay="0"/>
                                  </p:stCondLst>
                                  <p:childTnLst>
                                    <p:set>
                                      <p:cBhvr>
                                        <p:cTn id="29" dur="1" fill="hold">
                                          <p:stCondLst>
                                            <p:cond delay="0"/>
                                          </p:stCondLst>
                                        </p:cTn>
                                        <p:tgtEl>
                                          <p:spTgt spid="286747"/>
                                        </p:tgtEl>
                                        <p:attrNameLst>
                                          <p:attrName>style.visibility</p:attrName>
                                        </p:attrNameLst>
                                      </p:cBhvr>
                                      <p:to>
                                        <p:strVal val="visible"/>
                                      </p:to>
                                    </p:set>
                                    <p:anim calcmode="lin" valueType="num">
                                      <p:cBhvr>
                                        <p:cTn id="30" dur="500" fill="hold"/>
                                        <p:tgtEl>
                                          <p:spTgt spid="286747"/>
                                        </p:tgtEl>
                                        <p:attrNameLst>
                                          <p:attrName>ppt_w</p:attrName>
                                        </p:attrNameLst>
                                      </p:cBhvr>
                                      <p:tavLst>
                                        <p:tav tm="0">
                                          <p:val>
                                            <p:fltVal val="0"/>
                                          </p:val>
                                        </p:tav>
                                        <p:tav tm="100000">
                                          <p:val>
                                            <p:strVal val="#ppt_w"/>
                                          </p:val>
                                        </p:tav>
                                      </p:tavLst>
                                    </p:anim>
                                    <p:anim calcmode="lin" valueType="num">
                                      <p:cBhvr>
                                        <p:cTn id="31" dur="500" fill="hold"/>
                                        <p:tgtEl>
                                          <p:spTgt spid="286747"/>
                                        </p:tgtEl>
                                        <p:attrNameLst>
                                          <p:attrName>ppt_h</p:attrName>
                                        </p:attrNameLst>
                                      </p:cBhvr>
                                      <p:tavLst>
                                        <p:tav tm="0">
                                          <p:val>
                                            <p:fltVal val="0"/>
                                          </p:val>
                                        </p:tav>
                                        <p:tav tm="100000">
                                          <p:val>
                                            <p:strVal val="#ppt_h"/>
                                          </p:val>
                                        </p:tav>
                                      </p:tavLst>
                                    </p:anim>
                                  </p:childTnLst>
                                </p:cTn>
                              </p:par>
                            </p:childTnLst>
                          </p:cTn>
                        </p:par>
                        <p:par>
                          <p:cTn id="32" fill="hold" nodeType="afterGroup">
                            <p:stCondLst>
                              <p:cond delay="14300"/>
                            </p:stCondLst>
                            <p:childTnLst>
                              <p:par>
                                <p:cTn id="33" presetID="55" presetClass="exit" presetSubtype="0" fill="hold" nodeType="afterEffect">
                                  <p:stCondLst>
                                    <p:cond delay="0"/>
                                  </p:stCondLst>
                                  <p:childTnLst>
                                    <p:anim calcmode="lin" valueType="num">
                                      <p:cBhvr>
                                        <p:cTn id="34" dur="1000"/>
                                        <p:tgtEl>
                                          <p:spTgt spid="286747"/>
                                        </p:tgtEl>
                                        <p:attrNameLst>
                                          <p:attrName>ppt_w</p:attrName>
                                        </p:attrNameLst>
                                      </p:cBhvr>
                                      <p:tavLst>
                                        <p:tav tm="0">
                                          <p:val>
                                            <p:strVal val="ppt_w"/>
                                          </p:val>
                                        </p:tav>
                                        <p:tav tm="100000">
                                          <p:val>
                                            <p:strVal val="ppt_w*0.70"/>
                                          </p:val>
                                        </p:tav>
                                      </p:tavLst>
                                    </p:anim>
                                    <p:anim calcmode="lin" valueType="num">
                                      <p:cBhvr>
                                        <p:cTn id="35" dur="1000"/>
                                        <p:tgtEl>
                                          <p:spTgt spid="286747"/>
                                        </p:tgtEl>
                                        <p:attrNameLst>
                                          <p:attrName>ppt_h</p:attrName>
                                        </p:attrNameLst>
                                      </p:cBhvr>
                                      <p:tavLst>
                                        <p:tav tm="0">
                                          <p:val>
                                            <p:strVal val="ppt_h"/>
                                          </p:val>
                                        </p:tav>
                                        <p:tav tm="100000">
                                          <p:val>
                                            <p:strVal val="ppt_h"/>
                                          </p:val>
                                        </p:tav>
                                      </p:tavLst>
                                    </p:anim>
                                    <p:animEffect transition="out" filter="fade">
                                      <p:cBhvr>
                                        <p:cTn id="36" dur="1000"/>
                                        <p:tgtEl>
                                          <p:spTgt spid="286747"/>
                                        </p:tgtEl>
                                      </p:cBhvr>
                                    </p:animEffect>
                                    <p:set>
                                      <p:cBhvr>
                                        <p:cTn id="37" dur="1" fill="hold">
                                          <p:stCondLst>
                                            <p:cond delay="999"/>
                                          </p:stCondLst>
                                        </p:cTn>
                                        <p:tgtEl>
                                          <p:spTgt spid="28674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38" grpId="0" autoUpdateAnimBg="0"/>
      <p:bldP spid="286739" grpId="0" build="p" autoUpdateAnimBg="0" advAuto="1000"/>
      <p:bldP spid="286740" grpId="0" autoUpdateAnimBg="0"/>
      <p:bldP spid="286746" grpId="0" animBg="1"/>
      <p:bldP spid="286750"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0695" name="Picture 7" descr="zones"/>
          <p:cNvPicPr>
            <a:picLocks noGrp="1" noChangeAspect="1" noChangeArrowheads="1"/>
          </p:cNvPicPr>
          <p:nvPr>
            <p:ph/>
          </p:nvPr>
        </p:nvPicPr>
        <p:blipFill>
          <a:blip r:embed="rId2" cstate="print">
            <a:extLst>
              <a:ext uri="{28A0092B-C50C-407E-A947-70E740481C1C}">
                <a14:useLocalDpi xmlns:a14="http://schemas.microsoft.com/office/drawing/2010/main" val="0"/>
              </a:ext>
            </a:extLst>
          </a:blip>
          <a:srcRect/>
          <a:stretch>
            <a:fillRect/>
          </a:stretch>
        </p:blipFill>
        <p:spPr bwMode="auto">
          <a:xfrm>
            <a:off x="1187450" y="2205038"/>
            <a:ext cx="6697663" cy="211455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0698" name="Rectangle 10"/>
          <p:cNvSpPr>
            <a:spLocks noChangeArrowheads="1"/>
          </p:cNvSpPr>
          <p:nvPr/>
        </p:nvSpPr>
        <p:spPr bwMode="auto">
          <a:xfrm>
            <a:off x="684213" y="692150"/>
            <a:ext cx="7696200" cy="1223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pPr>
            <a:r>
              <a:rPr kumimoji="1" lang="fr-FR" sz="2400" b="0" i="1">
                <a:solidFill>
                  <a:schemeClr val="tx2"/>
                </a:solidFill>
                <a:effectLst>
                  <a:outerShdw blurRad="38100" dist="38100" dir="2700000" algn="tl">
                    <a:srgbClr val="000000"/>
                  </a:outerShdw>
                </a:effectLst>
              </a:rPr>
              <a:t>Le mode de fonctionnement par zone permet de diviser, en plusieurs groupes indépendants, les détecteurs de l’habitation.</a:t>
            </a:r>
          </a:p>
        </p:txBody>
      </p:sp>
      <p:sp>
        <p:nvSpPr>
          <p:cNvPr id="370699" name="Rectangle 11"/>
          <p:cNvSpPr>
            <a:spLocks noChangeArrowheads="1"/>
          </p:cNvSpPr>
          <p:nvPr/>
        </p:nvSpPr>
        <p:spPr bwMode="auto">
          <a:xfrm>
            <a:off x="1042988" y="4508500"/>
            <a:ext cx="7696200"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pPr>
            <a:r>
              <a:rPr kumimoji="1" lang="fr-FR" b="0" i="1">
                <a:solidFill>
                  <a:schemeClr val="tx2"/>
                </a:solidFill>
                <a:effectLst>
                  <a:outerShdw blurRad="38100" dist="38100" dir="2700000" algn="tl">
                    <a:srgbClr val="000000"/>
                  </a:outerShdw>
                </a:effectLst>
              </a:rPr>
              <a:t>Par exemple :</a:t>
            </a:r>
          </a:p>
          <a:p>
            <a:pPr algn="l">
              <a:spcBef>
                <a:spcPct val="0"/>
              </a:spcBef>
            </a:pPr>
            <a:r>
              <a:rPr kumimoji="1" lang="fr-FR" b="0" i="1">
                <a:solidFill>
                  <a:schemeClr val="tx2"/>
                </a:solidFill>
                <a:effectLst>
                  <a:outerShdw blurRad="38100" dist="38100" dir="2700000" algn="tl">
                    <a:srgbClr val="000000"/>
                  </a:outerShdw>
                </a:effectLst>
              </a:rPr>
              <a:t>Le soir, on peut monter à l’étage et déclencher l’alarme uniquement sur la zone du rez de chaussée (groupe A).</a:t>
            </a:r>
          </a:p>
          <a:p>
            <a:pPr algn="l">
              <a:spcBef>
                <a:spcPct val="0"/>
              </a:spcBef>
            </a:pPr>
            <a:r>
              <a:rPr kumimoji="1" lang="fr-FR" b="0" i="1">
                <a:solidFill>
                  <a:schemeClr val="tx2"/>
                </a:solidFill>
                <a:effectLst>
                  <a:outerShdw blurRad="38100" dist="38100" dir="2700000" algn="tl">
                    <a:srgbClr val="000000"/>
                  </a:outerShdw>
                </a:effectLst>
              </a:rPr>
              <a:t>Le jour, en descendant au rez de chaussée on déclenchera l’alarme sur la zone étage uniquement (groupe B).</a:t>
            </a:r>
          </a:p>
        </p:txBody>
      </p:sp>
      <p:sp>
        <p:nvSpPr>
          <p:cNvPr id="370700" name="AutoShape 12">
            <a:hlinkClick r:id="rId3" action="ppaction://hlinksldjump" highlightClick="1"/>
          </p:cNvPr>
          <p:cNvSpPr>
            <a:spLocks noChangeArrowheads="1"/>
          </p:cNvSpPr>
          <p:nvPr/>
        </p:nvSpPr>
        <p:spPr bwMode="auto">
          <a:xfrm>
            <a:off x="8459788" y="6237288"/>
            <a:ext cx="431800" cy="431800"/>
          </a:xfrm>
          <a:prstGeom prst="actionButtonReturn">
            <a:avLst/>
          </a:prstGeom>
          <a:solidFill>
            <a:schemeClr val="tx2"/>
          </a:solidFill>
          <a:ln w="12700">
            <a:solidFill>
              <a:schemeClr val="tx1"/>
            </a:solidFill>
            <a:miter lim="800000"/>
            <a:headEnd/>
            <a:tailEnd/>
          </a:ln>
          <a:effectLst>
            <a:outerShdw dist="107763" dir="2700000" algn="ctr" rotWithShape="0">
              <a:schemeClr val="bg2"/>
            </a:outerShdw>
          </a:effectLst>
        </p:spPr>
        <p:txBody>
          <a:bodyPr anchor="ctr">
            <a:spAutoFit/>
          </a:bodyPr>
          <a:lstStyle/>
          <a:p>
            <a:endParaRPr lang="fr-FR"/>
          </a:p>
        </p:txBody>
      </p:sp>
      <p:grpSp>
        <p:nvGrpSpPr>
          <p:cNvPr id="370701" name="Group 13"/>
          <p:cNvGrpSpPr>
            <a:grpSpLocks/>
          </p:cNvGrpSpPr>
          <p:nvPr/>
        </p:nvGrpSpPr>
        <p:grpSpPr bwMode="auto">
          <a:xfrm>
            <a:off x="7380288" y="5805488"/>
            <a:ext cx="1008062" cy="360362"/>
            <a:chOff x="158" y="2341"/>
            <a:chExt cx="635" cy="227"/>
          </a:xfrm>
        </p:grpSpPr>
        <p:sp>
          <p:nvSpPr>
            <p:cNvPr id="370702" name="Line 14"/>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70703" name="Text Box 15"/>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3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iterate type="wd">
                                    <p:tmPct val="100000"/>
                                  </p:iterate>
                                  <p:childTnLst>
                                    <p:set>
                                      <p:cBhvr>
                                        <p:cTn id="6" dur="1" fill="hold">
                                          <p:stCondLst>
                                            <p:cond delay="0"/>
                                          </p:stCondLst>
                                        </p:cTn>
                                        <p:tgtEl>
                                          <p:spTgt spid="370698"/>
                                        </p:tgtEl>
                                        <p:attrNameLst>
                                          <p:attrName>style.visibility</p:attrName>
                                        </p:attrNameLst>
                                      </p:cBhvr>
                                      <p:to>
                                        <p:strVal val="visible"/>
                                      </p:to>
                                    </p:set>
                                    <p:animEffect transition="in" filter="dissolve">
                                      <p:cBhvr>
                                        <p:cTn id="7" dur="300"/>
                                        <p:tgtEl>
                                          <p:spTgt spid="370698"/>
                                        </p:tgtEl>
                                      </p:cBhvr>
                                    </p:animEffect>
                                  </p:childTnLst>
                                </p:cTn>
                              </p:par>
                            </p:childTnLst>
                          </p:cTn>
                        </p:par>
                        <p:par>
                          <p:cTn id="8" fill="hold" nodeType="afterGroup">
                            <p:stCondLst>
                              <p:cond delay="6000"/>
                            </p:stCondLst>
                            <p:childTnLst>
                              <p:par>
                                <p:cTn id="9" presetID="10" presetClass="entr" presetSubtype="0" fill="hold" nodeType="afterEffect">
                                  <p:stCondLst>
                                    <p:cond delay="0"/>
                                  </p:stCondLst>
                                  <p:childTnLst>
                                    <p:set>
                                      <p:cBhvr>
                                        <p:cTn id="10" dur="1" fill="hold">
                                          <p:stCondLst>
                                            <p:cond delay="0"/>
                                          </p:stCondLst>
                                        </p:cTn>
                                        <p:tgtEl>
                                          <p:spTgt spid="370695"/>
                                        </p:tgtEl>
                                        <p:attrNameLst>
                                          <p:attrName>style.visibility</p:attrName>
                                        </p:attrNameLst>
                                      </p:cBhvr>
                                      <p:to>
                                        <p:strVal val="visible"/>
                                      </p:to>
                                    </p:set>
                                    <p:animEffect transition="in" filter="fade">
                                      <p:cBhvr>
                                        <p:cTn id="11" dur="2000"/>
                                        <p:tgtEl>
                                          <p:spTgt spid="370695"/>
                                        </p:tgtEl>
                                      </p:cBhvr>
                                    </p:animEffect>
                                  </p:childTnLst>
                                </p:cTn>
                              </p:par>
                              <p:par>
                                <p:cTn id="12" presetID="9" presetClass="entr" presetSubtype="0" fill="hold" grpId="0" nodeType="withEffect">
                                  <p:stCondLst>
                                    <p:cond delay="0"/>
                                  </p:stCondLst>
                                  <p:iterate type="wd">
                                    <p:tmPct val="100000"/>
                                  </p:iterate>
                                  <p:childTnLst>
                                    <p:set>
                                      <p:cBhvr>
                                        <p:cTn id="13" dur="1" fill="hold">
                                          <p:stCondLst>
                                            <p:cond delay="0"/>
                                          </p:stCondLst>
                                        </p:cTn>
                                        <p:tgtEl>
                                          <p:spTgt spid="370699"/>
                                        </p:tgtEl>
                                        <p:attrNameLst>
                                          <p:attrName>style.visibility</p:attrName>
                                        </p:attrNameLst>
                                      </p:cBhvr>
                                      <p:to>
                                        <p:strVal val="visible"/>
                                      </p:to>
                                    </p:set>
                                    <p:animEffect transition="in" filter="dissolve">
                                      <p:cBhvr>
                                        <p:cTn id="14" dur="300"/>
                                        <p:tgtEl>
                                          <p:spTgt spid="370699"/>
                                        </p:tgtEl>
                                      </p:cBhvr>
                                    </p:animEffect>
                                  </p:childTnLst>
                                </p:cTn>
                              </p:par>
                            </p:childTnLst>
                          </p:cTn>
                        </p:par>
                        <p:par>
                          <p:cTn id="15" fill="hold" nodeType="afterGroup">
                            <p:stCondLst>
                              <p:cond delay="20100"/>
                            </p:stCondLst>
                            <p:childTnLst>
                              <p:par>
                                <p:cTn id="16" presetID="10" presetClass="entr" presetSubtype="0" fill="hold" grpId="0" nodeType="afterEffect">
                                  <p:stCondLst>
                                    <p:cond delay="0"/>
                                  </p:stCondLst>
                                  <p:childTnLst>
                                    <p:set>
                                      <p:cBhvr>
                                        <p:cTn id="17" dur="1" fill="hold">
                                          <p:stCondLst>
                                            <p:cond delay="0"/>
                                          </p:stCondLst>
                                        </p:cTn>
                                        <p:tgtEl>
                                          <p:spTgt spid="370700"/>
                                        </p:tgtEl>
                                        <p:attrNameLst>
                                          <p:attrName>style.visibility</p:attrName>
                                        </p:attrNameLst>
                                      </p:cBhvr>
                                      <p:to>
                                        <p:strVal val="visible"/>
                                      </p:to>
                                    </p:set>
                                    <p:animEffect transition="in" filter="fade">
                                      <p:cBhvr>
                                        <p:cTn id="18" dur="2000"/>
                                        <p:tgtEl>
                                          <p:spTgt spid="370700"/>
                                        </p:tgtEl>
                                      </p:cBhvr>
                                    </p:animEffect>
                                  </p:childTnLst>
                                </p:cTn>
                              </p:par>
                            </p:childTnLst>
                          </p:cTn>
                        </p:par>
                        <p:par>
                          <p:cTn id="19" fill="hold" nodeType="afterGroup">
                            <p:stCondLst>
                              <p:cond delay="22100"/>
                            </p:stCondLst>
                            <p:childTnLst>
                              <p:par>
                                <p:cTn id="20" presetID="23" presetClass="entr" presetSubtype="272" fill="hold" nodeType="afterEffect">
                                  <p:stCondLst>
                                    <p:cond delay="0"/>
                                  </p:stCondLst>
                                  <p:childTnLst>
                                    <p:set>
                                      <p:cBhvr>
                                        <p:cTn id="21" dur="1" fill="hold">
                                          <p:stCondLst>
                                            <p:cond delay="0"/>
                                          </p:stCondLst>
                                        </p:cTn>
                                        <p:tgtEl>
                                          <p:spTgt spid="370701"/>
                                        </p:tgtEl>
                                        <p:attrNameLst>
                                          <p:attrName>style.visibility</p:attrName>
                                        </p:attrNameLst>
                                      </p:cBhvr>
                                      <p:to>
                                        <p:strVal val="visible"/>
                                      </p:to>
                                    </p:set>
                                    <p:anim calcmode="lin" valueType="num">
                                      <p:cBhvr>
                                        <p:cTn id="22" dur="1000" fill="hold"/>
                                        <p:tgtEl>
                                          <p:spTgt spid="370701"/>
                                        </p:tgtEl>
                                        <p:attrNameLst>
                                          <p:attrName>ppt_w</p:attrName>
                                        </p:attrNameLst>
                                      </p:cBhvr>
                                      <p:tavLst>
                                        <p:tav tm="0">
                                          <p:val>
                                            <p:strVal val="2/3*#ppt_w"/>
                                          </p:val>
                                        </p:tav>
                                        <p:tav tm="100000">
                                          <p:val>
                                            <p:strVal val="#ppt_w"/>
                                          </p:val>
                                        </p:tav>
                                      </p:tavLst>
                                    </p:anim>
                                    <p:anim calcmode="lin" valueType="num">
                                      <p:cBhvr>
                                        <p:cTn id="23" dur="1000" fill="hold"/>
                                        <p:tgtEl>
                                          <p:spTgt spid="370701"/>
                                        </p:tgtEl>
                                        <p:attrNameLst>
                                          <p:attrName>ppt_h</p:attrName>
                                        </p:attrNameLst>
                                      </p:cBhvr>
                                      <p:tavLst>
                                        <p:tav tm="0">
                                          <p:val>
                                            <p:strVal val="2/3*#ppt_h"/>
                                          </p:val>
                                        </p:tav>
                                        <p:tav tm="100000">
                                          <p:val>
                                            <p:strVal val="#ppt_h"/>
                                          </p:val>
                                        </p:tav>
                                      </p:tavLst>
                                    </p:anim>
                                  </p:childTnLst>
                                </p:cTn>
                              </p:par>
                            </p:childTnLst>
                          </p:cTn>
                        </p:par>
                        <p:par>
                          <p:cTn id="24" fill="hold" nodeType="afterGroup">
                            <p:stCondLst>
                              <p:cond delay="23100"/>
                            </p:stCondLst>
                            <p:childTnLst>
                              <p:par>
                                <p:cTn id="25" presetID="55" presetClass="exit" presetSubtype="0" fill="hold" nodeType="afterEffect">
                                  <p:stCondLst>
                                    <p:cond delay="0"/>
                                  </p:stCondLst>
                                  <p:childTnLst>
                                    <p:anim calcmode="lin" valueType="num">
                                      <p:cBhvr>
                                        <p:cTn id="26" dur="1000"/>
                                        <p:tgtEl>
                                          <p:spTgt spid="370701"/>
                                        </p:tgtEl>
                                        <p:attrNameLst>
                                          <p:attrName>ppt_w</p:attrName>
                                        </p:attrNameLst>
                                      </p:cBhvr>
                                      <p:tavLst>
                                        <p:tav tm="0">
                                          <p:val>
                                            <p:strVal val="ppt_w"/>
                                          </p:val>
                                        </p:tav>
                                        <p:tav tm="100000">
                                          <p:val>
                                            <p:strVal val="ppt_w*0.70"/>
                                          </p:val>
                                        </p:tav>
                                      </p:tavLst>
                                    </p:anim>
                                    <p:anim calcmode="lin" valueType="num">
                                      <p:cBhvr>
                                        <p:cTn id="27" dur="1000"/>
                                        <p:tgtEl>
                                          <p:spTgt spid="370701"/>
                                        </p:tgtEl>
                                        <p:attrNameLst>
                                          <p:attrName>ppt_h</p:attrName>
                                        </p:attrNameLst>
                                      </p:cBhvr>
                                      <p:tavLst>
                                        <p:tav tm="0">
                                          <p:val>
                                            <p:strVal val="ppt_h"/>
                                          </p:val>
                                        </p:tav>
                                        <p:tav tm="100000">
                                          <p:val>
                                            <p:strVal val="ppt_h"/>
                                          </p:val>
                                        </p:tav>
                                      </p:tavLst>
                                    </p:anim>
                                    <p:animEffect transition="out" filter="fade">
                                      <p:cBhvr>
                                        <p:cTn id="28" dur="1000"/>
                                        <p:tgtEl>
                                          <p:spTgt spid="370701"/>
                                        </p:tgtEl>
                                      </p:cBhvr>
                                    </p:animEffect>
                                    <p:set>
                                      <p:cBhvr>
                                        <p:cTn id="29" dur="1" fill="hold">
                                          <p:stCondLst>
                                            <p:cond delay="999"/>
                                          </p:stCondLst>
                                        </p:cTn>
                                        <p:tgtEl>
                                          <p:spTgt spid="37070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0698" grpId="0" autoUpdateAnimBg="0"/>
      <p:bldP spid="370699" grpId="0" autoUpdateAnimBg="0"/>
      <p:bldP spid="370700" grpId="0" animBg="1"/>
    </p:bld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7762" name="Rectangle 18"/>
          <p:cNvSpPr>
            <a:spLocks noGrp="1" noChangeArrowheads="1"/>
          </p:cNvSpPr>
          <p:nvPr>
            <p:ph type="body" idx="1"/>
          </p:nvPr>
        </p:nvSpPr>
        <p:spPr bwMode="auto">
          <a:xfrm>
            <a:off x="609600" y="1600200"/>
            <a:ext cx="7772400" cy="9144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 typeface="Monotype Sorts" pitchFamily="2" charset="2"/>
              <a:buNone/>
            </a:pPr>
            <a:r>
              <a:rPr lang="fr-FR" sz="1800" b="1">
                <a:solidFill>
                  <a:srgbClr val="FFFF66"/>
                </a:solidFill>
                <a:sym typeface="Wingdings" pitchFamily="2" charset="2"/>
              </a:rPr>
              <a:t></a:t>
            </a:r>
            <a:r>
              <a:rPr lang="fr-FR" sz="1800" b="1">
                <a:solidFill>
                  <a:srgbClr val="FFFF66"/>
                </a:solidFill>
              </a:rPr>
              <a:t>    </a:t>
            </a:r>
            <a:r>
              <a:rPr lang="fr-FR" sz="2400" b="1">
                <a:solidFill>
                  <a:srgbClr val="FFFF66"/>
                </a:solidFill>
                <a:cs typeface="Times New Roman" pitchFamily="18" charset="0"/>
              </a:rPr>
              <a:t>Différents modes de marche :</a:t>
            </a:r>
            <a:r>
              <a:rPr lang="fr-FR" sz="1800" b="1">
                <a:solidFill>
                  <a:srgbClr val="FFFF66"/>
                </a:solidFill>
                <a:cs typeface="Times New Roman" pitchFamily="18" charset="0"/>
              </a:rPr>
              <a:t> </a:t>
            </a:r>
          </a:p>
        </p:txBody>
      </p:sp>
      <p:sp>
        <p:nvSpPr>
          <p:cNvPr id="287763" name="Rectangle 19"/>
          <p:cNvSpPr>
            <a:spLocks noChangeArrowheads="1"/>
          </p:cNvSpPr>
          <p:nvPr/>
        </p:nvSpPr>
        <p:spPr bwMode="auto">
          <a:xfrm>
            <a:off x="762000" y="2286000"/>
            <a:ext cx="76962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buFont typeface="Wingdings" pitchFamily="2" charset="2"/>
              <a:buNone/>
            </a:pPr>
            <a:r>
              <a:rPr kumimoji="1" lang="fr-FR" sz="2700" b="0">
                <a:solidFill>
                  <a:schemeClr val="tx2"/>
                </a:solidFill>
                <a:effectLst>
                  <a:outerShdw blurRad="38100" dist="38100" dir="2700000" algn="tl">
                    <a:srgbClr val="000000"/>
                  </a:outerShdw>
                </a:effectLst>
                <a:cs typeface="Times New Roman" pitchFamily="18" charset="0"/>
              </a:rPr>
              <a:t>- Arrêt : les fonctions restent en veille, mais</a:t>
            </a:r>
          </a:p>
          <a:p>
            <a:pPr algn="l">
              <a:spcBef>
                <a:spcPct val="0"/>
              </a:spcBef>
              <a:buFont typeface="Wingdings" pitchFamily="2" charset="2"/>
              <a:buNone/>
            </a:pPr>
            <a:r>
              <a:rPr kumimoji="1" lang="fr-FR" sz="2700" b="0">
                <a:solidFill>
                  <a:schemeClr val="tx2"/>
                </a:solidFill>
                <a:effectLst>
                  <a:outerShdw blurRad="38100" dist="38100" dir="2700000" algn="tl">
                    <a:srgbClr val="000000"/>
                  </a:outerShdw>
                </a:effectLst>
                <a:cs typeface="Times New Roman" pitchFamily="18" charset="0"/>
              </a:rPr>
              <a:t>             l’alarme est arrêtée,</a:t>
            </a:r>
            <a:r>
              <a:rPr kumimoji="1" lang="fr-FR" sz="2700" b="0">
                <a:solidFill>
                  <a:schemeClr val="tx2"/>
                </a:solidFill>
                <a:effectLst>
                  <a:outerShdw blurRad="38100" dist="38100" dir="2700000" algn="tl">
                    <a:srgbClr val="000000"/>
                  </a:outerShdw>
                </a:effectLst>
              </a:rPr>
              <a:t> </a:t>
            </a:r>
          </a:p>
        </p:txBody>
      </p:sp>
      <p:sp>
        <p:nvSpPr>
          <p:cNvPr id="287764" name="Rectangle 20"/>
          <p:cNvSpPr>
            <a:spLocks noChangeArrowheads="1"/>
          </p:cNvSpPr>
          <p:nvPr/>
        </p:nvSpPr>
        <p:spPr bwMode="auto">
          <a:xfrm>
            <a:off x="762000" y="3200400"/>
            <a:ext cx="76962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buFontTx/>
              <a:buChar char="-"/>
            </a:pPr>
            <a:r>
              <a:rPr kumimoji="1" lang="fr-FR" sz="2700" b="0">
                <a:solidFill>
                  <a:schemeClr val="tx2"/>
                </a:solidFill>
                <a:effectLst>
                  <a:outerShdw blurRad="38100" dist="38100" dir="2700000" algn="tl">
                    <a:srgbClr val="000000"/>
                  </a:outerShdw>
                </a:effectLst>
                <a:cs typeface="Times New Roman" pitchFamily="18" charset="0"/>
              </a:rPr>
              <a:t> Marche partielle : certaines zones seulement</a:t>
            </a:r>
          </a:p>
          <a:p>
            <a:pPr algn="l">
              <a:spcBef>
                <a:spcPct val="0"/>
              </a:spcBef>
            </a:pPr>
            <a:r>
              <a:rPr kumimoji="1" lang="fr-FR" sz="2700" b="0">
                <a:solidFill>
                  <a:schemeClr val="tx2"/>
                </a:solidFill>
                <a:effectLst>
                  <a:outerShdw blurRad="38100" dist="38100" dir="2700000" algn="tl">
                    <a:srgbClr val="000000"/>
                  </a:outerShdw>
                </a:effectLst>
                <a:cs typeface="Times New Roman" pitchFamily="18" charset="0"/>
              </a:rPr>
              <a:t>                            sont sous alarme,</a:t>
            </a:r>
            <a:r>
              <a:rPr kumimoji="1" lang="fr-FR" sz="2700" b="0">
                <a:solidFill>
                  <a:schemeClr val="tx2"/>
                </a:solidFill>
                <a:effectLst>
                  <a:outerShdw blurRad="38100" dist="38100" dir="2700000" algn="tl">
                    <a:srgbClr val="000000"/>
                  </a:outerShdw>
                </a:effectLst>
              </a:rPr>
              <a:t> </a:t>
            </a:r>
          </a:p>
        </p:txBody>
      </p:sp>
      <p:sp>
        <p:nvSpPr>
          <p:cNvPr id="287765" name="Rectangle 21"/>
          <p:cNvSpPr>
            <a:spLocks noChangeArrowheads="1"/>
          </p:cNvSpPr>
          <p:nvPr/>
        </p:nvSpPr>
        <p:spPr bwMode="auto">
          <a:xfrm>
            <a:off x="762000" y="4114800"/>
            <a:ext cx="83820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buFont typeface="Wingdings" pitchFamily="2" charset="2"/>
              <a:buNone/>
            </a:pPr>
            <a:r>
              <a:rPr kumimoji="1" lang="fr-FR" sz="2700" b="0">
                <a:solidFill>
                  <a:schemeClr val="tx2"/>
                </a:solidFill>
                <a:effectLst>
                  <a:outerShdw blurRad="38100" dist="38100" dir="2700000" algn="tl">
                    <a:srgbClr val="000000"/>
                  </a:outerShdw>
                </a:effectLst>
                <a:cs typeface="Times New Roman" pitchFamily="18" charset="0"/>
              </a:rPr>
              <a:t>- Marche totale :	toutes les fonctions sont activées. </a:t>
            </a:r>
          </a:p>
        </p:txBody>
      </p:sp>
      <p:sp>
        <p:nvSpPr>
          <p:cNvPr id="287770" name="AutoShape 26">
            <a:hlinkClick r:id="rId2" action="ppaction://hlinksldjump"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287771" name="Group 27"/>
          <p:cNvGrpSpPr>
            <a:grpSpLocks/>
          </p:cNvGrpSpPr>
          <p:nvPr/>
        </p:nvGrpSpPr>
        <p:grpSpPr bwMode="auto">
          <a:xfrm>
            <a:off x="7380288" y="5805488"/>
            <a:ext cx="1008062" cy="360362"/>
            <a:chOff x="158" y="2341"/>
            <a:chExt cx="635" cy="227"/>
          </a:xfrm>
        </p:grpSpPr>
        <p:sp>
          <p:nvSpPr>
            <p:cNvPr id="287772" name="Line 28"/>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87773" name="Text Box 29"/>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
        <p:nvSpPr>
          <p:cNvPr id="287774" name="AutoShape 30">
            <a:hlinkClick r:id="" action="ppaction://hlinkshowjump?jump=nextslide" highlightClick="1"/>
          </p:cNvPr>
          <p:cNvSpPr>
            <a:spLocks noChangeArrowheads="1"/>
          </p:cNvSpPr>
          <p:nvPr/>
        </p:nvSpPr>
        <p:spPr bwMode="auto">
          <a:xfrm>
            <a:off x="971550" y="5445125"/>
            <a:ext cx="576263" cy="574675"/>
          </a:xfrm>
          <a:prstGeom prst="actionButtonInformation">
            <a:avLst/>
          </a:prstGeom>
          <a:solidFill>
            <a:srgbClr val="FFFF66"/>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spTree>
  </p:cSld>
  <p:clrMapOvr>
    <a:masterClrMapping/>
  </p:clrMapOvr>
  <p:transition spd="med" advTm="14096">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287762">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287762">
                                            <p:txEl>
                                              <p:pRg st="0" end="0"/>
                                            </p:txEl>
                                          </p:spTgt>
                                        </p:tgtEl>
                                        <p:attrNameLst>
                                          <p:attrName>ppt_x</p:attrName>
                                        </p:attrNameLst>
                                      </p:cBhvr>
                                    </p:anim>
                                    <p:anim from="0" to="-1.0" calcmode="lin" valueType="num">
                                      <p:cBhvr>
                                        <p:cTn id="8" dur="200" decel="50000" autoRev="1" fill="hold">
                                          <p:stCondLst>
                                            <p:cond delay="600"/>
                                          </p:stCondLst>
                                        </p:cTn>
                                        <p:tgtEl>
                                          <p:spTgt spid="287762">
                                            <p:txEl>
                                              <p:pRg st="0" end="0"/>
                                            </p:txEl>
                                          </p:spTgt>
                                        </p:tgtEl>
                                        <p:attrNameLst>
                                          <p:attrName>xshear</p:attrName>
                                        </p:attrNameLst>
                                      </p:cBhvr>
                                    </p:anim>
                                    <p:animScale>
                                      <p:cBhvr>
                                        <p:cTn id="9" dur="200" decel="100000" autoRev="1" fill="hold">
                                          <p:stCondLst>
                                            <p:cond delay="600"/>
                                          </p:stCondLst>
                                        </p:cTn>
                                        <p:tgtEl>
                                          <p:spTgt spid="287762">
                                            <p:txEl>
                                              <p:pRg st="0" end="0"/>
                                            </p:txEl>
                                          </p:spTgt>
                                        </p:tgtEl>
                                      </p:cBhvr>
                                      <p:from x="100000" y="100000"/>
                                      <p:to x="80000" y="100000"/>
                                    </p:animScale>
                                    <p:anim by="(#ppt_h/3+#ppt_w*0.1)" calcmode="lin" valueType="num">
                                      <p:cBhvr additive="sum">
                                        <p:cTn id="10" dur="200" decel="100000" autoRev="1" fill="hold">
                                          <p:stCondLst>
                                            <p:cond delay="600"/>
                                          </p:stCondLst>
                                        </p:cTn>
                                        <p:tgtEl>
                                          <p:spTgt spid="287762">
                                            <p:txEl>
                                              <p:pRg st="0" end="0"/>
                                            </p:txEl>
                                          </p:spTgt>
                                        </p:tgtEl>
                                        <p:attrNameLst>
                                          <p:attrName>ppt_x</p:attrName>
                                        </p:attrNameLst>
                                      </p:cBhvr>
                                    </p:anim>
                                  </p:childTnLst>
                                </p:cTn>
                              </p:par>
                            </p:childTnLst>
                          </p:cTn>
                        </p:par>
                        <p:par>
                          <p:cTn id="11" fill="hold" nodeType="afterGroup">
                            <p:stCondLst>
                              <p:cond delay="1000"/>
                            </p:stCondLst>
                            <p:childTnLst>
                              <p:par>
                                <p:cTn id="12" presetID="9" presetClass="entr" presetSubtype="0" fill="hold" grpId="0" nodeType="afterEffect">
                                  <p:stCondLst>
                                    <p:cond delay="1000"/>
                                  </p:stCondLst>
                                  <p:iterate type="wd">
                                    <p:tmPct val="100000"/>
                                  </p:iterate>
                                  <p:childTnLst>
                                    <p:set>
                                      <p:cBhvr>
                                        <p:cTn id="13" dur="1" fill="hold">
                                          <p:stCondLst>
                                            <p:cond delay="0"/>
                                          </p:stCondLst>
                                        </p:cTn>
                                        <p:tgtEl>
                                          <p:spTgt spid="287763"/>
                                        </p:tgtEl>
                                        <p:attrNameLst>
                                          <p:attrName>style.visibility</p:attrName>
                                        </p:attrNameLst>
                                      </p:cBhvr>
                                      <p:to>
                                        <p:strVal val="visible"/>
                                      </p:to>
                                    </p:set>
                                    <p:animEffect transition="in" filter="dissolve">
                                      <p:cBhvr>
                                        <p:cTn id="14" dur="300"/>
                                        <p:tgtEl>
                                          <p:spTgt spid="287763"/>
                                        </p:tgtEl>
                                      </p:cBhvr>
                                    </p:animEffect>
                                  </p:childTnLst>
                                </p:cTn>
                              </p:par>
                            </p:childTnLst>
                          </p:cTn>
                        </p:par>
                        <p:par>
                          <p:cTn id="15" fill="hold" nodeType="afterGroup">
                            <p:stCondLst>
                              <p:cond delay="6500"/>
                            </p:stCondLst>
                            <p:childTnLst>
                              <p:par>
                                <p:cTn id="16" presetID="9" presetClass="entr" presetSubtype="0" fill="hold" grpId="0" nodeType="afterEffect">
                                  <p:stCondLst>
                                    <p:cond delay="2000"/>
                                  </p:stCondLst>
                                  <p:iterate type="wd">
                                    <p:tmPct val="100000"/>
                                  </p:iterate>
                                  <p:childTnLst>
                                    <p:set>
                                      <p:cBhvr>
                                        <p:cTn id="17" dur="1" fill="hold">
                                          <p:stCondLst>
                                            <p:cond delay="0"/>
                                          </p:stCondLst>
                                        </p:cTn>
                                        <p:tgtEl>
                                          <p:spTgt spid="287764"/>
                                        </p:tgtEl>
                                        <p:attrNameLst>
                                          <p:attrName>style.visibility</p:attrName>
                                        </p:attrNameLst>
                                      </p:cBhvr>
                                      <p:to>
                                        <p:strVal val="visible"/>
                                      </p:to>
                                    </p:set>
                                    <p:animEffect transition="in" filter="dissolve">
                                      <p:cBhvr>
                                        <p:cTn id="18" dur="300"/>
                                        <p:tgtEl>
                                          <p:spTgt spid="287764"/>
                                        </p:tgtEl>
                                      </p:cBhvr>
                                    </p:animEffect>
                                  </p:childTnLst>
                                </p:cTn>
                              </p:par>
                            </p:childTnLst>
                          </p:cTn>
                        </p:par>
                        <p:par>
                          <p:cTn id="19" fill="hold" nodeType="afterGroup">
                            <p:stCondLst>
                              <p:cond delay="11800"/>
                            </p:stCondLst>
                            <p:childTnLst>
                              <p:par>
                                <p:cTn id="20" presetID="9" presetClass="entr" presetSubtype="0" fill="hold" grpId="0" nodeType="afterEffect">
                                  <p:stCondLst>
                                    <p:cond delay="2000"/>
                                  </p:stCondLst>
                                  <p:iterate type="wd">
                                    <p:tmPct val="100000"/>
                                  </p:iterate>
                                  <p:childTnLst>
                                    <p:set>
                                      <p:cBhvr>
                                        <p:cTn id="21" dur="1" fill="hold">
                                          <p:stCondLst>
                                            <p:cond delay="0"/>
                                          </p:stCondLst>
                                        </p:cTn>
                                        <p:tgtEl>
                                          <p:spTgt spid="287765"/>
                                        </p:tgtEl>
                                        <p:attrNameLst>
                                          <p:attrName>style.visibility</p:attrName>
                                        </p:attrNameLst>
                                      </p:cBhvr>
                                      <p:to>
                                        <p:strVal val="visible"/>
                                      </p:to>
                                    </p:set>
                                    <p:animEffect transition="in" filter="dissolve">
                                      <p:cBhvr>
                                        <p:cTn id="22" dur="300"/>
                                        <p:tgtEl>
                                          <p:spTgt spid="287765"/>
                                        </p:tgtEl>
                                      </p:cBhvr>
                                    </p:animEffect>
                                  </p:childTnLst>
                                </p:cTn>
                              </p:par>
                            </p:childTnLst>
                          </p:cTn>
                        </p:par>
                        <p:par>
                          <p:cTn id="23" fill="hold" nodeType="afterGroup">
                            <p:stCondLst>
                              <p:cond delay="17100"/>
                            </p:stCondLst>
                            <p:childTnLst>
                              <p:par>
                                <p:cTn id="24" presetID="10" presetClass="entr" presetSubtype="0" fill="hold" grpId="0" nodeType="afterEffect">
                                  <p:stCondLst>
                                    <p:cond delay="0"/>
                                  </p:stCondLst>
                                  <p:childTnLst>
                                    <p:set>
                                      <p:cBhvr>
                                        <p:cTn id="25" dur="1" fill="hold">
                                          <p:stCondLst>
                                            <p:cond delay="0"/>
                                          </p:stCondLst>
                                        </p:cTn>
                                        <p:tgtEl>
                                          <p:spTgt spid="287774"/>
                                        </p:tgtEl>
                                        <p:attrNameLst>
                                          <p:attrName>style.visibility</p:attrName>
                                        </p:attrNameLst>
                                      </p:cBhvr>
                                      <p:to>
                                        <p:strVal val="visible"/>
                                      </p:to>
                                    </p:set>
                                    <p:animEffect transition="in" filter="fade">
                                      <p:cBhvr>
                                        <p:cTn id="26" dur="2000"/>
                                        <p:tgtEl>
                                          <p:spTgt spid="287774"/>
                                        </p:tgtEl>
                                      </p:cBhvr>
                                    </p:animEffect>
                                  </p:childTnLst>
                                </p:cTn>
                              </p:par>
                            </p:childTnLst>
                          </p:cTn>
                        </p:par>
                        <p:par>
                          <p:cTn id="27" fill="hold" nodeType="afterGroup">
                            <p:stCondLst>
                              <p:cond delay="19100"/>
                            </p:stCondLst>
                            <p:childTnLst>
                              <p:par>
                                <p:cTn id="28" presetID="10" presetClass="entr" presetSubtype="0" fill="hold" grpId="0" nodeType="afterEffect">
                                  <p:stCondLst>
                                    <p:cond delay="0"/>
                                  </p:stCondLst>
                                  <p:childTnLst>
                                    <p:set>
                                      <p:cBhvr>
                                        <p:cTn id="29" dur="1" fill="hold">
                                          <p:stCondLst>
                                            <p:cond delay="0"/>
                                          </p:stCondLst>
                                        </p:cTn>
                                        <p:tgtEl>
                                          <p:spTgt spid="287770"/>
                                        </p:tgtEl>
                                        <p:attrNameLst>
                                          <p:attrName>style.visibility</p:attrName>
                                        </p:attrNameLst>
                                      </p:cBhvr>
                                      <p:to>
                                        <p:strVal val="visible"/>
                                      </p:to>
                                    </p:set>
                                    <p:animEffect transition="in" filter="fade">
                                      <p:cBhvr>
                                        <p:cTn id="30" dur="2000"/>
                                        <p:tgtEl>
                                          <p:spTgt spid="287770"/>
                                        </p:tgtEl>
                                      </p:cBhvr>
                                    </p:animEffect>
                                  </p:childTnLst>
                                </p:cTn>
                              </p:par>
                            </p:childTnLst>
                          </p:cTn>
                        </p:par>
                        <p:par>
                          <p:cTn id="31" fill="hold" nodeType="afterGroup">
                            <p:stCondLst>
                              <p:cond delay="21100"/>
                            </p:stCondLst>
                            <p:childTnLst>
                              <p:par>
                                <p:cTn id="32" presetID="23" presetClass="entr" presetSubtype="16" fill="hold" nodeType="afterEffect">
                                  <p:stCondLst>
                                    <p:cond delay="0"/>
                                  </p:stCondLst>
                                  <p:childTnLst>
                                    <p:set>
                                      <p:cBhvr>
                                        <p:cTn id="33" dur="1" fill="hold">
                                          <p:stCondLst>
                                            <p:cond delay="0"/>
                                          </p:stCondLst>
                                        </p:cTn>
                                        <p:tgtEl>
                                          <p:spTgt spid="287771"/>
                                        </p:tgtEl>
                                        <p:attrNameLst>
                                          <p:attrName>style.visibility</p:attrName>
                                        </p:attrNameLst>
                                      </p:cBhvr>
                                      <p:to>
                                        <p:strVal val="visible"/>
                                      </p:to>
                                    </p:set>
                                    <p:anim calcmode="lin" valueType="num">
                                      <p:cBhvr>
                                        <p:cTn id="34" dur="500" fill="hold"/>
                                        <p:tgtEl>
                                          <p:spTgt spid="287771"/>
                                        </p:tgtEl>
                                        <p:attrNameLst>
                                          <p:attrName>ppt_w</p:attrName>
                                        </p:attrNameLst>
                                      </p:cBhvr>
                                      <p:tavLst>
                                        <p:tav tm="0">
                                          <p:val>
                                            <p:fltVal val="0"/>
                                          </p:val>
                                        </p:tav>
                                        <p:tav tm="100000">
                                          <p:val>
                                            <p:strVal val="#ppt_w"/>
                                          </p:val>
                                        </p:tav>
                                      </p:tavLst>
                                    </p:anim>
                                    <p:anim calcmode="lin" valueType="num">
                                      <p:cBhvr>
                                        <p:cTn id="35" dur="500" fill="hold"/>
                                        <p:tgtEl>
                                          <p:spTgt spid="287771"/>
                                        </p:tgtEl>
                                        <p:attrNameLst>
                                          <p:attrName>ppt_h</p:attrName>
                                        </p:attrNameLst>
                                      </p:cBhvr>
                                      <p:tavLst>
                                        <p:tav tm="0">
                                          <p:val>
                                            <p:fltVal val="0"/>
                                          </p:val>
                                        </p:tav>
                                        <p:tav tm="100000">
                                          <p:val>
                                            <p:strVal val="#ppt_h"/>
                                          </p:val>
                                        </p:tav>
                                      </p:tavLst>
                                    </p:anim>
                                  </p:childTnLst>
                                </p:cTn>
                              </p:par>
                            </p:childTnLst>
                          </p:cTn>
                        </p:par>
                        <p:par>
                          <p:cTn id="36" fill="hold" nodeType="afterGroup">
                            <p:stCondLst>
                              <p:cond delay="21600"/>
                            </p:stCondLst>
                            <p:childTnLst>
                              <p:par>
                                <p:cTn id="37" presetID="55" presetClass="exit" presetSubtype="0" fill="hold" nodeType="afterEffect">
                                  <p:stCondLst>
                                    <p:cond delay="0"/>
                                  </p:stCondLst>
                                  <p:childTnLst>
                                    <p:anim calcmode="lin" valueType="num">
                                      <p:cBhvr>
                                        <p:cTn id="38" dur="1000"/>
                                        <p:tgtEl>
                                          <p:spTgt spid="287771"/>
                                        </p:tgtEl>
                                        <p:attrNameLst>
                                          <p:attrName>ppt_w</p:attrName>
                                        </p:attrNameLst>
                                      </p:cBhvr>
                                      <p:tavLst>
                                        <p:tav tm="0">
                                          <p:val>
                                            <p:strVal val="ppt_w"/>
                                          </p:val>
                                        </p:tav>
                                        <p:tav tm="100000">
                                          <p:val>
                                            <p:strVal val="ppt_w*0.70"/>
                                          </p:val>
                                        </p:tav>
                                      </p:tavLst>
                                    </p:anim>
                                    <p:anim calcmode="lin" valueType="num">
                                      <p:cBhvr>
                                        <p:cTn id="39" dur="1000"/>
                                        <p:tgtEl>
                                          <p:spTgt spid="287771"/>
                                        </p:tgtEl>
                                        <p:attrNameLst>
                                          <p:attrName>ppt_h</p:attrName>
                                        </p:attrNameLst>
                                      </p:cBhvr>
                                      <p:tavLst>
                                        <p:tav tm="0">
                                          <p:val>
                                            <p:strVal val="ppt_h"/>
                                          </p:val>
                                        </p:tav>
                                        <p:tav tm="100000">
                                          <p:val>
                                            <p:strVal val="ppt_h"/>
                                          </p:val>
                                        </p:tav>
                                      </p:tavLst>
                                    </p:anim>
                                    <p:animEffect transition="out" filter="fade">
                                      <p:cBhvr>
                                        <p:cTn id="40" dur="1000"/>
                                        <p:tgtEl>
                                          <p:spTgt spid="287771"/>
                                        </p:tgtEl>
                                      </p:cBhvr>
                                    </p:animEffect>
                                    <p:set>
                                      <p:cBhvr>
                                        <p:cTn id="41" dur="1" fill="hold">
                                          <p:stCondLst>
                                            <p:cond delay="999"/>
                                          </p:stCondLst>
                                        </p:cTn>
                                        <p:tgtEl>
                                          <p:spTgt spid="28777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762" grpId="0" build="p" autoUpdateAnimBg="0" advAuto="0"/>
      <p:bldP spid="287763" grpId="0" autoUpdateAnimBg="0"/>
      <p:bldP spid="287764" grpId="0" autoUpdateAnimBg="0"/>
      <p:bldP spid="287765" grpId="0" autoUpdateAnimBg="0"/>
      <p:bldP spid="287770" grpId="0" animBg="1"/>
      <p:bldP spid="28777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60" name="Rectangle 12"/>
          <p:cNvSpPr>
            <a:spLocks noChangeArrowheads="1"/>
          </p:cNvSpPr>
          <p:nvPr/>
        </p:nvSpPr>
        <p:spPr bwMode="auto">
          <a:xfrm>
            <a:off x="609600" y="1600200"/>
            <a:ext cx="77724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buClr>
                <a:schemeClr val="folHlink"/>
              </a:buClr>
              <a:buSzPct val="75000"/>
              <a:buFont typeface="Monotype Sorts" pitchFamily="2" charset="2"/>
              <a:buNone/>
            </a:pPr>
            <a:r>
              <a:rPr kumimoji="1" lang="fr-FR" sz="1800">
                <a:solidFill>
                  <a:srgbClr val="FFFF66"/>
                </a:solidFill>
                <a:effectLst>
                  <a:outerShdw blurRad="38100" dist="38100" dir="2700000" algn="tl">
                    <a:srgbClr val="000000"/>
                  </a:outerShdw>
                </a:effectLst>
                <a:sym typeface="Wingdings" pitchFamily="2" charset="2"/>
              </a:rPr>
              <a:t></a:t>
            </a:r>
            <a:r>
              <a:rPr kumimoji="1" lang="fr-FR" sz="1800">
                <a:solidFill>
                  <a:srgbClr val="FFFF66"/>
                </a:solidFill>
                <a:effectLst>
                  <a:outerShdw blurRad="38100" dist="38100" dir="2700000" algn="tl">
                    <a:srgbClr val="000000"/>
                  </a:outerShdw>
                </a:effectLst>
              </a:rPr>
              <a:t>    </a:t>
            </a:r>
            <a:r>
              <a:rPr kumimoji="1" lang="fr-FR" sz="2400">
                <a:solidFill>
                  <a:srgbClr val="FFFF66"/>
                </a:solidFill>
                <a:effectLst>
                  <a:outerShdw blurRad="38100" dist="38100" dir="2700000" algn="tl">
                    <a:srgbClr val="000000"/>
                  </a:outerShdw>
                </a:effectLst>
                <a:cs typeface="Times New Roman" pitchFamily="18" charset="0"/>
              </a:rPr>
              <a:t>Différents modes de marche :</a:t>
            </a:r>
            <a:r>
              <a:rPr kumimoji="1" lang="fr-FR" sz="1800">
                <a:solidFill>
                  <a:srgbClr val="FFFF66"/>
                </a:solidFill>
                <a:effectLst>
                  <a:outerShdw blurRad="38100" dist="38100" dir="2700000" algn="tl">
                    <a:srgbClr val="000000"/>
                  </a:outerShdw>
                </a:effectLst>
                <a:cs typeface="Times New Roman" pitchFamily="18" charset="0"/>
              </a:rPr>
              <a:t> </a:t>
            </a:r>
          </a:p>
        </p:txBody>
      </p:sp>
      <p:sp>
        <p:nvSpPr>
          <p:cNvPr id="386061" name="Rectangle 13"/>
          <p:cNvSpPr>
            <a:spLocks noChangeArrowheads="1"/>
          </p:cNvSpPr>
          <p:nvPr/>
        </p:nvSpPr>
        <p:spPr bwMode="auto">
          <a:xfrm>
            <a:off x="762000" y="2286000"/>
            <a:ext cx="76962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buFont typeface="Wingdings" pitchFamily="2" charset="2"/>
              <a:buNone/>
            </a:pPr>
            <a:r>
              <a:rPr kumimoji="1" lang="fr-FR" sz="2700" b="0">
                <a:solidFill>
                  <a:schemeClr val="tx2"/>
                </a:solidFill>
                <a:effectLst>
                  <a:outerShdw blurRad="38100" dist="38100" dir="2700000" algn="tl">
                    <a:srgbClr val="000000"/>
                  </a:outerShdw>
                </a:effectLst>
                <a:cs typeface="Times New Roman" pitchFamily="18" charset="0"/>
              </a:rPr>
              <a:t>- Arrêt : les fonctions restent en veille, mais</a:t>
            </a:r>
          </a:p>
          <a:p>
            <a:pPr algn="l">
              <a:spcBef>
                <a:spcPct val="0"/>
              </a:spcBef>
              <a:buFont typeface="Wingdings" pitchFamily="2" charset="2"/>
              <a:buNone/>
            </a:pPr>
            <a:r>
              <a:rPr kumimoji="1" lang="fr-FR" sz="2700" b="0">
                <a:solidFill>
                  <a:schemeClr val="tx2"/>
                </a:solidFill>
                <a:effectLst>
                  <a:outerShdw blurRad="38100" dist="38100" dir="2700000" algn="tl">
                    <a:srgbClr val="000000"/>
                  </a:outerShdw>
                </a:effectLst>
                <a:cs typeface="Times New Roman" pitchFamily="18" charset="0"/>
              </a:rPr>
              <a:t>             l’alarme est arrêtée,</a:t>
            </a:r>
            <a:r>
              <a:rPr kumimoji="1" lang="fr-FR" sz="2700" b="0">
                <a:solidFill>
                  <a:schemeClr val="tx2"/>
                </a:solidFill>
                <a:effectLst>
                  <a:outerShdw blurRad="38100" dist="38100" dir="2700000" algn="tl">
                    <a:srgbClr val="000000"/>
                  </a:outerShdw>
                </a:effectLst>
              </a:rPr>
              <a:t> </a:t>
            </a:r>
          </a:p>
        </p:txBody>
      </p:sp>
      <p:sp>
        <p:nvSpPr>
          <p:cNvPr id="386062" name="Rectangle 14"/>
          <p:cNvSpPr>
            <a:spLocks noChangeArrowheads="1"/>
          </p:cNvSpPr>
          <p:nvPr/>
        </p:nvSpPr>
        <p:spPr bwMode="auto">
          <a:xfrm>
            <a:off x="762000" y="3200400"/>
            <a:ext cx="76962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buFontTx/>
              <a:buChar char="-"/>
            </a:pPr>
            <a:r>
              <a:rPr kumimoji="1" lang="fr-FR" sz="2700" b="0">
                <a:solidFill>
                  <a:schemeClr val="tx2"/>
                </a:solidFill>
                <a:effectLst>
                  <a:outerShdw blurRad="38100" dist="38100" dir="2700000" algn="tl">
                    <a:srgbClr val="000000"/>
                  </a:outerShdw>
                </a:effectLst>
                <a:cs typeface="Times New Roman" pitchFamily="18" charset="0"/>
              </a:rPr>
              <a:t> Marche partielle : certaines zones seulement</a:t>
            </a:r>
          </a:p>
          <a:p>
            <a:pPr algn="l">
              <a:spcBef>
                <a:spcPct val="0"/>
              </a:spcBef>
            </a:pPr>
            <a:r>
              <a:rPr kumimoji="1" lang="fr-FR" sz="2700" b="0">
                <a:solidFill>
                  <a:schemeClr val="tx2"/>
                </a:solidFill>
                <a:effectLst>
                  <a:outerShdw blurRad="38100" dist="38100" dir="2700000" algn="tl">
                    <a:srgbClr val="000000"/>
                  </a:outerShdw>
                </a:effectLst>
                <a:cs typeface="Times New Roman" pitchFamily="18" charset="0"/>
              </a:rPr>
              <a:t>                            sont sous alarme,</a:t>
            </a:r>
            <a:r>
              <a:rPr kumimoji="1" lang="fr-FR" sz="2700" b="0">
                <a:solidFill>
                  <a:schemeClr val="tx2"/>
                </a:solidFill>
                <a:effectLst>
                  <a:outerShdw blurRad="38100" dist="38100" dir="2700000" algn="tl">
                    <a:srgbClr val="000000"/>
                  </a:outerShdw>
                </a:effectLst>
              </a:rPr>
              <a:t> </a:t>
            </a:r>
          </a:p>
        </p:txBody>
      </p:sp>
      <p:sp>
        <p:nvSpPr>
          <p:cNvPr id="386063" name="Rectangle 15"/>
          <p:cNvSpPr>
            <a:spLocks noChangeArrowheads="1"/>
          </p:cNvSpPr>
          <p:nvPr/>
        </p:nvSpPr>
        <p:spPr bwMode="auto">
          <a:xfrm>
            <a:off x="762000" y="4114800"/>
            <a:ext cx="83820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buFont typeface="Wingdings" pitchFamily="2" charset="2"/>
              <a:buNone/>
            </a:pPr>
            <a:r>
              <a:rPr kumimoji="1" lang="fr-FR" sz="2700" b="0">
                <a:solidFill>
                  <a:schemeClr val="tx2"/>
                </a:solidFill>
                <a:effectLst>
                  <a:outerShdw blurRad="38100" dist="38100" dir="2700000" algn="tl">
                    <a:srgbClr val="000000"/>
                  </a:outerShdw>
                </a:effectLst>
                <a:cs typeface="Times New Roman" pitchFamily="18" charset="0"/>
              </a:rPr>
              <a:t>- Marche totale :	toutes les fonctions sont activées. </a:t>
            </a:r>
          </a:p>
        </p:txBody>
      </p:sp>
      <p:sp>
        <p:nvSpPr>
          <p:cNvPr id="386064" name="AutoShape 16">
            <a:hlinkClick r:id="rId2" action="ppaction://hlinksldjump"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386065" name="Group 17"/>
          <p:cNvGrpSpPr>
            <a:grpSpLocks/>
          </p:cNvGrpSpPr>
          <p:nvPr/>
        </p:nvGrpSpPr>
        <p:grpSpPr bwMode="auto">
          <a:xfrm>
            <a:off x="7380288" y="5805488"/>
            <a:ext cx="1008062" cy="360362"/>
            <a:chOff x="158" y="2341"/>
            <a:chExt cx="635" cy="227"/>
          </a:xfrm>
        </p:grpSpPr>
        <p:sp>
          <p:nvSpPr>
            <p:cNvPr id="386066" name="Line 18"/>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86067" name="Text Box 19"/>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
        <p:nvSpPr>
          <p:cNvPr id="386068" name="AutoShape 20">
            <a:hlinkClick r:id="" action="ppaction://hlinkshowjump?jump=nextslide" highlightClick="1"/>
          </p:cNvPr>
          <p:cNvSpPr>
            <a:spLocks noChangeArrowheads="1"/>
          </p:cNvSpPr>
          <p:nvPr/>
        </p:nvSpPr>
        <p:spPr bwMode="auto">
          <a:xfrm>
            <a:off x="971550" y="5445125"/>
            <a:ext cx="576263" cy="574675"/>
          </a:xfrm>
          <a:prstGeom prst="actionButtonInformation">
            <a:avLst/>
          </a:prstGeom>
          <a:solidFill>
            <a:srgbClr val="FFFF66"/>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spTree>
  </p:cSld>
  <p:clrMapOvr>
    <a:masterClrMapping/>
  </p:clrMapOvr>
  <p:transition spd="med" advTm="3000">
    <p:randomBa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41" name="Rectangle 5"/>
          <p:cNvSpPr>
            <a:spLocks noChangeArrowheads="1"/>
          </p:cNvSpPr>
          <p:nvPr/>
        </p:nvSpPr>
        <p:spPr bwMode="auto">
          <a:xfrm>
            <a:off x="179388" y="692150"/>
            <a:ext cx="8785225" cy="1223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pPr>
            <a:r>
              <a:rPr kumimoji="1" lang="fr-FR" sz="2400" b="0" i="1">
                <a:solidFill>
                  <a:schemeClr val="tx2"/>
                </a:solidFill>
                <a:effectLst>
                  <a:outerShdw blurRad="38100" dist="38100" dir="2700000" algn="tl">
                    <a:srgbClr val="000000"/>
                  </a:outerShdw>
                </a:effectLst>
              </a:rPr>
              <a:t>Le mode de fonctionnement « Marche partielle/Marche totale » permet de mettre en partie une partie des détecteurs de l’habitation ou la totalité.</a:t>
            </a:r>
          </a:p>
        </p:txBody>
      </p:sp>
      <p:sp>
        <p:nvSpPr>
          <p:cNvPr id="372743" name="AutoShape 7">
            <a:hlinkClick r:id="rId2" action="ppaction://hlinksldjump" highlightClick="1"/>
          </p:cNvPr>
          <p:cNvSpPr>
            <a:spLocks noChangeArrowheads="1"/>
          </p:cNvSpPr>
          <p:nvPr/>
        </p:nvSpPr>
        <p:spPr bwMode="auto">
          <a:xfrm>
            <a:off x="8459788" y="6237288"/>
            <a:ext cx="431800" cy="431800"/>
          </a:xfrm>
          <a:prstGeom prst="actionButtonReturn">
            <a:avLst/>
          </a:prstGeom>
          <a:solidFill>
            <a:schemeClr val="tx2"/>
          </a:solidFill>
          <a:ln w="12700">
            <a:solidFill>
              <a:schemeClr val="tx1"/>
            </a:solidFill>
            <a:miter lim="800000"/>
            <a:headEnd/>
            <a:tailEnd/>
          </a:ln>
          <a:effectLst>
            <a:outerShdw dist="107763" dir="2700000" algn="ctr" rotWithShape="0">
              <a:schemeClr val="bg2"/>
            </a:outerShdw>
          </a:effectLst>
        </p:spPr>
        <p:txBody>
          <a:bodyPr anchor="ctr">
            <a:spAutoFit/>
          </a:bodyPr>
          <a:lstStyle/>
          <a:p>
            <a:endParaRPr lang="fr-FR"/>
          </a:p>
        </p:txBody>
      </p:sp>
      <p:grpSp>
        <p:nvGrpSpPr>
          <p:cNvPr id="372744" name="Group 8"/>
          <p:cNvGrpSpPr>
            <a:grpSpLocks/>
          </p:cNvGrpSpPr>
          <p:nvPr/>
        </p:nvGrpSpPr>
        <p:grpSpPr bwMode="auto">
          <a:xfrm>
            <a:off x="7380288" y="5805488"/>
            <a:ext cx="1008062" cy="360362"/>
            <a:chOff x="158" y="2341"/>
            <a:chExt cx="635" cy="227"/>
          </a:xfrm>
        </p:grpSpPr>
        <p:sp>
          <p:nvSpPr>
            <p:cNvPr id="372745" name="Line 9"/>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72746" name="Text Box 10"/>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pic>
        <p:nvPicPr>
          <p:cNvPr id="372747" name="Picture 11" descr="mode de marche"/>
          <p:cNvPicPr>
            <a:picLocks noGrp="1" noChangeAspect="1" noChangeArrowheads="1"/>
          </p:cNvPicPr>
          <p:nvPr>
            <p:ph/>
          </p:nvPr>
        </p:nvPicPr>
        <p:blipFill>
          <a:blip r:embed="rId3" cstate="print">
            <a:extLst>
              <a:ext uri="{28A0092B-C50C-407E-A947-70E740481C1C}">
                <a14:useLocalDpi xmlns:a14="http://schemas.microsoft.com/office/drawing/2010/main" val="0"/>
              </a:ext>
            </a:extLst>
          </a:blip>
          <a:srcRect/>
          <a:stretch>
            <a:fillRect/>
          </a:stretch>
        </p:blipFill>
        <p:spPr bwMode="auto">
          <a:xfrm>
            <a:off x="1979613" y="2060575"/>
            <a:ext cx="5543550" cy="2220913"/>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advTm="3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iterate type="wd">
                                    <p:tmPct val="100000"/>
                                  </p:iterate>
                                  <p:childTnLst>
                                    <p:set>
                                      <p:cBhvr>
                                        <p:cTn id="6" dur="1" fill="hold">
                                          <p:stCondLst>
                                            <p:cond delay="0"/>
                                          </p:stCondLst>
                                        </p:cTn>
                                        <p:tgtEl>
                                          <p:spTgt spid="372741"/>
                                        </p:tgtEl>
                                        <p:attrNameLst>
                                          <p:attrName>style.visibility</p:attrName>
                                        </p:attrNameLst>
                                      </p:cBhvr>
                                      <p:to>
                                        <p:strVal val="visible"/>
                                      </p:to>
                                    </p:set>
                                    <p:animEffect transition="in" filter="dissolve">
                                      <p:cBhvr>
                                        <p:cTn id="7" dur="300"/>
                                        <p:tgtEl>
                                          <p:spTgt spid="372741"/>
                                        </p:tgtEl>
                                      </p:cBhvr>
                                    </p:animEffect>
                                  </p:childTnLst>
                                </p:cTn>
                              </p:par>
                            </p:childTnLst>
                          </p:cTn>
                        </p:par>
                        <p:par>
                          <p:cTn id="8" fill="hold" nodeType="afterGroup">
                            <p:stCondLst>
                              <p:cond delay="7200"/>
                            </p:stCondLst>
                            <p:childTnLst>
                              <p:par>
                                <p:cTn id="9" presetID="10" presetClass="entr" presetSubtype="0" fill="hold" nodeType="afterEffect">
                                  <p:stCondLst>
                                    <p:cond delay="0"/>
                                  </p:stCondLst>
                                  <p:childTnLst>
                                    <p:set>
                                      <p:cBhvr>
                                        <p:cTn id="10" dur="1" fill="hold">
                                          <p:stCondLst>
                                            <p:cond delay="0"/>
                                          </p:stCondLst>
                                        </p:cTn>
                                        <p:tgtEl>
                                          <p:spTgt spid="372747"/>
                                        </p:tgtEl>
                                        <p:attrNameLst>
                                          <p:attrName>style.visibility</p:attrName>
                                        </p:attrNameLst>
                                      </p:cBhvr>
                                      <p:to>
                                        <p:strVal val="visible"/>
                                      </p:to>
                                    </p:set>
                                    <p:animEffect transition="in" filter="fade">
                                      <p:cBhvr>
                                        <p:cTn id="11" dur="2000"/>
                                        <p:tgtEl>
                                          <p:spTgt spid="372747"/>
                                        </p:tgtEl>
                                      </p:cBhvr>
                                    </p:animEffect>
                                  </p:childTnLst>
                                </p:cTn>
                              </p:par>
                            </p:childTnLst>
                          </p:cTn>
                        </p:par>
                        <p:par>
                          <p:cTn id="12" fill="hold" nodeType="afterGroup">
                            <p:stCondLst>
                              <p:cond delay="9200"/>
                            </p:stCondLst>
                            <p:childTnLst>
                              <p:par>
                                <p:cTn id="13" presetID="10" presetClass="entr" presetSubtype="0" fill="hold" grpId="0" nodeType="afterEffect">
                                  <p:stCondLst>
                                    <p:cond delay="0"/>
                                  </p:stCondLst>
                                  <p:childTnLst>
                                    <p:set>
                                      <p:cBhvr>
                                        <p:cTn id="14" dur="1" fill="hold">
                                          <p:stCondLst>
                                            <p:cond delay="0"/>
                                          </p:stCondLst>
                                        </p:cTn>
                                        <p:tgtEl>
                                          <p:spTgt spid="372743"/>
                                        </p:tgtEl>
                                        <p:attrNameLst>
                                          <p:attrName>style.visibility</p:attrName>
                                        </p:attrNameLst>
                                      </p:cBhvr>
                                      <p:to>
                                        <p:strVal val="visible"/>
                                      </p:to>
                                    </p:set>
                                    <p:animEffect transition="in" filter="fade">
                                      <p:cBhvr>
                                        <p:cTn id="15" dur="2000"/>
                                        <p:tgtEl>
                                          <p:spTgt spid="372743"/>
                                        </p:tgtEl>
                                      </p:cBhvr>
                                    </p:animEffect>
                                  </p:childTnLst>
                                </p:cTn>
                              </p:par>
                            </p:childTnLst>
                          </p:cTn>
                        </p:par>
                        <p:par>
                          <p:cTn id="16" fill="hold" nodeType="afterGroup">
                            <p:stCondLst>
                              <p:cond delay="11200"/>
                            </p:stCondLst>
                            <p:childTnLst>
                              <p:par>
                                <p:cTn id="17" presetID="23" presetClass="entr" presetSubtype="272" fill="hold" nodeType="afterEffect">
                                  <p:stCondLst>
                                    <p:cond delay="0"/>
                                  </p:stCondLst>
                                  <p:childTnLst>
                                    <p:set>
                                      <p:cBhvr>
                                        <p:cTn id="18" dur="1" fill="hold">
                                          <p:stCondLst>
                                            <p:cond delay="0"/>
                                          </p:stCondLst>
                                        </p:cTn>
                                        <p:tgtEl>
                                          <p:spTgt spid="372744"/>
                                        </p:tgtEl>
                                        <p:attrNameLst>
                                          <p:attrName>style.visibility</p:attrName>
                                        </p:attrNameLst>
                                      </p:cBhvr>
                                      <p:to>
                                        <p:strVal val="visible"/>
                                      </p:to>
                                    </p:set>
                                    <p:anim calcmode="lin" valueType="num">
                                      <p:cBhvr>
                                        <p:cTn id="19" dur="1000" fill="hold"/>
                                        <p:tgtEl>
                                          <p:spTgt spid="372744"/>
                                        </p:tgtEl>
                                        <p:attrNameLst>
                                          <p:attrName>ppt_w</p:attrName>
                                        </p:attrNameLst>
                                      </p:cBhvr>
                                      <p:tavLst>
                                        <p:tav tm="0">
                                          <p:val>
                                            <p:strVal val="2/3*#ppt_w"/>
                                          </p:val>
                                        </p:tav>
                                        <p:tav tm="100000">
                                          <p:val>
                                            <p:strVal val="#ppt_w"/>
                                          </p:val>
                                        </p:tav>
                                      </p:tavLst>
                                    </p:anim>
                                    <p:anim calcmode="lin" valueType="num">
                                      <p:cBhvr>
                                        <p:cTn id="20" dur="1000" fill="hold"/>
                                        <p:tgtEl>
                                          <p:spTgt spid="372744"/>
                                        </p:tgtEl>
                                        <p:attrNameLst>
                                          <p:attrName>ppt_h</p:attrName>
                                        </p:attrNameLst>
                                      </p:cBhvr>
                                      <p:tavLst>
                                        <p:tav tm="0">
                                          <p:val>
                                            <p:strVal val="2/3*#ppt_h"/>
                                          </p:val>
                                        </p:tav>
                                        <p:tav tm="100000">
                                          <p:val>
                                            <p:strVal val="#ppt_h"/>
                                          </p:val>
                                        </p:tav>
                                      </p:tavLst>
                                    </p:anim>
                                  </p:childTnLst>
                                </p:cTn>
                              </p:par>
                            </p:childTnLst>
                          </p:cTn>
                        </p:par>
                        <p:par>
                          <p:cTn id="21" fill="hold" nodeType="afterGroup">
                            <p:stCondLst>
                              <p:cond delay="12200"/>
                            </p:stCondLst>
                            <p:childTnLst>
                              <p:par>
                                <p:cTn id="22" presetID="55" presetClass="exit" presetSubtype="0" fill="hold" nodeType="afterEffect">
                                  <p:stCondLst>
                                    <p:cond delay="0"/>
                                  </p:stCondLst>
                                  <p:childTnLst>
                                    <p:anim calcmode="lin" valueType="num">
                                      <p:cBhvr>
                                        <p:cTn id="23" dur="1000"/>
                                        <p:tgtEl>
                                          <p:spTgt spid="372744"/>
                                        </p:tgtEl>
                                        <p:attrNameLst>
                                          <p:attrName>ppt_w</p:attrName>
                                        </p:attrNameLst>
                                      </p:cBhvr>
                                      <p:tavLst>
                                        <p:tav tm="0">
                                          <p:val>
                                            <p:strVal val="ppt_w"/>
                                          </p:val>
                                        </p:tav>
                                        <p:tav tm="100000">
                                          <p:val>
                                            <p:strVal val="ppt_w*0.70"/>
                                          </p:val>
                                        </p:tav>
                                      </p:tavLst>
                                    </p:anim>
                                    <p:anim calcmode="lin" valueType="num">
                                      <p:cBhvr>
                                        <p:cTn id="24" dur="1000"/>
                                        <p:tgtEl>
                                          <p:spTgt spid="372744"/>
                                        </p:tgtEl>
                                        <p:attrNameLst>
                                          <p:attrName>ppt_h</p:attrName>
                                        </p:attrNameLst>
                                      </p:cBhvr>
                                      <p:tavLst>
                                        <p:tav tm="0">
                                          <p:val>
                                            <p:strVal val="ppt_h"/>
                                          </p:val>
                                        </p:tav>
                                        <p:tav tm="100000">
                                          <p:val>
                                            <p:strVal val="ppt_h"/>
                                          </p:val>
                                        </p:tav>
                                      </p:tavLst>
                                    </p:anim>
                                    <p:animEffect transition="out" filter="fade">
                                      <p:cBhvr>
                                        <p:cTn id="25" dur="1000"/>
                                        <p:tgtEl>
                                          <p:spTgt spid="372744"/>
                                        </p:tgtEl>
                                      </p:cBhvr>
                                    </p:animEffect>
                                    <p:set>
                                      <p:cBhvr>
                                        <p:cTn id="26" dur="1" fill="hold">
                                          <p:stCondLst>
                                            <p:cond delay="999"/>
                                          </p:stCondLst>
                                        </p:cTn>
                                        <p:tgtEl>
                                          <p:spTgt spid="37274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2741" grpId="0" autoUpdateAnimBg="0"/>
      <p:bldP spid="372743" grpId="0" animBg="1"/>
    </p:bld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8786" name="Rectangle 18"/>
          <p:cNvSpPr>
            <a:spLocks noGrp="1" noChangeArrowheads="1"/>
          </p:cNvSpPr>
          <p:nvPr>
            <p:ph type="body" idx="1"/>
          </p:nvPr>
        </p:nvSpPr>
        <p:spPr bwMode="auto">
          <a:xfrm>
            <a:off x="609600" y="1600200"/>
            <a:ext cx="7772400" cy="9144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 typeface="Monotype Sorts" pitchFamily="2" charset="2"/>
              <a:buNone/>
            </a:pPr>
            <a:r>
              <a:rPr lang="fr-FR" sz="1800" b="1">
                <a:solidFill>
                  <a:srgbClr val="FFFF66"/>
                </a:solidFill>
                <a:sym typeface="Wingdings" pitchFamily="2" charset="2"/>
              </a:rPr>
              <a:t></a:t>
            </a:r>
            <a:r>
              <a:rPr lang="fr-FR" sz="1800" b="1">
                <a:solidFill>
                  <a:srgbClr val="FFFF66"/>
                </a:solidFill>
              </a:rPr>
              <a:t>    </a:t>
            </a:r>
            <a:r>
              <a:rPr lang="fr-FR" sz="2400" b="1">
                <a:solidFill>
                  <a:srgbClr val="FFFF66"/>
                </a:solidFill>
                <a:cs typeface="Times New Roman" pitchFamily="18" charset="0"/>
              </a:rPr>
              <a:t>Une temporisation :</a:t>
            </a:r>
            <a:r>
              <a:rPr lang="fr-FR" sz="2400" b="1">
                <a:solidFill>
                  <a:srgbClr val="FFFF66"/>
                </a:solidFill>
              </a:rPr>
              <a:t> </a:t>
            </a:r>
          </a:p>
        </p:txBody>
      </p:sp>
      <p:sp>
        <p:nvSpPr>
          <p:cNvPr id="288787" name="Rectangle 19"/>
          <p:cNvSpPr>
            <a:spLocks noChangeArrowheads="1"/>
          </p:cNvSpPr>
          <p:nvPr/>
        </p:nvSpPr>
        <p:spPr bwMode="auto">
          <a:xfrm>
            <a:off x="762000" y="2286000"/>
            <a:ext cx="76962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buFont typeface="Wingdings" pitchFamily="2" charset="2"/>
              <a:buNone/>
            </a:pPr>
            <a:r>
              <a:rPr kumimoji="1" lang="fr-FR" sz="2700" b="0">
                <a:solidFill>
                  <a:schemeClr val="tx2"/>
                </a:solidFill>
                <a:effectLst>
                  <a:outerShdw blurRad="38100" dist="38100" dir="2700000" algn="tl">
                    <a:srgbClr val="000000"/>
                  </a:outerShdw>
                </a:effectLst>
                <a:cs typeface="Times New Roman" pitchFamily="18" charset="0"/>
              </a:rPr>
              <a:t>Les entrées et sorties peuvent être temporisées. Ce qui peut permettre une activation de l’alarme au bout d’un certain temps permettant de quitter les lieux lors de la mise en marche ou l’arrêt lors du déclenchement volontaire. </a:t>
            </a:r>
            <a:r>
              <a:rPr kumimoji="1" lang="fr-FR" sz="2700" b="0">
                <a:solidFill>
                  <a:schemeClr val="tx2"/>
                </a:solidFill>
                <a:effectLst>
                  <a:outerShdw blurRad="38100" dist="38100" dir="2700000" algn="tl">
                    <a:srgbClr val="000000"/>
                  </a:outerShdw>
                </a:effectLst>
              </a:rPr>
              <a:t> </a:t>
            </a:r>
          </a:p>
        </p:txBody>
      </p:sp>
      <p:sp>
        <p:nvSpPr>
          <p:cNvPr id="288792" name="AutoShape 24">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288793" name="Group 25"/>
          <p:cNvGrpSpPr>
            <a:grpSpLocks/>
          </p:cNvGrpSpPr>
          <p:nvPr/>
        </p:nvGrpSpPr>
        <p:grpSpPr bwMode="auto">
          <a:xfrm>
            <a:off x="7380288" y="5805488"/>
            <a:ext cx="1008062" cy="360362"/>
            <a:chOff x="158" y="2341"/>
            <a:chExt cx="635" cy="227"/>
          </a:xfrm>
        </p:grpSpPr>
        <p:sp>
          <p:nvSpPr>
            <p:cNvPr id="288794" name="Line 26"/>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88795" name="Text Box 27"/>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13792">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288786">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288786">
                                            <p:txEl>
                                              <p:pRg st="0" end="0"/>
                                            </p:txEl>
                                          </p:spTgt>
                                        </p:tgtEl>
                                        <p:attrNameLst>
                                          <p:attrName>ppt_x</p:attrName>
                                        </p:attrNameLst>
                                      </p:cBhvr>
                                    </p:anim>
                                    <p:anim from="0" to="-1.0" calcmode="lin" valueType="num">
                                      <p:cBhvr>
                                        <p:cTn id="8" dur="200" decel="50000" autoRev="1" fill="hold">
                                          <p:stCondLst>
                                            <p:cond delay="600"/>
                                          </p:stCondLst>
                                        </p:cTn>
                                        <p:tgtEl>
                                          <p:spTgt spid="288786">
                                            <p:txEl>
                                              <p:pRg st="0" end="0"/>
                                            </p:txEl>
                                          </p:spTgt>
                                        </p:tgtEl>
                                        <p:attrNameLst>
                                          <p:attrName>xshear</p:attrName>
                                        </p:attrNameLst>
                                      </p:cBhvr>
                                    </p:anim>
                                    <p:animScale>
                                      <p:cBhvr>
                                        <p:cTn id="9" dur="200" decel="100000" autoRev="1" fill="hold">
                                          <p:stCondLst>
                                            <p:cond delay="600"/>
                                          </p:stCondLst>
                                        </p:cTn>
                                        <p:tgtEl>
                                          <p:spTgt spid="288786">
                                            <p:txEl>
                                              <p:pRg st="0" end="0"/>
                                            </p:txEl>
                                          </p:spTgt>
                                        </p:tgtEl>
                                      </p:cBhvr>
                                      <p:from x="100000" y="100000"/>
                                      <p:to x="80000" y="100000"/>
                                    </p:animScale>
                                    <p:anim by="(#ppt_h/3+#ppt_w*0.1)" calcmode="lin" valueType="num">
                                      <p:cBhvr additive="sum">
                                        <p:cTn id="10" dur="200" decel="100000" autoRev="1" fill="hold">
                                          <p:stCondLst>
                                            <p:cond delay="600"/>
                                          </p:stCondLst>
                                        </p:cTn>
                                        <p:tgtEl>
                                          <p:spTgt spid="288786">
                                            <p:txEl>
                                              <p:pRg st="0" end="0"/>
                                            </p:txEl>
                                          </p:spTgt>
                                        </p:tgtEl>
                                        <p:attrNameLst>
                                          <p:attrName>ppt_x</p:attrName>
                                        </p:attrNameLst>
                                      </p:cBhvr>
                                    </p:anim>
                                  </p:childTnLst>
                                </p:cTn>
                              </p:par>
                            </p:childTnLst>
                          </p:cTn>
                        </p:par>
                        <p:par>
                          <p:cTn id="11" fill="hold" nodeType="afterGroup">
                            <p:stCondLst>
                              <p:cond delay="1000"/>
                            </p:stCondLst>
                            <p:childTnLst>
                              <p:par>
                                <p:cTn id="12" presetID="9" presetClass="entr" presetSubtype="0" fill="hold" grpId="0" nodeType="afterEffect">
                                  <p:stCondLst>
                                    <p:cond delay="1000"/>
                                  </p:stCondLst>
                                  <p:iterate type="wd">
                                    <p:tmPct val="100000"/>
                                  </p:iterate>
                                  <p:childTnLst>
                                    <p:set>
                                      <p:cBhvr>
                                        <p:cTn id="13" dur="1" fill="hold">
                                          <p:stCondLst>
                                            <p:cond delay="0"/>
                                          </p:stCondLst>
                                        </p:cTn>
                                        <p:tgtEl>
                                          <p:spTgt spid="288787"/>
                                        </p:tgtEl>
                                        <p:attrNameLst>
                                          <p:attrName>style.visibility</p:attrName>
                                        </p:attrNameLst>
                                      </p:cBhvr>
                                      <p:to>
                                        <p:strVal val="visible"/>
                                      </p:to>
                                    </p:set>
                                    <p:animEffect transition="in" filter="dissolve">
                                      <p:cBhvr>
                                        <p:cTn id="14" dur="300"/>
                                        <p:tgtEl>
                                          <p:spTgt spid="288787"/>
                                        </p:tgtEl>
                                      </p:cBhvr>
                                    </p:animEffect>
                                  </p:childTnLst>
                                </p:cTn>
                              </p:par>
                            </p:childTnLst>
                          </p:cTn>
                        </p:par>
                        <p:par>
                          <p:cTn id="15" fill="hold" nodeType="afterGroup">
                            <p:stCondLst>
                              <p:cond delay="14000"/>
                            </p:stCondLst>
                            <p:childTnLst>
                              <p:par>
                                <p:cTn id="16" presetID="10" presetClass="entr" presetSubtype="0" fill="hold" grpId="0" nodeType="afterEffect">
                                  <p:stCondLst>
                                    <p:cond delay="0"/>
                                  </p:stCondLst>
                                  <p:childTnLst>
                                    <p:set>
                                      <p:cBhvr>
                                        <p:cTn id="17" dur="1" fill="hold">
                                          <p:stCondLst>
                                            <p:cond delay="0"/>
                                          </p:stCondLst>
                                        </p:cTn>
                                        <p:tgtEl>
                                          <p:spTgt spid="288792"/>
                                        </p:tgtEl>
                                        <p:attrNameLst>
                                          <p:attrName>style.visibility</p:attrName>
                                        </p:attrNameLst>
                                      </p:cBhvr>
                                      <p:to>
                                        <p:strVal val="visible"/>
                                      </p:to>
                                    </p:set>
                                    <p:animEffect transition="in" filter="fade">
                                      <p:cBhvr>
                                        <p:cTn id="18" dur="2000"/>
                                        <p:tgtEl>
                                          <p:spTgt spid="288792"/>
                                        </p:tgtEl>
                                      </p:cBhvr>
                                    </p:animEffect>
                                  </p:childTnLst>
                                </p:cTn>
                              </p:par>
                            </p:childTnLst>
                          </p:cTn>
                        </p:par>
                        <p:par>
                          <p:cTn id="19" fill="hold" nodeType="afterGroup">
                            <p:stCondLst>
                              <p:cond delay="16000"/>
                            </p:stCondLst>
                            <p:childTnLst>
                              <p:par>
                                <p:cTn id="20" presetID="23" presetClass="entr" presetSubtype="16" fill="hold" nodeType="afterEffect">
                                  <p:stCondLst>
                                    <p:cond delay="0"/>
                                  </p:stCondLst>
                                  <p:childTnLst>
                                    <p:set>
                                      <p:cBhvr>
                                        <p:cTn id="21" dur="1" fill="hold">
                                          <p:stCondLst>
                                            <p:cond delay="0"/>
                                          </p:stCondLst>
                                        </p:cTn>
                                        <p:tgtEl>
                                          <p:spTgt spid="288793"/>
                                        </p:tgtEl>
                                        <p:attrNameLst>
                                          <p:attrName>style.visibility</p:attrName>
                                        </p:attrNameLst>
                                      </p:cBhvr>
                                      <p:to>
                                        <p:strVal val="visible"/>
                                      </p:to>
                                    </p:set>
                                    <p:anim calcmode="lin" valueType="num">
                                      <p:cBhvr>
                                        <p:cTn id="22" dur="500" fill="hold"/>
                                        <p:tgtEl>
                                          <p:spTgt spid="288793"/>
                                        </p:tgtEl>
                                        <p:attrNameLst>
                                          <p:attrName>ppt_w</p:attrName>
                                        </p:attrNameLst>
                                      </p:cBhvr>
                                      <p:tavLst>
                                        <p:tav tm="0">
                                          <p:val>
                                            <p:fltVal val="0"/>
                                          </p:val>
                                        </p:tav>
                                        <p:tav tm="100000">
                                          <p:val>
                                            <p:strVal val="#ppt_w"/>
                                          </p:val>
                                        </p:tav>
                                      </p:tavLst>
                                    </p:anim>
                                    <p:anim calcmode="lin" valueType="num">
                                      <p:cBhvr>
                                        <p:cTn id="23" dur="500" fill="hold"/>
                                        <p:tgtEl>
                                          <p:spTgt spid="288793"/>
                                        </p:tgtEl>
                                        <p:attrNameLst>
                                          <p:attrName>ppt_h</p:attrName>
                                        </p:attrNameLst>
                                      </p:cBhvr>
                                      <p:tavLst>
                                        <p:tav tm="0">
                                          <p:val>
                                            <p:fltVal val="0"/>
                                          </p:val>
                                        </p:tav>
                                        <p:tav tm="100000">
                                          <p:val>
                                            <p:strVal val="#ppt_h"/>
                                          </p:val>
                                        </p:tav>
                                      </p:tavLst>
                                    </p:anim>
                                  </p:childTnLst>
                                </p:cTn>
                              </p:par>
                            </p:childTnLst>
                          </p:cTn>
                        </p:par>
                        <p:par>
                          <p:cTn id="24" fill="hold" nodeType="afterGroup">
                            <p:stCondLst>
                              <p:cond delay="16500"/>
                            </p:stCondLst>
                            <p:childTnLst>
                              <p:par>
                                <p:cTn id="25" presetID="55" presetClass="exit" presetSubtype="0" fill="hold" nodeType="afterEffect">
                                  <p:stCondLst>
                                    <p:cond delay="0"/>
                                  </p:stCondLst>
                                  <p:childTnLst>
                                    <p:anim calcmode="lin" valueType="num">
                                      <p:cBhvr>
                                        <p:cTn id="26" dur="1000"/>
                                        <p:tgtEl>
                                          <p:spTgt spid="288793"/>
                                        </p:tgtEl>
                                        <p:attrNameLst>
                                          <p:attrName>ppt_w</p:attrName>
                                        </p:attrNameLst>
                                      </p:cBhvr>
                                      <p:tavLst>
                                        <p:tav tm="0">
                                          <p:val>
                                            <p:strVal val="ppt_w"/>
                                          </p:val>
                                        </p:tav>
                                        <p:tav tm="100000">
                                          <p:val>
                                            <p:strVal val="ppt_w*0.70"/>
                                          </p:val>
                                        </p:tav>
                                      </p:tavLst>
                                    </p:anim>
                                    <p:anim calcmode="lin" valueType="num">
                                      <p:cBhvr>
                                        <p:cTn id="27" dur="1000"/>
                                        <p:tgtEl>
                                          <p:spTgt spid="288793"/>
                                        </p:tgtEl>
                                        <p:attrNameLst>
                                          <p:attrName>ppt_h</p:attrName>
                                        </p:attrNameLst>
                                      </p:cBhvr>
                                      <p:tavLst>
                                        <p:tav tm="0">
                                          <p:val>
                                            <p:strVal val="ppt_h"/>
                                          </p:val>
                                        </p:tav>
                                        <p:tav tm="100000">
                                          <p:val>
                                            <p:strVal val="ppt_h"/>
                                          </p:val>
                                        </p:tav>
                                      </p:tavLst>
                                    </p:anim>
                                    <p:animEffect transition="out" filter="fade">
                                      <p:cBhvr>
                                        <p:cTn id="28" dur="1000"/>
                                        <p:tgtEl>
                                          <p:spTgt spid="288793"/>
                                        </p:tgtEl>
                                      </p:cBhvr>
                                    </p:animEffect>
                                    <p:set>
                                      <p:cBhvr>
                                        <p:cTn id="29" dur="1" fill="hold">
                                          <p:stCondLst>
                                            <p:cond delay="999"/>
                                          </p:stCondLst>
                                        </p:cTn>
                                        <p:tgtEl>
                                          <p:spTgt spid="28879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786" grpId="0" build="p" autoUpdateAnimBg="0" advAuto="0"/>
      <p:bldP spid="288787" grpId="0" autoUpdateAnimBg="0"/>
      <p:bldP spid="28879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2" name="Text Box 4"/>
          <p:cNvSpPr txBox="1">
            <a:spLocks noChangeArrowheads="1"/>
          </p:cNvSpPr>
          <p:nvPr/>
        </p:nvSpPr>
        <p:spPr bwMode="auto">
          <a:xfrm>
            <a:off x="3492500" y="2205038"/>
            <a:ext cx="1797050" cy="835025"/>
          </a:xfrm>
          <a:prstGeom prst="rect">
            <a:avLst/>
          </a:prstGeom>
          <a:noFill/>
          <a:ln w="12700">
            <a:solidFill>
              <a:schemeClr val="tx1"/>
            </a:solidFill>
            <a:miter lim="800000"/>
            <a:headEnd/>
            <a:tailEnd/>
          </a:ln>
          <a:effectLst>
            <a:outerShdw dist="107763" dir="2700000" algn="ctr" rotWithShape="0">
              <a:schemeClr val="bg2"/>
            </a:outerShdw>
          </a:effectLst>
          <a:extLst>
            <a:ext uri="{909E8E84-426E-40DD-AFC4-6F175D3DCCD1}">
              <a14:hiddenFill xmlns:a14="http://schemas.microsoft.com/office/drawing/2010/main">
                <a:solidFill>
                  <a:schemeClr val="bg1"/>
                </a:solidFill>
              </a14:hiddenFill>
            </a:ext>
          </a:extLst>
        </p:spPr>
        <p:txBody>
          <a:bodyPr>
            <a:spAutoFit/>
          </a:bodyPr>
          <a:lstStyle/>
          <a:p>
            <a:pPr>
              <a:spcBef>
                <a:spcPct val="0"/>
              </a:spcBef>
            </a:pPr>
            <a:r>
              <a:rPr lang="fr-FR" sz="2400">
                <a:solidFill>
                  <a:schemeClr val="tx1"/>
                </a:solidFill>
              </a:rPr>
              <a:t>L’Alarme</a:t>
            </a:r>
          </a:p>
          <a:p>
            <a:pPr>
              <a:spcBef>
                <a:spcPct val="0"/>
              </a:spcBef>
            </a:pPr>
            <a:r>
              <a:rPr lang="fr-FR" sz="2400">
                <a:solidFill>
                  <a:schemeClr val="tx1"/>
                </a:solidFill>
              </a:rPr>
              <a:t>intrusion </a:t>
            </a:r>
          </a:p>
        </p:txBody>
      </p:sp>
      <p:grpSp>
        <p:nvGrpSpPr>
          <p:cNvPr id="380933" name="Group 5"/>
          <p:cNvGrpSpPr>
            <a:grpSpLocks/>
          </p:cNvGrpSpPr>
          <p:nvPr/>
        </p:nvGrpSpPr>
        <p:grpSpPr bwMode="auto">
          <a:xfrm>
            <a:off x="5410200" y="1447800"/>
            <a:ext cx="3194050" cy="685800"/>
            <a:chOff x="3408" y="912"/>
            <a:chExt cx="2012" cy="432"/>
          </a:xfrm>
        </p:grpSpPr>
        <p:sp>
          <p:nvSpPr>
            <p:cNvPr id="380934" name="Text Box 6">
              <a:hlinkClick r:id="rId3" action="ppaction://hlinksldjump"/>
            </p:cNvPr>
            <p:cNvSpPr txBox="1">
              <a:spLocks noChangeArrowheads="1"/>
            </p:cNvSpPr>
            <p:nvPr/>
          </p:nvSpPr>
          <p:spPr bwMode="auto">
            <a:xfrm>
              <a:off x="3584" y="912"/>
              <a:ext cx="1836" cy="250"/>
            </a:xfrm>
            <a:prstGeom prst="rect">
              <a:avLst/>
            </a:prstGeom>
            <a:solidFill>
              <a:srgbClr val="66FF33"/>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2"/>
                  </a:solidFill>
                  <a:miter lim="800000"/>
                  <a:headEnd type="none" w="sm" len="sm"/>
                  <a:tailEnd type="none" w="sm" len="sm"/>
                </a14:hiddenLine>
              </a:ext>
            </a:extLst>
          </p:spPr>
          <p:txBody>
            <a:bodyPr wrap="none"/>
            <a:lstStyle/>
            <a:p>
              <a:pPr algn="l"/>
              <a:r>
                <a:rPr lang="fr-FR"/>
                <a:t>1 – Les deux types</a:t>
              </a:r>
            </a:p>
          </p:txBody>
        </p:sp>
        <p:sp useBgFill="1">
          <p:nvSpPr>
            <p:cNvPr id="380935" name="Line 7"/>
            <p:cNvSpPr>
              <a:spLocks noChangeShapeType="1"/>
            </p:cNvSpPr>
            <p:nvPr/>
          </p:nvSpPr>
          <p:spPr bwMode="auto">
            <a:xfrm flipV="1">
              <a:off x="3408" y="1200"/>
              <a:ext cx="106" cy="144"/>
            </a:xfrm>
            <a:prstGeom prst="line">
              <a:avLst/>
            </a:prstGeom>
            <a:ln w="12700">
              <a:solidFill>
                <a:srgbClr val="FF3300"/>
              </a:solidFill>
              <a:round/>
              <a:headEnd/>
              <a:tailEnd type="triangle" w="med" len="med"/>
            </a:ln>
            <a:effectLst>
              <a:outerShdw dist="107763" dir="2700000" algn="ctr" rotWithShape="0">
                <a:schemeClr val="bg2"/>
              </a:outerShdw>
            </a:effectLst>
          </p:spPr>
          <p:txBody>
            <a:bodyPr wrap="none"/>
            <a:lstStyle/>
            <a:p>
              <a:endParaRPr lang="fr-FR"/>
            </a:p>
          </p:txBody>
        </p:sp>
      </p:grpSp>
      <p:grpSp>
        <p:nvGrpSpPr>
          <p:cNvPr id="380936" name="Group 8"/>
          <p:cNvGrpSpPr>
            <a:grpSpLocks/>
          </p:cNvGrpSpPr>
          <p:nvPr/>
        </p:nvGrpSpPr>
        <p:grpSpPr bwMode="auto">
          <a:xfrm>
            <a:off x="2700338" y="549275"/>
            <a:ext cx="3602037" cy="1595438"/>
            <a:chOff x="1701" y="346"/>
            <a:chExt cx="2269" cy="1005"/>
          </a:xfrm>
        </p:grpSpPr>
        <p:sp>
          <p:nvSpPr>
            <p:cNvPr id="380937" name="Text Box 9">
              <a:hlinkClick r:id="rId4" action="ppaction://hlinksldjump"/>
            </p:cNvPr>
            <p:cNvSpPr txBox="1">
              <a:spLocks noChangeArrowheads="1"/>
            </p:cNvSpPr>
            <p:nvPr/>
          </p:nvSpPr>
          <p:spPr bwMode="auto">
            <a:xfrm>
              <a:off x="1701" y="346"/>
              <a:ext cx="2269" cy="250"/>
            </a:xfrm>
            <a:prstGeom prst="rect">
              <a:avLst/>
            </a:prstGeom>
            <a:solidFill>
              <a:srgbClr val="66FF33"/>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2"/>
                  </a:solidFill>
                  <a:miter lim="800000"/>
                  <a:headEnd type="none" w="sm" len="sm"/>
                  <a:tailEnd type="none" w="sm" len="sm"/>
                </a14:hiddenLine>
              </a:ext>
            </a:extLst>
          </p:spPr>
          <p:txBody>
            <a:bodyPr>
              <a:spAutoFit/>
            </a:bodyPr>
            <a:lstStyle/>
            <a:p>
              <a:r>
                <a:rPr lang="fr-FR"/>
                <a:t>2 - Quelques informations</a:t>
              </a:r>
            </a:p>
          </p:txBody>
        </p:sp>
        <p:sp>
          <p:nvSpPr>
            <p:cNvPr id="380938" name="Line 10"/>
            <p:cNvSpPr>
              <a:spLocks noChangeShapeType="1"/>
            </p:cNvSpPr>
            <p:nvPr/>
          </p:nvSpPr>
          <p:spPr bwMode="auto">
            <a:xfrm flipH="1" flipV="1">
              <a:off x="2744" y="663"/>
              <a:ext cx="13" cy="688"/>
            </a:xfrm>
            <a:prstGeom prst="line">
              <a:avLst/>
            </a:prstGeom>
            <a:noFill/>
            <a:ln w="12700">
              <a:solidFill>
                <a:srgbClr val="FF3300"/>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grpSp>
      <p:grpSp>
        <p:nvGrpSpPr>
          <p:cNvPr id="380939" name="Group 11"/>
          <p:cNvGrpSpPr>
            <a:grpSpLocks/>
          </p:cNvGrpSpPr>
          <p:nvPr/>
        </p:nvGrpSpPr>
        <p:grpSpPr bwMode="auto">
          <a:xfrm>
            <a:off x="179388" y="3213100"/>
            <a:ext cx="3659187" cy="1476375"/>
            <a:chOff x="113" y="2024"/>
            <a:chExt cx="2305" cy="930"/>
          </a:xfrm>
        </p:grpSpPr>
        <p:sp>
          <p:nvSpPr>
            <p:cNvPr id="380940" name="Text Box 12">
              <a:hlinkClick r:id="rId5" action="ppaction://hlinksldjump"/>
            </p:cNvPr>
            <p:cNvSpPr txBox="1">
              <a:spLocks noChangeArrowheads="1"/>
            </p:cNvSpPr>
            <p:nvPr/>
          </p:nvSpPr>
          <p:spPr bwMode="auto">
            <a:xfrm>
              <a:off x="113" y="2704"/>
              <a:ext cx="2305" cy="250"/>
            </a:xfrm>
            <a:prstGeom prst="rect">
              <a:avLst/>
            </a:prstGeom>
            <a:solidFill>
              <a:srgbClr val="66FF33"/>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2"/>
                  </a:solidFill>
                  <a:miter lim="800000"/>
                  <a:headEnd type="none" w="sm" len="sm"/>
                  <a:tailEnd type="none" w="sm" len="sm"/>
                </a14:hiddenLine>
              </a:ext>
            </a:extLst>
          </p:spPr>
          <p:txBody>
            <a:bodyPr>
              <a:spAutoFit/>
            </a:bodyPr>
            <a:lstStyle/>
            <a:p>
              <a:pPr>
                <a:spcBef>
                  <a:spcPct val="0"/>
                </a:spcBef>
              </a:pPr>
              <a:r>
                <a:rPr lang="fr-FR">
                  <a:solidFill>
                    <a:schemeClr val="folHlink"/>
                  </a:solidFill>
                </a:rPr>
                <a:t>4 – Différents constituants</a:t>
              </a:r>
            </a:p>
          </p:txBody>
        </p:sp>
        <p:sp>
          <p:nvSpPr>
            <p:cNvPr id="380941" name="Line 13"/>
            <p:cNvSpPr>
              <a:spLocks noChangeShapeType="1"/>
            </p:cNvSpPr>
            <p:nvPr/>
          </p:nvSpPr>
          <p:spPr bwMode="auto">
            <a:xfrm flipH="1">
              <a:off x="1655" y="2024"/>
              <a:ext cx="499" cy="590"/>
            </a:xfrm>
            <a:prstGeom prst="line">
              <a:avLst/>
            </a:prstGeom>
            <a:noFill/>
            <a:ln w="12700">
              <a:solidFill>
                <a:srgbClr val="FF3300"/>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grpSp>
      <p:grpSp>
        <p:nvGrpSpPr>
          <p:cNvPr id="380942" name="Group 14"/>
          <p:cNvGrpSpPr>
            <a:grpSpLocks/>
          </p:cNvGrpSpPr>
          <p:nvPr/>
        </p:nvGrpSpPr>
        <p:grpSpPr bwMode="auto">
          <a:xfrm>
            <a:off x="5076825" y="3141663"/>
            <a:ext cx="3671888" cy="1520825"/>
            <a:chOff x="3198" y="1979"/>
            <a:chExt cx="2313" cy="958"/>
          </a:xfrm>
        </p:grpSpPr>
        <p:sp>
          <p:nvSpPr>
            <p:cNvPr id="380943" name="Text Box 15">
              <a:hlinkClick r:id="rId6" action="ppaction://hlinksldjump"/>
            </p:cNvPr>
            <p:cNvSpPr txBox="1">
              <a:spLocks noChangeArrowheads="1"/>
            </p:cNvSpPr>
            <p:nvPr/>
          </p:nvSpPr>
          <p:spPr bwMode="auto">
            <a:xfrm>
              <a:off x="3198" y="2687"/>
              <a:ext cx="2313" cy="250"/>
            </a:xfrm>
            <a:prstGeom prst="rect">
              <a:avLst/>
            </a:prstGeom>
            <a:solidFill>
              <a:srgbClr val="66FF33"/>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2"/>
                  </a:solidFill>
                  <a:miter lim="800000"/>
                  <a:headEnd type="none" w="sm" len="sm"/>
                  <a:tailEnd type="none" w="sm" len="sm"/>
                </a14:hiddenLine>
              </a:ext>
            </a:extLst>
          </p:spPr>
          <p:txBody>
            <a:bodyPr>
              <a:spAutoFit/>
            </a:bodyPr>
            <a:lstStyle/>
            <a:p>
              <a:pPr>
                <a:spcBef>
                  <a:spcPct val="0"/>
                </a:spcBef>
              </a:pPr>
              <a:r>
                <a:rPr lang="fr-FR">
                  <a:solidFill>
                    <a:schemeClr val="folHlink"/>
                  </a:solidFill>
                </a:rPr>
                <a:t>6 – devis d’une installation</a:t>
              </a:r>
            </a:p>
          </p:txBody>
        </p:sp>
        <p:sp>
          <p:nvSpPr>
            <p:cNvPr id="380944" name="Line 16"/>
            <p:cNvSpPr>
              <a:spLocks noChangeShapeType="1"/>
            </p:cNvSpPr>
            <p:nvPr/>
          </p:nvSpPr>
          <p:spPr bwMode="auto">
            <a:xfrm>
              <a:off x="3379" y="1979"/>
              <a:ext cx="887" cy="620"/>
            </a:xfrm>
            <a:prstGeom prst="line">
              <a:avLst/>
            </a:prstGeom>
            <a:noFill/>
            <a:ln w="12700">
              <a:solidFill>
                <a:srgbClr val="FF3300"/>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grpSp>
      <p:grpSp>
        <p:nvGrpSpPr>
          <p:cNvPr id="380945" name="Group 17"/>
          <p:cNvGrpSpPr>
            <a:grpSpLocks/>
          </p:cNvGrpSpPr>
          <p:nvPr/>
        </p:nvGrpSpPr>
        <p:grpSpPr bwMode="auto">
          <a:xfrm>
            <a:off x="3132138" y="3141663"/>
            <a:ext cx="2646362" cy="2484437"/>
            <a:chOff x="1973" y="1979"/>
            <a:chExt cx="1667" cy="1565"/>
          </a:xfrm>
        </p:grpSpPr>
        <p:sp>
          <p:nvSpPr>
            <p:cNvPr id="380946" name="Text Box 18">
              <a:hlinkClick r:id="rId7" action="ppaction://hlinksldjump"/>
            </p:cNvPr>
            <p:cNvSpPr txBox="1">
              <a:spLocks noChangeArrowheads="1"/>
            </p:cNvSpPr>
            <p:nvPr/>
          </p:nvSpPr>
          <p:spPr bwMode="auto">
            <a:xfrm>
              <a:off x="1973" y="3294"/>
              <a:ext cx="1667" cy="250"/>
            </a:xfrm>
            <a:prstGeom prst="rect">
              <a:avLst/>
            </a:prstGeom>
            <a:solidFill>
              <a:srgbClr val="66FF33"/>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2"/>
                  </a:solidFill>
                  <a:miter lim="800000"/>
                  <a:headEnd type="none" w="sm" len="sm"/>
                  <a:tailEnd type="none" w="sm" len="sm"/>
                </a14:hiddenLine>
              </a:ext>
            </a:extLst>
          </p:spPr>
          <p:txBody>
            <a:bodyPr>
              <a:spAutoFit/>
            </a:bodyPr>
            <a:lstStyle/>
            <a:p>
              <a:pPr>
                <a:spcBef>
                  <a:spcPct val="0"/>
                </a:spcBef>
              </a:pPr>
              <a:r>
                <a:rPr lang="fr-FR">
                  <a:solidFill>
                    <a:schemeClr val="folHlink"/>
                  </a:solidFill>
                </a:rPr>
                <a:t>5 - Raccordement </a:t>
              </a:r>
            </a:p>
          </p:txBody>
        </p:sp>
        <p:sp>
          <p:nvSpPr>
            <p:cNvPr id="380947" name="Line 19"/>
            <p:cNvSpPr>
              <a:spLocks noChangeShapeType="1"/>
            </p:cNvSpPr>
            <p:nvPr/>
          </p:nvSpPr>
          <p:spPr bwMode="auto">
            <a:xfrm>
              <a:off x="2744" y="1979"/>
              <a:ext cx="0" cy="1270"/>
            </a:xfrm>
            <a:prstGeom prst="line">
              <a:avLst/>
            </a:prstGeom>
            <a:noFill/>
            <a:ln w="12700">
              <a:solidFill>
                <a:srgbClr val="FF3300"/>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grpSp>
      <p:grpSp>
        <p:nvGrpSpPr>
          <p:cNvPr id="380948" name="Group 20"/>
          <p:cNvGrpSpPr>
            <a:grpSpLocks/>
          </p:cNvGrpSpPr>
          <p:nvPr/>
        </p:nvGrpSpPr>
        <p:grpSpPr bwMode="auto">
          <a:xfrm>
            <a:off x="303213" y="5867400"/>
            <a:ext cx="8840787" cy="990600"/>
            <a:chOff x="191" y="3696"/>
            <a:chExt cx="5569" cy="624"/>
          </a:xfrm>
        </p:grpSpPr>
        <p:grpSp>
          <p:nvGrpSpPr>
            <p:cNvPr id="380949" name="Group 21"/>
            <p:cNvGrpSpPr>
              <a:grpSpLocks/>
            </p:cNvGrpSpPr>
            <p:nvPr/>
          </p:nvGrpSpPr>
          <p:grpSpPr bwMode="auto">
            <a:xfrm>
              <a:off x="191" y="3803"/>
              <a:ext cx="5569" cy="517"/>
              <a:chOff x="96" y="3697"/>
              <a:chExt cx="5569" cy="517"/>
            </a:xfrm>
          </p:grpSpPr>
          <p:sp>
            <p:nvSpPr>
              <p:cNvPr id="380950" name="Rectangle 22"/>
              <p:cNvSpPr>
                <a:spLocks noChangeArrowheads="1"/>
              </p:cNvSpPr>
              <p:nvPr/>
            </p:nvSpPr>
            <p:spPr bwMode="auto">
              <a:xfrm>
                <a:off x="96" y="3804"/>
                <a:ext cx="5565" cy="330"/>
              </a:xfrm>
              <a:prstGeom prst="rect">
                <a:avLst/>
              </a:prstGeom>
              <a:gradFill rotWithShape="0">
                <a:gsLst>
                  <a:gs pos="0">
                    <a:srgbClr val="FFFFFF">
                      <a:gamma/>
                      <a:shade val="80000"/>
                      <a:invGamma/>
                    </a:srgbClr>
                  </a:gs>
                  <a:gs pos="50000">
                    <a:srgbClr val="FFFFFF"/>
                  </a:gs>
                  <a:gs pos="100000">
                    <a:srgbClr val="FFFFFF">
                      <a:gamma/>
                      <a:shade val="80000"/>
                      <a:invGamma/>
                    </a:srgbClr>
                  </a:gs>
                </a:gsLst>
                <a:lin ang="2700000" scaled="1"/>
              </a:gradFill>
              <a:ln>
                <a:noFill/>
              </a:ln>
              <a:effectLst>
                <a:outerShdw dist="53882" dir="18900000" algn="ctr" rotWithShape="0">
                  <a:srgbClr val="000040"/>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fr-FR"/>
              </a:p>
            </p:txBody>
          </p:sp>
          <p:grpSp>
            <p:nvGrpSpPr>
              <p:cNvPr id="380951" name="Group 23"/>
              <p:cNvGrpSpPr>
                <a:grpSpLocks/>
              </p:cNvGrpSpPr>
              <p:nvPr/>
            </p:nvGrpSpPr>
            <p:grpSpPr bwMode="auto">
              <a:xfrm>
                <a:off x="96" y="3801"/>
                <a:ext cx="5569" cy="335"/>
                <a:chOff x="96" y="3801"/>
                <a:chExt cx="5569" cy="335"/>
              </a:xfrm>
            </p:grpSpPr>
            <p:sp>
              <p:nvSpPr>
                <p:cNvPr id="380952" name="Freeform 24"/>
                <p:cNvSpPr>
                  <a:spLocks/>
                </p:cNvSpPr>
                <p:nvPr/>
              </p:nvSpPr>
              <p:spPr bwMode="auto">
                <a:xfrm>
                  <a:off x="96" y="3801"/>
                  <a:ext cx="5569" cy="100"/>
                </a:xfrm>
                <a:custGeom>
                  <a:avLst/>
                  <a:gdLst>
                    <a:gd name="T0" fmla="*/ 0 w 5569"/>
                    <a:gd name="T1" fmla="*/ 99 h 100"/>
                    <a:gd name="T2" fmla="*/ 0 w 5569"/>
                    <a:gd name="T3" fmla="*/ 0 h 100"/>
                    <a:gd name="T4" fmla="*/ 5568 w 5569"/>
                    <a:gd name="T5" fmla="*/ 0 h 100"/>
                  </a:gdLst>
                  <a:ahLst/>
                  <a:cxnLst>
                    <a:cxn ang="0">
                      <a:pos x="T0" y="T1"/>
                    </a:cxn>
                    <a:cxn ang="0">
                      <a:pos x="T2" y="T3"/>
                    </a:cxn>
                    <a:cxn ang="0">
                      <a:pos x="T4" y="T5"/>
                    </a:cxn>
                  </a:cxnLst>
                  <a:rect l="0" t="0" r="r" b="b"/>
                  <a:pathLst>
                    <a:path w="5569" h="100">
                      <a:moveTo>
                        <a:pt x="0" y="99"/>
                      </a:moveTo>
                      <a:lnTo>
                        <a:pt x="0" y="0"/>
                      </a:lnTo>
                      <a:lnTo>
                        <a:pt x="5568" y="0"/>
                      </a:lnTo>
                    </a:path>
                  </a:pathLst>
                </a:custGeom>
                <a:noFill/>
                <a:ln w="12700" cap="rnd" cmpd="sng">
                  <a:solidFill>
                    <a:srgbClr val="FFFFFF"/>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380953" name="Freeform 25"/>
                <p:cNvSpPr>
                  <a:spLocks/>
                </p:cNvSpPr>
                <p:nvPr/>
              </p:nvSpPr>
              <p:spPr bwMode="auto">
                <a:xfrm>
                  <a:off x="96" y="3915"/>
                  <a:ext cx="5569" cy="100"/>
                </a:xfrm>
                <a:custGeom>
                  <a:avLst/>
                  <a:gdLst>
                    <a:gd name="T0" fmla="*/ 0 w 5569"/>
                    <a:gd name="T1" fmla="*/ 99 h 100"/>
                    <a:gd name="T2" fmla="*/ 0 w 5569"/>
                    <a:gd name="T3" fmla="*/ 0 h 100"/>
                    <a:gd name="T4" fmla="*/ 5568 w 5569"/>
                    <a:gd name="T5" fmla="*/ 0 h 100"/>
                  </a:gdLst>
                  <a:ahLst/>
                  <a:cxnLst>
                    <a:cxn ang="0">
                      <a:pos x="T0" y="T1"/>
                    </a:cxn>
                    <a:cxn ang="0">
                      <a:pos x="T2" y="T3"/>
                    </a:cxn>
                    <a:cxn ang="0">
                      <a:pos x="T4" y="T5"/>
                    </a:cxn>
                  </a:cxnLst>
                  <a:rect l="0" t="0" r="r" b="b"/>
                  <a:pathLst>
                    <a:path w="5569" h="100">
                      <a:moveTo>
                        <a:pt x="0" y="99"/>
                      </a:moveTo>
                      <a:lnTo>
                        <a:pt x="0" y="0"/>
                      </a:lnTo>
                      <a:lnTo>
                        <a:pt x="5568" y="0"/>
                      </a:lnTo>
                    </a:path>
                  </a:pathLst>
                </a:custGeom>
                <a:noFill/>
                <a:ln w="12700" cap="rnd" cmpd="sng">
                  <a:solidFill>
                    <a:srgbClr val="FFFFFF"/>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380954" name="Freeform 26"/>
                <p:cNvSpPr>
                  <a:spLocks/>
                </p:cNvSpPr>
                <p:nvPr/>
              </p:nvSpPr>
              <p:spPr bwMode="auto">
                <a:xfrm>
                  <a:off x="96" y="4029"/>
                  <a:ext cx="5569" cy="100"/>
                </a:xfrm>
                <a:custGeom>
                  <a:avLst/>
                  <a:gdLst>
                    <a:gd name="T0" fmla="*/ 0 w 5569"/>
                    <a:gd name="T1" fmla="*/ 99 h 100"/>
                    <a:gd name="T2" fmla="*/ 0 w 5569"/>
                    <a:gd name="T3" fmla="*/ 0 h 100"/>
                    <a:gd name="T4" fmla="*/ 5568 w 5569"/>
                    <a:gd name="T5" fmla="*/ 0 h 100"/>
                  </a:gdLst>
                  <a:ahLst/>
                  <a:cxnLst>
                    <a:cxn ang="0">
                      <a:pos x="T0" y="T1"/>
                    </a:cxn>
                    <a:cxn ang="0">
                      <a:pos x="T2" y="T3"/>
                    </a:cxn>
                    <a:cxn ang="0">
                      <a:pos x="T4" y="T5"/>
                    </a:cxn>
                  </a:cxnLst>
                  <a:rect l="0" t="0" r="r" b="b"/>
                  <a:pathLst>
                    <a:path w="5569" h="100">
                      <a:moveTo>
                        <a:pt x="0" y="99"/>
                      </a:moveTo>
                      <a:lnTo>
                        <a:pt x="0" y="0"/>
                      </a:lnTo>
                      <a:lnTo>
                        <a:pt x="5568" y="0"/>
                      </a:lnTo>
                    </a:path>
                  </a:pathLst>
                </a:custGeom>
                <a:noFill/>
                <a:ln w="12700" cap="rnd" cmpd="sng">
                  <a:solidFill>
                    <a:srgbClr val="E8E8E8"/>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380955" name="Freeform 27"/>
                <p:cNvSpPr>
                  <a:spLocks/>
                </p:cNvSpPr>
                <p:nvPr/>
              </p:nvSpPr>
              <p:spPr bwMode="auto">
                <a:xfrm>
                  <a:off x="96" y="3808"/>
                  <a:ext cx="5569" cy="100"/>
                </a:xfrm>
                <a:custGeom>
                  <a:avLst/>
                  <a:gdLst>
                    <a:gd name="T0" fmla="*/ 5568 w 5569"/>
                    <a:gd name="T1" fmla="*/ 0 h 100"/>
                    <a:gd name="T2" fmla="*/ 5568 w 5569"/>
                    <a:gd name="T3" fmla="*/ 99 h 100"/>
                    <a:gd name="T4" fmla="*/ 0 w 5569"/>
                    <a:gd name="T5" fmla="*/ 99 h 100"/>
                  </a:gdLst>
                  <a:ahLst/>
                  <a:cxnLst>
                    <a:cxn ang="0">
                      <a:pos x="T0" y="T1"/>
                    </a:cxn>
                    <a:cxn ang="0">
                      <a:pos x="T2" y="T3"/>
                    </a:cxn>
                    <a:cxn ang="0">
                      <a:pos x="T4" y="T5"/>
                    </a:cxn>
                  </a:cxnLst>
                  <a:rect l="0" t="0" r="r" b="b"/>
                  <a:pathLst>
                    <a:path w="5569" h="100">
                      <a:moveTo>
                        <a:pt x="5568" y="0"/>
                      </a:moveTo>
                      <a:lnTo>
                        <a:pt x="5568" y="99"/>
                      </a:lnTo>
                      <a:lnTo>
                        <a:pt x="0" y="99"/>
                      </a:lnTo>
                    </a:path>
                  </a:pathLst>
                </a:custGeom>
                <a:noFill/>
                <a:ln w="12700" cap="rnd" cmpd="sng">
                  <a:solidFill>
                    <a:srgbClr val="676767"/>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380956" name="Freeform 28"/>
                <p:cNvSpPr>
                  <a:spLocks/>
                </p:cNvSpPr>
                <p:nvPr/>
              </p:nvSpPr>
              <p:spPr bwMode="auto">
                <a:xfrm>
                  <a:off x="96" y="3922"/>
                  <a:ext cx="5569" cy="100"/>
                </a:xfrm>
                <a:custGeom>
                  <a:avLst/>
                  <a:gdLst>
                    <a:gd name="T0" fmla="*/ 5568 w 5569"/>
                    <a:gd name="T1" fmla="*/ 0 h 100"/>
                    <a:gd name="T2" fmla="*/ 5568 w 5569"/>
                    <a:gd name="T3" fmla="*/ 99 h 100"/>
                    <a:gd name="T4" fmla="*/ 0 w 5569"/>
                    <a:gd name="T5" fmla="*/ 99 h 100"/>
                  </a:gdLst>
                  <a:ahLst/>
                  <a:cxnLst>
                    <a:cxn ang="0">
                      <a:pos x="T0" y="T1"/>
                    </a:cxn>
                    <a:cxn ang="0">
                      <a:pos x="T2" y="T3"/>
                    </a:cxn>
                    <a:cxn ang="0">
                      <a:pos x="T4" y="T5"/>
                    </a:cxn>
                  </a:cxnLst>
                  <a:rect l="0" t="0" r="r" b="b"/>
                  <a:pathLst>
                    <a:path w="5569" h="100">
                      <a:moveTo>
                        <a:pt x="5568" y="0"/>
                      </a:moveTo>
                      <a:lnTo>
                        <a:pt x="5568" y="99"/>
                      </a:lnTo>
                      <a:lnTo>
                        <a:pt x="0" y="99"/>
                      </a:lnTo>
                    </a:path>
                  </a:pathLst>
                </a:custGeom>
                <a:noFill/>
                <a:ln w="12700" cap="rnd" cmpd="sng">
                  <a:solidFill>
                    <a:srgbClr val="474747"/>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380957" name="Freeform 29"/>
                <p:cNvSpPr>
                  <a:spLocks/>
                </p:cNvSpPr>
                <p:nvPr/>
              </p:nvSpPr>
              <p:spPr bwMode="auto">
                <a:xfrm>
                  <a:off x="96" y="4036"/>
                  <a:ext cx="5569" cy="100"/>
                </a:xfrm>
                <a:custGeom>
                  <a:avLst/>
                  <a:gdLst>
                    <a:gd name="T0" fmla="*/ 5568 w 5569"/>
                    <a:gd name="T1" fmla="*/ 0 h 100"/>
                    <a:gd name="T2" fmla="*/ 5568 w 5569"/>
                    <a:gd name="T3" fmla="*/ 99 h 100"/>
                    <a:gd name="T4" fmla="*/ 0 w 5569"/>
                    <a:gd name="T5" fmla="*/ 99 h 100"/>
                  </a:gdLst>
                  <a:ahLst/>
                  <a:cxnLst>
                    <a:cxn ang="0">
                      <a:pos x="T0" y="T1"/>
                    </a:cxn>
                    <a:cxn ang="0">
                      <a:pos x="T2" y="T3"/>
                    </a:cxn>
                    <a:cxn ang="0">
                      <a:pos x="T4" y="T5"/>
                    </a:cxn>
                  </a:cxnLst>
                  <a:rect l="0" t="0" r="r" b="b"/>
                  <a:pathLst>
                    <a:path w="5569" h="100">
                      <a:moveTo>
                        <a:pt x="5568" y="0"/>
                      </a:moveTo>
                      <a:lnTo>
                        <a:pt x="5568" y="99"/>
                      </a:lnTo>
                      <a:lnTo>
                        <a:pt x="0" y="99"/>
                      </a:lnTo>
                    </a:path>
                  </a:pathLst>
                </a:custGeom>
                <a:noFill/>
                <a:ln w="12700" cap="rnd" cmpd="sng">
                  <a:solidFill>
                    <a:srgbClr val="333333"/>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grpSp>
            <p:nvGrpSpPr>
              <p:cNvPr id="380958" name="Group 30"/>
              <p:cNvGrpSpPr>
                <a:grpSpLocks/>
              </p:cNvGrpSpPr>
              <p:nvPr/>
            </p:nvGrpSpPr>
            <p:grpSpPr bwMode="auto">
              <a:xfrm>
                <a:off x="5052" y="3697"/>
                <a:ext cx="489" cy="517"/>
                <a:chOff x="5052" y="3697"/>
                <a:chExt cx="489" cy="517"/>
              </a:xfrm>
            </p:grpSpPr>
            <p:sp>
              <p:nvSpPr>
                <p:cNvPr id="380959" name="Rectangle 31"/>
                <p:cNvSpPr>
                  <a:spLocks noChangeArrowheads="1"/>
                </p:cNvSpPr>
                <p:nvPr/>
              </p:nvSpPr>
              <p:spPr bwMode="auto">
                <a:xfrm>
                  <a:off x="5100" y="3697"/>
                  <a:ext cx="392" cy="517"/>
                </a:xfrm>
                <a:prstGeom prst="rect">
                  <a:avLst/>
                </a:prstGeom>
                <a:gradFill rotWithShape="0">
                  <a:gsLst>
                    <a:gs pos="0">
                      <a:srgbClr val="FFFFFF">
                        <a:gamma/>
                        <a:shade val="80000"/>
                        <a:invGamma/>
                      </a:srgbClr>
                    </a:gs>
                    <a:gs pos="50000">
                      <a:srgbClr val="FFFFFF"/>
                    </a:gs>
                    <a:gs pos="100000">
                      <a:srgbClr val="FFFFFF">
                        <a:gamma/>
                        <a:shade val="80000"/>
                        <a:invGamma/>
                      </a:srgbClr>
                    </a:gs>
                  </a:gsLst>
                  <a:lin ang="5400000" scaled="1"/>
                </a:gradFill>
                <a:ln w="12700">
                  <a:solidFill>
                    <a:srgbClr val="DADADA"/>
                  </a:solidFill>
                  <a:miter lim="800000"/>
                  <a:headEnd/>
                  <a:tailEnd/>
                </a:ln>
                <a:effectLst>
                  <a:outerShdw dist="35921" dir="18900000" algn="ctr" rotWithShape="0">
                    <a:srgbClr val="000040"/>
                  </a:outerShdw>
                </a:effectLst>
              </p:spPr>
              <p:txBody>
                <a:bodyPr wrap="none" anchor="ctr"/>
                <a:lstStyle/>
                <a:p>
                  <a:endParaRPr lang="fr-FR"/>
                </a:p>
              </p:txBody>
            </p:sp>
            <p:sp>
              <p:nvSpPr>
                <p:cNvPr id="380960" name="Rectangle 32"/>
                <p:cNvSpPr>
                  <a:spLocks noChangeArrowheads="1"/>
                </p:cNvSpPr>
                <p:nvPr/>
              </p:nvSpPr>
              <p:spPr bwMode="auto">
                <a:xfrm>
                  <a:off x="5052" y="3755"/>
                  <a:ext cx="489"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spcBef>
                      <a:spcPct val="0"/>
                    </a:spcBef>
                  </a:pPr>
                  <a:r>
                    <a:rPr lang="fr-FR" sz="1200">
                      <a:solidFill>
                        <a:srgbClr val="000000"/>
                      </a:solidFill>
                      <a:latin typeface="Century Schoolbook" pitchFamily="18" charset="0"/>
                    </a:rPr>
                    <a:t>VOTRE</a:t>
                  </a:r>
                </a:p>
                <a:p>
                  <a:pPr>
                    <a:spcBef>
                      <a:spcPct val="0"/>
                    </a:spcBef>
                  </a:pPr>
                  <a:r>
                    <a:rPr lang="fr-FR" sz="1200">
                      <a:solidFill>
                        <a:srgbClr val="000000"/>
                      </a:solidFill>
                      <a:latin typeface="Century Schoolbook" pitchFamily="18" charset="0"/>
                    </a:rPr>
                    <a:t>LOGO</a:t>
                  </a:r>
                </a:p>
                <a:p>
                  <a:pPr>
                    <a:spcBef>
                      <a:spcPct val="0"/>
                    </a:spcBef>
                  </a:pPr>
                  <a:r>
                    <a:rPr lang="fr-FR" sz="1200">
                      <a:solidFill>
                        <a:srgbClr val="000000"/>
                      </a:solidFill>
                      <a:latin typeface="Century Schoolbook" pitchFamily="18" charset="0"/>
                    </a:rPr>
                    <a:t>ICI</a:t>
                  </a:r>
                </a:p>
              </p:txBody>
            </p:sp>
          </p:grpSp>
        </p:grpSp>
        <p:graphicFrame>
          <p:nvGraphicFramePr>
            <p:cNvPr id="380961" name="Object 33"/>
            <p:cNvGraphicFramePr>
              <a:graphicFrameLocks noChangeAspect="1"/>
            </p:cNvGraphicFramePr>
            <p:nvPr/>
          </p:nvGraphicFramePr>
          <p:xfrm>
            <a:off x="5136" y="3696"/>
            <a:ext cx="463" cy="624"/>
          </p:xfrm>
          <a:graphic>
            <a:graphicData uri="http://schemas.openxmlformats.org/presentationml/2006/ole">
              <mc:AlternateContent xmlns:mc="http://schemas.openxmlformats.org/markup-compatibility/2006">
                <mc:Choice xmlns:v="urn:schemas-microsoft-com:vml" Requires="v">
                  <p:oleObj spid="_x0000_s380971" name="Document" r:id="rId8" imgW="716760" imgH="964080" progId="Word.Document.8">
                    <p:embed/>
                  </p:oleObj>
                </mc:Choice>
                <mc:Fallback>
                  <p:oleObj name="Document" r:id="rId8" imgW="716760" imgH="964080" progId="Word.Document.8">
                    <p:embed/>
                    <p:pic>
                      <p:nvPicPr>
                        <p:cNvPr id="0" name="Object 3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36" y="3696"/>
                          <a:ext cx="463" cy="62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107763" dir="2700000" algn="ctr" rotWithShape="0">
                                  <a:schemeClr val="bg2"/>
                                </a:outerShdw>
                              </a:effectLst>
                            </a14:hiddenEffects>
                          </a:ext>
                        </a:extLst>
                      </p:spPr>
                    </p:pic>
                  </p:oleObj>
                </mc:Fallback>
              </mc:AlternateContent>
            </a:graphicData>
          </a:graphic>
        </p:graphicFrame>
        <p:sp>
          <p:nvSpPr>
            <p:cNvPr id="380962" name="Text Box 34"/>
            <p:cNvSpPr txBox="1">
              <a:spLocks noChangeArrowheads="1"/>
            </p:cNvSpPr>
            <p:nvPr/>
          </p:nvSpPr>
          <p:spPr bwMode="auto">
            <a:xfrm>
              <a:off x="3600" y="3936"/>
              <a:ext cx="1488" cy="25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a:spAutoFit/>
            </a:bodyPr>
            <a:lstStyle/>
            <a:p>
              <a:pPr algn="l"/>
              <a:r>
                <a:rPr lang="fr-FR" sz="800"/>
                <a:t>S</a:t>
              </a:r>
              <a:r>
                <a:rPr lang="fr-FR" sz="900"/>
                <a:t>e</a:t>
              </a:r>
              <a:r>
                <a:rPr lang="fr-FR" sz="1000"/>
                <a:t>c</a:t>
              </a:r>
              <a:r>
                <a:rPr lang="fr-FR" sz="1100"/>
                <a:t>t</a:t>
              </a:r>
              <a:r>
                <a:rPr lang="fr-FR" sz="1200"/>
                <a:t>i</a:t>
              </a:r>
              <a:r>
                <a:rPr lang="fr-FR" sz="1300"/>
                <a:t>o</a:t>
              </a:r>
              <a:r>
                <a:rPr lang="fr-FR" sz="1400"/>
                <a:t>n</a:t>
              </a:r>
              <a:r>
                <a:rPr lang="fr-FR" sz="1800"/>
                <a:t> </a:t>
              </a:r>
              <a:r>
                <a:rPr lang="fr-FR" sz="1300"/>
                <a:t>E</a:t>
              </a:r>
              <a:r>
                <a:rPr lang="fr-FR" sz="1400"/>
                <a:t>l</a:t>
              </a:r>
              <a:r>
                <a:rPr lang="fr-FR" sz="1500"/>
                <a:t>e</a:t>
              </a:r>
              <a:r>
                <a:rPr lang="fr-FR" sz="1600"/>
                <a:t>c</a:t>
              </a:r>
              <a:r>
                <a:rPr lang="fr-FR" sz="1700"/>
                <a:t>t</a:t>
              </a:r>
              <a:r>
                <a:rPr lang="fr-FR"/>
                <a:t>r</a:t>
              </a:r>
              <a:r>
                <a:rPr lang="fr-FR" sz="1700"/>
                <a:t>o</a:t>
              </a:r>
              <a:r>
                <a:rPr lang="fr-FR" sz="1600"/>
                <a:t>t</a:t>
              </a:r>
              <a:r>
                <a:rPr lang="fr-FR" sz="1500"/>
                <a:t>e</a:t>
              </a:r>
              <a:r>
                <a:rPr lang="fr-FR" sz="1400"/>
                <a:t>c</a:t>
              </a:r>
              <a:r>
                <a:rPr lang="fr-FR" sz="1300"/>
                <a:t>h</a:t>
              </a:r>
              <a:r>
                <a:rPr lang="fr-FR" sz="1200"/>
                <a:t>n</a:t>
              </a:r>
              <a:r>
                <a:rPr lang="fr-FR" sz="1100"/>
                <a:t>i</a:t>
              </a:r>
              <a:r>
                <a:rPr lang="fr-FR" sz="1000"/>
                <a:t>q</a:t>
              </a:r>
              <a:r>
                <a:rPr lang="fr-FR" sz="900"/>
                <a:t>u</a:t>
              </a:r>
              <a:r>
                <a:rPr lang="fr-FR" sz="800"/>
                <a:t>e</a:t>
              </a:r>
              <a:endParaRPr lang="fr-FR" sz="1800">
                <a:solidFill>
                  <a:schemeClr val="tx1"/>
                </a:solidFill>
                <a:latin typeface="Century Schoolbook" pitchFamily="18" charset="0"/>
              </a:endParaRPr>
            </a:p>
          </p:txBody>
        </p:sp>
        <p:sp>
          <p:nvSpPr>
            <p:cNvPr id="380963" name="Rectangle 35"/>
            <p:cNvSpPr>
              <a:spLocks noChangeArrowheads="1"/>
            </p:cNvSpPr>
            <p:nvPr/>
          </p:nvSpPr>
          <p:spPr bwMode="auto">
            <a:xfrm>
              <a:off x="1728" y="3936"/>
              <a:ext cx="1344" cy="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endParaRPr kumimoji="1" lang="fr-FR" sz="1600" b="0">
                <a:solidFill>
                  <a:srgbClr val="FFFF66"/>
                </a:solidFill>
                <a:effectLst>
                  <a:outerShdw blurRad="38100" dist="38100" dir="2700000" algn="tl">
                    <a:srgbClr val="000000"/>
                  </a:outerShdw>
                </a:effectLst>
              </a:endParaRPr>
            </a:p>
          </p:txBody>
        </p:sp>
        <p:sp>
          <p:nvSpPr>
            <p:cNvPr id="380964" name="Rectangle 36"/>
            <p:cNvSpPr>
              <a:spLocks noChangeArrowheads="1"/>
            </p:cNvSpPr>
            <p:nvPr/>
          </p:nvSpPr>
          <p:spPr bwMode="auto">
            <a:xfrm>
              <a:off x="192" y="3984"/>
              <a:ext cx="624"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endParaRPr kumimoji="1" lang="fr-FR" sz="1000" b="0">
                <a:solidFill>
                  <a:srgbClr val="3333FF"/>
                </a:solidFill>
                <a:effectLst>
                  <a:outerShdw blurRad="38100" dist="38100" dir="2700000" algn="tl">
                    <a:srgbClr val="000000"/>
                  </a:outerShdw>
                </a:effectLst>
              </a:endParaRPr>
            </a:p>
          </p:txBody>
        </p:sp>
      </p:grpSp>
      <p:grpSp>
        <p:nvGrpSpPr>
          <p:cNvPr id="380965" name="Group 37"/>
          <p:cNvGrpSpPr>
            <a:grpSpLocks/>
          </p:cNvGrpSpPr>
          <p:nvPr/>
        </p:nvGrpSpPr>
        <p:grpSpPr bwMode="auto">
          <a:xfrm>
            <a:off x="250825" y="1557338"/>
            <a:ext cx="3168650" cy="701675"/>
            <a:chOff x="158" y="981"/>
            <a:chExt cx="1996" cy="442"/>
          </a:xfrm>
        </p:grpSpPr>
        <p:sp>
          <p:nvSpPr>
            <p:cNvPr id="380966" name="Text Box 38">
              <a:hlinkClick r:id="rId10" action="ppaction://hlinksldjump"/>
            </p:cNvPr>
            <p:cNvSpPr txBox="1">
              <a:spLocks noChangeArrowheads="1"/>
            </p:cNvSpPr>
            <p:nvPr/>
          </p:nvSpPr>
          <p:spPr bwMode="auto">
            <a:xfrm>
              <a:off x="158" y="981"/>
              <a:ext cx="1583" cy="442"/>
            </a:xfrm>
            <a:prstGeom prst="rect">
              <a:avLst/>
            </a:prstGeom>
            <a:solidFill>
              <a:srgbClr val="66FF33"/>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2"/>
                  </a:solidFill>
                  <a:miter lim="800000"/>
                  <a:headEnd type="none" w="sm" len="sm"/>
                  <a:tailEnd type="none" w="sm" len="sm"/>
                </a14:hiddenLine>
              </a:ext>
            </a:extLst>
          </p:spPr>
          <p:txBody>
            <a:bodyPr>
              <a:spAutoFit/>
            </a:bodyPr>
            <a:lstStyle/>
            <a:p>
              <a:pPr>
                <a:spcBef>
                  <a:spcPct val="0"/>
                </a:spcBef>
              </a:pPr>
              <a:r>
                <a:rPr lang="fr-FR">
                  <a:solidFill>
                    <a:schemeClr val="folHlink"/>
                  </a:solidFill>
                </a:rPr>
                <a:t>3 - Principe de</a:t>
              </a:r>
            </a:p>
            <a:p>
              <a:pPr>
                <a:spcBef>
                  <a:spcPct val="0"/>
                </a:spcBef>
              </a:pPr>
              <a:r>
                <a:rPr lang="fr-FR">
                  <a:solidFill>
                    <a:schemeClr val="folHlink"/>
                  </a:solidFill>
                </a:rPr>
                <a:t>fonctionnement</a:t>
              </a:r>
            </a:p>
          </p:txBody>
        </p:sp>
        <p:sp>
          <p:nvSpPr>
            <p:cNvPr id="380967" name="Line 39"/>
            <p:cNvSpPr>
              <a:spLocks noChangeShapeType="1"/>
            </p:cNvSpPr>
            <p:nvPr/>
          </p:nvSpPr>
          <p:spPr bwMode="auto">
            <a:xfrm flipH="1" flipV="1">
              <a:off x="1791" y="1253"/>
              <a:ext cx="363" cy="137"/>
            </a:xfrm>
            <a:prstGeom prst="line">
              <a:avLst/>
            </a:prstGeom>
            <a:noFill/>
            <a:ln w="12700">
              <a:solidFill>
                <a:srgbClr val="FF3300"/>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grpSp>
      <p:grpSp>
        <p:nvGrpSpPr>
          <p:cNvPr id="380968" name="Group 40"/>
          <p:cNvGrpSpPr>
            <a:grpSpLocks/>
          </p:cNvGrpSpPr>
          <p:nvPr/>
        </p:nvGrpSpPr>
        <p:grpSpPr bwMode="auto">
          <a:xfrm>
            <a:off x="8027988" y="5229225"/>
            <a:ext cx="936625" cy="441325"/>
            <a:chOff x="5057" y="3294"/>
            <a:chExt cx="590" cy="278"/>
          </a:xfrm>
        </p:grpSpPr>
        <p:sp>
          <p:nvSpPr>
            <p:cNvPr id="380969" name="AutoShape 41">
              <a:hlinkClick r:id="rId11" action="ppaction://hlinksldjump" highlightClick="1"/>
            </p:cNvPr>
            <p:cNvSpPr>
              <a:spLocks noChangeArrowheads="1"/>
            </p:cNvSpPr>
            <p:nvPr/>
          </p:nvSpPr>
          <p:spPr bwMode="auto">
            <a:xfrm>
              <a:off x="5239" y="3294"/>
              <a:ext cx="260" cy="278"/>
            </a:xfrm>
            <a:prstGeom prst="actionButtonEnd">
              <a:avLst/>
            </a:prstGeom>
            <a:solidFill>
              <a:schemeClr val="tx1"/>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anchor="ctr">
              <a:spAutoFit/>
            </a:bodyPr>
            <a:lstStyle/>
            <a:p>
              <a:endParaRPr lang="fr-FR"/>
            </a:p>
          </p:txBody>
        </p:sp>
        <p:sp>
          <p:nvSpPr>
            <p:cNvPr id="380970" name="Text Box 42"/>
            <p:cNvSpPr txBox="1">
              <a:spLocks noChangeArrowheads="1"/>
            </p:cNvSpPr>
            <p:nvPr/>
          </p:nvSpPr>
          <p:spPr bwMode="auto">
            <a:xfrm>
              <a:off x="5057" y="3339"/>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t>QUITTER</a:t>
              </a:r>
            </a:p>
          </p:txBody>
        </p:sp>
      </p:grpSp>
    </p:spTree>
  </p:cSld>
  <p:clrMapOvr>
    <a:masterClrMapping/>
  </p:clrMapOvr>
  <p:transition spd="med" advTm="3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8" presetClass="entr" presetSubtype="0" accel="50000" fill="hold" grpId="0" nodeType="afterEffect">
                                  <p:stCondLst>
                                    <p:cond delay="0"/>
                                  </p:stCondLst>
                                  <p:iterate type="lt">
                                    <p:tmPct val="80000"/>
                                  </p:iterate>
                                  <p:childTnLst>
                                    <p:set>
                                      <p:cBhvr>
                                        <p:cTn id="6" dur="1" fill="hold">
                                          <p:stCondLst>
                                            <p:cond delay="0"/>
                                          </p:stCondLst>
                                        </p:cTn>
                                        <p:tgtEl>
                                          <p:spTgt spid="380932"/>
                                        </p:tgtEl>
                                        <p:attrNameLst>
                                          <p:attrName>style.visibility</p:attrName>
                                        </p:attrNameLst>
                                      </p:cBhvr>
                                      <p:to>
                                        <p:strVal val="visible"/>
                                      </p:to>
                                    </p:set>
                                    <p:set>
                                      <p:cBhvr>
                                        <p:cTn id="7" dur="228" fill="hold">
                                          <p:stCondLst>
                                            <p:cond delay="0"/>
                                          </p:stCondLst>
                                        </p:cTn>
                                        <p:tgtEl>
                                          <p:spTgt spid="380932"/>
                                        </p:tgtEl>
                                        <p:attrNameLst>
                                          <p:attrName>style.rotation</p:attrName>
                                        </p:attrNameLst>
                                      </p:cBhvr>
                                      <p:to>
                                        <p:strVal val="-45.0"/>
                                      </p:to>
                                    </p:set>
                                    <p:anim calcmode="lin" valueType="num">
                                      <p:cBhvr>
                                        <p:cTn id="8" dur="228" fill="hold">
                                          <p:stCondLst>
                                            <p:cond delay="228"/>
                                          </p:stCondLst>
                                        </p:cTn>
                                        <p:tgtEl>
                                          <p:spTgt spid="380932"/>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380932"/>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380932"/>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380932"/>
                                        </p:tgtEl>
                                        <p:attrNameLst>
                                          <p:attrName>ppt_y</p:attrName>
                                        </p:attrNameLst>
                                      </p:cBhvr>
                                      <p:tavLst>
                                        <p:tav tm="0">
                                          <p:val>
                                            <p:strVal val="#ppt_y-(0.354*#ppt_w-0.172*#ppt_h)"/>
                                          </p:val>
                                        </p:tav>
                                        <p:tav tm="100000">
                                          <p:val>
                                            <p:strVal val="#ppt_y"/>
                                          </p:val>
                                        </p:tav>
                                      </p:tavLst>
                                    </p:anim>
                                  </p:childTnLst>
                                </p:cTn>
                              </p:par>
                            </p:childTnLst>
                          </p:cTn>
                        </p:par>
                        <p:par>
                          <p:cTn id="12" fill="hold" nodeType="afterGroup">
                            <p:stCondLst>
                              <p:cond delay="6900"/>
                            </p:stCondLst>
                            <p:childTnLst>
                              <p:par>
                                <p:cTn id="13" presetID="10" presetClass="entr" presetSubtype="0" fill="hold" nodeType="afterEffect">
                                  <p:stCondLst>
                                    <p:cond delay="0"/>
                                  </p:stCondLst>
                                  <p:childTnLst>
                                    <p:set>
                                      <p:cBhvr>
                                        <p:cTn id="14" dur="1" fill="hold">
                                          <p:stCondLst>
                                            <p:cond delay="0"/>
                                          </p:stCondLst>
                                        </p:cTn>
                                        <p:tgtEl>
                                          <p:spTgt spid="380933"/>
                                        </p:tgtEl>
                                        <p:attrNameLst>
                                          <p:attrName>style.visibility</p:attrName>
                                        </p:attrNameLst>
                                      </p:cBhvr>
                                      <p:to>
                                        <p:strVal val="visible"/>
                                      </p:to>
                                    </p:set>
                                    <p:animEffect transition="in" filter="fade">
                                      <p:cBhvr>
                                        <p:cTn id="15" dur="1000"/>
                                        <p:tgtEl>
                                          <p:spTgt spid="380933"/>
                                        </p:tgtEl>
                                      </p:cBhvr>
                                    </p:animEffect>
                                  </p:childTnLst>
                                </p:cTn>
                              </p:par>
                            </p:childTnLst>
                          </p:cTn>
                        </p:par>
                        <p:par>
                          <p:cTn id="16" fill="hold" nodeType="afterGroup">
                            <p:stCondLst>
                              <p:cond delay="7900"/>
                            </p:stCondLst>
                            <p:childTnLst>
                              <p:par>
                                <p:cTn id="17" presetID="10" presetClass="entr" presetSubtype="0" fill="hold" nodeType="afterEffect">
                                  <p:stCondLst>
                                    <p:cond delay="0"/>
                                  </p:stCondLst>
                                  <p:childTnLst>
                                    <p:set>
                                      <p:cBhvr>
                                        <p:cTn id="18" dur="1" fill="hold">
                                          <p:stCondLst>
                                            <p:cond delay="0"/>
                                          </p:stCondLst>
                                        </p:cTn>
                                        <p:tgtEl>
                                          <p:spTgt spid="380936"/>
                                        </p:tgtEl>
                                        <p:attrNameLst>
                                          <p:attrName>style.visibility</p:attrName>
                                        </p:attrNameLst>
                                      </p:cBhvr>
                                      <p:to>
                                        <p:strVal val="visible"/>
                                      </p:to>
                                    </p:set>
                                    <p:animEffect transition="in" filter="fade">
                                      <p:cBhvr>
                                        <p:cTn id="19" dur="1000"/>
                                        <p:tgtEl>
                                          <p:spTgt spid="380936"/>
                                        </p:tgtEl>
                                      </p:cBhvr>
                                    </p:animEffect>
                                  </p:childTnLst>
                                </p:cTn>
                              </p:par>
                            </p:childTnLst>
                          </p:cTn>
                        </p:par>
                        <p:par>
                          <p:cTn id="20" fill="hold" nodeType="afterGroup">
                            <p:stCondLst>
                              <p:cond delay="8900"/>
                            </p:stCondLst>
                            <p:childTnLst>
                              <p:par>
                                <p:cTn id="21" presetID="10" presetClass="entr" presetSubtype="0" fill="hold" nodeType="afterEffect">
                                  <p:stCondLst>
                                    <p:cond delay="0"/>
                                  </p:stCondLst>
                                  <p:childTnLst>
                                    <p:set>
                                      <p:cBhvr>
                                        <p:cTn id="22" dur="1" fill="hold">
                                          <p:stCondLst>
                                            <p:cond delay="0"/>
                                          </p:stCondLst>
                                        </p:cTn>
                                        <p:tgtEl>
                                          <p:spTgt spid="380965"/>
                                        </p:tgtEl>
                                        <p:attrNameLst>
                                          <p:attrName>style.visibility</p:attrName>
                                        </p:attrNameLst>
                                      </p:cBhvr>
                                      <p:to>
                                        <p:strVal val="visible"/>
                                      </p:to>
                                    </p:set>
                                    <p:animEffect transition="in" filter="fade">
                                      <p:cBhvr>
                                        <p:cTn id="23" dur="1000"/>
                                        <p:tgtEl>
                                          <p:spTgt spid="380965"/>
                                        </p:tgtEl>
                                      </p:cBhvr>
                                    </p:animEffect>
                                  </p:childTnLst>
                                </p:cTn>
                              </p:par>
                            </p:childTnLst>
                          </p:cTn>
                        </p:par>
                        <p:par>
                          <p:cTn id="24" fill="hold" nodeType="afterGroup">
                            <p:stCondLst>
                              <p:cond delay="9900"/>
                            </p:stCondLst>
                            <p:childTnLst>
                              <p:par>
                                <p:cTn id="25" presetID="10" presetClass="entr" presetSubtype="0" fill="hold" nodeType="afterEffect">
                                  <p:stCondLst>
                                    <p:cond delay="0"/>
                                  </p:stCondLst>
                                  <p:childTnLst>
                                    <p:set>
                                      <p:cBhvr>
                                        <p:cTn id="26" dur="1" fill="hold">
                                          <p:stCondLst>
                                            <p:cond delay="0"/>
                                          </p:stCondLst>
                                        </p:cTn>
                                        <p:tgtEl>
                                          <p:spTgt spid="380939"/>
                                        </p:tgtEl>
                                        <p:attrNameLst>
                                          <p:attrName>style.visibility</p:attrName>
                                        </p:attrNameLst>
                                      </p:cBhvr>
                                      <p:to>
                                        <p:strVal val="visible"/>
                                      </p:to>
                                    </p:set>
                                    <p:animEffect transition="in" filter="fade">
                                      <p:cBhvr>
                                        <p:cTn id="27" dur="1000"/>
                                        <p:tgtEl>
                                          <p:spTgt spid="380939"/>
                                        </p:tgtEl>
                                      </p:cBhvr>
                                    </p:animEffect>
                                  </p:childTnLst>
                                </p:cTn>
                              </p:par>
                            </p:childTnLst>
                          </p:cTn>
                        </p:par>
                        <p:par>
                          <p:cTn id="28" fill="hold" nodeType="afterGroup">
                            <p:stCondLst>
                              <p:cond delay="10900"/>
                            </p:stCondLst>
                            <p:childTnLst>
                              <p:par>
                                <p:cTn id="29" presetID="10" presetClass="entr" presetSubtype="0" fill="hold" nodeType="afterEffect">
                                  <p:stCondLst>
                                    <p:cond delay="0"/>
                                  </p:stCondLst>
                                  <p:childTnLst>
                                    <p:set>
                                      <p:cBhvr>
                                        <p:cTn id="30" dur="1" fill="hold">
                                          <p:stCondLst>
                                            <p:cond delay="0"/>
                                          </p:stCondLst>
                                        </p:cTn>
                                        <p:tgtEl>
                                          <p:spTgt spid="380945"/>
                                        </p:tgtEl>
                                        <p:attrNameLst>
                                          <p:attrName>style.visibility</p:attrName>
                                        </p:attrNameLst>
                                      </p:cBhvr>
                                      <p:to>
                                        <p:strVal val="visible"/>
                                      </p:to>
                                    </p:set>
                                    <p:animEffect transition="in" filter="fade">
                                      <p:cBhvr>
                                        <p:cTn id="31" dur="1000"/>
                                        <p:tgtEl>
                                          <p:spTgt spid="380945"/>
                                        </p:tgtEl>
                                      </p:cBhvr>
                                    </p:animEffect>
                                  </p:childTnLst>
                                </p:cTn>
                              </p:par>
                            </p:childTnLst>
                          </p:cTn>
                        </p:par>
                        <p:par>
                          <p:cTn id="32" fill="hold" nodeType="afterGroup">
                            <p:stCondLst>
                              <p:cond delay="11900"/>
                            </p:stCondLst>
                            <p:childTnLst>
                              <p:par>
                                <p:cTn id="33" presetID="10" presetClass="entr" presetSubtype="0" fill="hold" nodeType="afterEffect">
                                  <p:stCondLst>
                                    <p:cond delay="0"/>
                                  </p:stCondLst>
                                  <p:childTnLst>
                                    <p:set>
                                      <p:cBhvr>
                                        <p:cTn id="34" dur="1" fill="hold">
                                          <p:stCondLst>
                                            <p:cond delay="0"/>
                                          </p:stCondLst>
                                        </p:cTn>
                                        <p:tgtEl>
                                          <p:spTgt spid="380942"/>
                                        </p:tgtEl>
                                        <p:attrNameLst>
                                          <p:attrName>style.visibility</p:attrName>
                                        </p:attrNameLst>
                                      </p:cBhvr>
                                      <p:to>
                                        <p:strVal val="visible"/>
                                      </p:to>
                                    </p:set>
                                    <p:animEffect transition="in" filter="fade">
                                      <p:cBhvr>
                                        <p:cTn id="35" dur="1000"/>
                                        <p:tgtEl>
                                          <p:spTgt spid="380942"/>
                                        </p:tgtEl>
                                      </p:cBhvr>
                                    </p:animEffect>
                                  </p:childTnLst>
                                </p:cTn>
                              </p:par>
                            </p:childTnLst>
                          </p:cTn>
                        </p:par>
                        <p:par>
                          <p:cTn id="36" fill="hold" nodeType="afterGroup">
                            <p:stCondLst>
                              <p:cond delay="12900"/>
                            </p:stCondLst>
                            <p:childTnLst>
                              <p:par>
                                <p:cTn id="37" presetID="34" presetClass="entr" presetSubtype="0" fill="hold" nodeType="afterEffect">
                                  <p:stCondLst>
                                    <p:cond delay="0"/>
                                  </p:stCondLst>
                                  <p:childTnLst>
                                    <p:set>
                                      <p:cBhvr>
                                        <p:cTn id="38" dur="1" fill="hold">
                                          <p:stCondLst>
                                            <p:cond delay="0"/>
                                          </p:stCondLst>
                                        </p:cTn>
                                        <p:tgtEl>
                                          <p:spTgt spid="380948"/>
                                        </p:tgtEl>
                                        <p:attrNameLst>
                                          <p:attrName>style.visibility</p:attrName>
                                        </p:attrNameLst>
                                      </p:cBhvr>
                                      <p:to>
                                        <p:strVal val="visible"/>
                                      </p:to>
                                    </p:set>
                                    <p:anim from="(-#ppt_w/2)" to="(#ppt_x)" calcmode="lin" valueType="num">
                                      <p:cBhvr>
                                        <p:cTn id="39" dur="600" fill="hold">
                                          <p:stCondLst>
                                            <p:cond delay="0"/>
                                          </p:stCondLst>
                                        </p:cTn>
                                        <p:tgtEl>
                                          <p:spTgt spid="380948"/>
                                        </p:tgtEl>
                                        <p:attrNameLst>
                                          <p:attrName>ppt_x</p:attrName>
                                        </p:attrNameLst>
                                      </p:cBhvr>
                                    </p:anim>
                                    <p:anim from="0" to="-1.0" calcmode="lin" valueType="num">
                                      <p:cBhvr>
                                        <p:cTn id="40" dur="200" decel="50000" autoRev="1" fill="hold">
                                          <p:stCondLst>
                                            <p:cond delay="600"/>
                                          </p:stCondLst>
                                        </p:cTn>
                                        <p:tgtEl>
                                          <p:spTgt spid="380948"/>
                                        </p:tgtEl>
                                        <p:attrNameLst>
                                          <p:attrName>xshear</p:attrName>
                                        </p:attrNameLst>
                                      </p:cBhvr>
                                    </p:anim>
                                    <p:animScale>
                                      <p:cBhvr>
                                        <p:cTn id="41" dur="200" decel="100000" autoRev="1" fill="hold">
                                          <p:stCondLst>
                                            <p:cond delay="600"/>
                                          </p:stCondLst>
                                        </p:cTn>
                                        <p:tgtEl>
                                          <p:spTgt spid="380948"/>
                                        </p:tgtEl>
                                      </p:cBhvr>
                                      <p:from x="100000" y="100000"/>
                                      <p:to x="80000" y="100000"/>
                                    </p:animScale>
                                    <p:anim by="(#ppt_h/3+#ppt_w*0.1)" calcmode="lin" valueType="num">
                                      <p:cBhvr additive="sum">
                                        <p:cTn id="42" dur="200" decel="100000" autoRev="1" fill="hold">
                                          <p:stCondLst>
                                            <p:cond delay="600"/>
                                          </p:stCondLst>
                                        </p:cTn>
                                        <p:tgtEl>
                                          <p:spTgt spid="380948"/>
                                        </p:tgtEl>
                                        <p:attrNameLst>
                                          <p:attrName>ppt_x</p:attrName>
                                        </p:attrNameLst>
                                      </p:cBhvr>
                                    </p:anim>
                                  </p:childTnLst>
                                </p:cTn>
                              </p:par>
                            </p:childTnLst>
                          </p:cTn>
                        </p:par>
                        <p:par>
                          <p:cTn id="43" fill="hold" nodeType="afterGroup">
                            <p:stCondLst>
                              <p:cond delay="13900"/>
                            </p:stCondLst>
                            <p:childTnLst>
                              <p:par>
                                <p:cTn id="44" presetID="10" presetClass="entr" presetSubtype="0" fill="hold" nodeType="afterEffect">
                                  <p:stCondLst>
                                    <p:cond delay="0"/>
                                  </p:stCondLst>
                                  <p:childTnLst>
                                    <p:set>
                                      <p:cBhvr>
                                        <p:cTn id="45" dur="1" fill="hold">
                                          <p:stCondLst>
                                            <p:cond delay="0"/>
                                          </p:stCondLst>
                                        </p:cTn>
                                        <p:tgtEl>
                                          <p:spTgt spid="380968"/>
                                        </p:tgtEl>
                                        <p:attrNameLst>
                                          <p:attrName>style.visibility</p:attrName>
                                        </p:attrNameLst>
                                      </p:cBhvr>
                                      <p:to>
                                        <p:strVal val="visible"/>
                                      </p:to>
                                    </p:set>
                                    <p:animEffect transition="in" filter="fade">
                                      <p:cBhvr>
                                        <p:cTn id="46" dur="2000"/>
                                        <p:tgtEl>
                                          <p:spTgt spid="3809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0932" grpId="0" animBg="1"/>
    </p:bld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9810" name="Rectangle 18"/>
          <p:cNvSpPr>
            <a:spLocks noGrp="1" noChangeArrowheads="1"/>
          </p:cNvSpPr>
          <p:nvPr>
            <p:ph type="body" idx="1"/>
          </p:nvPr>
        </p:nvSpPr>
        <p:spPr bwMode="auto">
          <a:xfrm>
            <a:off x="609600" y="1600200"/>
            <a:ext cx="7772400" cy="9144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 typeface="Monotype Sorts" pitchFamily="2" charset="2"/>
              <a:buNone/>
            </a:pPr>
            <a:r>
              <a:rPr lang="fr-FR" sz="1800" b="1">
                <a:solidFill>
                  <a:srgbClr val="FFFF66"/>
                </a:solidFill>
                <a:sym typeface="Wingdings" pitchFamily="2" charset="2"/>
              </a:rPr>
              <a:t></a:t>
            </a:r>
            <a:r>
              <a:rPr lang="fr-FR" sz="1800" b="1">
                <a:solidFill>
                  <a:srgbClr val="FFFF66"/>
                </a:solidFill>
              </a:rPr>
              <a:t>    </a:t>
            </a:r>
            <a:r>
              <a:rPr lang="fr-FR" sz="2400" b="1">
                <a:solidFill>
                  <a:srgbClr val="FFFF66"/>
                </a:solidFill>
                <a:cs typeface="Times New Roman" pitchFamily="18" charset="0"/>
              </a:rPr>
              <a:t>Une pré-alarme :</a:t>
            </a:r>
            <a:r>
              <a:rPr lang="fr-FR" sz="2400" b="1">
                <a:solidFill>
                  <a:srgbClr val="FFFF66"/>
                </a:solidFill>
              </a:rPr>
              <a:t> </a:t>
            </a:r>
          </a:p>
        </p:txBody>
      </p:sp>
      <p:sp>
        <p:nvSpPr>
          <p:cNvPr id="289811" name="Rectangle 19"/>
          <p:cNvSpPr>
            <a:spLocks noChangeArrowheads="1"/>
          </p:cNvSpPr>
          <p:nvPr/>
        </p:nvSpPr>
        <p:spPr bwMode="auto">
          <a:xfrm>
            <a:off x="762000" y="2286000"/>
            <a:ext cx="76962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buFont typeface="Wingdings" pitchFamily="2" charset="2"/>
              <a:buNone/>
            </a:pPr>
            <a:r>
              <a:rPr kumimoji="1" lang="fr-FR" sz="2700" b="0">
                <a:solidFill>
                  <a:schemeClr val="tx2"/>
                </a:solidFill>
                <a:effectLst>
                  <a:outerShdw blurRad="38100" dist="38100" dir="2700000" algn="tl">
                    <a:srgbClr val="000000"/>
                  </a:outerShdw>
                </a:effectLst>
                <a:cs typeface="Times New Roman" pitchFamily="18" charset="0"/>
              </a:rPr>
              <a:t>Une boucle de pré-alarme permet d’engendrer une sonnerie ou un éclairage temporisé lors d’une approche du lieu protégé.</a:t>
            </a:r>
            <a:r>
              <a:rPr kumimoji="1" lang="fr-FR" sz="2700" b="0">
                <a:solidFill>
                  <a:schemeClr val="tx2"/>
                </a:solidFill>
                <a:effectLst>
                  <a:outerShdw blurRad="38100" dist="38100" dir="2700000" algn="tl">
                    <a:srgbClr val="000000"/>
                  </a:outerShdw>
                </a:effectLst>
              </a:rPr>
              <a:t> </a:t>
            </a:r>
          </a:p>
        </p:txBody>
      </p:sp>
      <p:sp>
        <p:nvSpPr>
          <p:cNvPr id="289816" name="AutoShape 24">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289817" name="Group 25"/>
          <p:cNvGrpSpPr>
            <a:grpSpLocks/>
          </p:cNvGrpSpPr>
          <p:nvPr/>
        </p:nvGrpSpPr>
        <p:grpSpPr bwMode="auto">
          <a:xfrm>
            <a:off x="7380288" y="5805488"/>
            <a:ext cx="1008062" cy="360362"/>
            <a:chOff x="158" y="2341"/>
            <a:chExt cx="635" cy="227"/>
          </a:xfrm>
        </p:grpSpPr>
        <p:sp>
          <p:nvSpPr>
            <p:cNvPr id="289818" name="Line 26"/>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89819" name="Text Box 27"/>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9312">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289810">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289810">
                                            <p:txEl>
                                              <p:pRg st="0" end="0"/>
                                            </p:txEl>
                                          </p:spTgt>
                                        </p:tgtEl>
                                        <p:attrNameLst>
                                          <p:attrName>ppt_x</p:attrName>
                                        </p:attrNameLst>
                                      </p:cBhvr>
                                    </p:anim>
                                    <p:anim from="0" to="-1.0" calcmode="lin" valueType="num">
                                      <p:cBhvr>
                                        <p:cTn id="8" dur="200" decel="50000" autoRev="1" fill="hold">
                                          <p:stCondLst>
                                            <p:cond delay="600"/>
                                          </p:stCondLst>
                                        </p:cTn>
                                        <p:tgtEl>
                                          <p:spTgt spid="289810">
                                            <p:txEl>
                                              <p:pRg st="0" end="0"/>
                                            </p:txEl>
                                          </p:spTgt>
                                        </p:tgtEl>
                                        <p:attrNameLst>
                                          <p:attrName>xshear</p:attrName>
                                        </p:attrNameLst>
                                      </p:cBhvr>
                                    </p:anim>
                                    <p:animScale>
                                      <p:cBhvr>
                                        <p:cTn id="9" dur="200" decel="100000" autoRev="1" fill="hold">
                                          <p:stCondLst>
                                            <p:cond delay="600"/>
                                          </p:stCondLst>
                                        </p:cTn>
                                        <p:tgtEl>
                                          <p:spTgt spid="289810">
                                            <p:txEl>
                                              <p:pRg st="0" end="0"/>
                                            </p:txEl>
                                          </p:spTgt>
                                        </p:tgtEl>
                                      </p:cBhvr>
                                      <p:from x="100000" y="100000"/>
                                      <p:to x="80000" y="100000"/>
                                    </p:animScale>
                                    <p:anim by="(#ppt_h/3+#ppt_w*0.1)" calcmode="lin" valueType="num">
                                      <p:cBhvr additive="sum">
                                        <p:cTn id="10" dur="200" decel="100000" autoRev="1" fill="hold">
                                          <p:stCondLst>
                                            <p:cond delay="600"/>
                                          </p:stCondLst>
                                        </p:cTn>
                                        <p:tgtEl>
                                          <p:spTgt spid="289810">
                                            <p:txEl>
                                              <p:pRg st="0" end="0"/>
                                            </p:txEl>
                                          </p:spTgt>
                                        </p:tgtEl>
                                        <p:attrNameLst>
                                          <p:attrName>ppt_x</p:attrName>
                                        </p:attrNameLst>
                                      </p:cBhvr>
                                    </p:anim>
                                  </p:childTnLst>
                                </p:cTn>
                              </p:par>
                            </p:childTnLst>
                          </p:cTn>
                        </p:par>
                        <p:par>
                          <p:cTn id="11" fill="hold" nodeType="afterGroup">
                            <p:stCondLst>
                              <p:cond delay="1000"/>
                            </p:stCondLst>
                            <p:childTnLst>
                              <p:par>
                                <p:cTn id="12" presetID="9" presetClass="entr" presetSubtype="0" fill="hold" grpId="0" nodeType="afterEffect">
                                  <p:stCondLst>
                                    <p:cond delay="1000"/>
                                  </p:stCondLst>
                                  <p:iterate type="wd">
                                    <p:tmPct val="100000"/>
                                  </p:iterate>
                                  <p:childTnLst>
                                    <p:set>
                                      <p:cBhvr>
                                        <p:cTn id="13" dur="1" fill="hold">
                                          <p:stCondLst>
                                            <p:cond delay="0"/>
                                          </p:stCondLst>
                                        </p:cTn>
                                        <p:tgtEl>
                                          <p:spTgt spid="289811"/>
                                        </p:tgtEl>
                                        <p:attrNameLst>
                                          <p:attrName>style.visibility</p:attrName>
                                        </p:attrNameLst>
                                      </p:cBhvr>
                                      <p:to>
                                        <p:strVal val="visible"/>
                                      </p:to>
                                    </p:set>
                                    <p:animEffect transition="in" filter="dissolve">
                                      <p:cBhvr>
                                        <p:cTn id="14" dur="300"/>
                                        <p:tgtEl>
                                          <p:spTgt spid="289811"/>
                                        </p:tgtEl>
                                      </p:cBhvr>
                                    </p:animEffect>
                                  </p:childTnLst>
                                </p:cTn>
                              </p:par>
                            </p:childTnLst>
                          </p:cTn>
                        </p:par>
                        <p:par>
                          <p:cTn id="15" fill="hold" nodeType="afterGroup">
                            <p:stCondLst>
                              <p:cond delay="8000"/>
                            </p:stCondLst>
                            <p:childTnLst>
                              <p:par>
                                <p:cTn id="16" presetID="10" presetClass="entr" presetSubtype="0" fill="hold" grpId="0" nodeType="afterEffect">
                                  <p:stCondLst>
                                    <p:cond delay="0"/>
                                  </p:stCondLst>
                                  <p:childTnLst>
                                    <p:set>
                                      <p:cBhvr>
                                        <p:cTn id="17" dur="1" fill="hold">
                                          <p:stCondLst>
                                            <p:cond delay="0"/>
                                          </p:stCondLst>
                                        </p:cTn>
                                        <p:tgtEl>
                                          <p:spTgt spid="289816"/>
                                        </p:tgtEl>
                                        <p:attrNameLst>
                                          <p:attrName>style.visibility</p:attrName>
                                        </p:attrNameLst>
                                      </p:cBhvr>
                                      <p:to>
                                        <p:strVal val="visible"/>
                                      </p:to>
                                    </p:set>
                                    <p:animEffect transition="in" filter="fade">
                                      <p:cBhvr>
                                        <p:cTn id="18" dur="2000"/>
                                        <p:tgtEl>
                                          <p:spTgt spid="289816"/>
                                        </p:tgtEl>
                                      </p:cBhvr>
                                    </p:animEffect>
                                  </p:childTnLst>
                                </p:cTn>
                              </p:par>
                            </p:childTnLst>
                          </p:cTn>
                        </p:par>
                        <p:par>
                          <p:cTn id="19" fill="hold" nodeType="afterGroup">
                            <p:stCondLst>
                              <p:cond delay="10000"/>
                            </p:stCondLst>
                            <p:childTnLst>
                              <p:par>
                                <p:cTn id="20" presetID="23" presetClass="entr" presetSubtype="16" fill="hold" nodeType="afterEffect">
                                  <p:stCondLst>
                                    <p:cond delay="0"/>
                                  </p:stCondLst>
                                  <p:childTnLst>
                                    <p:set>
                                      <p:cBhvr>
                                        <p:cTn id="21" dur="1" fill="hold">
                                          <p:stCondLst>
                                            <p:cond delay="0"/>
                                          </p:stCondLst>
                                        </p:cTn>
                                        <p:tgtEl>
                                          <p:spTgt spid="289817"/>
                                        </p:tgtEl>
                                        <p:attrNameLst>
                                          <p:attrName>style.visibility</p:attrName>
                                        </p:attrNameLst>
                                      </p:cBhvr>
                                      <p:to>
                                        <p:strVal val="visible"/>
                                      </p:to>
                                    </p:set>
                                    <p:anim calcmode="lin" valueType="num">
                                      <p:cBhvr>
                                        <p:cTn id="22" dur="500" fill="hold"/>
                                        <p:tgtEl>
                                          <p:spTgt spid="289817"/>
                                        </p:tgtEl>
                                        <p:attrNameLst>
                                          <p:attrName>ppt_w</p:attrName>
                                        </p:attrNameLst>
                                      </p:cBhvr>
                                      <p:tavLst>
                                        <p:tav tm="0">
                                          <p:val>
                                            <p:fltVal val="0"/>
                                          </p:val>
                                        </p:tav>
                                        <p:tav tm="100000">
                                          <p:val>
                                            <p:strVal val="#ppt_w"/>
                                          </p:val>
                                        </p:tav>
                                      </p:tavLst>
                                    </p:anim>
                                    <p:anim calcmode="lin" valueType="num">
                                      <p:cBhvr>
                                        <p:cTn id="23" dur="500" fill="hold"/>
                                        <p:tgtEl>
                                          <p:spTgt spid="289817"/>
                                        </p:tgtEl>
                                        <p:attrNameLst>
                                          <p:attrName>ppt_h</p:attrName>
                                        </p:attrNameLst>
                                      </p:cBhvr>
                                      <p:tavLst>
                                        <p:tav tm="0">
                                          <p:val>
                                            <p:fltVal val="0"/>
                                          </p:val>
                                        </p:tav>
                                        <p:tav tm="100000">
                                          <p:val>
                                            <p:strVal val="#ppt_h"/>
                                          </p:val>
                                        </p:tav>
                                      </p:tavLst>
                                    </p:anim>
                                  </p:childTnLst>
                                </p:cTn>
                              </p:par>
                            </p:childTnLst>
                          </p:cTn>
                        </p:par>
                        <p:par>
                          <p:cTn id="24" fill="hold" nodeType="afterGroup">
                            <p:stCondLst>
                              <p:cond delay="10500"/>
                            </p:stCondLst>
                            <p:childTnLst>
                              <p:par>
                                <p:cTn id="25" presetID="55" presetClass="exit" presetSubtype="0" fill="hold" nodeType="afterEffect">
                                  <p:stCondLst>
                                    <p:cond delay="0"/>
                                  </p:stCondLst>
                                  <p:childTnLst>
                                    <p:anim calcmode="lin" valueType="num">
                                      <p:cBhvr>
                                        <p:cTn id="26" dur="1000"/>
                                        <p:tgtEl>
                                          <p:spTgt spid="289817"/>
                                        </p:tgtEl>
                                        <p:attrNameLst>
                                          <p:attrName>ppt_w</p:attrName>
                                        </p:attrNameLst>
                                      </p:cBhvr>
                                      <p:tavLst>
                                        <p:tav tm="0">
                                          <p:val>
                                            <p:strVal val="ppt_w"/>
                                          </p:val>
                                        </p:tav>
                                        <p:tav tm="100000">
                                          <p:val>
                                            <p:strVal val="ppt_w*0.70"/>
                                          </p:val>
                                        </p:tav>
                                      </p:tavLst>
                                    </p:anim>
                                    <p:anim calcmode="lin" valueType="num">
                                      <p:cBhvr>
                                        <p:cTn id="27" dur="1000"/>
                                        <p:tgtEl>
                                          <p:spTgt spid="289817"/>
                                        </p:tgtEl>
                                        <p:attrNameLst>
                                          <p:attrName>ppt_h</p:attrName>
                                        </p:attrNameLst>
                                      </p:cBhvr>
                                      <p:tavLst>
                                        <p:tav tm="0">
                                          <p:val>
                                            <p:strVal val="ppt_h"/>
                                          </p:val>
                                        </p:tav>
                                        <p:tav tm="100000">
                                          <p:val>
                                            <p:strVal val="ppt_h"/>
                                          </p:val>
                                        </p:tav>
                                      </p:tavLst>
                                    </p:anim>
                                    <p:animEffect transition="out" filter="fade">
                                      <p:cBhvr>
                                        <p:cTn id="28" dur="1000"/>
                                        <p:tgtEl>
                                          <p:spTgt spid="289817"/>
                                        </p:tgtEl>
                                      </p:cBhvr>
                                    </p:animEffect>
                                    <p:set>
                                      <p:cBhvr>
                                        <p:cTn id="29" dur="1" fill="hold">
                                          <p:stCondLst>
                                            <p:cond delay="999"/>
                                          </p:stCondLst>
                                        </p:cTn>
                                        <p:tgtEl>
                                          <p:spTgt spid="2898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9810" grpId="0" build="p" autoUpdateAnimBg="0" advAuto="0"/>
      <p:bldP spid="289811" grpId="0" autoUpdateAnimBg="0"/>
      <p:bldP spid="289816" grpId="0" animBg="1"/>
    </p:bld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0834" name="Rectangle 18"/>
          <p:cNvSpPr>
            <a:spLocks noGrp="1" noChangeArrowheads="1"/>
          </p:cNvSpPr>
          <p:nvPr>
            <p:ph type="body" idx="1"/>
          </p:nvPr>
        </p:nvSpPr>
        <p:spPr bwMode="auto">
          <a:xfrm>
            <a:off x="609600" y="1600200"/>
            <a:ext cx="7772400" cy="9144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 typeface="Monotype Sorts" pitchFamily="2" charset="2"/>
              <a:buNone/>
            </a:pPr>
            <a:r>
              <a:rPr lang="fr-FR" sz="1800" b="1">
                <a:solidFill>
                  <a:srgbClr val="FFFF66"/>
                </a:solidFill>
                <a:sym typeface="Wingdings" pitchFamily="2" charset="2"/>
              </a:rPr>
              <a:t></a:t>
            </a:r>
            <a:r>
              <a:rPr lang="fr-FR" sz="1800" b="1">
                <a:solidFill>
                  <a:srgbClr val="FFFF66"/>
                </a:solidFill>
              </a:rPr>
              <a:t>    </a:t>
            </a:r>
            <a:r>
              <a:rPr lang="fr-FR" sz="2400" b="1">
                <a:solidFill>
                  <a:srgbClr val="FFFF66"/>
                </a:solidFill>
                <a:cs typeface="Times New Roman" pitchFamily="18" charset="0"/>
              </a:rPr>
              <a:t>Une alimentation :</a:t>
            </a:r>
            <a:r>
              <a:rPr lang="fr-FR" sz="2400" b="1">
                <a:solidFill>
                  <a:srgbClr val="FFFF66"/>
                </a:solidFill>
              </a:rPr>
              <a:t> </a:t>
            </a:r>
          </a:p>
        </p:txBody>
      </p:sp>
      <p:sp>
        <p:nvSpPr>
          <p:cNvPr id="290835" name="Rectangle 19"/>
          <p:cNvSpPr>
            <a:spLocks noChangeArrowheads="1"/>
          </p:cNvSpPr>
          <p:nvPr/>
        </p:nvSpPr>
        <p:spPr bwMode="auto">
          <a:xfrm>
            <a:off x="533400" y="2438400"/>
            <a:ext cx="83820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buFont typeface="Wingdings" pitchFamily="2" charset="2"/>
              <a:buNone/>
            </a:pPr>
            <a:r>
              <a:rPr kumimoji="1" lang="fr-FR" sz="2700" b="0">
                <a:solidFill>
                  <a:schemeClr val="tx2"/>
                </a:solidFill>
                <a:effectLst>
                  <a:outerShdw blurRad="38100" dist="38100" dir="2700000" algn="tl">
                    <a:srgbClr val="000000"/>
                  </a:outerShdw>
                </a:effectLst>
                <a:cs typeface="Times New Roman" pitchFamily="18" charset="0"/>
              </a:rPr>
              <a:t>La centrale est généralement alimentée en 230V AC.</a:t>
            </a:r>
          </a:p>
          <a:p>
            <a:pPr algn="l">
              <a:spcBef>
                <a:spcPct val="0"/>
              </a:spcBef>
              <a:buFont typeface="Wingdings" pitchFamily="2" charset="2"/>
              <a:buNone/>
            </a:pPr>
            <a:endParaRPr kumimoji="1" lang="fr-FR" sz="2700" b="0">
              <a:solidFill>
                <a:schemeClr val="tx2"/>
              </a:solidFill>
              <a:effectLst>
                <a:outerShdw blurRad="38100" dist="38100" dir="2700000" algn="tl">
                  <a:srgbClr val="000000"/>
                </a:outerShdw>
              </a:effectLst>
            </a:endParaRPr>
          </a:p>
        </p:txBody>
      </p:sp>
      <p:sp>
        <p:nvSpPr>
          <p:cNvPr id="290837" name="Rectangle 21"/>
          <p:cNvSpPr>
            <a:spLocks noChangeArrowheads="1"/>
          </p:cNvSpPr>
          <p:nvPr/>
        </p:nvSpPr>
        <p:spPr bwMode="auto">
          <a:xfrm>
            <a:off x="533400" y="3124200"/>
            <a:ext cx="83820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buFont typeface="Wingdings" pitchFamily="2" charset="2"/>
              <a:buNone/>
            </a:pPr>
            <a:r>
              <a:rPr kumimoji="1" lang="fr-FR" sz="2700" b="0">
                <a:solidFill>
                  <a:schemeClr val="tx2"/>
                </a:solidFill>
                <a:effectLst>
                  <a:outerShdw blurRad="38100" dist="38100" dir="2700000" algn="tl">
                    <a:srgbClr val="000000"/>
                  </a:outerShdw>
                </a:effectLst>
                <a:cs typeface="Times New Roman" pitchFamily="18" charset="0"/>
              </a:rPr>
              <a:t>En cas de coupure du réseau, l’alarme est secourue par batterie 12V DC ayant une certaine autonomie.</a:t>
            </a:r>
            <a:r>
              <a:rPr kumimoji="1" lang="fr-FR" sz="2700" b="0">
                <a:solidFill>
                  <a:schemeClr val="tx2"/>
                </a:solidFill>
                <a:effectLst>
                  <a:outerShdw blurRad="38100" dist="38100" dir="2700000" algn="tl">
                    <a:srgbClr val="000000"/>
                  </a:outerShdw>
                </a:effectLst>
              </a:rPr>
              <a:t> </a:t>
            </a:r>
          </a:p>
        </p:txBody>
      </p:sp>
      <p:sp>
        <p:nvSpPr>
          <p:cNvPr id="290845" name="AutoShape 29">
            <a:hlinkClick r:id="rId2" action="ppaction://hlinksldjump" highlightClick="1"/>
          </p:cNvPr>
          <p:cNvSpPr>
            <a:spLocks noChangeArrowheads="1"/>
          </p:cNvSpPr>
          <p:nvPr/>
        </p:nvSpPr>
        <p:spPr bwMode="auto">
          <a:xfrm>
            <a:off x="8459788" y="6237288"/>
            <a:ext cx="431800" cy="431800"/>
          </a:xfrm>
          <a:prstGeom prst="actionButtonReturn">
            <a:avLst/>
          </a:prstGeom>
          <a:solidFill>
            <a:schemeClr val="tx2"/>
          </a:solidFill>
          <a:ln w="12700">
            <a:solidFill>
              <a:schemeClr val="tx1"/>
            </a:solidFill>
            <a:miter lim="800000"/>
            <a:headEnd/>
            <a:tailEnd/>
          </a:ln>
          <a:effectLst>
            <a:outerShdw dist="107763" dir="2700000" algn="ctr" rotWithShape="0">
              <a:schemeClr val="bg2"/>
            </a:outerShdw>
          </a:effectLst>
        </p:spPr>
        <p:txBody>
          <a:bodyPr anchor="ctr">
            <a:spAutoFit/>
          </a:bodyPr>
          <a:lstStyle/>
          <a:p>
            <a:endParaRPr lang="fr-FR"/>
          </a:p>
        </p:txBody>
      </p:sp>
      <p:grpSp>
        <p:nvGrpSpPr>
          <p:cNvPr id="290846" name="Group 30"/>
          <p:cNvGrpSpPr>
            <a:grpSpLocks/>
          </p:cNvGrpSpPr>
          <p:nvPr/>
        </p:nvGrpSpPr>
        <p:grpSpPr bwMode="auto">
          <a:xfrm>
            <a:off x="7380288" y="5805488"/>
            <a:ext cx="1008062" cy="360362"/>
            <a:chOff x="158" y="2341"/>
            <a:chExt cx="635" cy="227"/>
          </a:xfrm>
        </p:grpSpPr>
        <p:sp>
          <p:nvSpPr>
            <p:cNvPr id="290847" name="Line 31"/>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90848" name="Text Box 32"/>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7296">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4" presetClass="entr" presetSubtype="0" fill="hold" grpId="0" nodeType="afterEffect">
                                  <p:stCondLst>
                                    <p:cond delay="1000"/>
                                  </p:stCondLst>
                                  <p:childTnLst>
                                    <p:set>
                                      <p:cBhvr>
                                        <p:cTn id="6" dur="1" fill="hold">
                                          <p:stCondLst>
                                            <p:cond delay="0"/>
                                          </p:stCondLst>
                                        </p:cTn>
                                        <p:tgtEl>
                                          <p:spTgt spid="290834">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290834">
                                            <p:txEl>
                                              <p:pRg st="0" end="0"/>
                                            </p:txEl>
                                          </p:spTgt>
                                        </p:tgtEl>
                                        <p:attrNameLst>
                                          <p:attrName>ppt_x</p:attrName>
                                        </p:attrNameLst>
                                      </p:cBhvr>
                                    </p:anim>
                                    <p:anim from="0" to="-1.0" calcmode="lin" valueType="num">
                                      <p:cBhvr>
                                        <p:cTn id="8" dur="200" decel="50000" autoRev="1" fill="hold">
                                          <p:stCondLst>
                                            <p:cond delay="600"/>
                                          </p:stCondLst>
                                        </p:cTn>
                                        <p:tgtEl>
                                          <p:spTgt spid="290834">
                                            <p:txEl>
                                              <p:pRg st="0" end="0"/>
                                            </p:txEl>
                                          </p:spTgt>
                                        </p:tgtEl>
                                        <p:attrNameLst>
                                          <p:attrName>xshear</p:attrName>
                                        </p:attrNameLst>
                                      </p:cBhvr>
                                    </p:anim>
                                    <p:animScale>
                                      <p:cBhvr>
                                        <p:cTn id="9" dur="200" decel="100000" autoRev="1" fill="hold">
                                          <p:stCondLst>
                                            <p:cond delay="600"/>
                                          </p:stCondLst>
                                        </p:cTn>
                                        <p:tgtEl>
                                          <p:spTgt spid="290834">
                                            <p:txEl>
                                              <p:pRg st="0" end="0"/>
                                            </p:txEl>
                                          </p:spTgt>
                                        </p:tgtEl>
                                      </p:cBhvr>
                                      <p:from x="100000" y="100000"/>
                                      <p:to x="80000" y="100000"/>
                                    </p:animScale>
                                    <p:anim by="(#ppt_h/3+#ppt_w*0.1)" calcmode="lin" valueType="num">
                                      <p:cBhvr additive="sum">
                                        <p:cTn id="10" dur="200" decel="100000" autoRev="1" fill="hold">
                                          <p:stCondLst>
                                            <p:cond delay="600"/>
                                          </p:stCondLst>
                                        </p:cTn>
                                        <p:tgtEl>
                                          <p:spTgt spid="290834">
                                            <p:txEl>
                                              <p:pRg st="0" end="0"/>
                                            </p:txEl>
                                          </p:spTgt>
                                        </p:tgtEl>
                                        <p:attrNameLst>
                                          <p:attrName>ppt_x</p:attrName>
                                        </p:attrNameLst>
                                      </p:cBhvr>
                                    </p:anim>
                                  </p:childTnLst>
                                </p:cTn>
                              </p:par>
                            </p:childTnLst>
                          </p:cTn>
                        </p:par>
                        <p:par>
                          <p:cTn id="11" fill="hold" nodeType="afterGroup">
                            <p:stCondLst>
                              <p:cond delay="2000"/>
                            </p:stCondLst>
                            <p:childTnLst>
                              <p:par>
                                <p:cTn id="12" presetID="9" presetClass="entr" presetSubtype="0" fill="hold" grpId="0" nodeType="afterEffect">
                                  <p:stCondLst>
                                    <p:cond delay="1000"/>
                                  </p:stCondLst>
                                  <p:iterate type="wd">
                                    <p:tmPct val="100000"/>
                                  </p:iterate>
                                  <p:childTnLst>
                                    <p:set>
                                      <p:cBhvr>
                                        <p:cTn id="13" dur="1" fill="hold">
                                          <p:stCondLst>
                                            <p:cond delay="0"/>
                                          </p:stCondLst>
                                        </p:cTn>
                                        <p:tgtEl>
                                          <p:spTgt spid="290835"/>
                                        </p:tgtEl>
                                        <p:attrNameLst>
                                          <p:attrName>style.visibility</p:attrName>
                                        </p:attrNameLst>
                                      </p:cBhvr>
                                      <p:to>
                                        <p:strVal val="visible"/>
                                      </p:to>
                                    </p:set>
                                    <p:animEffect transition="in" filter="dissolve">
                                      <p:cBhvr>
                                        <p:cTn id="14" dur="300"/>
                                        <p:tgtEl>
                                          <p:spTgt spid="290835"/>
                                        </p:tgtEl>
                                      </p:cBhvr>
                                    </p:animEffect>
                                  </p:childTnLst>
                                </p:cTn>
                              </p:par>
                            </p:childTnLst>
                          </p:cTn>
                        </p:par>
                        <p:par>
                          <p:cTn id="15" fill="hold" nodeType="afterGroup">
                            <p:stCondLst>
                              <p:cond delay="5700"/>
                            </p:stCondLst>
                            <p:childTnLst>
                              <p:par>
                                <p:cTn id="16" presetID="9" presetClass="entr" presetSubtype="0" fill="hold" grpId="0" nodeType="afterEffect">
                                  <p:stCondLst>
                                    <p:cond delay="1000"/>
                                  </p:stCondLst>
                                  <p:iterate type="wd">
                                    <p:tmPct val="100000"/>
                                  </p:iterate>
                                  <p:childTnLst>
                                    <p:set>
                                      <p:cBhvr>
                                        <p:cTn id="17" dur="1" fill="hold">
                                          <p:stCondLst>
                                            <p:cond delay="0"/>
                                          </p:stCondLst>
                                        </p:cTn>
                                        <p:tgtEl>
                                          <p:spTgt spid="290837"/>
                                        </p:tgtEl>
                                        <p:attrNameLst>
                                          <p:attrName>style.visibility</p:attrName>
                                        </p:attrNameLst>
                                      </p:cBhvr>
                                      <p:to>
                                        <p:strVal val="visible"/>
                                      </p:to>
                                    </p:set>
                                    <p:animEffect transition="in" filter="dissolve">
                                      <p:cBhvr>
                                        <p:cTn id="18" dur="300"/>
                                        <p:tgtEl>
                                          <p:spTgt spid="290837"/>
                                        </p:tgtEl>
                                      </p:cBhvr>
                                    </p:animEffect>
                                  </p:childTnLst>
                                </p:cTn>
                              </p:par>
                            </p:childTnLst>
                          </p:cTn>
                        </p:par>
                        <p:par>
                          <p:cTn id="19" fill="hold" nodeType="afterGroup">
                            <p:stCondLst>
                              <p:cond delay="12700"/>
                            </p:stCondLst>
                            <p:childTnLst>
                              <p:par>
                                <p:cTn id="20" presetID="10" presetClass="entr" presetSubtype="0" fill="hold" grpId="0" nodeType="afterEffect">
                                  <p:stCondLst>
                                    <p:cond delay="0"/>
                                  </p:stCondLst>
                                  <p:childTnLst>
                                    <p:set>
                                      <p:cBhvr>
                                        <p:cTn id="21" dur="1" fill="hold">
                                          <p:stCondLst>
                                            <p:cond delay="0"/>
                                          </p:stCondLst>
                                        </p:cTn>
                                        <p:tgtEl>
                                          <p:spTgt spid="290845"/>
                                        </p:tgtEl>
                                        <p:attrNameLst>
                                          <p:attrName>style.visibility</p:attrName>
                                        </p:attrNameLst>
                                      </p:cBhvr>
                                      <p:to>
                                        <p:strVal val="visible"/>
                                      </p:to>
                                    </p:set>
                                    <p:animEffect transition="in" filter="fade">
                                      <p:cBhvr>
                                        <p:cTn id="22" dur="2000"/>
                                        <p:tgtEl>
                                          <p:spTgt spid="290845"/>
                                        </p:tgtEl>
                                      </p:cBhvr>
                                    </p:animEffect>
                                  </p:childTnLst>
                                </p:cTn>
                              </p:par>
                            </p:childTnLst>
                          </p:cTn>
                        </p:par>
                        <p:par>
                          <p:cTn id="23" fill="hold" nodeType="afterGroup">
                            <p:stCondLst>
                              <p:cond delay="14700"/>
                            </p:stCondLst>
                            <p:childTnLst>
                              <p:par>
                                <p:cTn id="24" presetID="23" presetClass="entr" presetSubtype="272" fill="hold" nodeType="afterEffect">
                                  <p:stCondLst>
                                    <p:cond delay="0"/>
                                  </p:stCondLst>
                                  <p:childTnLst>
                                    <p:set>
                                      <p:cBhvr>
                                        <p:cTn id="25" dur="1" fill="hold">
                                          <p:stCondLst>
                                            <p:cond delay="0"/>
                                          </p:stCondLst>
                                        </p:cTn>
                                        <p:tgtEl>
                                          <p:spTgt spid="290846"/>
                                        </p:tgtEl>
                                        <p:attrNameLst>
                                          <p:attrName>style.visibility</p:attrName>
                                        </p:attrNameLst>
                                      </p:cBhvr>
                                      <p:to>
                                        <p:strVal val="visible"/>
                                      </p:to>
                                    </p:set>
                                    <p:anim calcmode="lin" valueType="num">
                                      <p:cBhvr>
                                        <p:cTn id="26" dur="1000" fill="hold"/>
                                        <p:tgtEl>
                                          <p:spTgt spid="290846"/>
                                        </p:tgtEl>
                                        <p:attrNameLst>
                                          <p:attrName>ppt_w</p:attrName>
                                        </p:attrNameLst>
                                      </p:cBhvr>
                                      <p:tavLst>
                                        <p:tav tm="0">
                                          <p:val>
                                            <p:strVal val="2/3*#ppt_w"/>
                                          </p:val>
                                        </p:tav>
                                        <p:tav tm="100000">
                                          <p:val>
                                            <p:strVal val="#ppt_w"/>
                                          </p:val>
                                        </p:tav>
                                      </p:tavLst>
                                    </p:anim>
                                    <p:anim calcmode="lin" valueType="num">
                                      <p:cBhvr>
                                        <p:cTn id="27" dur="1000" fill="hold"/>
                                        <p:tgtEl>
                                          <p:spTgt spid="290846"/>
                                        </p:tgtEl>
                                        <p:attrNameLst>
                                          <p:attrName>ppt_h</p:attrName>
                                        </p:attrNameLst>
                                      </p:cBhvr>
                                      <p:tavLst>
                                        <p:tav tm="0">
                                          <p:val>
                                            <p:strVal val="2/3*#ppt_h"/>
                                          </p:val>
                                        </p:tav>
                                        <p:tav tm="100000">
                                          <p:val>
                                            <p:strVal val="#ppt_h"/>
                                          </p:val>
                                        </p:tav>
                                      </p:tavLst>
                                    </p:anim>
                                  </p:childTnLst>
                                </p:cTn>
                              </p:par>
                            </p:childTnLst>
                          </p:cTn>
                        </p:par>
                        <p:par>
                          <p:cTn id="28" fill="hold" nodeType="afterGroup">
                            <p:stCondLst>
                              <p:cond delay="15700"/>
                            </p:stCondLst>
                            <p:childTnLst>
                              <p:par>
                                <p:cTn id="29" presetID="55" presetClass="exit" presetSubtype="0" fill="hold" nodeType="afterEffect">
                                  <p:stCondLst>
                                    <p:cond delay="0"/>
                                  </p:stCondLst>
                                  <p:childTnLst>
                                    <p:anim calcmode="lin" valueType="num">
                                      <p:cBhvr>
                                        <p:cTn id="30" dur="1000"/>
                                        <p:tgtEl>
                                          <p:spTgt spid="290846"/>
                                        </p:tgtEl>
                                        <p:attrNameLst>
                                          <p:attrName>ppt_w</p:attrName>
                                        </p:attrNameLst>
                                      </p:cBhvr>
                                      <p:tavLst>
                                        <p:tav tm="0">
                                          <p:val>
                                            <p:strVal val="ppt_w"/>
                                          </p:val>
                                        </p:tav>
                                        <p:tav tm="100000">
                                          <p:val>
                                            <p:strVal val="ppt_w*0.70"/>
                                          </p:val>
                                        </p:tav>
                                      </p:tavLst>
                                    </p:anim>
                                    <p:anim calcmode="lin" valueType="num">
                                      <p:cBhvr>
                                        <p:cTn id="31" dur="1000"/>
                                        <p:tgtEl>
                                          <p:spTgt spid="290846"/>
                                        </p:tgtEl>
                                        <p:attrNameLst>
                                          <p:attrName>ppt_h</p:attrName>
                                        </p:attrNameLst>
                                      </p:cBhvr>
                                      <p:tavLst>
                                        <p:tav tm="0">
                                          <p:val>
                                            <p:strVal val="ppt_h"/>
                                          </p:val>
                                        </p:tav>
                                        <p:tav tm="100000">
                                          <p:val>
                                            <p:strVal val="ppt_h"/>
                                          </p:val>
                                        </p:tav>
                                      </p:tavLst>
                                    </p:anim>
                                    <p:animEffect transition="out" filter="fade">
                                      <p:cBhvr>
                                        <p:cTn id="32" dur="1000"/>
                                        <p:tgtEl>
                                          <p:spTgt spid="290846"/>
                                        </p:tgtEl>
                                      </p:cBhvr>
                                    </p:animEffect>
                                    <p:set>
                                      <p:cBhvr>
                                        <p:cTn id="33" dur="1" fill="hold">
                                          <p:stCondLst>
                                            <p:cond delay="999"/>
                                          </p:stCondLst>
                                        </p:cTn>
                                        <p:tgtEl>
                                          <p:spTgt spid="2908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0834" grpId="0" build="p" autoUpdateAnimBg="0" advAuto="1000"/>
      <p:bldP spid="290835" grpId="0" autoUpdateAnimBg="0"/>
      <p:bldP spid="290837" grpId="0" autoUpdateAnimBg="0"/>
      <p:bldP spid="290845"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58" name="Rectangle 18"/>
          <p:cNvSpPr>
            <a:spLocks noChangeArrowheads="1"/>
          </p:cNvSpPr>
          <p:nvPr/>
        </p:nvSpPr>
        <p:spPr bwMode="auto">
          <a:xfrm>
            <a:off x="8382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pPr>
            <a:r>
              <a:rPr kumimoji="1" lang="fr-FR" sz="2700" b="0">
                <a:solidFill>
                  <a:schemeClr val="tx2"/>
                </a:solidFill>
                <a:effectLst>
                  <a:outerShdw blurRad="38100" dist="38100" dir="2700000" algn="tl">
                    <a:srgbClr val="000000"/>
                  </a:outerShdw>
                </a:effectLst>
              </a:rPr>
              <a:t>En fonction de la présence des personnes dans le local à protéger, </a:t>
            </a:r>
            <a:r>
              <a:rPr kumimoji="1" lang="fr-FR" sz="2700" b="0">
                <a:solidFill>
                  <a:srgbClr val="FFFF66"/>
                </a:solidFill>
                <a:effectLst>
                  <a:outerShdw blurRad="38100" dist="38100" dir="2700000" algn="tl">
                    <a:srgbClr val="000000"/>
                  </a:outerShdw>
                </a:effectLst>
              </a:rPr>
              <a:t>la protection à assurer est différente</a:t>
            </a:r>
            <a:r>
              <a:rPr kumimoji="1" lang="fr-FR" sz="2700" b="0">
                <a:solidFill>
                  <a:schemeClr val="tx2"/>
                </a:solidFill>
                <a:effectLst>
                  <a:outerShdw blurRad="38100" dist="38100" dir="2700000" algn="tl">
                    <a:srgbClr val="000000"/>
                  </a:outerShdw>
                </a:effectLst>
              </a:rPr>
              <a:t>.</a:t>
            </a:r>
          </a:p>
        </p:txBody>
      </p:sp>
      <p:sp>
        <p:nvSpPr>
          <p:cNvPr id="291859" name="Rectangle 19"/>
          <p:cNvSpPr>
            <a:spLocks noChangeArrowheads="1"/>
          </p:cNvSpPr>
          <p:nvPr/>
        </p:nvSpPr>
        <p:spPr bwMode="auto">
          <a:xfrm>
            <a:off x="838200" y="37338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pPr>
            <a:r>
              <a:rPr kumimoji="1" lang="fr-FR" sz="2700" b="0">
                <a:solidFill>
                  <a:schemeClr val="tx2"/>
                </a:solidFill>
                <a:effectLst>
                  <a:outerShdw blurRad="38100" dist="38100" dir="2700000" algn="tl">
                    <a:srgbClr val="000000"/>
                  </a:outerShdw>
                </a:effectLst>
              </a:rPr>
              <a:t>- si des animaux sont présents dans un local, ils peuvent déclencher l’alarme.</a:t>
            </a:r>
          </a:p>
        </p:txBody>
      </p:sp>
      <p:sp>
        <p:nvSpPr>
          <p:cNvPr id="291860" name="Rectangle 20"/>
          <p:cNvSpPr>
            <a:spLocks noChangeArrowheads="1"/>
          </p:cNvSpPr>
          <p:nvPr/>
        </p:nvSpPr>
        <p:spPr bwMode="auto">
          <a:xfrm>
            <a:off x="838200" y="2209800"/>
            <a:ext cx="77724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pPr>
            <a:r>
              <a:rPr kumimoji="1" lang="fr-FR" sz="2700" b="0">
                <a:solidFill>
                  <a:schemeClr val="tx2"/>
                </a:solidFill>
                <a:effectLst>
                  <a:outerShdw blurRad="38100" dist="38100" dir="2700000" algn="tl">
                    <a:srgbClr val="000000"/>
                  </a:outerShdw>
                </a:effectLst>
              </a:rPr>
              <a:t>En effet :</a:t>
            </a:r>
          </a:p>
          <a:p>
            <a:pPr algn="l">
              <a:spcBef>
                <a:spcPct val="0"/>
              </a:spcBef>
            </a:pPr>
            <a:endParaRPr kumimoji="1" lang="fr-FR" sz="2700" b="0">
              <a:solidFill>
                <a:schemeClr val="tx2"/>
              </a:solidFill>
              <a:effectLst>
                <a:outerShdw blurRad="38100" dist="38100" dir="2700000" algn="tl">
                  <a:srgbClr val="000000"/>
                </a:outerShdw>
              </a:effectLst>
            </a:endParaRPr>
          </a:p>
        </p:txBody>
      </p:sp>
      <p:sp>
        <p:nvSpPr>
          <p:cNvPr id="291861" name="Rectangle 21"/>
          <p:cNvSpPr>
            <a:spLocks noChangeArrowheads="1"/>
          </p:cNvSpPr>
          <p:nvPr/>
        </p:nvSpPr>
        <p:spPr bwMode="auto">
          <a:xfrm>
            <a:off x="838200" y="2819400"/>
            <a:ext cx="77724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pPr>
            <a:r>
              <a:rPr kumimoji="1" lang="fr-FR" sz="2700" b="0">
                <a:solidFill>
                  <a:schemeClr val="tx2"/>
                </a:solidFill>
                <a:effectLst>
                  <a:outerShdw blurRad="38100" dist="38100" dir="2700000" algn="tl">
                    <a:srgbClr val="000000"/>
                  </a:outerShdw>
                </a:effectLst>
              </a:rPr>
              <a:t>- des vols peuvent se produire, même si des personnes se trouvent dans l’habitation,</a:t>
            </a:r>
          </a:p>
          <a:p>
            <a:pPr algn="l">
              <a:spcBef>
                <a:spcPct val="0"/>
              </a:spcBef>
            </a:pPr>
            <a:endParaRPr kumimoji="1" lang="fr-FR" sz="2700" b="0">
              <a:solidFill>
                <a:schemeClr val="tx2"/>
              </a:solidFill>
              <a:effectLst>
                <a:outerShdw blurRad="38100" dist="38100" dir="2700000" algn="tl">
                  <a:srgbClr val="000000"/>
                </a:outerShdw>
              </a:effectLst>
            </a:endParaRPr>
          </a:p>
        </p:txBody>
      </p:sp>
      <p:sp>
        <p:nvSpPr>
          <p:cNvPr id="291862" name="Rectangle 22"/>
          <p:cNvSpPr>
            <a:spLocks noChangeArrowheads="1"/>
          </p:cNvSpPr>
          <p:nvPr/>
        </p:nvSpPr>
        <p:spPr bwMode="auto">
          <a:xfrm>
            <a:off x="838200" y="48768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pPr>
            <a:r>
              <a:rPr kumimoji="1" lang="fr-FR" sz="2700" b="0">
                <a:solidFill>
                  <a:schemeClr val="tx2"/>
                </a:solidFill>
                <a:effectLst>
                  <a:outerShdw blurRad="38100" dist="38100" dir="2700000" algn="tl">
                    <a:srgbClr val="000000"/>
                  </a:outerShdw>
                </a:effectLst>
              </a:rPr>
              <a:t>A cet effet, on peut protéger une habitation partiellement en définissant des </a:t>
            </a:r>
            <a:r>
              <a:rPr kumimoji="1" lang="fr-FR" sz="2700" b="0">
                <a:solidFill>
                  <a:srgbClr val="FFFF66"/>
                </a:solidFill>
                <a:effectLst>
                  <a:outerShdw blurRad="38100" dist="38100" dir="2700000" algn="tl">
                    <a:srgbClr val="000000"/>
                  </a:outerShdw>
                </a:effectLst>
              </a:rPr>
              <a:t>zones</a:t>
            </a:r>
            <a:r>
              <a:rPr kumimoji="1" lang="fr-FR" sz="2700" b="0">
                <a:solidFill>
                  <a:schemeClr val="tx2"/>
                </a:solidFill>
                <a:effectLst>
                  <a:outerShdw blurRad="38100" dist="38100" dir="2700000" algn="tl">
                    <a:srgbClr val="000000"/>
                  </a:outerShdw>
                </a:effectLst>
              </a:rPr>
              <a:t>.</a:t>
            </a:r>
          </a:p>
        </p:txBody>
      </p:sp>
      <p:sp>
        <p:nvSpPr>
          <p:cNvPr id="291867" name="AutoShape 27">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291868" name="Group 28"/>
          <p:cNvGrpSpPr>
            <a:grpSpLocks/>
          </p:cNvGrpSpPr>
          <p:nvPr/>
        </p:nvGrpSpPr>
        <p:grpSpPr bwMode="auto">
          <a:xfrm>
            <a:off x="7380288" y="5805488"/>
            <a:ext cx="1008062" cy="360362"/>
            <a:chOff x="158" y="2341"/>
            <a:chExt cx="635" cy="227"/>
          </a:xfrm>
        </p:grpSpPr>
        <p:sp>
          <p:nvSpPr>
            <p:cNvPr id="291869" name="Line 29"/>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91870" name="Text Box 30"/>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2344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iterate type="wd">
                                    <p:tmPct val="100000"/>
                                  </p:iterate>
                                  <p:childTnLst>
                                    <p:set>
                                      <p:cBhvr>
                                        <p:cTn id="6" dur="1" fill="hold">
                                          <p:stCondLst>
                                            <p:cond delay="0"/>
                                          </p:stCondLst>
                                        </p:cTn>
                                        <p:tgtEl>
                                          <p:spTgt spid="291858"/>
                                        </p:tgtEl>
                                        <p:attrNameLst>
                                          <p:attrName>style.visibility</p:attrName>
                                        </p:attrNameLst>
                                      </p:cBhvr>
                                      <p:to>
                                        <p:strVal val="visible"/>
                                      </p:to>
                                    </p:set>
                                    <p:animEffect transition="in" filter="dissolve">
                                      <p:cBhvr>
                                        <p:cTn id="7" dur="300"/>
                                        <p:tgtEl>
                                          <p:spTgt spid="291858"/>
                                        </p:tgtEl>
                                      </p:cBhvr>
                                    </p:animEffect>
                                  </p:childTnLst>
                                </p:cTn>
                              </p:par>
                            </p:childTnLst>
                          </p:cTn>
                        </p:par>
                        <p:par>
                          <p:cTn id="8" fill="hold" nodeType="afterGroup">
                            <p:stCondLst>
                              <p:cond delay="6000"/>
                            </p:stCondLst>
                            <p:childTnLst>
                              <p:par>
                                <p:cTn id="9" presetID="9" presetClass="entr" presetSubtype="0" fill="hold" grpId="0" nodeType="afterEffect">
                                  <p:stCondLst>
                                    <p:cond delay="4000"/>
                                  </p:stCondLst>
                                  <p:iterate type="wd">
                                    <p:tmPct val="100000"/>
                                  </p:iterate>
                                  <p:childTnLst>
                                    <p:set>
                                      <p:cBhvr>
                                        <p:cTn id="10" dur="1" fill="hold">
                                          <p:stCondLst>
                                            <p:cond delay="0"/>
                                          </p:stCondLst>
                                        </p:cTn>
                                        <p:tgtEl>
                                          <p:spTgt spid="291860"/>
                                        </p:tgtEl>
                                        <p:attrNameLst>
                                          <p:attrName>style.visibility</p:attrName>
                                        </p:attrNameLst>
                                      </p:cBhvr>
                                      <p:to>
                                        <p:strVal val="visible"/>
                                      </p:to>
                                    </p:set>
                                    <p:animEffect transition="in" filter="dissolve">
                                      <p:cBhvr>
                                        <p:cTn id="11" dur="300"/>
                                        <p:tgtEl>
                                          <p:spTgt spid="291860"/>
                                        </p:tgtEl>
                                      </p:cBhvr>
                                    </p:animEffect>
                                  </p:childTnLst>
                                </p:cTn>
                              </p:par>
                            </p:childTnLst>
                          </p:cTn>
                        </p:par>
                        <p:par>
                          <p:cTn id="12" fill="hold" nodeType="afterGroup">
                            <p:stCondLst>
                              <p:cond delay="10900"/>
                            </p:stCondLst>
                            <p:childTnLst>
                              <p:par>
                                <p:cTn id="13" presetID="9" presetClass="entr" presetSubtype="0" fill="hold" grpId="0" nodeType="afterEffect">
                                  <p:stCondLst>
                                    <p:cond delay="1000"/>
                                  </p:stCondLst>
                                  <p:iterate type="wd">
                                    <p:tmPct val="100000"/>
                                  </p:iterate>
                                  <p:childTnLst>
                                    <p:set>
                                      <p:cBhvr>
                                        <p:cTn id="14" dur="1" fill="hold">
                                          <p:stCondLst>
                                            <p:cond delay="0"/>
                                          </p:stCondLst>
                                        </p:cTn>
                                        <p:tgtEl>
                                          <p:spTgt spid="291861"/>
                                        </p:tgtEl>
                                        <p:attrNameLst>
                                          <p:attrName>style.visibility</p:attrName>
                                        </p:attrNameLst>
                                      </p:cBhvr>
                                      <p:to>
                                        <p:strVal val="visible"/>
                                      </p:to>
                                    </p:set>
                                    <p:animEffect transition="in" filter="dissolve">
                                      <p:cBhvr>
                                        <p:cTn id="15" dur="300"/>
                                        <p:tgtEl>
                                          <p:spTgt spid="291861"/>
                                        </p:tgtEl>
                                      </p:cBhvr>
                                    </p:animEffect>
                                  </p:childTnLst>
                                </p:cTn>
                              </p:par>
                            </p:childTnLst>
                          </p:cTn>
                        </p:par>
                        <p:par>
                          <p:cTn id="16" fill="hold" nodeType="afterGroup">
                            <p:stCondLst>
                              <p:cond delay="16700"/>
                            </p:stCondLst>
                            <p:childTnLst>
                              <p:par>
                                <p:cTn id="17" presetID="9" presetClass="entr" presetSubtype="0" fill="hold" grpId="0" nodeType="afterEffect">
                                  <p:stCondLst>
                                    <p:cond delay="3000"/>
                                  </p:stCondLst>
                                  <p:iterate type="wd">
                                    <p:tmPct val="100000"/>
                                  </p:iterate>
                                  <p:childTnLst>
                                    <p:set>
                                      <p:cBhvr>
                                        <p:cTn id="18" dur="1" fill="hold">
                                          <p:stCondLst>
                                            <p:cond delay="0"/>
                                          </p:stCondLst>
                                        </p:cTn>
                                        <p:tgtEl>
                                          <p:spTgt spid="291859"/>
                                        </p:tgtEl>
                                        <p:attrNameLst>
                                          <p:attrName>style.visibility</p:attrName>
                                        </p:attrNameLst>
                                      </p:cBhvr>
                                      <p:to>
                                        <p:strVal val="visible"/>
                                      </p:to>
                                    </p:set>
                                    <p:animEffect transition="in" filter="dissolve">
                                      <p:cBhvr>
                                        <p:cTn id="19" dur="300"/>
                                        <p:tgtEl>
                                          <p:spTgt spid="291859"/>
                                        </p:tgtEl>
                                      </p:cBhvr>
                                    </p:animEffect>
                                  </p:childTnLst>
                                </p:cTn>
                              </p:par>
                            </p:childTnLst>
                          </p:cTn>
                        </p:par>
                        <p:par>
                          <p:cTn id="20" fill="hold" nodeType="afterGroup">
                            <p:stCondLst>
                              <p:cond delay="24200"/>
                            </p:stCondLst>
                            <p:childTnLst>
                              <p:par>
                                <p:cTn id="21" presetID="9" presetClass="entr" presetSubtype="0" fill="hold" grpId="0" nodeType="afterEffect">
                                  <p:stCondLst>
                                    <p:cond delay="3000"/>
                                  </p:stCondLst>
                                  <p:iterate type="wd">
                                    <p:tmPct val="100000"/>
                                  </p:iterate>
                                  <p:childTnLst>
                                    <p:set>
                                      <p:cBhvr>
                                        <p:cTn id="22" dur="1" fill="hold">
                                          <p:stCondLst>
                                            <p:cond delay="0"/>
                                          </p:stCondLst>
                                        </p:cTn>
                                        <p:tgtEl>
                                          <p:spTgt spid="291862"/>
                                        </p:tgtEl>
                                        <p:attrNameLst>
                                          <p:attrName>style.visibility</p:attrName>
                                        </p:attrNameLst>
                                      </p:cBhvr>
                                      <p:to>
                                        <p:strVal val="visible"/>
                                      </p:to>
                                    </p:set>
                                    <p:animEffect transition="in" filter="dissolve">
                                      <p:cBhvr>
                                        <p:cTn id="23" dur="300"/>
                                        <p:tgtEl>
                                          <p:spTgt spid="291862"/>
                                        </p:tgtEl>
                                      </p:cBhvr>
                                    </p:animEffect>
                                  </p:childTnLst>
                                </p:cTn>
                              </p:par>
                            </p:childTnLst>
                          </p:cTn>
                        </p:par>
                        <p:par>
                          <p:cTn id="24" fill="hold" nodeType="afterGroup">
                            <p:stCondLst>
                              <p:cond delay="31700"/>
                            </p:stCondLst>
                            <p:childTnLst>
                              <p:par>
                                <p:cTn id="25" presetID="10" presetClass="entr" presetSubtype="0" fill="hold" grpId="0" nodeType="afterEffect">
                                  <p:stCondLst>
                                    <p:cond delay="0"/>
                                  </p:stCondLst>
                                  <p:childTnLst>
                                    <p:set>
                                      <p:cBhvr>
                                        <p:cTn id="26" dur="1" fill="hold">
                                          <p:stCondLst>
                                            <p:cond delay="0"/>
                                          </p:stCondLst>
                                        </p:cTn>
                                        <p:tgtEl>
                                          <p:spTgt spid="291867"/>
                                        </p:tgtEl>
                                        <p:attrNameLst>
                                          <p:attrName>style.visibility</p:attrName>
                                        </p:attrNameLst>
                                      </p:cBhvr>
                                      <p:to>
                                        <p:strVal val="visible"/>
                                      </p:to>
                                    </p:set>
                                    <p:animEffect transition="in" filter="fade">
                                      <p:cBhvr>
                                        <p:cTn id="27" dur="2000"/>
                                        <p:tgtEl>
                                          <p:spTgt spid="291867"/>
                                        </p:tgtEl>
                                      </p:cBhvr>
                                    </p:animEffect>
                                  </p:childTnLst>
                                </p:cTn>
                              </p:par>
                            </p:childTnLst>
                          </p:cTn>
                        </p:par>
                        <p:par>
                          <p:cTn id="28" fill="hold" nodeType="afterGroup">
                            <p:stCondLst>
                              <p:cond delay="33700"/>
                            </p:stCondLst>
                            <p:childTnLst>
                              <p:par>
                                <p:cTn id="29" presetID="23" presetClass="entr" presetSubtype="16" fill="hold" nodeType="afterEffect">
                                  <p:stCondLst>
                                    <p:cond delay="0"/>
                                  </p:stCondLst>
                                  <p:childTnLst>
                                    <p:set>
                                      <p:cBhvr>
                                        <p:cTn id="30" dur="1" fill="hold">
                                          <p:stCondLst>
                                            <p:cond delay="0"/>
                                          </p:stCondLst>
                                        </p:cTn>
                                        <p:tgtEl>
                                          <p:spTgt spid="291868"/>
                                        </p:tgtEl>
                                        <p:attrNameLst>
                                          <p:attrName>style.visibility</p:attrName>
                                        </p:attrNameLst>
                                      </p:cBhvr>
                                      <p:to>
                                        <p:strVal val="visible"/>
                                      </p:to>
                                    </p:set>
                                    <p:anim calcmode="lin" valueType="num">
                                      <p:cBhvr>
                                        <p:cTn id="31" dur="500" fill="hold"/>
                                        <p:tgtEl>
                                          <p:spTgt spid="291868"/>
                                        </p:tgtEl>
                                        <p:attrNameLst>
                                          <p:attrName>ppt_w</p:attrName>
                                        </p:attrNameLst>
                                      </p:cBhvr>
                                      <p:tavLst>
                                        <p:tav tm="0">
                                          <p:val>
                                            <p:fltVal val="0"/>
                                          </p:val>
                                        </p:tav>
                                        <p:tav tm="100000">
                                          <p:val>
                                            <p:strVal val="#ppt_w"/>
                                          </p:val>
                                        </p:tav>
                                      </p:tavLst>
                                    </p:anim>
                                    <p:anim calcmode="lin" valueType="num">
                                      <p:cBhvr>
                                        <p:cTn id="32" dur="500" fill="hold"/>
                                        <p:tgtEl>
                                          <p:spTgt spid="291868"/>
                                        </p:tgtEl>
                                        <p:attrNameLst>
                                          <p:attrName>ppt_h</p:attrName>
                                        </p:attrNameLst>
                                      </p:cBhvr>
                                      <p:tavLst>
                                        <p:tav tm="0">
                                          <p:val>
                                            <p:fltVal val="0"/>
                                          </p:val>
                                        </p:tav>
                                        <p:tav tm="100000">
                                          <p:val>
                                            <p:strVal val="#ppt_h"/>
                                          </p:val>
                                        </p:tav>
                                      </p:tavLst>
                                    </p:anim>
                                  </p:childTnLst>
                                </p:cTn>
                              </p:par>
                            </p:childTnLst>
                          </p:cTn>
                        </p:par>
                        <p:par>
                          <p:cTn id="33" fill="hold" nodeType="afterGroup">
                            <p:stCondLst>
                              <p:cond delay="34200"/>
                            </p:stCondLst>
                            <p:childTnLst>
                              <p:par>
                                <p:cTn id="34" presetID="55" presetClass="exit" presetSubtype="0" fill="hold" nodeType="afterEffect">
                                  <p:stCondLst>
                                    <p:cond delay="0"/>
                                  </p:stCondLst>
                                  <p:childTnLst>
                                    <p:anim calcmode="lin" valueType="num">
                                      <p:cBhvr>
                                        <p:cTn id="35" dur="1000"/>
                                        <p:tgtEl>
                                          <p:spTgt spid="291868"/>
                                        </p:tgtEl>
                                        <p:attrNameLst>
                                          <p:attrName>ppt_w</p:attrName>
                                        </p:attrNameLst>
                                      </p:cBhvr>
                                      <p:tavLst>
                                        <p:tav tm="0">
                                          <p:val>
                                            <p:strVal val="ppt_w"/>
                                          </p:val>
                                        </p:tav>
                                        <p:tav tm="100000">
                                          <p:val>
                                            <p:strVal val="ppt_w*0.70"/>
                                          </p:val>
                                        </p:tav>
                                      </p:tavLst>
                                    </p:anim>
                                    <p:anim calcmode="lin" valueType="num">
                                      <p:cBhvr>
                                        <p:cTn id="36" dur="1000"/>
                                        <p:tgtEl>
                                          <p:spTgt spid="291868"/>
                                        </p:tgtEl>
                                        <p:attrNameLst>
                                          <p:attrName>ppt_h</p:attrName>
                                        </p:attrNameLst>
                                      </p:cBhvr>
                                      <p:tavLst>
                                        <p:tav tm="0">
                                          <p:val>
                                            <p:strVal val="ppt_h"/>
                                          </p:val>
                                        </p:tav>
                                        <p:tav tm="100000">
                                          <p:val>
                                            <p:strVal val="ppt_h"/>
                                          </p:val>
                                        </p:tav>
                                      </p:tavLst>
                                    </p:anim>
                                    <p:animEffect transition="out" filter="fade">
                                      <p:cBhvr>
                                        <p:cTn id="37" dur="1000"/>
                                        <p:tgtEl>
                                          <p:spTgt spid="291868"/>
                                        </p:tgtEl>
                                      </p:cBhvr>
                                    </p:animEffect>
                                    <p:set>
                                      <p:cBhvr>
                                        <p:cTn id="38" dur="1" fill="hold">
                                          <p:stCondLst>
                                            <p:cond delay="999"/>
                                          </p:stCondLst>
                                        </p:cTn>
                                        <p:tgtEl>
                                          <p:spTgt spid="29186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1858" grpId="0" autoUpdateAnimBg="0"/>
      <p:bldP spid="291859" grpId="0" autoUpdateAnimBg="0"/>
      <p:bldP spid="291860" grpId="0" autoUpdateAnimBg="0"/>
      <p:bldP spid="291861" grpId="0" autoUpdateAnimBg="0"/>
      <p:bldP spid="291862" grpId="0" autoUpdateAnimBg="0"/>
      <p:bldP spid="29186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100" name="Rectangle 4"/>
          <p:cNvSpPr>
            <a:spLocks noChangeArrowheads="1"/>
          </p:cNvSpPr>
          <p:nvPr/>
        </p:nvSpPr>
        <p:spPr bwMode="auto">
          <a:xfrm>
            <a:off x="685800" y="609600"/>
            <a:ext cx="7772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2400" b="0">
                <a:solidFill>
                  <a:schemeClr val="tx2"/>
                </a:solidFill>
                <a:effectLst>
                  <a:outerShdw blurRad="38100" dist="38100" dir="2700000" algn="tl">
                    <a:srgbClr val="000000"/>
                  </a:outerShdw>
                </a:effectLst>
              </a:rPr>
              <a:t>La protection se décompose en </a:t>
            </a:r>
            <a:r>
              <a:rPr kumimoji="1" lang="fr-FR" sz="2400" b="0">
                <a:solidFill>
                  <a:srgbClr val="FFFF66"/>
                </a:solidFill>
                <a:effectLst>
                  <a:outerShdw blurRad="38100" dist="38100" dir="2700000" algn="tl">
                    <a:srgbClr val="000000"/>
                  </a:outerShdw>
                </a:effectLst>
              </a:rPr>
              <a:t>3 zones de détections</a:t>
            </a:r>
            <a:r>
              <a:rPr kumimoji="1" lang="fr-FR" sz="2400" b="0">
                <a:solidFill>
                  <a:schemeClr val="tx2"/>
                </a:solidFill>
                <a:effectLst>
                  <a:outerShdw blurRad="38100" dist="38100" dir="2700000" algn="tl">
                    <a:srgbClr val="000000"/>
                  </a:outerShdw>
                </a:effectLst>
              </a:rPr>
              <a:t>.</a:t>
            </a:r>
            <a:br>
              <a:rPr kumimoji="1" lang="fr-FR" sz="2400" b="0">
                <a:solidFill>
                  <a:schemeClr val="tx2"/>
                </a:solidFill>
                <a:effectLst>
                  <a:outerShdw blurRad="38100" dist="38100" dir="2700000" algn="tl">
                    <a:srgbClr val="000000"/>
                  </a:outerShdw>
                </a:effectLst>
              </a:rPr>
            </a:br>
            <a:r>
              <a:rPr kumimoji="1" lang="fr-FR" sz="4400" b="0">
                <a:solidFill>
                  <a:schemeClr val="tx2"/>
                </a:solidFill>
                <a:effectLst>
                  <a:outerShdw blurRad="38100" dist="38100" dir="2700000" algn="tl">
                    <a:srgbClr val="000000"/>
                  </a:outerShdw>
                </a:effectLst>
              </a:rPr>
              <a:t> </a:t>
            </a:r>
          </a:p>
        </p:txBody>
      </p:sp>
      <p:pic>
        <p:nvPicPr>
          <p:cNvPr id="388101" name="Picture 5" descr="mais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88" y="1341438"/>
            <a:ext cx="8042275" cy="4378325"/>
          </a:xfrm>
          <a:prstGeom prst="rect">
            <a:avLst/>
          </a:prstGeom>
          <a:noFill/>
          <a:extLst>
            <a:ext uri="{909E8E84-426E-40DD-AFC4-6F175D3DCCD1}">
              <a14:hiddenFill xmlns:a14="http://schemas.microsoft.com/office/drawing/2010/main">
                <a:solidFill>
                  <a:srgbClr val="FFFFFF"/>
                </a:solidFill>
              </a14:hiddenFill>
            </a:ext>
          </a:extLst>
        </p:spPr>
      </p:pic>
      <p:sp>
        <p:nvSpPr>
          <p:cNvPr id="388103" name="Freeform 7">
            <a:hlinkClick r:id="rId3" action="ppaction://hlinksldjump"/>
          </p:cNvPr>
          <p:cNvSpPr>
            <a:spLocks/>
          </p:cNvSpPr>
          <p:nvPr/>
        </p:nvSpPr>
        <p:spPr bwMode="auto">
          <a:xfrm>
            <a:off x="1116013" y="2133600"/>
            <a:ext cx="1828800" cy="1600200"/>
          </a:xfrm>
          <a:custGeom>
            <a:avLst/>
            <a:gdLst>
              <a:gd name="T0" fmla="*/ 624 w 1152"/>
              <a:gd name="T1" fmla="*/ 0 h 1008"/>
              <a:gd name="T2" fmla="*/ 1152 w 1152"/>
              <a:gd name="T3" fmla="*/ 144 h 1008"/>
              <a:gd name="T4" fmla="*/ 624 w 1152"/>
              <a:gd name="T5" fmla="*/ 816 h 1008"/>
              <a:gd name="T6" fmla="*/ 624 w 1152"/>
              <a:gd name="T7" fmla="*/ 1008 h 1008"/>
              <a:gd name="T8" fmla="*/ 0 w 1152"/>
              <a:gd name="T9" fmla="*/ 768 h 1008"/>
              <a:gd name="T10" fmla="*/ 624 w 1152"/>
              <a:gd name="T11" fmla="*/ 0 h 1008"/>
            </a:gdLst>
            <a:ahLst/>
            <a:cxnLst>
              <a:cxn ang="0">
                <a:pos x="T0" y="T1"/>
              </a:cxn>
              <a:cxn ang="0">
                <a:pos x="T2" y="T3"/>
              </a:cxn>
              <a:cxn ang="0">
                <a:pos x="T4" y="T5"/>
              </a:cxn>
              <a:cxn ang="0">
                <a:pos x="T6" y="T7"/>
              </a:cxn>
              <a:cxn ang="0">
                <a:pos x="T8" y="T9"/>
              </a:cxn>
              <a:cxn ang="0">
                <a:pos x="T10" y="T11"/>
              </a:cxn>
            </a:cxnLst>
            <a:rect l="0" t="0" r="r" b="b"/>
            <a:pathLst>
              <a:path w="1152" h="1008">
                <a:moveTo>
                  <a:pt x="624" y="0"/>
                </a:moveTo>
                <a:lnTo>
                  <a:pt x="1152" y="144"/>
                </a:lnTo>
                <a:lnTo>
                  <a:pt x="624" y="816"/>
                </a:lnTo>
                <a:lnTo>
                  <a:pt x="624" y="1008"/>
                </a:lnTo>
                <a:lnTo>
                  <a:pt x="0" y="768"/>
                </a:lnTo>
                <a:lnTo>
                  <a:pt x="624" y="0"/>
                </a:lnTo>
                <a:close/>
              </a:path>
            </a:pathLst>
          </a:custGeom>
          <a:solidFill>
            <a:srgbClr val="FF3300"/>
          </a:solidFill>
          <a:ln w="12700" cap="flat" cmpd="sng">
            <a:solidFill>
              <a:srgbClr val="FF3300"/>
            </a:solidFill>
            <a:prstDash val="solid"/>
            <a:round/>
            <a:headEnd type="none" w="med" len="med"/>
            <a:tailEnd type="none" w="med" len="med"/>
          </a:ln>
          <a:effectLst>
            <a:outerShdw dist="107763" dir="2700000" algn="ctr" rotWithShape="0">
              <a:schemeClr val="bg2"/>
            </a:outerShdw>
          </a:effectLst>
        </p:spPr>
        <p:txBody>
          <a:bodyPr>
            <a:spAutoFit/>
          </a:bodyPr>
          <a:lstStyle/>
          <a:p>
            <a:endParaRPr lang="fr-FR"/>
          </a:p>
        </p:txBody>
      </p:sp>
      <p:sp>
        <p:nvSpPr>
          <p:cNvPr id="388104" name="Rectangle 8">
            <a:hlinkClick r:id="rId3" action="ppaction://hlinksldjump"/>
          </p:cNvPr>
          <p:cNvSpPr>
            <a:spLocks noChangeArrowheads="1"/>
          </p:cNvSpPr>
          <p:nvPr/>
        </p:nvSpPr>
        <p:spPr bwMode="auto">
          <a:xfrm>
            <a:off x="381000" y="1371600"/>
            <a:ext cx="3200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a:solidFill>
                  <a:schemeClr val="folHlink"/>
                </a:solidFill>
                <a:effectLst>
                  <a:outerShdw blurRad="38100" dist="38100" dir="2700000" algn="tl">
                    <a:srgbClr val="000000"/>
                  </a:outerShdw>
                </a:effectLst>
              </a:rPr>
              <a:t>La zone périphérique</a:t>
            </a:r>
          </a:p>
          <a:p>
            <a:pPr>
              <a:spcBef>
                <a:spcPct val="0"/>
              </a:spcBef>
            </a:pPr>
            <a:endParaRPr kumimoji="1" lang="fr-FR" sz="1000">
              <a:solidFill>
                <a:schemeClr val="folHlink"/>
              </a:solidFill>
              <a:effectLst>
                <a:outerShdw blurRad="38100" dist="38100" dir="2700000" algn="tl">
                  <a:srgbClr val="000000"/>
                </a:outerShdw>
              </a:effectLst>
            </a:endParaRPr>
          </a:p>
          <a:p>
            <a:pPr>
              <a:spcBef>
                <a:spcPct val="0"/>
              </a:spcBef>
            </a:pPr>
            <a:r>
              <a:rPr kumimoji="1" lang="fr-FR" sz="1600" b="0" i="1">
                <a:solidFill>
                  <a:schemeClr val="folHlink"/>
                </a:solidFill>
                <a:effectLst>
                  <a:outerShdw blurRad="38100" dist="38100" dir="2700000" algn="tl">
                    <a:srgbClr val="000000"/>
                  </a:outerShdw>
                </a:effectLst>
              </a:rPr>
              <a:t>C’est la proximité du local</a:t>
            </a:r>
            <a:r>
              <a:rPr kumimoji="1" lang="fr-FR" sz="2400" b="0">
                <a:solidFill>
                  <a:schemeClr val="tx2"/>
                </a:solidFill>
                <a:effectLst>
                  <a:outerShdw blurRad="38100" dist="38100" dir="2700000" algn="tl">
                    <a:srgbClr val="000000"/>
                  </a:outerShdw>
                </a:effectLst>
              </a:rPr>
              <a:t/>
            </a:r>
            <a:br>
              <a:rPr kumimoji="1" lang="fr-FR" sz="2400" b="0">
                <a:solidFill>
                  <a:schemeClr val="tx2"/>
                </a:solidFill>
                <a:effectLst>
                  <a:outerShdw blurRad="38100" dist="38100" dir="2700000" algn="tl">
                    <a:srgbClr val="000000"/>
                  </a:outerShdw>
                </a:effectLst>
              </a:rPr>
            </a:br>
            <a:r>
              <a:rPr kumimoji="1" lang="fr-FR" sz="4400" b="0">
                <a:solidFill>
                  <a:schemeClr val="tx2"/>
                </a:solidFill>
                <a:effectLst>
                  <a:outerShdw blurRad="38100" dist="38100" dir="2700000" algn="tl">
                    <a:srgbClr val="000000"/>
                  </a:outerShdw>
                </a:effectLst>
              </a:rPr>
              <a:t> </a:t>
            </a:r>
          </a:p>
        </p:txBody>
      </p:sp>
      <p:sp>
        <p:nvSpPr>
          <p:cNvPr id="388106" name="Freeform 10"/>
          <p:cNvSpPr>
            <a:spLocks/>
          </p:cNvSpPr>
          <p:nvPr/>
        </p:nvSpPr>
        <p:spPr bwMode="auto">
          <a:xfrm>
            <a:off x="2057400" y="1676400"/>
            <a:ext cx="6400800" cy="3276600"/>
          </a:xfrm>
          <a:custGeom>
            <a:avLst/>
            <a:gdLst>
              <a:gd name="T0" fmla="*/ 960 w 4032"/>
              <a:gd name="T1" fmla="*/ 0 h 2064"/>
              <a:gd name="T2" fmla="*/ 4032 w 4032"/>
              <a:gd name="T3" fmla="*/ 1104 h 2064"/>
              <a:gd name="T4" fmla="*/ 3504 w 4032"/>
              <a:gd name="T5" fmla="*/ 1728 h 2064"/>
              <a:gd name="T6" fmla="*/ 2928 w 4032"/>
              <a:gd name="T7" fmla="*/ 1536 h 2064"/>
              <a:gd name="T8" fmla="*/ 2448 w 4032"/>
              <a:gd name="T9" fmla="*/ 2064 h 2064"/>
              <a:gd name="T10" fmla="*/ 0 w 4032"/>
              <a:gd name="T11" fmla="*/ 1152 h 2064"/>
              <a:gd name="T12" fmla="*/ 960 w 4032"/>
              <a:gd name="T13" fmla="*/ 0 h 2064"/>
            </a:gdLst>
            <a:ahLst/>
            <a:cxnLst>
              <a:cxn ang="0">
                <a:pos x="T0" y="T1"/>
              </a:cxn>
              <a:cxn ang="0">
                <a:pos x="T2" y="T3"/>
              </a:cxn>
              <a:cxn ang="0">
                <a:pos x="T4" y="T5"/>
              </a:cxn>
              <a:cxn ang="0">
                <a:pos x="T6" y="T7"/>
              </a:cxn>
              <a:cxn ang="0">
                <a:pos x="T8" y="T9"/>
              </a:cxn>
              <a:cxn ang="0">
                <a:pos x="T10" y="T11"/>
              </a:cxn>
              <a:cxn ang="0">
                <a:pos x="T12" y="T13"/>
              </a:cxn>
            </a:cxnLst>
            <a:rect l="0" t="0" r="r" b="b"/>
            <a:pathLst>
              <a:path w="4032" h="2064">
                <a:moveTo>
                  <a:pt x="960" y="0"/>
                </a:moveTo>
                <a:lnTo>
                  <a:pt x="4032" y="1104"/>
                </a:lnTo>
                <a:lnTo>
                  <a:pt x="3504" y="1728"/>
                </a:lnTo>
                <a:lnTo>
                  <a:pt x="2928" y="1536"/>
                </a:lnTo>
                <a:lnTo>
                  <a:pt x="2448" y="2064"/>
                </a:lnTo>
                <a:lnTo>
                  <a:pt x="0" y="1152"/>
                </a:lnTo>
                <a:lnTo>
                  <a:pt x="960" y="0"/>
                </a:lnTo>
                <a:close/>
              </a:path>
            </a:pathLst>
          </a:custGeom>
          <a:noFill/>
          <a:ln w="28575" cap="flat" cmpd="sng">
            <a:solidFill>
              <a:srgbClr val="66FF33"/>
            </a:solidFill>
            <a:prstDash val="solid"/>
            <a:round/>
            <a:headEnd type="none" w="med" len="med"/>
            <a:tailEnd type="none" w="med" len="med"/>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Lst>
        </p:spPr>
        <p:txBody>
          <a:bodyPr>
            <a:spAutoFit/>
          </a:bodyPr>
          <a:lstStyle/>
          <a:p>
            <a:endParaRPr lang="fr-FR"/>
          </a:p>
        </p:txBody>
      </p:sp>
      <p:sp>
        <p:nvSpPr>
          <p:cNvPr id="388107" name="Rectangle 11">
            <a:hlinkClick r:id="rId4" action="ppaction://hlinksldjump"/>
          </p:cNvPr>
          <p:cNvSpPr>
            <a:spLocks noChangeArrowheads="1"/>
          </p:cNvSpPr>
          <p:nvPr/>
        </p:nvSpPr>
        <p:spPr bwMode="auto">
          <a:xfrm>
            <a:off x="5486400" y="1524000"/>
            <a:ext cx="3200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a:solidFill>
                  <a:srgbClr val="66FF33"/>
                </a:solidFill>
                <a:effectLst>
                  <a:outerShdw blurRad="38100" dist="38100" dir="2700000" algn="tl">
                    <a:srgbClr val="000000"/>
                  </a:outerShdw>
                </a:effectLst>
              </a:rPr>
              <a:t>La zone périmétrique</a:t>
            </a:r>
          </a:p>
          <a:p>
            <a:pPr>
              <a:spcBef>
                <a:spcPct val="0"/>
              </a:spcBef>
            </a:pPr>
            <a:endParaRPr kumimoji="1" lang="fr-FR" sz="1000">
              <a:solidFill>
                <a:srgbClr val="66FF33"/>
              </a:solidFill>
              <a:effectLst>
                <a:outerShdw blurRad="38100" dist="38100" dir="2700000" algn="tl">
                  <a:srgbClr val="000000"/>
                </a:outerShdw>
              </a:effectLst>
            </a:endParaRPr>
          </a:p>
          <a:p>
            <a:pPr>
              <a:spcBef>
                <a:spcPct val="0"/>
              </a:spcBef>
            </a:pPr>
            <a:r>
              <a:rPr kumimoji="1" lang="fr-FR" sz="1600" b="0" i="1">
                <a:solidFill>
                  <a:srgbClr val="66FF33"/>
                </a:solidFill>
                <a:effectLst>
                  <a:outerShdw blurRad="38100" dist="38100" dir="2700000" algn="tl">
                    <a:srgbClr val="000000"/>
                  </a:outerShdw>
                </a:effectLst>
              </a:rPr>
              <a:t>C’est le tour du local</a:t>
            </a:r>
            <a:r>
              <a:rPr kumimoji="1" lang="fr-FR" sz="2400" b="0">
                <a:solidFill>
                  <a:srgbClr val="66FF33"/>
                </a:solidFill>
                <a:effectLst>
                  <a:outerShdw blurRad="38100" dist="38100" dir="2700000" algn="tl">
                    <a:srgbClr val="000000"/>
                  </a:outerShdw>
                </a:effectLst>
              </a:rPr>
              <a:t/>
            </a:r>
            <a:br>
              <a:rPr kumimoji="1" lang="fr-FR" sz="2400" b="0">
                <a:solidFill>
                  <a:srgbClr val="66FF33"/>
                </a:solidFill>
                <a:effectLst>
                  <a:outerShdw blurRad="38100" dist="38100" dir="2700000" algn="tl">
                    <a:srgbClr val="000000"/>
                  </a:outerShdw>
                </a:effectLst>
              </a:rPr>
            </a:br>
            <a:r>
              <a:rPr kumimoji="1" lang="fr-FR" sz="4400" b="0">
                <a:solidFill>
                  <a:schemeClr val="tx2"/>
                </a:solidFill>
                <a:effectLst>
                  <a:outerShdw blurRad="38100" dist="38100" dir="2700000" algn="tl">
                    <a:srgbClr val="000000"/>
                  </a:outerShdw>
                </a:effectLst>
              </a:rPr>
              <a:t> </a:t>
            </a:r>
          </a:p>
        </p:txBody>
      </p:sp>
      <p:sp>
        <p:nvSpPr>
          <p:cNvPr id="388109" name="Rectangle 13">
            <a:hlinkClick r:id="rId5" action="ppaction://hlinksldjump"/>
          </p:cNvPr>
          <p:cNvSpPr>
            <a:spLocks noChangeArrowheads="1"/>
          </p:cNvSpPr>
          <p:nvPr/>
        </p:nvSpPr>
        <p:spPr bwMode="auto">
          <a:xfrm>
            <a:off x="827088" y="4724400"/>
            <a:ext cx="3200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a:solidFill>
                  <a:srgbClr val="FF33CC"/>
                </a:solidFill>
                <a:effectLst>
                  <a:outerShdw blurRad="38100" dist="38100" dir="2700000" algn="tl">
                    <a:srgbClr val="000000"/>
                  </a:outerShdw>
                </a:effectLst>
              </a:rPr>
              <a:t>La zone volumétrique</a:t>
            </a:r>
          </a:p>
          <a:p>
            <a:pPr>
              <a:spcBef>
                <a:spcPct val="0"/>
              </a:spcBef>
            </a:pPr>
            <a:endParaRPr kumimoji="1" lang="fr-FR" sz="1000">
              <a:solidFill>
                <a:srgbClr val="FF33CC"/>
              </a:solidFill>
              <a:effectLst>
                <a:outerShdw blurRad="38100" dist="38100" dir="2700000" algn="tl">
                  <a:srgbClr val="000000"/>
                </a:outerShdw>
              </a:effectLst>
            </a:endParaRPr>
          </a:p>
          <a:p>
            <a:pPr>
              <a:spcBef>
                <a:spcPct val="0"/>
              </a:spcBef>
            </a:pPr>
            <a:r>
              <a:rPr kumimoji="1" lang="fr-FR" sz="1600" b="0" i="1">
                <a:solidFill>
                  <a:srgbClr val="FF33CC"/>
                </a:solidFill>
                <a:effectLst>
                  <a:outerShdw blurRad="38100" dist="38100" dir="2700000" algn="tl">
                    <a:srgbClr val="000000"/>
                  </a:outerShdw>
                </a:effectLst>
              </a:rPr>
              <a:t>C’est l’intérieur du local</a:t>
            </a:r>
            <a:r>
              <a:rPr kumimoji="1" lang="fr-FR" sz="2400" b="0">
                <a:solidFill>
                  <a:srgbClr val="FF33CC"/>
                </a:solidFill>
                <a:effectLst>
                  <a:outerShdw blurRad="38100" dist="38100" dir="2700000" algn="tl">
                    <a:srgbClr val="000000"/>
                  </a:outerShdw>
                </a:effectLst>
              </a:rPr>
              <a:t/>
            </a:r>
            <a:br>
              <a:rPr kumimoji="1" lang="fr-FR" sz="2400" b="0">
                <a:solidFill>
                  <a:srgbClr val="FF33CC"/>
                </a:solidFill>
                <a:effectLst>
                  <a:outerShdw blurRad="38100" dist="38100" dir="2700000" algn="tl">
                    <a:srgbClr val="000000"/>
                  </a:outerShdw>
                </a:effectLst>
              </a:rPr>
            </a:br>
            <a:r>
              <a:rPr kumimoji="1" lang="fr-FR" sz="4400" b="0">
                <a:solidFill>
                  <a:schemeClr val="tx2"/>
                </a:solidFill>
                <a:effectLst>
                  <a:outerShdw blurRad="38100" dist="38100" dir="2700000" algn="tl">
                    <a:srgbClr val="000000"/>
                  </a:outerShdw>
                </a:effectLst>
              </a:rPr>
              <a:t> </a:t>
            </a:r>
          </a:p>
        </p:txBody>
      </p:sp>
      <p:sp>
        <p:nvSpPr>
          <p:cNvPr id="388111" name="Line 15"/>
          <p:cNvSpPr>
            <a:spLocks noChangeShapeType="1"/>
          </p:cNvSpPr>
          <p:nvPr/>
        </p:nvSpPr>
        <p:spPr bwMode="auto">
          <a:xfrm flipV="1">
            <a:off x="3159125" y="1844675"/>
            <a:ext cx="914400" cy="381000"/>
          </a:xfrm>
          <a:prstGeom prst="line">
            <a:avLst/>
          </a:prstGeom>
          <a:noFill/>
          <a:ln w="28575">
            <a:solidFill>
              <a:srgbClr val="FF33CC"/>
            </a:solidFill>
            <a:round/>
            <a:headEnd/>
            <a:tailEn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88112" name="Line 16"/>
          <p:cNvSpPr>
            <a:spLocks noChangeShapeType="1"/>
          </p:cNvSpPr>
          <p:nvPr/>
        </p:nvSpPr>
        <p:spPr bwMode="auto">
          <a:xfrm flipV="1">
            <a:off x="2701925" y="1997075"/>
            <a:ext cx="1600200" cy="685800"/>
          </a:xfrm>
          <a:prstGeom prst="line">
            <a:avLst/>
          </a:prstGeom>
          <a:noFill/>
          <a:ln w="28575">
            <a:solidFill>
              <a:srgbClr val="FF33CC"/>
            </a:solidFill>
            <a:round/>
            <a:headEnd/>
            <a:tailEn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88113" name="Line 17"/>
          <p:cNvSpPr>
            <a:spLocks noChangeShapeType="1"/>
          </p:cNvSpPr>
          <p:nvPr/>
        </p:nvSpPr>
        <p:spPr bwMode="auto">
          <a:xfrm flipV="1">
            <a:off x="2549525" y="2149475"/>
            <a:ext cx="2057400" cy="914400"/>
          </a:xfrm>
          <a:prstGeom prst="line">
            <a:avLst/>
          </a:prstGeom>
          <a:noFill/>
          <a:ln w="28575">
            <a:solidFill>
              <a:srgbClr val="FF33CC"/>
            </a:solidFill>
            <a:round/>
            <a:headEnd/>
            <a:tailEn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88114" name="Line 18"/>
          <p:cNvSpPr>
            <a:spLocks noChangeShapeType="1"/>
          </p:cNvSpPr>
          <p:nvPr/>
        </p:nvSpPr>
        <p:spPr bwMode="auto">
          <a:xfrm flipV="1">
            <a:off x="2473325" y="2301875"/>
            <a:ext cx="2667000" cy="1143000"/>
          </a:xfrm>
          <a:prstGeom prst="line">
            <a:avLst/>
          </a:prstGeom>
          <a:noFill/>
          <a:ln w="28575">
            <a:solidFill>
              <a:srgbClr val="FF33CC"/>
            </a:solidFill>
            <a:round/>
            <a:headEnd/>
            <a:tailEn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88115" name="Line 19"/>
          <p:cNvSpPr>
            <a:spLocks noChangeShapeType="1"/>
          </p:cNvSpPr>
          <p:nvPr/>
        </p:nvSpPr>
        <p:spPr bwMode="auto">
          <a:xfrm flipV="1">
            <a:off x="7197725" y="3749675"/>
            <a:ext cx="914400" cy="381000"/>
          </a:xfrm>
          <a:prstGeom prst="line">
            <a:avLst/>
          </a:prstGeom>
          <a:noFill/>
          <a:ln w="28575">
            <a:solidFill>
              <a:srgbClr val="FF33CC"/>
            </a:solidFill>
            <a:round/>
            <a:headEnd/>
            <a:tailEn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88116" name="Line 20"/>
          <p:cNvSpPr>
            <a:spLocks noChangeShapeType="1"/>
          </p:cNvSpPr>
          <p:nvPr/>
        </p:nvSpPr>
        <p:spPr bwMode="auto">
          <a:xfrm flipV="1">
            <a:off x="5826125" y="4664075"/>
            <a:ext cx="304800" cy="152400"/>
          </a:xfrm>
          <a:prstGeom prst="line">
            <a:avLst/>
          </a:prstGeom>
          <a:noFill/>
          <a:ln w="28575">
            <a:solidFill>
              <a:srgbClr val="FF33CC"/>
            </a:solidFill>
            <a:round/>
            <a:headEnd/>
            <a:tailEn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88117" name="Line 21"/>
          <p:cNvSpPr>
            <a:spLocks noChangeShapeType="1"/>
          </p:cNvSpPr>
          <p:nvPr/>
        </p:nvSpPr>
        <p:spPr bwMode="auto">
          <a:xfrm flipV="1">
            <a:off x="2930525" y="2454275"/>
            <a:ext cx="2667000" cy="1143000"/>
          </a:xfrm>
          <a:prstGeom prst="line">
            <a:avLst/>
          </a:prstGeom>
          <a:noFill/>
          <a:ln w="28575">
            <a:solidFill>
              <a:srgbClr val="FF33CC"/>
            </a:solidFill>
            <a:round/>
            <a:headEnd/>
            <a:tailEn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88118" name="Line 22"/>
          <p:cNvSpPr>
            <a:spLocks noChangeShapeType="1"/>
          </p:cNvSpPr>
          <p:nvPr/>
        </p:nvSpPr>
        <p:spPr bwMode="auto">
          <a:xfrm flipV="1">
            <a:off x="3235325" y="2606675"/>
            <a:ext cx="2667000" cy="1143000"/>
          </a:xfrm>
          <a:prstGeom prst="line">
            <a:avLst/>
          </a:prstGeom>
          <a:noFill/>
          <a:ln w="28575">
            <a:solidFill>
              <a:srgbClr val="FF33CC"/>
            </a:solidFill>
            <a:round/>
            <a:headEnd/>
            <a:tailEn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88119" name="Line 23"/>
          <p:cNvSpPr>
            <a:spLocks noChangeShapeType="1"/>
          </p:cNvSpPr>
          <p:nvPr/>
        </p:nvSpPr>
        <p:spPr bwMode="auto">
          <a:xfrm flipV="1">
            <a:off x="3768725" y="2759075"/>
            <a:ext cx="2667000" cy="1143000"/>
          </a:xfrm>
          <a:prstGeom prst="line">
            <a:avLst/>
          </a:prstGeom>
          <a:noFill/>
          <a:ln w="28575">
            <a:solidFill>
              <a:srgbClr val="FF33CC"/>
            </a:solidFill>
            <a:round/>
            <a:headEnd/>
            <a:tailEn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88120" name="Line 24"/>
          <p:cNvSpPr>
            <a:spLocks noChangeShapeType="1"/>
          </p:cNvSpPr>
          <p:nvPr/>
        </p:nvSpPr>
        <p:spPr bwMode="auto">
          <a:xfrm flipV="1">
            <a:off x="4225925" y="2911475"/>
            <a:ext cx="2667000" cy="1143000"/>
          </a:xfrm>
          <a:prstGeom prst="line">
            <a:avLst/>
          </a:prstGeom>
          <a:noFill/>
          <a:ln w="28575">
            <a:solidFill>
              <a:srgbClr val="FF33CC"/>
            </a:solidFill>
            <a:round/>
            <a:headEnd/>
            <a:tailEn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88121" name="Line 25"/>
          <p:cNvSpPr>
            <a:spLocks noChangeShapeType="1"/>
          </p:cNvSpPr>
          <p:nvPr/>
        </p:nvSpPr>
        <p:spPr bwMode="auto">
          <a:xfrm flipV="1">
            <a:off x="4683125" y="3063875"/>
            <a:ext cx="2667000" cy="1143000"/>
          </a:xfrm>
          <a:prstGeom prst="line">
            <a:avLst/>
          </a:prstGeom>
          <a:noFill/>
          <a:ln w="28575">
            <a:solidFill>
              <a:srgbClr val="FF33CC"/>
            </a:solidFill>
            <a:round/>
            <a:headEnd/>
            <a:tailEn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88122" name="Line 26"/>
          <p:cNvSpPr>
            <a:spLocks noChangeShapeType="1"/>
          </p:cNvSpPr>
          <p:nvPr/>
        </p:nvSpPr>
        <p:spPr bwMode="auto">
          <a:xfrm flipV="1">
            <a:off x="5597525" y="3368675"/>
            <a:ext cx="2667000" cy="1143000"/>
          </a:xfrm>
          <a:prstGeom prst="line">
            <a:avLst/>
          </a:prstGeom>
          <a:noFill/>
          <a:ln w="28575">
            <a:solidFill>
              <a:srgbClr val="FF33CC"/>
            </a:solidFill>
            <a:round/>
            <a:headEnd/>
            <a:tailEn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88123" name="Line 27"/>
          <p:cNvSpPr>
            <a:spLocks noChangeShapeType="1"/>
          </p:cNvSpPr>
          <p:nvPr/>
        </p:nvSpPr>
        <p:spPr bwMode="auto">
          <a:xfrm flipV="1">
            <a:off x="5140325" y="3216275"/>
            <a:ext cx="2667000" cy="1143000"/>
          </a:xfrm>
          <a:prstGeom prst="line">
            <a:avLst/>
          </a:prstGeom>
          <a:noFill/>
          <a:ln w="28575">
            <a:solidFill>
              <a:srgbClr val="FF33CC"/>
            </a:solidFill>
            <a:round/>
            <a:headEnd/>
            <a:tailEn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88124" name="Text Box 28"/>
          <p:cNvSpPr txBox="1">
            <a:spLocks noChangeArrowheads="1"/>
          </p:cNvSpPr>
          <p:nvPr/>
        </p:nvSpPr>
        <p:spPr bwMode="auto">
          <a:xfrm>
            <a:off x="3563938" y="6092825"/>
            <a:ext cx="2159000" cy="2444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sur une des 3 zones !</a:t>
            </a:r>
          </a:p>
        </p:txBody>
      </p:sp>
      <p:sp>
        <p:nvSpPr>
          <p:cNvPr id="388125" name="AutoShape 29">
            <a:hlinkClick r:id="rId6" action="ppaction://hlinksldjump" highlightClick="1"/>
          </p:cNvPr>
          <p:cNvSpPr>
            <a:spLocks noChangeArrowheads="1"/>
          </p:cNvSpPr>
          <p:nvPr/>
        </p:nvSpPr>
        <p:spPr bwMode="auto">
          <a:xfrm>
            <a:off x="8459788" y="6237288"/>
            <a:ext cx="431800" cy="431800"/>
          </a:xfrm>
          <a:prstGeom prst="actionButtonReturn">
            <a:avLst/>
          </a:prstGeom>
          <a:solidFill>
            <a:schemeClr val="tx2"/>
          </a:solidFill>
          <a:ln w="12700">
            <a:solidFill>
              <a:schemeClr val="tx1"/>
            </a:solidFill>
            <a:miter lim="800000"/>
            <a:headEnd/>
            <a:tailEnd/>
          </a:ln>
          <a:effectLst>
            <a:outerShdw dist="107763" dir="2700000" algn="ctr" rotWithShape="0">
              <a:schemeClr val="bg2"/>
            </a:outerShdw>
          </a:effectLst>
        </p:spPr>
        <p:txBody>
          <a:bodyPr anchor="ctr">
            <a:spAutoFit/>
          </a:bodyPr>
          <a:lstStyle/>
          <a:p>
            <a:endParaRPr lang="fr-FR"/>
          </a:p>
        </p:txBody>
      </p:sp>
      <p:sp>
        <p:nvSpPr>
          <p:cNvPr id="388126" name="Rectangle 30"/>
          <p:cNvSpPr>
            <a:spLocks noChangeArrowheads="1"/>
          </p:cNvSpPr>
          <p:nvPr/>
        </p:nvSpPr>
        <p:spPr bwMode="auto">
          <a:xfrm rot="1136104">
            <a:off x="1979613" y="3429000"/>
            <a:ext cx="4608512" cy="21590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sp>
        <p:nvSpPr>
          <p:cNvPr id="388127" name="Rectangle 31">
            <a:hlinkClick r:id="rId4" action="ppaction://hlinksldjump"/>
          </p:cNvPr>
          <p:cNvSpPr>
            <a:spLocks noChangeArrowheads="1"/>
          </p:cNvSpPr>
          <p:nvPr/>
        </p:nvSpPr>
        <p:spPr bwMode="auto">
          <a:xfrm rot="1207680">
            <a:off x="1908175" y="4149725"/>
            <a:ext cx="4248150" cy="15240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nchor="ctr">
            <a:spAutoFit/>
          </a:bodyPr>
          <a:lstStyle/>
          <a:p>
            <a:endParaRPr lang="fr-FR"/>
          </a:p>
        </p:txBody>
      </p:sp>
      <p:sp>
        <p:nvSpPr>
          <p:cNvPr id="388128" name="Rectangle 32">
            <a:hlinkClick r:id="rId4" action="ppaction://hlinksldjump"/>
          </p:cNvPr>
          <p:cNvSpPr>
            <a:spLocks noChangeArrowheads="1"/>
          </p:cNvSpPr>
          <p:nvPr/>
        </p:nvSpPr>
        <p:spPr bwMode="auto">
          <a:xfrm rot="1207680">
            <a:off x="3336925" y="2478088"/>
            <a:ext cx="5400675" cy="144462"/>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nchor="ctr">
            <a:spAutoFit/>
          </a:bodyPr>
          <a:lstStyle/>
          <a:p>
            <a:endParaRPr lang="fr-FR"/>
          </a:p>
        </p:txBody>
      </p:sp>
      <p:sp>
        <p:nvSpPr>
          <p:cNvPr id="388129" name="Rectangle 33">
            <a:hlinkClick r:id="rId4" action="ppaction://hlinksldjump"/>
          </p:cNvPr>
          <p:cNvSpPr>
            <a:spLocks noChangeArrowheads="1"/>
          </p:cNvSpPr>
          <p:nvPr/>
        </p:nvSpPr>
        <p:spPr bwMode="auto">
          <a:xfrm rot="-3109160">
            <a:off x="1543844" y="2496344"/>
            <a:ext cx="2582862" cy="12700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nchor="ctr">
            <a:spAutoFit/>
          </a:bodyPr>
          <a:lstStyle/>
          <a:p>
            <a:endParaRPr lang="fr-FR"/>
          </a:p>
        </p:txBody>
      </p:sp>
      <p:sp>
        <p:nvSpPr>
          <p:cNvPr id="388130" name="Rectangle 34">
            <a:hlinkClick r:id="rId4" action="ppaction://hlinksldjump"/>
          </p:cNvPr>
          <p:cNvSpPr>
            <a:spLocks noChangeArrowheads="1"/>
          </p:cNvSpPr>
          <p:nvPr/>
        </p:nvSpPr>
        <p:spPr bwMode="auto">
          <a:xfrm rot="-3109160">
            <a:off x="5698331" y="4468019"/>
            <a:ext cx="1214438" cy="14605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nchor="ctr">
            <a:spAutoFit/>
          </a:bodyPr>
          <a:lstStyle/>
          <a:p>
            <a:endParaRPr lang="fr-FR"/>
          </a:p>
        </p:txBody>
      </p:sp>
      <p:sp>
        <p:nvSpPr>
          <p:cNvPr id="388131" name="Rectangle 35">
            <a:hlinkClick r:id="rId4" action="ppaction://hlinksldjump"/>
          </p:cNvPr>
          <p:cNvSpPr>
            <a:spLocks noChangeArrowheads="1"/>
          </p:cNvSpPr>
          <p:nvPr/>
        </p:nvSpPr>
        <p:spPr bwMode="auto">
          <a:xfrm rot="-3109160">
            <a:off x="7422356" y="3891757"/>
            <a:ext cx="1214437" cy="14605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nchor="ctr">
            <a:spAutoFit/>
          </a:bodyPr>
          <a:lstStyle/>
          <a:p>
            <a:endParaRPr lang="fr-FR"/>
          </a:p>
        </p:txBody>
      </p:sp>
      <p:sp>
        <p:nvSpPr>
          <p:cNvPr id="388132" name="Rectangle 36">
            <a:hlinkClick r:id="rId4" action="ppaction://hlinksldjump"/>
          </p:cNvPr>
          <p:cNvSpPr>
            <a:spLocks noChangeArrowheads="1"/>
          </p:cNvSpPr>
          <p:nvPr/>
        </p:nvSpPr>
        <p:spPr bwMode="auto">
          <a:xfrm rot="1207680">
            <a:off x="6567488" y="4165600"/>
            <a:ext cx="1223962" cy="144463"/>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nchor="ctr">
            <a:spAutoFit/>
          </a:bodyPr>
          <a:lstStyle/>
          <a:p>
            <a:endParaRPr lang="fr-FR"/>
          </a:p>
        </p:txBody>
      </p:sp>
      <p:sp>
        <p:nvSpPr>
          <p:cNvPr id="388134" name="Freeform 38">
            <a:hlinkClick r:id="rId5" action="ppaction://hlinksldjump"/>
          </p:cNvPr>
          <p:cNvSpPr>
            <a:spLocks/>
          </p:cNvSpPr>
          <p:nvPr/>
        </p:nvSpPr>
        <p:spPr bwMode="auto">
          <a:xfrm rot="-143384">
            <a:off x="2411413" y="1778000"/>
            <a:ext cx="5400675" cy="3095625"/>
          </a:xfrm>
          <a:custGeom>
            <a:avLst/>
            <a:gdLst>
              <a:gd name="T0" fmla="*/ 862 w 3810"/>
              <a:gd name="T1" fmla="*/ 0 h 1950"/>
              <a:gd name="T2" fmla="*/ 0 w 3810"/>
              <a:gd name="T3" fmla="*/ 1043 h 1950"/>
              <a:gd name="T4" fmla="*/ 2359 w 3810"/>
              <a:gd name="T5" fmla="*/ 1950 h 1950"/>
              <a:gd name="T6" fmla="*/ 2812 w 3810"/>
              <a:gd name="T7" fmla="*/ 1451 h 1950"/>
              <a:gd name="T8" fmla="*/ 3402 w 3810"/>
              <a:gd name="T9" fmla="*/ 1587 h 1950"/>
              <a:gd name="T10" fmla="*/ 3810 w 3810"/>
              <a:gd name="T11" fmla="*/ 1088 h 1950"/>
              <a:gd name="T12" fmla="*/ 862 w 3810"/>
              <a:gd name="T13" fmla="*/ 0 h 1950"/>
            </a:gdLst>
            <a:ahLst/>
            <a:cxnLst>
              <a:cxn ang="0">
                <a:pos x="T0" y="T1"/>
              </a:cxn>
              <a:cxn ang="0">
                <a:pos x="T2" y="T3"/>
              </a:cxn>
              <a:cxn ang="0">
                <a:pos x="T4" y="T5"/>
              </a:cxn>
              <a:cxn ang="0">
                <a:pos x="T6" y="T7"/>
              </a:cxn>
              <a:cxn ang="0">
                <a:pos x="T8" y="T9"/>
              </a:cxn>
              <a:cxn ang="0">
                <a:pos x="T10" y="T11"/>
              </a:cxn>
              <a:cxn ang="0">
                <a:pos x="T12" y="T13"/>
              </a:cxn>
            </a:cxnLst>
            <a:rect l="0" t="0" r="r" b="b"/>
            <a:pathLst>
              <a:path w="3810" h="1950">
                <a:moveTo>
                  <a:pt x="862" y="0"/>
                </a:moveTo>
                <a:lnTo>
                  <a:pt x="0" y="1043"/>
                </a:lnTo>
                <a:lnTo>
                  <a:pt x="2359" y="1950"/>
                </a:lnTo>
                <a:lnTo>
                  <a:pt x="2812" y="1451"/>
                </a:lnTo>
                <a:lnTo>
                  <a:pt x="3402" y="1587"/>
                </a:lnTo>
                <a:lnTo>
                  <a:pt x="3810" y="1088"/>
                </a:lnTo>
                <a:lnTo>
                  <a:pt x="862" y="0"/>
                </a:lnTo>
                <a:close/>
              </a:path>
            </a:pathLst>
          </a:cu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solidFill>
                  <a:schemeClr val="tx1"/>
                </a:solidFill>
                <a:prstDash val="solid"/>
                <a:round/>
                <a:headEnd type="none" w="med" len="med"/>
                <a:tailEnd type="none" w="med" len="med"/>
              </a14:hiddenLine>
            </a:ext>
          </a:extLst>
        </p:spPr>
        <p:txBody>
          <a:bodyPr>
            <a:spAutoFit/>
          </a:bodyPr>
          <a:lstStyle/>
          <a:p>
            <a:endParaRPr lang="fr-FR"/>
          </a:p>
        </p:txBody>
      </p:sp>
    </p:spTree>
  </p:cSld>
  <p:clrMapOvr>
    <a:masterClrMapping/>
  </p:clrMapOvr>
  <p:transition spd="med" advTm="3000">
    <p:randomBa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906" name="Rectangle 18"/>
          <p:cNvSpPr>
            <a:spLocks noChangeArrowheads="1"/>
          </p:cNvSpPr>
          <p:nvPr/>
        </p:nvSpPr>
        <p:spPr bwMode="auto">
          <a:xfrm>
            <a:off x="1828800" y="2590800"/>
            <a:ext cx="52578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nSpc>
                <a:spcPct val="90000"/>
              </a:lnSpc>
              <a:spcBef>
                <a:spcPct val="20000"/>
              </a:spcBef>
              <a:buClr>
                <a:schemeClr val="folHlink"/>
              </a:buClr>
              <a:buSzPct val="75000"/>
              <a:buFont typeface="Monotype Sorts" pitchFamily="2" charset="2"/>
              <a:buNone/>
            </a:pPr>
            <a:r>
              <a:rPr kumimoji="1" lang="fr-FR" sz="2800" b="0">
                <a:solidFill>
                  <a:schemeClr val="tx1"/>
                </a:solidFill>
                <a:effectLst>
                  <a:outerShdw blurRad="38100" dist="38100" dir="2700000" algn="tl">
                    <a:srgbClr val="000000"/>
                  </a:outerShdw>
                </a:effectLst>
              </a:rPr>
              <a:t>Pour cette zone, on installera …</a:t>
            </a:r>
          </a:p>
        </p:txBody>
      </p:sp>
      <p:sp>
        <p:nvSpPr>
          <p:cNvPr id="293911" name="AutoShape 23">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293912" name="Group 24"/>
          <p:cNvGrpSpPr>
            <a:grpSpLocks/>
          </p:cNvGrpSpPr>
          <p:nvPr/>
        </p:nvGrpSpPr>
        <p:grpSpPr bwMode="auto">
          <a:xfrm>
            <a:off x="7380288" y="5805488"/>
            <a:ext cx="1008062" cy="360362"/>
            <a:chOff x="158" y="2341"/>
            <a:chExt cx="635" cy="227"/>
          </a:xfrm>
        </p:grpSpPr>
        <p:sp>
          <p:nvSpPr>
            <p:cNvPr id="293913" name="Line 25"/>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93914" name="Text Box 26"/>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8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iterate type="wd">
                                    <p:tmPct val="100000"/>
                                  </p:iterate>
                                  <p:childTnLst>
                                    <p:set>
                                      <p:cBhvr>
                                        <p:cTn id="6" dur="1" fill="hold">
                                          <p:stCondLst>
                                            <p:cond delay="0"/>
                                          </p:stCondLst>
                                        </p:cTn>
                                        <p:tgtEl>
                                          <p:spTgt spid="293906">
                                            <p:txEl>
                                              <p:pRg st="0" end="0"/>
                                            </p:txEl>
                                          </p:spTgt>
                                        </p:tgtEl>
                                        <p:attrNameLst>
                                          <p:attrName>style.visibility</p:attrName>
                                        </p:attrNameLst>
                                      </p:cBhvr>
                                      <p:to>
                                        <p:strVal val="visible"/>
                                      </p:to>
                                    </p:set>
                                    <p:animEffect transition="in" filter="dissolve">
                                      <p:cBhvr>
                                        <p:cTn id="7" dur="300"/>
                                        <p:tgtEl>
                                          <p:spTgt spid="293906">
                                            <p:txEl>
                                              <p:pRg st="0" end="0"/>
                                            </p:txEl>
                                          </p:spTgt>
                                        </p:tgtEl>
                                      </p:cBhvr>
                                    </p:animEffect>
                                  </p:childTnLst>
                                </p:cTn>
                              </p:par>
                            </p:childTnLst>
                          </p:cTn>
                        </p:par>
                        <p:par>
                          <p:cTn id="8" fill="hold" nodeType="afterGroup">
                            <p:stCondLst>
                              <p:cond delay="2100"/>
                            </p:stCondLst>
                            <p:childTnLst>
                              <p:par>
                                <p:cTn id="9" presetID="10" presetClass="entr" presetSubtype="0" fill="hold" grpId="0" nodeType="afterEffect">
                                  <p:stCondLst>
                                    <p:cond delay="0"/>
                                  </p:stCondLst>
                                  <p:childTnLst>
                                    <p:set>
                                      <p:cBhvr>
                                        <p:cTn id="10" dur="1" fill="hold">
                                          <p:stCondLst>
                                            <p:cond delay="0"/>
                                          </p:stCondLst>
                                        </p:cTn>
                                        <p:tgtEl>
                                          <p:spTgt spid="293911"/>
                                        </p:tgtEl>
                                        <p:attrNameLst>
                                          <p:attrName>style.visibility</p:attrName>
                                        </p:attrNameLst>
                                      </p:cBhvr>
                                      <p:to>
                                        <p:strVal val="visible"/>
                                      </p:to>
                                    </p:set>
                                    <p:animEffect transition="in" filter="fade">
                                      <p:cBhvr>
                                        <p:cTn id="11" dur="2000"/>
                                        <p:tgtEl>
                                          <p:spTgt spid="293911"/>
                                        </p:tgtEl>
                                      </p:cBhvr>
                                    </p:animEffect>
                                  </p:childTnLst>
                                </p:cTn>
                              </p:par>
                            </p:childTnLst>
                          </p:cTn>
                        </p:par>
                        <p:par>
                          <p:cTn id="12" fill="hold" nodeType="afterGroup">
                            <p:stCondLst>
                              <p:cond delay="4100"/>
                            </p:stCondLst>
                            <p:childTnLst>
                              <p:par>
                                <p:cTn id="13" presetID="23" presetClass="entr" presetSubtype="16" fill="hold" nodeType="afterEffect">
                                  <p:stCondLst>
                                    <p:cond delay="0"/>
                                  </p:stCondLst>
                                  <p:childTnLst>
                                    <p:set>
                                      <p:cBhvr>
                                        <p:cTn id="14" dur="1" fill="hold">
                                          <p:stCondLst>
                                            <p:cond delay="0"/>
                                          </p:stCondLst>
                                        </p:cTn>
                                        <p:tgtEl>
                                          <p:spTgt spid="293912"/>
                                        </p:tgtEl>
                                        <p:attrNameLst>
                                          <p:attrName>style.visibility</p:attrName>
                                        </p:attrNameLst>
                                      </p:cBhvr>
                                      <p:to>
                                        <p:strVal val="visible"/>
                                      </p:to>
                                    </p:set>
                                    <p:anim calcmode="lin" valueType="num">
                                      <p:cBhvr>
                                        <p:cTn id="15" dur="500" fill="hold"/>
                                        <p:tgtEl>
                                          <p:spTgt spid="293912"/>
                                        </p:tgtEl>
                                        <p:attrNameLst>
                                          <p:attrName>ppt_w</p:attrName>
                                        </p:attrNameLst>
                                      </p:cBhvr>
                                      <p:tavLst>
                                        <p:tav tm="0">
                                          <p:val>
                                            <p:fltVal val="0"/>
                                          </p:val>
                                        </p:tav>
                                        <p:tav tm="100000">
                                          <p:val>
                                            <p:strVal val="#ppt_w"/>
                                          </p:val>
                                        </p:tav>
                                      </p:tavLst>
                                    </p:anim>
                                    <p:anim calcmode="lin" valueType="num">
                                      <p:cBhvr>
                                        <p:cTn id="16" dur="500" fill="hold"/>
                                        <p:tgtEl>
                                          <p:spTgt spid="293912"/>
                                        </p:tgtEl>
                                        <p:attrNameLst>
                                          <p:attrName>ppt_h</p:attrName>
                                        </p:attrNameLst>
                                      </p:cBhvr>
                                      <p:tavLst>
                                        <p:tav tm="0">
                                          <p:val>
                                            <p:fltVal val="0"/>
                                          </p:val>
                                        </p:tav>
                                        <p:tav tm="100000">
                                          <p:val>
                                            <p:strVal val="#ppt_h"/>
                                          </p:val>
                                        </p:tav>
                                      </p:tavLst>
                                    </p:anim>
                                  </p:childTnLst>
                                </p:cTn>
                              </p:par>
                            </p:childTnLst>
                          </p:cTn>
                        </p:par>
                        <p:par>
                          <p:cTn id="17" fill="hold" nodeType="afterGroup">
                            <p:stCondLst>
                              <p:cond delay="4600"/>
                            </p:stCondLst>
                            <p:childTnLst>
                              <p:par>
                                <p:cTn id="18" presetID="55" presetClass="exit" presetSubtype="0" fill="hold" nodeType="afterEffect">
                                  <p:stCondLst>
                                    <p:cond delay="0"/>
                                  </p:stCondLst>
                                  <p:childTnLst>
                                    <p:anim calcmode="lin" valueType="num">
                                      <p:cBhvr>
                                        <p:cTn id="19" dur="1000"/>
                                        <p:tgtEl>
                                          <p:spTgt spid="293912"/>
                                        </p:tgtEl>
                                        <p:attrNameLst>
                                          <p:attrName>ppt_w</p:attrName>
                                        </p:attrNameLst>
                                      </p:cBhvr>
                                      <p:tavLst>
                                        <p:tav tm="0">
                                          <p:val>
                                            <p:strVal val="ppt_w"/>
                                          </p:val>
                                        </p:tav>
                                        <p:tav tm="100000">
                                          <p:val>
                                            <p:strVal val="ppt_w*0.70"/>
                                          </p:val>
                                        </p:tav>
                                      </p:tavLst>
                                    </p:anim>
                                    <p:anim calcmode="lin" valueType="num">
                                      <p:cBhvr>
                                        <p:cTn id="20" dur="1000"/>
                                        <p:tgtEl>
                                          <p:spTgt spid="293912"/>
                                        </p:tgtEl>
                                        <p:attrNameLst>
                                          <p:attrName>ppt_h</p:attrName>
                                        </p:attrNameLst>
                                      </p:cBhvr>
                                      <p:tavLst>
                                        <p:tav tm="0">
                                          <p:val>
                                            <p:strVal val="ppt_h"/>
                                          </p:val>
                                        </p:tav>
                                        <p:tav tm="100000">
                                          <p:val>
                                            <p:strVal val="ppt_h"/>
                                          </p:val>
                                        </p:tav>
                                      </p:tavLst>
                                    </p:anim>
                                    <p:animEffect transition="out" filter="fade">
                                      <p:cBhvr>
                                        <p:cTn id="21" dur="1000"/>
                                        <p:tgtEl>
                                          <p:spTgt spid="293912"/>
                                        </p:tgtEl>
                                      </p:cBhvr>
                                    </p:animEffect>
                                    <p:set>
                                      <p:cBhvr>
                                        <p:cTn id="22" dur="1" fill="hold">
                                          <p:stCondLst>
                                            <p:cond delay="999"/>
                                          </p:stCondLst>
                                        </p:cTn>
                                        <p:tgtEl>
                                          <p:spTgt spid="2939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906" grpId="0" build="p" autoUpdateAnimBg="0" advAuto="0"/>
      <p:bldP spid="293911" grpId="0" animBg="1"/>
    </p:bldLst>
  </p:timing>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4914" name="Rectangle 2"/>
          <p:cNvSpPr>
            <a:spLocks noGrp="1" noChangeArrowheads="1"/>
          </p:cNvSpPr>
          <p:nvPr>
            <p:ph type="body" idx="1"/>
          </p:nvPr>
        </p:nvSpPr>
        <p:spPr bwMode="auto">
          <a:xfrm>
            <a:off x="3429000" y="2514600"/>
            <a:ext cx="57150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nSpc>
                <a:spcPct val="90000"/>
              </a:lnSpc>
              <a:buFont typeface="Monotype Sorts" pitchFamily="2" charset="2"/>
              <a:buNone/>
            </a:pPr>
            <a:r>
              <a:rPr lang="fr-FR" sz="2400"/>
              <a:t>    Il protégera alors la zone périphérique (extérieure) en détectant tout mouvement</a:t>
            </a:r>
          </a:p>
        </p:txBody>
      </p:sp>
      <p:sp>
        <p:nvSpPr>
          <p:cNvPr id="294915" name="Rectangle 3"/>
          <p:cNvSpPr>
            <a:spLocks noGrp="1" noChangeArrowheads="1"/>
          </p:cNvSpPr>
          <p:nvPr>
            <p:ph type="title"/>
          </p:nvPr>
        </p:nvSpPr>
        <p:spPr bwMode="auto">
          <a:xfrm>
            <a:off x="685800" y="609600"/>
            <a:ext cx="7772400" cy="762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fr-FR" sz="2800">
                <a:solidFill>
                  <a:srgbClr val="FFFF66"/>
                </a:solidFill>
              </a:rPr>
              <a:t>Le détecteur de mouvement</a:t>
            </a:r>
          </a:p>
        </p:txBody>
      </p:sp>
      <p:pic>
        <p:nvPicPr>
          <p:cNvPr id="294932" name="Picture 20" descr="alarme intrusion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057400"/>
            <a:ext cx="2319338" cy="2859088"/>
          </a:xfrm>
          <a:prstGeom prst="rect">
            <a:avLst/>
          </a:prstGeom>
          <a:noFill/>
          <a:extLst>
            <a:ext uri="{909E8E84-426E-40DD-AFC4-6F175D3DCCD1}">
              <a14:hiddenFill xmlns:a14="http://schemas.microsoft.com/office/drawing/2010/main">
                <a:solidFill>
                  <a:srgbClr val="FFFFFF"/>
                </a:solidFill>
              </a14:hiddenFill>
            </a:ext>
          </a:extLst>
        </p:spPr>
      </p:pic>
      <p:sp>
        <p:nvSpPr>
          <p:cNvPr id="294933" name="Rectangle 21"/>
          <p:cNvSpPr>
            <a:spLocks noChangeArrowheads="1"/>
          </p:cNvSpPr>
          <p:nvPr/>
        </p:nvSpPr>
        <p:spPr bwMode="auto">
          <a:xfrm>
            <a:off x="3581400" y="1905000"/>
            <a:ext cx="52578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nSpc>
                <a:spcPct val="90000"/>
              </a:lnSpc>
              <a:spcBef>
                <a:spcPct val="20000"/>
              </a:spcBef>
              <a:buClr>
                <a:schemeClr val="folHlink"/>
              </a:buClr>
              <a:buSzPct val="75000"/>
              <a:buFont typeface="Monotype Sorts" pitchFamily="2" charset="2"/>
              <a:buNone/>
            </a:pPr>
            <a:r>
              <a:rPr kumimoji="1" lang="fr-FR" sz="2400" b="0">
                <a:solidFill>
                  <a:schemeClr val="tx1"/>
                </a:solidFill>
                <a:effectLst>
                  <a:outerShdw blurRad="38100" dist="38100" dir="2700000" algn="tl">
                    <a:srgbClr val="000000"/>
                  </a:outerShdw>
                </a:effectLst>
              </a:rPr>
              <a:t>Ce détecteur servira de pré-alarme</a:t>
            </a:r>
          </a:p>
        </p:txBody>
      </p:sp>
      <p:sp>
        <p:nvSpPr>
          <p:cNvPr id="294934" name="Rectangle 22"/>
          <p:cNvSpPr>
            <a:spLocks noChangeArrowheads="1"/>
          </p:cNvSpPr>
          <p:nvPr/>
        </p:nvSpPr>
        <p:spPr bwMode="auto">
          <a:xfrm>
            <a:off x="3429000" y="3657600"/>
            <a:ext cx="52578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lnSpc>
                <a:spcPct val="90000"/>
              </a:lnSpc>
              <a:spcBef>
                <a:spcPct val="20000"/>
              </a:spcBef>
              <a:buClr>
                <a:schemeClr val="folHlink"/>
              </a:buClr>
              <a:buSzPct val="75000"/>
              <a:buFont typeface="Monotype Sorts" pitchFamily="2" charset="2"/>
              <a:buNone/>
            </a:pPr>
            <a:r>
              <a:rPr kumimoji="1" lang="fr-FR" sz="2400" b="0">
                <a:solidFill>
                  <a:schemeClr val="tx1"/>
                </a:solidFill>
                <a:effectLst>
                  <a:outerShdw blurRad="38100" dist="38100" dir="2700000" algn="tl">
                    <a:srgbClr val="000000"/>
                  </a:outerShdw>
                </a:effectLst>
              </a:rPr>
              <a:t>    Il a pour but de localiser la tentative d’intrusion</a:t>
            </a:r>
          </a:p>
        </p:txBody>
      </p:sp>
      <p:sp>
        <p:nvSpPr>
          <p:cNvPr id="294935" name="Rectangle 23"/>
          <p:cNvSpPr>
            <a:spLocks noChangeArrowheads="1"/>
          </p:cNvSpPr>
          <p:nvPr/>
        </p:nvSpPr>
        <p:spPr bwMode="auto">
          <a:xfrm>
            <a:off x="3657600" y="4572000"/>
            <a:ext cx="52578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lnSpc>
                <a:spcPct val="90000"/>
              </a:lnSpc>
              <a:spcBef>
                <a:spcPct val="20000"/>
              </a:spcBef>
              <a:buClr>
                <a:schemeClr val="folHlink"/>
              </a:buClr>
              <a:buSzPct val="75000"/>
              <a:buFont typeface="Monotype Sorts" pitchFamily="2" charset="2"/>
              <a:buNone/>
            </a:pPr>
            <a:r>
              <a:rPr kumimoji="1" lang="fr-FR" sz="2400" b="0">
                <a:solidFill>
                  <a:schemeClr val="tx1"/>
                </a:solidFill>
                <a:effectLst>
                  <a:outerShdw blurRad="38100" dist="38100" dir="2700000" algn="tl">
                    <a:srgbClr val="000000"/>
                  </a:outerShdw>
                </a:effectLst>
              </a:rPr>
              <a:t>  Il s’installe à l’extérieur</a:t>
            </a:r>
          </a:p>
        </p:txBody>
      </p:sp>
      <p:sp>
        <p:nvSpPr>
          <p:cNvPr id="294944" name="AutoShape 32">
            <a:hlinkClick r:id="rId3" action="ppaction://hlinksldjump" highlightClick="1"/>
          </p:cNvPr>
          <p:cNvSpPr>
            <a:spLocks noChangeArrowheads="1"/>
          </p:cNvSpPr>
          <p:nvPr/>
        </p:nvSpPr>
        <p:spPr bwMode="auto">
          <a:xfrm>
            <a:off x="8459788" y="6237288"/>
            <a:ext cx="431800" cy="431800"/>
          </a:xfrm>
          <a:prstGeom prst="actionButtonReturn">
            <a:avLst/>
          </a:prstGeom>
          <a:solidFill>
            <a:schemeClr val="tx2"/>
          </a:solidFill>
          <a:ln w="12700">
            <a:solidFill>
              <a:schemeClr val="tx1"/>
            </a:solidFill>
            <a:miter lim="800000"/>
            <a:headEnd/>
            <a:tailEnd/>
          </a:ln>
          <a:effectLst>
            <a:outerShdw dist="107763" dir="2700000" algn="ctr" rotWithShape="0">
              <a:schemeClr val="bg2"/>
            </a:outerShdw>
          </a:effectLst>
        </p:spPr>
        <p:txBody>
          <a:bodyPr anchor="ctr">
            <a:spAutoFit/>
          </a:bodyPr>
          <a:lstStyle/>
          <a:p>
            <a:endParaRPr lang="fr-FR"/>
          </a:p>
        </p:txBody>
      </p:sp>
      <p:grpSp>
        <p:nvGrpSpPr>
          <p:cNvPr id="294945" name="Group 33"/>
          <p:cNvGrpSpPr>
            <a:grpSpLocks/>
          </p:cNvGrpSpPr>
          <p:nvPr/>
        </p:nvGrpSpPr>
        <p:grpSpPr bwMode="auto">
          <a:xfrm>
            <a:off x="7380288" y="5805488"/>
            <a:ext cx="1008062" cy="360362"/>
            <a:chOff x="158" y="2341"/>
            <a:chExt cx="635" cy="227"/>
          </a:xfrm>
        </p:grpSpPr>
        <p:sp>
          <p:nvSpPr>
            <p:cNvPr id="294946" name="Line 34"/>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94947" name="Text Box 35"/>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25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8" presetClass="entr" presetSubtype="0" accel="50000" fill="hold" grpId="0" nodeType="afterEffect">
                                  <p:stCondLst>
                                    <p:cond delay="0"/>
                                  </p:stCondLst>
                                  <p:iterate type="lt">
                                    <p:tmPct val="80000"/>
                                  </p:iterate>
                                  <p:childTnLst>
                                    <p:set>
                                      <p:cBhvr>
                                        <p:cTn id="6" dur="1" fill="hold">
                                          <p:stCondLst>
                                            <p:cond delay="0"/>
                                          </p:stCondLst>
                                        </p:cTn>
                                        <p:tgtEl>
                                          <p:spTgt spid="294915"/>
                                        </p:tgtEl>
                                        <p:attrNameLst>
                                          <p:attrName>style.visibility</p:attrName>
                                        </p:attrNameLst>
                                      </p:cBhvr>
                                      <p:to>
                                        <p:strVal val="visible"/>
                                      </p:to>
                                    </p:set>
                                    <p:set>
                                      <p:cBhvr>
                                        <p:cTn id="7" dur="228" fill="hold">
                                          <p:stCondLst>
                                            <p:cond delay="0"/>
                                          </p:stCondLst>
                                        </p:cTn>
                                        <p:tgtEl>
                                          <p:spTgt spid="294915"/>
                                        </p:tgtEl>
                                        <p:attrNameLst>
                                          <p:attrName>style.rotation</p:attrName>
                                        </p:attrNameLst>
                                      </p:cBhvr>
                                      <p:to>
                                        <p:strVal val="-45.0"/>
                                      </p:to>
                                    </p:set>
                                    <p:anim calcmode="lin" valueType="num">
                                      <p:cBhvr>
                                        <p:cTn id="8" dur="228" fill="hold">
                                          <p:stCondLst>
                                            <p:cond delay="228"/>
                                          </p:stCondLst>
                                        </p:cTn>
                                        <p:tgtEl>
                                          <p:spTgt spid="294915"/>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294915"/>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294915"/>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294915"/>
                                        </p:tgtEl>
                                        <p:attrNameLst>
                                          <p:attrName>ppt_y</p:attrName>
                                        </p:attrNameLst>
                                      </p:cBhvr>
                                      <p:tavLst>
                                        <p:tav tm="0">
                                          <p:val>
                                            <p:strVal val="#ppt_y-(0.354*#ppt_w-0.172*#ppt_h)"/>
                                          </p:val>
                                        </p:tav>
                                        <p:tav tm="100000">
                                          <p:val>
                                            <p:strVal val="#ppt_y"/>
                                          </p:val>
                                        </p:tav>
                                      </p:tavLst>
                                    </p:anim>
                                  </p:childTnLst>
                                </p:cTn>
                              </p:par>
                            </p:childTnLst>
                          </p:cTn>
                        </p:par>
                        <p:par>
                          <p:cTn id="12" fill="hold" nodeType="afterGroup">
                            <p:stCondLst>
                              <p:cond delay="8900"/>
                            </p:stCondLst>
                            <p:childTnLst>
                              <p:par>
                                <p:cTn id="13" presetID="15" presetClass="entr" presetSubtype="0" fill="hold" nodeType="afterEffect">
                                  <p:stCondLst>
                                    <p:cond delay="1000"/>
                                  </p:stCondLst>
                                  <p:childTnLst>
                                    <p:set>
                                      <p:cBhvr>
                                        <p:cTn id="14" dur="1" fill="hold">
                                          <p:stCondLst>
                                            <p:cond delay="0"/>
                                          </p:stCondLst>
                                        </p:cTn>
                                        <p:tgtEl>
                                          <p:spTgt spid="294932"/>
                                        </p:tgtEl>
                                        <p:attrNameLst>
                                          <p:attrName>style.visibility</p:attrName>
                                        </p:attrNameLst>
                                      </p:cBhvr>
                                      <p:to>
                                        <p:strVal val="visible"/>
                                      </p:to>
                                    </p:set>
                                    <p:anim calcmode="lin" valueType="num">
                                      <p:cBhvr>
                                        <p:cTn id="15" dur="1000" fill="hold"/>
                                        <p:tgtEl>
                                          <p:spTgt spid="294932"/>
                                        </p:tgtEl>
                                        <p:attrNameLst>
                                          <p:attrName>ppt_w</p:attrName>
                                        </p:attrNameLst>
                                      </p:cBhvr>
                                      <p:tavLst>
                                        <p:tav tm="0">
                                          <p:val>
                                            <p:fltVal val="0"/>
                                          </p:val>
                                        </p:tav>
                                        <p:tav tm="100000">
                                          <p:val>
                                            <p:strVal val="#ppt_w"/>
                                          </p:val>
                                        </p:tav>
                                      </p:tavLst>
                                    </p:anim>
                                    <p:anim calcmode="lin" valueType="num">
                                      <p:cBhvr>
                                        <p:cTn id="16" dur="1000" fill="hold"/>
                                        <p:tgtEl>
                                          <p:spTgt spid="294932"/>
                                        </p:tgtEl>
                                        <p:attrNameLst>
                                          <p:attrName>ppt_h</p:attrName>
                                        </p:attrNameLst>
                                      </p:cBhvr>
                                      <p:tavLst>
                                        <p:tav tm="0">
                                          <p:val>
                                            <p:fltVal val="0"/>
                                          </p:val>
                                        </p:tav>
                                        <p:tav tm="100000">
                                          <p:val>
                                            <p:strVal val="#ppt_h"/>
                                          </p:val>
                                        </p:tav>
                                      </p:tavLst>
                                    </p:anim>
                                    <p:anim calcmode="lin" valueType="num">
                                      <p:cBhvr>
                                        <p:cTn id="17" dur="1000" fill="hold"/>
                                        <p:tgtEl>
                                          <p:spTgt spid="29493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94932"/>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10900"/>
                            </p:stCondLst>
                            <p:childTnLst>
                              <p:par>
                                <p:cTn id="20" presetID="9" presetClass="entr" presetSubtype="0" fill="hold" grpId="0" nodeType="afterEffect">
                                  <p:stCondLst>
                                    <p:cond delay="1000"/>
                                  </p:stCondLst>
                                  <p:iterate type="wd">
                                    <p:tmPct val="100000"/>
                                  </p:iterate>
                                  <p:childTnLst>
                                    <p:set>
                                      <p:cBhvr>
                                        <p:cTn id="21" dur="1" fill="hold">
                                          <p:stCondLst>
                                            <p:cond delay="0"/>
                                          </p:stCondLst>
                                        </p:cTn>
                                        <p:tgtEl>
                                          <p:spTgt spid="294933">
                                            <p:txEl>
                                              <p:pRg st="0" end="0"/>
                                            </p:txEl>
                                          </p:spTgt>
                                        </p:tgtEl>
                                        <p:attrNameLst>
                                          <p:attrName>style.visibility</p:attrName>
                                        </p:attrNameLst>
                                      </p:cBhvr>
                                      <p:to>
                                        <p:strVal val="visible"/>
                                      </p:to>
                                    </p:set>
                                    <p:animEffect transition="in" filter="dissolve">
                                      <p:cBhvr>
                                        <p:cTn id="22" dur="300"/>
                                        <p:tgtEl>
                                          <p:spTgt spid="294933">
                                            <p:txEl>
                                              <p:pRg st="0" end="0"/>
                                            </p:txEl>
                                          </p:spTgt>
                                        </p:tgtEl>
                                      </p:cBhvr>
                                    </p:animEffect>
                                  </p:childTnLst>
                                </p:cTn>
                              </p:par>
                            </p:childTnLst>
                          </p:cTn>
                        </p:par>
                        <p:par>
                          <p:cTn id="23" fill="hold" nodeType="afterGroup">
                            <p:stCondLst>
                              <p:cond delay="13400"/>
                            </p:stCondLst>
                            <p:childTnLst>
                              <p:par>
                                <p:cTn id="24" presetID="9" presetClass="entr" presetSubtype="0" fill="hold" grpId="0" nodeType="afterEffect">
                                  <p:stCondLst>
                                    <p:cond delay="1000"/>
                                  </p:stCondLst>
                                  <p:iterate type="wd">
                                    <p:tmPct val="100000"/>
                                  </p:iterate>
                                  <p:childTnLst>
                                    <p:set>
                                      <p:cBhvr>
                                        <p:cTn id="25" dur="1" fill="hold">
                                          <p:stCondLst>
                                            <p:cond delay="0"/>
                                          </p:stCondLst>
                                        </p:cTn>
                                        <p:tgtEl>
                                          <p:spTgt spid="294914">
                                            <p:txEl>
                                              <p:pRg st="0" end="0"/>
                                            </p:txEl>
                                          </p:spTgt>
                                        </p:tgtEl>
                                        <p:attrNameLst>
                                          <p:attrName>style.visibility</p:attrName>
                                        </p:attrNameLst>
                                      </p:cBhvr>
                                      <p:to>
                                        <p:strVal val="visible"/>
                                      </p:to>
                                    </p:set>
                                    <p:animEffect transition="in" filter="dissolve">
                                      <p:cBhvr>
                                        <p:cTn id="26" dur="300"/>
                                        <p:tgtEl>
                                          <p:spTgt spid="294914">
                                            <p:txEl>
                                              <p:pRg st="0" end="0"/>
                                            </p:txEl>
                                          </p:spTgt>
                                        </p:tgtEl>
                                      </p:cBhvr>
                                    </p:animEffect>
                                  </p:childTnLst>
                                </p:cTn>
                              </p:par>
                            </p:childTnLst>
                          </p:cTn>
                        </p:par>
                        <p:par>
                          <p:cTn id="27" fill="hold" nodeType="afterGroup">
                            <p:stCondLst>
                              <p:cond delay="18300"/>
                            </p:stCondLst>
                            <p:childTnLst>
                              <p:par>
                                <p:cTn id="28" presetID="9" presetClass="entr" presetSubtype="0" fill="hold" grpId="0" nodeType="afterEffect">
                                  <p:stCondLst>
                                    <p:cond delay="3000"/>
                                  </p:stCondLst>
                                  <p:iterate type="wd">
                                    <p:tmPct val="100000"/>
                                  </p:iterate>
                                  <p:childTnLst>
                                    <p:set>
                                      <p:cBhvr>
                                        <p:cTn id="29" dur="1" fill="hold">
                                          <p:stCondLst>
                                            <p:cond delay="0"/>
                                          </p:stCondLst>
                                        </p:cTn>
                                        <p:tgtEl>
                                          <p:spTgt spid="294934">
                                            <p:txEl>
                                              <p:pRg st="0" end="0"/>
                                            </p:txEl>
                                          </p:spTgt>
                                        </p:tgtEl>
                                        <p:attrNameLst>
                                          <p:attrName>style.visibility</p:attrName>
                                        </p:attrNameLst>
                                      </p:cBhvr>
                                      <p:to>
                                        <p:strVal val="visible"/>
                                      </p:to>
                                    </p:set>
                                    <p:animEffect transition="in" filter="dissolve">
                                      <p:cBhvr>
                                        <p:cTn id="30" dur="300"/>
                                        <p:tgtEl>
                                          <p:spTgt spid="294934">
                                            <p:txEl>
                                              <p:pRg st="0" end="0"/>
                                            </p:txEl>
                                          </p:spTgt>
                                        </p:tgtEl>
                                      </p:cBhvr>
                                    </p:animEffect>
                                  </p:childTnLst>
                                </p:cTn>
                              </p:par>
                            </p:childTnLst>
                          </p:cTn>
                        </p:par>
                        <p:par>
                          <p:cTn id="31" fill="hold" nodeType="afterGroup">
                            <p:stCondLst>
                              <p:cond delay="24000"/>
                            </p:stCondLst>
                            <p:childTnLst>
                              <p:par>
                                <p:cTn id="32" presetID="9" presetClass="entr" presetSubtype="0" fill="hold" grpId="0" nodeType="afterEffect">
                                  <p:stCondLst>
                                    <p:cond delay="2000"/>
                                  </p:stCondLst>
                                  <p:iterate type="wd">
                                    <p:tmPct val="100000"/>
                                  </p:iterate>
                                  <p:childTnLst>
                                    <p:set>
                                      <p:cBhvr>
                                        <p:cTn id="33" dur="1" fill="hold">
                                          <p:stCondLst>
                                            <p:cond delay="0"/>
                                          </p:stCondLst>
                                        </p:cTn>
                                        <p:tgtEl>
                                          <p:spTgt spid="294935">
                                            <p:txEl>
                                              <p:pRg st="0" end="0"/>
                                            </p:txEl>
                                          </p:spTgt>
                                        </p:tgtEl>
                                        <p:attrNameLst>
                                          <p:attrName>style.visibility</p:attrName>
                                        </p:attrNameLst>
                                      </p:cBhvr>
                                      <p:to>
                                        <p:strVal val="visible"/>
                                      </p:to>
                                    </p:set>
                                    <p:animEffect transition="in" filter="dissolve">
                                      <p:cBhvr>
                                        <p:cTn id="34" dur="300"/>
                                        <p:tgtEl>
                                          <p:spTgt spid="294935">
                                            <p:txEl>
                                              <p:pRg st="0" end="0"/>
                                            </p:txEl>
                                          </p:spTgt>
                                        </p:tgtEl>
                                      </p:cBhvr>
                                    </p:animEffect>
                                  </p:childTnLst>
                                </p:cTn>
                              </p:par>
                            </p:childTnLst>
                          </p:cTn>
                        </p:par>
                        <p:par>
                          <p:cTn id="35" fill="hold" nodeType="afterGroup">
                            <p:stCondLst>
                              <p:cond delay="27200"/>
                            </p:stCondLst>
                            <p:childTnLst>
                              <p:par>
                                <p:cTn id="36" presetID="10" presetClass="entr" presetSubtype="0" fill="hold" grpId="0" nodeType="afterEffect">
                                  <p:stCondLst>
                                    <p:cond delay="0"/>
                                  </p:stCondLst>
                                  <p:childTnLst>
                                    <p:set>
                                      <p:cBhvr>
                                        <p:cTn id="37" dur="1" fill="hold">
                                          <p:stCondLst>
                                            <p:cond delay="0"/>
                                          </p:stCondLst>
                                        </p:cTn>
                                        <p:tgtEl>
                                          <p:spTgt spid="294944"/>
                                        </p:tgtEl>
                                        <p:attrNameLst>
                                          <p:attrName>style.visibility</p:attrName>
                                        </p:attrNameLst>
                                      </p:cBhvr>
                                      <p:to>
                                        <p:strVal val="visible"/>
                                      </p:to>
                                    </p:set>
                                    <p:animEffect transition="in" filter="fade">
                                      <p:cBhvr>
                                        <p:cTn id="38" dur="2000"/>
                                        <p:tgtEl>
                                          <p:spTgt spid="294944"/>
                                        </p:tgtEl>
                                      </p:cBhvr>
                                    </p:animEffect>
                                  </p:childTnLst>
                                </p:cTn>
                              </p:par>
                            </p:childTnLst>
                          </p:cTn>
                        </p:par>
                        <p:par>
                          <p:cTn id="39" fill="hold" nodeType="afterGroup">
                            <p:stCondLst>
                              <p:cond delay="29200"/>
                            </p:stCondLst>
                            <p:childTnLst>
                              <p:par>
                                <p:cTn id="40" presetID="23" presetClass="entr" presetSubtype="272" fill="hold" nodeType="afterEffect">
                                  <p:stCondLst>
                                    <p:cond delay="0"/>
                                  </p:stCondLst>
                                  <p:childTnLst>
                                    <p:set>
                                      <p:cBhvr>
                                        <p:cTn id="41" dur="1" fill="hold">
                                          <p:stCondLst>
                                            <p:cond delay="0"/>
                                          </p:stCondLst>
                                        </p:cTn>
                                        <p:tgtEl>
                                          <p:spTgt spid="294945"/>
                                        </p:tgtEl>
                                        <p:attrNameLst>
                                          <p:attrName>style.visibility</p:attrName>
                                        </p:attrNameLst>
                                      </p:cBhvr>
                                      <p:to>
                                        <p:strVal val="visible"/>
                                      </p:to>
                                    </p:set>
                                    <p:anim calcmode="lin" valueType="num">
                                      <p:cBhvr>
                                        <p:cTn id="42" dur="1000" fill="hold"/>
                                        <p:tgtEl>
                                          <p:spTgt spid="294945"/>
                                        </p:tgtEl>
                                        <p:attrNameLst>
                                          <p:attrName>ppt_w</p:attrName>
                                        </p:attrNameLst>
                                      </p:cBhvr>
                                      <p:tavLst>
                                        <p:tav tm="0">
                                          <p:val>
                                            <p:strVal val="2/3*#ppt_w"/>
                                          </p:val>
                                        </p:tav>
                                        <p:tav tm="100000">
                                          <p:val>
                                            <p:strVal val="#ppt_w"/>
                                          </p:val>
                                        </p:tav>
                                      </p:tavLst>
                                    </p:anim>
                                    <p:anim calcmode="lin" valueType="num">
                                      <p:cBhvr>
                                        <p:cTn id="43" dur="1000" fill="hold"/>
                                        <p:tgtEl>
                                          <p:spTgt spid="294945"/>
                                        </p:tgtEl>
                                        <p:attrNameLst>
                                          <p:attrName>ppt_h</p:attrName>
                                        </p:attrNameLst>
                                      </p:cBhvr>
                                      <p:tavLst>
                                        <p:tav tm="0">
                                          <p:val>
                                            <p:strVal val="2/3*#ppt_h"/>
                                          </p:val>
                                        </p:tav>
                                        <p:tav tm="100000">
                                          <p:val>
                                            <p:strVal val="#ppt_h"/>
                                          </p:val>
                                        </p:tav>
                                      </p:tavLst>
                                    </p:anim>
                                  </p:childTnLst>
                                </p:cTn>
                              </p:par>
                            </p:childTnLst>
                          </p:cTn>
                        </p:par>
                        <p:par>
                          <p:cTn id="44" fill="hold" nodeType="afterGroup">
                            <p:stCondLst>
                              <p:cond delay="30200"/>
                            </p:stCondLst>
                            <p:childTnLst>
                              <p:par>
                                <p:cTn id="45" presetID="55" presetClass="exit" presetSubtype="0" fill="hold" nodeType="afterEffect">
                                  <p:stCondLst>
                                    <p:cond delay="0"/>
                                  </p:stCondLst>
                                  <p:childTnLst>
                                    <p:anim calcmode="lin" valueType="num">
                                      <p:cBhvr>
                                        <p:cTn id="46" dur="1000"/>
                                        <p:tgtEl>
                                          <p:spTgt spid="294945"/>
                                        </p:tgtEl>
                                        <p:attrNameLst>
                                          <p:attrName>ppt_w</p:attrName>
                                        </p:attrNameLst>
                                      </p:cBhvr>
                                      <p:tavLst>
                                        <p:tav tm="0">
                                          <p:val>
                                            <p:strVal val="ppt_w"/>
                                          </p:val>
                                        </p:tav>
                                        <p:tav tm="100000">
                                          <p:val>
                                            <p:strVal val="ppt_w*0.70"/>
                                          </p:val>
                                        </p:tav>
                                      </p:tavLst>
                                    </p:anim>
                                    <p:anim calcmode="lin" valueType="num">
                                      <p:cBhvr>
                                        <p:cTn id="47" dur="1000"/>
                                        <p:tgtEl>
                                          <p:spTgt spid="294945"/>
                                        </p:tgtEl>
                                        <p:attrNameLst>
                                          <p:attrName>ppt_h</p:attrName>
                                        </p:attrNameLst>
                                      </p:cBhvr>
                                      <p:tavLst>
                                        <p:tav tm="0">
                                          <p:val>
                                            <p:strVal val="ppt_h"/>
                                          </p:val>
                                        </p:tav>
                                        <p:tav tm="100000">
                                          <p:val>
                                            <p:strVal val="ppt_h"/>
                                          </p:val>
                                        </p:tav>
                                      </p:tavLst>
                                    </p:anim>
                                    <p:animEffect transition="out" filter="fade">
                                      <p:cBhvr>
                                        <p:cTn id="48" dur="1000"/>
                                        <p:tgtEl>
                                          <p:spTgt spid="294945"/>
                                        </p:tgtEl>
                                      </p:cBhvr>
                                    </p:animEffect>
                                    <p:set>
                                      <p:cBhvr>
                                        <p:cTn id="49" dur="1" fill="hold">
                                          <p:stCondLst>
                                            <p:cond delay="999"/>
                                          </p:stCondLst>
                                        </p:cTn>
                                        <p:tgtEl>
                                          <p:spTgt spid="29494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4914" grpId="0" build="p" autoUpdateAnimBg="0" advAuto="1000"/>
      <p:bldP spid="294915" grpId="0" autoUpdateAnimBg="0"/>
      <p:bldP spid="294933" grpId="0" build="p" autoUpdateAnimBg="0" advAuto="1000"/>
      <p:bldP spid="294934" grpId="0" build="p" autoUpdateAnimBg="0" advAuto="3000"/>
      <p:bldP spid="294935" grpId="0" build="p" autoUpdateAnimBg="0" advAuto="2000"/>
      <p:bldP spid="294944"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70" name="Rectangle 34"/>
          <p:cNvSpPr>
            <a:spLocks noChangeArrowheads="1"/>
          </p:cNvSpPr>
          <p:nvPr/>
        </p:nvSpPr>
        <p:spPr bwMode="auto">
          <a:xfrm>
            <a:off x="1828800" y="2590800"/>
            <a:ext cx="52578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nSpc>
                <a:spcPct val="90000"/>
              </a:lnSpc>
              <a:spcBef>
                <a:spcPct val="20000"/>
              </a:spcBef>
              <a:buClr>
                <a:schemeClr val="folHlink"/>
              </a:buClr>
              <a:buSzPct val="75000"/>
              <a:buFont typeface="Monotype Sorts" pitchFamily="2" charset="2"/>
              <a:buNone/>
            </a:pPr>
            <a:r>
              <a:rPr kumimoji="1" lang="fr-FR" sz="2800" b="0">
                <a:solidFill>
                  <a:schemeClr val="tx1"/>
                </a:solidFill>
                <a:effectLst>
                  <a:outerShdw blurRad="38100" dist="38100" dir="2700000" algn="tl">
                    <a:srgbClr val="000000"/>
                  </a:outerShdw>
                </a:effectLst>
              </a:rPr>
              <a:t>Pour cette zone, on installera …</a:t>
            </a:r>
          </a:p>
        </p:txBody>
      </p:sp>
      <p:sp>
        <p:nvSpPr>
          <p:cNvPr id="295975" name="AutoShape 39">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295976" name="Group 40"/>
          <p:cNvGrpSpPr>
            <a:grpSpLocks/>
          </p:cNvGrpSpPr>
          <p:nvPr/>
        </p:nvGrpSpPr>
        <p:grpSpPr bwMode="auto">
          <a:xfrm>
            <a:off x="7380288" y="5805488"/>
            <a:ext cx="1008062" cy="360362"/>
            <a:chOff x="158" y="2341"/>
            <a:chExt cx="635" cy="227"/>
          </a:xfrm>
        </p:grpSpPr>
        <p:sp>
          <p:nvSpPr>
            <p:cNvPr id="295977" name="Line 41"/>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95978" name="Text Box 42"/>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8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iterate type="wd">
                                    <p:tmPct val="100000"/>
                                  </p:iterate>
                                  <p:childTnLst>
                                    <p:set>
                                      <p:cBhvr>
                                        <p:cTn id="6" dur="1" fill="hold">
                                          <p:stCondLst>
                                            <p:cond delay="0"/>
                                          </p:stCondLst>
                                        </p:cTn>
                                        <p:tgtEl>
                                          <p:spTgt spid="295970">
                                            <p:txEl>
                                              <p:pRg st="0" end="0"/>
                                            </p:txEl>
                                          </p:spTgt>
                                        </p:tgtEl>
                                        <p:attrNameLst>
                                          <p:attrName>style.visibility</p:attrName>
                                        </p:attrNameLst>
                                      </p:cBhvr>
                                      <p:to>
                                        <p:strVal val="visible"/>
                                      </p:to>
                                    </p:set>
                                    <p:animEffect transition="in" filter="dissolve">
                                      <p:cBhvr>
                                        <p:cTn id="7" dur="300"/>
                                        <p:tgtEl>
                                          <p:spTgt spid="295970">
                                            <p:txEl>
                                              <p:pRg st="0" end="0"/>
                                            </p:txEl>
                                          </p:spTgt>
                                        </p:tgtEl>
                                      </p:cBhvr>
                                    </p:animEffect>
                                  </p:childTnLst>
                                </p:cTn>
                              </p:par>
                            </p:childTnLst>
                          </p:cTn>
                        </p:par>
                        <p:par>
                          <p:cTn id="8" fill="hold" nodeType="afterGroup">
                            <p:stCondLst>
                              <p:cond delay="2100"/>
                            </p:stCondLst>
                            <p:childTnLst>
                              <p:par>
                                <p:cTn id="9" presetID="10" presetClass="entr" presetSubtype="0" fill="hold" grpId="0" nodeType="afterEffect">
                                  <p:stCondLst>
                                    <p:cond delay="0"/>
                                  </p:stCondLst>
                                  <p:childTnLst>
                                    <p:set>
                                      <p:cBhvr>
                                        <p:cTn id="10" dur="1" fill="hold">
                                          <p:stCondLst>
                                            <p:cond delay="0"/>
                                          </p:stCondLst>
                                        </p:cTn>
                                        <p:tgtEl>
                                          <p:spTgt spid="295975"/>
                                        </p:tgtEl>
                                        <p:attrNameLst>
                                          <p:attrName>style.visibility</p:attrName>
                                        </p:attrNameLst>
                                      </p:cBhvr>
                                      <p:to>
                                        <p:strVal val="visible"/>
                                      </p:to>
                                    </p:set>
                                    <p:animEffect transition="in" filter="fade">
                                      <p:cBhvr>
                                        <p:cTn id="11" dur="2000"/>
                                        <p:tgtEl>
                                          <p:spTgt spid="295975"/>
                                        </p:tgtEl>
                                      </p:cBhvr>
                                    </p:animEffect>
                                  </p:childTnLst>
                                </p:cTn>
                              </p:par>
                            </p:childTnLst>
                          </p:cTn>
                        </p:par>
                        <p:par>
                          <p:cTn id="12" fill="hold" nodeType="afterGroup">
                            <p:stCondLst>
                              <p:cond delay="4100"/>
                            </p:stCondLst>
                            <p:childTnLst>
                              <p:par>
                                <p:cTn id="13" presetID="23" presetClass="entr" presetSubtype="16" fill="hold" nodeType="afterEffect">
                                  <p:stCondLst>
                                    <p:cond delay="0"/>
                                  </p:stCondLst>
                                  <p:childTnLst>
                                    <p:set>
                                      <p:cBhvr>
                                        <p:cTn id="14" dur="1" fill="hold">
                                          <p:stCondLst>
                                            <p:cond delay="0"/>
                                          </p:stCondLst>
                                        </p:cTn>
                                        <p:tgtEl>
                                          <p:spTgt spid="295976"/>
                                        </p:tgtEl>
                                        <p:attrNameLst>
                                          <p:attrName>style.visibility</p:attrName>
                                        </p:attrNameLst>
                                      </p:cBhvr>
                                      <p:to>
                                        <p:strVal val="visible"/>
                                      </p:to>
                                    </p:set>
                                    <p:anim calcmode="lin" valueType="num">
                                      <p:cBhvr>
                                        <p:cTn id="15" dur="500" fill="hold"/>
                                        <p:tgtEl>
                                          <p:spTgt spid="295976"/>
                                        </p:tgtEl>
                                        <p:attrNameLst>
                                          <p:attrName>ppt_w</p:attrName>
                                        </p:attrNameLst>
                                      </p:cBhvr>
                                      <p:tavLst>
                                        <p:tav tm="0">
                                          <p:val>
                                            <p:fltVal val="0"/>
                                          </p:val>
                                        </p:tav>
                                        <p:tav tm="100000">
                                          <p:val>
                                            <p:strVal val="#ppt_w"/>
                                          </p:val>
                                        </p:tav>
                                      </p:tavLst>
                                    </p:anim>
                                    <p:anim calcmode="lin" valueType="num">
                                      <p:cBhvr>
                                        <p:cTn id="16" dur="500" fill="hold"/>
                                        <p:tgtEl>
                                          <p:spTgt spid="295976"/>
                                        </p:tgtEl>
                                        <p:attrNameLst>
                                          <p:attrName>ppt_h</p:attrName>
                                        </p:attrNameLst>
                                      </p:cBhvr>
                                      <p:tavLst>
                                        <p:tav tm="0">
                                          <p:val>
                                            <p:fltVal val="0"/>
                                          </p:val>
                                        </p:tav>
                                        <p:tav tm="100000">
                                          <p:val>
                                            <p:strVal val="#ppt_h"/>
                                          </p:val>
                                        </p:tav>
                                      </p:tavLst>
                                    </p:anim>
                                  </p:childTnLst>
                                </p:cTn>
                              </p:par>
                            </p:childTnLst>
                          </p:cTn>
                        </p:par>
                        <p:par>
                          <p:cTn id="17" fill="hold" nodeType="afterGroup">
                            <p:stCondLst>
                              <p:cond delay="4600"/>
                            </p:stCondLst>
                            <p:childTnLst>
                              <p:par>
                                <p:cTn id="18" presetID="55" presetClass="exit" presetSubtype="0" fill="hold" nodeType="afterEffect">
                                  <p:stCondLst>
                                    <p:cond delay="0"/>
                                  </p:stCondLst>
                                  <p:childTnLst>
                                    <p:anim calcmode="lin" valueType="num">
                                      <p:cBhvr>
                                        <p:cTn id="19" dur="1000"/>
                                        <p:tgtEl>
                                          <p:spTgt spid="295976"/>
                                        </p:tgtEl>
                                        <p:attrNameLst>
                                          <p:attrName>ppt_w</p:attrName>
                                        </p:attrNameLst>
                                      </p:cBhvr>
                                      <p:tavLst>
                                        <p:tav tm="0">
                                          <p:val>
                                            <p:strVal val="ppt_w"/>
                                          </p:val>
                                        </p:tav>
                                        <p:tav tm="100000">
                                          <p:val>
                                            <p:strVal val="ppt_w*0.70"/>
                                          </p:val>
                                        </p:tav>
                                      </p:tavLst>
                                    </p:anim>
                                    <p:anim calcmode="lin" valueType="num">
                                      <p:cBhvr>
                                        <p:cTn id="20" dur="1000"/>
                                        <p:tgtEl>
                                          <p:spTgt spid="295976"/>
                                        </p:tgtEl>
                                        <p:attrNameLst>
                                          <p:attrName>ppt_h</p:attrName>
                                        </p:attrNameLst>
                                      </p:cBhvr>
                                      <p:tavLst>
                                        <p:tav tm="0">
                                          <p:val>
                                            <p:strVal val="ppt_h"/>
                                          </p:val>
                                        </p:tav>
                                        <p:tav tm="100000">
                                          <p:val>
                                            <p:strVal val="ppt_h"/>
                                          </p:val>
                                        </p:tav>
                                      </p:tavLst>
                                    </p:anim>
                                    <p:animEffect transition="out" filter="fade">
                                      <p:cBhvr>
                                        <p:cTn id="21" dur="1000"/>
                                        <p:tgtEl>
                                          <p:spTgt spid="295976"/>
                                        </p:tgtEl>
                                      </p:cBhvr>
                                    </p:animEffect>
                                    <p:set>
                                      <p:cBhvr>
                                        <p:cTn id="22" dur="1" fill="hold">
                                          <p:stCondLst>
                                            <p:cond delay="999"/>
                                          </p:stCondLst>
                                        </p:cTn>
                                        <p:tgtEl>
                                          <p:spTgt spid="29597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5970" grpId="0" build="p" autoUpdateAnimBg="0" advAuto="0"/>
      <p:bldP spid="295975" grpId="0" animBg="1"/>
    </p:bldLst>
  </p:timing>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62" name="Rectangle 2"/>
          <p:cNvSpPr>
            <a:spLocks noChangeArrowheads="1"/>
          </p:cNvSpPr>
          <p:nvPr/>
        </p:nvSpPr>
        <p:spPr bwMode="auto">
          <a:xfrm>
            <a:off x="685800" y="609600"/>
            <a:ext cx="7772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2800" b="0">
                <a:solidFill>
                  <a:srgbClr val="FFFF66"/>
                </a:solidFill>
                <a:effectLst>
                  <a:outerShdw blurRad="38100" dist="38100" dir="2700000" algn="tl">
                    <a:srgbClr val="000000"/>
                  </a:outerShdw>
                </a:effectLst>
              </a:rPr>
              <a:t>Le détecteur magnétique</a:t>
            </a:r>
          </a:p>
        </p:txBody>
      </p:sp>
      <p:sp>
        <p:nvSpPr>
          <p:cNvPr id="296963" name="Rectangle 3"/>
          <p:cNvSpPr>
            <a:spLocks noGrp="1" noChangeArrowheads="1"/>
          </p:cNvSpPr>
          <p:nvPr>
            <p:ph type="body" idx="1"/>
          </p:nvPr>
        </p:nvSpPr>
        <p:spPr bwMode="auto">
          <a:xfrm>
            <a:off x="3276600" y="2057400"/>
            <a:ext cx="5867400" cy="6858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 typeface="Monotype Sorts" pitchFamily="2" charset="2"/>
              <a:buNone/>
            </a:pPr>
            <a:r>
              <a:rPr lang="fr-FR" sz="2400"/>
              <a:t>Ce détecteur sert à contrôler les issues.</a:t>
            </a:r>
          </a:p>
        </p:txBody>
      </p:sp>
      <p:pic>
        <p:nvPicPr>
          <p:cNvPr id="296980" name="Picture 20" descr="alarme intrusion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2514600"/>
            <a:ext cx="1863725" cy="2220913"/>
          </a:xfrm>
          <a:prstGeom prst="rect">
            <a:avLst/>
          </a:prstGeom>
          <a:noFill/>
          <a:extLst>
            <a:ext uri="{909E8E84-426E-40DD-AFC4-6F175D3DCCD1}">
              <a14:hiddenFill xmlns:a14="http://schemas.microsoft.com/office/drawing/2010/main">
                <a:solidFill>
                  <a:srgbClr val="FFFFFF"/>
                </a:solidFill>
              </a14:hiddenFill>
            </a:ext>
          </a:extLst>
        </p:spPr>
      </p:pic>
      <p:sp>
        <p:nvSpPr>
          <p:cNvPr id="296981" name="Rectangle 21"/>
          <p:cNvSpPr>
            <a:spLocks noChangeArrowheads="1"/>
          </p:cNvSpPr>
          <p:nvPr/>
        </p:nvSpPr>
        <p:spPr bwMode="auto">
          <a:xfrm>
            <a:off x="2971800" y="2590800"/>
            <a:ext cx="58674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buClr>
                <a:schemeClr val="folHlink"/>
              </a:buClr>
              <a:buSzPct val="75000"/>
              <a:buFont typeface="Monotype Sorts" pitchFamily="2" charset="2"/>
              <a:buNone/>
            </a:pPr>
            <a:r>
              <a:rPr kumimoji="1" lang="fr-FR" sz="2400" b="0">
                <a:solidFill>
                  <a:schemeClr val="tx1"/>
                </a:solidFill>
                <a:effectLst>
                  <a:outerShdw blurRad="38100" dist="38100" dir="2700000" algn="tl">
                    <a:srgbClr val="000000"/>
                  </a:outerShdw>
                </a:effectLst>
              </a:rPr>
              <a:t>   Il s’installe au niveau des portes ou des fenêtres.</a:t>
            </a:r>
          </a:p>
        </p:txBody>
      </p:sp>
      <p:sp>
        <p:nvSpPr>
          <p:cNvPr id="296986" name="AutoShape 26">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296987" name="Group 27"/>
          <p:cNvGrpSpPr>
            <a:grpSpLocks/>
          </p:cNvGrpSpPr>
          <p:nvPr/>
        </p:nvGrpSpPr>
        <p:grpSpPr bwMode="auto">
          <a:xfrm>
            <a:off x="7380288" y="5805488"/>
            <a:ext cx="1008062" cy="360362"/>
            <a:chOff x="158" y="2341"/>
            <a:chExt cx="635" cy="227"/>
          </a:xfrm>
        </p:grpSpPr>
        <p:sp>
          <p:nvSpPr>
            <p:cNvPr id="296988" name="Line 28"/>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96989" name="Text Box 29"/>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18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8" presetClass="entr" presetSubtype="0" accel="50000" fill="hold" grpId="0" nodeType="afterEffect">
                                  <p:stCondLst>
                                    <p:cond delay="0"/>
                                  </p:stCondLst>
                                  <p:iterate type="lt">
                                    <p:tmPct val="80000"/>
                                  </p:iterate>
                                  <p:childTnLst>
                                    <p:set>
                                      <p:cBhvr>
                                        <p:cTn id="6" dur="1" fill="hold">
                                          <p:stCondLst>
                                            <p:cond delay="0"/>
                                          </p:stCondLst>
                                        </p:cTn>
                                        <p:tgtEl>
                                          <p:spTgt spid="296962"/>
                                        </p:tgtEl>
                                        <p:attrNameLst>
                                          <p:attrName>style.visibility</p:attrName>
                                        </p:attrNameLst>
                                      </p:cBhvr>
                                      <p:to>
                                        <p:strVal val="visible"/>
                                      </p:to>
                                    </p:set>
                                    <p:set>
                                      <p:cBhvr>
                                        <p:cTn id="7" dur="228" fill="hold">
                                          <p:stCondLst>
                                            <p:cond delay="0"/>
                                          </p:stCondLst>
                                        </p:cTn>
                                        <p:tgtEl>
                                          <p:spTgt spid="296962"/>
                                        </p:tgtEl>
                                        <p:attrNameLst>
                                          <p:attrName>style.rotation</p:attrName>
                                        </p:attrNameLst>
                                      </p:cBhvr>
                                      <p:to>
                                        <p:strVal val="-45.0"/>
                                      </p:to>
                                    </p:set>
                                    <p:anim calcmode="lin" valueType="num">
                                      <p:cBhvr>
                                        <p:cTn id="8" dur="228" fill="hold">
                                          <p:stCondLst>
                                            <p:cond delay="228"/>
                                          </p:stCondLst>
                                        </p:cTn>
                                        <p:tgtEl>
                                          <p:spTgt spid="296962"/>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296962"/>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296962"/>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296962"/>
                                        </p:tgtEl>
                                        <p:attrNameLst>
                                          <p:attrName>ppt_y</p:attrName>
                                        </p:attrNameLst>
                                      </p:cBhvr>
                                      <p:tavLst>
                                        <p:tav tm="0">
                                          <p:val>
                                            <p:strVal val="#ppt_y-(0.354*#ppt_w-0.172*#ppt_h)"/>
                                          </p:val>
                                        </p:tav>
                                        <p:tav tm="100000">
                                          <p:val>
                                            <p:strVal val="#ppt_y"/>
                                          </p:val>
                                        </p:tav>
                                      </p:tavLst>
                                    </p:anim>
                                  </p:childTnLst>
                                </p:cTn>
                              </p:par>
                            </p:childTnLst>
                          </p:cTn>
                        </p:par>
                        <p:par>
                          <p:cTn id="12" fill="hold" nodeType="afterGroup">
                            <p:stCondLst>
                              <p:cond delay="8500"/>
                            </p:stCondLst>
                            <p:childTnLst>
                              <p:par>
                                <p:cTn id="13" presetID="15" presetClass="entr" presetSubtype="0" fill="hold" nodeType="afterEffect">
                                  <p:stCondLst>
                                    <p:cond delay="1000"/>
                                  </p:stCondLst>
                                  <p:childTnLst>
                                    <p:set>
                                      <p:cBhvr>
                                        <p:cTn id="14" dur="1" fill="hold">
                                          <p:stCondLst>
                                            <p:cond delay="0"/>
                                          </p:stCondLst>
                                        </p:cTn>
                                        <p:tgtEl>
                                          <p:spTgt spid="296980"/>
                                        </p:tgtEl>
                                        <p:attrNameLst>
                                          <p:attrName>style.visibility</p:attrName>
                                        </p:attrNameLst>
                                      </p:cBhvr>
                                      <p:to>
                                        <p:strVal val="visible"/>
                                      </p:to>
                                    </p:set>
                                    <p:anim calcmode="lin" valueType="num">
                                      <p:cBhvr>
                                        <p:cTn id="15" dur="1000" fill="hold"/>
                                        <p:tgtEl>
                                          <p:spTgt spid="296980"/>
                                        </p:tgtEl>
                                        <p:attrNameLst>
                                          <p:attrName>ppt_w</p:attrName>
                                        </p:attrNameLst>
                                      </p:cBhvr>
                                      <p:tavLst>
                                        <p:tav tm="0">
                                          <p:val>
                                            <p:fltVal val="0"/>
                                          </p:val>
                                        </p:tav>
                                        <p:tav tm="100000">
                                          <p:val>
                                            <p:strVal val="#ppt_w"/>
                                          </p:val>
                                        </p:tav>
                                      </p:tavLst>
                                    </p:anim>
                                    <p:anim calcmode="lin" valueType="num">
                                      <p:cBhvr>
                                        <p:cTn id="16" dur="1000" fill="hold"/>
                                        <p:tgtEl>
                                          <p:spTgt spid="296980"/>
                                        </p:tgtEl>
                                        <p:attrNameLst>
                                          <p:attrName>ppt_h</p:attrName>
                                        </p:attrNameLst>
                                      </p:cBhvr>
                                      <p:tavLst>
                                        <p:tav tm="0">
                                          <p:val>
                                            <p:fltVal val="0"/>
                                          </p:val>
                                        </p:tav>
                                        <p:tav tm="100000">
                                          <p:val>
                                            <p:strVal val="#ppt_h"/>
                                          </p:val>
                                        </p:tav>
                                      </p:tavLst>
                                    </p:anim>
                                    <p:anim calcmode="lin" valueType="num">
                                      <p:cBhvr>
                                        <p:cTn id="17" dur="1000" fill="hold"/>
                                        <p:tgtEl>
                                          <p:spTgt spid="296980"/>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96980"/>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10500"/>
                            </p:stCondLst>
                            <p:childTnLst>
                              <p:par>
                                <p:cTn id="20" presetID="9" presetClass="entr" presetSubtype="0" fill="hold" grpId="0" nodeType="afterEffect">
                                  <p:stCondLst>
                                    <p:cond delay="1000"/>
                                  </p:stCondLst>
                                  <p:iterate type="wd">
                                    <p:tmPct val="100000"/>
                                  </p:iterate>
                                  <p:childTnLst>
                                    <p:set>
                                      <p:cBhvr>
                                        <p:cTn id="21" dur="1" fill="hold">
                                          <p:stCondLst>
                                            <p:cond delay="0"/>
                                          </p:stCondLst>
                                        </p:cTn>
                                        <p:tgtEl>
                                          <p:spTgt spid="296963">
                                            <p:txEl>
                                              <p:pRg st="0" end="0"/>
                                            </p:txEl>
                                          </p:spTgt>
                                        </p:tgtEl>
                                        <p:attrNameLst>
                                          <p:attrName>style.visibility</p:attrName>
                                        </p:attrNameLst>
                                      </p:cBhvr>
                                      <p:to>
                                        <p:strVal val="visible"/>
                                      </p:to>
                                    </p:set>
                                    <p:animEffect transition="in" filter="dissolve">
                                      <p:cBhvr>
                                        <p:cTn id="22" dur="300"/>
                                        <p:tgtEl>
                                          <p:spTgt spid="296963">
                                            <p:txEl>
                                              <p:pRg st="0" end="0"/>
                                            </p:txEl>
                                          </p:spTgt>
                                        </p:tgtEl>
                                      </p:cBhvr>
                                    </p:animEffect>
                                  </p:childTnLst>
                                </p:cTn>
                              </p:par>
                            </p:childTnLst>
                          </p:cTn>
                        </p:par>
                        <p:par>
                          <p:cTn id="23" fill="hold" nodeType="afterGroup">
                            <p:stCondLst>
                              <p:cond delay="13900"/>
                            </p:stCondLst>
                            <p:childTnLst>
                              <p:par>
                                <p:cTn id="24" presetID="9" presetClass="entr" presetSubtype="0" fill="hold" grpId="0" nodeType="afterEffect">
                                  <p:stCondLst>
                                    <p:cond delay="1000"/>
                                  </p:stCondLst>
                                  <p:iterate type="wd">
                                    <p:tmPct val="100000"/>
                                  </p:iterate>
                                  <p:childTnLst>
                                    <p:set>
                                      <p:cBhvr>
                                        <p:cTn id="25" dur="1" fill="hold">
                                          <p:stCondLst>
                                            <p:cond delay="0"/>
                                          </p:stCondLst>
                                        </p:cTn>
                                        <p:tgtEl>
                                          <p:spTgt spid="296981">
                                            <p:txEl>
                                              <p:pRg st="0" end="0"/>
                                            </p:txEl>
                                          </p:spTgt>
                                        </p:tgtEl>
                                        <p:attrNameLst>
                                          <p:attrName>style.visibility</p:attrName>
                                        </p:attrNameLst>
                                      </p:cBhvr>
                                      <p:to>
                                        <p:strVal val="visible"/>
                                      </p:to>
                                    </p:set>
                                    <p:animEffect transition="in" filter="dissolve">
                                      <p:cBhvr>
                                        <p:cTn id="26" dur="300"/>
                                        <p:tgtEl>
                                          <p:spTgt spid="296981">
                                            <p:txEl>
                                              <p:pRg st="0" end="0"/>
                                            </p:txEl>
                                          </p:spTgt>
                                        </p:tgtEl>
                                      </p:cBhvr>
                                    </p:animEffect>
                                  </p:childTnLst>
                                </p:cTn>
                              </p:par>
                            </p:childTnLst>
                          </p:cTn>
                        </p:par>
                        <p:par>
                          <p:cTn id="27" fill="hold" nodeType="afterGroup">
                            <p:stCondLst>
                              <p:cond delay="17900"/>
                            </p:stCondLst>
                            <p:childTnLst>
                              <p:par>
                                <p:cTn id="28" presetID="10" presetClass="entr" presetSubtype="0" fill="hold" grpId="0" nodeType="afterEffect">
                                  <p:stCondLst>
                                    <p:cond delay="0"/>
                                  </p:stCondLst>
                                  <p:childTnLst>
                                    <p:set>
                                      <p:cBhvr>
                                        <p:cTn id="29" dur="1" fill="hold">
                                          <p:stCondLst>
                                            <p:cond delay="0"/>
                                          </p:stCondLst>
                                        </p:cTn>
                                        <p:tgtEl>
                                          <p:spTgt spid="296986"/>
                                        </p:tgtEl>
                                        <p:attrNameLst>
                                          <p:attrName>style.visibility</p:attrName>
                                        </p:attrNameLst>
                                      </p:cBhvr>
                                      <p:to>
                                        <p:strVal val="visible"/>
                                      </p:to>
                                    </p:set>
                                    <p:animEffect transition="in" filter="fade">
                                      <p:cBhvr>
                                        <p:cTn id="30" dur="2000"/>
                                        <p:tgtEl>
                                          <p:spTgt spid="296986"/>
                                        </p:tgtEl>
                                      </p:cBhvr>
                                    </p:animEffect>
                                  </p:childTnLst>
                                </p:cTn>
                              </p:par>
                            </p:childTnLst>
                          </p:cTn>
                        </p:par>
                        <p:par>
                          <p:cTn id="31" fill="hold" nodeType="afterGroup">
                            <p:stCondLst>
                              <p:cond delay="19900"/>
                            </p:stCondLst>
                            <p:childTnLst>
                              <p:par>
                                <p:cTn id="32" presetID="23" presetClass="entr" presetSubtype="16" fill="hold" nodeType="afterEffect">
                                  <p:stCondLst>
                                    <p:cond delay="0"/>
                                  </p:stCondLst>
                                  <p:childTnLst>
                                    <p:set>
                                      <p:cBhvr>
                                        <p:cTn id="33" dur="1" fill="hold">
                                          <p:stCondLst>
                                            <p:cond delay="0"/>
                                          </p:stCondLst>
                                        </p:cTn>
                                        <p:tgtEl>
                                          <p:spTgt spid="296987"/>
                                        </p:tgtEl>
                                        <p:attrNameLst>
                                          <p:attrName>style.visibility</p:attrName>
                                        </p:attrNameLst>
                                      </p:cBhvr>
                                      <p:to>
                                        <p:strVal val="visible"/>
                                      </p:to>
                                    </p:set>
                                    <p:anim calcmode="lin" valueType="num">
                                      <p:cBhvr>
                                        <p:cTn id="34" dur="500" fill="hold"/>
                                        <p:tgtEl>
                                          <p:spTgt spid="296987"/>
                                        </p:tgtEl>
                                        <p:attrNameLst>
                                          <p:attrName>ppt_w</p:attrName>
                                        </p:attrNameLst>
                                      </p:cBhvr>
                                      <p:tavLst>
                                        <p:tav tm="0">
                                          <p:val>
                                            <p:fltVal val="0"/>
                                          </p:val>
                                        </p:tav>
                                        <p:tav tm="100000">
                                          <p:val>
                                            <p:strVal val="#ppt_w"/>
                                          </p:val>
                                        </p:tav>
                                      </p:tavLst>
                                    </p:anim>
                                    <p:anim calcmode="lin" valueType="num">
                                      <p:cBhvr>
                                        <p:cTn id="35" dur="500" fill="hold"/>
                                        <p:tgtEl>
                                          <p:spTgt spid="296987"/>
                                        </p:tgtEl>
                                        <p:attrNameLst>
                                          <p:attrName>ppt_h</p:attrName>
                                        </p:attrNameLst>
                                      </p:cBhvr>
                                      <p:tavLst>
                                        <p:tav tm="0">
                                          <p:val>
                                            <p:fltVal val="0"/>
                                          </p:val>
                                        </p:tav>
                                        <p:tav tm="100000">
                                          <p:val>
                                            <p:strVal val="#ppt_h"/>
                                          </p:val>
                                        </p:tav>
                                      </p:tavLst>
                                    </p:anim>
                                  </p:childTnLst>
                                </p:cTn>
                              </p:par>
                            </p:childTnLst>
                          </p:cTn>
                        </p:par>
                        <p:par>
                          <p:cTn id="36" fill="hold" nodeType="afterGroup">
                            <p:stCondLst>
                              <p:cond delay="20400"/>
                            </p:stCondLst>
                            <p:childTnLst>
                              <p:par>
                                <p:cTn id="37" presetID="55" presetClass="exit" presetSubtype="0" fill="hold" nodeType="afterEffect">
                                  <p:stCondLst>
                                    <p:cond delay="0"/>
                                  </p:stCondLst>
                                  <p:childTnLst>
                                    <p:anim calcmode="lin" valueType="num">
                                      <p:cBhvr>
                                        <p:cTn id="38" dur="1000"/>
                                        <p:tgtEl>
                                          <p:spTgt spid="296987"/>
                                        </p:tgtEl>
                                        <p:attrNameLst>
                                          <p:attrName>ppt_w</p:attrName>
                                        </p:attrNameLst>
                                      </p:cBhvr>
                                      <p:tavLst>
                                        <p:tav tm="0">
                                          <p:val>
                                            <p:strVal val="ppt_w"/>
                                          </p:val>
                                        </p:tav>
                                        <p:tav tm="100000">
                                          <p:val>
                                            <p:strVal val="ppt_w*0.70"/>
                                          </p:val>
                                        </p:tav>
                                      </p:tavLst>
                                    </p:anim>
                                    <p:anim calcmode="lin" valueType="num">
                                      <p:cBhvr>
                                        <p:cTn id="39" dur="1000"/>
                                        <p:tgtEl>
                                          <p:spTgt spid="296987"/>
                                        </p:tgtEl>
                                        <p:attrNameLst>
                                          <p:attrName>ppt_h</p:attrName>
                                        </p:attrNameLst>
                                      </p:cBhvr>
                                      <p:tavLst>
                                        <p:tav tm="0">
                                          <p:val>
                                            <p:strVal val="ppt_h"/>
                                          </p:val>
                                        </p:tav>
                                        <p:tav tm="100000">
                                          <p:val>
                                            <p:strVal val="ppt_h"/>
                                          </p:val>
                                        </p:tav>
                                      </p:tavLst>
                                    </p:anim>
                                    <p:animEffect transition="out" filter="fade">
                                      <p:cBhvr>
                                        <p:cTn id="40" dur="1000"/>
                                        <p:tgtEl>
                                          <p:spTgt spid="296987"/>
                                        </p:tgtEl>
                                      </p:cBhvr>
                                    </p:animEffect>
                                    <p:set>
                                      <p:cBhvr>
                                        <p:cTn id="41" dur="1" fill="hold">
                                          <p:stCondLst>
                                            <p:cond delay="999"/>
                                          </p:stCondLst>
                                        </p:cTn>
                                        <p:tgtEl>
                                          <p:spTgt spid="29698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62" grpId="0" autoUpdateAnimBg="0"/>
      <p:bldP spid="296963" grpId="0" build="p" autoUpdateAnimBg="0" advAuto="1000"/>
      <p:bldP spid="296981" grpId="0" build="p" autoUpdateAnimBg="0" advAuto="1000"/>
      <p:bldP spid="296986" grpId="0" animBg="1"/>
    </p:bld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7986" name="Rectangle 2"/>
          <p:cNvSpPr>
            <a:spLocks noChangeArrowheads="1"/>
          </p:cNvSpPr>
          <p:nvPr/>
        </p:nvSpPr>
        <p:spPr bwMode="auto">
          <a:xfrm>
            <a:off x="685800" y="609600"/>
            <a:ext cx="7772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2800" b="0">
                <a:solidFill>
                  <a:srgbClr val="FFFF66"/>
                </a:solidFill>
                <a:effectLst>
                  <a:outerShdw blurRad="38100" dist="38100" dir="2700000" algn="tl">
                    <a:srgbClr val="000000"/>
                  </a:outerShdw>
                </a:effectLst>
              </a:rPr>
              <a:t>Le détecteur bris de glace</a:t>
            </a:r>
          </a:p>
        </p:txBody>
      </p:sp>
      <p:sp>
        <p:nvSpPr>
          <p:cNvPr id="297987" name="Rectangle 3"/>
          <p:cNvSpPr>
            <a:spLocks noGrp="1" noChangeArrowheads="1"/>
          </p:cNvSpPr>
          <p:nvPr>
            <p:ph type="body" idx="1"/>
          </p:nvPr>
        </p:nvSpPr>
        <p:spPr bwMode="auto">
          <a:xfrm>
            <a:off x="3276600" y="2286000"/>
            <a:ext cx="4953000" cy="5334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nSpc>
                <a:spcPct val="90000"/>
              </a:lnSpc>
              <a:buFont typeface="Monotype Sorts" pitchFamily="2" charset="2"/>
              <a:buNone/>
            </a:pPr>
            <a:r>
              <a:rPr lang="fr-FR" sz="2400"/>
              <a:t>Ce détecteur est collé sur la vitre</a:t>
            </a:r>
          </a:p>
          <a:p>
            <a:pPr>
              <a:lnSpc>
                <a:spcPct val="90000"/>
              </a:lnSpc>
              <a:buFont typeface="Monotype Sorts" pitchFamily="2" charset="2"/>
              <a:buNone/>
            </a:pPr>
            <a:r>
              <a:rPr lang="fr-FR" sz="2400"/>
              <a:t>à protéger.</a:t>
            </a:r>
          </a:p>
        </p:txBody>
      </p:sp>
      <p:pic>
        <p:nvPicPr>
          <p:cNvPr id="298004" name="Picture 20" descr="detec bris gla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2438400"/>
            <a:ext cx="1804988" cy="1884363"/>
          </a:xfrm>
          <a:prstGeom prst="rect">
            <a:avLst/>
          </a:prstGeom>
          <a:noFill/>
          <a:extLst>
            <a:ext uri="{909E8E84-426E-40DD-AFC4-6F175D3DCCD1}">
              <a14:hiddenFill xmlns:a14="http://schemas.microsoft.com/office/drawing/2010/main">
                <a:solidFill>
                  <a:srgbClr val="FFFFFF"/>
                </a:solidFill>
              </a14:hiddenFill>
            </a:ext>
          </a:extLst>
        </p:spPr>
      </p:pic>
      <p:sp>
        <p:nvSpPr>
          <p:cNvPr id="298005" name="Rectangle 21"/>
          <p:cNvSpPr>
            <a:spLocks noChangeArrowheads="1"/>
          </p:cNvSpPr>
          <p:nvPr/>
        </p:nvSpPr>
        <p:spPr bwMode="auto">
          <a:xfrm>
            <a:off x="3276600" y="3276600"/>
            <a:ext cx="5334000"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lnSpc>
                <a:spcPct val="90000"/>
              </a:lnSpc>
              <a:spcBef>
                <a:spcPct val="20000"/>
              </a:spcBef>
              <a:buClr>
                <a:schemeClr val="folHlink"/>
              </a:buClr>
              <a:buSzPct val="75000"/>
              <a:buFont typeface="Monotype Sorts" pitchFamily="2" charset="2"/>
              <a:buNone/>
            </a:pPr>
            <a:r>
              <a:rPr kumimoji="1" lang="fr-FR" sz="2400" b="0">
                <a:solidFill>
                  <a:schemeClr val="tx1"/>
                </a:solidFill>
                <a:effectLst>
                  <a:outerShdw blurRad="38100" dist="38100" dir="2700000" algn="tl">
                    <a:srgbClr val="000000"/>
                  </a:outerShdw>
                </a:effectLst>
              </a:rPr>
              <a:t>Il détecte les ultrasons produits lors</a:t>
            </a:r>
          </a:p>
          <a:p>
            <a:pPr marL="342900" indent="-342900" algn="l">
              <a:lnSpc>
                <a:spcPct val="90000"/>
              </a:lnSpc>
              <a:spcBef>
                <a:spcPct val="20000"/>
              </a:spcBef>
              <a:buClr>
                <a:schemeClr val="folHlink"/>
              </a:buClr>
              <a:buSzPct val="75000"/>
              <a:buFont typeface="Monotype Sorts" pitchFamily="2" charset="2"/>
              <a:buNone/>
            </a:pPr>
            <a:r>
              <a:rPr kumimoji="1" lang="fr-FR" sz="2400" b="0">
                <a:solidFill>
                  <a:schemeClr val="tx1"/>
                </a:solidFill>
                <a:effectLst>
                  <a:outerShdw blurRad="38100" dist="38100" dir="2700000" algn="tl">
                    <a:srgbClr val="000000"/>
                  </a:outerShdw>
                </a:effectLst>
              </a:rPr>
              <a:t>de la coupure du verre ou d’un choc</a:t>
            </a:r>
          </a:p>
          <a:p>
            <a:pPr marL="342900" indent="-342900" algn="l">
              <a:lnSpc>
                <a:spcPct val="90000"/>
              </a:lnSpc>
              <a:spcBef>
                <a:spcPct val="20000"/>
              </a:spcBef>
              <a:buClr>
                <a:schemeClr val="folHlink"/>
              </a:buClr>
              <a:buSzPct val="75000"/>
              <a:buFont typeface="Monotype Sorts" pitchFamily="2" charset="2"/>
              <a:buNone/>
            </a:pPr>
            <a:r>
              <a:rPr kumimoji="1" lang="fr-FR" sz="2400" b="0">
                <a:solidFill>
                  <a:schemeClr val="tx1"/>
                </a:solidFill>
                <a:effectLst>
                  <a:outerShdw blurRad="38100" dist="38100" dir="2700000" algn="tl">
                    <a:srgbClr val="000000"/>
                  </a:outerShdw>
                </a:effectLst>
              </a:rPr>
              <a:t>sur la vitre.</a:t>
            </a:r>
          </a:p>
        </p:txBody>
      </p:sp>
      <p:sp>
        <p:nvSpPr>
          <p:cNvPr id="298014" name="AutoShape 30">
            <a:hlinkClick r:id="rId3" action="ppaction://hlinksldjump" highlightClick="1"/>
          </p:cNvPr>
          <p:cNvSpPr>
            <a:spLocks noChangeArrowheads="1"/>
          </p:cNvSpPr>
          <p:nvPr/>
        </p:nvSpPr>
        <p:spPr bwMode="auto">
          <a:xfrm>
            <a:off x="8459788" y="6237288"/>
            <a:ext cx="431800" cy="431800"/>
          </a:xfrm>
          <a:prstGeom prst="actionButtonReturn">
            <a:avLst/>
          </a:prstGeom>
          <a:solidFill>
            <a:schemeClr val="tx2"/>
          </a:solidFill>
          <a:ln w="12700">
            <a:solidFill>
              <a:schemeClr val="tx1"/>
            </a:solidFill>
            <a:miter lim="800000"/>
            <a:headEnd/>
            <a:tailEnd/>
          </a:ln>
          <a:effectLst>
            <a:outerShdw dist="107763" dir="2700000" algn="ctr" rotWithShape="0">
              <a:schemeClr val="bg2"/>
            </a:outerShdw>
          </a:effectLst>
        </p:spPr>
        <p:txBody>
          <a:bodyPr anchor="ctr">
            <a:spAutoFit/>
          </a:bodyPr>
          <a:lstStyle/>
          <a:p>
            <a:endParaRPr lang="fr-FR"/>
          </a:p>
        </p:txBody>
      </p:sp>
      <p:grpSp>
        <p:nvGrpSpPr>
          <p:cNvPr id="298015" name="Group 31"/>
          <p:cNvGrpSpPr>
            <a:grpSpLocks/>
          </p:cNvGrpSpPr>
          <p:nvPr/>
        </p:nvGrpSpPr>
        <p:grpSpPr bwMode="auto">
          <a:xfrm>
            <a:off x="7380288" y="5805488"/>
            <a:ext cx="1008062" cy="360362"/>
            <a:chOff x="158" y="2341"/>
            <a:chExt cx="635" cy="227"/>
          </a:xfrm>
        </p:grpSpPr>
        <p:sp>
          <p:nvSpPr>
            <p:cNvPr id="298016" name="Line 32"/>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98017" name="Text Box 33"/>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20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8" presetClass="entr" presetSubtype="0" accel="50000" fill="hold" grpId="0" nodeType="afterEffect">
                                  <p:stCondLst>
                                    <p:cond delay="0"/>
                                  </p:stCondLst>
                                  <p:iterate type="lt">
                                    <p:tmPct val="80000"/>
                                  </p:iterate>
                                  <p:childTnLst>
                                    <p:set>
                                      <p:cBhvr>
                                        <p:cTn id="6" dur="1" fill="hold">
                                          <p:stCondLst>
                                            <p:cond delay="0"/>
                                          </p:stCondLst>
                                        </p:cTn>
                                        <p:tgtEl>
                                          <p:spTgt spid="297986"/>
                                        </p:tgtEl>
                                        <p:attrNameLst>
                                          <p:attrName>style.visibility</p:attrName>
                                        </p:attrNameLst>
                                      </p:cBhvr>
                                      <p:to>
                                        <p:strVal val="visible"/>
                                      </p:to>
                                    </p:set>
                                    <p:set>
                                      <p:cBhvr>
                                        <p:cTn id="7" dur="228" fill="hold">
                                          <p:stCondLst>
                                            <p:cond delay="0"/>
                                          </p:stCondLst>
                                        </p:cTn>
                                        <p:tgtEl>
                                          <p:spTgt spid="297986"/>
                                        </p:tgtEl>
                                        <p:attrNameLst>
                                          <p:attrName>style.rotation</p:attrName>
                                        </p:attrNameLst>
                                      </p:cBhvr>
                                      <p:to>
                                        <p:strVal val="-45.0"/>
                                      </p:to>
                                    </p:set>
                                    <p:anim calcmode="lin" valueType="num">
                                      <p:cBhvr>
                                        <p:cTn id="8" dur="228" fill="hold">
                                          <p:stCondLst>
                                            <p:cond delay="228"/>
                                          </p:stCondLst>
                                        </p:cTn>
                                        <p:tgtEl>
                                          <p:spTgt spid="297986"/>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297986"/>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297986"/>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297986"/>
                                        </p:tgtEl>
                                        <p:attrNameLst>
                                          <p:attrName>ppt_y</p:attrName>
                                        </p:attrNameLst>
                                      </p:cBhvr>
                                      <p:tavLst>
                                        <p:tav tm="0">
                                          <p:val>
                                            <p:strVal val="#ppt_y-(0.354*#ppt_w-0.172*#ppt_h)"/>
                                          </p:val>
                                        </p:tav>
                                        <p:tav tm="100000">
                                          <p:val>
                                            <p:strVal val="#ppt_y"/>
                                          </p:val>
                                        </p:tav>
                                      </p:tavLst>
                                    </p:anim>
                                  </p:childTnLst>
                                </p:cTn>
                              </p:par>
                            </p:childTnLst>
                          </p:cTn>
                        </p:par>
                        <p:par>
                          <p:cTn id="12" fill="hold" nodeType="afterGroup">
                            <p:stCondLst>
                              <p:cond delay="8900"/>
                            </p:stCondLst>
                            <p:childTnLst>
                              <p:par>
                                <p:cTn id="13" presetID="15" presetClass="entr" presetSubtype="0" fill="hold" nodeType="afterEffect">
                                  <p:stCondLst>
                                    <p:cond delay="1000"/>
                                  </p:stCondLst>
                                  <p:childTnLst>
                                    <p:set>
                                      <p:cBhvr>
                                        <p:cTn id="14" dur="1" fill="hold">
                                          <p:stCondLst>
                                            <p:cond delay="0"/>
                                          </p:stCondLst>
                                        </p:cTn>
                                        <p:tgtEl>
                                          <p:spTgt spid="298004"/>
                                        </p:tgtEl>
                                        <p:attrNameLst>
                                          <p:attrName>style.visibility</p:attrName>
                                        </p:attrNameLst>
                                      </p:cBhvr>
                                      <p:to>
                                        <p:strVal val="visible"/>
                                      </p:to>
                                    </p:set>
                                    <p:anim calcmode="lin" valueType="num">
                                      <p:cBhvr>
                                        <p:cTn id="15" dur="1000" fill="hold"/>
                                        <p:tgtEl>
                                          <p:spTgt spid="298004"/>
                                        </p:tgtEl>
                                        <p:attrNameLst>
                                          <p:attrName>ppt_w</p:attrName>
                                        </p:attrNameLst>
                                      </p:cBhvr>
                                      <p:tavLst>
                                        <p:tav tm="0">
                                          <p:val>
                                            <p:fltVal val="0"/>
                                          </p:val>
                                        </p:tav>
                                        <p:tav tm="100000">
                                          <p:val>
                                            <p:strVal val="#ppt_w"/>
                                          </p:val>
                                        </p:tav>
                                      </p:tavLst>
                                    </p:anim>
                                    <p:anim calcmode="lin" valueType="num">
                                      <p:cBhvr>
                                        <p:cTn id="16" dur="1000" fill="hold"/>
                                        <p:tgtEl>
                                          <p:spTgt spid="298004"/>
                                        </p:tgtEl>
                                        <p:attrNameLst>
                                          <p:attrName>ppt_h</p:attrName>
                                        </p:attrNameLst>
                                      </p:cBhvr>
                                      <p:tavLst>
                                        <p:tav tm="0">
                                          <p:val>
                                            <p:fltVal val="0"/>
                                          </p:val>
                                        </p:tav>
                                        <p:tav tm="100000">
                                          <p:val>
                                            <p:strVal val="#ppt_h"/>
                                          </p:val>
                                        </p:tav>
                                      </p:tavLst>
                                    </p:anim>
                                    <p:anim calcmode="lin" valueType="num">
                                      <p:cBhvr>
                                        <p:cTn id="17" dur="1000" fill="hold"/>
                                        <p:tgtEl>
                                          <p:spTgt spid="29800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98004"/>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10900"/>
                            </p:stCondLst>
                            <p:childTnLst>
                              <p:par>
                                <p:cTn id="20" presetID="9" presetClass="entr" presetSubtype="0" fill="hold" grpId="0" nodeType="afterEffect">
                                  <p:stCondLst>
                                    <p:cond delay="1000"/>
                                  </p:stCondLst>
                                  <p:iterate type="wd">
                                    <p:tmPct val="100000"/>
                                  </p:iterate>
                                  <p:childTnLst>
                                    <p:set>
                                      <p:cBhvr>
                                        <p:cTn id="21" dur="1" fill="hold">
                                          <p:stCondLst>
                                            <p:cond delay="0"/>
                                          </p:stCondLst>
                                        </p:cTn>
                                        <p:tgtEl>
                                          <p:spTgt spid="297987">
                                            <p:txEl>
                                              <p:pRg st="0" end="0"/>
                                            </p:txEl>
                                          </p:spTgt>
                                        </p:tgtEl>
                                        <p:attrNameLst>
                                          <p:attrName>style.visibility</p:attrName>
                                        </p:attrNameLst>
                                      </p:cBhvr>
                                      <p:to>
                                        <p:strVal val="visible"/>
                                      </p:to>
                                    </p:set>
                                    <p:animEffect transition="in" filter="dissolve">
                                      <p:cBhvr>
                                        <p:cTn id="22" dur="300"/>
                                        <p:tgtEl>
                                          <p:spTgt spid="297987">
                                            <p:txEl>
                                              <p:pRg st="0" end="0"/>
                                            </p:txEl>
                                          </p:spTgt>
                                        </p:tgtEl>
                                      </p:cBhvr>
                                    </p:animEffect>
                                  </p:childTnLst>
                                </p:cTn>
                              </p:par>
                            </p:childTnLst>
                          </p:cTn>
                        </p:par>
                        <p:par>
                          <p:cTn id="23" fill="hold" nodeType="afterGroup">
                            <p:stCondLst>
                              <p:cond delay="14000"/>
                            </p:stCondLst>
                            <p:childTnLst>
                              <p:par>
                                <p:cTn id="24" presetID="9" presetClass="entr" presetSubtype="0" fill="hold" grpId="0" nodeType="afterEffect">
                                  <p:stCondLst>
                                    <p:cond delay="1000"/>
                                  </p:stCondLst>
                                  <p:iterate type="wd">
                                    <p:tmPct val="100000"/>
                                  </p:iterate>
                                  <p:childTnLst>
                                    <p:set>
                                      <p:cBhvr>
                                        <p:cTn id="25" dur="1" fill="hold">
                                          <p:stCondLst>
                                            <p:cond delay="0"/>
                                          </p:stCondLst>
                                        </p:cTn>
                                        <p:tgtEl>
                                          <p:spTgt spid="297987">
                                            <p:txEl>
                                              <p:pRg st="1" end="1"/>
                                            </p:txEl>
                                          </p:spTgt>
                                        </p:tgtEl>
                                        <p:attrNameLst>
                                          <p:attrName>style.visibility</p:attrName>
                                        </p:attrNameLst>
                                      </p:cBhvr>
                                      <p:to>
                                        <p:strVal val="visible"/>
                                      </p:to>
                                    </p:set>
                                    <p:animEffect transition="in" filter="dissolve">
                                      <p:cBhvr>
                                        <p:cTn id="26" dur="300"/>
                                        <p:tgtEl>
                                          <p:spTgt spid="297987">
                                            <p:txEl>
                                              <p:pRg st="1" end="1"/>
                                            </p:txEl>
                                          </p:spTgt>
                                        </p:tgtEl>
                                      </p:cBhvr>
                                    </p:animEffect>
                                  </p:childTnLst>
                                </p:cTn>
                              </p:par>
                            </p:childTnLst>
                          </p:cTn>
                        </p:par>
                        <p:par>
                          <p:cTn id="27" fill="hold" nodeType="afterGroup">
                            <p:stCondLst>
                              <p:cond delay="15900"/>
                            </p:stCondLst>
                            <p:childTnLst>
                              <p:par>
                                <p:cTn id="28" presetID="9" presetClass="entr" presetSubtype="0" fill="hold" grpId="0" nodeType="afterEffect">
                                  <p:stCondLst>
                                    <p:cond delay="1000"/>
                                  </p:stCondLst>
                                  <p:iterate type="wd">
                                    <p:tmPct val="100000"/>
                                  </p:iterate>
                                  <p:childTnLst>
                                    <p:set>
                                      <p:cBhvr>
                                        <p:cTn id="29" dur="1" fill="hold">
                                          <p:stCondLst>
                                            <p:cond delay="0"/>
                                          </p:stCondLst>
                                        </p:cTn>
                                        <p:tgtEl>
                                          <p:spTgt spid="298005">
                                            <p:txEl>
                                              <p:pRg st="0" end="0"/>
                                            </p:txEl>
                                          </p:spTgt>
                                        </p:tgtEl>
                                        <p:attrNameLst>
                                          <p:attrName>style.visibility</p:attrName>
                                        </p:attrNameLst>
                                      </p:cBhvr>
                                      <p:to>
                                        <p:strVal val="visible"/>
                                      </p:to>
                                    </p:set>
                                    <p:animEffect transition="in" filter="dissolve">
                                      <p:cBhvr>
                                        <p:cTn id="30" dur="300"/>
                                        <p:tgtEl>
                                          <p:spTgt spid="298005">
                                            <p:txEl>
                                              <p:pRg st="0" end="0"/>
                                            </p:txEl>
                                          </p:spTgt>
                                        </p:tgtEl>
                                      </p:cBhvr>
                                    </p:animEffect>
                                  </p:childTnLst>
                                </p:cTn>
                              </p:par>
                            </p:childTnLst>
                          </p:cTn>
                        </p:par>
                        <p:par>
                          <p:cTn id="31" fill="hold" nodeType="afterGroup">
                            <p:stCondLst>
                              <p:cond delay="18700"/>
                            </p:stCondLst>
                            <p:childTnLst>
                              <p:par>
                                <p:cTn id="32" presetID="9" presetClass="entr" presetSubtype="0" fill="hold" grpId="0" nodeType="afterEffect">
                                  <p:stCondLst>
                                    <p:cond delay="1000"/>
                                  </p:stCondLst>
                                  <p:iterate type="wd">
                                    <p:tmPct val="100000"/>
                                  </p:iterate>
                                  <p:childTnLst>
                                    <p:set>
                                      <p:cBhvr>
                                        <p:cTn id="33" dur="1" fill="hold">
                                          <p:stCondLst>
                                            <p:cond delay="0"/>
                                          </p:stCondLst>
                                        </p:cTn>
                                        <p:tgtEl>
                                          <p:spTgt spid="298005">
                                            <p:txEl>
                                              <p:pRg st="1" end="1"/>
                                            </p:txEl>
                                          </p:spTgt>
                                        </p:tgtEl>
                                        <p:attrNameLst>
                                          <p:attrName>style.visibility</p:attrName>
                                        </p:attrNameLst>
                                      </p:cBhvr>
                                      <p:to>
                                        <p:strVal val="visible"/>
                                      </p:to>
                                    </p:set>
                                    <p:animEffect transition="in" filter="dissolve">
                                      <p:cBhvr>
                                        <p:cTn id="34" dur="300"/>
                                        <p:tgtEl>
                                          <p:spTgt spid="298005">
                                            <p:txEl>
                                              <p:pRg st="1" end="1"/>
                                            </p:txEl>
                                          </p:spTgt>
                                        </p:tgtEl>
                                      </p:cBhvr>
                                    </p:animEffect>
                                  </p:childTnLst>
                                </p:cTn>
                              </p:par>
                            </p:childTnLst>
                          </p:cTn>
                        </p:par>
                        <p:par>
                          <p:cTn id="35" fill="hold" nodeType="afterGroup">
                            <p:stCondLst>
                              <p:cond delay="22100"/>
                            </p:stCondLst>
                            <p:childTnLst>
                              <p:par>
                                <p:cTn id="36" presetID="9" presetClass="entr" presetSubtype="0" fill="hold" grpId="0" nodeType="afterEffect">
                                  <p:stCondLst>
                                    <p:cond delay="1000"/>
                                  </p:stCondLst>
                                  <p:iterate type="wd">
                                    <p:tmPct val="100000"/>
                                  </p:iterate>
                                  <p:childTnLst>
                                    <p:set>
                                      <p:cBhvr>
                                        <p:cTn id="37" dur="1" fill="hold">
                                          <p:stCondLst>
                                            <p:cond delay="0"/>
                                          </p:stCondLst>
                                        </p:cTn>
                                        <p:tgtEl>
                                          <p:spTgt spid="298005">
                                            <p:txEl>
                                              <p:pRg st="2" end="2"/>
                                            </p:txEl>
                                          </p:spTgt>
                                        </p:tgtEl>
                                        <p:attrNameLst>
                                          <p:attrName>style.visibility</p:attrName>
                                        </p:attrNameLst>
                                      </p:cBhvr>
                                      <p:to>
                                        <p:strVal val="visible"/>
                                      </p:to>
                                    </p:set>
                                    <p:animEffect transition="in" filter="dissolve">
                                      <p:cBhvr>
                                        <p:cTn id="38" dur="300"/>
                                        <p:tgtEl>
                                          <p:spTgt spid="298005">
                                            <p:txEl>
                                              <p:pRg st="2" end="2"/>
                                            </p:txEl>
                                          </p:spTgt>
                                        </p:tgtEl>
                                      </p:cBhvr>
                                    </p:animEffect>
                                  </p:childTnLst>
                                </p:cTn>
                              </p:par>
                            </p:childTnLst>
                          </p:cTn>
                        </p:par>
                        <p:par>
                          <p:cTn id="39" fill="hold" nodeType="afterGroup">
                            <p:stCondLst>
                              <p:cond delay="24300"/>
                            </p:stCondLst>
                            <p:childTnLst>
                              <p:par>
                                <p:cTn id="40" presetID="10" presetClass="entr" presetSubtype="0" fill="hold" grpId="0" nodeType="afterEffect">
                                  <p:stCondLst>
                                    <p:cond delay="0"/>
                                  </p:stCondLst>
                                  <p:childTnLst>
                                    <p:set>
                                      <p:cBhvr>
                                        <p:cTn id="41" dur="1" fill="hold">
                                          <p:stCondLst>
                                            <p:cond delay="0"/>
                                          </p:stCondLst>
                                        </p:cTn>
                                        <p:tgtEl>
                                          <p:spTgt spid="298014"/>
                                        </p:tgtEl>
                                        <p:attrNameLst>
                                          <p:attrName>style.visibility</p:attrName>
                                        </p:attrNameLst>
                                      </p:cBhvr>
                                      <p:to>
                                        <p:strVal val="visible"/>
                                      </p:to>
                                    </p:set>
                                    <p:animEffect transition="in" filter="fade">
                                      <p:cBhvr>
                                        <p:cTn id="42" dur="2000"/>
                                        <p:tgtEl>
                                          <p:spTgt spid="298014"/>
                                        </p:tgtEl>
                                      </p:cBhvr>
                                    </p:animEffect>
                                  </p:childTnLst>
                                </p:cTn>
                              </p:par>
                            </p:childTnLst>
                          </p:cTn>
                        </p:par>
                        <p:par>
                          <p:cTn id="43" fill="hold" nodeType="afterGroup">
                            <p:stCondLst>
                              <p:cond delay="26300"/>
                            </p:stCondLst>
                            <p:childTnLst>
                              <p:par>
                                <p:cTn id="44" presetID="23" presetClass="entr" presetSubtype="272" fill="hold" nodeType="afterEffect">
                                  <p:stCondLst>
                                    <p:cond delay="0"/>
                                  </p:stCondLst>
                                  <p:childTnLst>
                                    <p:set>
                                      <p:cBhvr>
                                        <p:cTn id="45" dur="1" fill="hold">
                                          <p:stCondLst>
                                            <p:cond delay="0"/>
                                          </p:stCondLst>
                                        </p:cTn>
                                        <p:tgtEl>
                                          <p:spTgt spid="298015"/>
                                        </p:tgtEl>
                                        <p:attrNameLst>
                                          <p:attrName>style.visibility</p:attrName>
                                        </p:attrNameLst>
                                      </p:cBhvr>
                                      <p:to>
                                        <p:strVal val="visible"/>
                                      </p:to>
                                    </p:set>
                                    <p:anim calcmode="lin" valueType="num">
                                      <p:cBhvr>
                                        <p:cTn id="46" dur="1000" fill="hold"/>
                                        <p:tgtEl>
                                          <p:spTgt spid="298015"/>
                                        </p:tgtEl>
                                        <p:attrNameLst>
                                          <p:attrName>ppt_w</p:attrName>
                                        </p:attrNameLst>
                                      </p:cBhvr>
                                      <p:tavLst>
                                        <p:tav tm="0">
                                          <p:val>
                                            <p:strVal val="2/3*#ppt_w"/>
                                          </p:val>
                                        </p:tav>
                                        <p:tav tm="100000">
                                          <p:val>
                                            <p:strVal val="#ppt_w"/>
                                          </p:val>
                                        </p:tav>
                                      </p:tavLst>
                                    </p:anim>
                                    <p:anim calcmode="lin" valueType="num">
                                      <p:cBhvr>
                                        <p:cTn id="47" dur="1000" fill="hold"/>
                                        <p:tgtEl>
                                          <p:spTgt spid="298015"/>
                                        </p:tgtEl>
                                        <p:attrNameLst>
                                          <p:attrName>ppt_h</p:attrName>
                                        </p:attrNameLst>
                                      </p:cBhvr>
                                      <p:tavLst>
                                        <p:tav tm="0">
                                          <p:val>
                                            <p:strVal val="2/3*#ppt_h"/>
                                          </p:val>
                                        </p:tav>
                                        <p:tav tm="100000">
                                          <p:val>
                                            <p:strVal val="#ppt_h"/>
                                          </p:val>
                                        </p:tav>
                                      </p:tavLst>
                                    </p:anim>
                                  </p:childTnLst>
                                </p:cTn>
                              </p:par>
                            </p:childTnLst>
                          </p:cTn>
                        </p:par>
                        <p:par>
                          <p:cTn id="48" fill="hold" nodeType="afterGroup">
                            <p:stCondLst>
                              <p:cond delay="27300"/>
                            </p:stCondLst>
                            <p:childTnLst>
                              <p:par>
                                <p:cTn id="49" presetID="55" presetClass="exit" presetSubtype="0" fill="hold" nodeType="afterEffect">
                                  <p:stCondLst>
                                    <p:cond delay="0"/>
                                  </p:stCondLst>
                                  <p:childTnLst>
                                    <p:anim calcmode="lin" valueType="num">
                                      <p:cBhvr>
                                        <p:cTn id="50" dur="1000"/>
                                        <p:tgtEl>
                                          <p:spTgt spid="298015"/>
                                        </p:tgtEl>
                                        <p:attrNameLst>
                                          <p:attrName>ppt_w</p:attrName>
                                        </p:attrNameLst>
                                      </p:cBhvr>
                                      <p:tavLst>
                                        <p:tav tm="0">
                                          <p:val>
                                            <p:strVal val="ppt_w"/>
                                          </p:val>
                                        </p:tav>
                                        <p:tav tm="100000">
                                          <p:val>
                                            <p:strVal val="ppt_w*0.70"/>
                                          </p:val>
                                        </p:tav>
                                      </p:tavLst>
                                    </p:anim>
                                    <p:anim calcmode="lin" valueType="num">
                                      <p:cBhvr>
                                        <p:cTn id="51" dur="1000"/>
                                        <p:tgtEl>
                                          <p:spTgt spid="298015"/>
                                        </p:tgtEl>
                                        <p:attrNameLst>
                                          <p:attrName>ppt_h</p:attrName>
                                        </p:attrNameLst>
                                      </p:cBhvr>
                                      <p:tavLst>
                                        <p:tav tm="0">
                                          <p:val>
                                            <p:strVal val="ppt_h"/>
                                          </p:val>
                                        </p:tav>
                                        <p:tav tm="100000">
                                          <p:val>
                                            <p:strVal val="ppt_h"/>
                                          </p:val>
                                        </p:tav>
                                      </p:tavLst>
                                    </p:anim>
                                    <p:animEffect transition="out" filter="fade">
                                      <p:cBhvr>
                                        <p:cTn id="52" dur="1000"/>
                                        <p:tgtEl>
                                          <p:spTgt spid="298015"/>
                                        </p:tgtEl>
                                      </p:cBhvr>
                                    </p:animEffect>
                                    <p:set>
                                      <p:cBhvr>
                                        <p:cTn id="53" dur="1" fill="hold">
                                          <p:stCondLst>
                                            <p:cond delay="999"/>
                                          </p:stCondLst>
                                        </p:cTn>
                                        <p:tgtEl>
                                          <p:spTgt spid="2980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986" grpId="0" autoUpdateAnimBg="0"/>
      <p:bldP spid="297987" grpId="0" build="p" autoUpdateAnimBg="0" advAuto="1000"/>
      <p:bldP spid="298005" grpId="0" build="p" autoUpdateAnimBg="0" advAuto="1000"/>
      <p:bldP spid="298014"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58" name="Rectangle 50"/>
          <p:cNvSpPr>
            <a:spLocks noChangeArrowheads="1"/>
          </p:cNvSpPr>
          <p:nvPr/>
        </p:nvSpPr>
        <p:spPr bwMode="auto">
          <a:xfrm>
            <a:off x="1828800" y="2590800"/>
            <a:ext cx="52578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nSpc>
                <a:spcPct val="90000"/>
              </a:lnSpc>
              <a:spcBef>
                <a:spcPct val="20000"/>
              </a:spcBef>
              <a:buClr>
                <a:schemeClr val="folHlink"/>
              </a:buClr>
              <a:buSzPct val="75000"/>
              <a:buFont typeface="Monotype Sorts" pitchFamily="2" charset="2"/>
              <a:buNone/>
            </a:pPr>
            <a:r>
              <a:rPr kumimoji="1" lang="fr-FR" sz="2800" b="0">
                <a:solidFill>
                  <a:schemeClr val="tx1"/>
                </a:solidFill>
                <a:effectLst>
                  <a:outerShdw blurRad="38100" dist="38100" dir="2700000" algn="tl">
                    <a:srgbClr val="000000"/>
                  </a:outerShdw>
                </a:effectLst>
              </a:rPr>
              <a:t>Pour cette zone, on installera …</a:t>
            </a:r>
          </a:p>
        </p:txBody>
      </p:sp>
      <p:sp>
        <p:nvSpPr>
          <p:cNvPr id="299063" name="AutoShape 55">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299064" name="Group 56"/>
          <p:cNvGrpSpPr>
            <a:grpSpLocks/>
          </p:cNvGrpSpPr>
          <p:nvPr/>
        </p:nvGrpSpPr>
        <p:grpSpPr bwMode="auto">
          <a:xfrm>
            <a:off x="7380288" y="5805488"/>
            <a:ext cx="1008062" cy="360362"/>
            <a:chOff x="158" y="2341"/>
            <a:chExt cx="635" cy="227"/>
          </a:xfrm>
        </p:grpSpPr>
        <p:sp>
          <p:nvSpPr>
            <p:cNvPr id="299065" name="Line 57"/>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299066" name="Text Box 58"/>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8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iterate type="wd">
                                    <p:tmPct val="100000"/>
                                  </p:iterate>
                                  <p:childTnLst>
                                    <p:set>
                                      <p:cBhvr>
                                        <p:cTn id="6" dur="1" fill="hold">
                                          <p:stCondLst>
                                            <p:cond delay="0"/>
                                          </p:stCondLst>
                                        </p:cTn>
                                        <p:tgtEl>
                                          <p:spTgt spid="299058">
                                            <p:txEl>
                                              <p:pRg st="0" end="0"/>
                                            </p:txEl>
                                          </p:spTgt>
                                        </p:tgtEl>
                                        <p:attrNameLst>
                                          <p:attrName>style.visibility</p:attrName>
                                        </p:attrNameLst>
                                      </p:cBhvr>
                                      <p:to>
                                        <p:strVal val="visible"/>
                                      </p:to>
                                    </p:set>
                                    <p:animEffect transition="in" filter="dissolve">
                                      <p:cBhvr>
                                        <p:cTn id="7" dur="300"/>
                                        <p:tgtEl>
                                          <p:spTgt spid="299058">
                                            <p:txEl>
                                              <p:pRg st="0" end="0"/>
                                            </p:txEl>
                                          </p:spTgt>
                                        </p:tgtEl>
                                      </p:cBhvr>
                                    </p:animEffect>
                                  </p:childTnLst>
                                </p:cTn>
                              </p:par>
                            </p:childTnLst>
                          </p:cTn>
                        </p:par>
                        <p:par>
                          <p:cTn id="8" fill="hold" nodeType="afterGroup">
                            <p:stCondLst>
                              <p:cond delay="2100"/>
                            </p:stCondLst>
                            <p:childTnLst>
                              <p:par>
                                <p:cTn id="9" presetID="10" presetClass="entr" presetSubtype="0" fill="hold" grpId="0" nodeType="afterEffect">
                                  <p:stCondLst>
                                    <p:cond delay="0"/>
                                  </p:stCondLst>
                                  <p:childTnLst>
                                    <p:set>
                                      <p:cBhvr>
                                        <p:cTn id="10" dur="1" fill="hold">
                                          <p:stCondLst>
                                            <p:cond delay="0"/>
                                          </p:stCondLst>
                                        </p:cTn>
                                        <p:tgtEl>
                                          <p:spTgt spid="299063"/>
                                        </p:tgtEl>
                                        <p:attrNameLst>
                                          <p:attrName>style.visibility</p:attrName>
                                        </p:attrNameLst>
                                      </p:cBhvr>
                                      <p:to>
                                        <p:strVal val="visible"/>
                                      </p:to>
                                    </p:set>
                                    <p:animEffect transition="in" filter="fade">
                                      <p:cBhvr>
                                        <p:cTn id="11" dur="2000"/>
                                        <p:tgtEl>
                                          <p:spTgt spid="299063"/>
                                        </p:tgtEl>
                                      </p:cBhvr>
                                    </p:animEffect>
                                  </p:childTnLst>
                                </p:cTn>
                              </p:par>
                            </p:childTnLst>
                          </p:cTn>
                        </p:par>
                        <p:par>
                          <p:cTn id="12" fill="hold" nodeType="afterGroup">
                            <p:stCondLst>
                              <p:cond delay="4100"/>
                            </p:stCondLst>
                            <p:childTnLst>
                              <p:par>
                                <p:cTn id="13" presetID="23" presetClass="entr" presetSubtype="16" fill="hold" nodeType="afterEffect">
                                  <p:stCondLst>
                                    <p:cond delay="0"/>
                                  </p:stCondLst>
                                  <p:childTnLst>
                                    <p:set>
                                      <p:cBhvr>
                                        <p:cTn id="14" dur="1" fill="hold">
                                          <p:stCondLst>
                                            <p:cond delay="0"/>
                                          </p:stCondLst>
                                        </p:cTn>
                                        <p:tgtEl>
                                          <p:spTgt spid="299064"/>
                                        </p:tgtEl>
                                        <p:attrNameLst>
                                          <p:attrName>style.visibility</p:attrName>
                                        </p:attrNameLst>
                                      </p:cBhvr>
                                      <p:to>
                                        <p:strVal val="visible"/>
                                      </p:to>
                                    </p:set>
                                    <p:anim calcmode="lin" valueType="num">
                                      <p:cBhvr>
                                        <p:cTn id="15" dur="500" fill="hold"/>
                                        <p:tgtEl>
                                          <p:spTgt spid="299064"/>
                                        </p:tgtEl>
                                        <p:attrNameLst>
                                          <p:attrName>ppt_w</p:attrName>
                                        </p:attrNameLst>
                                      </p:cBhvr>
                                      <p:tavLst>
                                        <p:tav tm="0">
                                          <p:val>
                                            <p:fltVal val="0"/>
                                          </p:val>
                                        </p:tav>
                                        <p:tav tm="100000">
                                          <p:val>
                                            <p:strVal val="#ppt_w"/>
                                          </p:val>
                                        </p:tav>
                                      </p:tavLst>
                                    </p:anim>
                                    <p:anim calcmode="lin" valueType="num">
                                      <p:cBhvr>
                                        <p:cTn id="16" dur="500" fill="hold"/>
                                        <p:tgtEl>
                                          <p:spTgt spid="299064"/>
                                        </p:tgtEl>
                                        <p:attrNameLst>
                                          <p:attrName>ppt_h</p:attrName>
                                        </p:attrNameLst>
                                      </p:cBhvr>
                                      <p:tavLst>
                                        <p:tav tm="0">
                                          <p:val>
                                            <p:fltVal val="0"/>
                                          </p:val>
                                        </p:tav>
                                        <p:tav tm="100000">
                                          <p:val>
                                            <p:strVal val="#ppt_h"/>
                                          </p:val>
                                        </p:tav>
                                      </p:tavLst>
                                    </p:anim>
                                  </p:childTnLst>
                                </p:cTn>
                              </p:par>
                            </p:childTnLst>
                          </p:cTn>
                        </p:par>
                        <p:par>
                          <p:cTn id="17" fill="hold" nodeType="afterGroup">
                            <p:stCondLst>
                              <p:cond delay="4600"/>
                            </p:stCondLst>
                            <p:childTnLst>
                              <p:par>
                                <p:cTn id="18" presetID="55" presetClass="exit" presetSubtype="0" fill="hold" nodeType="afterEffect">
                                  <p:stCondLst>
                                    <p:cond delay="0"/>
                                  </p:stCondLst>
                                  <p:childTnLst>
                                    <p:anim calcmode="lin" valueType="num">
                                      <p:cBhvr>
                                        <p:cTn id="19" dur="1000"/>
                                        <p:tgtEl>
                                          <p:spTgt spid="299064"/>
                                        </p:tgtEl>
                                        <p:attrNameLst>
                                          <p:attrName>ppt_w</p:attrName>
                                        </p:attrNameLst>
                                      </p:cBhvr>
                                      <p:tavLst>
                                        <p:tav tm="0">
                                          <p:val>
                                            <p:strVal val="ppt_w"/>
                                          </p:val>
                                        </p:tav>
                                        <p:tav tm="100000">
                                          <p:val>
                                            <p:strVal val="ppt_w*0.70"/>
                                          </p:val>
                                        </p:tav>
                                      </p:tavLst>
                                    </p:anim>
                                    <p:anim calcmode="lin" valueType="num">
                                      <p:cBhvr>
                                        <p:cTn id="20" dur="1000"/>
                                        <p:tgtEl>
                                          <p:spTgt spid="299064"/>
                                        </p:tgtEl>
                                        <p:attrNameLst>
                                          <p:attrName>ppt_h</p:attrName>
                                        </p:attrNameLst>
                                      </p:cBhvr>
                                      <p:tavLst>
                                        <p:tav tm="0">
                                          <p:val>
                                            <p:strVal val="ppt_h"/>
                                          </p:val>
                                        </p:tav>
                                        <p:tav tm="100000">
                                          <p:val>
                                            <p:strVal val="ppt_h"/>
                                          </p:val>
                                        </p:tav>
                                      </p:tavLst>
                                    </p:anim>
                                    <p:animEffect transition="out" filter="fade">
                                      <p:cBhvr>
                                        <p:cTn id="21" dur="1000"/>
                                        <p:tgtEl>
                                          <p:spTgt spid="299064"/>
                                        </p:tgtEl>
                                      </p:cBhvr>
                                    </p:animEffect>
                                    <p:set>
                                      <p:cBhvr>
                                        <p:cTn id="22" dur="1" fill="hold">
                                          <p:stCondLst>
                                            <p:cond delay="999"/>
                                          </p:stCondLst>
                                        </p:cTn>
                                        <p:tgtEl>
                                          <p:spTgt spid="29906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058" grpId="0" build="p" autoUpdateAnimBg="0" advAuto="0"/>
      <p:bldP spid="29906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3730" name="Group 18"/>
          <p:cNvGrpSpPr>
            <a:grpSpLocks/>
          </p:cNvGrpSpPr>
          <p:nvPr/>
        </p:nvGrpSpPr>
        <p:grpSpPr bwMode="auto">
          <a:xfrm>
            <a:off x="303213" y="5867400"/>
            <a:ext cx="8840787" cy="990600"/>
            <a:chOff x="191" y="3696"/>
            <a:chExt cx="5569" cy="624"/>
          </a:xfrm>
        </p:grpSpPr>
        <p:grpSp>
          <p:nvGrpSpPr>
            <p:cNvPr id="243731" name="Group 19"/>
            <p:cNvGrpSpPr>
              <a:grpSpLocks/>
            </p:cNvGrpSpPr>
            <p:nvPr/>
          </p:nvGrpSpPr>
          <p:grpSpPr bwMode="auto">
            <a:xfrm>
              <a:off x="191" y="3803"/>
              <a:ext cx="5569" cy="517"/>
              <a:chOff x="96" y="3697"/>
              <a:chExt cx="5569" cy="517"/>
            </a:xfrm>
          </p:grpSpPr>
          <p:sp>
            <p:nvSpPr>
              <p:cNvPr id="243732" name="Rectangle 20"/>
              <p:cNvSpPr>
                <a:spLocks noChangeArrowheads="1"/>
              </p:cNvSpPr>
              <p:nvPr/>
            </p:nvSpPr>
            <p:spPr bwMode="auto">
              <a:xfrm>
                <a:off x="96" y="3804"/>
                <a:ext cx="5565" cy="330"/>
              </a:xfrm>
              <a:prstGeom prst="rect">
                <a:avLst/>
              </a:prstGeom>
              <a:gradFill rotWithShape="0">
                <a:gsLst>
                  <a:gs pos="0">
                    <a:srgbClr val="FFFFFF">
                      <a:gamma/>
                      <a:shade val="80000"/>
                      <a:invGamma/>
                    </a:srgbClr>
                  </a:gs>
                  <a:gs pos="50000">
                    <a:srgbClr val="FFFFFF"/>
                  </a:gs>
                  <a:gs pos="100000">
                    <a:srgbClr val="FFFFFF">
                      <a:gamma/>
                      <a:shade val="80000"/>
                      <a:invGamma/>
                    </a:srgbClr>
                  </a:gs>
                </a:gsLst>
                <a:lin ang="2700000" scaled="1"/>
              </a:gradFill>
              <a:ln>
                <a:noFill/>
              </a:ln>
              <a:effectLst>
                <a:outerShdw dist="53882" dir="18900000" algn="ctr" rotWithShape="0">
                  <a:srgbClr val="000040"/>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fr-FR"/>
              </a:p>
            </p:txBody>
          </p:sp>
          <p:grpSp>
            <p:nvGrpSpPr>
              <p:cNvPr id="243733" name="Group 21"/>
              <p:cNvGrpSpPr>
                <a:grpSpLocks/>
              </p:cNvGrpSpPr>
              <p:nvPr/>
            </p:nvGrpSpPr>
            <p:grpSpPr bwMode="auto">
              <a:xfrm>
                <a:off x="96" y="3801"/>
                <a:ext cx="5569" cy="335"/>
                <a:chOff x="96" y="3801"/>
                <a:chExt cx="5569" cy="335"/>
              </a:xfrm>
            </p:grpSpPr>
            <p:sp>
              <p:nvSpPr>
                <p:cNvPr id="243734" name="Freeform 22"/>
                <p:cNvSpPr>
                  <a:spLocks/>
                </p:cNvSpPr>
                <p:nvPr/>
              </p:nvSpPr>
              <p:spPr bwMode="auto">
                <a:xfrm>
                  <a:off x="96" y="3801"/>
                  <a:ext cx="5569" cy="100"/>
                </a:xfrm>
                <a:custGeom>
                  <a:avLst/>
                  <a:gdLst>
                    <a:gd name="T0" fmla="*/ 0 w 5569"/>
                    <a:gd name="T1" fmla="*/ 99 h 100"/>
                    <a:gd name="T2" fmla="*/ 0 w 5569"/>
                    <a:gd name="T3" fmla="*/ 0 h 100"/>
                    <a:gd name="T4" fmla="*/ 5568 w 5569"/>
                    <a:gd name="T5" fmla="*/ 0 h 100"/>
                  </a:gdLst>
                  <a:ahLst/>
                  <a:cxnLst>
                    <a:cxn ang="0">
                      <a:pos x="T0" y="T1"/>
                    </a:cxn>
                    <a:cxn ang="0">
                      <a:pos x="T2" y="T3"/>
                    </a:cxn>
                    <a:cxn ang="0">
                      <a:pos x="T4" y="T5"/>
                    </a:cxn>
                  </a:cxnLst>
                  <a:rect l="0" t="0" r="r" b="b"/>
                  <a:pathLst>
                    <a:path w="5569" h="100">
                      <a:moveTo>
                        <a:pt x="0" y="99"/>
                      </a:moveTo>
                      <a:lnTo>
                        <a:pt x="0" y="0"/>
                      </a:lnTo>
                      <a:lnTo>
                        <a:pt x="5568" y="0"/>
                      </a:lnTo>
                    </a:path>
                  </a:pathLst>
                </a:custGeom>
                <a:noFill/>
                <a:ln w="12700" cap="rnd" cmpd="sng">
                  <a:solidFill>
                    <a:srgbClr val="FFFFFF"/>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243735" name="Freeform 23"/>
                <p:cNvSpPr>
                  <a:spLocks/>
                </p:cNvSpPr>
                <p:nvPr/>
              </p:nvSpPr>
              <p:spPr bwMode="auto">
                <a:xfrm>
                  <a:off x="96" y="3915"/>
                  <a:ext cx="5569" cy="100"/>
                </a:xfrm>
                <a:custGeom>
                  <a:avLst/>
                  <a:gdLst>
                    <a:gd name="T0" fmla="*/ 0 w 5569"/>
                    <a:gd name="T1" fmla="*/ 99 h 100"/>
                    <a:gd name="T2" fmla="*/ 0 w 5569"/>
                    <a:gd name="T3" fmla="*/ 0 h 100"/>
                    <a:gd name="T4" fmla="*/ 5568 w 5569"/>
                    <a:gd name="T5" fmla="*/ 0 h 100"/>
                  </a:gdLst>
                  <a:ahLst/>
                  <a:cxnLst>
                    <a:cxn ang="0">
                      <a:pos x="T0" y="T1"/>
                    </a:cxn>
                    <a:cxn ang="0">
                      <a:pos x="T2" y="T3"/>
                    </a:cxn>
                    <a:cxn ang="0">
                      <a:pos x="T4" y="T5"/>
                    </a:cxn>
                  </a:cxnLst>
                  <a:rect l="0" t="0" r="r" b="b"/>
                  <a:pathLst>
                    <a:path w="5569" h="100">
                      <a:moveTo>
                        <a:pt x="0" y="99"/>
                      </a:moveTo>
                      <a:lnTo>
                        <a:pt x="0" y="0"/>
                      </a:lnTo>
                      <a:lnTo>
                        <a:pt x="5568" y="0"/>
                      </a:lnTo>
                    </a:path>
                  </a:pathLst>
                </a:custGeom>
                <a:noFill/>
                <a:ln w="12700" cap="rnd" cmpd="sng">
                  <a:solidFill>
                    <a:srgbClr val="FFFFFF"/>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243736" name="Freeform 24"/>
                <p:cNvSpPr>
                  <a:spLocks/>
                </p:cNvSpPr>
                <p:nvPr/>
              </p:nvSpPr>
              <p:spPr bwMode="auto">
                <a:xfrm>
                  <a:off x="96" y="4029"/>
                  <a:ext cx="5569" cy="100"/>
                </a:xfrm>
                <a:custGeom>
                  <a:avLst/>
                  <a:gdLst>
                    <a:gd name="T0" fmla="*/ 0 w 5569"/>
                    <a:gd name="T1" fmla="*/ 99 h 100"/>
                    <a:gd name="T2" fmla="*/ 0 w 5569"/>
                    <a:gd name="T3" fmla="*/ 0 h 100"/>
                    <a:gd name="T4" fmla="*/ 5568 w 5569"/>
                    <a:gd name="T5" fmla="*/ 0 h 100"/>
                  </a:gdLst>
                  <a:ahLst/>
                  <a:cxnLst>
                    <a:cxn ang="0">
                      <a:pos x="T0" y="T1"/>
                    </a:cxn>
                    <a:cxn ang="0">
                      <a:pos x="T2" y="T3"/>
                    </a:cxn>
                    <a:cxn ang="0">
                      <a:pos x="T4" y="T5"/>
                    </a:cxn>
                  </a:cxnLst>
                  <a:rect l="0" t="0" r="r" b="b"/>
                  <a:pathLst>
                    <a:path w="5569" h="100">
                      <a:moveTo>
                        <a:pt x="0" y="99"/>
                      </a:moveTo>
                      <a:lnTo>
                        <a:pt x="0" y="0"/>
                      </a:lnTo>
                      <a:lnTo>
                        <a:pt x="5568" y="0"/>
                      </a:lnTo>
                    </a:path>
                  </a:pathLst>
                </a:custGeom>
                <a:noFill/>
                <a:ln w="12700" cap="rnd" cmpd="sng">
                  <a:solidFill>
                    <a:srgbClr val="E8E8E8"/>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243737" name="Freeform 25"/>
                <p:cNvSpPr>
                  <a:spLocks/>
                </p:cNvSpPr>
                <p:nvPr/>
              </p:nvSpPr>
              <p:spPr bwMode="auto">
                <a:xfrm>
                  <a:off x="96" y="3808"/>
                  <a:ext cx="5569" cy="100"/>
                </a:xfrm>
                <a:custGeom>
                  <a:avLst/>
                  <a:gdLst>
                    <a:gd name="T0" fmla="*/ 5568 w 5569"/>
                    <a:gd name="T1" fmla="*/ 0 h 100"/>
                    <a:gd name="T2" fmla="*/ 5568 w 5569"/>
                    <a:gd name="T3" fmla="*/ 99 h 100"/>
                    <a:gd name="T4" fmla="*/ 0 w 5569"/>
                    <a:gd name="T5" fmla="*/ 99 h 100"/>
                  </a:gdLst>
                  <a:ahLst/>
                  <a:cxnLst>
                    <a:cxn ang="0">
                      <a:pos x="T0" y="T1"/>
                    </a:cxn>
                    <a:cxn ang="0">
                      <a:pos x="T2" y="T3"/>
                    </a:cxn>
                    <a:cxn ang="0">
                      <a:pos x="T4" y="T5"/>
                    </a:cxn>
                  </a:cxnLst>
                  <a:rect l="0" t="0" r="r" b="b"/>
                  <a:pathLst>
                    <a:path w="5569" h="100">
                      <a:moveTo>
                        <a:pt x="5568" y="0"/>
                      </a:moveTo>
                      <a:lnTo>
                        <a:pt x="5568" y="99"/>
                      </a:lnTo>
                      <a:lnTo>
                        <a:pt x="0" y="99"/>
                      </a:lnTo>
                    </a:path>
                  </a:pathLst>
                </a:custGeom>
                <a:noFill/>
                <a:ln w="12700" cap="rnd" cmpd="sng">
                  <a:solidFill>
                    <a:srgbClr val="676767"/>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243738" name="Freeform 26"/>
                <p:cNvSpPr>
                  <a:spLocks/>
                </p:cNvSpPr>
                <p:nvPr/>
              </p:nvSpPr>
              <p:spPr bwMode="auto">
                <a:xfrm>
                  <a:off x="96" y="3922"/>
                  <a:ext cx="5569" cy="100"/>
                </a:xfrm>
                <a:custGeom>
                  <a:avLst/>
                  <a:gdLst>
                    <a:gd name="T0" fmla="*/ 5568 w 5569"/>
                    <a:gd name="T1" fmla="*/ 0 h 100"/>
                    <a:gd name="T2" fmla="*/ 5568 w 5569"/>
                    <a:gd name="T3" fmla="*/ 99 h 100"/>
                    <a:gd name="T4" fmla="*/ 0 w 5569"/>
                    <a:gd name="T5" fmla="*/ 99 h 100"/>
                  </a:gdLst>
                  <a:ahLst/>
                  <a:cxnLst>
                    <a:cxn ang="0">
                      <a:pos x="T0" y="T1"/>
                    </a:cxn>
                    <a:cxn ang="0">
                      <a:pos x="T2" y="T3"/>
                    </a:cxn>
                    <a:cxn ang="0">
                      <a:pos x="T4" y="T5"/>
                    </a:cxn>
                  </a:cxnLst>
                  <a:rect l="0" t="0" r="r" b="b"/>
                  <a:pathLst>
                    <a:path w="5569" h="100">
                      <a:moveTo>
                        <a:pt x="5568" y="0"/>
                      </a:moveTo>
                      <a:lnTo>
                        <a:pt x="5568" y="99"/>
                      </a:lnTo>
                      <a:lnTo>
                        <a:pt x="0" y="99"/>
                      </a:lnTo>
                    </a:path>
                  </a:pathLst>
                </a:custGeom>
                <a:noFill/>
                <a:ln w="12700" cap="rnd" cmpd="sng">
                  <a:solidFill>
                    <a:srgbClr val="474747"/>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243739" name="Freeform 27"/>
                <p:cNvSpPr>
                  <a:spLocks/>
                </p:cNvSpPr>
                <p:nvPr/>
              </p:nvSpPr>
              <p:spPr bwMode="auto">
                <a:xfrm>
                  <a:off x="96" y="4036"/>
                  <a:ext cx="5569" cy="100"/>
                </a:xfrm>
                <a:custGeom>
                  <a:avLst/>
                  <a:gdLst>
                    <a:gd name="T0" fmla="*/ 5568 w 5569"/>
                    <a:gd name="T1" fmla="*/ 0 h 100"/>
                    <a:gd name="T2" fmla="*/ 5568 w 5569"/>
                    <a:gd name="T3" fmla="*/ 99 h 100"/>
                    <a:gd name="T4" fmla="*/ 0 w 5569"/>
                    <a:gd name="T5" fmla="*/ 99 h 100"/>
                  </a:gdLst>
                  <a:ahLst/>
                  <a:cxnLst>
                    <a:cxn ang="0">
                      <a:pos x="T0" y="T1"/>
                    </a:cxn>
                    <a:cxn ang="0">
                      <a:pos x="T2" y="T3"/>
                    </a:cxn>
                    <a:cxn ang="0">
                      <a:pos x="T4" y="T5"/>
                    </a:cxn>
                  </a:cxnLst>
                  <a:rect l="0" t="0" r="r" b="b"/>
                  <a:pathLst>
                    <a:path w="5569" h="100">
                      <a:moveTo>
                        <a:pt x="5568" y="0"/>
                      </a:moveTo>
                      <a:lnTo>
                        <a:pt x="5568" y="99"/>
                      </a:lnTo>
                      <a:lnTo>
                        <a:pt x="0" y="99"/>
                      </a:lnTo>
                    </a:path>
                  </a:pathLst>
                </a:custGeom>
                <a:noFill/>
                <a:ln w="12700" cap="rnd" cmpd="sng">
                  <a:solidFill>
                    <a:srgbClr val="333333"/>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grpSp>
            <p:nvGrpSpPr>
              <p:cNvPr id="243740" name="Group 28"/>
              <p:cNvGrpSpPr>
                <a:grpSpLocks/>
              </p:cNvGrpSpPr>
              <p:nvPr/>
            </p:nvGrpSpPr>
            <p:grpSpPr bwMode="auto">
              <a:xfrm>
                <a:off x="5052" y="3697"/>
                <a:ext cx="489" cy="517"/>
                <a:chOff x="5052" y="3697"/>
                <a:chExt cx="489" cy="517"/>
              </a:xfrm>
            </p:grpSpPr>
            <p:sp>
              <p:nvSpPr>
                <p:cNvPr id="243741" name="Rectangle 29"/>
                <p:cNvSpPr>
                  <a:spLocks noChangeArrowheads="1"/>
                </p:cNvSpPr>
                <p:nvPr/>
              </p:nvSpPr>
              <p:spPr bwMode="auto">
                <a:xfrm>
                  <a:off x="5100" y="3697"/>
                  <a:ext cx="392" cy="517"/>
                </a:xfrm>
                <a:prstGeom prst="rect">
                  <a:avLst/>
                </a:prstGeom>
                <a:gradFill rotWithShape="0">
                  <a:gsLst>
                    <a:gs pos="0">
                      <a:srgbClr val="FFFFFF">
                        <a:gamma/>
                        <a:shade val="80000"/>
                        <a:invGamma/>
                      </a:srgbClr>
                    </a:gs>
                    <a:gs pos="50000">
                      <a:srgbClr val="FFFFFF"/>
                    </a:gs>
                    <a:gs pos="100000">
                      <a:srgbClr val="FFFFFF">
                        <a:gamma/>
                        <a:shade val="80000"/>
                        <a:invGamma/>
                      </a:srgbClr>
                    </a:gs>
                  </a:gsLst>
                  <a:lin ang="5400000" scaled="1"/>
                </a:gradFill>
                <a:ln w="12700">
                  <a:solidFill>
                    <a:srgbClr val="DADADA"/>
                  </a:solidFill>
                  <a:miter lim="800000"/>
                  <a:headEnd/>
                  <a:tailEnd/>
                </a:ln>
                <a:effectLst>
                  <a:outerShdw dist="35921" dir="18900000" algn="ctr" rotWithShape="0">
                    <a:srgbClr val="000040"/>
                  </a:outerShdw>
                </a:effectLst>
              </p:spPr>
              <p:txBody>
                <a:bodyPr wrap="none" anchor="ctr"/>
                <a:lstStyle/>
                <a:p>
                  <a:endParaRPr lang="fr-FR"/>
                </a:p>
              </p:txBody>
            </p:sp>
            <p:sp>
              <p:nvSpPr>
                <p:cNvPr id="243742" name="Rectangle 30"/>
                <p:cNvSpPr>
                  <a:spLocks noChangeArrowheads="1"/>
                </p:cNvSpPr>
                <p:nvPr/>
              </p:nvSpPr>
              <p:spPr bwMode="auto">
                <a:xfrm>
                  <a:off x="5052" y="3755"/>
                  <a:ext cx="489"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spcBef>
                      <a:spcPct val="0"/>
                    </a:spcBef>
                  </a:pPr>
                  <a:r>
                    <a:rPr lang="fr-FR" sz="1200">
                      <a:solidFill>
                        <a:srgbClr val="000000"/>
                      </a:solidFill>
                      <a:latin typeface="Century Schoolbook" pitchFamily="18" charset="0"/>
                    </a:rPr>
                    <a:t>VOTRE</a:t>
                  </a:r>
                </a:p>
                <a:p>
                  <a:pPr>
                    <a:spcBef>
                      <a:spcPct val="0"/>
                    </a:spcBef>
                  </a:pPr>
                  <a:r>
                    <a:rPr lang="fr-FR" sz="1200">
                      <a:solidFill>
                        <a:srgbClr val="000000"/>
                      </a:solidFill>
                      <a:latin typeface="Century Schoolbook" pitchFamily="18" charset="0"/>
                    </a:rPr>
                    <a:t>LOGO</a:t>
                  </a:r>
                </a:p>
                <a:p>
                  <a:pPr>
                    <a:spcBef>
                      <a:spcPct val="0"/>
                    </a:spcBef>
                  </a:pPr>
                  <a:r>
                    <a:rPr lang="fr-FR" sz="1200">
                      <a:solidFill>
                        <a:srgbClr val="000000"/>
                      </a:solidFill>
                      <a:latin typeface="Century Schoolbook" pitchFamily="18" charset="0"/>
                    </a:rPr>
                    <a:t>ICI</a:t>
                  </a:r>
                </a:p>
              </p:txBody>
            </p:sp>
          </p:grpSp>
        </p:grpSp>
        <p:graphicFrame>
          <p:nvGraphicFramePr>
            <p:cNvPr id="243743" name="Object 31"/>
            <p:cNvGraphicFramePr>
              <a:graphicFrameLocks noChangeAspect="1"/>
            </p:cNvGraphicFramePr>
            <p:nvPr/>
          </p:nvGraphicFramePr>
          <p:xfrm>
            <a:off x="5136" y="3696"/>
            <a:ext cx="463" cy="624"/>
          </p:xfrm>
          <a:graphic>
            <a:graphicData uri="http://schemas.openxmlformats.org/presentationml/2006/ole">
              <mc:AlternateContent xmlns:mc="http://schemas.openxmlformats.org/markup-compatibility/2006">
                <mc:Choice xmlns:v="urn:schemas-microsoft-com:vml" Requires="v">
                  <p:oleObj spid="_x0000_s243758" name="Document" r:id="rId4" imgW="716760" imgH="964080" progId="Word.Document.8">
                    <p:embed/>
                  </p:oleObj>
                </mc:Choice>
                <mc:Fallback>
                  <p:oleObj name="Document" r:id="rId4" imgW="716760" imgH="964080" progId="Word.Document.8">
                    <p:embed/>
                    <p:pic>
                      <p:nvPicPr>
                        <p:cNvPr id="0" name="Object 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36" y="3696"/>
                          <a:ext cx="463" cy="62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107763" dir="2700000" algn="ctr" rotWithShape="0">
                                  <a:schemeClr val="bg2"/>
                                </a:outerShdw>
                              </a:effectLst>
                            </a14:hiddenEffects>
                          </a:ext>
                        </a:extLst>
                      </p:spPr>
                    </p:pic>
                  </p:oleObj>
                </mc:Fallback>
              </mc:AlternateContent>
            </a:graphicData>
          </a:graphic>
        </p:graphicFrame>
        <p:sp>
          <p:nvSpPr>
            <p:cNvPr id="243744" name="Text Box 32"/>
            <p:cNvSpPr txBox="1">
              <a:spLocks noChangeArrowheads="1"/>
            </p:cNvSpPr>
            <p:nvPr/>
          </p:nvSpPr>
          <p:spPr bwMode="auto">
            <a:xfrm>
              <a:off x="3600" y="3936"/>
              <a:ext cx="1488" cy="250"/>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a:spAutoFit/>
            </a:bodyPr>
            <a:lstStyle/>
            <a:p>
              <a:pPr algn="l"/>
              <a:r>
                <a:rPr lang="fr-FR" sz="800"/>
                <a:t>S</a:t>
              </a:r>
              <a:r>
                <a:rPr lang="fr-FR" sz="900"/>
                <a:t>e</a:t>
              </a:r>
              <a:r>
                <a:rPr lang="fr-FR" sz="1000"/>
                <a:t>c</a:t>
              </a:r>
              <a:r>
                <a:rPr lang="fr-FR" sz="1100"/>
                <a:t>t</a:t>
              </a:r>
              <a:r>
                <a:rPr lang="fr-FR" sz="1200"/>
                <a:t>i</a:t>
              </a:r>
              <a:r>
                <a:rPr lang="fr-FR" sz="1300"/>
                <a:t>o</a:t>
              </a:r>
              <a:r>
                <a:rPr lang="fr-FR" sz="1400"/>
                <a:t>n</a:t>
              </a:r>
              <a:r>
                <a:rPr lang="fr-FR" sz="1800"/>
                <a:t> </a:t>
              </a:r>
              <a:r>
                <a:rPr lang="fr-FR" sz="1300"/>
                <a:t>E</a:t>
              </a:r>
              <a:r>
                <a:rPr lang="fr-FR" sz="1400"/>
                <a:t>l</a:t>
              </a:r>
              <a:r>
                <a:rPr lang="fr-FR" sz="1500"/>
                <a:t>e</a:t>
              </a:r>
              <a:r>
                <a:rPr lang="fr-FR" sz="1600"/>
                <a:t>c</a:t>
              </a:r>
              <a:r>
                <a:rPr lang="fr-FR" sz="1700"/>
                <a:t>t</a:t>
              </a:r>
              <a:r>
                <a:rPr lang="fr-FR"/>
                <a:t>r</a:t>
              </a:r>
              <a:r>
                <a:rPr lang="fr-FR" sz="1700"/>
                <a:t>o</a:t>
              </a:r>
              <a:r>
                <a:rPr lang="fr-FR" sz="1600"/>
                <a:t>t</a:t>
              </a:r>
              <a:r>
                <a:rPr lang="fr-FR" sz="1500"/>
                <a:t>e</a:t>
              </a:r>
              <a:r>
                <a:rPr lang="fr-FR" sz="1400"/>
                <a:t>c</a:t>
              </a:r>
              <a:r>
                <a:rPr lang="fr-FR" sz="1300"/>
                <a:t>h</a:t>
              </a:r>
              <a:r>
                <a:rPr lang="fr-FR" sz="1200"/>
                <a:t>n</a:t>
              </a:r>
              <a:r>
                <a:rPr lang="fr-FR" sz="1100"/>
                <a:t>i</a:t>
              </a:r>
              <a:r>
                <a:rPr lang="fr-FR" sz="1000"/>
                <a:t>q</a:t>
              </a:r>
              <a:r>
                <a:rPr lang="fr-FR" sz="900"/>
                <a:t>u</a:t>
              </a:r>
              <a:r>
                <a:rPr lang="fr-FR" sz="800"/>
                <a:t>e</a:t>
              </a:r>
              <a:endParaRPr lang="fr-FR" sz="1800">
                <a:solidFill>
                  <a:schemeClr val="tx1"/>
                </a:solidFill>
                <a:latin typeface="Century Schoolbook" pitchFamily="18" charset="0"/>
              </a:endParaRPr>
            </a:p>
          </p:txBody>
        </p:sp>
        <p:sp>
          <p:nvSpPr>
            <p:cNvPr id="243745" name="Rectangle 33"/>
            <p:cNvSpPr>
              <a:spLocks noChangeArrowheads="1"/>
            </p:cNvSpPr>
            <p:nvPr/>
          </p:nvSpPr>
          <p:spPr bwMode="auto">
            <a:xfrm>
              <a:off x="1728" y="3936"/>
              <a:ext cx="1344" cy="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endParaRPr kumimoji="1" lang="fr-FR" sz="1600" b="0">
                <a:solidFill>
                  <a:srgbClr val="FFFF66"/>
                </a:solidFill>
                <a:effectLst>
                  <a:outerShdw blurRad="38100" dist="38100" dir="2700000" algn="tl">
                    <a:srgbClr val="000000"/>
                  </a:outerShdw>
                </a:effectLst>
              </a:endParaRPr>
            </a:p>
          </p:txBody>
        </p:sp>
        <p:sp>
          <p:nvSpPr>
            <p:cNvPr id="243746" name="Rectangle 34"/>
            <p:cNvSpPr>
              <a:spLocks noChangeArrowheads="1"/>
            </p:cNvSpPr>
            <p:nvPr/>
          </p:nvSpPr>
          <p:spPr bwMode="auto">
            <a:xfrm>
              <a:off x="192" y="3984"/>
              <a:ext cx="624"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endParaRPr kumimoji="1" lang="fr-FR" sz="1000" b="0">
                <a:solidFill>
                  <a:srgbClr val="3333FF"/>
                </a:solidFill>
                <a:effectLst>
                  <a:outerShdw blurRad="38100" dist="38100" dir="2700000" algn="tl">
                    <a:srgbClr val="000000"/>
                  </a:outerShdw>
                </a:effectLst>
              </a:endParaRPr>
            </a:p>
          </p:txBody>
        </p:sp>
      </p:grpSp>
      <p:grpSp>
        <p:nvGrpSpPr>
          <p:cNvPr id="243757" name="Group 45"/>
          <p:cNvGrpSpPr>
            <a:grpSpLocks/>
          </p:cNvGrpSpPr>
          <p:nvPr/>
        </p:nvGrpSpPr>
        <p:grpSpPr bwMode="auto">
          <a:xfrm>
            <a:off x="179388" y="549275"/>
            <a:ext cx="8569325" cy="5076825"/>
            <a:chOff x="113" y="346"/>
            <a:chExt cx="5398" cy="3198"/>
          </a:xfrm>
        </p:grpSpPr>
        <p:sp>
          <p:nvSpPr>
            <p:cNvPr id="243714" name="Text Box 2"/>
            <p:cNvSpPr txBox="1">
              <a:spLocks noChangeArrowheads="1"/>
            </p:cNvSpPr>
            <p:nvPr/>
          </p:nvSpPr>
          <p:spPr bwMode="auto">
            <a:xfrm>
              <a:off x="2200" y="1389"/>
              <a:ext cx="1132" cy="526"/>
            </a:xfrm>
            <a:prstGeom prst="rect">
              <a:avLst/>
            </a:prstGeom>
            <a:noFill/>
            <a:ln w="12700">
              <a:solidFill>
                <a:schemeClr val="tx1"/>
              </a:solidFill>
              <a:miter lim="800000"/>
              <a:headEnd/>
              <a:tailEnd/>
            </a:ln>
            <a:effectLst>
              <a:outerShdw dist="107763" dir="2700000" algn="ctr" rotWithShape="0">
                <a:schemeClr val="bg2"/>
              </a:outerShdw>
            </a:effectLst>
            <a:extLst>
              <a:ext uri="{909E8E84-426E-40DD-AFC4-6F175D3DCCD1}">
                <a14:hiddenFill xmlns:a14="http://schemas.microsoft.com/office/drawing/2010/main">
                  <a:solidFill>
                    <a:schemeClr val="bg1"/>
                  </a:solidFill>
                </a14:hiddenFill>
              </a:ext>
            </a:extLst>
          </p:spPr>
          <p:txBody>
            <a:bodyPr>
              <a:spAutoFit/>
            </a:bodyPr>
            <a:lstStyle/>
            <a:p>
              <a:pPr>
                <a:spcBef>
                  <a:spcPct val="0"/>
                </a:spcBef>
              </a:pPr>
              <a:r>
                <a:rPr lang="fr-FR" sz="2400">
                  <a:solidFill>
                    <a:schemeClr val="tx1"/>
                  </a:solidFill>
                </a:rPr>
                <a:t>L’Alarme</a:t>
              </a:r>
            </a:p>
            <a:p>
              <a:pPr>
                <a:spcBef>
                  <a:spcPct val="0"/>
                </a:spcBef>
              </a:pPr>
              <a:r>
                <a:rPr lang="fr-FR" sz="2400">
                  <a:solidFill>
                    <a:schemeClr val="tx1"/>
                  </a:solidFill>
                </a:rPr>
                <a:t>intrusion </a:t>
              </a:r>
            </a:p>
          </p:txBody>
        </p:sp>
        <p:grpSp>
          <p:nvGrpSpPr>
            <p:cNvPr id="243715" name="Group 3"/>
            <p:cNvGrpSpPr>
              <a:grpSpLocks/>
            </p:cNvGrpSpPr>
            <p:nvPr/>
          </p:nvGrpSpPr>
          <p:grpSpPr bwMode="auto">
            <a:xfrm>
              <a:off x="3408" y="912"/>
              <a:ext cx="2012" cy="432"/>
              <a:chOff x="3408" y="912"/>
              <a:chExt cx="2012" cy="432"/>
            </a:xfrm>
          </p:grpSpPr>
          <p:sp>
            <p:nvSpPr>
              <p:cNvPr id="243716" name="Text Box 4">
                <a:hlinkClick r:id="rId6" action="ppaction://hlinksldjump"/>
              </p:cNvPr>
              <p:cNvSpPr txBox="1">
                <a:spLocks noChangeArrowheads="1"/>
              </p:cNvSpPr>
              <p:nvPr/>
            </p:nvSpPr>
            <p:spPr bwMode="auto">
              <a:xfrm>
                <a:off x="3584" y="912"/>
                <a:ext cx="1836" cy="250"/>
              </a:xfrm>
              <a:prstGeom prst="rect">
                <a:avLst/>
              </a:prstGeom>
              <a:solidFill>
                <a:srgbClr val="66FF33"/>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2"/>
                    </a:solidFill>
                    <a:miter lim="800000"/>
                    <a:headEnd type="none" w="sm" len="sm"/>
                    <a:tailEnd type="none" w="sm" len="sm"/>
                  </a14:hiddenLine>
                </a:ext>
              </a:extLst>
            </p:spPr>
            <p:txBody>
              <a:bodyPr wrap="none"/>
              <a:lstStyle/>
              <a:p>
                <a:pPr algn="l"/>
                <a:r>
                  <a:rPr lang="fr-FR"/>
                  <a:t>1 – Les deux types</a:t>
                </a:r>
              </a:p>
            </p:txBody>
          </p:sp>
          <p:sp useBgFill="1">
            <p:nvSpPr>
              <p:cNvPr id="243717" name="Line 5"/>
              <p:cNvSpPr>
                <a:spLocks noChangeShapeType="1"/>
              </p:cNvSpPr>
              <p:nvPr/>
            </p:nvSpPr>
            <p:spPr bwMode="auto">
              <a:xfrm flipV="1">
                <a:off x="3408" y="1200"/>
                <a:ext cx="106" cy="144"/>
              </a:xfrm>
              <a:prstGeom prst="line">
                <a:avLst/>
              </a:prstGeom>
              <a:ln w="12700">
                <a:solidFill>
                  <a:srgbClr val="FF3300"/>
                </a:solidFill>
                <a:round/>
                <a:headEnd/>
                <a:tailEnd type="triangle" w="med" len="med"/>
              </a:ln>
              <a:effectLst>
                <a:outerShdw dist="107763" dir="2700000" algn="ctr" rotWithShape="0">
                  <a:schemeClr val="bg2"/>
                </a:outerShdw>
              </a:effectLst>
            </p:spPr>
            <p:txBody>
              <a:bodyPr wrap="none"/>
              <a:lstStyle/>
              <a:p>
                <a:endParaRPr lang="fr-FR"/>
              </a:p>
            </p:txBody>
          </p:sp>
        </p:grpSp>
        <p:grpSp>
          <p:nvGrpSpPr>
            <p:cNvPr id="243718" name="Group 6"/>
            <p:cNvGrpSpPr>
              <a:grpSpLocks/>
            </p:cNvGrpSpPr>
            <p:nvPr/>
          </p:nvGrpSpPr>
          <p:grpSpPr bwMode="auto">
            <a:xfrm>
              <a:off x="1701" y="346"/>
              <a:ext cx="2269" cy="1005"/>
              <a:chOff x="1701" y="346"/>
              <a:chExt cx="2269" cy="1005"/>
            </a:xfrm>
          </p:grpSpPr>
          <p:sp>
            <p:nvSpPr>
              <p:cNvPr id="243719" name="Text Box 7">
                <a:hlinkClick r:id="rId7" action="ppaction://hlinksldjump"/>
              </p:cNvPr>
              <p:cNvSpPr txBox="1">
                <a:spLocks noChangeArrowheads="1"/>
              </p:cNvSpPr>
              <p:nvPr/>
            </p:nvSpPr>
            <p:spPr bwMode="auto">
              <a:xfrm>
                <a:off x="1701" y="346"/>
                <a:ext cx="2269" cy="250"/>
              </a:xfrm>
              <a:prstGeom prst="rect">
                <a:avLst/>
              </a:prstGeom>
              <a:solidFill>
                <a:srgbClr val="66FF33"/>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2"/>
                    </a:solidFill>
                    <a:miter lim="800000"/>
                    <a:headEnd type="none" w="sm" len="sm"/>
                    <a:tailEnd type="none" w="sm" len="sm"/>
                  </a14:hiddenLine>
                </a:ext>
              </a:extLst>
            </p:spPr>
            <p:txBody>
              <a:bodyPr>
                <a:spAutoFit/>
              </a:bodyPr>
              <a:lstStyle/>
              <a:p>
                <a:r>
                  <a:rPr lang="fr-FR"/>
                  <a:t>2 - Quelques informations</a:t>
                </a:r>
              </a:p>
            </p:txBody>
          </p:sp>
          <p:sp>
            <p:nvSpPr>
              <p:cNvPr id="243720" name="Line 8"/>
              <p:cNvSpPr>
                <a:spLocks noChangeShapeType="1"/>
              </p:cNvSpPr>
              <p:nvPr/>
            </p:nvSpPr>
            <p:spPr bwMode="auto">
              <a:xfrm flipH="1" flipV="1">
                <a:off x="2744" y="663"/>
                <a:ext cx="13" cy="688"/>
              </a:xfrm>
              <a:prstGeom prst="line">
                <a:avLst/>
              </a:prstGeom>
              <a:noFill/>
              <a:ln w="12700">
                <a:solidFill>
                  <a:srgbClr val="FF3300"/>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grpSp>
        <p:grpSp>
          <p:nvGrpSpPr>
            <p:cNvPr id="243721" name="Group 9"/>
            <p:cNvGrpSpPr>
              <a:grpSpLocks/>
            </p:cNvGrpSpPr>
            <p:nvPr/>
          </p:nvGrpSpPr>
          <p:grpSpPr bwMode="auto">
            <a:xfrm>
              <a:off x="113" y="2024"/>
              <a:ext cx="2305" cy="930"/>
              <a:chOff x="113" y="2024"/>
              <a:chExt cx="2305" cy="930"/>
            </a:xfrm>
          </p:grpSpPr>
          <p:sp>
            <p:nvSpPr>
              <p:cNvPr id="243722" name="Text Box 10">
                <a:hlinkClick r:id="rId8" action="ppaction://hlinksldjump"/>
              </p:cNvPr>
              <p:cNvSpPr txBox="1">
                <a:spLocks noChangeArrowheads="1"/>
              </p:cNvSpPr>
              <p:nvPr/>
            </p:nvSpPr>
            <p:spPr bwMode="auto">
              <a:xfrm>
                <a:off x="113" y="2704"/>
                <a:ext cx="2305" cy="250"/>
              </a:xfrm>
              <a:prstGeom prst="rect">
                <a:avLst/>
              </a:prstGeom>
              <a:solidFill>
                <a:srgbClr val="66FF33"/>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2"/>
                    </a:solidFill>
                    <a:miter lim="800000"/>
                    <a:headEnd type="none" w="sm" len="sm"/>
                    <a:tailEnd type="none" w="sm" len="sm"/>
                  </a14:hiddenLine>
                </a:ext>
              </a:extLst>
            </p:spPr>
            <p:txBody>
              <a:bodyPr>
                <a:spAutoFit/>
              </a:bodyPr>
              <a:lstStyle/>
              <a:p>
                <a:pPr>
                  <a:spcBef>
                    <a:spcPct val="0"/>
                  </a:spcBef>
                </a:pPr>
                <a:r>
                  <a:rPr lang="fr-FR">
                    <a:solidFill>
                      <a:schemeClr val="folHlink"/>
                    </a:solidFill>
                  </a:rPr>
                  <a:t>4 – Différents constituants</a:t>
                </a:r>
              </a:p>
            </p:txBody>
          </p:sp>
          <p:sp>
            <p:nvSpPr>
              <p:cNvPr id="243723" name="Line 11"/>
              <p:cNvSpPr>
                <a:spLocks noChangeShapeType="1"/>
              </p:cNvSpPr>
              <p:nvPr/>
            </p:nvSpPr>
            <p:spPr bwMode="auto">
              <a:xfrm flipH="1">
                <a:off x="1655" y="2024"/>
                <a:ext cx="499" cy="590"/>
              </a:xfrm>
              <a:prstGeom prst="line">
                <a:avLst/>
              </a:prstGeom>
              <a:noFill/>
              <a:ln w="12700">
                <a:solidFill>
                  <a:srgbClr val="FF3300"/>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grpSp>
        <p:grpSp>
          <p:nvGrpSpPr>
            <p:cNvPr id="243756" name="Group 44"/>
            <p:cNvGrpSpPr>
              <a:grpSpLocks/>
            </p:cNvGrpSpPr>
            <p:nvPr/>
          </p:nvGrpSpPr>
          <p:grpSpPr bwMode="auto">
            <a:xfrm>
              <a:off x="3198" y="1979"/>
              <a:ext cx="2313" cy="958"/>
              <a:chOff x="3198" y="1979"/>
              <a:chExt cx="2313" cy="958"/>
            </a:xfrm>
          </p:grpSpPr>
          <p:sp>
            <p:nvSpPr>
              <p:cNvPr id="243725" name="Text Box 13">
                <a:hlinkClick r:id="rId9" action="ppaction://hlinksldjump"/>
              </p:cNvPr>
              <p:cNvSpPr txBox="1">
                <a:spLocks noChangeArrowheads="1"/>
              </p:cNvSpPr>
              <p:nvPr/>
            </p:nvSpPr>
            <p:spPr bwMode="auto">
              <a:xfrm>
                <a:off x="3198" y="2687"/>
                <a:ext cx="2313" cy="250"/>
              </a:xfrm>
              <a:prstGeom prst="rect">
                <a:avLst/>
              </a:prstGeom>
              <a:solidFill>
                <a:srgbClr val="66FF33"/>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2"/>
                    </a:solidFill>
                    <a:miter lim="800000"/>
                    <a:headEnd type="none" w="sm" len="sm"/>
                    <a:tailEnd type="none" w="sm" len="sm"/>
                  </a14:hiddenLine>
                </a:ext>
              </a:extLst>
            </p:spPr>
            <p:txBody>
              <a:bodyPr>
                <a:spAutoFit/>
              </a:bodyPr>
              <a:lstStyle/>
              <a:p>
                <a:pPr>
                  <a:spcBef>
                    <a:spcPct val="0"/>
                  </a:spcBef>
                </a:pPr>
                <a:r>
                  <a:rPr lang="fr-FR">
                    <a:solidFill>
                      <a:schemeClr val="folHlink"/>
                    </a:solidFill>
                  </a:rPr>
                  <a:t>6 – devis d’une installation</a:t>
                </a:r>
              </a:p>
            </p:txBody>
          </p:sp>
          <p:sp>
            <p:nvSpPr>
              <p:cNvPr id="243726" name="Line 14"/>
              <p:cNvSpPr>
                <a:spLocks noChangeShapeType="1"/>
              </p:cNvSpPr>
              <p:nvPr/>
            </p:nvSpPr>
            <p:spPr bwMode="auto">
              <a:xfrm>
                <a:off x="3379" y="1979"/>
                <a:ext cx="887" cy="620"/>
              </a:xfrm>
              <a:prstGeom prst="line">
                <a:avLst/>
              </a:prstGeom>
              <a:noFill/>
              <a:ln w="12700">
                <a:solidFill>
                  <a:srgbClr val="FF3300"/>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grpSp>
        <p:grpSp>
          <p:nvGrpSpPr>
            <p:cNvPr id="243727" name="Group 15"/>
            <p:cNvGrpSpPr>
              <a:grpSpLocks/>
            </p:cNvGrpSpPr>
            <p:nvPr/>
          </p:nvGrpSpPr>
          <p:grpSpPr bwMode="auto">
            <a:xfrm>
              <a:off x="1973" y="1979"/>
              <a:ext cx="1667" cy="1565"/>
              <a:chOff x="1973" y="1979"/>
              <a:chExt cx="1667" cy="1565"/>
            </a:xfrm>
          </p:grpSpPr>
          <p:sp>
            <p:nvSpPr>
              <p:cNvPr id="243728" name="Text Box 16">
                <a:hlinkClick r:id="rId10" action="ppaction://hlinksldjump"/>
              </p:cNvPr>
              <p:cNvSpPr txBox="1">
                <a:spLocks noChangeArrowheads="1"/>
              </p:cNvSpPr>
              <p:nvPr/>
            </p:nvSpPr>
            <p:spPr bwMode="auto">
              <a:xfrm>
                <a:off x="1973" y="3294"/>
                <a:ext cx="1667" cy="250"/>
              </a:xfrm>
              <a:prstGeom prst="rect">
                <a:avLst/>
              </a:prstGeom>
              <a:solidFill>
                <a:srgbClr val="66FF33"/>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2"/>
                    </a:solidFill>
                    <a:miter lim="800000"/>
                    <a:headEnd type="none" w="sm" len="sm"/>
                    <a:tailEnd type="none" w="sm" len="sm"/>
                  </a14:hiddenLine>
                </a:ext>
              </a:extLst>
            </p:spPr>
            <p:txBody>
              <a:bodyPr>
                <a:spAutoFit/>
              </a:bodyPr>
              <a:lstStyle/>
              <a:p>
                <a:pPr>
                  <a:spcBef>
                    <a:spcPct val="0"/>
                  </a:spcBef>
                </a:pPr>
                <a:r>
                  <a:rPr lang="fr-FR">
                    <a:solidFill>
                      <a:schemeClr val="folHlink"/>
                    </a:solidFill>
                  </a:rPr>
                  <a:t>5 - Raccordement </a:t>
                </a:r>
              </a:p>
            </p:txBody>
          </p:sp>
          <p:sp>
            <p:nvSpPr>
              <p:cNvPr id="243729" name="Line 17"/>
              <p:cNvSpPr>
                <a:spLocks noChangeShapeType="1"/>
              </p:cNvSpPr>
              <p:nvPr/>
            </p:nvSpPr>
            <p:spPr bwMode="auto">
              <a:xfrm>
                <a:off x="2744" y="1979"/>
                <a:ext cx="0" cy="1270"/>
              </a:xfrm>
              <a:prstGeom prst="line">
                <a:avLst/>
              </a:prstGeom>
              <a:noFill/>
              <a:ln w="12700">
                <a:solidFill>
                  <a:srgbClr val="FF3300"/>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grpSp>
        <p:grpSp>
          <p:nvGrpSpPr>
            <p:cNvPr id="243747" name="Group 35"/>
            <p:cNvGrpSpPr>
              <a:grpSpLocks/>
            </p:cNvGrpSpPr>
            <p:nvPr/>
          </p:nvGrpSpPr>
          <p:grpSpPr bwMode="auto">
            <a:xfrm>
              <a:off x="158" y="981"/>
              <a:ext cx="1996" cy="442"/>
              <a:chOff x="158" y="981"/>
              <a:chExt cx="1996" cy="442"/>
            </a:xfrm>
          </p:grpSpPr>
          <p:sp>
            <p:nvSpPr>
              <p:cNvPr id="243748" name="Text Box 36">
                <a:hlinkClick r:id="rId11" action="ppaction://hlinksldjump"/>
              </p:cNvPr>
              <p:cNvSpPr txBox="1">
                <a:spLocks noChangeArrowheads="1"/>
              </p:cNvSpPr>
              <p:nvPr/>
            </p:nvSpPr>
            <p:spPr bwMode="auto">
              <a:xfrm>
                <a:off x="158" y="981"/>
                <a:ext cx="1583" cy="442"/>
              </a:xfrm>
              <a:prstGeom prst="rect">
                <a:avLst/>
              </a:prstGeom>
              <a:solidFill>
                <a:srgbClr val="66FF33"/>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2"/>
                    </a:solidFill>
                    <a:miter lim="800000"/>
                    <a:headEnd type="none" w="sm" len="sm"/>
                    <a:tailEnd type="none" w="sm" len="sm"/>
                  </a14:hiddenLine>
                </a:ext>
              </a:extLst>
            </p:spPr>
            <p:txBody>
              <a:bodyPr>
                <a:spAutoFit/>
              </a:bodyPr>
              <a:lstStyle/>
              <a:p>
                <a:pPr>
                  <a:spcBef>
                    <a:spcPct val="0"/>
                  </a:spcBef>
                </a:pPr>
                <a:r>
                  <a:rPr lang="fr-FR">
                    <a:solidFill>
                      <a:schemeClr val="folHlink"/>
                    </a:solidFill>
                  </a:rPr>
                  <a:t>3 - Principe de</a:t>
                </a:r>
              </a:p>
              <a:p>
                <a:pPr>
                  <a:spcBef>
                    <a:spcPct val="0"/>
                  </a:spcBef>
                </a:pPr>
                <a:r>
                  <a:rPr lang="fr-FR">
                    <a:solidFill>
                      <a:schemeClr val="folHlink"/>
                    </a:solidFill>
                  </a:rPr>
                  <a:t>fonctionnement</a:t>
                </a:r>
              </a:p>
            </p:txBody>
          </p:sp>
          <p:sp>
            <p:nvSpPr>
              <p:cNvPr id="243749" name="Line 37"/>
              <p:cNvSpPr>
                <a:spLocks noChangeShapeType="1"/>
              </p:cNvSpPr>
              <p:nvPr/>
            </p:nvSpPr>
            <p:spPr bwMode="auto">
              <a:xfrm flipH="1" flipV="1">
                <a:off x="1791" y="1253"/>
                <a:ext cx="363" cy="137"/>
              </a:xfrm>
              <a:prstGeom prst="line">
                <a:avLst/>
              </a:prstGeom>
              <a:noFill/>
              <a:ln w="12700">
                <a:solidFill>
                  <a:srgbClr val="FF3300"/>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grpSp>
      </p:grpSp>
      <p:grpSp>
        <p:nvGrpSpPr>
          <p:cNvPr id="243755" name="Group 43"/>
          <p:cNvGrpSpPr>
            <a:grpSpLocks/>
          </p:cNvGrpSpPr>
          <p:nvPr/>
        </p:nvGrpSpPr>
        <p:grpSpPr bwMode="auto">
          <a:xfrm>
            <a:off x="8027988" y="5229225"/>
            <a:ext cx="936625" cy="441325"/>
            <a:chOff x="5057" y="3294"/>
            <a:chExt cx="590" cy="278"/>
          </a:xfrm>
        </p:grpSpPr>
        <p:sp>
          <p:nvSpPr>
            <p:cNvPr id="243750" name="AutoShape 38">
              <a:hlinkClick r:id="rId12" action="ppaction://hlinksldjump" highlightClick="1"/>
            </p:cNvPr>
            <p:cNvSpPr>
              <a:spLocks noChangeArrowheads="1"/>
            </p:cNvSpPr>
            <p:nvPr/>
          </p:nvSpPr>
          <p:spPr bwMode="auto">
            <a:xfrm>
              <a:off x="5239" y="3294"/>
              <a:ext cx="260" cy="278"/>
            </a:xfrm>
            <a:prstGeom prst="actionButtonEnd">
              <a:avLst/>
            </a:prstGeom>
            <a:solidFill>
              <a:schemeClr val="tx1"/>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anchor="ctr">
              <a:spAutoFit/>
            </a:bodyPr>
            <a:lstStyle/>
            <a:p>
              <a:endParaRPr lang="fr-FR"/>
            </a:p>
          </p:txBody>
        </p:sp>
        <p:sp>
          <p:nvSpPr>
            <p:cNvPr id="243754" name="Text Box 42"/>
            <p:cNvSpPr txBox="1">
              <a:spLocks noChangeArrowheads="1"/>
            </p:cNvSpPr>
            <p:nvPr/>
          </p:nvSpPr>
          <p:spPr bwMode="auto">
            <a:xfrm>
              <a:off x="5057" y="3339"/>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t>QUITTER</a:t>
              </a:r>
            </a:p>
          </p:txBody>
        </p:sp>
      </p:grpSp>
    </p:spTree>
  </p:cSld>
  <p:clrMapOvr>
    <a:masterClrMapping/>
  </p:clrMapOvr>
  <p:transition spd="med" advTm="2432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43757"/>
                                        </p:tgtEl>
                                        <p:attrNameLst>
                                          <p:attrName>style.visibility</p:attrName>
                                        </p:attrNameLst>
                                      </p:cBhvr>
                                      <p:to>
                                        <p:strVal val="visible"/>
                                      </p:to>
                                    </p:set>
                                    <p:animEffect transition="in" filter="fade">
                                      <p:cBhvr>
                                        <p:cTn id="7" dur="2000"/>
                                        <p:tgtEl>
                                          <p:spTgt spid="243757"/>
                                        </p:tgtEl>
                                      </p:cBhvr>
                                    </p:animEffect>
                                  </p:childTnLst>
                                </p:cTn>
                              </p:par>
                            </p:childTnLst>
                          </p:cTn>
                        </p:par>
                        <p:par>
                          <p:cTn id="8" fill="hold" nodeType="afterGroup">
                            <p:stCondLst>
                              <p:cond delay="2000"/>
                            </p:stCondLst>
                            <p:childTnLst>
                              <p:par>
                                <p:cTn id="9" presetID="10" presetClass="entr" presetSubtype="0" fill="hold" nodeType="afterEffect">
                                  <p:stCondLst>
                                    <p:cond delay="0"/>
                                  </p:stCondLst>
                                  <p:childTnLst>
                                    <p:set>
                                      <p:cBhvr>
                                        <p:cTn id="10" dur="1" fill="hold">
                                          <p:stCondLst>
                                            <p:cond delay="0"/>
                                          </p:stCondLst>
                                        </p:cTn>
                                        <p:tgtEl>
                                          <p:spTgt spid="243755"/>
                                        </p:tgtEl>
                                        <p:attrNameLst>
                                          <p:attrName>style.visibility</p:attrName>
                                        </p:attrNameLst>
                                      </p:cBhvr>
                                      <p:to>
                                        <p:strVal val="visible"/>
                                      </p:to>
                                    </p:set>
                                    <p:animEffect transition="in" filter="fade">
                                      <p:cBhvr>
                                        <p:cTn id="11" dur="2000"/>
                                        <p:tgtEl>
                                          <p:spTgt spid="243755"/>
                                        </p:tgtEl>
                                      </p:cBhvr>
                                    </p:animEffect>
                                  </p:childTnLst>
                                </p:cTn>
                              </p:par>
                            </p:childTnLst>
                          </p:cTn>
                        </p:par>
                        <p:par>
                          <p:cTn id="12" fill="hold" nodeType="afterGroup">
                            <p:stCondLst>
                              <p:cond delay="4000"/>
                            </p:stCondLst>
                            <p:childTnLst>
                              <p:par>
                                <p:cTn id="13" presetID="34" presetClass="entr" presetSubtype="0" fill="hold" nodeType="afterEffect">
                                  <p:stCondLst>
                                    <p:cond delay="0"/>
                                  </p:stCondLst>
                                  <p:childTnLst>
                                    <p:set>
                                      <p:cBhvr>
                                        <p:cTn id="14" dur="1" fill="hold">
                                          <p:stCondLst>
                                            <p:cond delay="0"/>
                                          </p:stCondLst>
                                        </p:cTn>
                                        <p:tgtEl>
                                          <p:spTgt spid="243730"/>
                                        </p:tgtEl>
                                        <p:attrNameLst>
                                          <p:attrName>style.visibility</p:attrName>
                                        </p:attrNameLst>
                                      </p:cBhvr>
                                      <p:to>
                                        <p:strVal val="visible"/>
                                      </p:to>
                                    </p:set>
                                    <p:anim from="(-#ppt_w/2)" to="(#ppt_x)" calcmode="lin" valueType="num">
                                      <p:cBhvr>
                                        <p:cTn id="15" dur="600" fill="hold">
                                          <p:stCondLst>
                                            <p:cond delay="0"/>
                                          </p:stCondLst>
                                        </p:cTn>
                                        <p:tgtEl>
                                          <p:spTgt spid="243730"/>
                                        </p:tgtEl>
                                        <p:attrNameLst>
                                          <p:attrName>ppt_x</p:attrName>
                                        </p:attrNameLst>
                                      </p:cBhvr>
                                    </p:anim>
                                    <p:anim from="0" to="-1.0" calcmode="lin" valueType="num">
                                      <p:cBhvr>
                                        <p:cTn id="16" dur="200" decel="50000" autoRev="1" fill="hold">
                                          <p:stCondLst>
                                            <p:cond delay="600"/>
                                          </p:stCondLst>
                                        </p:cTn>
                                        <p:tgtEl>
                                          <p:spTgt spid="243730"/>
                                        </p:tgtEl>
                                        <p:attrNameLst>
                                          <p:attrName>xshear</p:attrName>
                                        </p:attrNameLst>
                                      </p:cBhvr>
                                    </p:anim>
                                    <p:animScale>
                                      <p:cBhvr>
                                        <p:cTn id="17" dur="200" decel="100000" autoRev="1" fill="hold">
                                          <p:stCondLst>
                                            <p:cond delay="600"/>
                                          </p:stCondLst>
                                        </p:cTn>
                                        <p:tgtEl>
                                          <p:spTgt spid="243730"/>
                                        </p:tgtEl>
                                      </p:cBhvr>
                                      <p:from x="100000" y="100000"/>
                                      <p:to x="80000" y="100000"/>
                                    </p:animScale>
                                    <p:anim by="(#ppt_h/3+#ppt_w*0.1)" calcmode="lin" valueType="num">
                                      <p:cBhvr additive="sum">
                                        <p:cTn id="18" dur="200" decel="100000" autoRev="1" fill="hold">
                                          <p:stCondLst>
                                            <p:cond delay="600"/>
                                          </p:stCondLst>
                                        </p:cTn>
                                        <p:tgtEl>
                                          <p:spTgt spid="243730"/>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0034" name="Rectangle 2"/>
          <p:cNvSpPr>
            <a:spLocks noChangeArrowheads="1"/>
          </p:cNvSpPr>
          <p:nvPr/>
        </p:nvSpPr>
        <p:spPr bwMode="auto">
          <a:xfrm>
            <a:off x="685800" y="609600"/>
            <a:ext cx="7772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2800" b="0">
                <a:solidFill>
                  <a:srgbClr val="FFFF66"/>
                </a:solidFill>
                <a:effectLst>
                  <a:outerShdw blurRad="38100" dist="38100" dir="2700000" algn="tl">
                    <a:srgbClr val="000000"/>
                  </a:outerShdw>
                </a:effectLst>
              </a:rPr>
              <a:t>Le détecteur infrarouge</a:t>
            </a:r>
          </a:p>
        </p:txBody>
      </p:sp>
      <p:sp>
        <p:nvSpPr>
          <p:cNvPr id="300035" name="Rectangle 3"/>
          <p:cNvSpPr>
            <a:spLocks noGrp="1" noChangeArrowheads="1"/>
          </p:cNvSpPr>
          <p:nvPr>
            <p:ph type="body" idx="1"/>
          </p:nvPr>
        </p:nvSpPr>
        <p:spPr bwMode="auto">
          <a:xfrm>
            <a:off x="2895600" y="1905000"/>
            <a:ext cx="5867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nSpc>
                <a:spcPct val="90000"/>
              </a:lnSpc>
              <a:buFont typeface="Monotype Sorts" pitchFamily="2" charset="2"/>
              <a:buNone/>
            </a:pPr>
            <a:r>
              <a:rPr lang="fr-FR" sz="2400"/>
              <a:t>Ce détecteur est conçu pour détecter les</a:t>
            </a:r>
          </a:p>
          <a:p>
            <a:pPr>
              <a:lnSpc>
                <a:spcPct val="90000"/>
              </a:lnSpc>
              <a:buFont typeface="Monotype Sorts" pitchFamily="2" charset="2"/>
              <a:buNone/>
            </a:pPr>
            <a:r>
              <a:rPr lang="fr-FR" sz="2400"/>
              <a:t>rayons infrarouges (dégagement de</a:t>
            </a:r>
          </a:p>
          <a:p>
            <a:pPr>
              <a:lnSpc>
                <a:spcPct val="90000"/>
              </a:lnSpc>
              <a:buFont typeface="Monotype Sorts" pitchFamily="2" charset="2"/>
              <a:buNone/>
            </a:pPr>
            <a:r>
              <a:rPr lang="fr-FR" sz="2400"/>
              <a:t>chaleur) émis par les corps vivants.</a:t>
            </a:r>
          </a:p>
        </p:txBody>
      </p:sp>
      <p:pic>
        <p:nvPicPr>
          <p:cNvPr id="300052" name="Picture 20" descr="alarme intrusion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981200"/>
            <a:ext cx="2012950" cy="2921000"/>
          </a:xfrm>
          <a:prstGeom prst="rect">
            <a:avLst/>
          </a:prstGeom>
          <a:noFill/>
          <a:extLst>
            <a:ext uri="{909E8E84-426E-40DD-AFC4-6F175D3DCCD1}">
              <a14:hiddenFill xmlns:a14="http://schemas.microsoft.com/office/drawing/2010/main">
                <a:solidFill>
                  <a:srgbClr val="FFFFFF"/>
                </a:solidFill>
              </a14:hiddenFill>
            </a:ext>
          </a:extLst>
        </p:spPr>
      </p:pic>
      <p:sp>
        <p:nvSpPr>
          <p:cNvPr id="300053" name="Rectangle 21"/>
          <p:cNvSpPr>
            <a:spLocks noChangeArrowheads="1"/>
          </p:cNvSpPr>
          <p:nvPr/>
        </p:nvSpPr>
        <p:spPr bwMode="auto">
          <a:xfrm>
            <a:off x="2895600" y="3276600"/>
            <a:ext cx="58674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lnSpc>
                <a:spcPct val="90000"/>
              </a:lnSpc>
              <a:spcBef>
                <a:spcPct val="20000"/>
              </a:spcBef>
              <a:buClr>
                <a:schemeClr val="folHlink"/>
              </a:buClr>
              <a:buSzPct val="75000"/>
              <a:buFont typeface="Monotype Sorts" pitchFamily="2" charset="2"/>
              <a:buNone/>
            </a:pPr>
            <a:r>
              <a:rPr kumimoji="1" lang="fr-FR" sz="2400" b="0">
                <a:solidFill>
                  <a:schemeClr val="tx1"/>
                </a:solidFill>
                <a:effectLst>
                  <a:outerShdw blurRad="38100" dist="38100" dir="2700000" algn="tl">
                    <a:srgbClr val="000000"/>
                  </a:outerShdw>
                </a:effectLst>
              </a:rPr>
              <a:t>Les faisceaux détecteurs ne traversent</a:t>
            </a:r>
          </a:p>
          <a:p>
            <a:pPr marL="342900" indent="-342900" algn="l">
              <a:lnSpc>
                <a:spcPct val="90000"/>
              </a:lnSpc>
              <a:spcBef>
                <a:spcPct val="20000"/>
              </a:spcBef>
              <a:buClr>
                <a:schemeClr val="folHlink"/>
              </a:buClr>
              <a:buSzPct val="75000"/>
              <a:buFont typeface="Monotype Sorts" pitchFamily="2" charset="2"/>
              <a:buNone/>
            </a:pPr>
            <a:r>
              <a:rPr kumimoji="1" lang="fr-FR" sz="2400" b="0">
                <a:solidFill>
                  <a:schemeClr val="tx1"/>
                </a:solidFill>
                <a:effectLst>
                  <a:outerShdw blurRad="38100" dist="38100" dir="2700000" algn="tl">
                    <a:srgbClr val="000000"/>
                  </a:outerShdw>
                </a:effectLst>
              </a:rPr>
              <a:t>par les murs, vitres ou rideaux.</a:t>
            </a:r>
          </a:p>
        </p:txBody>
      </p:sp>
      <p:sp>
        <p:nvSpPr>
          <p:cNvPr id="300054" name="Rectangle 22"/>
          <p:cNvSpPr>
            <a:spLocks noChangeArrowheads="1"/>
          </p:cNvSpPr>
          <p:nvPr/>
        </p:nvSpPr>
        <p:spPr bwMode="auto">
          <a:xfrm>
            <a:off x="2819400" y="4648200"/>
            <a:ext cx="5867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lnSpc>
                <a:spcPct val="90000"/>
              </a:lnSpc>
              <a:spcBef>
                <a:spcPct val="20000"/>
              </a:spcBef>
              <a:buClr>
                <a:schemeClr val="folHlink"/>
              </a:buClr>
              <a:buSzPct val="75000"/>
              <a:buFont typeface="Monotype Sorts" pitchFamily="2" charset="2"/>
              <a:buNone/>
            </a:pPr>
            <a:r>
              <a:rPr kumimoji="1" lang="fr-FR" b="0">
                <a:solidFill>
                  <a:schemeClr val="tx1"/>
                </a:solidFill>
                <a:effectLst>
                  <a:outerShdw blurRad="38100" dist="38100" dir="2700000" algn="tl">
                    <a:srgbClr val="000000"/>
                  </a:outerShdw>
                </a:effectLst>
              </a:rPr>
              <a:t>Précaution : Ce détecteur ne doit pas recevoir le</a:t>
            </a:r>
          </a:p>
          <a:p>
            <a:pPr marL="342900" indent="-342900" algn="l">
              <a:lnSpc>
                <a:spcPct val="90000"/>
              </a:lnSpc>
              <a:spcBef>
                <a:spcPct val="20000"/>
              </a:spcBef>
              <a:buClr>
                <a:schemeClr val="folHlink"/>
              </a:buClr>
              <a:buSzPct val="75000"/>
              <a:buFont typeface="Monotype Sorts" pitchFamily="2" charset="2"/>
              <a:buNone/>
            </a:pPr>
            <a:r>
              <a:rPr kumimoji="1" lang="fr-FR" b="0">
                <a:solidFill>
                  <a:schemeClr val="tx1"/>
                </a:solidFill>
                <a:effectLst>
                  <a:outerShdw blurRad="38100" dist="38100" dir="2700000" algn="tl">
                    <a:srgbClr val="000000"/>
                  </a:outerShdw>
                </a:effectLst>
              </a:rPr>
              <a:t>                  soleil et doit être écarté des sources</a:t>
            </a:r>
          </a:p>
          <a:p>
            <a:pPr marL="342900" indent="-342900" algn="l">
              <a:lnSpc>
                <a:spcPct val="90000"/>
              </a:lnSpc>
              <a:spcBef>
                <a:spcPct val="20000"/>
              </a:spcBef>
              <a:buClr>
                <a:schemeClr val="folHlink"/>
              </a:buClr>
              <a:buSzPct val="75000"/>
              <a:buFont typeface="Monotype Sorts" pitchFamily="2" charset="2"/>
              <a:buNone/>
            </a:pPr>
            <a:r>
              <a:rPr kumimoji="1" lang="fr-FR" b="0">
                <a:solidFill>
                  <a:schemeClr val="tx1"/>
                </a:solidFill>
                <a:effectLst>
                  <a:outerShdw blurRad="38100" dist="38100" dir="2700000" algn="tl">
                    <a:srgbClr val="000000"/>
                  </a:outerShdw>
                </a:effectLst>
              </a:rPr>
              <a:t>                  de lumière et de chaleur intenses.</a:t>
            </a:r>
          </a:p>
        </p:txBody>
      </p:sp>
      <p:sp>
        <p:nvSpPr>
          <p:cNvPr id="300059" name="AutoShape 27">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300060" name="Group 28"/>
          <p:cNvGrpSpPr>
            <a:grpSpLocks/>
          </p:cNvGrpSpPr>
          <p:nvPr/>
        </p:nvGrpSpPr>
        <p:grpSpPr bwMode="auto">
          <a:xfrm>
            <a:off x="7380288" y="5805488"/>
            <a:ext cx="1008062" cy="360362"/>
            <a:chOff x="158" y="2341"/>
            <a:chExt cx="635" cy="227"/>
          </a:xfrm>
        </p:grpSpPr>
        <p:sp>
          <p:nvSpPr>
            <p:cNvPr id="300061" name="Line 29"/>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00062" name="Text Box 30"/>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27488">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8" presetClass="entr" presetSubtype="0" accel="50000" fill="hold" grpId="0" nodeType="afterEffect">
                                  <p:stCondLst>
                                    <p:cond delay="0"/>
                                  </p:stCondLst>
                                  <p:iterate type="lt">
                                    <p:tmPct val="80000"/>
                                  </p:iterate>
                                  <p:childTnLst>
                                    <p:set>
                                      <p:cBhvr>
                                        <p:cTn id="6" dur="1" fill="hold">
                                          <p:stCondLst>
                                            <p:cond delay="0"/>
                                          </p:stCondLst>
                                        </p:cTn>
                                        <p:tgtEl>
                                          <p:spTgt spid="300034"/>
                                        </p:tgtEl>
                                        <p:attrNameLst>
                                          <p:attrName>style.visibility</p:attrName>
                                        </p:attrNameLst>
                                      </p:cBhvr>
                                      <p:to>
                                        <p:strVal val="visible"/>
                                      </p:to>
                                    </p:set>
                                    <p:set>
                                      <p:cBhvr>
                                        <p:cTn id="7" dur="228" fill="hold">
                                          <p:stCondLst>
                                            <p:cond delay="0"/>
                                          </p:stCondLst>
                                        </p:cTn>
                                        <p:tgtEl>
                                          <p:spTgt spid="300034"/>
                                        </p:tgtEl>
                                        <p:attrNameLst>
                                          <p:attrName>style.rotation</p:attrName>
                                        </p:attrNameLst>
                                      </p:cBhvr>
                                      <p:to>
                                        <p:strVal val="-45.0"/>
                                      </p:to>
                                    </p:set>
                                    <p:anim calcmode="lin" valueType="num">
                                      <p:cBhvr>
                                        <p:cTn id="8" dur="228" fill="hold">
                                          <p:stCondLst>
                                            <p:cond delay="228"/>
                                          </p:stCondLst>
                                        </p:cTn>
                                        <p:tgtEl>
                                          <p:spTgt spid="300034"/>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300034"/>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300034"/>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300034"/>
                                        </p:tgtEl>
                                        <p:attrNameLst>
                                          <p:attrName>ppt_y</p:attrName>
                                        </p:attrNameLst>
                                      </p:cBhvr>
                                      <p:tavLst>
                                        <p:tav tm="0">
                                          <p:val>
                                            <p:strVal val="#ppt_y-(0.354*#ppt_w-0.172*#ppt_h)"/>
                                          </p:val>
                                        </p:tav>
                                        <p:tav tm="100000">
                                          <p:val>
                                            <p:strVal val="#ppt_y"/>
                                          </p:val>
                                        </p:tav>
                                      </p:tavLst>
                                    </p:anim>
                                  </p:childTnLst>
                                </p:cTn>
                              </p:par>
                            </p:childTnLst>
                          </p:cTn>
                        </p:par>
                        <p:par>
                          <p:cTn id="12" fill="hold" nodeType="afterGroup">
                            <p:stCondLst>
                              <p:cond delay="8500"/>
                            </p:stCondLst>
                            <p:childTnLst>
                              <p:par>
                                <p:cTn id="13" presetID="15" presetClass="entr" presetSubtype="0" fill="hold" nodeType="afterEffect">
                                  <p:stCondLst>
                                    <p:cond delay="1000"/>
                                  </p:stCondLst>
                                  <p:childTnLst>
                                    <p:set>
                                      <p:cBhvr>
                                        <p:cTn id="14" dur="1" fill="hold">
                                          <p:stCondLst>
                                            <p:cond delay="0"/>
                                          </p:stCondLst>
                                        </p:cTn>
                                        <p:tgtEl>
                                          <p:spTgt spid="300052"/>
                                        </p:tgtEl>
                                        <p:attrNameLst>
                                          <p:attrName>style.visibility</p:attrName>
                                        </p:attrNameLst>
                                      </p:cBhvr>
                                      <p:to>
                                        <p:strVal val="visible"/>
                                      </p:to>
                                    </p:set>
                                    <p:anim calcmode="lin" valueType="num">
                                      <p:cBhvr>
                                        <p:cTn id="15" dur="1000" fill="hold"/>
                                        <p:tgtEl>
                                          <p:spTgt spid="300052"/>
                                        </p:tgtEl>
                                        <p:attrNameLst>
                                          <p:attrName>ppt_w</p:attrName>
                                        </p:attrNameLst>
                                      </p:cBhvr>
                                      <p:tavLst>
                                        <p:tav tm="0">
                                          <p:val>
                                            <p:fltVal val="0"/>
                                          </p:val>
                                        </p:tav>
                                        <p:tav tm="100000">
                                          <p:val>
                                            <p:strVal val="#ppt_w"/>
                                          </p:val>
                                        </p:tav>
                                      </p:tavLst>
                                    </p:anim>
                                    <p:anim calcmode="lin" valueType="num">
                                      <p:cBhvr>
                                        <p:cTn id="16" dur="1000" fill="hold"/>
                                        <p:tgtEl>
                                          <p:spTgt spid="300052"/>
                                        </p:tgtEl>
                                        <p:attrNameLst>
                                          <p:attrName>ppt_h</p:attrName>
                                        </p:attrNameLst>
                                      </p:cBhvr>
                                      <p:tavLst>
                                        <p:tav tm="0">
                                          <p:val>
                                            <p:fltVal val="0"/>
                                          </p:val>
                                        </p:tav>
                                        <p:tav tm="100000">
                                          <p:val>
                                            <p:strVal val="#ppt_h"/>
                                          </p:val>
                                        </p:tav>
                                      </p:tavLst>
                                    </p:anim>
                                    <p:anim calcmode="lin" valueType="num">
                                      <p:cBhvr>
                                        <p:cTn id="17" dur="1000" fill="hold"/>
                                        <p:tgtEl>
                                          <p:spTgt spid="30005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00052"/>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10500"/>
                            </p:stCondLst>
                            <p:childTnLst>
                              <p:par>
                                <p:cTn id="20" presetID="9" presetClass="entr" presetSubtype="0" fill="hold" grpId="0" nodeType="afterEffect">
                                  <p:stCondLst>
                                    <p:cond delay="1000"/>
                                  </p:stCondLst>
                                  <p:iterate type="wd">
                                    <p:tmPct val="100000"/>
                                  </p:iterate>
                                  <p:childTnLst>
                                    <p:set>
                                      <p:cBhvr>
                                        <p:cTn id="21" dur="1" fill="hold">
                                          <p:stCondLst>
                                            <p:cond delay="0"/>
                                          </p:stCondLst>
                                        </p:cTn>
                                        <p:tgtEl>
                                          <p:spTgt spid="300035">
                                            <p:txEl>
                                              <p:pRg st="0" end="0"/>
                                            </p:txEl>
                                          </p:spTgt>
                                        </p:tgtEl>
                                        <p:attrNameLst>
                                          <p:attrName>style.visibility</p:attrName>
                                        </p:attrNameLst>
                                      </p:cBhvr>
                                      <p:to>
                                        <p:strVal val="visible"/>
                                      </p:to>
                                    </p:set>
                                    <p:animEffect transition="in" filter="dissolve">
                                      <p:cBhvr>
                                        <p:cTn id="22" dur="300"/>
                                        <p:tgtEl>
                                          <p:spTgt spid="300035">
                                            <p:txEl>
                                              <p:pRg st="0" end="0"/>
                                            </p:txEl>
                                          </p:spTgt>
                                        </p:tgtEl>
                                      </p:cBhvr>
                                    </p:animEffect>
                                  </p:childTnLst>
                                </p:cTn>
                              </p:par>
                            </p:childTnLst>
                          </p:cTn>
                        </p:par>
                        <p:par>
                          <p:cTn id="23" fill="hold" nodeType="afterGroup">
                            <p:stCondLst>
                              <p:cond delay="13600"/>
                            </p:stCondLst>
                            <p:childTnLst>
                              <p:par>
                                <p:cTn id="24" presetID="9" presetClass="entr" presetSubtype="0" fill="hold" grpId="0" nodeType="afterEffect">
                                  <p:stCondLst>
                                    <p:cond delay="1000"/>
                                  </p:stCondLst>
                                  <p:iterate type="wd">
                                    <p:tmPct val="100000"/>
                                  </p:iterate>
                                  <p:childTnLst>
                                    <p:set>
                                      <p:cBhvr>
                                        <p:cTn id="25" dur="1" fill="hold">
                                          <p:stCondLst>
                                            <p:cond delay="0"/>
                                          </p:stCondLst>
                                        </p:cTn>
                                        <p:tgtEl>
                                          <p:spTgt spid="300035">
                                            <p:txEl>
                                              <p:pRg st="1" end="1"/>
                                            </p:txEl>
                                          </p:spTgt>
                                        </p:tgtEl>
                                        <p:attrNameLst>
                                          <p:attrName>style.visibility</p:attrName>
                                        </p:attrNameLst>
                                      </p:cBhvr>
                                      <p:to>
                                        <p:strVal val="visible"/>
                                      </p:to>
                                    </p:set>
                                    <p:animEffect transition="in" filter="dissolve">
                                      <p:cBhvr>
                                        <p:cTn id="26" dur="300"/>
                                        <p:tgtEl>
                                          <p:spTgt spid="300035">
                                            <p:txEl>
                                              <p:pRg st="1" end="1"/>
                                            </p:txEl>
                                          </p:spTgt>
                                        </p:tgtEl>
                                      </p:cBhvr>
                                    </p:animEffect>
                                  </p:childTnLst>
                                </p:cTn>
                              </p:par>
                            </p:childTnLst>
                          </p:cTn>
                        </p:par>
                        <p:par>
                          <p:cTn id="27" fill="hold" nodeType="afterGroup">
                            <p:stCondLst>
                              <p:cond delay="16100"/>
                            </p:stCondLst>
                            <p:childTnLst>
                              <p:par>
                                <p:cTn id="28" presetID="9" presetClass="entr" presetSubtype="0" fill="hold" grpId="0" nodeType="afterEffect">
                                  <p:stCondLst>
                                    <p:cond delay="1000"/>
                                  </p:stCondLst>
                                  <p:iterate type="wd">
                                    <p:tmPct val="100000"/>
                                  </p:iterate>
                                  <p:childTnLst>
                                    <p:set>
                                      <p:cBhvr>
                                        <p:cTn id="29" dur="1" fill="hold">
                                          <p:stCondLst>
                                            <p:cond delay="0"/>
                                          </p:stCondLst>
                                        </p:cTn>
                                        <p:tgtEl>
                                          <p:spTgt spid="300035">
                                            <p:txEl>
                                              <p:pRg st="2" end="2"/>
                                            </p:txEl>
                                          </p:spTgt>
                                        </p:tgtEl>
                                        <p:attrNameLst>
                                          <p:attrName>style.visibility</p:attrName>
                                        </p:attrNameLst>
                                      </p:cBhvr>
                                      <p:to>
                                        <p:strVal val="visible"/>
                                      </p:to>
                                    </p:set>
                                    <p:animEffect transition="in" filter="dissolve">
                                      <p:cBhvr>
                                        <p:cTn id="30" dur="300"/>
                                        <p:tgtEl>
                                          <p:spTgt spid="300035">
                                            <p:txEl>
                                              <p:pRg st="2" end="2"/>
                                            </p:txEl>
                                          </p:spTgt>
                                        </p:tgtEl>
                                      </p:cBhvr>
                                    </p:animEffect>
                                  </p:childTnLst>
                                </p:cTn>
                              </p:par>
                            </p:childTnLst>
                          </p:cTn>
                        </p:par>
                        <p:par>
                          <p:cTn id="31" fill="hold" nodeType="afterGroup">
                            <p:stCondLst>
                              <p:cond delay="19500"/>
                            </p:stCondLst>
                            <p:childTnLst>
                              <p:par>
                                <p:cTn id="32" presetID="9" presetClass="entr" presetSubtype="0" fill="hold" grpId="0" nodeType="afterEffect">
                                  <p:stCondLst>
                                    <p:cond delay="2000"/>
                                  </p:stCondLst>
                                  <p:iterate type="wd">
                                    <p:tmPct val="100000"/>
                                  </p:iterate>
                                  <p:childTnLst>
                                    <p:set>
                                      <p:cBhvr>
                                        <p:cTn id="33" dur="1" fill="hold">
                                          <p:stCondLst>
                                            <p:cond delay="0"/>
                                          </p:stCondLst>
                                        </p:cTn>
                                        <p:tgtEl>
                                          <p:spTgt spid="300053">
                                            <p:txEl>
                                              <p:pRg st="0" end="0"/>
                                            </p:txEl>
                                          </p:spTgt>
                                        </p:tgtEl>
                                        <p:attrNameLst>
                                          <p:attrName>style.visibility</p:attrName>
                                        </p:attrNameLst>
                                      </p:cBhvr>
                                      <p:to>
                                        <p:strVal val="visible"/>
                                      </p:to>
                                    </p:set>
                                    <p:animEffect transition="in" filter="dissolve">
                                      <p:cBhvr>
                                        <p:cTn id="34" dur="300"/>
                                        <p:tgtEl>
                                          <p:spTgt spid="300053">
                                            <p:txEl>
                                              <p:pRg st="0" end="0"/>
                                            </p:txEl>
                                          </p:spTgt>
                                        </p:tgtEl>
                                      </p:cBhvr>
                                    </p:animEffect>
                                  </p:childTnLst>
                                </p:cTn>
                              </p:par>
                            </p:childTnLst>
                          </p:cTn>
                        </p:par>
                        <p:par>
                          <p:cTn id="35" fill="hold" nodeType="afterGroup">
                            <p:stCondLst>
                              <p:cond delay="23000"/>
                            </p:stCondLst>
                            <p:childTnLst>
                              <p:par>
                                <p:cTn id="36" presetID="9" presetClass="entr" presetSubtype="0" fill="hold" grpId="0" nodeType="afterEffect">
                                  <p:stCondLst>
                                    <p:cond delay="2000"/>
                                  </p:stCondLst>
                                  <p:iterate type="wd">
                                    <p:tmPct val="100000"/>
                                  </p:iterate>
                                  <p:childTnLst>
                                    <p:set>
                                      <p:cBhvr>
                                        <p:cTn id="37" dur="1" fill="hold">
                                          <p:stCondLst>
                                            <p:cond delay="0"/>
                                          </p:stCondLst>
                                        </p:cTn>
                                        <p:tgtEl>
                                          <p:spTgt spid="300053">
                                            <p:txEl>
                                              <p:pRg st="1" end="1"/>
                                            </p:txEl>
                                          </p:spTgt>
                                        </p:tgtEl>
                                        <p:attrNameLst>
                                          <p:attrName>style.visibility</p:attrName>
                                        </p:attrNameLst>
                                      </p:cBhvr>
                                      <p:to>
                                        <p:strVal val="visible"/>
                                      </p:to>
                                    </p:set>
                                    <p:animEffect transition="in" filter="dissolve">
                                      <p:cBhvr>
                                        <p:cTn id="38" dur="300"/>
                                        <p:tgtEl>
                                          <p:spTgt spid="300053">
                                            <p:txEl>
                                              <p:pRg st="1" end="1"/>
                                            </p:txEl>
                                          </p:spTgt>
                                        </p:tgtEl>
                                      </p:cBhvr>
                                    </p:animEffect>
                                  </p:childTnLst>
                                </p:cTn>
                              </p:par>
                            </p:childTnLst>
                          </p:cTn>
                        </p:par>
                        <p:par>
                          <p:cTn id="39" fill="hold" nodeType="afterGroup">
                            <p:stCondLst>
                              <p:cond delay="27400"/>
                            </p:stCondLst>
                            <p:childTnLst>
                              <p:par>
                                <p:cTn id="40" presetID="9" presetClass="entr" presetSubtype="0" fill="hold" grpId="0" nodeType="afterEffect">
                                  <p:stCondLst>
                                    <p:cond delay="2000"/>
                                  </p:stCondLst>
                                  <p:iterate type="wd">
                                    <p:tmPct val="100000"/>
                                  </p:iterate>
                                  <p:childTnLst>
                                    <p:set>
                                      <p:cBhvr>
                                        <p:cTn id="41" dur="1" fill="hold">
                                          <p:stCondLst>
                                            <p:cond delay="0"/>
                                          </p:stCondLst>
                                        </p:cTn>
                                        <p:tgtEl>
                                          <p:spTgt spid="300054">
                                            <p:txEl>
                                              <p:pRg st="0" end="0"/>
                                            </p:txEl>
                                          </p:spTgt>
                                        </p:tgtEl>
                                        <p:attrNameLst>
                                          <p:attrName>style.visibility</p:attrName>
                                        </p:attrNameLst>
                                      </p:cBhvr>
                                      <p:to>
                                        <p:strVal val="visible"/>
                                      </p:to>
                                    </p:set>
                                    <p:animEffect transition="in" filter="dissolve">
                                      <p:cBhvr>
                                        <p:cTn id="42" dur="300"/>
                                        <p:tgtEl>
                                          <p:spTgt spid="300054">
                                            <p:txEl>
                                              <p:pRg st="0" end="0"/>
                                            </p:txEl>
                                          </p:spTgt>
                                        </p:tgtEl>
                                      </p:cBhvr>
                                    </p:animEffect>
                                  </p:childTnLst>
                                </p:cTn>
                              </p:par>
                            </p:childTnLst>
                          </p:cTn>
                        </p:par>
                        <p:par>
                          <p:cTn id="43" fill="hold" nodeType="afterGroup">
                            <p:stCondLst>
                              <p:cond delay="32100"/>
                            </p:stCondLst>
                            <p:childTnLst>
                              <p:par>
                                <p:cTn id="44" presetID="9" presetClass="entr" presetSubtype="0" fill="hold" grpId="0" nodeType="afterEffect">
                                  <p:stCondLst>
                                    <p:cond delay="2000"/>
                                  </p:stCondLst>
                                  <p:iterate type="wd">
                                    <p:tmPct val="100000"/>
                                  </p:iterate>
                                  <p:childTnLst>
                                    <p:set>
                                      <p:cBhvr>
                                        <p:cTn id="45" dur="1" fill="hold">
                                          <p:stCondLst>
                                            <p:cond delay="0"/>
                                          </p:stCondLst>
                                        </p:cTn>
                                        <p:tgtEl>
                                          <p:spTgt spid="300054">
                                            <p:txEl>
                                              <p:pRg st="1" end="1"/>
                                            </p:txEl>
                                          </p:spTgt>
                                        </p:tgtEl>
                                        <p:attrNameLst>
                                          <p:attrName>style.visibility</p:attrName>
                                        </p:attrNameLst>
                                      </p:cBhvr>
                                      <p:to>
                                        <p:strVal val="visible"/>
                                      </p:to>
                                    </p:set>
                                    <p:animEffect transition="in" filter="dissolve">
                                      <p:cBhvr>
                                        <p:cTn id="46" dur="300"/>
                                        <p:tgtEl>
                                          <p:spTgt spid="300054">
                                            <p:txEl>
                                              <p:pRg st="1" end="1"/>
                                            </p:txEl>
                                          </p:spTgt>
                                        </p:tgtEl>
                                      </p:cBhvr>
                                    </p:animEffect>
                                  </p:childTnLst>
                                </p:cTn>
                              </p:par>
                            </p:childTnLst>
                          </p:cTn>
                        </p:par>
                        <p:par>
                          <p:cTn id="47" fill="hold" nodeType="afterGroup">
                            <p:stCondLst>
                              <p:cond delay="36200"/>
                            </p:stCondLst>
                            <p:childTnLst>
                              <p:par>
                                <p:cTn id="48" presetID="9" presetClass="entr" presetSubtype="0" fill="hold" grpId="0" nodeType="afterEffect">
                                  <p:stCondLst>
                                    <p:cond delay="2000"/>
                                  </p:stCondLst>
                                  <p:iterate type="wd">
                                    <p:tmPct val="100000"/>
                                  </p:iterate>
                                  <p:childTnLst>
                                    <p:set>
                                      <p:cBhvr>
                                        <p:cTn id="49" dur="1" fill="hold">
                                          <p:stCondLst>
                                            <p:cond delay="0"/>
                                          </p:stCondLst>
                                        </p:cTn>
                                        <p:tgtEl>
                                          <p:spTgt spid="300054">
                                            <p:txEl>
                                              <p:pRg st="2" end="2"/>
                                            </p:txEl>
                                          </p:spTgt>
                                        </p:tgtEl>
                                        <p:attrNameLst>
                                          <p:attrName>style.visibility</p:attrName>
                                        </p:attrNameLst>
                                      </p:cBhvr>
                                      <p:to>
                                        <p:strVal val="visible"/>
                                      </p:to>
                                    </p:set>
                                    <p:animEffect transition="in" filter="dissolve">
                                      <p:cBhvr>
                                        <p:cTn id="50" dur="300"/>
                                        <p:tgtEl>
                                          <p:spTgt spid="300054">
                                            <p:txEl>
                                              <p:pRg st="2" end="2"/>
                                            </p:txEl>
                                          </p:spTgt>
                                        </p:tgtEl>
                                      </p:cBhvr>
                                    </p:animEffect>
                                  </p:childTnLst>
                                </p:cTn>
                              </p:par>
                            </p:childTnLst>
                          </p:cTn>
                        </p:par>
                        <p:par>
                          <p:cTn id="51" fill="hold" nodeType="afterGroup">
                            <p:stCondLst>
                              <p:cond delay="40300"/>
                            </p:stCondLst>
                            <p:childTnLst>
                              <p:par>
                                <p:cTn id="52" presetID="10" presetClass="entr" presetSubtype="0" fill="hold" grpId="0" nodeType="afterEffect">
                                  <p:stCondLst>
                                    <p:cond delay="0"/>
                                  </p:stCondLst>
                                  <p:childTnLst>
                                    <p:set>
                                      <p:cBhvr>
                                        <p:cTn id="53" dur="1" fill="hold">
                                          <p:stCondLst>
                                            <p:cond delay="0"/>
                                          </p:stCondLst>
                                        </p:cTn>
                                        <p:tgtEl>
                                          <p:spTgt spid="300059"/>
                                        </p:tgtEl>
                                        <p:attrNameLst>
                                          <p:attrName>style.visibility</p:attrName>
                                        </p:attrNameLst>
                                      </p:cBhvr>
                                      <p:to>
                                        <p:strVal val="visible"/>
                                      </p:to>
                                    </p:set>
                                    <p:animEffect transition="in" filter="fade">
                                      <p:cBhvr>
                                        <p:cTn id="54" dur="2000"/>
                                        <p:tgtEl>
                                          <p:spTgt spid="300059"/>
                                        </p:tgtEl>
                                      </p:cBhvr>
                                    </p:animEffect>
                                  </p:childTnLst>
                                </p:cTn>
                              </p:par>
                            </p:childTnLst>
                          </p:cTn>
                        </p:par>
                        <p:par>
                          <p:cTn id="55" fill="hold" nodeType="afterGroup">
                            <p:stCondLst>
                              <p:cond delay="42300"/>
                            </p:stCondLst>
                            <p:childTnLst>
                              <p:par>
                                <p:cTn id="56" presetID="23" presetClass="entr" presetSubtype="16" fill="hold" nodeType="afterEffect">
                                  <p:stCondLst>
                                    <p:cond delay="0"/>
                                  </p:stCondLst>
                                  <p:childTnLst>
                                    <p:set>
                                      <p:cBhvr>
                                        <p:cTn id="57" dur="1" fill="hold">
                                          <p:stCondLst>
                                            <p:cond delay="0"/>
                                          </p:stCondLst>
                                        </p:cTn>
                                        <p:tgtEl>
                                          <p:spTgt spid="300060"/>
                                        </p:tgtEl>
                                        <p:attrNameLst>
                                          <p:attrName>style.visibility</p:attrName>
                                        </p:attrNameLst>
                                      </p:cBhvr>
                                      <p:to>
                                        <p:strVal val="visible"/>
                                      </p:to>
                                    </p:set>
                                    <p:anim calcmode="lin" valueType="num">
                                      <p:cBhvr>
                                        <p:cTn id="58" dur="500" fill="hold"/>
                                        <p:tgtEl>
                                          <p:spTgt spid="300060"/>
                                        </p:tgtEl>
                                        <p:attrNameLst>
                                          <p:attrName>ppt_w</p:attrName>
                                        </p:attrNameLst>
                                      </p:cBhvr>
                                      <p:tavLst>
                                        <p:tav tm="0">
                                          <p:val>
                                            <p:fltVal val="0"/>
                                          </p:val>
                                        </p:tav>
                                        <p:tav tm="100000">
                                          <p:val>
                                            <p:strVal val="#ppt_w"/>
                                          </p:val>
                                        </p:tav>
                                      </p:tavLst>
                                    </p:anim>
                                    <p:anim calcmode="lin" valueType="num">
                                      <p:cBhvr>
                                        <p:cTn id="59" dur="500" fill="hold"/>
                                        <p:tgtEl>
                                          <p:spTgt spid="300060"/>
                                        </p:tgtEl>
                                        <p:attrNameLst>
                                          <p:attrName>ppt_h</p:attrName>
                                        </p:attrNameLst>
                                      </p:cBhvr>
                                      <p:tavLst>
                                        <p:tav tm="0">
                                          <p:val>
                                            <p:fltVal val="0"/>
                                          </p:val>
                                        </p:tav>
                                        <p:tav tm="100000">
                                          <p:val>
                                            <p:strVal val="#ppt_h"/>
                                          </p:val>
                                        </p:tav>
                                      </p:tavLst>
                                    </p:anim>
                                  </p:childTnLst>
                                </p:cTn>
                              </p:par>
                            </p:childTnLst>
                          </p:cTn>
                        </p:par>
                        <p:par>
                          <p:cTn id="60" fill="hold" nodeType="afterGroup">
                            <p:stCondLst>
                              <p:cond delay="42800"/>
                            </p:stCondLst>
                            <p:childTnLst>
                              <p:par>
                                <p:cTn id="61" presetID="55" presetClass="exit" presetSubtype="0" fill="hold" nodeType="afterEffect">
                                  <p:stCondLst>
                                    <p:cond delay="0"/>
                                  </p:stCondLst>
                                  <p:childTnLst>
                                    <p:anim calcmode="lin" valueType="num">
                                      <p:cBhvr>
                                        <p:cTn id="62" dur="1000"/>
                                        <p:tgtEl>
                                          <p:spTgt spid="300060"/>
                                        </p:tgtEl>
                                        <p:attrNameLst>
                                          <p:attrName>ppt_w</p:attrName>
                                        </p:attrNameLst>
                                      </p:cBhvr>
                                      <p:tavLst>
                                        <p:tav tm="0">
                                          <p:val>
                                            <p:strVal val="ppt_w"/>
                                          </p:val>
                                        </p:tav>
                                        <p:tav tm="100000">
                                          <p:val>
                                            <p:strVal val="ppt_w*0.70"/>
                                          </p:val>
                                        </p:tav>
                                      </p:tavLst>
                                    </p:anim>
                                    <p:anim calcmode="lin" valueType="num">
                                      <p:cBhvr>
                                        <p:cTn id="63" dur="1000"/>
                                        <p:tgtEl>
                                          <p:spTgt spid="300060"/>
                                        </p:tgtEl>
                                        <p:attrNameLst>
                                          <p:attrName>ppt_h</p:attrName>
                                        </p:attrNameLst>
                                      </p:cBhvr>
                                      <p:tavLst>
                                        <p:tav tm="0">
                                          <p:val>
                                            <p:strVal val="ppt_h"/>
                                          </p:val>
                                        </p:tav>
                                        <p:tav tm="100000">
                                          <p:val>
                                            <p:strVal val="ppt_h"/>
                                          </p:val>
                                        </p:tav>
                                      </p:tavLst>
                                    </p:anim>
                                    <p:animEffect transition="out" filter="fade">
                                      <p:cBhvr>
                                        <p:cTn id="64" dur="1000"/>
                                        <p:tgtEl>
                                          <p:spTgt spid="300060"/>
                                        </p:tgtEl>
                                      </p:cBhvr>
                                    </p:animEffect>
                                    <p:set>
                                      <p:cBhvr>
                                        <p:cTn id="65" dur="1" fill="hold">
                                          <p:stCondLst>
                                            <p:cond delay="999"/>
                                          </p:stCondLst>
                                        </p:cTn>
                                        <p:tgtEl>
                                          <p:spTgt spid="30006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0034" grpId="0" autoUpdateAnimBg="0"/>
      <p:bldP spid="300035" grpId="0" build="p" autoUpdateAnimBg="0" advAuto="1000"/>
      <p:bldP spid="300053" grpId="0" build="p" autoUpdateAnimBg="0" advAuto="4000"/>
      <p:bldP spid="300054" grpId="0" build="p" autoUpdateAnimBg="0" advAuto="2000"/>
      <p:bldP spid="300059" grpId="0" animBg="1"/>
    </p:bld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1058" name="Rectangle 2"/>
          <p:cNvSpPr>
            <a:spLocks noChangeArrowheads="1"/>
          </p:cNvSpPr>
          <p:nvPr/>
        </p:nvSpPr>
        <p:spPr bwMode="auto">
          <a:xfrm>
            <a:off x="685800" y="609600"/>
            <a:ext cx="7772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2800" b="0">
                <a:solidFill>
                  <a:srgbClr val="FFFF66"/>
                </a:solidFill>
                <a:effectLst>
                  <a:outerShdw blurRad="38100" dist="38100" dir="2700000" algn="tl">
                    <a:srgbClr val="000000"/>
                  </a:outerShdw>
                </a:effectLst>
              </a:rPr>
              <a:t>Le détecteur hyperfréquence</a:t>
            </a:r>
          </a:p>
        </p:txBody>
      </p:sp>
      <p:pic>
        <p:nvPicPr>
          <p:cNvPr id="301075" name="Picture 19" descr="alarme intrusion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981200"/>
            <a:ext cx="1965325" cy="3241675"/>
          </a:xfrm>
          <a:prstGeom prst="rect">
            <a:avLst/>
          </a:prstGeom>
          <a:noFill/>
          <a:extLst>
            <a:ext uri="{909E8E84-426E-40DD-AFC4-6F175D3DCCD1}">
              <a14:hiddenFill xmlns:a14="http://schemas.microsoft.com/office/drawing/2010/main">
                <a:solidFill>
                  <a:srgbClr val="FFFFFF"/>
                </a:solidFill>
              </a14:hiddenFill>
            </a:ext>
          </a:extLst>
        </p:spPr>
      </p:pic>
      <p:sp>
        <p:nvSpPr>
          <p:cNvPr id="301076" name="Rectangle 20"/>
          <p:cNvSpPr>
            <a:spLocks noGrp="1" noChangeArrowheads="1"/>
          </p:cNvSpPr>
          <p:nvPr>
            <p:ph type="body" idx="1"/>
          </p:nvPr>
        </p:nvSpPr>
        <p:spPr bwMode="auto">
          <a:xfrm>
            <a:off x="2667000" y="1447800"/>
            <a:ext cx="5867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nSpc>
                <a:spcPct val="90000"/>
              </a:lnSpc>
              <a:buFont typeface="Monotype Sorts" pitchFamily="2" charset="2"/>
              <a:buNone/>
            </a:pPr>
            <a:r>
              <a:rPr lang="fr-FR" sz="2400">
                <a:cs typeface="Times New Roman" pitchFamily="18" charset="0"/>
              </a:rPr>
              <a:t>Ce détecteur utilise l’effet Doppler, qui</a:t>
            </a:r>
          </a:p>
          <a:p>
            <a:pPr>
              <a:lnSpc>
                <a:spcPct val="90000"/>
              </a:lnSpc>
              <a:buFont typeface="Monotype Sorts" pitchFamily="2" charset="2"/>
              <a:buNone/>
            </a:pPr>
            <a:r>
              <a:rPr lang="fr-FR" sz="2400">
                <a:cs typeface="Times New Roman" pitchFamily="18" charset="0"/>
              </a:rPr>
              <a:t>consiste à émettre en permanence des</a:t>
            </a:r>
          </a:p>
          <a:p>
            <a:pPr>
              <a:lnSpc>
                <a:spcPct val="90000"/>
              </a:lnSpc>
              <a:buFont typeface="Monotype Sorts" pitchFamily="2" charset="2"/>
              <a:buNone/>
            </a:pPr>
            <a:r>
              <a:rPr lang="fr-FR" sz="2400">
                <a:cs typeface="Times New Roman" pitchFamily="18" charset="0"/>
              </a:rPr>
              <a:t>ondes à une fréquence de 9,9 GHz qui</a:t>
            </a:r>
          </a:p>
          <a:p>
            <a:pPr>
              <a:lnSpc>
                <a:spcPct val="90000"/>
              </a:lnSpc>
              <a:buFont typeface="Monotype Sorts" pitchFamily="2" charset="2"/>
              <a:buNone/>
            </a:pPr>
            <a:r>
              <a:rPr lang="fr-FR" sz="2400">
                <a:cs typeface="Times New Roman" pitchFamily="18" charset="0"/>
              </a:rPr>
              <a:t>sont réfléchies par les obstacles qu’elles</a:t>
            </a:r>
          </a:p>
          <a:p>
            <a:pPr>
              <a:lnSpc>
                <a:spcPct val="90000"/>
              </a:lnSpc>
              <a:buFont typeface="Monotype Sorts" pitchFamily="2" charset="2"/>
              <a:buNone/>
            </a:pPr>
            <a:r>
              <a:rPr lang="fr-FR" sz="2400">
                <a:cs typeface="Times New Roman" pitchFamily="18" charset="0"/>
              </a:rPr>
              <a:t>rencontrent (radar).</a:t>
            </a:r>
            <a:endParaRPr lang="fr-FR" sz="2400"/>
          </a:p>
        </p:txBody>
      </p:sp>
      <p:sp>
        <p:nvSpPr>
          <p:cNvPr id="301077" name="Rectangle 21"/>
          <p:cNvSpPr>
            <a:spLocks noChangeArrowheads="1"/>
          </p:cNvSpPr>
          <p:nvPr/>
        </p:nvSpPr>
        <p:spPr bwMode="auto">
          <a:xfrm>
            <a:off x="2667000" y="3810000"/>
            <a:ext cx="64770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lnSpc>
                <a:spcPct val="90000"/>
              </a:lnSpc>
              <a:spcBef>
                <a:spcPct val="20000"/>
              </a:spcBef>
              <a:buClr>
                <a:schemeClr val="folHlink"/>
              </a:buClr>
              <a:buSzPct val="75000"/>
              <a:buFont typeface="Monotype Sorts" pitchFamily="2" charset="2"/>
              <a:buNone/>
            </a:pPr>
            <a:r>
              <a:rPr kumimoji="1" lang="fr-FR" sz="2400" b="0">
                <a:solidFill>
                  <a:schemeClr val="tx1"/>
                </a:solidFill>
                <a:effectLst>
                  <a:outerShdw blurRad="38100" dist="38100" dir="2700000" algn="tl">
                    <a:srgbClr val="000000"/>
                  </a:outerShdw>
                </a:effectLst>
                <a:cs typeface="Times New Roman" pitchFamily="18" charset="0"/>
              </a:rPr>
              <a:t>Une mesure de la différence de fréquence</a:t>
            </a:r>
          </a:p>
          <a:p>
            <a:pPr marL="342900" indent="-342900" algn="l">
              <a:lnSpc>
                <a:spcPct val="90000"/>
              </a:lnSpc>
              <a:spcBef>
                <a:spcPct val="20000"/>
              </a:spcBef>
              <a:buClr>
                <a:schemeClr val="folHlink"/>
              </a:buClr>
              <a:buSzPct val="75000"/>
              <a:buFont typeface="Monotype Sorts" pitchFamily="2" charset="2"/>
              <a:buNone/>
            </a:pPr>
            <a:r>
              <a:rPr kumimoji="1" lang="fr-FR" sz="2400" b="0">
                <a:solidFill>
                  <a:schemeClr val="tx1"/>
                </a:solidFill>
                <a:effectLst>
                  <a:outerShdw blurRad="38100" dist="38100" dir="2700000" algn="tl">
                    <a:srgbClr val="000000"/>
                  </a:outerShdw>
                </a:effectLst>
                <a:cs typeface="Times New Roman" pitchFamily="18" charset="0"/>
              </a:rPr>
              <a:t>entre les ondes émises et les ondes</a:t>
            </a:r>
          </a:p>
          <a:p>
            <a:pPr marL="342900" indent="-342900" algn="l">
              <a:lnSpc>
                <a:spcPct val="90000"/>
              </a:lnSpc>
              <a:spcBef>
                <a:spcPct val="20000"/>
              </a:spcBef>
              <a:buClr>
                <a:schemeClr val="folHlink"/>
              </a:buClr>
              <a:buSzPct val="75000"/>
              <a:buFont typeface="Monotype Sorts" pitchFamily="2" charset="2"/>
              <a:buNone/>
            </a:pPr>
            <a:r>
              <a:rPr kumimoji="1" lang="fr-FR" sz="2400" b="0">
                <a:solidFill>
                  <a:schemeClr val="tx1"/>
                </a:solidFill>
                <a:effectLst>
                  <a:outerShdw blurRad="38100" dist="38100" dir="2700000" algn="tl">
                    <a:srgbClr val="000000"/>
                  </a:outerShdw>
                </a:effectLst>
                <a:cs typeface="Times New Roman" pitchFamily="18" charset="0"/>
              </a:rPr>
              <a:t>réfléchies permet de déterminer la présence</a:t>
            </a:r>
          </a:p>
          <a:p>
            <a:pPr marL="342900" indent="-342900" algn="l">
              <a:lnSpc>
                <a:spcPct val="90000"/>
              </a:lnSpc>
              <a:spcBef>
                <a:spcPct val="20000"/>
              </a:spcBef>
              <a:buClr>
                <a:schemeClr val="folHlink"/>
              </a:buClr>
              <a:buSzPct val="75000"/>
              <a:buFont typeface="Monotype Sorts" pitchFamily="2" charset="2"/>
              <a:buNone/>
            </a:pPr>
            <a:r>
              <a:rPr kumimoji="1" lang="fr-FR" sz="2400" b="0">
                <a:solidFill>
                  <a:schemeClr val="tx1"/>
                </a:solidFill>
                <a:effectLst>
                  <a:outerShdw blurRad="38100" dist="38100" dir="2700000" algn="tl">
                    <a:srgbClr val="000000"/>
                  </a:outerShdw>
                </a:effectLst>
                <a:cs typeface="Times New Roman" pitchFamily="18" charset="0"/>
              </a:rPr>
              <a:t>d’un objet ou d’une personne en mouvement.</a:t>
            </a:r>
            <a:r>
              <a:rPr kumimoji="1" lang="fr-FR" sz="2400" b="0">
                <a:solidFill>
                  <a:schemeClr val="tx1"/>
                </a:solidFill>
                <a:effectLst>
                  <a:outerShdw blurRad="38100" dist="38100" dir="2700000" algn="tl">
                    <a:srgbClr val="000000"/>
                  </a:outerShdw>
                </a:effectLst>
              </a:rPr>
              <a:t> </a:t>
            </a:r>
          </a:p>
        </p:txBody>
      </p:sp>
      <p:sp>
        <p:nvSpPr>
          <p:cNvPr id="301082" name="AutoShape 26">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301083" name="Group 27"/>
          <p:cNvGrpSpPr>
            <a:grpSpLocks/>
          </p:cNvGrpSpPr>
          <p:nvPr/>
        </p:nvGrpSpPr>
        <p:grpSpPr bwMode="auto">
          <a:xfrm>
            <a:off x="7380288" y="5805488"/>
            <a:ext cx="1008062" cy="360362"/>
            <a:chOff x="158" y="2341"/>
            <a:chExt cx="635" cy="227"/>
          </a:xfrm>
        </p:grpSpPr>
        <p:sp>
          <p:nvSpPr>
            <p:cNvPr id="301084" name="Line 28"/>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01085" name="Text Box 29"/>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25312">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8" presetClass="entr" presetSubtype="0" accel="50000" fill="hold" grpId="0" nodeType="afterEffect">
                                  <p:stCondLst>
                                    <p:cond delay="0"/>
                                  </p:stCondLst>
                                  <p:iterate type="lt">
                                    <p:tmPct val="80000"/>
                                  </p:iterate>
                                  <p:childTnLst>
                                    <p:set>
                                      <p:cBhvr>
                                        <p:cTn id="6" dur="1" fill="hold">
                                          <p:stCondLst>
                                            <p:cond delay="0"/>
                                          </p:stCondLst>
                                        </p:cTn>
                                        <p:tgtEl>
                                          <p:spTgt spid="301058"/>
                                        </p:tgtEl>
                                        <p:attrNameLst>
                                          <p:attrName>style.visibility</p:attrName>
                                        </p:attrNameLst>
                                      </p:cBhvr>
                                      <p:to>
                                        <p:strVal val="visible"/>
                                      </p:to>
                                    </p:set>
                                    <p:set>
                                      <p:cBhvr>
                                        <p:cTn id="7" dur="228" fill="hold">
                                          <p:stCondLst>
                                            <p:cond delay="0"/>
                                          </p:stCondLst>
                                        </p:cTn>
                                        <p:tgtEl>
                                          <p:spTgt spid="301058"/>
                                        </p:tgtEl>
                                        <p:attrNameLst>
                                          <p:attrName>style.rotation</p:attrName>
                                        </p:attrNameLst>
                                      </p:cBhvr>
                                      <p:to>
                                        <p:strVal val="-45.0"/>
                                      </p:to>
                                    </p:set>
                                    <p:anim calcmode="lin" valueType="num">
                                      <p:cBhvr>
                                        <p:cTn id="8" dur="228" fill="hold">
                                          <p:stCondLst>
                                            <p:cond delay="228"/>
                                          </p:stCondLst>
                                        </p:cTn>
                                        <p:tgtEl>
                                          <p:spTgt spid="301058"/>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301058"/>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301058"/>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301058"/>
                                        </p:tgtEl>
                                        <p:attrNameLst>
                                          <p:attrName>ppt_y</p:attrName>
                                        </p:attrNameLst>
                                      </p:cBhvr>
                                      <p:tavLst>
                                        <p:tav tm="0">
                                          <p:val>
                                            <p:strVal val="#ppt_y-(0.354*#ppt_w-0.172*#ppt_h)"/>
                                          </p:val>
                                        </p:tav>
                                        <p:tav tm="100000">
                                          <p:val>
                                            <p:strVal val="#ppt_y"/>
                                          </p:val>
                                        </p:tav>
                                      </p:tavLst>
                                    </p:anim>
                                  </p:childTnLst>
                                </p:cTn>
                              </p:par>
                            </p:childTnLst>
                          </p:cTn>
                        </p:par>
                        <p:par>
                          <p:cTn id="12" fill="hold" nodeType="afterGroup">
                            <p:stCondLst>
                              <p:cond delay="10100"/>
                            </p:stCondLst>
                            <p:childTnLst>
                              <p:par>
                                <p:cTn id="13" presetID="15" presetClass="entr" presetSubtype="0" fill="hold" nodeType="afterEffect">
                                  <p:stCondLst>
                                    <p:cond delay="1000"/>
                                  </p:stCondLst>
                                  <p:childTnLst>
                                    <p:set>
                                      <p:cBhvr>
                                        <p:cTn id="14" dur="1" fill="hold">
                                          <p:stCondLst>
                                            <p:cond delay="0"/>
                                          </p:stCondLst>
                                        </p:cTn>
                                        <p:tgtEl>
                                          <p:spTgt spid="301075"/>
                                        </p:tgtEl>
                                        <p:attrNameLst>
                                          <p:attrName>style.visibility</p:attrName>
                                        </p:attrNameLst>
                                      </p:cBhvr>
                                      <p:to>
                                        <p:strVal val="visible"/>
                                      </p:to>
                                    </p:set>
                                    <p:anim calcmode="lin" valueType="num">
                                      <p:cBhvr>
                                        <p:cTn id="15" dur="1000" fill="hold"/>
                                        <p:tgtEl>
                                          <p:spTgt spid="301075"/>
                                        </p:tgtEl>
                                        <p:attrNameLst>
                                          <p:attrName>ppt_w</p:attrName>
                                        </p:attrNameLst>
                                      </p:cBhvr>
                                      <p:tavLst>
                                        <p:tav tm="0">
                                          <p:val>
                                            <p:fltVal val="0"/>
                                          </p:val>
                                        </p:tav>
                                        <p:tav tm="100000">
                                          <p:val>
                                            <p:strVal val="#ppt_w"/>
                                          </p:val>
                                        </p:tav>
                                      </p:tavLst>
                                    </p:anim>
                                    <p:anim calcmode="lin" valueType="num">
                                      <p:cBhvr>
                                        <p:cTn id="16" dur="1000" fill="hold"/>
                                        <p:tgtEl>
                                          <p:spTgt spid="301075"/>
                                        </p:tgtEl>
                                        <p:attrNameLst>
                                          <p:attrName>ppt_h</p:attrName>
                                        </p:attrNameLst>
                                      </p:cBhvr>
                                      <p:tavLst>
                                        <p:tav tm="0">
                                          <p:val>
                                            <p:fltVal val="0"/>
                                          </p:val>
                                        </p:tav>
                                        <p:tav tm="100000">
                                          <p:val>
                                            <p:strVal val="#ppt_h"/>
                                          </p:val>
                                        </p:tav>
                                      </p:tavLst>
                                    </p:anim>
                                    <p:anim calcmode="lin" valueType="num">
                                      <p:cBhvr>
                                        <p:cTn id="17" dur="1000" fill="hold"/>
                                        <p:tgtEl>
                                          <p:spTgt spid="301075"/>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01075"/>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12100"/>
                            </p:stCondLst>
                            <p:childTnLst>
                              <p:par>
                                <p:cTn id="20" presetID="9" presetClass="entr" presetSubtype="0" fill="hold" grpId="0" nodeType="afterEffect">
                                  <p:stCondLst>
                                    <p:cond delay="1000"/>
                                  </p:stCondLst>
                                  <p:iterate type="wd">
                                    <p:tmPct val="100000"/>
                                  </p:iterate>
                                  <p:childTnLst>
                                    <p:set>
                                      <p:cBhvr>
                                        <p:cTn id="21" dur="1" fill="hold">
                                          <p:stCondLst>
                                            <p:cond delay="0"/>
                                          </p:stCondLst>
                                        </p:cTn>
                                        <p:tgtEl>
                                          <p:spTgt spid="301076">
                                            <p:txEl>
                                              <p:pRg st="0" end="0"/>
                                            </p:txEl>
                                          </p:spTgt>
                                        </p:tgtEl>
                                        <p:attrNameLst>
                                          <p:attrName>style.visibility</p:attrName>
                                        </p:attrNameLst>
                                      </p:cBhvr>
                                      <p:to>
                                        <p:strVal val="visible"/>
                                      </p:to>
                                    </p:set>
                                    <p:animEffect transition="in" filter="dissolve">
                                      <p:cBhvr>
                                        <p:cTn id="22" dur="300"/>
                                        <p:tgtEl>
                                          <p:spTgt spid="301076">
                                            <p:txEl>
                                              <p:pRg st="0" end="0"/>
                                            </p:txEl>
                                          </p:spTgt>
                                        </p:tgtEl>
                                      </p:cBhvr>
                                    </p:animEffect>
                                  </p:childTnLst>
                                </p:cTn>
                              </p:par>
                            </p:childTnLst>
                          </p:cTn>
                        </p:par>
                        <p:par>
                          <p:cTn id="23" fill="hold" nodeType="afterGroup">
                            <p:stCondLst>
                              <p:cond delay="15200"/>
                            </p:stCondLst>
                            <p:childTnLst>
                              <p:par>
                                <p:cTn id="24" presetID="9" presetClass="entr" presetSubtype="0" fill="hold" grpId="0" nodeType="afterEffect">
                                  <p:stCondLst>
                                    <p:cond delay="1000"/>
                                  </p:stCondLst>
                                  <p:iterate type="wd">
                                    <p:tmPct val="100000"/>
                                  </p:iterate>
                                  <p:childTnLst>
                                    <p:set>
                                      <p:cBhvr>
                                        <p:cTn id="25" dur="1" fill="hold">
                                          <p:stCondLst>
                                            <p:cond delay="0"/>
                                          </p:stCondLst>
                                        </p:cTn>
                                        <p:tgtEl>
                                          <p:spTgt spid="301076">
                                            <p:txEl>
                                              <p:pRg st="1" end="1"/>
                                            </p:txEl>
                                          </p:spTgt>
                                        </p:tgtEl>
                                        <p:attrNameLst>
                                          <p:attrName>style.visibility</p:attrName>
                                        </p:attrNameLst>
                                      </p:cBhvr>
                                      <p:to>
                                        <p:strVal val="visible"/>
                                      </p:to>
                                    </p:set>
                                    <p:animEffect transition="in" filter="dissolve">
                                      <p:cBhvr>
                                        <p:cTn id="26" dur="300"/>
                                        <p:tgtEl>
                                          <p:spTgt spid="301076">
                                            <p:txEl>
                                              <p:pRg st="1" end="1"/>
                                            </p:txEl>
                                          </p:spTgt>
                                        </p:tgtEl>
                                      </p:cBhvr>
                                    </p:animEffect>
                                  </p:childTnLst>
                                </p:cTn>
                              </p:par>
                            </p:childTnLst>
                          </p:cTn>
                        </p:par>
                        <p:par>
                          <p:cTn id="27" fill="hold" nodeType="afterGroup">
                            <p:stCondLst>
                              <p:cond delay="18000"/>
                            </p:stCondLst>
                            <p:childTnLst>
                              <p:par>
                                <p:cTn id="28" presetID="9" presetClass="entr" presetSubtype="0" fill="hold" grpId="0" nodeType="afterEffect">
                                  <p:stCondLst>
                                    <p:cond delay="1000"/>
                                  </p:stCondLst>
                                  <p:iterate type="wd">
                                    <p:tmPct val="100000"/>
                                  </p:iterate>
                                  <p:childTnLst>
                                    <p:set>
                                      <p:cBhvr>
                                        <p:cTn id="29" dur="1" fill="hold">
                                          <p:stCondLst>
                                            <p:cond delay="0"/>
                                          </p:stCondLst>
                                        </p:cTn>
                                        <p:tgtEl>
                                          <p:spTgt spid="301076">
                                            <p:txEl>
                                              <p:pRg st="2" end="2"/>
                                            </p:txEl>
                                          </p:spTgt>
                                        </p:tgtEl>
                                        <p:attrNameLst>
                                          <p:attrName>style.visibility</p:attrName>
                                        </p:attrNameLst>
                                      </p:cBhvr>
                                      <p:to>
                                        <p:strVal val="visible"/>
                                      </p:to>
                                    </p:set>
                                    <p:animEffect transition="in" filter="dissolve">
                                      <p:cBhvr>
                                        <p:cTn id="30" dur="300"/>
                                        <p:tgtEl>
                                          <p:spTgt spid="301076">
                                            <p:txEl>
                                              <p:pRg st="2" end="2"/>
                                            </p:txEl>
                                          </p:spTgt>
                                        </p:tgtEl>
                                      </p:cBhvr>
                                    </p:animEffect>
                                  </p:childTnLst>
                                </p:cTn>
                              </p:par>
                            </p:childTnLst>
                          </p:cTn>
                        </p:par>
                        <p:par>
                          <p:cTn id="31" fill="hold" nodeType="afterGroup">
                            <p:stCondLst>
                              <p:cond delay="21400"/>
                            </p:stCondLst>
                            <p:childTnLst>
                              <p:par>
                                <p:cTn id="32" presetID="9" presetClass="entr" presetSubtype="0" fill="hold" grpId="0" nodeType="afterEffect">
                                  <p:stCondLst>
                                    <p:cond delay="1000"/>
                                  </p:stCondLst>
                                  <p:iterate type="wd">
                                    <p:tmPct val="100000"/>
                                  </p:iterate>
                                  <p:childTnLst>
                                    <p:set>
                                      <p:cBhvr>
                                        <p:cTn id="33" dur="1" fill="hold">
                                          <p:stCondLst>
                                            <p:cond delay="0"/>
                                          </p:stCondLst>
                                        </p:cTn>
                                        <p:tgtEl>
                                          <p:spTgt spid="301076">
                                            <p:txEl>
                                              <p:pRg st="3" end="3"/>
                                            </p:txEl>
                                          </p:spTgt>
                                        </p:tgtEl>
                                        <p:attrNameLst>
                                          <p:attrName>style.visibility</p:attrName>
                                        </p:attrNameLst>
                                      </p:cBhvr>
                                      <p:to>
                                        <p:strVal val="visible"/>
                                      </p:to>
                                    </p:set>
                                    <p:animEffect transition="in" filter="dissolve">
                                      <p:cBhvr>
                                        <p:cTn id="34" dur="300"/>
                                        <p:tgtEl>
                                          <p:spTgt spid="301076">
                                            <p:txEl>
                                              <p:pRg st="3" end="3"/>
                                            </p:txEl>
                                          </p:spTgt>
                                        </p:tgtEl>
                                      </p:cBhvr>
                                    </p:animEffect>
                                  </p:childTnLst>
                                </p:cTn>
                              </p:par>
                            </p:childTnLst>
                          </p:cTn>
                        </p:par>
                        <p:par>
                          <p:cTn id="35" fill="hold" nodeType="afterGroup">
                            <p:stCondLst>
                              <p:cond delay="24200"/>
                            </p:stCondLst>
                            <p:childTnLst>
                              <p:par>
                                <p:cTn id="36" presetID="9" presetClass="entr" presetSubtype="0" fill="hold" grpId="0" nodeType="afterEffect">
                                  <p:stCondLst>
                                    <p:cond delay="1000"/>
                                  </p:stCondLst>
                                  <p:iterate type="wd">
                                    <p:tmPct val="100000"/>
                                  </p:iterate>
                                  <p:childTnLst>
                                    <p:set>
                                      <p:cBhvr>
                                        <p:cTn id="37" dur="1" fill="hold">
                                          <p:stCondLst>
                                            <p:cond delay="0"/>
                                          </p:stCondLst>
                                        </p:cTn>
                                        <p:tgtEl>
                                          <p:spTgt spid="301076">
                                            <p:txEl>
                                              <p:pRg st="4" end="4"/>
                                            </p:txEl>
                                          </p:spTgt>
                                        </p:tgtEl>
                                        <p:attrNameLst>
                                          <p:attrName>style.visibility</p:attrName>
                                        </p:attrNameLst>
                                      </p:cBhvr>
                                      <p:to>
                                        <p:strVal val="visible"/>
                                      </p:to>
                                    </p:set>
                                    <p:animEffect transition="in" filter="dissolve">
                                      <p:cBhvr>
                                        <p:cTn id="38" dur="300"/>
                                        <p:tgtEl>
                                          <p:spTgt spid="301076">
                                            <p:txEl>
                                              <p:pRg st="4" end="4"/>
                                            </p:txEl>
                                          </p:spTgt>
                                        </p:tgtEl>
                                      </p:cBhvr>
                                    </p:animEffect>
                                  </p:childTnLst>
                                </p:cTn>
                              </p:par>
                            </p:childTnLst>
                          </p:cTn>
                        </p:par>
                        <p:par>
                          <p:cTn id="39" fill="hold" nodeType="afterGroup">
                            <p:stCondLst>
                              <p:cond delay="26400"/>
                            </p:stCondLst>
                            <p:childTnLst>
                              <p:par>
                                <p:cTn id="40" presetID="9" presetClass="entr" presetSubtype="0" fill="hold" grpId="0" nodeType="afterEffect">
                                  <p:stCondLst>
                                    <p:cond delay="2000"/>
                                  </p:stCondLst>
                                  <p:iterate type="wd">
                                    <p:tmPct val="100000"/>
                                  </p:iterate>
                                  <p:childTnLst>
                                    <p:set>
                                      <p:cBhvr>
                                        <p:cTn id="41" dur="1" fill="hold">
                                          <p:stCondLst>
                                            <p:cond delay="0"/>
                                          </p:stCondLst>
                                        </p:cTn>
                                        <p:tgtEl>
                                          <p:spTgt spid="301077">
                                            <p:txEl>
                                              <p:pRg st="0" end="0"/>
                                            </p:txEl>
                                          </p:spTgt>
                                        </p:tgtEl>
                                        <p:attrNameLst>
                                          <p:attrName>style.visibility</p:attrName>
                                        </p:attrNameLst>
                                      </p:cBhvr>
                                      <p:to>
                                        <p:strVal val="visible"/>
                                      </p:to>
                                    </p:set>
                                    <p:animEffect transition="in" filter="dissolve">
                                      <p:cBhvr>
                                        <p:cTn id="42" dur="300"/>
                                        <p:tgtEl>
                                          <p:spTgt spid="301077">
                                            <p:txEl>
                                              <p:pRg st="0" end="0"/>
                                            </p:txEl>
                                          </p:spTgt>
                                        </p:tgtEl>
                                      </p:cBhvr>
                                    </p:animEffect>
                                  </p:childTnLst>
                                </p:cTn>
                              </p:par>
                            </p:childTnLst>
                          </p:cTn>
                        </p:par>
                        <p:par>
                          <p:cTn id="43" fill="hold" nodeType="afterGroup">
                            <p:stCondLst>
                              <p:cond delay="30500"/>
                            </p:stCondLst>
                            <p:childTnLst>
                              <p:par>
                                <p:cTn id="44" presetID="9" presetClass="entr" presetSubtype="0" fill="hold" grpId="0" nodeType="afterEffect">
                                  <p:stCondLst>
                                    <p:cond delay="2000"/>
                                  </p:stCondLst>
                                  <p:iterate type="wd">
                                    <p:tmPct val="100000"/>
                                  </p:iterate>
                                  <p:childTnLst>
                                    <p:set>
                                      <p:cBhvr>
                                        <p:cTn id="45" dur="1" fill="hold">
                                          <p:stCondLst>
                                            <p:cond delay="0"/>
                                          </p:stCondLst>
                                        </p:cTn>
                                        <p:tgtEl>
                                          <p:spTgt spid="301077">
                                            <p:txEl>
                                              <p:pRg st="1" end="1"/>
                                            </p:txEl>
                                          </p:spTgt>
                                        </p:tgtEl>
                                        <p:attrNameLst>
                                          <p:attrName>style.visibility</p:attrName>
                                        </p:attrNameLst>
                                      </p:cBhvr>
                                      <p:to>
                                        <p:strVal val="visible"/>
                                      </p:to>
                                    </p:set>
                                    <p:animEffect transition="in" filter="dissolve">
                                      <p:cBhvr>
                                        <p:cTn id="46" dur="300"/>
                                        <p:tgtEl>
                                          <p:spTgt spid="301077">
                                            <p:txEl>
                                              <p:pRg st="1" end="1"/>
                                            </p:txEl>
                                          </p:spTgt>
                                        </p:tgtEl>
                                      </p:cBhvr>
                                    </p:animEffect>
                                  </p:childTnLst>
                                </p:cTn>
                              </p:par>
                            </p:childTnLst>
                          </p:cTn>
                        </p:par>
                        <p:par>
                          <p:cTn id="47" fill="hold" nodeType="afterGroup">
                            <p:stCondLst>
                              <p:cond delay="34600"/>
                            </p:stCondLst>
                            <p:childTnLst>
                              <p:par>
                                <p:cTn id="48" presetID="9" presetClass="entr" presetSubtype="0" fill="hold" grpId="0" nodeType="afterEffect">
                                  <p:stCondLst>
                                    <p:cond delay="2000"/>
                                  </p:stCondLst>
                                  <p:iterate type="wd">
                                    <p:tmPct val="100000"/>
                                  </p:iterate>
                                  <p:childTnLst>
                                    <p:set>
                                      <p:cBhvr>
                                        <p:cTn id="49" dur="1" fill="hold">
                                          <p:stCondLst>
                                            <p:cond delay="0"/>
                                          </p:stCondLst>
                                        </p:cTn>
                                        <p:tgtEl>
                                          <p:spTgt spid="301077">
                                            <p:txEl>
                                              <p:pRg st="2" end="2"/>
                                            </p:txEl>
                                          </p:spTgt>
                                        </p:tgtEl>
                                        <p:attrNameLst>
                                          <p:attrName>style.visibility</p:attrName>
                                        </p:attrNameLst>
                                      </p:cBhvr>
                                      <p:to>
                                        <p:strVal val="visible"/>
                                      </p:to>
                                    </p:set>
                                    <p:animEffect transition="in" filter="dissolve">
                                      <p:cBhvr>
                                        <p:cTn id="50" dur="300"/>
                                        <p:tgtEl>
                                          <p:spTgt spid="301077">
                                            <p:txEl>
                                              <p:pRg st="2" end="2"/>
                                            </p:txEl>
                                          </p:spTgt>
                                        </p:tgtEl>
                                      </p:cBhvr>
                                    </p:animEffect>
                                  </p:childTnLst>
                                </p:cTn>
                              </p:par>
                            </p:childTnLst>
                          </p:cTn>
                        </p:par>
                        <p:par>
                          <p:cTn id="51" fill="hold" nodeType="afterGroup">
                            <p:stCondLst>
                              <p:cond delay="38400"/>
                            </p:stCondLst>
                            <p:childTnLst>
                              <p:par>
                                <p:cTn id="52" presetID="9" presetClass="entr" presetSubtype="0" fill="hold" grpId="0" nodeType="afterEffect">
                                  <p:stCondLst>
                                    <p:cond delay="2000"/>
                                  </p:stCondLst>
                                  <p:iterate type="wd">
                                    <p:tmPct val="100000"/>
                                  </p:iterate>
                                  <p:childTnLst>
                                    <p:set>
                                      <p:cBhvr>
                                        <p:cTn id="53" dur="1" fill="hold">
                                          <p:stCondLst>
                                            <p:cond delay="0"/>
                                          </p:stCondLst>
                                        </p:cTn>
                                        <p:tgtEl>
                                          <p:spTgt spid="301077">
                                            <p:txEl>
                                              <p:pRg st="3" end="3"/>
                                            </p:txEl>
                                          </p:spTgt>
                                        </p:tgtEl>
                                        <p:attrNameLst>
                                          <p:attrName>style.visibility</p:attrName>
                                        </p:attrNameLst>
                                      </p:cBhvr>
                                      <p:to>
                                        <p:strVal val="visible"/>
                                      </p:to>
                                    </p:set>
                                    <p:animEffect transition="in" filter="dissolve">
                                      <p:cBhvr>
                                        <p:cTn id="54" dur="300"/>
                                        <p:tgtEl>
                                          <p:spTgt spid="301077">
                                            <p:txEl>
                                              <p:pRg st="3" end="3"/>
                                            </p:txEl>
                                          </p:spTgt>
                                        </p:tgtEl>
                                      </p:cBhvr>
                                    </p:animEffect>
                                  </p:childTnLst>
                                </p:cTn>
                              </p:par>
                            </p:childTnLst>
                          </p:cTn>
                        </p:par>
                        <p:par>
                          <p:cTn id="55" fill="hold" nodeType="afterGroup">
                            <p:stCondLst>
                              <p:cond delay="43100"/>
                            </p:stCondLst>
                            <p:childTnLst>
                              <p:par>
                                <p:cTn id="56" presetID="10" presetClass="entr" presetSubtype="0" fill="hold" grpId="0" nodeType="afterEffect">
                                  <p:stCondLst>
                                    <p:cond delay="0"/>
                                  </p:stCondLst>
                                  <p:childTnLst>
                                    <p:set>
                                      <p:cBhvr>
                                        <p:cTn id="57" dur="1" fill="hold">
                                          <p:stCondLst>
                                            <p:cond delay="0"/>
                                          </p:stCondLst>
                                        </p:cTn>
                                        <p:tgtEl>
                                          <p:spTgt spid="301082"/>
                                        </p:tgtEl>
                                        <p:attrNameLst>
                                          <p:attrName>style.visibility</p:attrName>
                                        </p:attrNameLst>
                                      </p:cBhvr>
                                      <p:to>
                                        <p:strVal val="visible"/>
                                      </p:to>
                                    </p:set>
                                    <p:animEffect transition="in" filter="fade">
                                      <p:cBhvr>
                                        <p:cTn id="58" dur="2000"/>
                                        <p:tgtEl>
                                          <p:spTgt spid="301082"/>
                                        </p:tgtEl>
                                      </p:cBhvr>
                                    </p:animEffect>
                                  </p:childTnLst>
                                </p:cTn>
                              </p:par>
                            </p:childTnLst>
                          </p:cTn>
                        </p:par>
                        <p:par>
                          <p:cTn id="59" fill="hold" nodeType="afterGroup">
                            <p:stCondLst>
                              <p:cond delay="45100"/>
                            </p:stCondLst>
                            <p:childTnLst>
                              <p:par>
                                <p:cTn id="60" presetID="23" presetClass="entr" presetSubtype="16" fill="hold" nodeType="afterEffect">
                                  <p:stCondLst>
                                    <p:cond delay="0"/>
                                  </p:stCondLst>
                                  <p:childTnLst>
                                    <p:set>
                                      <p:cBhvr>
                                        <p:cTn id="61" dur="1" fill="hold">
                                          <p:stCondLst>
                                            <p:cond delay="0"/>
                                          </p:stCondLst>
                                        </p:cTn>
                                        <p:tgtEl>
                                          <p:spTgt spid="301083"/>
                                        </p:tgtEl>
                                        <p:attrNameLst>
                                          <p:attrName>style.visibility</p:attrName>
                                        </p:attrNameLst>
                                      </p:cBhvr>
                                      <p:to>
                                        <p:strVal val="visible"/>
                                      </p:to>
                                    </p:set>
                                    <p:anim calcmode="lin" valueType="num">
                                      <p:cBhvr>
                                        <p:cTn id="62" dur="500" fill="hold"/>
                                        <p:tgtEl>
                                          <p:spTgt spid="301083"/>
                                        </p:tgtEl>
                                        <p:attrNameLst>
                                          <p:attrName>ppt_w</p:attrName>
                                        </p:attrNameLst>
                                      </p:cBhvr>
                                      <p:tavLst>
                                        <p:tav tm="0">
                                          <p:val>
                                            <p:fltVal val="0"/>
                                          </p:val>
                                        </p:tav>
                                        <p:tav tm="100000">
                                          <p:val>
                                            <p:strVal val="#ppt_w"/>
                                          </p:val>
                                        </p:tav>
                                      </p:tavLst>
                                    </p:anim>
                                    <p:anim calcmode="lin" valueType="num">
                                      <p:cBhvr>
                                        <p:cTn id="63" dur="500" fill="hold"/>
                                        <p:tgtEl>
                                          <p:spTgt spid="301083"/>
                                        </p:tgtEl>
                                        <p:attrNameLst>
                                          <p:attrName>ppt_h</p:attrName>
                                        </p:attrNameLst>
                                      </p:cBhvr>
                                      <p:tavLst>
                                        <p:tav tm="0">
                                          <p:val>
                                            <p:fltVal val="0"/>
                                          </p:val>
                                        </p:tav>
                                        <p:tav tm="100000">
                                          <p:val>
                                            <p:strVal val="#ppt_h"/>
                                          </p:val>
                                        </p:tav>
                                      </p:tavLst>
                                    </p:anim>
                                  </p:childTnLst>
                                </p:cTn>
                              </p:par>
                            </p:childTnLst>
                          </p:cTn>
                        </p:par>
                        <p:par>
                          <p:cTn id="64" fill="hold" nodeType="afterGroup">
                            <p:stCondLst>
                              <p:cond delay="45600"/>
                            </p:stCondLst>
                            <p:childTnLst>
                              <p:par>
                                <p:cTn id="65" presetID="55" presetClass="exit" presetSubtype="0" fill="hold" nodeType="afterEffect">
                                  <p:stCondLst>
                                    <p:cond delay="0"/>
                                  </p:stCondLst>
                                  <p:childTnLst>
                                    <p:anim calcmode="lin" valueType="num">
                                      <p:cBhvr>
                                        <p:cTn id="66" dur="1000"/>
                                        <p:tgtEl>
                                          <p:spTgt spid="301083"/>
                                        </p:tgtEl>
                                        <p:attrNameLst>
                                          <p:attrName>ppt_w</p:attrName>
                                        </p:attrNameLst>
                                      </p:cBhvr>
                                      <p:tavLst>
                                        <p:tav tm="0">
                                          <p:val>
                                            <p:strVal val="ppt_w"/>
                                          </p:val>
                                        </p:tav>
                                        <p:tav tm="100000">
                                          <p:val>
                                            <p:strVal val="ppt_w*0.70"/>
                                          </p:val>
                                        </p:tav>
                                      </p:tavLst>
                                    </p:anim>
                                    <p:anim calcmode="lin" valueType="num">
                                      <p:cBhvr>
                                        <p:cTn id="67" dur="1000"/>
                                        <p:tgtEl>
                                          <p:spTgt spid="301083"/>
                                        </p:tgtEl>
                                        <p:attrNameLst>
                                          <p:attrName>ppt_h</p:attrName>
                                        </p:attrNameLst>
                                      </p:cBhvr>
                                      <p:tavLst>
                                        <p:tav tm="0">
                                          <p:val>
                                            <p:strVal val="ppt_h"/>
                                          </p:val>
                                        </p:tav>
                                        <p:tav tm="100000">
                                          <p:val>
                                            <p:strVal val="ppt_h"/>
                                          </p:val>
                                        </p:tav>
                                      </p:tavLst>
                                    </p:anim>
                                    <p:animEffect transition="out" filter="fade">
                                      <p:cBhvr>
                                        <p:cTn id="68" dur="1000"/>
                                        <p:tgtEl>
                                          <p:spTgt spid="301083"/>
                                        </p:tgtEl>
                                      </p:cBhvr>
                                    </p:animEffect>
                                    <p:set>
                                      <p:cBhvr>
                                        <p:cTn id="69" dur="1" fill="hold">
                                          <p:stCondLst>
                                            <p:cond delay="999"/>
                                          </p:stCondLst>
                                        </p:cTn>
                                        <p:tgtEl>
                                          <p:spTgt spid="30108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1058" grpId="0" autoUpdateAnimBg="0"/>
      <p:bldP spid="301076" grpId="0" build="p" autoUpdateAnimBg="0" advAuto="1000"/>
      <p:bldP spid="301077" grpId="0" build="p" autoUpdateAnimBg="0" advAuto="6000"/>
      <p:bldP spid="301082" grpId="0" animBg="1"/>
    </p:bldLst>
  </p:timing>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02098" name="Picture 18" descr="alarme intrusion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1600200"/>
            <a:ext cx="4319588" cy="2100263"/>
          </a:xfrm>
          <a:prstGeom prst="rect">
            <a:avLst/>
          </a:prstGeom>
          <a:noFill/>
          <a:extLst>
            <a:ext uri="{909E8E84-426E-40DD-AFC4-6F175D3DCCD1}">
              <a14:hiddenFill xmlns:a14="http://schemas.microsoft.com/office/drawing/2010/main">
                <a:solidFill>
                  <a:srgbClr val="FFFFFF"/>
                </a:solidFill>
              </a14:hiddenFill>
            </a:ext>
          </a:extLst>
        </p:spPr>
      </p:pic>
      <p:sp>
        <p:nvSpPr>
          <p:cNvPr id="302099" name="Rectangle 19"/>
          <p:cNvSpPr>
            <a:spLocks noChangeArrowheads="1"/>
          </p:cNvSpPr>
          <p:nvPr/>
        </p:nvSpPr>
        <p:spPr bwMode="auto">
          <a:xfrm>
            <a:off x="685800" y="609600"/>
            <a:ext cx="7772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2800" b="0">
                <a:solidFill>
                  <a:srgbClr val="FFFF66"/>
                </a:solidFill>
                <a:effectLst>
                  <a:outerShdw blurRad="38100" dist="38100" dir="2700000" algn="tl">
                    <a:srgbClr val="000000"/>
                  </a:outerShdw>
                </a:effectLst>
              </a:rPr>
              <a:t>Le tapis de contact</a:t>
            </a:r>
          </a:p>
        </p:txBody>
      </p:sp>
      <p:sp>
        <p:nvSpPr>
          <p:cNvPr id="302100" name="Rectangle 20"/>
          <p:cNvSpPr>
            <a:spLocks noGrp="1" noChangeArrowheads="1"/>
          </p:cNvSpPr>
          <p:nvPr>
            <p:ph type="body" idx="1"/>
          </p:nvPr>
        </p:nvSpPr>
        <p:spPr bwMode="auto">
          <a:xfrm>
            <a:off x="304800" y="3886200"/>
            <a:ext cx="8534400" cy="990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 typeface="Monotype Sorts" pitchFamily="2" charset="2"/>
              <a:buNone/>
            </a:pPr>
            <a:r>
              <a:rPr lang="fr-FR" sz="2400">
                <a:cs typeface="Times New Roman" pitchFamily="18" charset="0"/>
              </a:rPr>
              <a:t>Ce détecteur se place dans un lieu de passage, sous la </a:t>
            </a:r>
          </a:p>
          <a:p>
            <a:pPr>
              <a:buFont typeface="Monotype Sorts" pitchFamily="2" charset="2"/>
              <a:buNone/>
            </a:pPr>
            <a:r>
              <a:rPr lang="fr-FR" sz="2400">
                <a:cs typeface="Times New Roman" pitchFamily="18" charset="0"/>
              </a:rPr>
              <a:t>moquette ou un tapis.</a:t>
            </a:r>
            <a:r>
              <a:rPr lang="fr-FR" sz="2400"/>
              <a:t> </a:t>
            </a:r>
          </a:p>
        </p:txBody>
      </p:sp>
      <p:sp>
        <p:nvSpPr>
          <p:cNvPr id="302101" name="Rectangle 21"/>
          <p:cNvSpPr>
            <a:spLocks noChangeArrowheads="1"/>
          </p:cNvSpPr>
          <p:nvPr/>
        </p:nvSpPr>
        <p:spPr bwMode="auto">
          <a:xfrm>
            <a:off x="304800" y="4953000"/>
            <a:ext cx="88392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lnSpc>
                <a:spcPct val="80000"/>
              </a:lnSpc>
              <a:spcBef>
                <a:spcPct val="20000"/>
              </a:spcBef>
              <a:buClr>
                <a:schemeClr val="folHlink"/>
              </a:buClr>
              <a:buSzPct val="75000"/>
              <a:buFont typeface="Monotype Sorts" pitchFamily="2" charset="2"/>
              <a:buNone/>
            </a:pPr>
            <a:r>
              <a:rPr kumimoji="1" lang="fr-FR" sz="2400" b="0">
                <a:solidFill>
                  <a:schemeClr val="tx1"/>
                </a:solidFill>
                <a:effectLst>
                  <a:outerShdw blurRad="38100" dist="38100" dir="2700000" algn="tl">
                    <a:srgbClr val="000000"/>
                  </a:outerShdw>
                </a:effectLst>
              </a:rPr>
              <a:t>Il est installé généralement pour protéger une pièce contenant</a:t>
            </a:r>
          </a:p>
          <a:p>
            <a:pPr marL="342900" indent="-342900" algn="l">
              <a:lnSpc>
                <a:spcPct val="90000"/>
              </a:lnSpc>
              <a:spcBef>
                <a:spcPct val="20000"/>
              </a:spcBef>
              <a:buClr>
                <a:schemeClr val="folHlink"/>
              </a:buClr>
              <a:buSzPct val="75000"/>
              <a:buFont typeface="Monotype Sorts" pitchFamily="2" charset="2"/>
              <a:buNone/>
            </a:pPr>
            <a:r>
              <a:rPr kumimoji="1" lang="fr-FR" sz="2400" b="0">
                <a:solidFill>
                  <a:schemeClr val="tx1"/>
                </a:solidFill>
                <a:effectLst>
                  <a:outerShdw blurRad="38100" dist="38100" dir="2700000" algn="tl">
                    <a:srgbClr val="000000"/>
                  </a:outerShdw>
                </a:effectLst>
              </a:rPr>
              <a:t>un objet précieux.</a:t>
            </a:r>
            <a:endParaRPr kumimoji="1" lang="fr-FR" sz="2400" b="0">
              <a:solidFill>
                <a:schemeClr val="tx1"/>
              </a:solidFill>
              <a:effectLst>
                <a:outerShdw blurRad="38100" dist="38100" dir="2700000" algn="tl">
                  <a:srgbClr val="000000"/>
                </a:outerShdw>
              </a:effectLst>
              <a:latin typeface="Comic Sans MS" pitchFamily="66" charset="0"/>
              <a:cs typeface="Times New Roman" pitchFamily="18" charset="0"/>
            </a:endParaRPr>
          </a:p>
          <a:p>
            <a:pPr marL="342900" indent="-342900" algn="l">
              <a:lnSpc>
                <a:spcPct val="90000"/>
              </a:lnSpc>
              <a:spcBef>
                <a:spcPct val="20000"/>
              </a:spcBef>
              <a:buClr>
                <a:schemeClr val="folHlink"/>
              </a:buClr>
              <a:buSzPct val="75000"/>
              <a:buFont typeface="Monotype Sorts" pitchFamily="2" charset="2"/>
              <a:buNone/>
            </a:pPr>
            <a:endParaRPr kumimoji="1" lang="fr-FR" sz="2400" b="0">
              <a:solidFill>
                <a:schemeClr val="tx1"/>
              </a:solidFill>
              <a:effectLst>
                <a:outerShdw blurRad="38100" dist="38100" dir="2700000" algn="tl">
                  <a:srgbClr val="000000"/>
                </a:outerShdw>
              </a:effectLst>
            </a:endParaRPr>
          </a:p>
        </p:txBody>
      </p:sp>
      <p:sp>
        <p:nvSpPr>
          <p:cNvPr id="302110" name="AutoShape 30">
            <a:hlinkClick r:id="rId3" action="ppaction://hlinksldjump" highlightClick="1"/>
          </p:cNvPr>
          <p:cNvSpPr>
            <a:spLocks noChangeArrowheads="1"/>
          </p:cNvSpPr>
          <p:nvPr/>
        </p:nvSpPr>
        <p:spPr bwMode="auto">
          <a:xfrm>
            <a:off x="8459788" y="6237288"/>
            <a:ext cx="431800" cy="431800"/>
          </a:xfrm>
          <a:prstGeom prst="actionButtonReturn">
            <a:avLst/>
          </a:prstGeom>
          <a:solidFill>
            <a:schemeClr val="tx2"/>
          </a:solidFill>
          <a:ln w="12700">
            <a:solidFill>
              <a:schemeClr val="tx1"/>
            </a:solidFill>
            <a:miter lim="800000"/>
            <a:headEnd/>
            <a:tailEnd/>
          </a:ln>
          <a:effectLst>
            <a:outerShdw dist="107763" dir="2700000" algn="ctr" rotWithShape="0">
              <a:schemeClr val="bg2"/>
            </a:outerShdw>
          </a:effectLst>
        </p:spPr>
        <p:txBody>
          <a:bodyPr anchor="ctr">
            <a:spAutoFit/>
          </a:bodyPr>
          <a:lstStyle/>
          <a:p>
            <a:endParaRPr lang="fr-FR"/>
          </a:p>
        </p:txBody>
      </p:sp>
      <p:grpSp>
        <p:nvGrpSpPr>
          <p:cNvPr id="302111" name="Group 31"/>
          <p:cNvGrpSpPr>
            <a:grpSpLocks/>
          </p:cNvGrpSpPr>
          <p:nvPr/>
        </p:nvGrpSpPr>
        <p:grpSpPr bwMode="auto">
          <a:xfrm>
            <a:off x="7380288" y="5805488"/>
            <a:ext cx="1008062" cy="360362"/>
            <a:chOff x="158" y="2341"/>
            <a:chExt cx="635" cy="227"/>
          </a:xfrm>
        </p:grpSpPr>
        <p:sp>
          <p:nvSpPr>
            <p:cNvPr id="302112" name="Line 32"/>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02113" name="Text Box 33"/>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19232">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8" presetClass="entr" presetSubtype="0" accel="50000" fill="hold" grpId="0" nodeType="afterEffect">
                                  <p:stCondLst>
                                    <p:cond delay="0"/>
                                  </p:stCondLst>
                                  <p:iterate type="lt">
                                    <p:tmPct val="80000"/>
                                  </p:iterate>
                                  <p:childTnLst>
                                    <p:set>
                                      <p:cBhvr>
                                        <p:cTn id="6" dur="1" fill="hold">
                                          <p:stCondLst>
                                            <p:cond delay="0"/>
                                          </p:stCondLst>
                                        </p:cTn>
                                        <p:tgtEl>
                                          <p:spTgt spid="302099"/>
                                        </p:tgtEl>
                                        <p:attrNameLst>
                                          <p:attrName>style.visibility</p:attrName>
                                        </p:attrNameLst>
                                      </p:cBhvr>
                                      <p:to>
                                        <p:strVal val="visible"/>
                                      </p:to>
                                    </p:set>
                                    <p:set>
                                      <p:cBhvr>
                                        <p:cTn id="7" dur="228" fill="hold">
                                          <p:stCondLst>
                                            <p:cond delay="0"/>
                                          </p:stCondLst>
                                        </p:cTn>
                                        <p:tgtEl>
                                          <p:spTgt spid="302099"/>
                                        </p:tgtEl>
                                        <p:attrNameLst>
                                          <p:attrName>style.rotation</p:attrName>
                                        </p:attrNameLst>
                                      </p:cBhvr>
                                      <p:to>
                                        <p:strVal val="-45.0"/>
                                      </p:to>
                                    </p:set>
                                    <p:anim calcmode="lin" valueType="num">
                                      <p:cBhvr>
                                        <p:cTn id="8" dur="228" fill="hold">
                                          <p:stCondLst>
                                            <p:cond delay="228"/>
                                          </p:stCondLst>
                                        </p:cTn>
                                        <p:tgtEl>
                                          <p:spTgt spid="302099"/>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302099"/>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302099"/>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302099"/>
                                        </p:tgtEl>
                                        <p:attrNameLst>
                                          <p:attrName>ppt_y</p:attrName>
                                        </p:attrNameLst>
                                      </p:cBhvr>
                                      <p:tavLst>
                                        <p:tav tm="0">
                                          <p:val>
                                            <p:strVal val="#ppt_y-(0.354*#ppt_w-0.172*#ppt_h)"/>
                                          </p:val>
                                        </p:tav>
                                        <p:tav tm="100000">
                                          <p:val>
                                            <p:strVal val="#ppt_y"/>
                                          </p:val>
                                        </p:tav>
                                      </p:tavLst>
                                    </p:anim>
                                  </p:childTnLst>
                                </p:cTn>
                              </p:par>
                            </p:childTnLst>
                          </p:cTn>
                        </p:par>
                        <p:par>
                          <p:cTn id="12" fill="hold" nodeType="afterGroup">
                            <p:stCondLst>
                              <p:cond delay="6500"/>
                            </p:stCondLst>
                            <p:childTnLst>
                              <p:par>
                                <p:cTn id="13" presetID="15" presetClass="entr" presetSubtype="0" fill="hold" nodeType="afterEffect">
                                  <p:stCondLst>
                                    <p:cond delay="1000"/>
                                  </p:stCondLst>
                                  <p:childTnLst>
                                    <p:set>
                                      <p:cBhvr>
                                        <p:cTn id="14" dur="1" fill="hold">
                                          <p:stCondLst>
                                            <p:cond delay="0"/>
                                          </p:stCondLst>
                                        </p:cTn>
                                        <p:tgtEl>
                                          <p:spTgt spid="302098"/>
                                        </p:tgtEl>
                                        <p:attrNameLst>
                                          <p:attrName>style.visibility</p:attrName>
                                        </p:attrNameLst>
                                      </p:cBhvr>
                                      <p:to>
                                        <p:strVal val="visible"/>
                                      </p:to>
                                    </p:set>
                                    <p:anim calcmode="lin" valueType="num">
                                      <p:cBhvr>
                                        <p:cTn id="15" dur="1000" fill="hold"/>
                                        <p:tgtEl>
                                          <p:spTgt spid="302098"/>
                                        </p:tgtEl>
                                        <p:attrNameLst>
                                          <p:attrName>ppt_w</p:attrName>
                                        </p:attrNameLst>
                                      </p:cBhvr>
                                      <p:tavLst>
                                        <p:tav tm="0">
                                          <p:val>
                                            <p:fltVal val="0"/>
                                          </p:val>
                                        </p:tav>
                                        <p:tav tm="100000">
                                          <p:val>
                                            <p:strVal val="#ppt_w"/>
                                          </p:val>
                                        </p:tav>
                                      </p:tavLst>
                                    </p:anim>
                                    <p:anim calcmode="lin" valueType="num">
                                      <p:cBhvr>
                                        <p:cTn id="16" dur="1000" fill="hold"/>
                                        <p:tgtEl>
                                          <p:spTgt spid="302098"/>
                                        </p:tgtEl>
                                        <p:attrNameLst>
                                          <p:attrName>ppt_h</p:attrName>
                                        </p:attrNameLst>
                                      </p:cBhvr>
                                      <p:tavLst>
                                        <p:tav tm="0">
                                          <p:val>
                                            <p:fltVal val="0"/>
                                          </p:val>
                                        </p:tav>
                                        <p:tav tm="100000">
                                          <p:val>
                                            <p:strVal val="#ppt_h"/>
                                          </p:val>
                                        </p:tav>
                                      </p:tavLst>
                                    </p:anim>
                                    <p:anim calcmode="lin" valueType="num">
                                      <p:cBhvr>
                                        <p:cTn id="17" dur="1000" fill="hold"/>
                                        <p:tgtEl>
                                          <p:spTgt spid="302098"/>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02098"/>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8500"/>
                            </p:stCondLst>
                            <p:childTnLst>
                              <p:par>
                                <p:cTn id="20" presetID="9" presetClass="entr" presetSubtype="0" fill="hold" grpId="0" nodeType="afterEffect">
                                  <p:stCondLst>
                                    <p:cond delay="1000"/>
                                  </p:stCondLst>
                                  <p:iterate type="wd">
                                    <p:tmPct val="100000"/>
                                  </p:iterate>
                                  <p:childTnLst>
                                    <p:set>
                                      <p:cBhvr>
                                        <p:cTn id="21" dur="1" fill="hold">
                                          <p:stCondLst>
                                            <p:cond delay="0"/>
                                          </p:stCondLst>
                                        </p:cTn>
                                        <p:tgtEl>
                                          <p:spTgt spid="302100">
                                            <p:txEl>
                                              <p:pRg st="0" end="0"/>
                                            </p:txEl>
                                          </p:spTgt>
                                        </p:tgtEl>
                                        <p:attrNameLst>
                                          <p:attrName>style.visibility</p:attrName>
                                        </p:attrNameLst>
                                      </p:cBhvr>
                                      <p:to>
                                        <p:strVal val="visible"/>
                                      </p:to>
                                    </p:set>
                                    <p:animEffect transition="in" filter="dissolve">
                                      <p:cBhvr>
                                        <p:cTn id="22" dur="300"/>
                                        <p:tgtEl>
                                          <p:spTgt spid="302100">
                                            <p:txEl>
                                              <p:pRg st="0" end="0"/>
                                            </p:txEl>
                                          </p:spTgt>
                                        </p:tgtEl>
                                      </p:cBhvr>
                                    </p:animEffect>
                                  </p:childTnLst>
                                </p:cTn>
                              </p:par>
                            </p:childTnLst>
                          </p:cTn>
                        </p:par>
                        <p:par>
                          <p:cTn id="23" fill="hold" nodeType="afterGroup">
                            <p:stCondLst>
                              <p:cond delay="13400"/>
                            </p:stCondLst>
                            <p:childTnLst>
                              <p:par>
                                <p:cTn id="24" presetID="9" presetClass="entr" presetSubtype="0" fill="hold" grpId="0" nodeType="afterEffect">
                                  <p:stCondLst>
                                    <p:cond delay="1000"/>
                                  </p:stCondLst>
                                  <p:iterate type="wd">
                                    <p:tmPct val="100000"/>
                                  </p:iterate>
                                  <p:childTnLst>
                                    <p:set>
                                      <p:cBhvr>
                                        <p:cTn id="25" dur="1" fill="hold">
                                          <p:stCondLst>
                                            <p:cond delay="0"/>
                                          </p:stCondLst>
                                        </p:cTn>
                                        <p:tgtEl>
                                          <p:spTgt spid="302100">
                                            <p:txEl>
                                              <p:pRg st="1" end="1"/>
                                            </p:txEl>
                                          </p:spTgt>
                                        </p:tgtEl>
                                        <p:attrNameLst>
                                          <p:attrName>style.visibility</p:attrName>
                                        </p:attrNameLst>
                                      </p:cBhvr>
                                      <p:to>
                                        <p:strVal val="visible"/>
                                      </p:to>
                                    </p:set>
                                    <p:animEffect transition="in" filter="dissolve">
                                      <p:cBhvr>
                                        <p:cTn id="26" dur="300"/>
                                        <p:tgtEl>
                                          <p:spTgt spid="302100">
                                            <p:txEl>
                                              <p:pRg st="1" end="1"/>
                                            </p:txEl>
                                          </p:spTgt>
                                        </p:tgtEl>
                                      </p:cBhvr>
                                    </p:animEffect>
                                  </p:childTnLst>
                                </p:cTn>
                              </p:par>
                            </p:childTnLst>
                          </p:cTn>
                        </p:par>
                        <p:par>
                          <p:cTn id="27" fill="hold" nodeType="afterGroup">
                            <p:stCondLst>
                              <p:cond delay="16200"/>
                            </p:stCondLst>
                            <p:childTnLst>
                              <p:par>
                                <p:cTn id="28" presetID="9" presetClass="entr" presetSubtype="0" fill="hold" grpId="0" nodeType="afterEffect">
                                  <p:stCondLst>
                                    <p:cond delay="2000"/>
                                  </p:stCondLst>
                                  <p:iterate type="wd">
                                    <p:tmPct val="100000"/>
                                  </p:iterate>
                                  <p:childTnLst>
                                    <p:set>
                                      <p:cBhvr>
                                        <p:cTn id="29" dur="1" fill="hold">
                                          <p:stCondLst>
                                            <p:cond delay="0"/>
                                          </p:stCondLst>
                                        </p:cTn>
                                        <p:tgtEl>
                                          <p:spTgt spid="302101">
                                            <p:txEl>
                                              <p:pRg st="0" end="0"/>
                                            </p:txEl>
                                          </p:spTgt>
                                        </p:tgtEl>
                                        <p:attrNameLst>
                                          <p:attrName>style.visibility</p:attrName>
                                        </p:attrNameLst>
                                      </p:cBhvr>
                                      <p:to>
                                        <p:strVal val="visible"/>
                                      </p:to>
                                    </p:set>
                                    <p:animEffect transition="in" filter="dissolve">
                                      <p:cBhvr>
                                        <p:cTn id="30" dur="300"/>
                                        <p:tgtEl>
                                          <p:spTgt spid="302101">
                                            <p:txEl>
                                              <p:pRg st="0" end="0"/>
                                            </p:txEl>
                                          </p:spTgt>
                                        </p:tgtEl>
                                      </p:cBhvr>
                                    </p:animEffect>
                                  </p:childTnLst>
                                </p:cTn>
                              </p:par>
                            </p:childTnLst>
                          </p:cTn>
                        </p:par>
                        <p:par>
                          <p:cTn id="31" fill="hold" nodeType="afterGroup">
                            <p:stCondLst>
                              <p:cond delay="20900"/>
                            </p:stCondLst>
                            <p:childTnLst>
                              <p:par>
                                <p:cTn id="32" presetID="9" presetClass="entr" presetSubtype="0" fill="hold" grpId="0" nodeType="afterEffect">
                                  <p:stCondLst>
                                    <p:cond delay="2000"/>
                                  </p:stCondLst>
                                  <p:iterate type="wd">
                                    <p:tmPct val="100000"/>
                                  </p:iterate>
                                  <p:childTnLst>
                                    <p:set>
                                      <p:cBhvr>
                                        <p:cTn id="33" dur="1" fill="hold">
                                          <p:stCondLst>
                                            <p:cond delay="0"/>
                                          </p:stCondLst>
                                        </p:cTn>
                                        <p:tgtEl>
                                          <p:spTgt spid="302101">
                                            <p:txEl>
                                              <p:pRg st="1" end="1"/>
                                            </p:txEl>
                                          </p:spTgt>
                                        </p:tgtEl>
                                        <p:attrNameLst>
                                          <p:attrName>style.visibility</p:attrName>
                                        </p:attrNameLst>
                                      </p:cBhvr>
                                      <p:to>
                                        <p:strVal val="visible"/>
                                      </p:to>
                                    </p:set>
                                    <p:animEffect transition="in" filter="dissolve">
                                      <p:cBhvr>
                                        <p:cTn id="34" dur="300"/>
                                        <p:tgtEl>
                                          <p:spTgt spid="302101">
                                            <p:txEl>
                                              <p:pRg st="1" end="1"/>
                                            </p:txEl>
                                          </p:spTgt>
                                        </p:tgtEl>
                                      </p:cBhvr>
                                    </p:animEffect>
                                  </p:childTnLst>
                                </p:cTn>
                              </p:par>
                            </p:childTnLst>
                          </p:cTn>
                        </p:par>
                        <p:par>
                          <p:cTn id="35" fill="hold" nodeType="afterGroup">
                            <p:stCondLst>
                              <p:cond delay="24100"/>
                            </p:stCondLst>
                            <p:childTnLst>
                              <p:par>
                                <p:cTn id="36" presetID="10" presetClass="entr" presetSubtype="0" fill="hold" grpId="0" nodeType="afterEffect">
                                  <p:stCondLst>
                                    <p:cond delay="0"/>
                                  </p:stCondLst>
                                  <p:childTnLst>
                                    <p:set>
                                      <p:cBhvr>
                                        <p:cTn id="37" dur="1" fill="hold">
                                          <p:stCondLst>
                                            <p:cond delay="0"/>
                                          </p:stCondLst>
                                        </p:cTn>
                                        <p:tgtEl>
                                          <p:spTgt spid="302110"/>
                                        </p:tgtEl>
                                        <p:attrNameLst>
                                          <p:attrName>style.visibility</p:attrName>
                                        </p:attrNameLst>
                                      </p:cBhvr>
                                      <p:to>
                                        <p:strVal val="visible"/>
                                      </p:to>
                                    </p:set>
                                    <p:animEffect transition="in" filter="fade">
                                      <p:cBhvr>
                                        <p:cTn id="38" dur="2000"/>
                                        <p:tgtEl>
                                          <p:spTgt spid="302110"/>
                                        </p:tgtEl>
                                      </p:cBhvr>
                                    </p:animEffect>
                                  </p:childTnLst>
                                </p:cTn>
                              </p:par>
                            </p:childTnLst>
                          </p:cTn>
                        </p:par>
                        <p:par>
                          <p:cTn id="39" fill="hold" nodeType="afterGroup">
                            <p:stCondLst>
                              <p:cond delay="26100"/>
                            </p:stCondLst>
                            <p:childTnLst>
                              <p:par>
                                <p:cTn id="40" presetID="23" presetClass="entr" presetSubtype="272" fill="hold" nodeType="afterEffect">
                                  <p:stCondLst>
                                    <p:cond delay="0"/>
                                  </p:stCondLst>
                                  <p:childTnLst>
                                    <p:set>
                                      <p:cBhvr>
                                        <p:cTn id="41" dur="1" fill="hold">
                                          <p:stCondLst>
                                            <p:cond delay="0"/>
                                          </p:stCondLst>
                                        </p:cTn>
                                        <p:tgtEl>
                                          <p:spTgt spid="302111"/>
                                        </p:tgtEl>
                                        <p:attrNameLst>
                                          <p:attrName>style.visibility</p:attrName>
                                        </p:attrNameLst>
                                      </p:cBhvr>
                                      <p:to>
                                        <p:strVal val="visible"/>
                                      </p:to>
                                    </p:set>
                                    <p:anim calcmode="lin" valueType="num">
                                      <p:cBhvr>
                                        <p:cTn id="42" dur="1000" fill="hold"/>
                                        <p:tgtEl>
                                          <p:spTgt spid="302111"/>
                                        </p:tgtEl>
                                        <p:attrNameLst>
                                          <p:attrName>ppt_w</p:attrName>
                                        </p:attrNameLst>
                                      </p:cBhvr>
                                      <p:tavLst>
                                        <p:tav tm="0">
                                          <p:val>
                                            <p:strVal val="2/3*#ppt_w"/>
                                          </p:val>
                                        </p:tav>
                                        <p:tav tm="100000">
                                          <p:val>
                                            <p:strVal val="#ppt_w"/>
                                          </p:val>
                                        </p:tav>
                                      </p:tavLst>
                                    </p:anim>
                                    <p:anim calcmode="lin" valueType="num">
                                      <p:cBhvr>
                                        <p:cTn id="43" dur="1000" fill="hold"/>
                                        <p:tgtEl>
                                          <p:spTgt spid="302111"/>
                                        </p:tgtEl>
                                        <p:attrNameLst>
                                          <p:attrName>ppt_h</p:attrName>
                                        </p:attrNameLst>
                                      </p:cBhvr>
                                      <p:tavLst>
                                        <p:tav tm="0">
                                          <p:val>
                                            <p:strVal val="2/3*#ppt_h"/>
                                          </p:val>
                                        </p:tav>
                                        <p:tav tm="100000">
                                          <p:val>
                                            <p:strVal val="#ppt_h"/>
                                          </p:val>
                                        </p:tav>
                                      </p:tavLst>
                                    </p:anim>
                                  </p:childTnLst>
                                </p:cTn>
                              </p:par>
                            </p:childTnLst>
                          </p:cTn>
                        </p:par>
                        <p:par>
                          <p:cTn id="44" fill="hold" nodeType="afterGroup">
                            <p:stCondLst>
                              <p:cond delay="27100"/>
                            </p:stCondLst>
                            <p:childTnLst>
                              <p:par>
                                <p:cTn id="45" presetID="55" presetClass="exit" presetSubtype="0" fill="hold" nodeType="afterEffect">
                                  <p:stCondLst>
                                    <p:cond delay="0"/>
                                  </p:stCondLst>
                                  <p:childTnLst>
                                    <p:anim calcmode="lin" valueType="num">
                                      <p:cBhvr>
                                        <p:cTn id="46" dur="1000"/>
                                        <p:tgtEl>
                                          <p:spTgt spid="302111"/>
                                        </p:tgtEl>
                                        <p:attrNameLst>
                                          <p:attrName>ppt_w</p:attrName>
                                        </p:attrNameLst>
                                      </p:cBhvr>
                                      <p:tavLst>
                                        <p:tav tm="0">
                                          <p:val>
                                            <p:strVal val="ppt_w"/>
                                          </p:val>
                                        </p:tav>
                                        <p:tav tm="100000">
                                          <p:val>
                                            <p:strVal val="ppt_w*0.70"/>
                                          </p:val>
                                        </p:tav>
                                      </p:tavLst>
                                    </p:anim>
                                    <p:anim calcmode="lin" valueType="num">
                                      <p:cBhvr>
                                        <p:cTn id="47" dur="1000"/>
                                        <p:tgtEl>
                                          <p:spTgt spid="302111"/>
                                        </p:tgtEl>
                                        <p:attrNameLst>
                                          <p:attrName>ppt_h</p:attrName>
                                        </p:attrNameLst>
                                      </p:cBhvr>
                                      <p:tavLst>
                                        <p:tav tm="0">
                                          <p:val>
                                            <p:strVal val="ppt_h"/>
                                          </p:val>
                                        </p:tav>
                                        <p:tav tm="100000">
                                          <p:val>
                                            <p:strVal val="ppt_h"/>
                                          </p:val>
                                        </p:tav>
                                      </p:tavLst>
                                    </p:anim>
                                    <p:animEffect transition="out" filter="fade">
                                      <p:cBhvr>
                                        <p:cTn id="48" dur="1000"/>
                                        <p:tgtEl>
                                          <p:spTgt spid="302111"/>
                                        </p:tgtEl>
                                      </p:cBhvr>
                                    </p:animEffect>
                                    <p:set>
                                      <p:cBhvr>
                                        <p:cTn id="49" dur="1" fill="hold">
                                          <p:stCondLst>
                                            <p:cond delay="999"/>
                                          </p:stCondLst>
                                        </p:cTn>
                                        <p:tgtEl>
                                          <p:spTgt spid="3021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2099" grpId="0" autoUpdateAnimBg="0"/>
      <p:bldP spid="302100" grpId="0" build="p" autoUpdateAnimBg="0" advAuto="1000"/>
      <p:bldP spid="302101" grpId="0" build="p" autoUpdateAnimBg="0" advAuto="2000"/>
      <p:bldP spid="302110" grpId="0" animBg="1"/>
    </p:bldLst>
  </p:timing>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3106" name="Rectangle 2"/>
          <p:cNvSpPr>
            <a:spLocks noChangeArrowheads="1"/>
          </p:cNvSpPr>
          <p:nvPr/>
        </p:nvSpPr>
        <p:spPr bwMode="auto">
          <a:xfrm>
            <a:off x="381000" y="609600"/>
            <a:ext cx="7772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2800" b="0">
                <a:solidFill>
                  <a:srgbClr val="FFFF66"/>
                </a:solidFill>
                <a:effectLst>
                  <a:outerShdw blurRad="38100" dist="38100" dir="2700000" algn="tl">
                    <a:srgbClr val="000000"/>
                  </a:outerShdw>
                </a:effectLst>
              </a:rPr>
              <a:t>Le projecteur</a:t>
            </a:r>
          </a:p>
        </p:txBody>
      </p:sp>
      <p:sp>
        <p:nvSpPr>
          <p:cNvPr id="303107" name="Rectangle 3"/>
          <p:cNvSpPr>
            <a:spLocks noGrp="1" noChangeArrowheads="1"/>
          </p:cNvSpPr>
          <p:nvPr>
            <p:ph type="body" idx="1"/>
          </p:nvPr>
        </p:nvSpPr>
        <p:spPr bwMode="auto">
          <a:xfrm>
            <a:off x="3886200" y="2286000"/>
            <a:ext cx="5257800" cy="5334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nSpc>
                <a:spcPct val="90000"/>
              </a:lnSpc>
              <a:buFont typeface="Monotype Sorts" pitchFamily="2" charset="2"/>
              <a:buNone/>
            </a:pPr>
            <a:r>
              <a:rPr lang="fr-FR" sz="2400"/>
              <a:t>Pour mettre un intrus dans le doute</a:t>
            </a:r>
          </a:p>
          <a:p>
            <a:pPr>
              <a:lnSpc>
                <a:spcPct val="90000"/>
              </a:lnSpc>
              <a:buFont typeface="Monotype Sorts" pitchFamily="2" charset="2"/>
              <a:buNone/>
            </a:pPr>
            <a:r>
              <a:rPr lang="fr-FR" sz="2400"/>
              <a:t>dès qu’il y a franchissement de la</a:t>
            </a:r>
          </a:p>
          <a:p>
            <a:pPr>
              <a:lnSpc>
                <a:spcPct val="90000"/>
              </a:lnSpc>
              <a:buFont typeface="Monotype Sorts" pitchFamily="2" charset="2"/>
              <a:buNone/>
            </a:pPr>
            <a:r>
              <a:rPr lang="fr-FR" sz="2400"/>
              <a:t>zone périphérique.</a:t>
            </a:r>
          </a:p>
          <a:p>
            <a:pPr algn="ctr">
              <a:lnSpc>
                <a:spcPct val="90000"/>
              </a:lnSpc>
              <a:buFont typeface="Monotype Sorts" pitchFamily="2" charset="2"/>
              <a:buNone/>
            </a:pPr>
            <a:endParaRPr lang="fr-FR" sz="2400"/>
          </a:p>
        </p:txBody>
      </p:sp>
      <p:pic>
        <p:nvPicPr>
          <p:cNvPr id="303124" name="Picture 20" descr="projecteu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981200"/>
            <a:ext cx="2879725" cy="2720975"/>
          </a:xfrm>
          <a:prstGeom prst="rect">
            <a:avLst/>
          </a:prstGeom>
          <a:noFill/>
          <a:extLst>
            <a:ext uri="{909E8E84-426E-40DD-AFC4-6F175D3DCCD1}">
              <a14:hiddenFill xmlns:a14="http://schemas.microsoft.com/office/drawing/2010/main">
                <a:solidFill>
                  <a:srgbClr val="FFFFFF"/>
                </a:solidFill>
              </a14:hiddenFill>
            </a:ext>
          </a:extLst>
        </p:spPr>
      </p:pic>
      <p:sp>
        <p:nvSpPr>
          <p:cNvPr id="303125" name="Rectangle 21"/>
          <p:cNvSpPr>
            <a:spLocks noChangeArrowheads="1"/>
          </p:cNvSpPr>
          <p:nvPr/>
        </p:nvSpPr>
        <p:spPr bwMode="auto">
          <a:xfrm>
            <a:off x="3886200" y="3810000"/>
            <a:ext cx="52578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lnSpc>
                <a:spcPct val="90000"/>
              </a:lnSpc>
              <a:spcBef>
                <a:spcPct val="20000"/>
              </a:spcBef>
              <a:buClr>
                <a:schemeClr val="folHlink"/>
              </a:buClr>
              <a:buSzPct val="75000"/>
              <a:buFont typeface="Monotype Sorts" pitchFamily="2" charset="2"/>
              <a:buNone/>
            </a:pPr>
            <a:r>
              <a:rPr kumimoji="1" lang="fr-FR" sz="2400" b="0">
                <a:solidFill>
                  <a:schemeClr val="tx1"/>
                </a:solidFill>
                <a:effectLst>
                  <a:outerShdw blurRad="38100" dist="38100" dir="2700000" algn="tl">
                    <a:srgbClr val="000000"/>
                  </a:outerShdw>
                </a:effectLst>
              </a:rPr>
              <a:t>C’est une </a:t>
            </a:r>
            <a:r>
              <a:rPr kumimoji="1" lang="fr-FR" sz="2400" b="0">
                <a:effectLst>
                  <a:outerShdw blurRad="38100" dist="38100" dir="2700000" algn="tl">
                    <a:srgbClr val="000000"/>
                  </a:outerShdw>
                </a:effectLst>
              </a:rPr>
              <a:t>alarme préventive</a:t>
            </a:r>
            <a:r>
              <a:rPr kumimoji="1" lang="fr-FR" sz="2400" b="0">
                <a:solidFill>
                  <a:schemeClr val="tx1"/>
                </a:solidFill>
                <a:effectLst>
                  <a:outerShdw blurRad="38100" dist="38100" dir="2700000" algn="tl">
                    <a:srgbClr val="000000"/>
                  </a:outerShdw>
                </a:effectLst>
              </a:rPr>
              <a:t> !</a:t>
            </a:r>
          </a:p>
        </p:txBody>
      </p:sp>
      <p:sp>
        <p:nvSpPr>
          <p:cNvPr id="303130" name="AutoShape 26">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303131" name="Group 27"/>
          <p:cNvGrpSpPr>
            <a:grpSpLocks/>
          </p:cNvGrpSpPr>
          <p:nvPr/>
        </p:nvGrpSpPr>
        <p:grpSpPr bwMode="auto">
          <a:xfrm>
            <a:off x="7380288" y="5805488"/>
            <a:ext cx="1008062" cy="360362"/>
            <a:chOff x="158" y="2341"/>
            <a:chExt cx="635" cy="227"/>
          </a:xfrm>
        </p:grpSpPr>
        <p:sp>
          <p:nvSpPr>
            <p:cNvPr id="303132" name="Line 28"/>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03133" name="Text Box 29"/>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13984">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8" presetClass="entr" presetSubtype="0" accel="50000" fill="hold" grpId="0" nodeType="afterEffect">
                                  <p:stCondLst>
                                    <p:cond delay="0"/>
                                  </p:stCondLst>
                                  <p:iterate type="lt">
                                    <p:tmPct val="80000"/>
                                  </p:iterate>
                                  <p:childTnLst>
                                    <p:set>
                                      <p:cBhvr>
                                        <p:cTn id="6" dur="1" fill="hold">
                                          <p:stCondLst>
                                            <p:cond delay="0"/>
                                          </p:stCondLst>
                                        </p:cTn>
                                        <p:tgtEl>
                                          <p:spTgt spid="303106"/>
                                        </p:tgtEl>
                                        <p:attrNameLst>
                                          <p:attrName>style.visibility</p:attrName>
                                        </p:attrNameLst>
                                      </p:cBhvr>
                                      <p:to>
                                        <p:strVal val="visible"/>
                                      </p:to>
                                    </p:set>
                                    <p:set>
                                      <p:cBhvr>
                                        <p:cTn id="7" dur="228" fill="hold">
                                          <p:stCondLst>
                                            <p:cond delay="0"/>
                                          </p:stCondLst>
                                        </p:cTn>
                                        <p:tgtEl>
                                          <p:spTgt spid="303106"/>
                                        </p:tgtEl>
                                        <p:attrNameLst>
                                          <p:attrName>style.rotation</p:attrName>
                                        </p:attrNameLst>
                                      </p:cBhvr>
                                      <p:to>
                                        <p:strVal val="-45.0"/>
                                      </p:to>
                                    </p:set>
                                    <p:anim calcmode="lin" valueType="num">
                                      <p:cBhvr>
                                        <p:cTn id="8" dur="228" fill="hold">
                                          <p:stCondLst>
                                            <p:cond delay="228"/>
                                          </p:stCondLst>
                                        </p:cTn>
                                        <p:tgtEl>
                                          <p:spTgt spid="303106"/>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303106"/>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303106"/>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303106"/>
                                        </p:tgtEl>
                                        <p:attrNameLst>
                                          <p:attrName>ppt_y</p:attrName>
                                        </p:attrNameLst>
                                      </p:cBhvr>
                                      <p:tavLst>
                                        <p:tav tm="0">
                                          <p:val>
                                            <p:strVal val="#ppt_y-(0.354*#ppt_w-0.172*#ppt_h)"/>
                                          </p:val>
                                        </p:tav>
                                        <p:tav tm="100000">
                                          <p:val>
                                            <p:strVal val="#ppt_y"/>
                                          </p:val>
                                        </p:tav>
                                      </p:tavLst>
                                    </p:anim>
                                  </p:childTnLst>
                                </p:cTn>
                              </p:par>
                            </p:childTnLst>
                          </p:cTn>
                        </p:par>
                        <p:par>
                          <p:cTn id="12" fill="hold" nodeType="afterGroup">
                            <p:stCondLst>
                              <p:cond delay="4900"/>
                            </p:stCondLst>
                            <p:childTnLst>
                              <p:par>
                                <p:cTn id="13" presetID="15" presetClass="entr" presetSubtype="0" fill="hold" nodeType="afterEffect">
                                  <p:stCondLst>
                                    <p:cond delay="1000"/>
                                  </p:stCondLst>
                                  <p:childTnLst>
                                    <p:set>
                                      <p:cBhvr>
                                        <p:cTn id="14" dur="1" fill="hold">
                                          <p:stCondLst>
                                            <p:cond delay="0"/>
                                          </p:stCondLst>
                                        </p:cTn>
                                        <p:tgtEl>
                                          <p:spTgt spid="303124"/>
                                        </p:tgtEl>
                                        <p:attrNameLst>
                                          <p:attrName>style.visibility</p:attrName>
                                        </p:attrNameLst>
                                      </p:cBhvr>
                                      <p:to>
                                        <p:strVal val="visible"/>
                                      </p:to>
                                    </p:set>
                                    <p:anim calcmode="lin" valueType="num">
                                      <p:cBhvr>
                                        <p:cTn id="15" dur="1000" fill="hold"/>
                                        <p:tgtEl>
                                          <p:spTgt spid="303124"/>
                                        </p:tgtEl>
                                        <p:attrNameLst>
                                          <p:attrName>ppt_w</p:attrName>
                                        </p:attrNameLst>
                                      </p:cBhvr>
                                      <p:tavLst>
                                        <p:tav tm="0">
                                          <p:val>
                                            <p:fltVal val="0"/>
                                          </p:val>
                                        </p:tav>
                                        <p:tav tm="100000">
                                          <p:val>
                                            <p:strVal val="#ppt_w"/>
                                          </p:val>
                                        </p:tav>
                                      </p:tavLst>
                                    </p:anim>
                                    <p:anim calcmode="lin" valueType="num">
                                      <p:cBhvr>
                                        <p:cTn id="16" dur="1000" fill="hold"/>
                                        <p:tgtEl>
                                          <p:spTgt spid="303124"/>
                                        </p:tgtEl>
                                        <p:attrNameLst>
                                          <p:attrName>ppt_h</p:attrName>
                                        </p:attrNameLst>
                                      </p:cBhvr>
                                      <p:tavLst>
                                        <p:tav tm="0">
                                          <p:val>
                                            <p:fltVal val="0"/>
                                          </p:val>
                                        </p:tav>
                                        <p:tav tm="100000">
                                          <p:val>
                                            <p:strVal val="#ppt_h"/>
                                          </p:val>
                                        </p:tav>
                                      </p:tavLst>
                                    </p:anim>
                                    <p:anim calcmode="lin" valueType="num">
                                      <p:cBhvr>
                                        <p:cTn id="17" dur="1000" fill="hold"/>
                                        <p:tgtEl>
                                          <p:spTgt spid="30312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03124"/>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6900"/>
                            </p:stCondLst>
                            <p:childTnLst>
                              <p:par>
                                <p:cTn id="20" presetID="9" presetClass="entr" presetSubtype="0" fill="hold" grpId="0" nodeType="afterEffect">
                                  <p:stCondLst>
                                    <p:cond delay="1000"/>
                                  </p:stCondLst>
                                  <p:iterate type="wd">
                                    <p:tmPct val="100000"/>
                                  </p:iterate>
                                  <p:childTnLst>
                                    <p:set>
                                      <p:cBhvr>
                                        <p:cTn id="21" dur="1" fill="hold">
                                          <p:stCondLst>
                                            <p:cond delay="0"/>
                                          </p:stCondLst>
                                        </p:cTn>
                                        <p:tgtEl>
                                          <p:spTgt spid="303107">
                                            <p:txEl>
                                              <p:pRg st="0" end="0"/>
                                            </p:txEl>
                                          </p:spTgt>
                                        </p:tgtEl>
                                        <p:attrNameLst>
                                          <p:attrName>style.visibility</p:attrName>
                                        </p:attrNameLst>
                                      </p:cBhvr>
                                      <p:to>
                                        <p:strVal val="visible"/>
                                      </p:to>
                                    </p:set>
                                    <p:animEffect transition="in" filter="dissolve">
                                      <p:cBhvr>
                                        <p:cTn id="22" dur="300"/>
                                        <p:tgtEl>
                                          <p:spTgt spid="303107">
                                            <p:txEl>
                                              <p:pRg st="0" end="0"/>
                                            </p:txEl>
                                          </p:spTgt>
                                        </p:tgtEl>
                                      </p:cBhvr>
                                    </p:animEffect>
                                  </p:childTnLst>
                                </p:cTn>
                              </p:par>
                            </p:childTnLst>
                          </p:cTn>
                        </p:par>
                        <p:par>
                          <p:cTn id="23" fill="hold" nodeType="afterGroup">
                            <p:stCondLst>
                              <p:cond delay="10000"/>
                            </p:stCondLst>
                            <p:childTnLst>
                              <p:par>
                                <p:cTn id="24" presetID="9" presetClass="entr" presetSubtype="0" fill="hold" grpId="0" nodeType="afterEffect">
                                  <p:stCondLst>
                                    <p:cond delay="1000"/>
                                  </p:stCondLst>
                                  <p:iterate type="wd">
                                    <p:tmPct val="100000"/>
                                  </p:iterate>
                                  <p:childTnLst>
                                    <p:set>
                                      <p:cBhvr>
                                        <p:cTn id="25" dur="1" fill="hold">
                                          <p:stCondLst>
                                            <p:cond delay="0"/>
                                          </p:stCondLst>
                                        </p:cTn>
                                        <p:tgtEl>
                                          <p:spTgt spid="303107">
                                            <p:txEl>
                                              <p:pRg st="1" end="1"/>
                                            </p:txEl>
                                          </p:spTgt>
                                        </p:tgtEl>
                                        <p:attrNameLst>
                                          <p:attrName>style.visibility</p:attrName>
                                        </p:attrNameLst>
                                      </p:cBhvr>
                                      <p:to>
                                        <p:strVal val="visible"/>
                                      </p:to>
                                    </p:set>
                                    <p:animEffect transition="in" filter="dissolve">
                                      <p:cBhvr>
                                        <p:cTn id="26" dur="300"/>
                                        <p:tgtEl>
                                          <p:spTgt spid="303107">
                                            <p:txEl>
                                              <p:pRg st="1" end="1"/>
                                            </p:txEl>
                                          </p:spTgt>
                                        </p:tgtEl>
                                      </p:cBhvr>
                                    </p:animEffect>
                                  </p:childTnLst>
                                </p:cTn>
                              </p:par>
                            </p:childTnLst>
                          </p:cTn>
                        </p:par>
                        <p:par>
                          <p:cTn id="27" fill="hold" nodeType="afterGroup">
                            <p:stCondLst>
                              <p:cond delay="13100"/>
                            </p:stCondLst>
                            <p:childTnLst>
                              <p:par>
                                <p:cTn id="28" presetID="9" presetClass="entr" presetSubtype="0" fill="hold" grpId="0" nodeType="afterEffect">
                                  <p:stCondLst>
                                    <p:cond delay="1000"/>
                                  </p:stCondLst>
                                  <p:iterate type="wd">
                                    <p:tmPct val="100000"/>
                                  </p:iterate>
                                  <p:childTnLst>
                                    <p:set>
                                      <p:cBhvr>
                                        <p:cTn id="29" dur="1" fill="hold">
                                          <p:stCondLst>
                                            <p:cond delay="0"/>
                                          </p:stCondLst>
                                        </p:cTn>
                                        <p:tgtEl>
                                          <p:spTgt spid="303107">
                                            <p:txEl>
                                              <p:pRg st="2" end="2"/>
                                            </p:txEl>
                                          </p:spTgt>
                                        </p:tgtEl>
                                        <p:attrNameLst>
                                          <p:attrName>style.visibility</p:attrName>
                                        </p:attrNameLst>
                                      </p:cBhvr>
                                      <p:to>
                                        <p:strVal val="visible"/>
                                      </p:to>
                                    </p:set>
                                    <p:animEffect transition="in" filter="dissolve">
                                      <p:cBhvr>
                                        <p:cTn id="30" dur="300"/>
                                        <p:tgtEl>
                                          <p:spTgt spid="303107">
                                            <p:txEl>
                                              <p:pRg st="2" end="2"/>
                                            </p:txEl>
                                          </p:spTgt>
                                        </p:tgtEl>
                                      </p:cBhvr>
                                    </p:animEffect>
                                  </p:childTnLst>
                                </p:cTn>
                              </p:par>
                            </p:childTnLst>
                          </p:cTn>
                        </p:par>
                        <p:par>
                          <p:cTn id="31" fill="hold" nodeType="afterGroup">
                            <p:stCondLst>
                              <p:cond delay="15000"/>
                            </p:stCondLst>
                            <p:childTnLst>
                              <p:par>
                                <p:cTn id="32" presetID="9" presetClass="entr" presetSubtype="0" fill="hold" grpId="0" nodeType="afterEffect">
                                  <p:stCondLst>
                                    <p:cond delay="3000"/>
                                  </p:stCondLst>
                                  <p:iterate type="wd">
                                    <p:tmPct val="100000"/>
                                  </p:iterate>
                                  <p:childTnLst>
                                    <p:set>
                                      <p:cBhvr>
                                        <p:cTn id="33" dur="1" fill="hold">
                                          <p:stCondLst>
                                            <p:cond delay="0"/>
                                          </p:stCondLst>
                                        </p:cTn>
                                        <p:tgtEl>
                                          <p:spTgt spid="303125">
                                            <p:txEl>
                                              <p:pRg st="0" end="0"/>
                                            </p:txEl>
                                          </p:spTgt>
                                        </p:tgtEl>
                                        <p:attrNameLst>
                                          <p:attrName>style.visibility</p:attrName>
                                        </p:attrNameLst>
                                      </p:cBhvr>
                                      <p:to>
                                        <p:strVal val="visible"/>
                                      </p:to>
                                    </p:set>
                                    <p:animEffect transition="in" filter="dissolve">
                                      <p:cBhvr>
                                        <p:cTn id="34" dur="300"/>
                                        <p:tgtEl>
                                          <p:spTgt spid="303125">
                                            <p:txEl>
                                              <p:pRg st="0" end="0"/>
                                            </p:txEl>
                                          </p:spTgt>
                                        </p:tgtEl>
                                      </p:cBhvr>
                                    </p:animEffect>
                                  </p:childTnLst>
                                </p:cTn>
                              </p:par>
                            </p:childTnLst>
                          </p:cTn>
                        </p:par>
                        <p:par>
                          <p:cTn id="35" fill="hold" nodeType="afterGroup">
                            <p:stCondLst>
                              <p:cond delay="19500"/>
                            </p:stCondLst>
                            <p:childTnLst>
                              <p:par>
                                <p:cTn id="36" presetID="10" presetClass="entr" presetSubtype="0" fill="hold" grpId="0" nodeType="afterEffect">
                                  <p:stCondLst>
                                    <p:cond delay="0"/>
                                  </p:stCondLst>
                                  <p:childTnLst>
                                    <p:set>
                                      <p:cBhvr>
                                        <p:cTn id="37" dur="1" fill="hold">
                                          <p:stCondLst>
                                            <p:cond delay="0"/>
                                          </p:stCondLst>
                                        </p:cTn>
                                        <p:tgtEl>
                                          <p:spTgt spid="303130"/>
                                        </p:tgtEl>
                                        <p:attrNameLst>
                                          <p:attrName>style.visibility</p:attrName>
                                        </p:attrNameLst>
                                      </p:cBhvr>
                                      <p:to>
                                        <p:strVal val="visible"/>
                                      </p:to>
                                    </p:set>
                                    <p:animEffect transition="in" filter="fade">
                                      <p:cBhvr>
                                        <p:cTn id="38" dur="2000"/>
                                        <p:tgtEl>
                                          <p:spTgt spid="303130"/>
                                        </p:tgtEl>
                                      </p:cBhvr>
                                    </p:animEffect>
                                  </p:childTnLst>
                                </p:cTn>
                              </p:par>
                            </p:childTnLst>
                          </p:cTn>
                        </p:par>
                        <p:par>
                          <p:cTn id="39" fill="hold" nodeType="afterGroup">
                            <p:stCondLst>
                              <p:cond delay="21500"/>
                            </p:stCondLst>
                            <p:childTnLst>
                              <p:par>
                                <p:cTn id="40" presetID="23" presetClass="entr" presetSubtype="16" fill="hold" nodeType="afterEffect">
                                  <p:stCondLst>
                                    <p:cond delay="0"/>
                                  </p:stCondLst>
                                  <p:childTnLst>
                                    <p:set>
                                      <p:cBhvr>
                                        <p:cTn id="41" dur="1" fill="hold">
                                          <p:stCondLst>
                                            <p:cond delay="0"/>
                                          </p:stCondLst>
                                        </p:cTn>
                                        <p:tgtEl>
                                          <p:spTgt spid="303131"/>
                                        </p:tgtEl>
                                        <p:attrNameLst>
                                          <p:attrName>style.visibility</p:attrName>
                                        </p:attrNameLst>
                                      </p:cBhvr>
                                      <p:to>
                                        <p:strVal val="visible"/>
                                      </p:to>
                                    </p:set>
                                    <p:anim calcmode="lin" valueType="num">
                                      <p:cBhvr>
                                        <p:cTn id="42" dur="500" fill="hold"/>
                                        <p:tgtEl>
                                          <p:spTgt spid="303131"/>
                                        </p:tgtEl>
                                        <p:attrNameLst>
                                          <p:attrName>ppt_w</p:attrName>
                                        </p:attrNameLst>
                                      </p:cBhvr>
                                      <p:tavLst>
                                        <p:tav tm="0">
                                          <p:val>
                                            <p:fltVal val="0"/>
                                          </p:val>
                                        </p:tav>
                                        <p:tav tm="100000">
                                          <p:val>
                                            <p:strVal val="#ppt_w"/>
                                          </p:val>
                                        </p:tav>
                                      </p:tavLst>
                                    </p:anim>
                                    <p:anim calcmode="lin" valueType="num">
                                      <p:cBhvr>
                                        <p:cTn id="43" dur="500" fill="hold"/>
                                        <p:tgtEl>
                                          <p:spTgt spid="303131"/>
                                        </p:tgtEl>
                                        <p:attrNameLst>
                                          <p:attrName>ppt_h</p:attrName>
                                        </p:attrNameLst>
                                      </p:cBhvr>
                                      <p:tavLst>
                                        <p:tav tm="0">
                                          <p:val>
                                            <p:fltVal val="0"/>
                                          </p:val>
                                        </p:tav>
                                        <p:tav tm="100000">
                                          <p:val>
                                            <p:strVal val="#ppt_h"/>
                                          </p:val>
                                        </p:tav>
                                      </p:tavLst>
                                    </p:anim>
                                  </p:childTnLst>
                                </p:cTn>
                              </p:par>
                            </p:childTnLst>
                          </p:cTn>
                        </p:par>
                        <p:par>
                          <p:cTn id="44" fill="hold" nodeType="afterGroup">
                            <p:stCondLst>
                              <p:cond delay="22000"/>
                            </p:stCondLst>
                            <p:childTnLst>
                              <p:par>
                                <p:cTn id="45" presetID="55" presetClass="exit" presetSubtype="0" fill="hold" nodeType="afterEffect">
                                  <p:stCondLst>
                                    <p:cond delay="0"/>
                                  </p:stCondLst>
                                  <p:childTnLst>
                                    <p:anim calcmode="lin" valueType="num">
                                      <p:cBhvr>
                                        <p:cTn id="46" dur="1000"/>
                                        <p:tgtEl>
                                          <p:spTgt spid="303131"/>
                                        </p:tgtEl>
                                        <p:attrNameLst>
                                          <p:attrName>ppt_w</p:attrName>
                                        </p:attrNameLst>
                                      </p:cBhvr>
                                      <p:tavLst>
                                        <p:tav tm="0">
                                          <p:val>
                                            <p:strVal val="ppt_w"/>
                                          </p:val>
                                        </p:tav>
                                        <p:tav tm="100000">
                                          <p:val>
                                            <p:strVal val="ppt_w*0.70"/>
                                          </p:val>
                                        </p:tav>
                                      </p:tavLst>
                                    </p:anim>
                                    <p:anim calcmode="lin" valueType="num">
                                      <p:cBhvr>
                                        <p:cTn id="47" dur="1000"/>
                                        <p:tgtEl>
                                          <p:spTgt spid="303131"/>
                                        </p:tgtEl>
                                        <p:attrNameLst>
                                          <p:attrName>ppt_h</p:attrName>
                                        </p:attrNameLst>
                                      </p:cBhvr>
                                      <p:tavLst>
                                        <p:tav tm="0">
                                          <p:val>
                                            <p:strVal val="ppt_h"/>
                                          </p:val>
                                        </p:tav>
                                        <p:tav tm="100000">
                                          <p:val>
                                            <p:strVal val="ppt_h"/>
                                          </p:val>
                                        </p:tav>
                                      </p:tavLst>
                                    </p:anim>
                                    <p:animEffect transition="out" filter="fade">
                                      <p:cBhvr>
                                        <p:cTn id="48" dur="1000"/>
                                        <p:tgtEl>
                                          <p:spTgt spid="303131"/>
                                        </p:tgtEl>
                                      </p:cBhvr>
                                    </p:animEffect>
                                    <p:set>
                                      <p:cBhvr>
                                        <p:cTn id="49" dur="1" fill="hold">
                                          <p:stCondLst>
                                            <p:cond delay="999"/>
                                          </p:stCondLst>
                                        </p:cTn>
                                        <p:tgtEl>
                                          <p:spTgt spid="3031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3106" grpId="0" autoUpdateAnimBg="0"/>
      <p:bldP spid="303107" grpId="0" build="p" autoUpdateAnimBg="0" advAuto="1000"/>
      <p:bldP spid="303125" grpId="0" build="p" autoUpdateAnimBg="0" advAuto="3000"/>
      <p:bldP spid="303130" grpId="0" animBg="1"/>
    </p:bld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4130" name="Rectangle 2"/>
          <p:cNvSpPr>
            <a:spLocks noChangeArrowheads="1"/>
          </p:cNvSpPr>
          <p:nvPr/>
        </p:nvSpPr>
        <p:spPr bwMode="auto">
          <a:xfrm>
            <a:off x="457200" y="609600"/>
            <a:ext cx="7772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2800" b="0">
                <a:solidFill>
                  <a:srgbClr val="FFFF66"/>
                </a:solidFill>
                <a:effectLst>
                  <a:outerShdw blurRad="38100" dist="38100" dir="2700000" algn="tl">
                    <a:srgbClr val="000000"/>
                  </a:outerShdw>
                </a:effectLst>
              </a:rPr>
              <a:t>La sirène</a:t>
            </a:r>
          </a:p>
        </p:txBody>
      </p:sp>
      <p:sp>
        <p:nvSpPr>
          <p:cNvPr id="304131" name="Rectangle 3"/>
          <p:cNvSpPr>
            <a:spLocks noGrp="1" noChangeArrowheads="1"/>
          </p:cNvSpPr>
          <p:nvPr>
            <p:ph type="body" idx="1"/>
          </p:nvPr>
        </p:nvSpPr>
        <p:spPr bwMode="auto">
          <a:xfrm>
            <a:off x="3581400" y="2590800"/>
            <a:ext cx="5257800" cy="5334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nSpc>
                <a:spcPct val="90000"/>
              </a:lnSpc>
              <a:buFont typeface="Monotype Sorts" pitchFamily="2" charset="2"/>
              <a:buNone/>
            </a:pPr>
            <a:r>
              <a:rPr lang="fr-FR" sz="2400"/>
              <a:t>Pour mettre un intrus en fuite et de</a:t>
            </a:r>
          </a:p>
          <a:p>
            <a:pPr>
              <a:lnSpc>
                <a:spcPct val="90000"/>
              </a:lnSpc>
              <a:buFont typeface="Monotype Sorts" pitchFamily="2" charset="2"/>
              <a:buNone/>
            </a:pPr>
            <a:r>
              <a:rPr lang="fr-FR" sz="2400"/>
              <a:t>rendre invivable la présence dans les</a:t>
            </a:r>
          </a:p>
          <a:p>
            <a:pPr>
              <a:lnSpc>
                <a:spcPct val="90000"/>
              </a:lnSpc>
              <a:buFont typeface="Monotype Sorts" pitchFamily="2" charset="2"/>
              <a:buNone/>
            </a:pPr>
            <a:r>
              <a:rPr lang="fr-FR" sz="2400"/>
              <a:t>lieux.</a:t>
            </a:r>
          </a:p>
        </p:txBody>
      </p:sp>
      <p:pic>
        <p:nvPicPr>
          <p:cNvPr id="304148" name="Picture 20" descr="alarme intrusion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2438400"/>
            <a:ext cx="2401888" cy="2325688"/>
          </a:xfrm>
          <a:prstGeom prst="rect">
            <a:avLst/>
          </a:prstGeom>
          <a:noFill/>
          <a:extLst>
            <a:ext uri="{909E8E84-426E-40DD-AFC4-6F175D3DCCD1}">
              <a14:hiddenFill xmlns:a14="http://schemas.microsoft.com/office/drawing/2010/main">
                <a:solidFill>
                  <a:srgbClr val="FFFFFF"/>
                </a:solidFill>
              </a14:hiddenFill>
            </a:ext>
          </a:extLst>
        </p:spPr>
      </p:pic>
      <p:sp>
        <p:nvSpPr>
          <p:cNvPr id="304149" name="Rectangle 21"/>
          <p:cNvSpPr>
            <a:spLocks noChangeArrowheads="1"/>
          </p:cNvSpPr>
          <p:nvPr/>
        </p:nvSpPr>
        <p:spPr bwMode="auto">
          <a:xfrm>
            <a:off x="3581400" y="4038600"/>
            <a:ext cx="52578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lnSpc>
                <a:spcPct val="90000"/>
              </a:lnSpc>
              <a:spcBef>
                <a:spcPct val="20000"/>
              </a:spcBef>
              <a:buClr>
                <a:schemeClr val="folHlink"/>
              </a:buClr>
              <a:buSzPct val="75000"/>
              <a:buFont typeface="Monotype Sorts" pitchFamily="2" charset="2"/>
              <a:buNone/>
            </a:pPr>
            <a:r>
              <a:rPr kumimoji="1" lang="fr-FR" sz="2400" b="0">
                <a:solidFill>
                  <a:schemeClr val="tx1"/>
                </a:solidFill>
                <a:effectLst>
                  <a:outerShdw blurRad="38100" dist="38100" dir="2700000" algn="tl">
                    <a:srgbClr val="000000"/>
                  </a:outerShdw>
                </a:effectLst>
              </a:rPr>
              <a:t>C’est une </a:t>
            </a:r>
            <a:r>
              <a:rPr kumimoji="1" lang="fr-FR" sz="2400" b="0">
                <a:effectLst>
                  <a:outerShdw blurRad="38100" dist="38100" dir="2700000" algn="tl">
                    <a:srgbClr val="000000"/>
                  </a:outerShdw>
                </a:effectLst>
              </a:rPr>
              <a:t>alarme dissuasive</a:t>
            </a:r>
            <a:r>
              <a:rPr kumimoji="1" lang="fr-FR" sz="2400" b="0">
                <a:solidFill>
                  <a:schemeClr val="tx1"/>
                </a:solidFill>
                <a:effectLst>
                  <a:outerShdw blurRad="38100" dist="38100" dir="2700000" algn="tl">
                    <a:srgbClr val="000000"/>
                  </a:outerShdw>
                </a:effectLst>
              </a:rPr>
              <a:t> !</a:t>
            </a:r>
          </a:p>
        </p:txBody>
      </p:sp>
      <p:sp>
        <p:nvSpPr>
          <p:cNvPr id="304154" name="AutoShape 26">
            <a:hlinkClick r:id="" action="ppaction://hlinkshowjump?jump=nextslide" highlightClick="1"/>
          </p:cNvPr>
          <p:cNvSpPr>
            <a:spLocks noChangeArrowheads="1"/>
          </p:cNvSpPr>
          <p:nvPr/>
        </p:nvSpPr>
        <p:spPr bwMode="auto">
          <a:xfrm>
            <a:off x="4427538" y="4941888"/>
            <a:ext cx="576262" cy="574675"/>
          </a:xfrm>
          <a:prstGeom prst="actionButtonInformation">
            <a:avLst/>
          </a:prstGeom>
          <a:solidFill>
            <a:srgbClr val="FFFF66"/>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sp>
        <p:nvSpPr>
          <p:cNvPr id="304155" name="AutoShape 27">
            <a:hlinkClick r:id="rId3" action="ppaction://hlinksldjump"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304156" name="Group 28"/>
          <p:cNvGrpSpPr>
            <a:grpSpLocks/>
          </p:cNvGrpSpPr>
          <p:nvPr/>
        </p:nvGrpSpPr>
        <p:grpSpPr bwMode="auto">
          <a:xfrm>
            <a:off x="7380288" y="5805488"/>
            <a:ext cx="1008062" cy="360362"/>
            <a:chOff x="158" y="2341"/>
            <a:chExt cx="635" cy="227"/>
          </a:xfrm>
        </p:grpSpPr>
        <p:sp>
          <p:nvSpPr>
            <p:cNvPr id="304157" name="Line 29"/>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04158" name="Text Box 30"/>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11312">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8" presetClass="entr" presetSubtype="0" accel="50000" fill="hold" grpId="0" nodeType="afterEffect">
                                  <p:stCondLst>
                                    <p:cond delay="0"/>
                                  </p:stCondLst>
                                  <p:iterate type="lt">
                                    <p:tmPct val="80000"/>
                                  </p:iterate>
                                  <p:childTnLst>
                                    <p:set>
                                      <p:cBhvr>
                                        <p:cTn id="6" dur="1" fill="hold">
                                          <p:stCondLst>
                                            <p:cond delay="0"/>
                                          </p:stCondLst>
                                        </p:cTn>
                                        <p:tgtEl>
                                          <p:spTgt spid="304130"/>
                                        </p:tgtEl>
                                        <p:attrNameLst>
                                          <p:attrName>style.visibility</p:attrName>
                                        </p:attrNameLst>
                                      </p:cBhvr>
                                      <p:to>
                                        <p:strVal val="visible"/>
                                      </p:to>
                                    </p:set>
                                    <p:set>
                                      <p:cBhvr>
                                        <p:cTn id="7" dur="228" fill="hold">
                                          <p:stCondLst>
                                            <p:cond delay="0"/>
                                          </p:stCondLst>
                                        </p:cTn>
                                        <p:tgtEl>
                                          <p:spTgt spid="304130"/>
                                        </p:tgtEl>
                                        <p:attrNameLst>
                                          <p:attrName>style.rotation</p:attrName>
                                        </p:attrNameLst>
                                      </p:cBhvr>
                                      <p:to>
                                        <p:strVal val="-45.0"/>
                                      </p:to>
                                    </p:set>
                                    <p:anim calcmode="lin" valueType="num">
                                      <p:cBhvr>
                                        <p:cTn id="8" dur="228" fill="hold">
                                          <p:stCondLst>
                                            <p:cond delay="228"/>
                                          </p:stCondLst>
                                        </p:cTn>
                                        <p:tgtEl>
                                          <p:spTgt spid="304130"/>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304130"/>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304130"/>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304130"/>
                                        </p:tgtEl>
                                        <p:attrNameLst>
                                          <p:attrName>ppt_y</p:attrName>
                                        </p:attrNameLst>
                                      </p:cBhvr>
                                      <p:tavLst>
                                        <p:tav tm="0">
                                          <p:val>
                                            <p:strVal val="#ppt_y-(0.354*#ppt_w-0.172*#ppt_h)"/>
                                          </p:val>
                                        </p:tav>
                                        <p:tav tm="100000">
                                          <p:val>
                                            <p:strVal val="#ppt_y"/>
                                          </p:val>
                                        </p:tav>
                                      </p:tavLst>
                                    </p:anim>
                                  </p:childTnLst>
                                </p:cTn>
                              </p:par>
                            </p:childTnLst>
                          </p:cTn>
                        </p:par>
                        <p:par>
                          <p:cTn id="12" fill="hold" nodeType="afterGroup">
                            <p:stCondLst>
                              <p:cond delay="3300"/>
                            </p:stCondLst>
                            <p:childTnLst>
                              <p:par>
                                <p:cTn id="13" presetID="15" presetClass="entr" presetSubtype="0" fill="hold" nodeType="afterEffect">
                                  <p:stCondLst>
                                    <p:cond delay="1000"/>
                                  </p:stCondLst>
                                  <p:childTnLst>
                                    <p:set>
                                      <p:cBhvr>
                                        <p:cTn id="14" dur="1" fill="hold">
                                          <p:stCondLst>
                                            <p:cond delay="0"/>
                                          </p:stCondLst>
                                        </p:cTn>
                                        <p:tgtEl>
                                          <p:spTgt spid="304148"/>
                                        </p:tgtEl>
                                        <p:attrNameLst>
                                          <p:attrName>style.visibility</p:attrName>
                                        </p:attrNameLst>
                                      </p:cBhvr>
                                      <p:to>
                                        <p:strVal val="visible"/>
                                      </p:to>
                                    </p:set>
                                    <p:anim calcmode="lin" valueType="num">
                                      <p:cBhvr>
                                        <p:cTn id="15" dur="1000" fill="hold"/>
                                        <p:tgtEl>
                                          <p:spTgt spid="304148"/>
                                        </p:tgtEl>
                                        <p:attrNameLst>
                                          <p:attrName>ppt_w</p:attrName>
                                        </p:attrNameLst>
                                      </p:cBhvr>
                                      <p:tavLst>
                                        <p:tav tm="0">
                                          <p:val>
                                            <p:fltVal val="0"/>
                                          </p:val>
                                        </p:tav>
                                        <p:tav tm="100000">
                                          <p:val>
                                            <p:strVal val="#ppt_w"/>
                                          </p:val>
                                        </p:tav>
                                      </p:tavLst>
                                    </p:anim>
                                    <p:anim calcmode="lin" valueType="num">
                                      <p:cBhvr>
                                        <p:cTn id="16" dur="1000" fill="hold"/>
                                        <p:tgtEl>
                                          <p:spTgt spid="304148"/>
                                        </p:tgtEl>
                                        <p:attrNameLst>
                                          <p:attrName>ppt_h</p:attrName>
                                        </p:attrNameLst>
                                      </p:cBhvr>
                                      <p:tavLst>
                                        <p:tav tm="0">
                                          <p:val>
                                            <p:fltVal val="0"/>
                                          </p:val>
                                        </p:tav>
                                        <p:tav tm="100000">
                                          <p:val>
                                            <p:strVal val="#ppt_h"/>
                                          </p:val>
                                        </p:tav>
                                      </p:tavLst>
                                    </p:anim>
                                    <p:anim calcmode="lin" valueType="num">
                                      <p:cBhvr>
                                        <p:cTn id="17" dur="1000" fill="hold"/>
                                        <p:tgtEl>
                                          <p:spTgt spid="304148"/>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04148"/>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5300"/>
                            </p:stCondLst>
                            <p:childTnLst>
                              <p:par>
                                <p:cTn id="20" presetID="9" presetClass="entr" presetSubtype="0" fill="hold" grpId="0" nodeType="afterEffect">
                                  <p:stCondLst>
                                    <p:cond delay="1000"/>
                                  </p:stCondLst>
                                  <p:iterate type="wd">
                                    <p:tmPct val="100000"/>
                                  </p:iterate>
                                  <p:childTnLst>
                                    <p:set>
                                      <p:cBhvr>
                                        <p:cTn id="21" dur="1" fill="hold">
                                          <p:stCondLst>
                                            <p:cond delay="0"/>
                                          </p:stCondLst>
                                        </p:cTn>
                                        <p:tgtEl>
                                          <p:spTgt spid="304131">
                                            <p:txEl>
                                              <p:pRg st="0" end="0"/>
                                            </p:txEl>
                                          </p:spTgt>
                                        </p:tgtEl>
                                        <p:attrNameLst>
                                          <p:attrName>style.visibility</p:attrName>
                                        </p:attrNameLst>
                                      </p:cBhvr>
                                      <p:to>
                                        <p:strVal val="visible"/>
                                      </p:to>
                                    </p:set>
                                    <p:animEffect transition="in" filter="dissolve">
                                      <p:cBhvr>
                                        <p:cTn id="22" dur="300"/>
                                        <p:tgtEl>
                                          <p:spTgt spid="304131">
                                            <p:txEl>
                                              <p:pRg st="0" end="0"/>
                                            </p:txEl>
                                          </p:spTgt>
                                        </p:tgtEl>
                                      </p:cBhvr>
                                    </p:animEffect>
                                  </p:childTnLst>
                                </p:cTn>
                              </p:par>
                            </p:childTnLst>
                          </p:cTn>
                        </p:par>
                        <p:par>
                          <p:cTn id="23" fill="hold" nodeType="afterGroup">
                            <p:stCondLst>
                              <p:cond delay="8700"/>
                            </p:stCondLst>
                            <p:childTnLst>
                              <p:par>
                                <p:cTn id="24" presetID="9" presetClass="entr" presetSubtype="0" fill="hold" grpId="0" nodeType="afterEffect">
                                  <p:stCondLst>
                                    <p:cond delay="1000"/>
                                  </p:stCondLst>
                                  <p:iterate type="wd">
                                    <p:tmPct val="100000"/>
                                  </p:iterate>
                                  <p:childTnLst>
                                    <p:set>
                                      <p:cBhvr>
                                        <p:cTn id="25" dur="1" fill="hold">
                                          <p:stCondLst>
                                            <p:cond delay="0"/>
                                          </p:stCondLst>
                                        </p:cTn>
                                        <p:tgtEl>
                                          <p:spTgt spid="304131">
                                            <p:txEl>
                                              <p:pRg st="1" end="1"/>
                                            </p:txEl>
                                          </p:spTgt>
                                        </p:tgtEl>
                                        <p:attrNameLst>
                                          <p:attrName>style.visibility</p:attrName>
                                        </p:attrNameLst>
                                      </p:cBhvr>
                                      <p:to>
                                        <p:strVal val="visible"/>
                                      </p:to>
                                    </p:set>
                                    <p:animEffect transition="in" filter="dissolve">
                                      <p:cBhvr>
                                        <p:cTn id="26" dur="300"/>
                                        <p:tgtEl>
                                          <p:spTgt spid="304131">
                                            <p:txEl>
                                              <p:pRg st="1" end="1"/>
                                            </p:txEl>
                                          </p:spTgt>
                                        </p:tgtEl>
                                      </p:cBhvr>
                                    </p:animEffect>
                                  </p:childTnLst>
                                </p:cTn>
                              </p:par>
                            </p:childTnLst>
                          </p:cTn>
                        </p:par>
                        <p:par>
                          <p:cTn id="27" fill="hold" nodeType="afterGroup">
                            <p:stCondLst>
                              <p:cond delay="11500"/>
                            </p:stCondLst>
                            <p:childTnLst>
                              <p:par>
                                <p:cTn id="28" presetID="9" presetClass="entr" presetSubtype="0" fill="hold" grpId="0" nodeType="afterEffect">
                                  <p:stCondLst>
                                    <p:cond delay="1000"/>
                                  </p:stCondLst>
                                  <p:iterate type="wd">
                                    <p:tmPct val="100000"/>
                                  </p:iterate>
                                  <p:childTnLst>
                                    <p:set>
                                      <p:cBhvr>
                                        <p:cTn id="29" dur="1" fill="hold">
                                          <p:stCondLst>
                                            <p:cond delay="0"/>
                                          </p:stCondLst>
                                        </p:cTn>
                                        <p:tgtEl>
                                          <p:spTgt spid="304131">
                                            <p:txEl>
                                              <p:pRg st="2" end="2"/>
                                            </p:txEl>
                                          </p:spTgt>
                                        </p:tgtEl>
                                        <p:attrNameLst>
                                          <p:attrName>style.visibility</p:attrName>
                                        </p:attrNameLst>
                                      </p:cBhvr>
                                      <p:to>
                                        <p:strVal val="visible"/>
                                      </p:to>
                                    </p:set>
                                    <p:animEffect transition="in" filter="dissolve">
                                      <p:cBhvr>
                                        <p:cTn id="30" dur="300"/>
                                        <p:tgtEl>
                                          <p:spTgt spid="304131">
                                            <p:txEl>
                                              <p:pRg st="2" end="2"/>
                                            </p:txEl>
                                          </p:spTgt>
                                        </p:tgtEl>
                                      </p:cBhvr>
                                    </p:animEffect>
                                  </p:childTnLst>
                                </p:cTn>
                              </p:par>
                            </p:childTnLst>
                          </p:cTn>
                        </p:par>
                        <p:par>
                          <p:cTn id="31" fill="hold" nodeType="afterGroup">
                            <p:stCondLst>
                              <p:cond delay="13100"/>
                            </p:stCondLst>
                            <p:childTnLst>
                              <p:par>
                                <p:cTn id="32" presetID="9" presetClass="entr" presetSubtype="0" fill="hold" grpId="0" nodeType="afterEffect">
                                  <p:stCondLst>
                                    <p:cond delay="3000"/>
                                  </p:stCondLst>
                                  <p:iterate type="wd">
                                    <p:tmPct val="100000"/>
                                  </p:iterate>
                                  <p:childTnLst>
                                    <p:set>
                                      <p:cBhvr>
                                        <p:cTn id="33" dur="1" fill="hold">
                                          <p:stCondLst>
                                            <p:cond delay="0"/>
                                          </p:stCondLst>
                                        </p:cTn>
                                        <p:tgtEl>
                                          <p:spTgt spid="304149">
                                            <p:txEl>
                                              <p:pRg st="0" end="0"/>
                                            </p:txEl>
                                          </p:spTgt>
                                        </p:tgtEl>
                                        <p:attrNameLst>
                                          <p:attrName>style.visibility</p:attrName>
                                        </p:attrNameLst>
                                      </p:cBhvr>
                                      <p:to>
                                        <p:strVal val="visible"/>
                                      </p:to>
                                    </p:set>
                                    <p:animEffect transition="in" filter="dissolve">
                                      <p:cBhvr>
                                        <p:cTn id="34" dur="300"/>
                                        <p:tgtEl>
                                          <p:spTgt spid="304149">
                                            <p:txEl>
                                              <p:pRg st="0" end="0"/>
                                            </p:txEl>
                                          </p:spTgt>
                                        </p:tgtEl>
                                      </p:cBhvr>
                                    </p:animEffect>
                                  </p:childTnLst>
                                </p:cTn>
                              </p:par>
                            </p:childTnLst>
                          </p:cTn>
                        </p:par>
                        <p:par>
                          <p:cTn id="35" fill="hold" nodeType="afterGroup">
                            <p:stCondLst>
                              <p:cond delay="17600"/>
                            </p:stCondLst>
                            <p:childTnLst>
                              <p:par>
                                <p:cTn id="36" presetID="10" presetClass="entr" presetSubtype="0" fill="hold" grpId="0" nodeType="afterEffect">
                                  <p:stCondLst>
                                    <p:cond delay="0"/>
                                  </p:stCondLst>
                                  <p:childTnLst>
                                    <p:set>
                                      <p:cBhvr>
                                        <p:cTn id="37" dur="1" fill="hold">
                                          <p:stCondLst>
                                            <p:cond delay="0"/>
                                          </p:stCondLst>
                                        </p:cTn>
                                        <p:tgtEl>
                                          <p:spTgt spid="304154"/>
                                        </p:tgtEl>
                                        <p:attrNameLst>
                                          <p:attrName>style.visibility</p:attrName>
                                        </p:attrNameLst>
                                      </p:cBhvr>
                                      <p:to>
                                        <p:strVal val="visible"/>
                                      </p:to>
                                    </p:set>
                                    <p:animEffect transition="in" filter="fade">
                                      <p:cBhvr>
                                        <p:cTn id="38" dur="2000"/>
                                        <p:tgtEl>
                                          <p:spTgt spid="304154"/>
                                        </p:tgtEl>
                                      </p:cBhvr>
                                    </p:animEffect>
                                  </p:childTnLst>
                                </p:cTn>
                              </p:par>
                            </p:childTnLst>
                          </p:cTn>
                        </p:par>
                        <p:par>
                          <p:cTn id="39" fill="hold" nodeType="afterGroup">
                            <p:stCondLst>
                              <p:cond delay="19600"/>
                            </p:stCondLst>
                            <p:childTnLst>
                              <p:par>
                                <p:cTn id="40" presetID="10" presetClass="entr" presetSubtype="0" fill="hold" grpId="0" nodeType="afterEffect">
                                  <p:stCondLst>
                                    <p:cond delay="0"/>
                                  </p:stCondLst>
                                  <p:childTnLst>
                                    <p:set>
                                      <p:cBhvr>
                                        <p:cTn id="41" dur="1" fill="hold">
                                          <p:stCondLst>
                                            <p:cond delay="0"/>
                                          </p:stCondLst>
                                        </p:cTn>
                                        <p:tgtEl>
                                          <p:spTgt spid="304155"/>
                                        </p:tgtEl>
                                        <p:attrNameLst>
                                          <p:attrName>style.visibility</p:attrName>
                                        </p:attrNameLst>
                                      </p:cBhvr>
                                      <p:to>
                                        <p:strVal val="visible"/>
                                      </p:to>
                                    </p:set>
                                    <p:animEffect transition="in" filter="fade">
                                      <p:cBhvr>
                                        <p:cTn id="42" dur="2000"/>
                                        <p:tgtEl>
                                          <p:spTgt spid="304155"/>
                                        </p:tgtEl>
                                      </p:cBhvr>
                                    </p:animEffect>
                                  </p:childTnLst>
                                </p:cTn>
                              </p:par>
                            </p:childTnLst>
                          </p:cTn>
                        </p:par>
                        <p:par>
                          <p:cTn id="43" fill="hold" nodeType="afterGroup">
                            <p:stCondLst>
                              <p:cond delay="21600"/>
                            </p:stCondLst>
                            <p:childTnLst>
                              <p:par>
                                <p:cTn id="44" presetID="23" presetClass="entr" presetSubtype="16" fill="hold" nodeType="afterEffect">
                                  <p:stCondLst>
                                    <p:cond delay="0"/>
                                  </p:stCondLst>
                                  <p:childTnLst>
                                    <p:set>
                                      <p:cBhvr>
                                        <p:cTn id="45" dur="1" fill="hold">
                                          <p:stCondLst>
                                            <p:cond delay="0"/>
                                          </p:stCondLst>
                                        </p:cTn>
                                        <p:tgtEl>
                                          <p:spTgt spid="304156"/>
                                        </p:tgtEl>
                                        <p:attrNameLst>
                                          <p:attrName>style.visibility</p:attrName>
                                        </p:attrNameLst>
                                      </p:cBhvr>
                                      <p:to>
                                        <p:strVal val="visible"/>
                                      </p:to>
                                    </p:set>
                                    <p:anim calcmode="lin" valueType="num">
                                      <p:cBhvr>
                                        <p:cTn id="46" dur="500" fill="hold"/>
                                        <p:tgtEl>
                                          <p:spTgt spid="304156"/>
                                        </p:tgtEl>
                                        <p:attrNameLst>
                                          <p:attrName>ppt_w</p:attrName>
                                        </p:attrNameLst>
                                      </p:cBhvr>
                                      <p:tavLst>
                                        <p:tav tm="0">
                                          <p:val>
                                            <p:fltVal val="0"/>
                                          </p:val>
                                        </p:tav>
                                        <p:tav tm="100000">
                                          <p:val>
                                            <p:strVal val="#ppt_w"/>
                                          </p:val>
                                        </p:tav>
                                      </p:tavLst>
                                    </p:anim>
                                    <p:anim calcmode="lin" valueType="num">
                                      <p:cBhvr>
                                        <p:cTn id="47" dur="500" fill="hold"/>
                                        <p:tgtEl>
                                          <p:spTgt spid="304156"/>
                                        </p:tgtEl>
                                        <p:attrNameLst>
                                          <p:attrName>ppt_h</p:attrName>
                                        </p:attrNameLst>
                                      </p:cBhvr>
                                      <p:tavLst>
                                        <p:tav tm="0">
                                          <p:val>
                                            <p:fltVal val="0"/>
                                          </p:val>
                                        </p:tav>
                                        <p:tav tm="100000">
                                          <p:val>
                                            <p:strVal val="#ppt_h"/>
                                          </p:val>
                                        </p:tav>
                                      </p:tavLst>
                                    </p:anim>
                                  </p:childTnLst>
                                </p:cTn>
                              </p:par>
                            </p:childTnLst>
                          </p:cTn>
                        </p:par>
                        <p:par>
                          <p:cTn id="48" fill="hold" nodeType="afterGroup">
                            <p:stCondLst>
                              <p:cond delay="22100"/>
                            </p:stCondLst>
                            <p:childTnLst>
                              <p:par>
                                <p:cTn id="49" presetID="55" presetClass="exit" presetSubtype="0" fill="hold" nodeType="afterEffect">
                                  <p:stCondLst>
                                    <p:cond delay="0"/>
                                  </p:stCondLst>
                                  <p:childTnLst>
                                    <p:anim calcmode="lin" valueType="num">
                                      <p:cBhvr>
                                        <p:cTn id="50" dur="1000"/>
                                        <p:tgtEl>
                                          <p:spTgt spid="304156"/>
                                        </p:tgtEl>
                                        <p:attrNameLst>
                                          <p:attrName>ppt_w</p:attrName>
                                        </p:attrNameLst>
                                      </p:cBhvr>
                                      <p:tavLst>
                                        <p:tav tm="0">
                                          <p:val>
                                            <p:strVal val="ppt_w"/>
                                          </p:val>
                                        </p:tav>
                                        <p:tav tm="100000">
                                          <p:val>
                                            <p:strVal val="ppt_w*0.70"/>
                                          </p:val>
                                        </p:tav>
                                      </p:tavLst>
                                    </p:anim>
                                    <p:anim calcmode="lin" valueType="num">
                                      <p:cBhvr>
                                        <p:cTn id="51" dur="1000"/>
                                        <p:tgtEl>
                                          <p:spTgt spid="304156"/>
                                        </p:tgtEl>
                                        <p:attrNameLst>
                                          <p:attrName>ppt_h</p:attrName>
                                        </p:attrNameLst>
                                      </p:cBhvr>
                                      <p:tavLst>
                                        <p:tav tm="0">
                                          <p:val>
                                            <p:strVal val="ppt_h"/>
                                          </p:val>
                                        </p:tav>
                                        <p:tav tm="100000">
                                          <p:val>
                                            <p:strVal val="ppt_h"/>
                                          </p:val>
                                        </p:tav>
                                      </p:tavLst>
                                    </p:anim>
                                    <p:animEffect transition="out" filter="fade">
                                      <p:cBhvr>
                                        <p:cTn id="52" dur="1000"/>
                                        <p:tgtEl>
                                          <p:spTgt spid="304156"/>
                                        </p:tgtEl>
                                      </p:cBhvr>
                                    </p:animEffect>
                                    <p:set>
                                      <p:cBhvr>
                                        <p:cTn id="53" dur="1" fill="hold">
                                          <p:stCondLst>
                                            <p:cond delay="999"/>
                                          </p:stCondLst>
                                        </p:cTn>
                                        <p:tgtEl>
                                          <p:spTgt spid="30415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4130" grpId="0" autoUpdateAnimBg="0"/>
      <p:bldP spid="304131" grpId="0" build="p" autoUpdateAnimBg="0" advAuto="1000"/>
      <p:bldP spid="304149" grpId="0" build="p" autoUpdateAnimBg="0" advAuto="3000"/>
      <p:bldP spid="304154" grpId="0" animBg="1"/>
      <p:bldP spid="304155"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4" name="Rectangle 4"/>
          <p:cNvSpPr>
            <a:spLocks noChangeArrowheads="1"/>
          </p:cNvSpPr>
          <p:nvPr/>
        </p:nvSpPr>
        <p:spPr bwMode="auto">
          <a:xfrm>
            <a:off x="457200" y="609600"/>
            <a:ext cx="7772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2800" b="0">
                <a:solidFill>
                  <a:srgbClr val="FFFF66"/>
                </a:solidFill>
                <a:effectLst>
                  <a:outerShdw blurRad="38100" dist="38100" dir="2700000" algn="tl">
                    <a:srgbClr val="000000"/>
                  </a:outerShdw>
                </a:effectLst>
              </a:rPr>
              <a:t>La sirène</a:t>
            </a:r>
          </a:p>
        </p:txBody>
      </p:sp>
      <p:sp>
        <p:nvSpPr>
          <p:cNvPr id="389125" name="Rectangle 5"/>
          <p:cNvSpPr>
            <a:spLocks noChangeArrowheads="1"/>
          </p:cNvSpPr>
          <p:nvPr/>
        </p:nvSpPr>
        <p:spPr bwMode="auto">
          <a:xfrm>
            <a:off x="3581400" y="2590800"/>
            <a:ext cx="52578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lnSpc>
                <a:spcPct val="90000"/>
              </a:lnSpc>
              <a:spcBef>
                <a:spcPct val="20000"/>
              </a:spcBef>
              <a:buClr>
                <a:schemeClr val="folHlink"/>
              </a:buClr>
              <a:buSzPct val="75000"/>
              <a:buFont typeface="Monotype Sorts" pitchFamily="2" charset="2"/>
              <a:buNone/>
            </a:pPr>
            <a:r>
              <a:rPr kumimoji="1" lang="fr-FR" sz="2400" b="0">
                <a:solidFill>
                  <a:schemeClr val="tx1"/>
                </a:solidFill>
                <a:effectLst>
                  <a:outerShdw blurRad="38100" dist="38100" dir="2700000" algn="tl">
                    <a:srgbClr val="000000"/>
                  </a:outerShdw>
                </a:effectLst>
              </a:rPr>
              <a:t>Pour mettre un intrus en fuite et de</a:t>
            </a:r>
          </a:p>
          <a:p>
            <a:pPr marL="342900" indent="-342900" algn="l">
              <a:lnSpc>
                <a:spcPct val="90000"/>
              </a:lnSpc>
              <a:spcBef>
                <a:spcPct val="20000"/>
              </a:spcBef>
              <a:buClr>
                <a:schemeClr val="folHlink"/>
              </a:buClr>
              <a:buSzPct val="75000"/>
              <a:buFont typeface="Monotype Sorts" pitchFamily="2" charset="2"/>
              <a:buNone/>
            </a:pPr>
            <a:r>
              <a:rPr kumimoji="1" lang="fr-FR" sz="2400" b="0">
                <a:solidFill>
                  <a:schemeClr val="tx1"/>
                </a:solidFill>
                <a:effectLst>
                  <a:outerShdw blurRad="38100" dist="38100" dir="2700000" algn="tl">
                    <a:srgbClr val="000000"/>
                  </a:outerShdw>
                </a:effectLst>
              </a:rPr>
              <a:t>rendre invivable la présence dans les</a:t>
            </a:r>
          </a:p>
          <a:p>
            <a:pPr marL="342900" indent="-342900" algn="l">
              <a:lnSpc>
                <a:spcPct val="90000"/>
              </a:lnSpc>
              <a:spcBef>
                <a:spcPct val="20000"/>
              </a:spcBef>
              <a:buClr>
                <a:schemeClr val="folHlink"/>
              </a:buClr>
              <a:buSzPct val="75000"/>
              <a:buFont typeface="Monotype Sorts" pitchFamily="2" charset="2"/>
              <a:buNone/>
            </a:pPr>
            <a:r>
              <a:rPr kumimoji="1" lang="fr-FR" sz="2400" b="0">
                <a:solidFill>
                  <a:schemeClr val="tx1"/>
                </a:solidFill>
                <a:effectLst>
                  <a:outerShdw blurRad="38100" dist="38100" dir="2700000" algn="tl">
                    <a:srgbClr val="000000"/>
                  </a:outerShdw>
                </a:effectLst>
              </a:rPr>
              <a:t>lieux.</a:t>
            </a:r>
          </a:p>
        </p:txBody>
      </p:sp>
      <p:pic>
        <p:nvPicPr>
          <p:cNvPr id="389126" name="Picture 6" descr="alarme intrusion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2438400"/>
            <a:ext cx="2401888" cy="2325688"/>
          </a:xfrm>
          <a:prstGeom prst="rect">
            <a:avLst/>
          </a:prstGeom>
          <a:noFill/>
          <a:extLst>
            <a:ext uri="{909E8E84-426E-40DD-AFC4-6F175D3DCCD1}">
              <a14:hiddenFill xmlns:a14="http://schemas.microsoft.com/office/drawing/2010/main">
                <a:solidFill>
                  <a:srgbClr val="FFFFFF"/>
                </a:solidFill>
              </a14:hiddenFill>
            </a:ext>
          </a:extLst>
        </p:spPr>
      </p:pic>
      <p:sp>
        <p:nvSpPr>
          <p:cNvPr id="389127" name="Rectangle 7"/>
          <p:cNvSpPr>
            <a:spLocks noChangeArrowheads="1"/>
          </p:cNvSpPr>
          <p:nvPr/>
        </p:nvSpPr>
        <p:spPr bwMode="auto">
          <a:xfrm>
            <a:off x="3581400" y="4038600"/>
            <a:ext cx="52578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lnSpc>
                <a:spcPct val="90000"/>
              </a:lnSpc>
              <a:spcBef>
                <a:spcPct val="20000"/>
              </a:spcBef>
              <a:buClr>
                <a:schemeClr val="folHlink"/>
              </a:buClr>
              <a:buSzPct val="75000"/>
              <a:buFont typeface="Monotype Sorts" pitchFamily="2" charset="2"/>
              <a:buNone/>
            </a:pPr>
            <a:r>
              <a:rPr kumimoji="1" lang="fr-FR" sz="2400" b="0">
                <a:solidFill>
                  <a:schemeClr val="tx1"/>
                </a:solidFill>
                <a:effectLst>
                  <a:outerShdw blurRad="38100" dist="38100" dir="2700000" algn="tl">
                    <a:srgbClr val="000000"/>
                  </a:outerShdw>
                </a:effectLst>
              </a:rPr>
              <a:t>C’est une </a:t>
            </a:r>
            <a:r>
              <a:rPr kumimoji="1" lang="fr-FR" sz="2400" b="0">
                <a:effectLst>
                  <a:outerShdw blurRad="38100" dist="38100" dir="2700000" algn="tl">
                    <a:srgbClr val="000000"/>
                  </a:outerShdw>
                </a:effectLst>
              </a:rPr>
              <a:t>alarme dissuasive</a:t>
            </a:r>
            <a:r>
              <a:rPr kumimoji="1" lang="fr-FR" sz="2400" b="0">
                <a:solidFill>
                  <a:schemeClr val="tx1"/>
                </a:solidFill>
                <a:effectLst>
                  <a:outerShdw blurRad="38100" dist="38100" dir="2700000" algn="tl">
                    <a:srgbClr val="000000"/>
                  </a:outerShdw>
                </a:effectLst>
              </a:rPr>
              <a:t> !</a:t>
            </a:r>
          </a:p>
        </p:txBody>
      </p:sp>
      <p:sp>
        <p:nvSpPr>
          <p:cNvPr id="389128" name="AutoShape 8">
            <a:hlinkClick r:id="" action="ppaction://hlinkshowjump?jump=nextslide" highlightClick="1"/>
          </p:cNvPr>
          <p:cNvSpPr>
            <a:spLocks noChangeArrowheads="1"/>
          </p:cNvSpPr>
          <p:nvPr/>
        </p:nvSpPr>
        <p:spPr bwMode="auto">
          <a:xfrm>
            <a:off x="4427538" y="4941888"/>
            <a:ext cx="576262" cy="574675"/>
          </a:xfrm>
          <a:prstGeom prst="actionButtonInformation">
            <a:avLst/>
          </a:prstGeom>
          <a:solidFill>
            <a:srgbClr val="FFFF66"/>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sp>
        <p:nvSpPr>
          <p:cNvPr id="389129" name="AutoShape 9">
            <a:hlinkClick r:id="rId3" action="ppaction://hlinksldjump"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389130" name="Group 10"/>
          <p:cNvGrpSpPr>
            <a:grpSpLocks/>
          </p:cNvGrpSpPr>
          <p:nvPr/>
        </p:nvGrpSpPr>
        <p:grpSpPr bwMode="auto">
          <a:xfrm>
            <a:off x="7380288" y="5805488"/>
            <a:ext cx="1008062" cy="360362"/>
            <a:chOff x="158" y="2341"/>
            <a:chExt cx="635" cy="227"/>
          </a:xfrm>
        </p:grpSpPr>
        <p:sp>
          <p:nvSpPr>
            <p:cNvPr id="389131" name="Line 11"/>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89132" name="Text Box 12"/>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3000">
    <p:randomBa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2"/>
          <p:cNvSpPr>
            <a:spLocks noChangeArrowheads="1"/>
          </p:cNvSpPr>
          <p:nvPr/>
        </p:nvSpPr>
        <p:spPr bwMode="auto">
          <a:xfrm>
            <a:off x="468313" y="333375"/>
            <a:ext cx="7772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2800" b="0">
                <a:solidFill>
                  <a:srgbClr val="66FF33"/>
                </a:solidFill>
                <a:effectLst>
                  <a:outerShdw blurRad="38100" dist="38100" dir="2700000" algn="tl">
                    <a:srgbClr val="000000"/>
                  </a:outerShdw>
                </a:effectLst>
              </a:rPr>
              <a:t>Informations sur les </a:t>
            </a:r>
            <a:r>
              <a:rPr kumimoji="1" lang="fr-FR" sz="2800" b="0" i="1">
                <a:solidFill>
                  <a:srgbClr val="66FF33"/>
                </a:solidFill>
                <a:effectLst>
                  <a:outerShdw blurRad="38100" dist="38100" dir="2700000" algn="tl">
                    <a:srgbClr val="000000"/>
                  </a:outerShdw>
                </a:effectLst>
              </a:rPr>
              <a:t>sirènes</a:t>
            </a:r>
          </a:p>
        </p:txBody>
      </p:sp>
      <p:sp>
        <p:nvSpPr>
          <p:cNvPr id="305175" name="Rectangle 23"/>
          <p:cNvSpPr>
            <a:spLocks noChangeArrowheads="1"/>
          </p:cNvSpPr>
          <p:nvPr/>
        </p:nvSpPr>
        <p:spPr bwMode="auto">
          <a:xfrm>
            <a:off x="1187450" y="1341438"/>
            <a:ext cx="7129463" cy="1150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lnSpc>
                <a:spcPct val="90000"/>
              </a:lnSpc>
              <a:spcBef>
                <a:spcPct val="20000"/>
              </a:spcBef>
              <a:buClr>
                <a:schemeClr val="folHlink"/>
              </a:buClr>
              <a:buSzPct val="75000"/>
              <a:buFont typeface="Monotype Sorts" pitchFamily="2" charset="2"/>
              <a:buNone/>
            </a:pPr>
            <a:r>
              <a:rPr kumimoji="1" lang="fr-FR" sz="2400">
                <a:solidFill>
                  <a:srgbClr val="FFFF66"/>
                </a:solidFill>
                <a:effectLst>
                  <a:outerShdw blurRad="38100" dist="38100" dir="2700000" algn="tl">
                    <a:srgbClr val="000000"/>
                  </a:outerShdw>
                </a:effectLst>
                <a:latin typeface="Arial" charset="0"/>
                <a:cs typeface="Arial" charset="0"/>
              </a:rPr>
              <a:t>Il est interdit d’installer une sirène à l’extérieur</a:t>
            </a:r>
          </a:p>
          <a:p>
            <a:pPr marL="342900" indent="-342900" algn="l">
              <a:lnSpc>
                <a:spcPct val="90000"/>
              </a:lnSpc>
              <a:spcBef>
                <a:spcPct val="20000"/>
              </a:spcBef>
              <a:buClr>
                <a:schemeClr val="folHlink"/>
              </a:buClr>
              <a:buSzPct val="75000"/>
              <a:buFont typeface="Monotype Sorts" pitchFamily="2" charset="2"/>
              <a:buNone/>
            </a:pPr>
            <a:r>
              <a:rPr kumimoji="1" lang="fr-FR" sz="2400">
                <a:solidFill>
                  <a:srgbClr val="FFFF66"/>
                </a:solidFill>
                <a:effectLst>
                  <a:outerShdw blurRad="38100" dist="38100" dir="2700000" algn="tl">
                    <a:srgbClr val="000000"/>
                  </a:outerShdw>
                </a:effectLst>
                <a:latin typeface="Arial" charset="0"/>
                <a:cs typeface="Arial" charset="0"/>
              </a:rPr>
              <a:t>sans demande de dérogation à la Préfecture ou</a:t>
            </a:r>
          </a:p>
          <a:p>
            <a:pPr marL="342900" indent="-342900" algn="l">
              <a:lnSpc>
                <a:spcPct val="90000"/>
              </a:lnSpc>
              <a:spcBef>
                <a:spcPct val="20000"/>
              </a:spcBef>
              <a:buClr>
                <a:schemeClr val="folHlink"/>
              </a:buClr>
              <a:buSzPct val="75000"/>
              <a:buFont typeface="Monotype Sorts" pitchFamily="2" charset="2"/>
              <a:buNone/>
            </a:pPr>
            <a:r>
              <a:rPr kumimoji="1" lang="fr-FR" sz="2400">
                <a:solidFill>
                  <a:srgbClr val="FFFF66"/>
                </a:solidFill>
                <a:effectLst>
                  <a:outerShdw blurRad="38100" dist="38100" dir="2700000" algn="tl">
                    <a:srgbClr val="000000"/>
                  </a:outerShdw>
                </a:effectLst>
                <a:latin typeface="Arial" charset="0"/>
                <a:cs typeface="Arial" charset="0"/>
              </a:rPr>
              <a:t>à la Mairie ! </a:t>
            </a:r>
          </a:p>
        </p:txBody>
      </p:sp>
      <p:sp>
        <p:nvSpPr>
          <p:cNvPr id="305176" name="Rectangle 24"/>
          <p:cNvSpPr>
            <a:spLocks noChangeArrowheads="1"/>
          </p:cNvSpPr>
          <p:nvPr/>
        </p:nvSpPr>
        <p:spPr bwMode="auto">
          <a:xfrm>
            <a:off x="1187450" y="3213100"/>
            <a:ext cx="6192838"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lnSpc>
                <a:spcPct val="90000"/>
              </a:lnSpc>
              <a:spcBef>
                <a:spcPct val="20000"/>
              </a:spcBef>
              <a:buClr>
                <a:schemeClr val="folHlink"/>
              </a:buClr>
              <a:buSzPct val="75000"/>
              <a:buFont typeface="Monotype Sorts" pitchFamily="2" charset="2"/>
              <a:buNone/>
            </a:pPr>
            <a:r>
              <a:rPr kumimoji="1" lang="fr-FR" sz="2400">
                <a:solidFill>
                  <a:srgbClr val="FFFF66"/>
                </a:solidFill>
                <a:effectLst>
                  <a:outerShdw blurRad="38100" dist="38100" dir="2700000" algn="tl">
                    <a:srgbClr val="000000"/>
                  </a:outerShdw>
                </a:effectLst>
                <a:latin typeface="Arial" charset="0"/>
                <a:cs typeface="Arial" charset="0"/>
              </a:rPr>
              <a:t>Elles sont auto-alimentées par batterie.</a:t>
            </a:r>
          </a:p>
        </p:txBody>
      </p:sp>
      <p:sp>
        <p:nvSpPr>
          <p:cNvPr id="305177" name="Rectangle 25"/>
          <p:cNvSpPr>
            <a:spLocks noChangeArrowheads="1"/>
          </p:cNvSpPr>
          <p:nvPr/>
        </p:nvSpPr>
        <p:spPr bwMode="auto">
          <a:xfrm>
            <a:off x="1187450" y="4508500"/>
            <a:ext cx="7056438" cy="1150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lnSpc>
                <a:spcPct val="90000"/>
              </a:lnSpc>
              <a:spcBef>
                <a:spcPct val="20000"/>
              </a:spcBef>
              <a:buClr>
                <a:schemeClr val="folHlink"/>
              </a:buClr>
              <a:buSzPct val="75000"/>
              <a:buFont typeface="Monotype Sorts" pitchFamily="2" charset="2"/>
              <a:buNone/>
            </a:pPr>
            <a:r>
              <a:rPr kumimoji="1" lang="fr-FR" sz="2400">
                <a:solidFill>
                  <a:srgbClr val="FFFF66"/>
                </a:solidFill>
                <a:effectLst>
                  <a:outerShdw blurRad="38100" dist="38100" dir="2700000" algn="tl">
                    <a:srgbClr val="000000"/>
                  </a:outerShdw>
                </a:effectLst>
                <a:latin typeface="Arial" charset="0"/>
                <a:cs typeface="Arial" charset="0"/>
              </a:rPr>
              <a:t>Elles émettent généralement un signal sonore</a:t>
            </a:r>
          </a:p>
          <a:p>
            <a:pPr marL="342900" indent="-342900" algn="l">
              <a:lnSpc>
                <a:spcPct val="90000"/>
              </a:lnSpc>
              <a:spcBef>
                <a:spcPct val="20000"/>
              </a:spcBef>
              <a:buClr>
                <a:schemeClr val="folHlink"/>
              </a:buClr>
              <a:buSzPct val="75000"/>
              <a:buFont typeface="Monotype Sorts" pitchFamily="2" charset="2"/>
              <a:buNone/>
            </a:pPr>
            <a:r>
              <a:rPr kumimoji="1" lang="fr-FR" sz="2400">
                <a:solidFill>
                  <a:srgbClr val="FFFF66"/>
                </a:solidFill>
                <a:effectLst>
                  <a:outerShdw blurRad="38100" dist="38100" dir="2700000" algn="tl">
                    <a:srgbClr val="000000"/>
                  </a:outerShdw>
                </a:effectLst>
                <a:latin typeface="Arial" charset="0"/>
                <a:cs typeface="Arial" charset="0"/>
              </a:rPr>
              <a:t>proche de 110 dB !</a:t>
            </a:r>
          </a:p>
        </p:txBody>
      </p:sp>
      <p:sp>
        <p:nvSpPr>
          <p:cNvPr id="305179" name="AutoShape 27">
            <a:hlinkClick r:id="rId2" action="ppaction://hlinksldjump" highlightClick="1"/>
          </p:cNvPr>
          <p:cNvSpPr>
            <a:spLocks noChangeArrowheads="1"/>
          </p:cNvSpPr>
          <p:nvPr/>
        </p:nvSpPr>
        <p:spPr bwMode="auto">
          <a:xfrm>
            <a:off x="8459788" y="6237288"/>
            <a:ext cx="431800" cy="431800"/>
          </a:xfrm>
          <a:prstGeom prst="actionButtonReturn">
            <a:avLst/>
          </a:prstGeom>
          <a:solidFill>
            <a:schemeClr val="tx2"/>
          </a:solidFill>
          <a:ln w="12700">
            <a:solidFill>
              <a:schemeClr val="tx1"/>
            </a:solidFill>
            <a:miter lim="800000"/>
            <a:headEnd/>
            <a:tailEnd/>
          </a:ln>
          <a:effectLst>
            <a:outerShdw dist="107763" dir="2700000" algn="ctr" rotWithShape="0">
              <a:schemeClr val="bg2"/>
            </a:outerShdw>
          </a:effectLst>
        </p:spPr>
        <p:txBody>
          <a:bodyPr anchor="ctr">
            <a:spAutoFit/>
          </a:bodyPr>
          <a:lstStyle/>
          <a:p>
            <a:endParaRPr lang="fr-FR"/>
          </a:p>
        </p:txBody>
      </p:sp>
      <p:grpSp>
        <p:nvGrpSpPr>
          <p:cNvPr id="305180" name="Group 28"/>
          <p:cNvGrpSpPr>
            <a:grpSpLocks/>
          </p:cNvGrpSpPr>
          <p:nvPr/>
        </p:nvGrpSpPr>
        <p:grpSpPr bwMode="auto">
          <a:xfrm>
            <a:off x="7380288" y="5805488"/>
            <a:ext cx="1008062" cy="360362"/>
            <a:chOff x="158" y="2341"/>
            <a:chExt cx="635" cy="227"/>
          </a:xfrm>
        </p:grpSpPr>
        <p:sp>
          <p:nvSpPr>
            <p:cNvPr id="305181" name="Line 29"/>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05182" name="Text Box 30"/>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3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305154"/>
                                        </p:tgtEl>
                                        <p:attrNameLst>
                                          <p:attrName>style.visibility</p:attrName>
                                        </p:attrNameLst>
                                      </p:cBhvr>
                                      <p:to>
                                        <p:strVal val="visible"/>
                                      </p:to>
                                    </p:set>
                                    <p:anim from="(-#ppt_w/2)" to="(#ppt_x)" calcmode="lin" valueType="num">
                                      <p:cBhvr>
                                        <p:cTn id="7" dur="600" fill="hold">
                                          <p:stCondLst>
                                            <p:cond delay="0"/>
                                          </p:stCondLst>
                                        </p:cTn>
                                        <p:tgtEl>
                                          <p:spTgt spid="305154"/>
                                        </p:tgtEl>
                                        <p:attrNameLst>
                                          <p:attrName>ppt_x</p:attrName>
                                        </p:attrNameLst>
                                      </p:cBhvr>
                                    </p:anim>
                                    <p:anim from="0" to="-1.0" calcmode="lin" valueType="num">
                                      <p:cBhvr>
                                        <p:cTn id="8" dur="200" decel="50000" autoRev="1" fill="hold">
                                          <p:stCondLst>
                                            <p:cond delay="600"/>
                                          </p:stCondLst>
                                        </p:cTn>
                                        <p:tgtEl>
                                          <p:spTgt spid="305154"/>
                                        </p:tgtEl>
                                        <p:attrNameLst>
                                          <p:attrName>xshear</p:attrName>
                                        </p:attrNameLst>
                                      </p:cBhvr>
                                    </p:anim>
                                    <p:animScale>
                                      <p:cBhvr>
                                        <p:cTn id="9" dur="200" decel="100000" autoRev="1" fill="hold">
                                          <p:stCondLst>
                                            <p:cond delay="600"/>
                                          </p:stCondLst>
                                        </p:cTn>
                                        <p:tgtEl>
                                          <p:spTgt spid="305154"/>
                                        </p:tgtEl>
                                      </p:cBhvr>
                                      <p:from x="100000" y="100000"/>
                                      <p:to x="80000" y="100000"/>
                                    </p:animScale>
                                    <p:anim by="(#ppt_h/3+#ppt_w*0.1)" calcmode="lin" valueType="num">
                                      <p:cBhvr additive="sum">
                                        <p:cTn id="10" dur="200" decel="100000" autoRev="1" fill="hold">
                                          <p:stCondLst>
                                            <p:cond delay="600"/>
                                          </p:stCondLst>
                                        </p:cTn>
                                        <p:tgtEl>
                                          <p:spTgt spid="305154"/>
                                        </p:tgtEl>
                                        <p:attrNameLst>
                                          <p:attrName>ppt_x</p:attrName>
                                        </p:attrNameLst>
                                      </p:cBhvr>
                                    </p:anim>
                                  </p:childTnLst>
                                </p:cTn>
                              </p:par>
                            </p:childTnLst>
                          </p:cTn>
                        </p:par>
                        <p:par>
                          <p:cTn id="11" fill="hold" nodeType="afterGroup">
                            <p:stCondLst>
                              <p:cond delay="1000"/>
                            </p:stCondLst>
                            <p:childTnLst>
                              <p:par>
                                <p:cTn id="12" presetID="9" presetClass="entr" presetSubtype="0" fill="hold" grpId="0" nodeType="afterEffect">
                                  <p:stCondLst>
                                    <p:cond delay="1000"/>
                                  </p:stCondLst>
                                  <p:iterate type="wd">
                                    <p:tmPct val="100000"/>
                                  </p:iterate>
                                  <p:childTnLst>
                                    <p:set>
                                      <p:cBhvr>
                                        <p:cTn id="13" dur="1" fill="hold">
                                          <p:stCondLst>
                                            <p:cond delay="0"/>
                                          </p:stCondLst>
                                        </p:cTn>
                                        <p:tgtEl>
                                          <p:spTgt spid="305175">
                                            <p:txEl>
                                              <p:pRg st="0" end="0"/>
                                            </p:txEl>
                                          </p:spTgt>
                                        </p:tgtEl>
                                        <p:attrNameLst>
                                          <p:attrName>style.visibility</p:attrName>
                                        </p:attrNameLst>
                                      </p:cBhvr>
                                      <p:to>
                                        <p:strVal val="visible"/>
                                      </p:to>
                                    </p:set>
                                    <p:animEffect transition="in" filter="dissolve">
                                      <p:cBhvr>
                                        <p:cTn id="14" dur="300"/>
                                        <p:tgtEl>
                                          <p:spTgt spid="305175">
                                            <p:txEl>
                                              <p:pRg st="0" end="0"/>
                                            </p:txEl>
                                          </p:spTgt>
                                        </p:tgtEl>
                                      </p:cBhvr>
                                    </p:animEffect>
                                  </p:childTnLst>
                                </p:cTn>
                              </p:par>
                            </p:childTnLst>
                          </p:cTn>
                        </p:par>
                        <p:par>
                          <p:cTn id="15" fill="hold" nodeType="afterGroup">
                            <p:stCondLst>
                              <p:cond delay="4400"/>
                            </p:stCondLst>
                            <p:childTnLst>
                              <p:par>
                                <p:cTn id="16" presetID="9" presetClass="entr" presetSubtype="0" fill="hold" grpId="0" nodeType="afterEffect">
                                  <p:stCondLst>
                                    <p:cond delay="1000"/>
                                  </p:stCondLst>
                                  <p:iterate type="wd">
                                    <p:tmPct val="100000"/>
                                  </p:iterate>
                                  <p:childTnLst>
                                    <p:set>
                                      <p:cBhvr>
                                        <p:cTn id="17" dur="1" fill="hold">
                                          <p:stCondLst>
                                            <p:cond delay="0"/>
                                          </p:stCondLst>
                                        </p:cTn>
                                        <p:tgtEl>
                                          <p:spTgt spid="305175">
                                            <p:txEl>
                                              <p:pRg st="1" end="1"/>
                                            </p:txEl>
                                          </p:spTgt>
                                        </p:tgtEl>
                                        <p:attrNameLst>
                                          <p:attrName>style.visibility</p:attrName>
                                        </p:attrNameLst>
                                      </p:cBhvr>
                                      <p:to>
                                        <p:strVal val="visible"/>
                                      </p:to>
                                    </p:set>
                                    <p:animEffect transition="in" filter="dissolve">
                                      <p:cBhvr>
                                        <p:cTn id="18" dur="300"/>
                                        <p:tgtEl>
                                          <p:spTgt spid="305175">
                                            <p:txEl>
                                              <p:pRg st="1" end="1"/>
                                            </p:txEl>
                                          </p:spTgt>
                                        </p:tgtEl>
                                      </p:cBhvr>
                                    </p:animEffect>
                                  </p:childTnLst>
                                </p:cTn>
                              </p:par>
                            </p:childTnLst>
                          </p:cTn>
                        </p:par>
                        <p:par>
                          <p:cTn id="19" fill="hold" nodeType="afterGroup">
                            <p:stCondLst>
                              <p:cond delay="7800"/>
                            </p:stCondLst>
                            <p:childTnLst>
                              <p:par>
                                <p:cTn id="20" presetID="9" presetClass="entr" presetSubtype="0" fill="hold" grpId="0" nodeType="afterEffect">
                                  <p:stCondLst>
                                    <p:cond delay="1000"/>
                                  </p:stCondLst>
                                  <p:iterate type="wd">
                                    <p:tmPct val="100000"/>
                                  </p:iterate>
                                  <p:childTnLst>
                                    <p:set>
                                      <p:cBhvr>
                                        <p:cTn id="21" dur="1" fill="hold">
                                          <p:stCondLst>
                                            <p:cond delay="0"/>
                                          </p:stCondLst>
                                        </p:cTn>
                                        <p:tgtEl>
                                          <p:spTgt spid="305175">
                                            <p:txEl>
                                              <p:pRg st="2" end="2"/>
                                            </p:txEl>
                                          </p:spTgt>
                                        </p:tgtEl>
                                        <p:attrNameLst>
                                          <p:attrName>style.visibility</p:attrName>
                                        </p:attrNameLst>
                                      </p:cBhvr>
                                      <p:to>
                                        <p:strVal val="visible"/>
                                      </p:to>
                                    </p:set>
                                    <p:animEffect transition="in" filter="dissolve">
                                      <p:cBhvr>
                                        <p:cTn id="22" dur="300"/>
                                        <p:tgtEl>
                                          <p:spTgt spid="305175">
                                            <p:txEl>
                                              <p:pRg st="2" end="2"/>
                                            </p:txEl>
                                          </p:spTgt>
                                        </p:tgtEl>
                                      </p:cBhvr>
                                    </p:animEffect>
                                  </p:childTnLst>
                                </p:cTn>
                              </p:par>
                            </p:childTnLst>
                          </p:cTn>
                        </p:par>
                        <p:par>
                          <p:cTn id="23" fill="hold" nodeType="afterGroup">
                            <p:stCondLst>
                              <p:cond delay="10300"/>
                            </p:stCondLst>
                            <p:childTnLst>
                              <p:par>
                                <p:cTn id="24" presetID="9" presetClass="entr" presetSubtype="0" fill="hold" grpId="0" nodeType="afterEffect">
                                  <p:stCondLst>
                                    <p:cond delay="1000"/>
                                  </p:stCondLst>
                                  <p:iterate type="wd">
                                    <p:tmPct val="100000"/>
                                  </p:iterate>
                                  <p:childTnLst>
                                    <p:set>
                                      <p:cBhvr>
                                        <p:cTn id="25" dur="1" fill="hold">
                                          <p:stCondLst>
                                            <p:cond delay="0"/>
                                          </p:stCondLst>
                                        </p:cTn>
                                        <p:tgtEl>
                                          <p:spTgt spid="305176">
                                            <p:txEl>
                                              <p:pRg st="0" end="0"/>
                                            </p:txEl>
                                          </p:spTgt>
                                        </p:tgtEl>
                                        <p:attrNameLst>
                                          <p:attrName>style.visibility</p:attrName>
                                        </p:attrNameLst>
                                      </p:cBhvr>
                                      <p:to>
                                        <p:strVal val="visible"/>
                                      </p:to>
                                    </p:set>
                                    <p:animEffect transition="in" filter="dissolve">
                                      <p:cBhvr>
                                        <p:cTn id="26" dur="300"/>
                                        <p:tgtEl>
                                          <p:spTgt spid="305176">
                                            <p:txEl>
                                              <p:pRg st="0" end="0"/>
                                            </p:txEl>
                                          </p:spTgt>
                                        </p:tgtEl>
                                      </p:cBhvr>
                                    </p:animEffect>
                                  </p:childTnLst>
                                </p:cTn>
                              </p:par>
                            </p:childTnLst>
                          </p:cTn>
                        </p:par>
                        <p:par>
                          <p:cTn id="27" fill="hold" nodeType="afterGroup">
                            <p:stCondLst>
                              <p:cond delay="13100"/>
                            </p:stCondLst>
                            <p:childTnLst>
                              <p:par>
                                <p:cTn id="28" presetID="9" presetClass="entr" presetSubtype="0" fill="hold" grpId="0" nodeType="afterEffect">
                                  <p:stCondLst>
                                    <p:cond delay="1000"/>
                                  </p:stCondLst>
                                  <p:iterate type="wd">
                                    <p:tmPct val="100000"/>
                                  </p:iterate>
                                  <p:childTnLst>
                                    <p:set>
                                      <p:cBhvr>
                                        <p:cTn id="29" dur="1" fill="hold">
                                          <p:stCondLst>
                                            <p:cond delay="0"/>
                                          </p:stCondLst>
                                        </p:cTn>
                                        <p:tgtEl>
                                          <p:spTgt spid="305177">
                                            <p:txEl>
                                              <p:pRg st="0" end="0"/>
                                            </p:txEl>
                                          </p:spTgt>
                                        </p:tgtEl>
                                        <p:attrNameLst>
                                          <p:attrName>style.visibility</p:attrName>
                                        </p:attrNameLst>
                                      </p:cBhvr>
                                      <p:to>
                                        <p:strVal val="visible"/>
                                      </p:to>
                                    </p:set>
                                    <p:animEffect transition="in" filter="dissolve">
                                      <p:cBhvr>
                                        <p:cTn id="30" dur="300"/>
                                        <p:tgtEl>
                                          <p:spTgt spid="305177">
                                            <p:txEl>
                                              <p:pRg st="0" end="0"/>
                                            </p:txEl>
                                          </p:spTgt>
                                        </p:tgtEl>
                                      </p:cBhvr>
                                    </p:animEffect>
                                  </p:childTnLst>
                                </p:cTn>
                              </p:par>
                            </p:childTnLst>
                          </p:cTn>
                        </p:par>
                        <p:par>
                          <p:cTn id="31" fill="hold" nodeType="afterGroup">
                            <p:stCondLst>
                              <p:cond delay="15900"/>
                            </p:stCondLst>
                            <p:childTnLst>
                              <p:par>
                                <p:cTn id="32" presetID="9" presetClass="entr" presetSubtype="0" fill="hold" grpId="0" nodeType="afterEffect">
                                  <p:stCondLst>
                                    <p:cond delay="1000"/>
                                  </p:stCondLst>
                                  <p:iterate type="wd">
                                    <p:tmPct val="100000"/>
                                  </p:iterate>
                                  <p:childTnLst>
                                    <p:set>
                                      <p:cBhvr>
                                        <p:cTn id="33" dur="1" fill="hold">
                                          <p:stCondLst>
                                            <p:cond delay="0"/>
                                          </p:stCondLst>
                                        </p:cTn>
                                        <p:tgtEl>
                                          <p:spTgt spid="305177">
                                            <p:txEl>
                                              <p:pRg st="1" end="1"/>
                                            </p:txEl>
                                          </p:spTgt>
                                        </p:tgtEl>
                                        <p:attrNameLst>
                                          <p:attrName>style.visibility</p:attrName>
                                        </p:attrNameLst>
                                      </p:cBhvr>
                                      <p:to>
                                        <p:strVal val="visible"/>
                                      </p:to>
                                    </p:set>
                                    <p:animEffect transition="in" filter="dissolve">
                                      <p:cBhvr>
                                        <p:cTn id="34" dur="300"/>
                                        <p:tgtEl>
                                          <p:spTgt spid="305177">
                                            <p:txEl>
                                              <p:pRg st="1" end="1"/>
                                            </p:txEl>
                                          </p:spTgt>
                                        </p:tgtEl>
                                      </p:cBhvr>
                                    </p:animEffect>
                                  </p:childTnLst>
                                </p:cTn>
                              </p:par>
                            </p:childTnLst>
                          </p:cTn>
                        </p:par>
                        <p:par>
                          <p:cTn id="35" fill="hold" nodeType="afterGroup">
                            <p:stCondLst>
                              <p:cond delay="18400"/>
                            </p:stCondLst>
                            <p:childTnLst>
                              <p:par>
                                <p:cTn id="36" presetID="10" presetClass="entr" presetSubtype="0" fill="hold" grpId="0" nodeType="afterEffect">
                                  <p:stCondLst>
                                    <p:cond delay="0"/>
                                  </p:stCondLst>
                                  <p:childTnLst>
                                    <p:set>
                                      <p:cBhvr>
                                        <p:cTn id="37" dur="1" fill="hold">
                                          <p:stCondLst>
                                            <p:cond delay="0"/>
                                          </p:stCondLst>
                                        </p:cTn>
                                        <p:tgtEl>
                                          <p:spTgt spid="305179"/>
                                        </p:tgtEl>
                                        <p:attrNameLst>
                                          <p:attrName>style.visibility</p:attrName>
                                        </p:attrNameLst>
                                      </p:cBhvr>
                                      <p:to>
                                        <p:strVal val="visible"/>
                                      </p:to>
                                    </p:set>
                                    <p:animEffect transition="in" filter="fade">
                                      <p:cBhvr>
                                        <p:cTn id="38" dur="2000"/>
                                        <p:tgtEl>
                                          <p:spTgt spid="305179"/>
                                        </p:tgtEl>
                                      </p:cBhvr>
                                    </p:animEffect>
                                  </p:childTnLst>
                                </p:cTn>
                              </p:par>
                            </p:childTnLst>
                          </p:cTn>
                        </p:par>
                        <p:par>
                          <p:cTn id="39" fill="hold" nodeType="afterGroup">
                            <p:stCondLst>
                              <p:cond delay="20400"/>
                            </p:stCondLst>
                            <p:childTnLst>
                              <p:par>
                                <p:cTn id="40" presetID="23" presetClass="entr" presetSubtype="272" fill="hold" nodeType="afterEffect">
                                  <p:stCondLst>
                                    <p:cond delay="0"/>
                                  </p:stCondLst>
                                  <p:childTnLst>
                                    <p:set>
                                      <p:cBhvr>
                                        <p:cTn id="41" dur="1" fill="hold">
                                          <p:stCondLst>
                                            <p:cond delay="0"/>
                                          </p:stCondLst>
                                        </p:cTn>
                                        <p:tgtEl>
                                          <p:spTgt spid="305180"/>
                                        </p:tgtEl>
                                        <p:attrNameLst>
                                          <p:attrName>style.visibility</p:attrName>
                                        </p:attrNameLst>
                                      </p:cBhvr>
                                      <p:to>
                                        <p:strVal val="visible"/>
                                      </p:to>
                                    </p:set>
                                    <p:anim calcmode="lin" valueType="num">
                                      <p:cBhvr>
                                        <p:cTn id="42" dur="1000" fill="hold"/>
                                        <p:tgtEl>
                                          <p:spTgt spid="305180"/>
                                        </p:tgtEl>
                                        <p:attrNameLst>
                                          <p:attrName>ppt_w</p:attrName>
                                        </p:attrNameLst>
                                      </p:cBhvr>
                                      <p:tavLst>
                                        <p:tav tm="0">
                                          <p:val>
                                            <p:strVal val="2/3*#ppt_w"/>
                                          </p:val>
                                        </p:tav>
                                        <p:tav tm="100000">
                                          <p:val>
                                            <p:strVal val="#ppt_w"/>
                                          </p:val>
                                        </p:tav>
                                      </p:tavLst>
                                    </p:anim>
                                    <p:anim calcmode="lin" valueType="num">
                                      <p:cBhvr>
                                        <p:cTn id="43" dur="1000" fill="hold"/>
                                        <p:tgtEl>
                                          <p:spTgt spid="305180"/>
                                        </p:tgtEl>
                                        <p:attrNameLst>
                                          <p:attrName>ppt_h</p:attrName>
                                        </p:attrNameLst>
                                      </p:cBhvr>
                                      <p:tavLst>
                                        <p:tav tm="0">
                                          <p:val>
                                            <p:strVal val="2/3*#ppt_h"/>
                                          </p:val>
                                        </p:tav>
                                        <p:tav tm="100000">
                                          <p:val>
                                            <p:strVal val="#ppt_h"/>
                                          </p:val>
                                        </p:tav>
                                      </p:tavLst>
                                    </p:anim>
                                  </p:childTnLst>
                                </p:cTn>
                              </p:par>
                            </p:childTnLst>
                          </p:cTn>
                        </p:par>
                        <p:par>
                          <p:cTn id="44" fill="hold" nodeType="afterGroup">
                            <p:stCondLst>
                              <p:cond delay="21400"/>
                            </p:stCondLst>
                            <p:childTnLst>
                              <p:par>
                                <p:cTn id="45" presetID="55" presetClass="exit" presetSubtype="0" fill="hold" nodeType="afterEffect">
                                  <p:stCondLst>
                                    <p:cond delay="0"/>
                                  </p:stCondLst>
                                  <p:childTnLst>
                                    <p:anim calcmode="lin" valueType="num">
                                      <p:cBhvr>
                                        <p:cTn id="46" dur="1000"/>
                                        <p:tgtEl>
                                          <p:spTgt spid="305180"/>
                                        </p:tgtEl>
                                        <p:attrNameLst>
                                          <p:attrName>ppt_w</p:attrName>
                                        </p:attrNameLst>
                                      </p:cBhvr>
                                      <p:tavLst>
                                        <p:tav tm="0">
                                          <p:val>
                                            <p:strVal val="ppt_w"/>
                                          </p:val>
                                        </p:tav>
                                        <p:tav tm="100000">
                                          <p:val>
                                            <p:strVal val="ppt_w*0.70"/>
                                          </p:val>
                                        </p:tav>
                                      </p:tavLst>
                                    </p:anim>
                                    <p:anim calcmode="lin" valueType="num">
                                      <p:cBhvr>
                                        <p:cTn id="47" dur="1000"/>
                                        <p:tgtEl>
                                          <p:spTgt spid="305180"/>
                                        </p:tgtEl>
                                        <p:attrNameLst>
                                          <p:attrName>ppt_h</p:attrName>
                                        </p:attrNameLst>
                                      </p:cBhvr>
                                      <p:tavLst>
                                        <p:tav tm="0">
                                          <p:val>
                                            <p:strVal val="ppt_h"/>
                                          </p:val>
                                        </p:tav>
                                        <p:tav tm="100000">
                                          <p:val>
                                            <p:strVal val="ppt_h"/>
                                          </p:val>
                                        </p:tav>
                                      </p:tavLst>
                                    </p:anim>
                                    <p:animEffect transition="out" filter="fade">
                                      <p:cBhvr>
                                        <p:cTn id="48" dur="1000"/>
                                        <p:tgtEl>
                                          <p:spTgt spid="305180"/>
                                        </p:tgtEl>
                                      </p:cBhvr>
                                    </p:animEffect>
                                    <p:set>
                                      <p:cBhvr>
                                        <p:cTn id="49" dur="1" fill="hold">
                                          <p:stCondLst>
                                            <p:cond delay="999"/>
                                          </p:stCondLst>
                                        </p:cTn>
                                        <p:tgtEl>
                                          <p:spTgt spid="30518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5154" grpId="0" autoUpdateAnimBg="0"/>
      <p:bldP spid="305175" grpId="0" build="p" autoUpdateAnimBg="0" advAuto="1000"/>
      <p:bldP spid="305176" grpId="0" build="p" autoUpdateAnimBg="0" advAuto="1000"/>
      <p:bldP spid="305177" grpId="0" build="p" autoUpdateAnimBg="0" advAuto="1000"/>
      <p:bldP spid="305179" grpId="0" animBg="1"/>
    </p:bldLst>
  </p:timing>
</p:sld>
</file>

<file path=ppt/slides/slide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6178" name="Rectangle 2"/>
          <p:cNvSpPr>
            <a:spLocks noChangeArrowheads="1"/>
          </p:cNvSpPr>
          <p:nvPr/>
        </p:nvSpPr>
        <p:spPr bwMode="auto">
          <a:xfrm>
            <a:off x="685800" y="609600"/>
            <a:ext cx="7772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2800" b="0">
                <a:solidFill>
                  <a:srgbClr val="FFFF66"/>
                </a:solidFill>
                <a:effectLst>
                  <a:outerShdw blurRad="38100" dist="38100" dir="2700000" algn="tl">
                    <a:srgbClr val="000000"/>
                  </a:outerShdw>
                </a:effectLst>
              </a:rPr>
              <a:t>Le transmetteur téléphonique</a:t>
            </a:r>
          </a:p>
        </p:txBody>
      </p:sp>
      <p:sp>
        <p:nvSpPr>
          <p:cNvPr id="306179" name="Rectangle 3"/>
          <p:cNvSpPr>
            <a:spLocks noGrp="1" noChangeArrowheads="1"/>
          </p:cNvSpPr>
          <p:nvPr>
            <p:ph type="body" idx="1"/>
          </p:nvPr>
        </p:nvSpPr>
        <p:spPr bwMode="auto">
          <a:xfrm>
            <a:off x="3886200" y="2565400"/>
            <a:ext cx="5257800" cy="5334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nSpc>
                <a:spcPct val="90000"/>
              </a:lnSpc>
              <a:buFont typeface="Monotype Sorts" pitchFamily="2" charset="2"/>
              <a:buNone/>
            </a:pPr>
            <a:r>
              <a:rPr lang="fr-FR" sz="2400"/>
              <a:t>Permet de signaler l’intrusion à une</a:t>
            </a:r>
          </a:p>
          <a:p>
            <a:pPr>
              <a:lnSpc>
                <a:spcPct val="90000"/>
              </a:lnSpc>
              <a:buFont typeface="Monotype Sorts" pitchFamily="2" charset="2"/>
              <a:buNone/>
            </a:pPr>
            <a:r>
              <a:rPr lang="fr-FR" sz="2400"/>
              <a:t>tierce personne afin de mettre en</a:t>
            </a:r>
          </a:p>
          <a:p>
            <a:pPr>
              <a:lnSpc>
                <a:spcPct val="90000"/>
              </a:lnSpc>
              <a:buFont typeface="Monotype Sorts" pitchFamily="2" charset="2"/>
              <a:buNone/>
            </a:pPr>
            <a:r>
              <a:rPr lang="fr-FR" sz="2400"/>
              <a:t>œuvre une intervention.</a:t>
            </a:r>
          </a:p>
        </p:txBody>
      </p:sp>
      <p:pic>
        <p:nvPicPr>
          <p:cNvPr id="306196" name="Picture 20" descr="transm telepho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133600"/>
            <a:ext cx="2805113" cy="2798763"/>
          </a:xfrm>
          <a:prstGeom prst="rect">
            <a:avLst/>
          </a:prstGeom>
          <a:noFill/>
          <a:extLst>
            <a:ext uri="{909E8E84-426E-40DD-AFC4-6F175D3DCCD1}">
              <a14:hiddenFill xmlns:a14="http://schemas.microsoft.com/office/drawing/2010/main">
                <a:solidFill>
                  <a:srgbClr val="FFFFFF"/>
                </a:solidFill>
              </a14:hiddenFill>
            </a:ext>
          </a:extLst>
        </p:spPr>
      </p:pic>
      <p:sp>
        <p:nvSpPr>
          <p:cNvPr id="306197" name="Rectangle 21"/>
          <p:cNvSpPr>
            <a:spLocks noChangeArrowheads="1"/>
          </p:cNvSpPr>
          <p:nvPr/>
        </p:nvSpPr>
        <p:spPr bwMode="auto">
          <a:xfrm>
            <a:off x="3886200" y="3933825"/>
            <a:ext cx="52578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lnSpc>
                <a:spcPct val="90000"/>
              </a:lnSpc>
              <a:spcBef>
                <a:spcPct val="20000"/>
              </a:spcBef>
              <a:buClr>
                <a:schemeClr val="folHlink"/>
              </a:buClr>
              <a:buSzPct val="75000"/>
              <a:buFont typeface="Monotype Sorts" pitchFamily="2" charset="2"/>
              <a:buNone/>
            </a:pPr>
            <a:r>
              <a:rPr kumimoji="1" lang="fr-FR" sz="2400" b="0">
                <a:solidFill>
                  <a:schemeClr val="tx1"/>
                </a:solidFill>
                <a:effectLst>
                  <a:outerShdw blurRad="38100" dist="38100" dir="2700000" algn="tl">
                    <a:srgbClr val="000000"/>
                  </a:outerShdw>
                </a:effectLst>
              </a:rPr>
              <a:t>C’est une </a:t>
            </a:r>
            <a:r>
              <a:rPr kumimoji="1" lang="fr-FR" sz="2400" b="0">
                <a:effectLst>
                  <a:outerShdw blurRad="38100" dist="38100" dir="2700000" algn="tl">
                    <a:srgbClr val="000000"/>
                  </a:outerShdw>
                </a:effectLst>
              </a:rPr>
              <a:t>alarme curative</a:t>
            </a:r>
            <a:r>
              <a:rPr kumimoji="1" lang="fr-FR" sz="2400" b="0">
                <a:solidFill>
                  <a:schemeClr val="tx1"/>
                </a:solidFill>
                <a:effectLst>
                  <a:outerShdw blurRad="38100" dist="38100" dir="2700000" algn="tl">
                    <a:srgbClr val="000000"/>
                  </a:outerShdw>
                </a:effectLst>
              </a:rPr>
              <a:t> !</a:t>
            </a:r>
          </a:p>
        </p:txBody>
      </p:sp>
      <p:sp>
        <p:nvSpPr>
          <p:cNvPr id="306198" name="AutoShape 22">
            <a:hlinkClick r:id="" action="ppaction://hlinkshowjump?jump=nextslide" highlightClick="1"/>
          </p:cNvPr>
          <p:cNvSpPr>
            <a:spLocks noChangeArrowheads="1"/>
          </p:cNvSpPr>
          <p:nvPr/>
        </p:nvSpPr>
        <p:spPr bwMode="auto">
          <a:xfrm>
            <a:off x="4427538" y="4941888"/>
            <a:ext cx="576262" cy="574675"/>
          </a:xfrm>
          <a:prstGeom prst="actionButtonInformation">
            <a:avLst/>
          </a:prstGeom>
          <a:solidFill>
            <a:srgbClr val="FFFF66"/>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sp>
        <p:nvSpPr>
          <p:cNvPr id="306207" name="AutoShape 31">
            <a:hlinkClick r:id="rId3" action="ppaction://hlinksldjump" highlightClick="1"/>
          </p:cNvPr>
          <p:cNvSpPr>
            <a:spLocks noChangeArrowheads="1"/>
          </p:cNvSpPr>
          <p:nvPr/>
        </p:nvSpPr>
        <p:spPr bwMode="auto">
          <a:xfrm>
            <a:off x="8459788" y="6237288"/>
            <a:ext cx="431800" cy="431800"/>
          </a:xfrm>
          <a:prstGeom prst="actionButtonReturn">
            <a:avLst/>
          </a:prstGeom>
          <a:solidFill>
            <a:schemeClr val="tx2"/>
          </a:solidFill>
          <a:ln w="12700">
            <a:solidFill>
              <a:schemeClr val="tx1"/>
            </a:solidFill>
            <a:miter lim="800000"/>
            <a:headEnd/>
            <a:tailEnd/>
          </a:ln>
          <a:effectLst>
            <a:outerShdw dist="107763" dir="2700000" algn="ctr" rotWithShape="0">
              <a:schemeClr val="bg2"/>
            </a:outerShdw>
          </a:effectLst>
        </p:spPr>
        <p:txBody>
          <a:bodyPr anchor="ctr">
            <a:spAutoFit/>
          </a:bodyPr>
          <a:lstStyle/>
          <a:p>
            <a:endParaRPr lang="fr-FR"/>
          </a:p>
        </p:txBody>
      </p:sp>
      <p:grpSp>
        <p:nvGrpSpPr>
          <p:cNvPr id="306208" name="Group 32"/>
          <p:cNvGrpSpPr>
            <a:grpSpLocks/>
          </p:cNvGrpSpPr>
          <p:nvPr/>
        </p:nvGrpSpPr>
        <p:grpSpPr bwMode="auto">
          <a:xfrm>
            <a:off x="7380288" y="5805488"/>
            <a:ext cx="1008062" cy="360362"/>
            <a:chOff x="158" y="2341"/>
            <a:chExt cx="635" cy="227"/>
          </a:xfrm>
        </p:grpSpPr>
        <p:sp>
          <p:nvSpPr>
            <p:cNvPr id="306209" name="Line 33"/>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06210" name="Text Box 34"/>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19008">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8" presetClass="entr" presetSubtype="0" accel="50000" fill="hold" grpId="0" nodeType="afterEffect">
                                  <p:stCondLst>
                                    <p:cond delay="0"/>
                                  </p:stCondLst>
                                  <p:iterate type="lt">
                                    <p:tmPct val="80000"/>
                                  </p:iterate>
                                  <p:childTnLst>
                                    <p:set>
                                      <p:cBhvr>
                                        <p:cTn id="6" dur="1" fill="hold">
                                          <p:stCondLst>
                                            <p:cond delay="0"/>
                                          </p:stCondLst>
                                        </p:cTn>
                                        <p:tgtEl>
                                          <p:spTgt spid="306178"/>
                                        </p:tgtEl>
                                        <p:attrNameLst>
                                          <p:attrName>style.visibility</p:attrName>
                                        </p:attrNameLst>
                                      </p:cBhvr>
                                      <p:to>
                                        <p:strVal val="visible"/>
                                      </p:to>
                                    </p:set>
                                    <p:set>
                                      <p:cBhvr>
                                        <p:cTn id="7" dur="228" fill="hold">
                                          <p:stCondLst>
                                            <p:cond delay="0"/>
                                          </p:stCondLst>
                                        </p:cTn>
                                        <p:tgtEl>
                                          <p:spTgt spid="306178"/>
                                        </p:tgtEl>
                                        <p:attrNameLst>
                                          <p:attrName>style.rotation</p:attrName>
                                        </p:attrNameLst>
                                      </p:cBhvr>
                                      <p:to>
                                        <p:strVal val="-45.0"/>
                                      </p:to>
                                    </p:set>
                                    <p:anim calcmode="lin" valueType="num">
                                      <p:cBhvr>
                                        <p:cTn id="8" dur="228" fill="hold">
                                          <p:stCondLst>
                                            <p:cond delay="228"/>
                                          </p:stCondLst>
                                        </p:cTn>
                                        <p:tgtEl>
                                          <p:spTgt spid="306178"/>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306178"/>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306178"/>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306178"/>
                                        </p:tgtEl>
                                        <p:attrNameLst>
                                          <p:attrName>ppt_y</p:attrName>
                                        </p:attrNameLst>
                                      </p:cBhvr>
                                      <p:tavLst>
                                        <p:tav tm="0">
                                          <p:val>
                                            <p:strVal val="#ppt_y-(0.354*#ppt_w-0.172*#ppt_h)"/>
                                          </p:val>
                                        </p:tav>
                                        <p:tav tm="100000">
                                          <p:val>
                                            <p:strVal val="#ppt_y"/>
                                          </p:val>
                                        </p:tav>
                                      </p:tavLst>
                                    </p:anim>
                                  </p:childTnLst>
                                </p:cTn>
                              </p:par>
                            </p:childTnLst>
                          </p:cTn>
                        </p:par>
                        <p:par>
                          <p:cTn id="12" fill="hold" nodeType="afterGroup">
                            <p:stCondLst>
                              <p:cond delay="10500"/>
                            </p:stCondLst>
                            <p:childTnLst>
                              <p:par>
                                <p:cTn id="13" presetID="15" presetClass="entr" presetSubtype="0" fill="hold" nodeType="afterEffect">
                                  <p:stCondLst>
                                    <p:cond delay="1000"/>
                                  </p:stCondLst>
                                  <p:childTnLst>
                                    <p:set>
                                      <p:cBhvr>
                                        <p:cTn id="14" dur="1" fill="hold">
                                          <p:stCondLst>
                                            <p:cond delay="0"/>
                                          </p:stCondLst>
                                        </p:cTn>
                                        <p:tgtEl>
                                          <p:spTgt spid="306196"/>
                                        </p:tgtEl>
                                        <p:attrNameLst>
                                          <p:attrName>style.visibility</p:attrName>
                                        </p:attrNameLst>
                                      </p:cBhvr>
                                      <p:to>
                                        <p:strVal val="visible"/>
                                      </p:to>
                                    </p:set>
                                    <p:anim calcmode="lin" valueType="num">
                                      <p:cBhvr>
                                        <p:cTn id="15" dur="1000" fill="hold"/>
                                        <p:tgtEl>
                                          <p:spTgt spid="306196"/>
                                        </p:tgtEl>
                                        <p:attrNameLst>
                                          <p:attrName>ppt_w</p:attrName>
                                        </p:attrNameLst>
                                      </p:cBhvr>
                                      <p:tavLst>
                                        <p:tav tm="0">
                                          <p:val>
                                            <p:fltVal val="0"/>
                                          </p:val>
                                        </p:tav>
                                        <p:tav tm="100000">
                                          <p:val>
                                            <p:strVal val="#ppt_w"/>
                                          </p:val>
                                        </p:tav>
                                      </p:tavLst>
                                    </p:anim>
                                    <p:anim calcmode="lin" valueType="num">
                                      <p:cBhvr>
                                        <p:cTn id="16" dur="1000" fill="hold"/>
                                        <p:tgtEl>
                                          <p:spTgt spid="306196"/>
                                        </p:tgtEl>
                                        <p:attrNameLst>
                                          <p:attrName>ppt_h</p:attrName>
                                        </p:attrNameLst>
                                      </p:cBhvr>
                                      <p:tavLst>
                                        <p:tav tm="0">
                                          <p:val>
                                            <p:fltVal val="0"/>
                                          </p:val>
                                        </p:tav>
                                        <p:tav tm="100000">
                                          <p:val>
                                            <p:strVal val="#ppt_h"/>
                                          </p:val>
                                        </p:tav>
                                      </p:tavLst>
                                    </p:anim>
                                    <p:anim calcmode="lin" valueType="num">
                                      <p:cBhvr>
                                        <p:cTn id="17" dur="1000" fill="hold"/>
                                        <p:tgtEl>
                                          <p:spTgt spid="306196"/>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06196"/>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12500"/>
                            </p:stCondLst>
                            <p:childTnLst>
                              <p:par>
                                <p:cTn id="20" presetID="9" presetClass="entr" presetSubtype="0" fill="hold" grpId="0" nodeType="afterEffect">
                                  <p:stCondLst>
                                    <p:cond delay="1000"/>
                                  </p:stCondLst>
                                  <p:iterate type="wd">
                                    <p:tmPct val="100000"/>
                                  </p:iterate>
                                  <p:childTnLst>
                                    <p:set>
                                      <p:cBhvr>
                                        <p:cTn id="21" dur="1" fill="hold">
                                          <p:stCondLst>
                                            <p:cond delay="0"/>
                                          </p:stCondLst>
                                        </p:cTn>
                                        <p:tgtEl>
                                          <p:spTgt spid="306179">
                                            <p:txEl>
                                              <p:pRg st="0" end="0"/>
                                            </p:txEl>
                                          </p:spTgt>
                                        </p:tgtEl>
                                        <p:attrNameLst>
                                          <p:attrName>style.visibility</p:attrName>
                                        </p:attrNameLst>
                                      </p:cBhvr>
                                      <p:to>
                                        <p:strVal val="visible"/>
                                      </p:to>
                                    </p:set>
                                    <p:animEffect transition="in" filter="dissolve">
                                      <p:cBhvr>
                                        <p:cTn id="22" dur="300"/>
                                        <p:tgtEl>
                                          <p:spTgt spid="306179">
                                            <p:txEl>
                                              <p:pRg st="0" end="0"/>
                                            </p:txEl>
                                          </p:spTgt>
                                        </p:tgtEl>
                                      </p:cBhvr>
                                    </p:animEffect>
                                  </p:childTnLst>
                                </p:cTn>
                              </p:par>
                            </p:childTnLst>
                          </p:cTn>
                        </p:par>
                        <p:par>
                          <p:cTn id="23" fill="hold" nodeType="afterGroup">
                            <p:stCondLst>
                              <p:cond delay="15300"/>
                            </p:stCondLst>
                            <p:childTnLst>
                              <p:par>
                                <p:cTn id="24" presetID="9" presetClass="entr" presetSubtype="0" fill="hold" grpId="0" nodeType="afterEffect">
                                  <p:stCondLst>
                                    <p:cond delay="1000"/>
                                  </p:stCondLst>
                                  <p:iterate type="wd">
                                    <p:tmPct val="100000"/>
                                  </p:iterate>
                                  <p:childTnLst>
                                    <p:set>
                                      <p:cBhvr>
                                        <p:cTn id="25" dur="1" fill="hold">
                                          <p:stCondLst>
                                            <p:cond delay="0"/>
                                          </p:stCondLst>
                                        </p:cTn>
                                        <p:tgtEl>
                                          <p:spTgt spid="306179">
                                            <p:txEl>
                                              <p:pRg st="1" end="1"/>
                                            </p:txEl>
                                          </p:spTgt>
                                        </p:tgtEl>
                                        <p:attrNameLst>
                                          <p:attrName>style.visibility</p:attrName>
                                        </p:attrNameLst>
                                      </p:cBhvr>
                                      <p:to>
                                        <p:strVal val="visible"/>
                                      </p:to>
                                    </p:set>
                                    <p:animEffect transition="in" filter="dissolve">
                                      <p:cBhvr>
                                        <p:cTn id="26" dur="300"/>
                                        <p:tgtEl>
                                          <p:spTgt spid="306179">
                                            <p:txEl>
                                              <p:pRg st="1" end="1"/>
                                            </p:txEl>
                                          </p:spTgt>
                                        </p:tgtEl>
                                      </p:cBhvr>
                                    </p:animEffect>
                                  </p:childTnLst>
                                </p:cTn>
                              </p:par>
                            </p:childTnLst>
                          </p:cTn>
                        </p:par>
                        <p:par>
                          <p:cTn id="27" fill="hold" nodeType="afterGroup">
                            <p:stCondLst>
                              <p:cond delay="18100"/>
                            </p:stCondLst>
                            <p:childTnLst>
                              <p:par>
                                <p:cTn id="28" presetID="9" presetClass="entr" presetSubtype="0" fill="hold" grpId="0" nodeType="afterEffect">
                                  <p:stCondLst>
                                    <p:cond delay="1000"/>
                                  </p:stCondLst>
                                  <p:iterate type="wd">
                                    <p:tmPct val="100000"/>
                                  </p:iterate>
                                  <p:childTnLst>
                                    <p:set>
                                      <p:cBhvr>
                                        <p:cTn id="29" dur="1" fill="hold">
                                          <p:stCondLst>
                                            <p:cond delay="0"/>
                                          </p:stCondLst>
                                        </p:cTn>
                                        <p:tgtEl>
                                          <p:spTgt spid="306179">
                                            <p:txEl>
                                              <p:pRg st="2" end="2"/>
                                            </p:txEl>
                                          </p:spTgt>
                                        </p:tgtEl>
                                        <p:attrNameLst>
                                          <p:attrName>style.visibility</p:attrName>
                                        </p:attrNameLst>
                                      </p:cBhvr>
                                      <p:to>
                                        <p:strVal val="visible"/>
                                      </p:to>
                                    </p:set>
                                    <p:animEffect transition="in" filter="dissolve">
                                      <p:cBhvr>
                                        <p:cTn id="30" dur="300"/>
                                        <p:tgtEl>
                                          <p:spTgt spid="306179">
                                            <p:txEl>
                                              <p:pRg st="2" end="2"/>
                                            </p:txEl>
                                          </p:spTgt>
                                        </p:tgtEl>
                                      </p:cBhvr>
                                    </p:animEffect>
                                  </p:childTnLst>
                                </p:cTn>
                              </p:par>
                            </p:childTnLst>
                          </p:cTn>
                        </p:par>
                        <p:par>
                          <p:cTn id="31" fill="hold" nodeType="afterGroup">
                            <p:stCondLst>
                              <p:cond delay="20300"/>
                            </p:stCondLst>
                            <p:childTnLst>
                              <p:par>
                                <p:cTn id="32" presetID="9" presetClass="entr" presetSubtype="0" fill="hold" grpId="0" nodeType="afterEffect">
                                  <p:stCondLst>
                                    <p:cond delay="3000"/>
                                  </p:stCondLst>
                                  <p:iterate type="wd">
                                    <p:tmPct val="100000"/>
                                  </p:iterate>
                                  <p:childTnLst>
                                    <p:set>
                                      <p:cBhvr>
                                        <p:cTn id="33" dur="1" fill="hold">
                                          <p:stCondLst>
                                            <p:cond delay="0"/>
                                          </p:stCondLst>
                                        </p:cTn>
                                        <p:tgtEl>
                                          <p:spTgt spid="306197">
                                            <p:txEl>
                                              <p:pRg st="0" end="0"/>
                                            </p:txEl>
                                          </p:spTgt>
                                        </p:tgtEl>
                                        <p:attrNameLst>
                                          <p:attrName>style.visibility</p:attrName>
                                        </p:attrNameLst>
                                      </p:cBhvr>
                                      <p:to>
                                        <p:strVal val="visible"/>
                                      </p:to>
                                    </p:set>
                                    <p:animEffect transition="in" filter="dissolve">
                                      <p:cBhvr>
                                        <p:cTn id="34" dur="300"/>
                                        <p:tgtEl>
                                          <p:spTgt spid="306197">
                                            <p:txEl>
                                              <p:pRg st="0" end="0"/>
                                            </p:txEl>
                                          </p:spTgt>
                                        </p:tgtEl>
                                      </p:cBhvr>
                                    </p:animEffect>
                                  </p:childTnLst>
                                </p:cTn>
                              </p:par>
                            </p:childTnLst>
                          </p:cTn>
                        </p:par>
                        <p:par>
                          <p:cTn id="35" fill="hold" nodeType="afterGroup">
                            <p:stCondLst>
                              <p:cond delay="24800"/>
                            </p:stCondLst>
                            <p:childTnLst>
                              <p:par>
                                <p:cTn id="36" presetID="10" presetClass="entr" presetSubtype="0" fill="hold" grpId="0" nodeType="afterEffect">
                                  <p:stCondLst>
                                    <p:cond delay="0"/>
                                  </p:stCondLst>
                                  <p:childTnLst>
                                    <p:set>
                                      <p:cBhvr>
                                        <p:cTn id="37" dur="1" fill="hold">
                                          <p:stCondLst>
                                            <p:cond delay="0"/>
                                          </p:stCondLst>
                                        </p:cTn>
                                        <p:tgtEl>
                                          <p:spTgt spid="306198"/>
                                        </p:tgtEl>
                                        <p:attrNameLst>
                                          <p:attrName>style.visibility</p:attrName>
                                        </p:attrNameLst>
                                      </p:cBhvr>
                                      <p:to>
                                        <p:strVal val="visible"/>
                                      </p:to>
                                    </p:set>
                                    <p:animEffect transition="in" filter="fade">
                                      <p:cBhvr>
                                        <p:cTn id="38" dur="2000"/>
                                        <p:tgtEl>
                                          <p:spTgt spid="306198"/>
                                        </p:tgtEl>
                                      </p:cBhvr>
                                    </p:animEffect>
                                  </p:childTnLst>
                                </p:cTn>
                              </p:par>
                            </p:childTnLst>
                          </p:cTn>
                        </p:par>
                        <p:par>
                          <p:cTn id="39" fill="hold" nodeType="afterGroup">
                            <p:stCondLst>
                              <p:cond delay="26800"/>
                            </p:stCondLst>
                            <p:childTnLst>
                              <p:par>
                                <p:cTn id="40" presetID="10" presetClass="entr" presetSubtype="0" fill="hold" grpId="0" nodeType="afterEffect">
                                  <p:stCondLst>
                                    <p:cond delay="0"/>
                                  </p:stCondLst>
                                  <p:childTnLst>
                                    <p:set>
                                      <p:cBhvr>
                                        <p:cTn id="41" dur="1" fill="hold">
                                          <p:stCondLst>
                                            <p:cond delay="0"/>
                                          </p:stCondLst>
                                        </p:cTn>
                                        <p:tgtEl>
                                          <p:spTgt spid="306207"/>
                                        </p:tgtEl>
                                        <p:attrNameLst>
                                          <p:attrName>style.visibility</p:attrName>
                                        </p:attrNameLst>
                                      </p:cBhvr>
                                      <p:to>
                                        <p:strVal val="visible"/>
                                      </p:to>
                                    </p:set>
                                    <p:animEffect transition="in" filter="fade">
                                      <p:cBhvr>
                                        <p:cTn id="42" dur="2000"/>
                                        <p:tgtEl>
                                          <p:spTgt spid="306207"/>
                                        </p:tgtEl>
                                      </p:cBhvr>
                                    </p:animEffect>
                                  </p:childTnLst>
                                </p:cTn>
                              </p:par>
                            </p:childTnLst>
                          </p:cTn>
                        </p:par>
                        <p:par>
                          <p:cTn id="43" fill="hold" nodeType="afterGroup">
                            <p:stCondLst>
                              <p:cond delay="28800"/>
                            </p:stCondLst>
                            <p:childTnLst>
                              <p:par>
                                <p:cTn id="44" presetID="23" presetClass="entr" presetSubtype="272" fill="hold" nodeType="afterEffect">
                                  <p:stCondLst>
                                    <p:cond delay="0"/>
                                  </p:stCondLst>
                                  <p:childTnLst>
                                    <p:set>
                                      <p:cBhvr>
                                        <p:cTn id="45" dur="1" fill="hold">
                                          <p:stCondLst>
                                            <p:cond delay="0"/>
                                          </p:stCondLst>
                                        </p:cTn>
                                        <p:tgtEl>
                                          <p:spTgt spid="306208"/>
                                        </p:tgtEl>
                                        <p:attrNameLst>
                                          <p:attrName>style.visibility</p:attrName>
                                        </p:attrNameLst>
                                      </p:cBhvr>
                                      <p:to>
                                        <p:strVal val="visible"/>
                                      </p:to>
                                    </p:set>
                                    <p:anim calcmode="lin" valueType="num">
                                      <p:cBhvr>
                                        <p:cTn id="46" dur="1000" fill="hold"/>
                                        <p:tgtEl>
                                          <p:spTgt spid="306208"/>
                                        </p:tgtEl>
                                        <p:attrNameLst>
                                          <p:attrName>ppt_w</p:attrName>
                                        </p:attrNameLst>
                                      </p:cBhvr>
                                      <p:tavLst>
                                        <p:tav tm="0">
                                          <p:val>
                                            <p:strVal val="2/3*#ppt_w"/>
                                          </p:val>
                                        </p:tav>
                                        <p:tav tm="100000">
                                          <p:val>
                                            <p:strVal val="#ppt_w"/>
                                          </p:val>
                                        </p:tav>
                                      </p:tavLst>
                                    </p:anim>
                                    <p:anim calcmode="lin" valueType="num">
                                      <p:cBhvr>
                                        <p:cTn id="47" dur="1000" fill="hold"/>
                                        <p:tgtEl>
                                          <p:spTgt spid="306208"/>
                                        </p:tgtEl>
                                        <p:attrNameLst>
                                          <p:attrName>ppt_h</p:attrName>
                                        </p:attrNameLst>
                                      </p:cBhvr>
                                      <p:tavLst>
                                        <p:tav tm="0">
                                          <p:val>
                                            <p:strVal val="2/3*#ppt_h"/>
                                          </p:val>
                                        </p:tav>
                                        <p:tav tm="100000">
                                          <p:val>
                                            <p:strVal val="#ppt_h"/>
                                          </p:val>
                                        </p:tav>
                                      </p:tavLst>
                                    </p:anim>
                                  </p:childTnLst>
                                </p:cTn>
                              </p:par>
                            </p:childTnLst>
                          </p:cTn>
                        </p:par>
                        <p:par>
                          <p:cTn id="48" fill="hold" nodeType="afterGroup">
                            <p:stCondLst>
                              <p:cond delay="29800"/>
                            </p:stCondLst>
                            <p:childTnLst>
                              <p:par>
                                <p:cTn id="49" presetID="55" presetClass="exit" presetSubtype="0" fill="hold" nodeType="afterEffect">
                                  <p:stCondLst>
                                    <p:cond delay="0"/>
                                  </p:stCondLst>
                                  <p:childTnLst>
                                    <p:anim calcmode="lin" valueType="num">
                                      <p:cBhvr>
                                        <p:cTn id="50" dur="1000"/>
                                        <p:tgtEl>
                                          <p:spTgt spid="306208"/>
                                        </p:tgtEl>
                                        <p:attrNameLst>
                                          <p:attrName>ppt_w</p:attrName>
                                        </p:attrNameLst>
                                      </p:cBhvr>
                                      <p:tavLst>
                                        <p:tav tm="0">
                                          <p:val>
                                            <p:strVal val="ppt_w"/>
                                          </p:val>
                                        </p:tav>
                                        <p:tav tm="100000">
                                          <p:val>
                                            <p:strVal val="ppt_w*0.70"/>
                                          </p:val>
                                        </p:tav>
                                      </p:tavLst>
                                    </p:anim>
                                    <p:anim calcmode="lin" valueType="num">
                                      <p:cBhvr>
                                        <p:cTn id="51" dur="1000"/>
                                        <p:tgtEl>
                                          <p:spTgt spid="306208"/>
                                        </p:tgtEl>
                                        <p:attrNameLst>
                                          <p:attrName>ppt_h</p:attrName>
                                        </p:attrNameLst>
                                      </p:cBhvr>
                                      <p:tavLst>
                                        <p:tav tm="0">
                                          <p:val>
                                            <p:strVal val="ppt_h"/>
                                          </p:val>
                                        </p:tav>
                                        <p:tav tm="100000">
                                          <p:val>
                                            <p:strVal val="ppt_h"/>
                                          </p:val>
                                        </p:tav>
                                      </p:tavLst>
                                    </p:anim>
                                    <p:animEffect transition="out" filter="fade">
                                      <p:cBhvr>
                                        <p:cTn id="52" dur="1000"/>
                                        <p:tgtEl>
                                          <p:spTgt spid="306208"/>
                                        </p:tgtEl>
                                      </p:cBhvr>
                                    </p:animEffect>
                                    <p:set>
                                      <p:cBhvr>
                                        <p:cTn id="53" dur="1" fill="hold">
                                          <p:stCondLst>
                                            <p:cond delay="999"/>
                                          </p:stCondLst>
                                        </p:cTn>
                                        <p:tgtEl>
                                          <p:spTgt spid="30620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6178" grpId="0" autoUpdateAnimBg="0"/>
      <p:bldP spid="306179" grpId="0" build="p" autoUpdateAnimBg="0" advAuto="1000"/>
      <p:bldP spid="306197" grpId="0" build="p" autoUpdateAnimBg="0" advAuto="3000"/>
      <p:bldP spid="306198" grpId="0" animBg="1"/>
      <p:bldP spid="306207"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8" name="Rectangle 4"/>
          <p:cNvSpPr>
            <a:spLocks noChangeArrowheads="1"/>
          </p:cNvSpPr>
          <p:nvPr/>
        </p:nvSpPr>
        <p:spPr bwMode="auto">
          <a:xfrm>
            <a:off x="685800" y="609600"/>
            <a:ext cx="7772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2800" b="0">
                <a:solidFill>
                  <a:srgbClr val="FFFF66"/>
                </a:solidFill>
                <a:effectLst>
                  <a:outerShdw blurRad="38100" dist="38100" dir="2700000" algn="tl">
                    <a:srgbClr val="000000"/>
                  </a:outerShdw>
                </a:effectLst>
              </a:rPr>
              <a:t>Le transmetteur téléphonique</a:t>
            </a:r>
          </a:p>
        </p:txBody>
      </p:sp>
      <p:sp>
        <p:nvSpPr>
          <p:cNvPr id="390149" name="Rectangle 5"/>
          <p:cNvSpPr>
            <a:spLocks noChangeArrowheads="1"/>
          </p:cNvSpPr>
          <p:nvPr/>
        </p:nvSpPr>
        <p:spPr bwMode="auto">
          <a:xfrm>
            <a:off x="3886200" y="2565400"/>
            <a:ext cx="52578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lnSpc>
                <a:spcPct val="90000"/>
              </a:lnSpc>
              <a:spcBef>
                <a:spcPct val="20000"/>
              </a:spcBef>
              <a:buClr>
                <a:schemeClr val="folHlink"/>
              </a:buClr>
              <a:buSzPct val="75000"/>
              <a:buFont typeface="Monotype Sorts" pitchFamily="2" charset="2"/>
              <a:buNone/>
            </a:pPr>
            <a:r>
              <a:rPr kumimoji="1" lang="fr-FR" sz="2400" b="0">
                <a:solidFill>
                  <a:schemeClr val="tx1"/>
                </a:solidFill>
                <a:effectLst>
                  <a:outerShdw blurRad="38100" dist="38100" dir="2700000" algn="tl">
                    <a:srgbClr val="000000"/>
                  </a:outerShdw>
                </a:effectLst>
              </a:rPr>
              <a:t>Permet de signaler l’intrusion à une</a:t>
            </a:r>
          </a:p>
          <a:p>
            <a:pPr marL="342900" indent="-342900" algn="l">
              <a:lnSpc>
                <a:spcPct val="90000"/>
              </a:lnSpc>
              <a:spcBef>
                <a:spcPct val="20000"/>
              </a:spcBef>
              <a:buClr>
                <a:schemeClr val="folHlink"/>
              </a:buClr>
              <a:buSzPct val="75000"/>
              <a:buFont typeface="Monotype Sorts" pitchFamily="2" charset="2"/>
              <a:buNone/>
            </a:pPr>
            <a:r>
              <a:rPr kumimoji="1" lang="fr-FR" sz="2400" b="0">
                <a:solidFill>
                  <a:schemeClr val="tx1"/>
                </a:solidFill>
                <a:effectLst>
                  <a:outerShdw blurRad="38100" dist="38100" dir="2700000" algn="tl">
                    <a:srgbClr val="000000"/>
                  </a:outerShdw>
                </a:effectLst>
              </a:rPr>
              <a:t>tierce personne afin de mettre en</a:t>
            </a:r>
          </a:p>
          <a:p>
            <a:pPr marL="342900" indent="-342900" algn="l">
              <a:lnSpc>
                <a:spcPct val="90000"/>
              </a:lnSpc>
              <a:spcBef>
                <a:spcPct val="20000"/>
              </a:spcBef>
              <a:buClr>
                <a:schemeClr val="folHlink"/>
              </a:buClr>
              <a:buSzPct val="75000"/>
              <a:buFont typeface="Monotype Sorts" pitchFamily="2" charset="2"/>
              <a:buNone/>
            </a:pPr>
            <a:r>
              <a:rPr kumimoji="1" lang="fr-FR" sz="2400" b="0">
                <a:solidFill>
                  <a:schemeClr val="tx1"/>
                </a:solidFill>
                <a:effectLst>
                  <a:outerShdw blurRad="38100" dist="38100" dir="2700000" algn="tl">
                    <a:srgbClr val="000000"/>
                  </a:outerShdw>
                </a:effectLst>
              </a:rPr>
              <a:t>œuvre une intervention.</a:t>
            </a:r>
          </a:p>
        </p:txBody>
      </p:sp>
      <p:pic>
        <p:nvPicPr>
          <p:cNvPr id="390150" name="Picture 6" descr="transm telepho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133600"/>
            <a:ext cx="2805113" cy="2798763"/>
          </a:xfrm>
          <a:prstGeom prst="rect">
            <a:avLst/>
          </a:prstGeom>
          <a:noFill/>
          <a:extLst>
            <a:ext uri="{909E8E84-426E-40DD-AFC4-6F175D3DCCD1}">
              <a14:hiddenFill xmlns:a14="http://schemas.microsoft.com/office/drawing/2010/main">
                <a:solidFill>
                  <a:srgbClr val="FFFFFF"/>
                </a:solidFill>
              </a14:hiddenFill>
            </a:ext>
          </a:extLst>
        </p:spPr>
      </p:pic>
      <p:sp>
        <p:nvSpPr>
          <p:cNvPr id="390151" name="Rectangle 7"/>
          <p:cNvSpPr>
            <a:spLocks noChangeArrowheads="1"/>
          </p:cNvSpPr>
          <p:nvPr/>
        </p:nvSpPr>
        <p:spPr bwMode="auto">
          <a:xfrm>
            <a:off x="3886200" y="3933825"/>
            <a:ext cx="52578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lnSpc>
                <a:spcPct val="90000"/>
              </a:lnSpc>
              <a:spcBef>
                <a:spcPct val="20000"/>
              </a:spcBef>
              <a:buClr>
                <a:schemeClr val="folHlink"/>
              </a:buClr>
              <a:buSzPct val="75000"/>
              <a:buFont typeface="Monotype Sorts" pitchFamily="2" charset="2"/>
              <a:buNone/>
            </a:pPr>
            <a:r>
              <a:rPr kumimoji="1" lang="fr-FR" sz="2400" b="0">
                <a:solidFill>
                  <a:schemeClr val="tx1"/>
                </a:solidFill>
                <a:effectLst>
                  <a:outerShdw blurRad="38100" dist="38100" dir="2700000" algn="tl">
                    <a:srgbClr val="000000"/>
                  </a:outerShdw>
                </a:effectLst>
              </a:rPr>
              <a:t>C’est une </a:t>
            </a:r>
            <a:r>
              <a:rPr kumimoji="1" lang="fr-FR" sz="2400" b="0">
                <a:effectLst>
                  <a:outerShdw blurRad="38100" dist="38100" dir="2700000" algn="tl">
                    <a:srgbClr val="000000"/>
                  </a:outerShdw>
                </a:effectLst>
              </a:rPr>
              <a:t>alarme curative</a:t>
            </a:r>
            <a:r>
              <a:rPr kumimoji="1" lang="fr-FR" sz="2400" b="0">
                <a:solidFill>
                  <a:schemeClr val="tx1"/>
                </a:solidFill>
                <a:effectLst>
                  <a:outerShdw blurRad="38100" dist="38100" dir="2700000" algn="tl">
                    <a:srgbClr val="000000"/>
                  </a:outerShdw>
                </a:effectLst>
              </a:rPr>
              <a:t> !</a:t>
            </a:r>
          </a:p>
        </p:txBody>
      </p:sp>
      <p:sp>
        <p:nvSpPr>
          <p:cNvPr id="390152" name="AutoShape 8">
            <a:hlinkClick r:id="" action="ppaction://hlinkshowjump?jump=nextslide" highlightClick="1"/>
          </p:cNvPr>
          <p:cNvSpPr>
            <a:spLocks noChangeArrowheads="1"/>
          </p:cNvSpPr>
          <p:nvPr/>
        </p:nvSpPr>
        <p:spPr bwMode="auto">
          <a:xfrm>
            <a:off x="4427538" y="4941888"/>
            <a:ext cx="576262" cy="574675"/>
          </a:xfrm>
          <a:prstGeom prst="actionButtonInformation">
            <a:avLst/>
          </a:prstGeom>
          <a:solidFill>
            <a:srgbClr val="FFFF66"/>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sp>
        <p:nvSpPr>
          <p:cNvPr id="390153" name="AutoShape 9">
            <a:hlinkClick r:id="rId3" action="ppaction://hlinksldjump" highlightClick="1"/>
          </p:cNvPr>
          <p:cNvSpPr>
            <a:spLocks noChangeArrowheads="1"/>
          </p:cNvSpPr>
          <p:nvPr/>
        </p:nvSpPr>
        <p:spPr bwMode="auto">
          <a:xfrm>
            <a:off x="8459788" y="6237288"/>
            <a:ext cx="431800" cy="431800"/>
          </a:xfrm>
          <a:prstGeom prst="actionButtonReturn">
            <a:avLst/>
          </a:prstGeom>
          <a:solidFill>
            <a:schemeClr val="tx2"/>
          </a:solidFill>
          <a:ln w="12700">
            <a:solidFill>
              <a:schemeClr val="tx1"/>
            </a:solidFill>
            <a:miter lim="800000"/>
            <a:headEnd/>
            <a:tailEnd/>
          </a:ln>
          <a:effectLst>
            <a:outerShdw dist="107763" dir="2700000" algn="ctr" rotWithShape="0">
              <a:schemeClr val="bg2"/>
            </a:outerShdw>
          </a:effectLst>
        </p:spPr>
        <p:txBody>
          <a:bodyPr anchor="ctr">
            <a:spAutoFit/>
          </a:bodyPr>
          <a:lstStyle/>
          <a:p>
            <a:endParaRPr lang="fr-FR"/>
          </a:p>
        </p:txBody>
      </p:sp>
      <p:grpSp>
        <p:nvGrpSpPr>
          <p:cNvPr id="390154" name="Group 10"/>
          <p:cNvGrpSpPr>
            <a:grpSpLocks/>
          </p:cNvGrpSpPr>
          <p:nvPr/>
        </p:nvGrpSpPr>
        <p:grpSpPr bwMode="auto">
          <a:xfrm>
            <a:off x="7380288" y="5805488"/>
            <a:ext cx="1008062" cy="360362"/>
            <a:chOff x="158" y="2341"/>
            <a:chExt cx="635" cy="227"/>
          </a:xfrm>
        </p:grpSpPr>
        <p:sp>
          <p:nvSpPr>
            <p:cNvPr id="390155" name="Line 11"/>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90156" name="Text Box 12"/>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3000">
    <p:randomBa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9" name="Rectangle 19"/>
          <p:cNvSpPr>
            <a:spLocks noChangeArrowheads="1"/>
          </p:cNvSpPr>
          <p:nvPr/>
        </p:nvSpPr>
        <p:spPr bwMode="auto">
          <a:xfrm>
            <a:off x="1116013" y="3789363"/>
            <a:ext cx="6985000" cy="1366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lnSpc>
                <a:spcPct val="90000"/>
              </a:lnSpc>
              <a:spcBef>
                <a:spcPct val="20000"/>
              </a:spcBef>
              <a:buClr>
                <a:schemeClr val="folHlink"/>
              </a:buClr>
              <a:buSzPct val="75000"/>
              <a:buFont typeface="Monotype Sorts" pitchFamily="2" charset="2"/>
              <a:buNone/>
            </a:pPr>
            <a:r>
              <a:rPr kumimoji="1" lang="fr-FR" sz="2400">
                <a:solidFill>
                  <a:srgbClr val="FFFF66"/>
                </a:solidFill>
                <a:effectLst>
                  <a:outerShdw blurRad="38100" dist="38100" dir="2700000" algn="tl">
                    <a:srgbClr val="000000"/>
                  </a:outerShdw>
                </a:effectLst>
                <a:latin typeface="Arial" charset="0"/>
                <a:cs typeface="Arial" charset="0"/>
              </a:rPr>
              <a:t>Il est interdit de mettre comme numéro d’appel</a:t>
            </a:r>
          </a:p>
          <a:p>
            <a:pPr marL="342900" indent="-342900" algn="l">
              <a:lnSpc>
                <a:spcPct val="90000"/>
              </a:lnSpc>
              <a:spcBef>
                <a:spcPct val="20000"/>
              </a:spcBef>
              <a:buClr>
                <a:schemeClr val="folHlink"/>
              </a:buClr>
              <a:buSzPct val="75000"/>
              <a:buFont typeface="Monotype Sorts" pitchFamily="2" charset="2"/>
              <a:buNone/>
            </a:pPr>
            <a:r>
              <a:rPr kumimoji="1" lang="fr-FR" sz="2400">
                <a:solidFill>
                  <a:srgbClr val="FFFF66"/>
                </a:solidFill>
                <a:effectLst>
                  <a:outerShdw blurRad="38100" dist="38100" dir="2700000" algn="tl">
                    <a:srgbClr val="000000"/>
                  </a:outerShdw>
                </a:effectLst>
                <a:latin typeface="Arial" charset="0"/>
                <a:cs typeface="Arial" charset="0"/>
              </a:rPr>
              <a:t>celui de la gendarmerie ou de la police.</a:t>
            </a:r>
          </a:p>
          <a:p>
            <a:pPr marL="342900" indent="-342900" algn="l">
              <a:lnSpc>
                <a:spcPct val="90000"/>
              </a:lnSpc>
              <a:spcBef>
                <a:spcPct val="20000"/>
              </a:spcBef>
              <a:buClr>
                <a:schemeClr val="folHlink"/>
              </a:buClr>
              <a:buSzPct val="75000"/>
              <a:buFont typeface="Monotype Sorts" pitchFamily="2" charset="2"/>
              <a:buNone/>
            </a:pPr>
            <a:r>
              <a:rPr kumimoji="1" lang="fr-FR" sz="2400">
                <a:solidFill>
                  <a:srgbClr val="FFFF66"/>
                </a:solidFill>
                <a:effectLst>
                  <a:outerShdw blurRad="38100" dist="38100" dir="2700000" algn="tl">
                    <a:srgbClr val="000000"/>
                  </a:outerShdw>
                </a:effectLst>
                <a:latin typeface="Arial" charset="0"/>
                <a:cs typeface="Arial" charset="0"/>
              </a:rPr>
              <a:t>Il faut une dérogation de la Préfecture ! </a:t>
            </a:r>
          </a:p>
        </p:txBody>
      </p:sp>
      <p:sp>
        <p:nvSpPr>
          <p:cNvPr id="307221" name="Rectangle 21"/>
          <p:cNvSpPr>
            <a:spLocks noChangeArrowheads="1"/>
          </p:cNvSpPr>
          <p:nvPr/>
        </p:nvSpPr>
        <p:spPr bwMode="auto">
          <a:xfrm>
            <a:off x="611188" y="260350"/>
            <a:ext cx="7772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2800" b="0">
                <a:solidFill>
                  <a:srgbClr val="66FF33"/>
                </a:solidFill>
                <a:effectLst>
                  <a:outerShdw blurRad="38100" dist="38100" dir="2700000" algn="tl">
                    <a:srgbClr val="000000"/>
                  </a:outerShdw>
                </a:effectLst>
              </a:rPr>
              <a:t>Informations sur le </a:t>
            </a:r>
            <a:r>
              <a:rPr kumimoji="1" lang="fr-FR" sz="2800" b="0" i="1">
                <a:solidFill>
                  <a:srgbClr val="66FF33"/>
                </a:solidFill>
                <a:effectLst>
                  <a:outerShdw blurRad="38100" dist="38100" dir="2700000" algn="tl">
                    <a:srgbClr val="000000"/>
                  </a:outerShdw>
                </a:effectLst>
              </a:rPr>
              <a:t>transmetteur téléphonique</a:t>
            </a:r>
          </a:p>
        </p:txBody>
      </p:sp>
      <p:sp>
        <p:nvSpPr>
          <p:cNvPr id="307222" name="Rectangle 22"/>
          <p:cNvSpPr>
            <a:spLocks noChangeArrowheads="1"/>
          </p:cNvSpPr>
          <p:nvPr/>
        </p:nvSpPr>
        <p:spPr bwMode="auto">
          <a:xfrm>
            <a:off x="900113" y="1412875"/>
            <a:ext cx="7704137" cy="1366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lnSpc>
                <a:spcPct val="90000"/>
              </a:lnSpc>
              <a:spcBef>
                <a:spcPct val="20000"/>
              </a:spcBef>
              <a:buClr>
                <a:schemeClr val="folHlink"/>
              </a:buClr>
              <a:buSzPct val="75000"/>
              <a:buFont typeface="Monotype Sorts" pitchFamily="2" charset="2"/>
              <a:buNone/>
            </a:pPr>
            <a:r>
              <a:rPr kumimoji="1" lang="fr-FR" sz="2400">
                <a:solidFill>
                  <a:srgbClr val="FFFF66"/>
                </a:solidFill>
                <a:effectLst>
                  <a:outerShdw blurRad="38100" dist="38100" dir="2700000" algn="tl">
                    <a:srgbClr val="000000"/>
                  </a:outerShdw>
                </a:effectLst>
                <a:latin typeface="Arial" charset="0"/>
                <a:cs typeface="Arial" charset="0"/>
              </a:rPr>
              <a:t>Lors d’une intrusion, le transmetteur compose</a:t>
            </a:r>
          </a:p>
          <a:p>
            <a:pPr marL="342900" indent="-342900" algn="l">
              <a:lnSpc>
                <a:spcPct val="90000"/>
              </a:lnSpc>
              <a:spcBef>
                <a:spcPct val="20000"/>
              </a:spcBef>
              <a:buClr>
                <a:schemeClr val="folHlink"/>
              </a:buClr>
              <a:buSzPct val="75000"/>
              <a:buFont typeface="Monotype Sorts" pitchFamily="2" charset="2"/>
              <a:buNone/>
            </a:pPr>
            <a:r>
              <a:rPr kumimoji="1" lang="fr-FR" sz="2400">
                <a:solidFill>
                  <a:srgbClr val="FFFF66"/>
                </a:solidFill>
                <a:effectLst>
                  <a:outerShdw blurRad="38100" dist="38100" dir="2700000" algn="tl">
                    <a:srgbClr val="000000"/>
                  </a:outerShdw>
                </a:effectLst>
                <a:latin typeface="Arial" charset="0"/>
                <a:cs typeface="Arial" charset="0"/>
              </a:rPr>
              <a:t>4 numéros d’appel programmés par l’utilisateur.</a:t>
            </a:r>
          </a:p>
          <a:p>
            <a:pPr marL="342900" indent="-342900" algn="l">
              <a:lnSpc>
                <a:spcPct val="90000"/>
              </a:lnSpc>
              <a:spcBef>
                <a:spcPct val="20000"/>
              </a:spcBef>
              <a:buClr>
                <a:schemeClr val="folHlink"/>
              </a:buClr>
              <a:buSzPct val="75000"/>
              <a:buFont typeface="Monotype Sorts" pitchFamily="2" charset="2"/>
              <a:buNone/>
            </a:pPr>
            <a:r>
              <a:rPr kumimoji="1" lang="fr-FR" sz="2400">
                <a:solidFill>
                  <a:srgbClr val="FFFF66"/>
                </a:solidFill>
                <a:effectLst>
                  <a:outerShdw blurRad="38100" dist="38100" dir="2700000" algn="tl">
                    <a:srgbClr val="000000"/>
                  </a:outerShdw>
                </a:effectLst>
                <a:latin typeface="Arial" charset="0"/>
                <a:cs typeface="Arial" charset="0"/>
              </a:rPr>
              <a:t>Il appelle à tour de rôle pendant 4h toutes les</a:t>
            </a:r>
          </a:p>
          <a:p>
            <a:pPr marL="342900" indent="-342900" algn="l">
              <a:lnSpc>
                <a:spcPct val="90000"/>
              </a:lnSpc>
              <a:spcBef>
                <a:spcPct val="20000"/>
              </a:spcBef>
              <a:buClr>
                <a:schemeClr val="folHlink"/>
              </a:buClr>
              <a:buSzPct val="75000"/>
              <a:buFont typeface="Monotype Sorts" pitchFamily="2" charset="2"/>
              <a:buNone/>
            </a:pPr>
            <a:r>
              <a:rPr kumimoji="1" lang="fr-FR" sz="2400">
                <a:solidFill>
                  <a:srgbClr val="FFFF66"/>
                </a:solidFill>
                <a:effectLst>
                  <a:outerShdw blurRad="38100" dist="38100" dir="2700000" algn="tl">
                    <a:srgbClr val="000000"/>
                  </a:outerShdw>
                </a:effectLst>
                <a:latin typeface="Arial" charset="0"/>
                <a:cs typeface="Arial" charset="0"/>
              </a:rPr>
              <a:t>15 min. tous les numéros jusqu’à ce que quelqu’un</a:t>
            </a:r>
          </a:p>
          <a:p>
            <a:pPr marL="342900" indent="-342900" algn="l">
              <a:lnSpc>
                <a:spcPct val="90000"/>
              </a:lnSpc>
              <a:spcBef>
                <a:spcPct val="20000"/>
              </a:spcBef>
              <a:buClr>
                <a:schemeClr val="folHlink"/>
              </a:buClr>
              <a:buSzPct val="75000"/>
              <a:buFont typeface="Monotype Sorts" pitchFamily="2" charset="2"/>
              <a:buNone/>
            </a:pPr>
            <a:r>
              <a:rPr kumimoji="1" lang="fr-FR" sz="2400">
                <a:solidFill>
                  <a:srgbClr val="FFFF66"/>
                </a:solidFill>
                <a:effectLst>
                  <a:outerShdw blurRad="38100" dist="38100" dir="2700000" algn="tl">
                    <a:srgbClr val="000000"/>
                  </a:outerShdw>
                </a:effectLst>
                <a:latin typeface="Arial" charset="0"/>
                <a:cs typeface="Arial" charset="0"/>
              </a:rPr>
              <a:t>réponde.</a:t>
            </a:r>
          </a:p>
        </p:txBody>
      </p:sp>
      <p:pic>
        <p:nvPicPr>
          <p:cNvPr id="307226" name="Picture 26" descr="alert2"/>
          <p:cNvPicPr>
            <a:picLocks noGrp="1" noChangeAspect="1" noChangeArrowheads="1" noCrop="1"/>
          </p:cNvPicPr>
          <p:nvPr>
            <p:ph/>
          </p:nvPr>
        </p:nvPicPr>
        <p:blipFill>
          <a:blip r:embed="rId2">
            <a:extLst>
              <a:ext uri="{28A0092B-C50C-407E-A947-70E740481C1C}">
                <a14:useLocalDpi xmlns:a14="http://schemas.microsoft.com/office/drawing/2010/main" val="0"/>
              </a:ext>
            </a:extLst>
          </a:blip>
          <a:srcRect/>
          <a:stretch>
            <a:fillRect/>
          </a:stretch>
        </p:blipFill>
        <p:spPr bwMode="auto">
          <a:xfrm>
            <a:off x="7740650" y="4364038"/>
            <a:ext cx="857250" cy="762000"/>
          </a:xfrm>
          <a:noFill/>
          <a:extLst>
            <a:ext uri="{909E8E84-426E-40DD-AFC4-6F175D3DCCD1}">
              <a14:hiddenFill xmlns:a14="http://schemas.microsoft.com/office/drawing/2010/main">
                <a:solidFill>
                  <a:srgbClr val="FFFFFF"/>
                </a:solidFill>
              </a14:hiddenFill>
            </a:ext>
          </a:extLst>
        </p:spPr>
      </p:pic>
      <p:sp>
        <p:nvSpPr>
          <p:cNvPr id="307227" name="AutoShape 27">
            <a:hlinkClick r:id="rId3" action="ppaction://hlinksldjump" highlightClick="1"/>
          </p:cNvPr>
          <p:cNvSpPr>
            <a:spLocks noChangeArrowheads="1"/>
          </p:cNvSpPr>
          <p:nvPr/>
        </p:nvSpPr>
        <p:spPr bwMode="auto">
          <a:xfrm>
            <a:off x="8459788" y="6237288"/>
            <a:ext cx="431800" cy="431800"/>
          </a:xfrm>
          <a:prstGeom prst="actionButtonReturn">
            <a:avLst/>
          </a:prstGeom>
          <a:solidFill>
            <a:schemeClr val="tx2"/>
          </a:solidFill>
          <a:ln w="12700">
            <a:solidFill>
              <a:schemeClr val="tx1"/>
            </a:solidFill>
            <a:miter lim="800000"/>
            <a:headEnd/>
            <a:tailEnd/>
          </a:ln>
          <a:effectLst>
            <a:outerShdw dist="107763" dir="2700000" algn="ctr" rotWithShape="0">
              <a:schemeClr val="bg2"/>
            </a:outerShdw>
          </a:effectLst>
        </p:spPr>
        <p:txBody>
          <a:bodyPr anchor="ctr">
            <a:spAutoFit/>
          </a:bodyPr>
          <a:lstStyle/>
          <a:p>
            <a:endParaRPr lang="fr-FR"/>
          </a:p>
        </p:txBody>
      </p:sp>
      <p:grpSp>
        <p:nvGrpSpPr>
          <p:cNvPr id="307228" name="Group 28"/>
          <p:cNvGrpSpPr>
            <a:grpSpLocks/>
          </p:cNvGrpSpPr>
          <p:nvPr/>
        </p:nvGrpSpPr>
        <p:grpSpPr bwMode="auto">
          <a:xfrm>
            <a:off x="7380288" y="5805488"/>
            <a:ext cx="1008062" cy="360362"/>
            <a:chOff x="158" y="2341"/>
            <a:chExt cx="635" cy="227"/>
          </a:xfrm>
        </p:grpSpPr>
        <p:sp>
          <p:nvSpPr>
            <p:cNvPr id="307229" name="Line 29"/>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07230" name="Text Box 30"/>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3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4" presetClass="entr" presetSubtype="0" fill="hold" grpId="0" nodeType="withEffect">
                                  <p:stCondLst>
                                    <p:cond delay="1000"/>
                                  </p:stCondLst>
                                  <p:childTnLst>
                                    <p:set>
                                      <p:cBhvr>
                                        <p:cTn id="6" dur="1" fill="hold">
                                          <p:stCondLst>
                                            <p:cond delay="0"/>
                                          </p:stCondLst>
                                        </p:cTn>
                                        <p:tgtEl>
                                          <p:spTgt spid="307221"/>
                                        </p:tgtEl>
                                        <p:attrNameLst>
                                          <p:attrName>style.visibility</p:attrName>
                                        </p:attrNameLst>
                                      </p:cBhvr>
                                      <p:to>
                                        <p:strVal val="visible"/>
                                      </p:to>
                                    </p:set>
                                    <p:anim from="(-#ppt_w/2)" to="(#ppt_x)" calcmode="lin" valueType="num">
                                      <p:cBhvr>
                                        <p:cTn id="7" dur="600" fill="hold">
                                          <p:stCondLst>
                                            <p:cond delay="0"/>
                                          </p:stCondLst>
                                        </p:cTn>
                                        <p:tgtEl>
                                          <p:spTgt spid="307221"/>
                                        </p:tgtEl>
                                        <p:attrNameLst>
                                          <p:attrName>ppt_x</p:attrName>
                                        </p:attrNameLst>
                                      </p:cBhvr>
                                    </p:anim>
                                    <p:anim from="0" to="-1.0" calcmode="lin" valueType="num">
                                      <p:cBhvr>
                                        <p:cTn id="8" dur="200" decel="50000" autoRev="1" fill="hold">
                                          <p:stCondLst>
                                            <p:cond delay="600"/>
                                          </p:stCondLst>
                                        </p:cTn>
                                        <p:tgtEl>
                                          <p:spTgt spid="307221"/>
                                        </p:tgtEl>
                                        <p:attrNameLst>
                                          <p:attrName>xshear</p:attrName>
                                        </p:attrNameLst>
                                      </p:cBhvr>
                                    </p:anim>
                                    <p:animScale>
                                      <p:cBhvr>
                                        <p:cTn id="9" dur="200" decel="100000" autoRev="1" fill="hold">
                                          <p:stCondLst>
                                            <p:cond delay="600"/>
                                          </p:stCondLst>
                                        </p:cTn>
                                        <p:tgtEl>
                                          <p:spTgt spid="307221"/>
                                        </p:tgtEl>
                                      </p:cBhvr>
                                      <p:from x="100000" y="100000"/>
                                      <p:to x="80000" y="100000"/>
                                    </p:animScale>
                                    <p:anim by="(#ppt_h/3+#ppt_w*0.1)" calcmode="lin" valueType="num">
                                      <p:cBhvr additive="sum">
                                        <p:cTn id="10" dur="200" decel="100000" autoRev="1" fill="hold">
                                          <p:stCondLst>
                                            <p:cond delay="600"/>
                                          </p:stCondLst>
                                        </p:cTn>
                                        <p:tgtEl>
                                          <p:spTgt spid="307221"/>
                                        </p:tgtEl>
                                        <p:attrNameLst>
                                          <p:attrName>ppt_x</p:attrName>
                                        </p:attrNameLst>
                                      </p:cBhvr>
                                    </p:anim>
                                  </p:childTnLst>
                                </p:cTn>
                              </p:par>
                            </p:childTnLst>
                          </p:cTn>
                        </p:par>
                        <p:par>
                          <p:cTn id="11" fill="hold" nodeType="afterGroup">
                            <p:stCondLst>
                              <p:cond delay="2000"/>
                            </p:stCondLst>
                            <p:childTnLst>
                              <p:par>
                                <p:cTn id="12" presetID="9" presetClass="entr" presetSubtype="0" fill="hold" grpId="0" nodeType="afterEffect">
                                  <p:stCondLst>
                                    <p:cond delay="0"/>
                                  </p:stCondLst>
                                  <p:iterate type="wd">
                                    <p:tmPct val="100000"/>
                                  </p:iterate>
                                  <p:childTnLst>
                                    <p:set>
                                      <p:cBhvr>
                                        <p:cTn id="13" dur="1" fill="hold">
                                          <p:stCondLst>
                                            <p:cond delay="0"/>
                                          </p:stCondLst>
                                        </p:cTn>
                                        <p:tgtEl>
                                          <p:spTgt spid="307222">
                                            <p:txEl>
                                              <p:pRg st="0" end="0"/>
                                            </p:txEl>
                                          </p:spTgt>
                                        </p:tgtEl>
                                        <p:attrNameLst>
                                          <p:attrName>style.visibility</p:attrName>
                                        </p:attrNameLst>
                                      </p:cBhvr>
                                      <p:to>
                                        <p:strVal val="visible"/>
                                      </p:to>
                                    </p:set>
                                    <p:animEffect transition="in" filter="dissolve">
                                      <p:cBhvr>
                                        <p:cTn id="14" dur="300"/>
                                        <p:tgtEl>
                                          <p:spTgt spid="307222">
                                            <p:txEl>
                                              <p:pRg st="0" end="0"/>
                                            </p:txEl>
                                          </p:spTgt>
                                        </p:tgtEl>
                                      </p:cBhvr>
                                    </p:animEffect>
                                  </p:childTnLst>
                                </p:cTn>
                              </p:par>
                            </p:childTnLst>
                          </p:cTn>
                        </p:par>
                        <p:par>
                          <p:cTn id="15" fill="hold" nodeType="afterGroup">
                            <p:stCondLst>
                              <p:cond delay="4100"/>
                            </p:stCondLst>
                            <p:childTnLst>
                              <p:par>
                                <p:cTn id="16" presetID="9" presetClass="entr" presetSubtype="0" fill="hold" grpId="0" nodeType="afterEffect">
                                  <p:stCondLst>
                                    <p:cond delay="0"/>
                                  </p:stCondLst>
                                  <p:iterate type="wd">
                                    <p:tmPct val="100000"/>
                                  </p:iterate>
                                  <p:childTnLst>
                                    <p:set>
                                      <p:cBhvr>
                                        <p:cTn id="17" dur="1" fill="hold">
                                          <p:stCondLst>
                                            <p:cond delay="0"/>
                                          </p:stCondLst>
                                        </p:cTn>
                                        <p:tgtEl>
                                          <p:spTgt spid="307222">
                                            <p:txEl>
                                              <p:pRg st="1" end="1"/>
                                            </p:txEl>
                                          </p:spTgt>
                                        </p:tgtEl>
                                        <p:attrNameLst>
                                          <p:attrName>style.visibility</p:attrName>
                                        </p:attrNameLst>
                                      </p:cBhvr>
                                      <p:to>
                                        <p:strVal val="visible"/>
                                      </p:to>
                                    </p:set>
                                    <p:animEffect transition="in" filter="dissolve">
                                      <p:cBhvr>
                                        <p:cTn id="18" dur="300"/>
                                        <p:tgtEl>
                                          <p:spTgt spid="307222">
                                            <p:txEl>
                                              <p:pRg st="1" end="1"/>
                                            </p:txEl>
                                          </p:spTgt>
                                        </p:tgtEl>
                                      </p:cBhvr>
                                    </p:animEffect>
                                  </p:childTnLst>
                                </p:cTn>
                              </p:par>
                            </p:childTnLst>
                          </p:cTn>
                        </p:par>
                        <p:par>
                          <p:cTn id="19" fill="hold" nodeType="afterGroup">
                            <p:stCondLst>
                              <p:cond delay="6200"/>
                            </p:stCondLst>
                            <p:childTnLst>
                              <p:par>
                                <p:cTn id="20" presetID="9" presetClass="entr" presetSubtype="0" fill="hold" grpId="0" nodeType="afterEffect">
                                  <p:stCondLst>
                                    <p:cond delay="0"/>
                                  </p:stCondLst>
                                  <p:iterate type="wd">
                                    <p:tmPct val="100000"/>
                                  </p:iterate>
                                  <p:childTnLst>
                                    <p:set>
                                      <p:cBhvr>
                                        <p:cTn id="21" dur="1" fill="hold">
                                          <p:stCondLst>
                                            <p:cond delay="0"/>
                                          </p:stCondLst>
                                        </p:cTn>
                                        <p:tgtEl>
                                          <p:spTgt spid="307222">
                                            <p:txEl>
                                              <p:pRg st="2" end="2"/>
                                            </p:txEl>
                                          </p:spTgt>
                                        </p:tgtEl>
                                        <p:attrNameLst>
                                          <p:attrName>style.visibility</p:attrName>
                                        </p:attrNameLst>
                                      </p:cBhvr>
                                      <p:to>
                                        <p:strVal val="visible"/>
                                      </p:to>
                                    </p:set>
                                    <p:animEffect transition="in" filter="dissolve">
                                      <p:cBhvr>
                                        <p:cTn id="22" dur="300"/>
                                        <p:tgtEl>
                                          <p:spTgt spid="307222">
                                            <p:txEl>
                                              <p:pRg st="2" end="2"/>
                                            </p:txEl>
                                          </p:spTgt>
                                        </p:tgtEl>
                                      </p:cBhvr>
                                    </p:animEffect>
                                  </p:childTnLst>
                                </p:cTn>
                              </p:par>
                            </p:childTnLst>
                          </p:cTn>
                        </p:par>
                        <p:par>
                          <p:cTn id="23" fill="hold" nodeType="afterGroup">
                            <p:stCondLst>
                              <p:cond delay="9200"/>
                            </p:stCondLst>
                            <p:childTnLst>
                              <p:par>
                                <p:cTn id="24" presetID="9" presetClass="entr" presetSubtype="0" fill="hold" grpId="0" nodeType="afterEffect">
                                  <p:stCondLst>
                                    <p:cond delay="0"/>
                                  </p:stCondLst>
                                  <p:iterate type="wd">
                                    <p:tmPct val="100000"/>
                                  </p:iterate>
                                  <p:childTnLst>
                                    <p:set>
                                      <p:cBhvr>
                                        <p:cTn id="25" dur="1" fill="hold">
                                          <p:stCondLst>
                                            <p:cond delay="0"/>
                                          </p:stCondLst>
                                        </p:cTn>
                                        <p:tgtEl>
                                          <p:spTgt spid="307222">
                                            <p:txEl>
                                              <p:pRg st="3" end="3"/>
                                            </p:txEl>
                                          </p:spTgt>
                                        </p:tgtEl>
                                        <p:attrNameLst>
                                          <p:attrName>style.visibility</p:attrName>
                                        </p:attrNameLst>
                                      </p:cBhvr>
                                      <p:to>
                                        <p:strVal val="visible"/>
                                      </p:to>
                                    </p:set>
                                    <p:animEffect transition="in" filter="dissolve">
                                      <p:cBhvr>
                                        <p:cTn id="26" dur="300"/>
                                        <p:tgtEl>
                                          <p:spTgt spid="307222">
                                            <p:txEl>
                                              <p:pRg st="3" end="3"/>
                                            </p:txEl>
                                          </p:spTgt>
                                        </p:tgtEl>
                                      </p:cBhvr>
                                    </p:animEffect>
                                  </p:childTnLst>
                                </p:cTn>
                              </p:par>
                            </p:childTnLst>
                          </p:cTn>
                        </p:par>
                        <p:par>
                          <p:cTn id="27" fill="hold" nodeType="afterGroup">
                            <p:stCondLst>
                              <p:cond delay="12200"/>
                            </p:stCondLst>
                            <p:childTnLst>
                              <p:par>
                                <p:cTn id="28" presetID="9" presetClass="entr" presetSubtype="0" fill="hold" grpId="0" nodeType="afterEffect">
                                  <p:stCondLst>
                                    <p:cond delay="0"/>
                                  </p:stCondLst>
                                  <p:iterate type="wd">
                                    <p:tmPct val="100000"/>
                                  </p:iterate>
                                  <p:childTnLst>
                                    <p:set>
                                      <p:cBhvr>
                                        <p:cTn id="29" dur="1" fill="hold">
                                          <p:stCondLst>
                                            <p:cond delay="0"/>
                                          </p:stCondLst>
                                        </p:cTn>
                                        <p:tgtEl>
                                          <p:spTgt spid="307222">
                                            <p:txEl>
                                              <p:pRg st="4" end="4"/>
                                            </p:txEl>
                                          </p:spTgt>
                                        </p:tgtEl>
                                        <p:attrNameLst>
                                          <p:attrName>style.visibility</p:attrName>
                                        </p:attrNameLst>
                                      </p:cBhvr>
                                      <p:to>
                                        <p:strVal val="visible"/>
                                      </p:to>
                                    </p:set>
                                    <p:animEffect transition="in" filter="dissolve">
                                      <p:cBhvr>
                                        <p:cTn id="30" dur="300"/>
                                        <p:tgtEl>
                                          <p:spTgt spid="307222">
                                            <p:txEl>
                                              <p:pRg st="4" end="4"/>
                                            </p:txEl>
                                          </p:spTgt>
                                        </p:tgtEl>
                                      </p:cBhvr>
                                    </p:animEffect>
                                  </p:childTnLst>
                                </p:cTn>
                              </p:par>
                            </p:childTnLst>
                          </p:cTn>
                        </p:par>
                        <p:par>
                          <p:cTn id="31" fill="hold" nodeType="afterGroup">
                            <p:stCondLst>
                              <p:cond delay="12800"/>
                            </p:stCondLst>
                            <p:childTnLst>
                              <p:par>
                                <p:cTn id="32" presetID="9" presetClass="entr" presetSubtype="0" fill="hold" grpId="0" nodeType="afterEffect">
                                  <p:stCondLst>
                                    <p:cond delay="1000"/>
                                  </p:stCondLst>
                                  <p:iterate type="wd">
                                    <p:tmPct val="100000"/>
                                  </p:iterate>
                                  <p:childTnLst>
                                    <p:set>
                                      <p:cBhvr>
                                        <p:cTn id="33" dur="1" fill="hold">
                                          <p:stCondLst>
                                            <p:cond delay="0"/>
                                          </p:stCondLst>
                                        </p:cTn>
                                        <p:tgtEl>
                                          <p:spTgt spid="307219">
                                            <p:txEl>
                                              <p:pRg st="0" end="0"/>
                                            </p:txEl>
                                          </p:spTgt>
                                        </p:tgtEl>
                                        <p:attrNameLst>
                                          <p:attrName>style.visibility</p:attrName>
                                        </p:attrNameLst>
                                      </p:cBhvr>
                                      <p:to>
                                        <p:strVal val="visible"/>
                                      </p:to>
                                    </p:set>
                                    <p:animEffect transition="in" filter="dissolve">
                                      <p:cBhvr>
                                        <p:cTn id="34" dur="300"/>
                                        <p:tgtEl>
                                          <p:spTgt spid="307219">
                                            <p:txEl>
                                              <p:pRg st="0" end="0"/>
                                            </p:txEl>
                                          </p:spTgt>
                                        </p:tgtEl>
                                      </p:cBhvr>
                                    </p:animEffect>
                                  </p:childTnLst>
                                </p:cTn>
                              </p:par>
                            </p:childTnLst>
                          </p:cTn>
                        </p:par>
                        <p:par>
                          <p:cTn id="35" fill="hold" nodeType="afterGroup">
                            <p:stCondLst>
                              <p:cond delay="16200"/>
                            </p:stCondLst>
                            <p:childTnLst>
                              <p:par>
                                <p:cTn id="36" presetID="9" presetClass="entr" presetSubtype="0" fill="hold" grpId="0" nodeType="afterEffect">
                                  <p:stCondLst>
                                    <p:cond delay="1000"/>
                                  </p:stCondLst>
                                  <p:iterate type="wd">
                                    <p:tmPct val="100000"/>
                                  </p:iterate>
                                  <p:childTnLst>
                                    <p:set>
                                      <p:cBhvr>
                                        <p:cTn id="37" dur="1" fill="hold">
                                          <p:stCondLst>
                                            <p:cond delay="0"/>
                                          </p:stCondLst>
                                        </p:cTn>
                                        <p:tgtEl>
                                          <p:spTgt spid="307219">
                                            <p:txEl>
                                              <p:pRg st="1" end="1"/>
                                            </p:txEl>
                                          </p:spTgt>
                                        </p:tgtEl>
                                        <p:attrNameLst>
                                          <p:attrName>style.visibility</p:attrName>
                                        </p:attrNameLst>
                                      </p:cBhvr>
                                      <p:to>
                                        <p:strVal val="visible"/>
                                      </p:to>
                                    </p:set>
                                    <p:animEffect transition="in" filter="dissolve">
                                      <p:cBhvr>
                                        <p:cTn id="38" dur="300"/>
                                        <p:tgtEl>
                                          <p:spTgt spid="307219">
                                            <p:txEl>
                                              <p:pRg st="1" end="1"/>
                                            </p:txEl>
                                          </p:spTgt>
                                        </p:tgtEl>
                                      </p:cBhvr>
                                    </p:animEffect>
                                  </p:childTnLst>
                                </p:cTn>
                              </p:par>
                            </p:childTnLst>
                          </p:cTn>
                        </p:par>
                        <p:par>
                          <p:cTn id="39" fill="hold" nodeType="afterGroup">
                            <p:stCondLst>
                              <p:cond delay="19900"/>
                            </p:stCondLst>
                            <p:childTnLst>
                              <p:par>
                                <p:cTn id="40" presetID="9" presetClass="entr" presetSubtype="0" fill="hold" grpId="0" nodeType="afterEffect">
                                  <p:stCondLst>
                                    <p:cond delay="1000"/>
                                  </p:stCondLst>
                                  <p:iterate type="wd">
                                    <p:tmPct val="100000"/>
                                  </p:iterate>
                                  <p:childTnLst>
                                    <p:set>
                                      <p:cBhvr>
                                        <p:cTn id="41" dur="1" fill="hold">
                                          <p:stCondLst>
                                            <p:cond delay="0"/>
                                          </p:stCondLst>
                                        </p:cTn>
                                        <p:tgtEl>
                                          <p:spTgt spid="307219">
                                            <p:txEl>
                                              <p:pRg st="2" end="2"/>
                                            </p:txEl>
                                          </p:spTgt>
                                        </p:tgtEl>
                                        <p:attrNameLst>
                                          <p:attrName>style.visibility</p:attrName>
                                        </p:attrNameLst>
                                      </p:cBhvr>
                                      <p:to>
                                        <p:strVal val="visible"/>
                                      </p:to>
                                    </p:set>
                                    <p:animEffect transition="in" filter="dissolve">
                                      <p:cBhvr>
                                        <p:cTn id="42" dur="300"/>
                                        <p:tgtEl>
                                          <p:spTgt spid="307219">
                                            <p:txEl>
                                              <p:pRg st="2" end="2"/>
                                            </p:txEl>
                                          </p:spTgt>
                                        </p:tgtEl>
                                      </p:cBhvr>
                                    </p:animEffect>
                                  </p:childTnLst>
                                </p:cTn>
                              </p:par>
                              <p:par>
                                <p:cTn id="43" presetID="6" presetClass="entr" presetSubtype="16" fill="hold" nodeType="withEffect">
                                  <p:stCondLst>
                                    <p:cond delay="1000"/>
                                  </p:stCondLst>
                                  <p:childTnLst>
                                    <p:set>
                                      <p:cBhvr>
                                        <p:cTn id="44" dur="1" fill="hold">
                                          <p:stCondLst>
                                            <p:cond delay="0"/>
                                          </p:stCondLst>
                                        </p:cTn>
                                        <p:tgtEl>
                                          <p:spTgt spid="307226"/>
                                        </p:tgtEl>
                                        <p:attrNameLst>
                                          <p:attrName>style.visibility</p:attrName>
                                        </p:attrNameLst>
                                      </p:cBhvr>
                                      <p:to>
                                        <p:strVal val="visible"/>
                                      </p:to>
                                    </p:set>
                                    <p:animEffect transition="in" filter="circle(in)">
                                      <p:cBhvr>
                                        <p:cTn id="45" dur="2000"/>
                                        <p:tgtEl>
                                          <p:spTgt spid="307226"/>
                                        </p:tgtEl>
                                      </p:cBhvr>
                                    </p:animEffect>
                                  </p:childTnLst>
                                </p:cTn>
                              </p:par>
                            </p:childTnLst>
                          </p:cTn>
                        </p:par>
                        <p:par>
                          <p:cTn id="46" fill="hold" nodeType="afterGroup">
                            <p:stCondLst>
                              <p:cond delay="23600"/>
                            </p:stCondLst>
                            <p:childTnLst>
                              <p:par>
                                <p:cTn id="47" presetID="10" presetClass="entr" presetSubtype="0" fill="hold" grpId="0" nodeType="afterEffect">
                                  <p:stCondLst>
                                    <p:cond delay="0"/>
                                  </p:stCondLst>
                                  <p:childTnLst>
                                    <p:set>
                                      <p:cBhvr>
                                        <p:cTn id="48" dur="1" fill="hold">
                                          <p:stCondLst>
                                            <p:cond delay="0"/>
                                          </p:stCondLst>
                                        </p:cTn>
                                        <p:tgtEl>
                                          <p:spTgt spid="307227"/>
                                        </p:tgtEl>
                                        <p:attrNameLst>
                                          <p:attrName>style.visibility</p:attrName>
                                        </p:attrNameLst>
                                      </p:cBhvr>
                                      <p:to>
                                        <p:strVal val="visible"/>
                                      </p:to>
                                    </p:set>
                                    <p:animEffect transition="in" filter="fade">
                                      <p:cBhvr>
                                        <p:cTn id="49" dur="2000"/>
                                        <p:tgtEl>
                                          <p:spTgt spid="307227"/>
                                        </p:tgtEl>
                                      </p:cBhvr>
                                    </p:animEffect>
                                  </p:childTnLst>
                                </p:cTn>
                              </p:par>
                            </p:childTnLst>
                          </p:cTn>
                        </p:par>
                        <p:par>
                          <p:cTn id="50" fill="hold" nodeType="afterGroup">
                            <p:stCondLst>
                              <p:cond delay="25600"/>
                            </p:stCondLst>
                            <p:childTnLst>
                              <p:par>
                                <p:cTn id="51" presetID="23" presetClass="entr" presetSubtype="272" fill="hold" nodeType="afterEffect">
                                  <p:stCondLst>
                                    <p:cond delay="0"/>
                                  </p:stCondLst>
                                  <p:childTnLst>
                                    <p:set>
                                      <p:cBhvr>
                                        <p:cTn id="52" dur="1" fill="hold">
                                          <p:stCondLst>
                                            <p:cond delay="0"/>
                                          </p:stCondLst>
                                        </p:cTn>
                                        <p:tgtEl>
                                          <p:spTgt spid="307228"/>
                                        </p:tgtEl>
                                        <p:attrNameLst>
                                          <p:attrName>style.visibility</p:attrName>
                                        </p:attrNameLst>
                                      </p:cBhvr>
                                      <p:to>
                                        <p:strVal val="visible"/>
                                      </p:to>
                                    </p:set>
                                    <p:anim calcmode="lin" valueType="num">
                                      <p:cBhvr>
                                        <p:cTn id="53" dur="1000" fill="hold"/>
                                        <p:tgtEl>
                                          <p:spTgt spid="307228"/>
                                        </p:tgtEl>
                                        <p:attrNameLst>
                                          <p:attrName>ppt_w</p:attrName>
                                        </p:attrNameLst>
                                      </p:cBhvr>
                                      <p:tavLst>
                                        <p:tav tm="0">
                                          <p:val>
                                            <p:strVal val="2/3*#ppt_w"/>
                                          </p:val>
                                        </p:tav>
                                        <p:tav tm="100000">
                                          <p:val>
                                            <p:strVal val="#ppt_w"/>
                                          </p:val>
                                        </p:tav>
                                      </p:tavLst>
                                    </p:anim>
                                    <p:anim calcmode="lin" valueType="num">
                                      <p:cBhvr>
                                        <p:cTn id="54" dur="1000" fill="hold"/>
                                        <p:tgtEl>
                                          <p:spTgt spid="307228"/>
                                        </p:tgtEl>
                                        <p:attrNameLst>
                                          <p:attrName>ppt_h</p:attrName>
                                        </p:attrNameLst>
                                      </p:cBhvr>
                                      <p:tavLst>
                                        <p:tav tm="0">
                                          <p:val>
                                            <p:strVal val="2/3*#ppt_h"/>
                                          </p:val>
                                        </p:tav>
                                        <p:tav tm="100000">
                                          <p:val>
                                            <p:strVal val="#ppt_h"/>
                                          </p:val>
                                        </p:tav>
                                      </p:tavLst>
                                    </p:anim>
                                  </p:childTnLst>
                                </p:cTn>
                              </p:par>
                            </p:childTnLst>
                          </p:cTn>
                        </p:par>
                        <p:par>
                          <p:cTn id="55" fill="hold" nodeType="afterGroup">
                            <p:stCondLst>
                              <p:cond delay="26600"/>
                            </p:stCondLst>
                            <p:childTnLst>
                              <p:par>
                                <p:cTn id="56" presetID="55" presetClass="exit" presetSubtype="0" fill="hold" nodeType="afterEffect">
                                  <p:stCondLst>
                                    <p:cond delay="0"/>
                                  </p:stCondLst>
                                  <p:childTnLst>
                                    <p:anim calcmode="lin" valueType="num">
                                      <p:cBhvr>
                                        <p:cTn id="57" dur="1000"/>
                                        <p:tgtEl>
                                          <p:spTgt spid="307228"/>
                                        </p:tgtEl>
                                        <p:attrNameLst>
                                          <p:attrName>ppt_w</p:attrName>
                                        </p:attrNameLst>
                                      </p:cBhvr>
                                      <p:tavLst>
                                        <p:tav tm="0">
                                          <p:val>
                                            <p:strVal val="ppt_w"/>
                                          </p:val>
                                        </p:tav>
                                        <p:tav tm="100000">
                                          <p:val>
                                            <p:strVal val="ppt_w*0.70"/>
                                          </p:val>
                                        </p:tav>
                                      </p:tavLst>
                                    </p:anim>
                                    <p:anim calcmode="lin" valueType="num">
                                      <p:cBhvr>
                                        <p:cTn id="58" dur="1000"/>
                                        <p:tgtEl>
                                          <p:spTgt spid="307228"/>
                                        </p:tgtEl>
                                        <p:attrNameLst>
                                          <p:attrName>ppt_h</p:attrName>
                                        </p:attrNameLst>
                                      </p:cBhvr>
                                      <p:tavLst>
                                        <p:tav tm="0">
                                          <p:val>
                                            <p:strVal val="ppt_h"/>
                                          </p:val>
                                        </p:tav>
                                        <p:tav tm="100000">
                                          <p:val>
                                            <p:strVal val="ppt_h"/>
                                          </p:val>
                                        </p:tav>
                                      </p:tavLst>
                                    </p:anim>
                                    <p:animEffect transition="out" filter="fade">
                                      <p:cBhvr>
                                        <p:cTn id="59" dur="1000"/>
                                        <p:tgtEl>
                                          <p:spTgt spid="307228"/>
                                        </p:tgtEl>
                                      </p:cBhvr>
                                    </p:animEffect>
                                    <p:set>
                                      <p:cBhvr>
                                        <p:cTn id="60" dur="1" fill="hold">
                                          <p:stCondLst>
                                            <p:cond delay="999"/>
                                          </p:stCondLst>
                                        </p:cTn>
                                        <p:tgtEl>
                                          <p:spTgt spid="3072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19" grpId="0" build="p" autoUpdateAnimBg="0" advAuto="1000"/>
      <p:bldP spid="307221" grpId="0" autoUpdateAnimBg="0"/>
      <p:bldP spid="307222" grpId="0" build="p" autoUpdateAnimBg="0" advAuto="1000"/>
      <p:bldP spid="30722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2" name="Rectangle 4"/>
          <p:cNvSpPr>
            <a:spLocks noChangeArrowheads="1"/>
          </p:cNvSpPr>
          <p:nvPr/>
        </p:nvSpPr>
        <p:spPr bwMode="auto">
          <a:xfrm>
            <a:off x="685800" y="23622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4400" b="0">
                <a:effectLst>
                  <a:outerShdw blurRad="38100" dist="38100" dir="2700000" algn="tl">
                    <a:srgbClr val="000000"/>
                  </a:outerShdw>
                </a:effectLst>
              </a:rPr>
              <a:t>LES DEUX TYPES</a:t>
            </a:r>
          </a:p>
          <a:p>
            <a:pPr>
              <a:spcBef>
                <a:spcPct val="0"/>
              </a:spcBef>
            </a:pPr>
            <a:r>
              <a:rPr kumimoji="1" lang="fr-FR" sz="4400" b="0">
                <a:effectLst>
                  <a:outerShdw blurRad="38100" dist="38100" dir="2700000" algn="tl">
                    <a:srgbClr val="000000"/>
                  </a:outerShdw>
                </a:effectLst>
              </a:rPr>
              <a:t>D’ALARME INTRUSION</a:t>
            </a:r>
          </a:p>
        </p:txBody>
      </p:sp>
      <p:sp>
        <p:nvSpPr>
          <p:cNvPr id="350213" name="AutoShape 5">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350214" name="Group 6"/>
          <p:cNvGrpSpPr>
            <a:grpSpLocks/>
          </p:cNvGrpSpPr>
          <p:nvPr/>
        </p:nvGrpSpPr>
        <p:grpSpPr bwMode="auto">
          <a:xfrm>
            <a:off x="7380288" y="5805488"/>
            <a:ext cx="1008062" cy="360362"/>
            <a:chOff x="158" y="2341"/>
            <a:chExt cx="635" cy="227"/>
          </a:xfrm>
        </p:grpSpPr>
        <p:sp>
          <p:nvSpPr>
            <p:cNvPr id="350215" name="Line 7"/>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50216" name="Text Box 8"/>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pic>
        <p:nvPicPr>
          <p:cNvPr id="350217" name="Son 1184.WAV">
            <a:hlinkClick r:id="" action="ppaction://media"/>
          </p:cNvPr>
          <p:cNvPicPr>
            <a:picLocks noRot="1" noChangeAspect="1" noChangeArrowheads="1"/>
          </p:cNvPicPr>
          <p:nvPr>
            <a:wavAudioFile r:embed="rId1" name="Son enregistré"/>
          </p:nvPr>
        </p:nvPicPr>
        <p:blipFill>
          <a:blip r:embed="rId3">
            <a:extLst>
              <a:ext uri="{28A0092B-C50C-407E-A947-70E740481C1C}">
                <a14:useLocalDpi xmlns:a14="http://schemas.microsoft.com/office/drawing/2010/main" val="0"/>
              </a:ext>
            </a:extLst>
          </a:blip>
          <a:srcRect/>
          <a:stretch>
            <a:fillRect/>
          </a:stretch>
        </p:blipFill>
        <p:spPr bwMode="auto">
          <a:xfrm>
            <a:off x="0" y="6553200"/>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advTm="3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6" presetClass="emph" presetSubtype="0" fill="hold" grpId="0" nodeType="afterEffect">
                                  <p:stCondLst>
                                    <p:cond delay="0"/>
                                  </p:stCondLst>
                                  <p:iterate type="lt">
                                    <p:tmPct val="10000"/>
                                  </p:iterate>
                                  <p:childTnLst>
                                    <p:animScale>
                                      <p:cBhvr>
                                        <p:cTn id="6" dur="250" autoRev="1" fill="hold">
                                          <p:stCondLst>
                                            <p:cond delay="0"/>
                                          </p:stCondLst>
                                        </p:cTn>
                                        <p:tgtEl>
                                          <p:spTgt spid="350212"/>
                                        </p:tgtEl>
                                      </p:cBhvr>
                                      <p:to x="80000" y="100000"/>
                                    </p:animScale>
                                    <p:anim by="(#ppt_w*0.10)" calcmode="lin" valueType="num">
                                      <p:cBhvr>
                                        <p:cTn id="7" dur="250" autoRev="1" fill="hold">
                                          <p:stCondLst>
                                            <p:cond delay="0"/>
                                          </p:stCondLst>
                                        </p:cTn>
                                        <p:tgtEl>
                                          <p:spTgt spid="350212"/>
                                        </p:tgtEl>
                                        <p:attrNameLst>
                                          <p:attrName>ppt_x</p:attrName>
                                        </p:attrNameLst>
                                      </p:cBhvr>
                                    </p:anim>
                                    <p:anim by="(-#ppt_w*0.10)" calcmode="lin" valueType="num">
                                      <p:cBhvr>
                                        <p:cTn id="8" dur="250" autoRev="1" fill="hold">
                                          <p:stCondLst>
                                            <p:cond delay="0"/>
                                          </p:stCondLst>
                                        </p:cTn>
                                        <p:tgtEl>
                                          <p:spTgt spid="350212"/>
                                        </p:tgtEl>
                                        <p:attrNameLst>
                                          <p:attrName>ppt_y</p:attrName>
                                        </p:attrNameLst>
                                      </p:cBhvr>
                                    </p:anim>
                                    <p:animRot by="-480000">
                                      <p:cBhvr>
                                        <p:cTn id="9" dur="250" autoRev="1" fill="hold">
                                          <p:stCondLst>
                                            <p:cond delay="0"/>
                                          </p:stCondLst>
                                        </p:cTn>
                                        <p:tgtEl>
                                          <p:spTgt spid="350212"/>
                                        </p:tgtEl>
                                        <p:attrNameLst>
                                          <p:attrName>r</p:attrName>
                                        </p:attrNameLst>
                                      </p:cBhvr>
                                    </p:animRot>
                                  </p:childTnLst>
                                </p:cTn>
                              </p:par>
                              <p:par>
                                <p:cTn id="10" presetID="1" presetClass="mediacall" presetSubtype="0" fill="hold" nodeType="withEffect">
                                  <p:stCondLst>
                                    <p:cond delay="0"/>
                                  </p:stCondLst>
                                  <p:childTnLst>
                                    <p:cmd type="call" cmd="playFrom(0.0)">
                                      <p:cBhvr>
                                        <p:cTn id="11" dur="4805" fill="hold"/>
                                        <p:tgtEl>
                                          <p:spTgt spid="350217"/>
                                        </p:tgtEl>
                                      </p:cBhvr>
                                    </p:cmd>
                                  </p:childTnLst>
                                </p:cTn>
                              </p:par>
                            </p:childTnLst>
                          </p:cTn>
                        </p:par>
                        <p:par>
                          <p:cTn id="12" fill="hold" nodeType="afterGroup">
                            <p:stCondLst>
                              <p:cond delay="4805"/>
                            </p:stCondLst>
                            <p:childTnLst>
                              <p:par>
                                <p:cTn id="13" presetID="10" presetClass="entr" presetSubtype="0" fill="hold" grpId="0" nodeType="afterEffect">
                                  <p:stCondLst>
                                    <p:cond delay="0"/>
                                  </p:stCondLst>
                                  <p:childTnLst>
                                    <p:set>
                                      <p:cBhvr>
                                        <p:cTn id="14" dur="1" fill="hold">
                                          <p:stCondLst>
                                            <p:cond delay="0"/>
                                          </p:stCondLst>
                                        </p:cTn>
                                        <p:tgtEl>
                                          <p:spTgt spid="350213"/>
                                        </p:tgtEl>
                                        <p:attrNameLst>
                                          <p:attrName>style.visibility</p:attrName>
                                        </p:attrNameLst>
                                      </p:cBhvr>
                                      <p:to>
                                        <p:strVal val="visible"/>
                                      </p:to>
                                    </p:set>
                                    <p:animEffect transition="in" filter="fade">
                                      <p:cBhvr>
                                        <p:cTn id="15" dur="2000"/>
                                        <p:tgtEl>
                                          <p:spTgt spid="350213"/>
                                        </p:tgtEl>
                                      </p:cBhvr>
                                    </p:animEffect>
                                  </p:childTnLst>
                                </p:cTn>
                              </p:par>
                            </p:childTnLst>
                          </p:cTn>
                        </p:par>
                        <p:par>
                          <p:cTn id="16" fill="hold" nodeType="afterGroup">
                            <p:stCondLst>
                              <p:cond delay="6805"/>
                            </p:stCondLst>
                            <p:childTnLst>
                              <p:par>
                                <p:cTn id="17" presetID="23" presetClass="entr" presetSubtype="16" fill="hold" nodeType="afterEffect">
                                  <p:stCondLst>
                                    <p:cond delay="0"/>
                                  </p:stCondLst>
                                  <p:childTnLst>
                                    <p:set>
                                      <p:cBhvr>
                                        <p:cTn id="18" dur="1" fill="hold">
                                          <p:stCondLst>
                                            <p:cond delay="0"/>
                                          </p:stCondLst>
                                        </p:cTn>
                                        <p:tgtEl>
                                          <p:spTgt spid="350214"/>
                                        </p:tgtEl>
                                        <p:attrNameLst>
                                          <p:attrName>style.visibility</p:attrName>
                                        </p:attrNameLst>
                                      </p:cBhvr>
                                      <p:to>
                                        <p:strVal val="visible"/>
                                      </p:to>
                                    </p:set>
                                    <p:anim calcmode="lin" valueType="num">
                                      <p:cBhvr>
                                        <p:cTn id="19" dur="500" fill="hold"/>
                                        <p:tgtEl>
                                          <p:spTgt spid="350214"/>
                                        </p:tgtEl>
                                        <p:attrNameLst>
                                          <p:attrName>ppt_w</p:attrName>
                                        </p:attrNameLst>
                                      </p:cBhvr>
                                      <p:tavLst>
                                        <p:tav tm="0">
                                          <p:val>
                                            <p:fltVal val="0"/>
                                          </p:val>
                                        </p:tav>
                                        <p:tav tm="100000">
                                          <p:val>
                                            <p:strVal val="#ppt_w"/>
                                          </p:val>
                                        </p:tav>
                                      </p:tavLst>
                                    </p:anim>
                                    <p:anim calcmode="lin" valueType="num">
                                      <p:cBhvr>
                                        <p:cTn id="20" dur="500" fill="hold"/>
                                        <p:tgtEl>
                                          <p:spTgt spid="350214"/>
                                        </p:tgtEl>
                                        <p:attrNameLst>
                                          <p:attrName>ppt_h</p:attrName>
                                        </p:attrNameLst>
                                      </p:cBhvr>
                                      <p:tavLst>
                                        <p:tav tm="0">
                                          <p:val>
                                            <p:fltVal val="0"/>
                                          </p:val>
                                        </p:tav>
                                        <p:tav tm="100000">
                                          <p:val>
                                            <p:strVal val="#ppt_h"/>
                                          </p:val>
                                        </p:tav>
                                      </p:tavLst>
                                    </p:anim>
                                  </p:childTnLst>
                                </p:cTn>
                              </p:par>
                            </p:childTnLst>
                          </p:cTn>
                        </p:par>
                        <p:par>
                          <p:cTn id="21" fill="hold" nodeType="afterGroup">
                            <p:stCondLst>
                              <p:cond delay="7305"/>
                            </p:stCondLst>
                            <p:childTnLst>
                              <p:par>
                                <p:cTn id="22" presetID="55" presetClass="exit" presetSubtype="0" fill="hold" nodeType="afterEffect">
                                  <p:stCondLst>
                                    <p:cond delay="0"/>
                                  </p:stCondLst>
                                  <p:childTnLst>
                                    <p:anim calcmode="lin" valueType="num">
                                      <p:cBhvr>
                                        <p:cTn id="23" dur="1000"/>
                                        <p:tgtEl>
                                          <p:spTgt spid="350214"/>
                                        </p:tgtEl>
                                        <p:attrNameLst>
                                          <p:attrName>ppt_w</p:attrName>
                                        </p:attrNameLst>
                                      </p:cBhvr>
                                      <p:tavLst>
                                        <p:tav tm="0">
                                          <p:val>
                                            <p:strVal val="ppt_w"/>
                                          </p:val>
                                        </p:tav>
                                        <p:tav tm="100000">
                                          <p:val>
                                            <p:strVal val="ppt_w*0.70"/>
                                          </p:val>
                                        </p:tav>
                                      </p:tavLst>
                                    </p:anim>
                                    <p:anim calcmode="lin" valueType="num">
                                      <p:cBhvr>
                                        <p:cTn id="24" dur="1000"/>
                                        <p:tgtEl>
                                          <p:spTgt spid="350214"/>
                                        </p:tgtEl>
                                        <p:attrNameLst>
                                          <p:attrName>ppt_h</p:attrName>
                                        </p:attrNameLst>
                                      </p:cBhvr>
                                      <p:tavLst>
                                        <p:tav tm="0">
                                          <p:val>
                                            <p:strVal val="ppt_h"/>
                                          </p:val>
                                        </p:tav>
                                        <p:tav tm="100000">
                                          <p:val>
                                            <p:strVal val="ppt_h"/>
                                          </p:val>
                                        </p:tav>
                                      </p:tavLst>
                                    </p:anim>
                                    <p:animEffect transition="out" filter="fade">
                                      <p:cBhvr>
                                        <p:cTn id="25" dur="1000"/>
                                        <p:tgtEl>
                                          <p:spTgt spid="350214"/>
                                        </p:tgtEl>
                                      </p:cBhvr>
                                    </p:animEffect>
                                    <p:set>
                                      <p:cBhvr>
                                        <p:cTn id="26" dur="1" fill="hold">
                                          <p:stCondLst>
                                            <p:cond delay="999"/>
                                          </p:stCondLst>
                                        </p:cTn>
                                        <p:tgtEl>
                                          <p:spTgt spid="3502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p:cTn id="27" fill="hold" display="0">
                  <p:stCondLst>
                    <p:cond delay="indefinite"/>
                  </p:stCondLst>
                  <p:endCondLst>
                    <p:cond evt="onNext" delay="0">
                      <p:tgtEl>
                        <p:sldTgt/>
                      </p:tgtEl>
                    </p:cond>
                    <p:cond evt="onPrev" delay="0">
                      <p:tgtEl>
                        <p:sldTgt/>
                      </p:tgtEl>
                    </p:cond>
                    <p:cond evt="onStopAudio" delay="0">
                      <p:tgtEl>
                        <p:sldTgt/>
                      </p:tgtEl>
                    </p:cond>
                  </p:endCondLst>
                </p:cTn>
                <p:tgtEl>
                  <p:spTgt spid="350217"/>
                </p:tgtEl>
              </p:cMediaNode>
            </p:audio>
          </p:childTnLst>
        </p:cTn>
      </p:par>
    </p:tnLst>
    <p:bldLst>
      <p:bldP spid="350212" grpId="0"/>
      <p:bldP spid="350213"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6" name="Rectangle 4"/>
          <p:cNvSpPr>
            <a:spLocks noChangeArrowheads="1"/>
          </p:cNvSpPr>
          <p:nvPr/>
        </p:nvSpPr>
        <p:spPr bwMode="auto">
          <a:xfrm>
            <a:off x="685800" y="23622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4400" b="0">
                <a:effectLst>
                  <a:outerShdw blurRad="38100" dist="38100" dir="2700000" algn="tl">
                    <a:srgbClr val="000000"/>
                  </a:outerShdw>
                </a:effectLst>
              </a:rPr>
              <a:t>LE RACCORDEMENT D’UNE ALARME INTRUSION</a:t>
            </a:r>
          </a:p>
        </p:txBody>
      </p:sp>
      <p:sp>
        <p:nvSpPr>
          <p:cNvPr id="392197" name="AutoShape 5">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392198" name="Group 6"/>
          <p:cNvGrpSpPr>
            <a:grpSpLocks/>
          </p:cNvGrpSpPr>
          <p:nvPr/>
        </p:nvGrpSpPr>
        <p:grpSpPr bwMode="auto">
          <a:xfrm>
            <a:off x="7380288" y="5805488"/>
            <a:ext cx="1008062" cy="360362"/>
            <a:chOff x="158" y="2341"/>
            <a:chExt cx="635" cy="227"/>
          </a:xfrm>
        </p:grpSpPr>
        <p:sp>
          <p:nvSpPr>
            <p:cNvPr id="392199" name="Line 7"/>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92200" name="Text Box 8"/>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pic>
        <p:nvPicPr>
          <p:cNvPr id="392202" name="Son 1527.WAV">
            <a:hlinkClick r:id="" action="ppaction://media"/>
          </p:cNvPr>
          <p:cNvPicPr>
            <a:picLocks noRot="1" noChangeAspect="1" noChangeArrowheads="1"/>
          </p:cNvPicPr>
          <p:nvPr>
            <a:wavAudioFile r:embed="rId1" name="Son enregistré"/>
          </p:nvPr>
        </p:nvPicPr>
        <p:blipFill>
          <a:blip r:embed="rId3">
            <a:extLst>
              <a:ext uri="{28A0092B-C50C-407E-A947-70E740481C1C}">
                <a14:useLocalDpi xmlns:a14="http://schemas.microsoft.com/office/drawing/2010/main" val="0"/>
              </a:ext>
            </a:extLst>
          </a:blip>
          <a:srcRect/>
          <a:stretch>
            <a:fillRect/>
          </a:stretch>
        </p:blipFill>
        <p:spPr bwMode="auto">
          <a:xfrm>
            <a:off x="0" y="6553200"/>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advTm="3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6" presetClass="emph" presetSubtype="0" fill="hold" grpId="0" nodeType="afterEffect">
                                  <p:stCondLst>
                                    <p:cond delay="0"/>
                                  </p:stCondLst>
                                  <p:iterate type="lt">
                                    <p:tmPct val="10000"/>
                                  </p:iterate>
                                  <p:childTnLst>
                                    <p:animScale>
                                      <p:cBhvr>
                                        <p:cTn id="6" dur="250" autoRev="1" fill="hold">
                                          <p:stCondLst>
                                            <p:cond delay="0"/>
                                          </p:stCondLst>
                                        </p:cTn>
                                        <p:tgtEl>
                                          <p:spTgt spid="392196"/>
                                        </p:tgtEl>
                                      </p:cBhvr>
                                      <p:to x="80000" y="100000"/>
                                    </p:animScale>
                                    <p:anim by="(#ppt_w*0.10)" calcmode="lin" valueType="num">
                                      <p:cBhvr>
                                        <p:cTn id="7" dur="250" autoRev="1" fill="hold">
                                          <p:stCondLst>
                                            <p:cond delay="0"/>
                                          </p:stCondLst>
                                        </p:cTn>
                                        <p:tgtEl>
                                          <p:spTgt spid="392196"/>
                                        </p:tgtEl>
                                        <p:attrNameLst>
                                          <p:attrName>ppt_x</p:attrName>
                                        </p:attrNameLst>
                                      </p:cBhvr>
                                    </p:anim>
                                    <p:anim by="(-#ppt_w*0.10)" calcmode="lin" valueType="num">
                                      <p:cBhvr>
                                        <p:cTn id="8" dur="250" autoRev="1" fill="hold">
                                          <p:stCondLst>
                                            <p:cond delay="0"/>
                                          </p:stCondLst>
                                        </p:cTn>
                                        <p:tgtEl>
                                          <p:spTgt spid="392196"/>
                                        </p:tgtEl>
                                        <p:attrNameLst>
                                          <p:attrName>ppt_y</p:attrName>
                                        </p:attrNameLst>
                                      </p:cBhvr>
                                    </p:anim>
                                    <p:animRot by="-480000">
                                      <p:cBhvr>
                                        <p:cTn id="9" dur="250" autoRev="1" fill="hold">
                                          <p:stCondLst>
                                            <p:cond delay="0"/>
                                          </p:stCondLst>
                                        </p:cTn>
                                        <p:tgtEl>
                                          <p:spTgt spid="392196"/>
                                        </p:tgtEl>
                                        <p:attrNameLst>
                                          <p:attrName>r</p:attrName>
                                        </p:attrNameLst>
                                      </p:cBhvr>
                                    </p:animRot>
                                  </p:childTnLst>
                                </p:cTn>
                              </p:par>
                              <p:par>
                                <p:cTn id="10" presetID="1" presetClass="mediacall" presetSubtype="0" fill="hold" nodeType="withEffect">
                                  <p:stCondLst>
                                    <p:cond delay="0"/>
                                  </p:stCondLst>
                                  <p:childTnLst>
                                    <p:cmd type="call" cmd="playFrom(0.0)">
                                      <p:cBhvr>
                                        <p:cTn id="11" dur="5492" fill="hold"/>
                                        <p:tgtEl>
                                          <p:spTgt spid="392202"/>
                                        </p:tgtEl>
                                      </p:cBhvr>
                                    </p:cmd>
                                  </p:childTnLst>
                                </p:cTn>
                              </p:par>
                            </p:childTnLst>
                          </p:cTn>
                        </p:par>
                        <p:par>
                          <p:cTn id="12" fill="hold" nodeType="afterGroup">
                            <p:stCondLst>
                              <p:cond delay="5492"/>
                            </p:stCondLst>
                            <p:childTnLst>
                              <p:par>
                                <p:cTn id="13" presetID="10" presetClass="entr" presetSubtype="0" fill="hold" grpId="0" nodeType="afterEffect">
                                  <p:stCondLst>
                                    <p:cond delay="0"/>
                                  </p:stCondLst>
                                  <p:childTnLst>
                                    <p:set>
                                      <p:cBhvr>
                                        <p:cTn id="14" dur="1" fill="hold">
                                          <p:stCondLst>
                                            <p:cond delay="0"/>
                                          </p:stCondLst>
                                        </p:cTn>
                                        <p:tgtEl>
                                          <p:spTgt spid="392197"/>
                                        </p:tgtEl>
                                        <p:attrNameLst>
                                          <p:attrName>style.visibility</p:attrName>
                                        </p:attrNameLst>
                                      </p:cBhvr>
                                      <p:to>
                                        <p:strVal val="visible"/>
                                      </p:to>
                                    </p:set>
                                    <p:animEffect transition="in" filter="fade">
                                      <p:cBhvr>
                                        <p:cTn id="15" dur="2000"/>
                                        <p:tgtEl>
                                          <p:spTgt spid="392197"/>
                                        </p:tgtEl>
                                      </p:cBhvr>
                                    </p:animEffect>
                                  </p:childTnLst>
                                </p:cTn>
                              </p:par>
                            </p:childTnLst>
                          </p:cTn>
                        </p:par>
                        <p:par>
                          <p:cTn id="16" fill="hold" nodeType="afterGroup">
                            <p:stCondLst>
                              <p:cond delay="7492"/>
                            </p:stCondLst>
                            <p:childTnLst>
                              <p:par>
                                <p:cTn id="17" presetID="23" presetClass="entr" presetSubtype="16" fill="hold" nodeType="afterEffect">
                                  <p:stCondLst>
                                    <p:cond delay="0"/>
                                  </p:stCondLst>
                                  <p:childTnLst>
                                    <p:set>
                                      <p:cBhvr>
                                        <p:cTn id="18" dur="1" fill="hold">
                                          <p:stCondLst>
                                            <p:cond delay="0"/>
                                          </p:stCondLst>
                                        </p:cTn>
                                        <p:tgtEl>
                                          <p:spTgt spid="392198"/>
                                        </p:tgtEl>
                                        <p:attrNameLst>
                                          <p:attrName>style.visibility</p:attrName>
                                        </p:attrNameLst>
                                      </p:cBhvr>
                                      <p:to>
                                        <p:strVal val="visible"/>
                                      </p:to>
                                    </p:set>
                                    <p:anim calcmode="lin" valueType="num">
                                      <p:cBhvr>
                                        <p:cTn id="19" dur="500" fill="hold"/>
                                        <p:tgtEl>
                                          <p:spTgt spid="392198"/>
                                        </p:tgtEl>
                                        <p:attrNameLst>
                                          <p:attrName>ppt_w</p:attrName>
                                        </p:attrNameLst>
                                      </p:cBhvr>
                                      <p:tavLst>
                                        <p:tav tm="0">
                                          <p:val>
                                            <p:fltVal val="0"/>
                                          </p:val>
                                        </p:tav>
                                        <p:tav tm="100000">
                                          <p:val>
                                            <p:strVal val="#ppt_w"/>
                                          </p:val>
                                        </p:tav>
                                      </p:tavLst>
                                    </p:anim>
                                    <p:anim calcmode="lin" valueType="num">
                                      <p:cBhvr>
                                        <p:cTn id="20" dur="500" fill="hold"/>
                                        <p:tgtEl>
                                          <p:spTgt spid="392198"/>
                                        </p:tgtEl>
                                        <p:attrNameLst>
                                          <p:attrName>ppt_h</p:attrName>
                                        </p:attrNameLst>
                                      </p:cBhvr>
                                      <p:tavLst>
                                        <p:tav tm="0">
                                          <p:val>
                                            <p:fltVal val="0"/>
                                          </p:val>
                                        </p:tav>
                                        <p:tav tm="100000">
                                          <p:val>
                                            <p:strVal val="#ppt_h"/>
                                          </p:val>
                                        </p:tav>
                                      </p:tavLst>
                                    </p:anim>
                                  </p:childTnLst>
                                </p:cTn>
                              </p:par>
                            </p:childTnLst>
                          </p:cTn>
                        </p:par>
                        <p:par>
                          <p:cTn id="21" fill="hold" nodeType="afterGroup">
                            <p:stCondLst>
                              <p:cond delay="7992"/>
                            </p:stCondLst>
                            <p:childTnLst>
                              <p:par>
                                <p:cTn id="22" presetID="55" presetClass="exit" presetSubtype="0" fill="hold" nodeType="afterEffect">
                                  <p:stCondLst>
                                    <p:cond delay="0"/>
                                  </p:stCondLst>
                                  <p:childTnLst>
                                    <p:anim calcmode="lin" valueType="num">
                                      <p:cBhvr>
                                        <p:cTn id="23" dur="1000"/>
                                        <p:tgtEl>
                                          <p:spTgt spid="392198"/>
                                        </p:tgtEl>
                                        <p:attrNameLst>
                                          <p:attrName>ppt_w</p:attrName>
                                        </p:attrNameLst>
                                      </p:cBhvr>
                                      <p:tavLst>
                                        <p:tav tm="0">
                                          <p:val>
                                            <p:strVal val="ppt_w"/>
                                          </p:val>
                                        </p:tav>
                                        <p:tav tm="100000">
                                          <p:val>
                                            <p:strVal val="ppt_w*0.70"/>
                                          </p:val>
                                        </p:tav>
                                      </p:tavLst>
                                    </p:anim>
                                    <p:anim calcmode="lin" valueType="num">
                                      <p:cBhvr>
                                        <p:cTn id="24" dur="1000"/>
                                        <p:tgtEl>
                                          <p:spTgt spid="392198"/>
                                        </p:tgtEl>
                                        <p:attrNameLst>
                                          <p:attrName>ppt_h</p:attrName>
                                        </p:attrNameLst>
                                      </p:cBhvr>
                                      <p:tavLst>
                                        <p:tav tm="0">
                                          <p:val>
                                            <p:strVal val="ppt_h"/>
                                          </p:val>
                                        </p:tav>
                                        <p:tav tm="100000">
                                          <p:val>
                                            <p:strVal val="ppt_h"/>
                                          </p:val>
                                        </p:tav>
                                      </p:tavLst>
                                    </p:anim>
                                    <p:animEffect transition="out" filter="fade">
                                      <p:cBhvr>
                                        <p:cTn id="25" dur="1000"/>
                                        <p:tgtEl>
                                          <p:spTgt spid="392198"/>
                                        </p:tgtEl>
                                      </p:cBhvr>
                                    </p:animEffect>
                                    <p:set>
                                      <p:cBhvr>
                                        <p:cTn id="26" dur="1" fill="hold">
                                          <p:stCondLst>
                                            <p:cond delay="999"/>
                                          </p:stCondLst>
                                        </p:cTn>
                                        <p:tgtEl>
                                          <p:spTgt spid="39219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p:cTn id="27" fill="hold" display="0">
                  <p:stCondLst>
                    <p:cond delay="indefinite"/>
                  </p:stCondLst>
                  <p:endCondLst>
                    <p:cond evt="onNext" delay="0">
                      <p:tgtEl>
                        <p:sldTgt/>
                      </p:tgtEl>
                    </p:cond>
                    <p:cond evt="onPrev" delay="0">
                      <p:tgtEl>
                        <p:sldTgt/>
                      </p:tgtEl>
                    </p:cond>
                    <p:cond evt="onStopAudio" delay="0">
                      <p:tgtEl>
                        <p:sldTgt/>
                      </p:tgtEl>
                    </p:cond>
                  </p:endCondLst>
                </p:cTn>
                <p:tgtEl>
                  <p:spTgt spid="392202"/>
                </p:tgtEl>
              </p:cMediaNode>
            </p:audio>
          </p:childTnLst>
        </p:cTn>
      </p:par>
    </p:tnLst>
    <p:bldLst>
      <p:bldP spid="392196" grpId="0"/>
      <p:bldP spid="392197"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2"/>
          <p:cNvSpPr>
            <a:spLocks noChangeArrowheads="1"/>
          </p:cNvSpPr>
          <p:nvPr/>
        </p:nvSpPr>
        <p:spPr bwMode="auto">
          <a:xfrm>
            <a:off x="381000" y="533400"/>
            <a:ext cx="84582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pPr>
            <a:r>
              <a:rPr kumimoji="1" lang="fr-FR" sz="2400" b="0">
                <a:solidFill>
                  <a:schemeClr val="tx2"/>
                </a:solidFill>
                <a:effectLst>
                  <a:outerShdw blurRad="38100" dist="38100" dir="2700000" algn="tl">
                    <a:srgbClr val="000000"/>
                  </a:outerShdw>
                </a:effectLst>
              </a:rPr>
              <a:t>La centrale peut comporter jusqu’à </a:t>
            </a:r>
            <a:r>
              <a:rPr kumimoji="1" lang="fr-FR" sz="2400" b="0">
                <a:solidFill>
                  <a:schemeClr val="folHlink"/>
                </a:solidFill>
                <a:effectLst>
                  <a:outerShdw blurRad="38100" dist="38100" dir="2700000" algn="tl">
                    <a:srgbClr val="000000"/>
                  </a:outerShdw>
                </a:effectLst>
              </a:rPr>
              <a:t>6 boucles de détection</a:t>
            </a:r>
            <a:r>
              <a:rPr kumimoji="1" lang="fr-FR" sz="2400" b="0">
                <a:solidFill>
                  <a:schemeClr val="tx2"/>
                </a:solidFill>
                <a:effectLst>
                  <a:outerShdw blurRad="38100" dist="38100" dir="2700000" algn="tl">
                    <a:srgbClr val="000000"/>
                  </a:outerShdw>
                </a:effectLst>
              </a:rPr>
              <a:t>.</a:t>
            </a:r>
          </a:p>
          <a:p>
            <a:pPr algn="l">
              <a:spcBef>
                <a:spcPct val="0"/>
              </a:spcBef>
            </a:pPr>
            <a:endParaRPr kumimoji="1" lang="fr-FR" sz="2400" b="0">
              <a:solidFill>
                <a:schemeClr val="tx2"/>
              </a:solidFill>
              <a:effectLst>
                <a:outerShdw blurRad="38100" dist="38100" dir="2700000" algn="tl">
                  <a:srgbClr val="000000"/>
                </a:outerShdw>
              </a:effectLst>
            </a:endParaRPr>
          </a:p>
        </p:txBody>
      </p:sp>
      <p:grpSp>
        <p:nvGrpSpPr>
          <p:cNvPr id="310354" name="Group 82"/>
          <p:cNvGrpSpPr>
            <a:grpSpLocks/>
          </p:cNvGrpSpPr>
          <p:nvPr/>
        </p:nvGrpSpPr>
        <p:grpSpPr bwMode="auto">
          <a:xfrm>
            <a:off x="2051050" y="3213100"/>
            <a:ext cx="4654550" cy="1758950"/>
            <a:chOff x="1292" y="2024"/>
            <a:chExt cx="2932" cy="1108"/>
          </a:xfrm>
        </p:grpSpPr>
        <p:grpSp>
          <p:nvGrpSpPr>
            <p:cNvPr id="310293" name="Group 21"/>
            <p:cNvGrpSpPr>
              <a:grpSpLocks/>
            </p:cNvGrpSpPr>
            <p:nvPr/>
          </p:nvGrpSpPr>
          <p:grpSpPr bwMode="auto">
            <a:xfrm>
              <a:off x="2226" y="2178"/>
              <a:ext cx="336" cy="528"/>
              <a:chOff x="4050" y="1575"/>
              <a:chExt cx="840" cy="1320"/>
            </a:xfrm>
          </p:grpSpPr>
          <p:sp>
            <p:nvSpPr>
              <p:cNvPr id="310294" name="Line 22"/>
              <p:cNvSpPr>
                <a:spLocks noChangeShapeType="1"/>
              </p:cNvSpPr>
              <p:nvPr/>
            </p:nvSpPr>
            <p:spPr bwMode="auto">
              <a:xfrm>
                <a:off x="4080" y="2040"/>
                <a:ext cx="810" cy="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295" name="Line 23"/>
              <p:cNvSpPr>
                <a:spLocks noChangeShapeType="1"/>
              </p:cNvSpPr>
              <p:nvPr/>
            </p:nvSpPr>
            <p:spPr bwMode="auto">
              <a:xfrm>
                <a:off x="4065" y="2535"/>
                <a:ext cx="225" cy="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296" name="Line 24"/>
              <p:cNvSpPr>
                <a:spLocks noChangeShapeType="1"/>
              </p:cNvSpPr>
              <p:nvPr/>
            </p:nvSpPr>
            <p:spPr bwMode="auto">
              <a:xfrm flipV="1">
                <a:off x="4290" y="2325"/>
                <a:ext cx="0" cy="21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297" name="Line 25"/>
              <p:cNvSpPr>
                <a:spLocks noChangeShapeType="1"/>
              </p:cNvSpPr>
              <p:nvPr/>
            </p:nvSpPr>
            <p:spPr bwMode="auto">
              <a:xfrm>
                <a:off x="4230" y="2385"/>
                <a:ext cx="390" cy="18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298" name="Line 26"/>
              <p:cNvSpPr>
                <a:spLocks noChangeShapeType="1"/>
              </p:cNvSpPr>
              <p:nvPr/>
            </p:nvSpPr>
            <p:spPr bwMode="auto">
              <a:xfrm>
                <a:off x="4620" y="2565"/>
                <a:ext cx="240" cy="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299" name="Rectangle 27"/>
              <p:cNvSpPr>
                <a:spLocks noChangeArrowheads="1"/>
              </p:cNvSpPr>
              <p:nvPr/>
            </p:nvSpPr>
            <p:spPr bwMode="auto">
              <a:xfrm>
                <a:off x="4050" y="1575"/>
                <a:ext cx="810" cy="1320"/>
              </a:xfrm>
              <a:prstGeom prst="rect">
                <a:avLst/>
              </a:prstGeom>
              <a:noFill/>
              <a:ln w="28575">
                <a:solidFill>
                  <a:srgbClr val="FF3300"/>
                </a:solidFill>
                <a:prstDash val="sysDot"/>
                <a:miter lim="800000"/>
                <a:headEnd/>
                <a:tailEnd/>
              </a:ln>
              <a:extLst>
                <a:ext uri="{909E8E84-426E-40DD-AFC4-6F175D3DCCD1}">
                  <a14:hiddenFill xmlns:a14="http://schemas.microsoft.com/office/drawing/2010/main">
                    <a:solidFill>
                      <a:srgbClr val="FFFFFF"/>
                    </a:solidFill>
                  </a14:hiddenFill>
                </a:ext>
              </a:extLst>
            </p:spPr>
            <p:txBody>
              <a:bodyPr/>
              <a:lstStyle/>
              <a:p>
                <a:endParaRPr lang="fr-FR"/>
              </a:p>
            </p:txBody>
          </p:sp>
        </p:grpSp>
        <p:grpSp>
          <p:nvGrpSpPr>
            <p:cNvPr id="310300" name="Group 28"/>
            <p:cNvGrpSpPr>
              <a:grpSpLocks/>
            </p:cNvGrpSpPr>
            <p:nvPr/>
          </p:nvGrpSpPr>
          <p:grpSpPr bwMode="auto">
            <a:xfrm>
              <a:off x="2964" y="2184"/>
              <a:ext cx="336" cy="528"/>
              <a:chOff x="4050" y="1575"/>
              <a:chExt cx="840" cy="1320"/>
            </a:xfrm>
          </p:grpSpPr>
          <p:sp>
            <p:nvSpPr>
              <p:cNvPr id="310301" name="Line 29"/>
              <p:cNvSpPr>
                <a:spLocks noChangeShapeType="1"/>
              </p:cNvSpPr>
              <p:nvPr/>
            </p:nvSpPr>
            <p:spPr bwMode="auto">
              <a:xfrm>
                <a:off x="4080" y="2040"/>
                <a:ext cx="810" cy="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302" name="Line 30"/>
              <p:cNvSpPr>
                <a:spLocks noChangeShapeType="1"/>
              </p:cNvSpPr>
              <p:nvPr/>
            </p:nvSpPr>
            <p:spPr bwMode="auto">
              <a:xfrm>
                <a:off x="4065" y="2535"/>
                <a:ext cx="225" cy="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303" name="Line 31"/>
              <p:cNvSpPr>
                <a:spLocks noChangeShapeType="1"/>
              </p:cNvSpPr>
              <p:nvPr/>
            </p:nvSpPr>
            <p:spPr bwMode="auto">
              <a:xfrm flipV="1">
                <a:off x="4290" y="2325"/>
                <a:ext cx="0" cy="21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304" name="Line 32"/>
              <p:cNvSpPr>
                <a:spLocks noChangeShapeType="1"/>
              </p:cNvSpPr>
              <p:nvPr/>
            </p:nvSpPr>
            <p:spPr bwMode="auto">
              <a:xfrm>
                <a:off x="4230" y="2385"/>
                <a:ext cx="390" cy="18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305" name="Line 33"/>
              <p:cNvSpPr>
                <a:spLocks noChangeShapeType="1"/>
              </p:cNvSpPr>
              <p:nvPr/>
            </p:nvSpPr>
            <p:spPr bwMode="auto">
              <a:xfrm>
                <a:off x="4620" y="2565"/>
                <a:ext cx="240" cy="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306" name="Rectangle 34"/>
              <p:cNvSpPr>
                <a:spLocks noChangeArrowheads="1"/>
              </p:cNvSpPr>
              <p:nvPr/>
            </p:nvSpPr>
            <p:spPr bwMode="auto">
              <a:xfrm>
                <a:off x="4050" y="1575"/>
                <a:ext cx="810" cy="1320"/>
              </a:xfrm>
              <a:prstGeom prst="rect">
                <a:avLst/>
              </a:prstGeom>
              <a:noFill/>
              <a:ln w="28575">
                <a:solidFill>
                  <a:srgbClr val="FF3300"/>
                </a:solidFill>
                <a:prstDash val="sysDot"/>
                <a:miter lim="800000"/>
                <a:headEnd/>
                <a:tailEnd/>
              </a:ln>
              <a:extLst>
                <a:ext uri="{909E8E84-426E-40DD-AFC4-6F175D3DCCD1}">
                  <a14:hiddenFill xmlns:a14="http://schemas.microsoft.com/office/drawing/2010/main">
                    <a:solidFill>
                      <a:srgbClr val="FFFFFF"/>
                    </a:solidFill>
                  </a14:hiddenFill>
                </a:ext>
              </a:extLst>
            </p:spPr>
            <p:txBody>
              <a:bodyPr/>
              <a:lstStyle/>
              <a:p>
                <a:endParaRPr lang="fr-FR"/>
              </a:p>
            </p:txBody>
          </p:sp>
        </p:grpSp>
        <p:grpSp>
          <p:nvGrpSpPr>
            <p:cNvPr id="310307" name="Group 35"/>
            <p:cNvGrpSpPr>
              <a:grpSpLocks/>
            </p:cNvGrpSpPr>
            <p:nvPr/>
          </p:nvGrpSpPr>
          <p:grpSpPr bwMode="auto">
            <a:xfrm>
              <a:off x="3714" y="2190"/>
              <a:ext cx="336" cy="528"/>
              <a:chOff x="4050" y="1575"/>
              <a:chExt cx="840" cy="1320"/>
            </a:xfrm>
          </p:grpSpPr>
          <p:sp>
            <p:nvSpPr>
              <p:cNvPr id="310308" name="Line 36"/>
              <p:cNvSpPr>
                <a:spLocks noChangeShapeType="1"/>
              </p:cNvSpPr>
              <p:nvPr/>
            </p:nvSpPr>
            <p:spPr bwMode="auto">
              <a:xfrm>
                <a:off x="4080" y="2040"/>
                <a:ext cx="810" cy="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309" name="Line 37"/>
              <p:cNvSpPr>
                <a:spLocks noChangeShapeType="1"/>
              </p:cNvSpPr>
              <p:nvPr/>
            </p:nvSpPr>
            <p:spPr bwMode="auto">
              <a:xfrm>
                <a:off x="4065" y="2535"/>
                <a:ext cx="225" cy="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310" name="Line 38"/>
              <p:cNvSpPr>
                <a:spLocks noChangeShapeType="1"/>
              </p:cNvSpPr>
              <p:nvPr/>
            </p:nvSpPr>
            <p:spPr bwMode="auto">
              <a:xfrm flipV="1">
                <a:off x="4290" y="2325"/>
                <a:ext cx="0" cy="21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311" name="Line 39"/>
              <p:cNvSpPr>
                <a:spLocks noChangeShapeType="1"/>
              </p:cNvSpPr>
              <p:nvPr/>
            </p:nvSpPr>
            <p:spPr bwMode="auto">
              <a:xfrm>
                <a:off x="4230" y="2385"/>
                <a:ext cx="390" cy="18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312" name="Line 40"/>
              <p:cNvSpPr>
                <a:spLocks noChangeShapeType="1"/>
              </p:cNvSpPr>
              <p:nvPr/>
            </p:nvSpPr>
            <p:spPr bwMode="auto">
              <a:xfrm>
                <a:off x="4620" y="2565"/>
                <a:ext cx="240" cy="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313" name="Rectangle 41"/>
              <p:cNvSpPr>
                <a:spLocks noChangeArrowheads="1"/>
              </p:cNvSpPr>
              <p:nvPr/>
            </p:nvSpPr>
            <p:spPr bwMode="auto">
              <a:xfrm>
                <a:off x="4050" y="1575"/>
                <a:ext cx="810" cy="1320"/>
              </a:xfrm>
              <a:prstGeom prst="rect">
                <a:avLst/>
              </a:prstGeom>
              <a:noFill/>
              <a:ln w="28575">
                <a:solidFill>
                  <a:srgbClr val="FF3300"/>
                </a:solidFill>
                <a:prstDash val="sysDot"/>
                <a:miter lim="800000"/>
                <a:headEnd/>
                <a:tailEnd/>
              </a:ln>
              <a:extLst>
                <a:ext uri="{909E8E84-426E-40DD-AFC4-6F175D3DCCD1}">
                  <a14:hiddenFill xmlns:a14="http://schemas.microsoft.com/office/drawing/2010/main">
                    <a:solidFill>
                      <a:srgbClr val="FFFFFF"/>
                    </a:solidFill>
                  </a14:hiddenFill>
                </a:ext>
              </a:extLst>
            </p:spPr>
            <p:txBody>
              <a:bodyPr/>
              <a:lstStyle/>
              <a:p>
                <a:endParaRPr lang="fr-FR"/>
              </a:p>
            </p:txBody>
          </p:sp>
        </p:grpSp>
        <p:sp>
          <p:nvSpPr>
            <p:cNvPr id="310314" name="Line 42"/>
            <p:cNvSpPr>
              <a:spLocks noChangeShapeType="1"/>
            </p:cNvSpPr>
            <p:nvPr/>
          </p:nvSpPr>
          <p:spPr bwMode="auto">
            <a:xfrm>
              <a:off x="2550" y="2358"/>
              <a:ext cx="414" cy="0"/>
            </a:xfrm>
            <a:prstGeom prst="line">
              <a:avLst/>
            </a:prstGeom>
            <a:noFill/>
            <a:ln w="12700">
              <a:solidFill>
                <a:srgbClr val="FFFF66"/>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315" name="Line 43"/>
            <p:cNvSpPr>
              <a:spLocks noChangeShapeType="1"/>
            </p:cNvSpPr>
            <p:nvPr/>
          </p:nvSpPr>
          <p:spPr bwMode="auto">
            <a:xfrm>
              <a:off x="3300" y="2370"/>
              <a:ext cx="414" cy="0"/>
            </a:xfrm>
            <a:prstGeom prst="line">
              <a:avLst/>
            </a:prstGeom>
            <a:noFill/>
            <a:ln w="12700">
              <a:solidFill>
                <a:srgbClr val="FFFF66"/>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316" name="Line 44"/>
            <p:cNvSpPr>
              <a:spLocks noChangeShapeType="1"/>
            </p:cNvSpPr>
            <p:nvPr/>
          </p:nvSpPr>
          <p:spPr bwMode="auto">
            <a:xfrm>
              <a:off x="3294" y="2580"/>
              <a:ext cx="414" cy="0"/>
            </a:xfrm>
            <a:prstGeom prst="line">
              <a:avLst/>
            </a:prstGeom>
            <a:noFill/>
            <a:ln w="12700">
              <a:solidFill>
                <a:srgbClr val="FFFF66"/>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317" name="Line 45"/>
            <p:cNvSpPr>
              <a:spLocks noChangeShapeType="1"/>
            </p:cNvSpPr>
            <p:nvPr/>
          </p:nvSpPr>
          <p:spPr bwMode="auto">
            <a:xfrm>
              <a:off x="2562" y="2568"/>
              <a:ext cx="414" cy="0"/>
            </a:xfrm>
            <a:prstGeom prst="line">
              <a:avLst/>
            </a:prstGeom>
            <a:noFill/>
            <a:ln w="12700">
              <a:solidFill>
                <a:srgbClr val="FFFF66"/>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318" name="Line 46"/>
            <p:cNvSpPr>
              <a:spLocks noChangeShapeType="1"/>
            </p:cNvSpPr>
            <p:nvPr/>
          </p:nvSpPr>
          <p:spPr bwMode="auto">
            <a:xfrm>
              <a:off x="4032" y="2370"/>
              <a:ext cx="192" cy="0"/>
            </a:xfrm>
            <a:prstGeom prst="line">
              <a:avLst/>
            </a:prstGeom>
            <a:noFill/>
            <a:ln w="12700">
              <a:solidFill>
                <a:srgbClr val="FFFF66"/>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319" name="Line 47"/>
            <p:cNvSpPr>
              <a:spLocks noChangeShapeType="1"/>
            </p:cNvSpPr>
            <p:nvPr/>
          </p:nvSpPr>
          <p:spPr bwMode="auto">
            <a:xfrm>
              <a:off x="4032" y="2580"/>
              <a:ext cx="192" cy="0"/>
            </a:xfrm>
            <a:prstGeom prst="line">
              <a:avLst/>
            </a:prstGeom>
            <a:noFill/>
            <a:ln w="12700">
              <a:solidFill>
                <a:srgbClr val="FFFF66"/>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320" name="Line 48"/>
            <p:cNvSpPr>
              <a:spLocks noChangeShapeType="1"/>
            </p:cNvSpPr>
            <p:nvPr/>
          </p:nvSpPr>
          <p:spPr bwMode="auto">
            <a:xfrm>
              <a:off x="4224" y="2370"/>
              <a:ext cx="0" cy="210"/>
            </a:xfrm>
            <a:prstGeom prst="line">
              <a:avLst/>
            </a:prstGeom>
            <a:noFill/>
            <a:ln w="12700">
              <a:solidFill>
                <a:srgbClr val="FFFF66"/>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321" name="Line 49"/>
            <p:cNvSpPr>
              <a:spLocks noChangeShapeType="1"/>
            </p:cNvSpPr>
            <p:nvPr/>
          </p:nvSpPr>
          <p:spPr bwMode="auto">
            <a:xfrm flipH="1">
              <a:off x="1734" y="2358"/>
              <a:ext cx="498" cy="0"/>
            </a:xfrm>
            <a:prstGeom prst="line">
              <a:avLst/>
            </a:prstGeom>
            <a:noFill/>
            <a:ln w="12700">
              <a:solidFill>
                <a:srgbClr val="FFFF66"/>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322" name="Line 50"/>
            <p:cNvSpPr>
              <a:spLocks noChangeShapeType="1"/>
            </p:cNvSpPr>
            <p:nvPr/>
          </p:nvSpPr>
          <p:spPr bwMode="auto">
            <a:xfrm flipH="1">
              <a:off x="1728" y="2568"/>
              <a:ext cx="498" cy="0"/>
            </a:xfrm>
            <a:prstGeom prst="line">
              <a:avLst/>
            </a:prstGeom>
            <a:noFill/>
            <a:ln w="12700">
              <a:solidFill>
                <a:srgbClr val="FFFF66"/>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323" name="Rectangle 51"/>
            <p:cNvSpPr>
              <a:spLocks noChangeArrowheads="1"/>
            </p:cNvSpPr>
            <p:nvPr/>
          </p:nvSpPr>
          <p:spPr bwMode="auto">
            <a:xfrm>
              <a:off x="1674" y="2262"/>
              <a:ext cx="57" cy="396"/>
            </a:xfrm>
            <a:prstGeom prst="rect">
              <a:avLst/>
            </a:prstGeom>
            <a:solidFill>
              <a:srgbClr val="FFFFFF"/>
            </a:solidFill>
            <a:ln w="9525">
              <a:solidFill>
                <a:srgbClr val="000000"/>
              </a:solidFill>
              <a:miter lim="800000"/>
              <a:headEnd/>
              <a:tailEnd/>
            </a:ln>
          </p:spPr>
          <p:txBody>
            <a:bodyPr/>
            <a:lstStyle/>
            <a:p>
              <a:endParaRPr lang="fr-FR"/>
            </a:p>
          </p:txBody>
        </p:sp>
        <p:sp>
          <p:nvSpPr>
            <p:cNvPr id="310324" name="Line 52"/>
            <p:cNvSpPr>
              <a:spLocks noChangeShapeType="1"/>
            </p:cNvSpPr>
            <p:nvPr/>
          </p:nvSpPr>
          <p:spPr bwMode="auto">
            <a:xfrm>
              <a:off x="1674" y="2322"/>
              <a:ext cx="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325" name="Line 53"/>
            <p:cNvSpPr>
              <a:spLocks noChangeShapeType="1"/>
            </p:cNvSpPr>
            <p:nvPr/>
          </p:nvSpPr>
          <p:spPr bwMode="auto">
            <a:xfrm>
              <a:off x="1674" y="2394"/>
              <a:ext cx="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326" name="Line 54"/>
            <p:cNvSpPr>
              <a:spLocks noChangeShapeType="1"/>
            </p:cNvSpPr>
            <p:nvPr/>
          </p:nvSpPr>
          <p:spPr bwMode="auto">
            <a:xfrm>
              <a:off x="1674" y="2472"/>
              <a:ext cx="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327" name="Line 55"/>
            <p:cNvSpPr>
              <a:spLocks noChangeShapeType="1"/>
            </p:cNvSpPr>
            <p:nvPr/>
          </p:nvSpPr>
          <p:spPr bwMode="auto">
            <a:xfrm>
              <a:off x="1674" y="2538"/>
              <a:ext cx="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328" name="Line 56"/>
            <p:cNvSpPr>
              <a:spLocks noChangeShapeType="1"/>
            </p:cNvSpPr>
            <p:nvPr/>
          </p:nvSpPr>
          <p:spPr bwMode="auto">
            <a:xfrm>
              <a:off x="1674" y="2616"/>
              <a:ext cx="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329" name="Line 57"/>
            <p:cNvSpPr>
              <a:spLocks noChangeShapeType="1"/>
            </p:cNvSpPr>
            <p:nvPr/>
          </p:nvSpPr>
          <p:spPr bwMode="auto">
            <a:xfrm flipV="1">
              <a:off x="1734" y="2118"/>
              <a:ext cx="0" cy="16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330" name="Line 58"/>
            <p:cNvSpPr>
              <a:spLocks noChangeShapeType="1"/>
            </p:cNvSpPr>
            <p:nvPr/>
          </p:nvSpPr>
          <p:spPr bwMode="auto">
            <a:xfrm flipH="1">
              <a:off x="1464" y="2118"/>
              <a:ext cx="27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331" name="Line 59"/>
            <p:cNvSpPr>
              <a:spLocks noChangeShapeType="1"/>
            </p:cNvSpPr>
            <p:nvPr/>
          </p:nvSpPr>
          <p:spPr bwMode="auto">
            <a:xfrm>
              <a:off x="1734" y="2610"/>
              <a:ext cx="0" cy="15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332" name="Line 60"/>
            <p:cNvSpPr>
              <a:spLocks noChangeShapeType="1"/>
            </p:cNvSpPr>
            <p:nvPr/>
          </p:nvSpPr>
          <p:spPr bwMode="auto">
            <a:xfrm flipH="1">
              <a:off x="1458" y="2760"/>
              <a:ext cx="27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10333" name="Text Box 61"/>
            <p:cNvSpPr txBox="1">
              <a:spLocks noChangeArrowheads="1"/>
            </p:cNvSpPr>
            <p:nvPr/>
          </p:nvSpPr>
          <p:spPr bwMode="auto">
            <a:xfrm>
              <a:off x="1292" y="2341"/>
              <a:ext cx="581" cy="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a:spcBef>
                  <a:spcPct val="0"/>
                </a:spcBef>
              </a:pPr>
              <a:r>
                <a:rPr lang="fr-FR" sz="1200" b="0">
                  <a:solidFill>
                    <a:schemeClr val="tx1"/>
                  </a:solidFill>
                  <a:latin typeface="Times New Roman" pitchFamily="18" charset="0"/>
                </a:rPr>
                <a:t>centrale</a:t>
              </a:r>
            </a:p>
          </p:txBody>
        </p:sp>
        <p:sp>
          <p:nvSpPr>
            <p:cNvPr id="310334" name="Line 62"/>
            <p:cNvSpPr>
              <a:spLocks noChangeShapeType="1"/>
            </p:cNvSpPr>
            <p:nvPr/>
          </p:nvSpPr>
          <p:spPr bwMode="auto">
            <a:xfrm flipH="1" flipV="1">
              <a:off x="2400" y="2634"/>
              <a:ext cx="150" cy="222"/>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310335" name="Text Box 63"/>
            <p:cNvSpPr txBox="1">
              <a:spLocks noChangeArrowheads="1"/>
            </p:cNvSpPr>
            <p:nvPr/>
          </p:nvSpPr>
          <p:spPr bwMode="auto">
            <a:xfrm>
              <a:off x="2538" y="2850"/>
              <a:ext cx="660"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a:spcBef>
                  <a:spcPct val="0"/>
                </a:spcBef>
              </a:pPr>
              <a:r>
                <a:rPr lang="fr-FR" sz="1400" b="0">
                  <a:solidFill>
                    <a:schemeClr val="folHlink"/>
                  </a:solidFill>
                  <a:latin typeface="Times New Roman" pitchFamily="18" charset="0"/>
                </a:rPr>
                <a:t>Contact de détection</a:t>
              </a:r>
            </a:p>
          </p:txBody>
        </p:sp>
        <p:sp>
          <p:nvSpPr>
            <p:cNvPr id="310336" name="Line 64"/>
            <p:cNvSpPr>
              <a:spLocks noChangeShapeType="1"/>
            </p:cNvSpPr>
            <p:nvPr/>
          </p:nvSpPr>
          <p:spPr bwMode="auto">
            <a:xfrm flipV="1">
              <a:off x="2010" y="2424"/>
              <a:ext cx="264" cy="40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310337" name="Text Box 65"/>
            <p:cNvSpPr txBox="1">
              <a:spLocks noChangeArrowheads="1"/>
            </p:cNvSpPr>
            <p:nvPr/>
          </p:nvSpPr>
          <p:spPr bwMode="auto">
            <a:xfrm>
              <a:off x="1752" y="2856"/>
              <a:ext cx="674"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a:spcBef>
                  <a:spcPct val="0"/>
                </a:spcBef>
              </a:pPr>
              <a:r>
                <a:rPr lang="fr-FR" sz="1400" b="0">
                  <a:solidFill>
                    <a:schemeClr val="folHlink"/>
                  </a:solidFill>
                  <a:latin typeface="Times New Roman" pitchFamily="18" charset="0"/>
                </a:rPr>
                <a:t>Fil d’auto-protection</a:t>
              </a:r>
            </a:p>
          </p:txBody>
        </p:sp>
        <p:sp>
          <p:nvSpPr>
            <p:cNvPr id="310338" name="Text Box 66"/>
            <p:cNvSpPr txBox="1">
              <a:spLocks noChangeArrowheads="1"/>
            </p:cNvSpPr>
            <p:nvPr/>
          </p:nvSpPr>
          <p:spPr bwMode="auto">
            <a:xfrm>
              <a:off x="2109" y="2024"/>
              <a:ext cx="576"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a:spcBef>
                  <a:spcPct val="0"/>
                </a:spcBef>
              </a:pPr>
              <a:r>
                <a:rPr lang="fr-FR" sz="1200" b="0">
                  <a:solidFill>
                    <a:schemeClr val="tx1"/>
                  </a:solidFill>
                  <a:latin typeface="Times New Roman" pitchFamily="18" charset="0"/>
                </a:rPr>
                <a:t>Détecteur 1</a:t>
              </a:r>
            </a:p>
          </p:txBody>
        </p:sp>
        <p:sp>
          <p:nvSpPr>
            <p:cNvPr id="310339" name="Text Box 67"/>
            <p:cNvSpPr txBox="1">
              <a:spLocks noChangeArrowheads="1"/>
            </p:cNvSpPr>
            <p:nvPr/>
          </p:nvSpPr>
          <p:spPr bwMode="auto">
            <a:xfrm>
              <a:off x="3606" y="2024"/>
              <a:ext cx="576"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a:spcBef>
                  <a:spcPct val="0"/>
                </a:spcBef>
              </a:pPr>
              <a:r>
                <a:rPr lang="fr-FR" sz="1200" b="0">
                  <a:solidFill>
                    <a:schemeClr val="tx1"/>
                  </a:solidFill>
                  <a:latin typeface="Times New Roman" pitchFamily="18" charset="0"/>
                </a:rPr>
                <a:t>Détecteur 3</a:t>
              </a:r>
            </a:p>
          </p:txBody>
        </p:sp>
        <p:sp>
          <p:nvSpPr>
            <p:cNvPr id="310340" name="Text Box 68"/>
            <p:cNvSpPr txBox="1">
              <a:spLocks noChangeArrowheads="1"/>
            </p:cNvSpPr>
            <p:nvPr/>
          </p:nvSpPr>
          <p:spPr bwMode="auto">
            <a:xfrm>
              <a:off x="2835" y="2024"/>
              <a:ext cx="576"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a:spcBef>
                  <a:spcPct val="0"/>
                </a:spcBef>
              </a:pPr>
              <a:r>
                <a:rPr lang="fr-FR" sz="1200" b="0">
                  <a:solidFill>
                    <a:schemeClr val="tx1"/>
                  </a:solidFill>
                  <a:latin typeface="Times New Roman" pitchFamily="18" charset="0"/>
                </a:rPr>
                <a:t>Détecteur 2</a:t>
              </a:r>
            </a:p>
          </p:txBody>
        </p:sp>
      </p:grpSp>
      <p:sp>
        <p:nvSpPr>
          <p:cNvPr id="310341" name="Rectangle 69"/>
          <p:cNvSpPr>
            <a:spLocks noChangeArrowheads="1"/>
          </p:cNvSpPr>
          <p:nvPr/>
        </p:nvSpPr>
        <p:spPr bwMode="auto">
          <a:xfrm>
            <a:off x="381000" y="1143000"/>
            <a:ext cx="84582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pPr>
            <a:r>
              <a:rPr kumimoji="1" lang="fr-FR" sz="2400" b="0">
                <a:solidFill>
                  <a:schemeClr val="tx2"/>
                </a:solidFill>
                <a:effectLst>
                  <a:outerShdw blurRad="38100" dist="38100" dir="2700000" algn="tl">
                    <a:srgbClr val="000000"/>
                  </a:outerShdw>
                </a:effectLst>
              </a:rPr>
              <a:t>Chaque boucle de détection peut comporter </a:t>
            </a:r>
            <a:r>
              <a:rPr kumimoji="1" lang="fr-FR" sz="2400" b="0">
                <a:solidFill>
                  <a:schemeClr val="folHlink"/>
                </a:solidFill>
                <a:effectLst>
                  <a:outerShdw blurRad="38100" dist="38100" dir="2700000" algn="tl">
                    <a:srgbClr val="000000"/>
                  </a:outerShdw>
                </a:effectLst>
              </a:rPr>
              <a:t>un ou plusieurs</a:t>
            </a:r>
            <a:r>
              <a:rPr kumimoji="1" lang="fr-FR" sz="2400" b="0">
                <a:solidFill>
                  <a:schemeClr val="tx2"/>
                </a:solidFill>
                <a:effectLst>
                  <a:outerShdw blurRad="38100" dist="38100" dir="2700000" algn="tl">
                    <a:srgbClr val="000000"/>
                  </a:outerShdw>
                </a:effectLst>
              </a:rPr>
              <a:t> détecteurs.</a:t>
            </a:r>
          </a:p>
          <a:p>
            <a:pPr algn="l">
              <a:spcBef>
                <a:spcPct val="0"/>
              </a:spcBef>
            </a:pPr>
            <a:endParaRPr kumimoji="1" lang="fr-FR" sz="2400" b="0">
              <a:solidFill>
                <a:schemeClr val="tx2"/>
              </a:solidFill>
              <a:effectLst>
                <a:outerShdw blurRad="38100" dist="38100" dir="2700000" algn="tl">
                  <a:srgbClr val="000000"/>
                </a:outerShdw>
              </a:effectLst>
            </a:endParaRPr>
          </a:p>
        </p:txBody>
      </p:sp>
      <p:sp>
        <p:nvSpPr>
          <p:cNvPr id="310342" name="Rectangle 70"/>
          <p:cNvSpPr>
            <a:spLocks noChangeArrowheads="1"/>
          </p:cNvSpPr>
          <p:nvPr/>
        </p:nvSpPr>
        <p:spPr bwMode="auto">
          <a:xfrm>
            <a:off x="381000" y="2133600"/>
            <a:ext cx="84582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pPr>
            <a:r>
              <a:rPr kumimoji="1" lang="fr-FR" sz="2400" b="0">
                <a:solidFill>
                  <a:schemeClr val="tx2"/>
                </a:solidFill>
                <a:effectLst>
                  <a:outerShdw blurRad="38100" dist="38100" dir="2700000" algn="tl">
                    <a:srgbClr val="000000"/>
                  </a:outerShdw>
                </a:effectLst>
              </a:rPr>
              <a:t>Dans le cas de plusieurs détecteurs sur une même boucle de détection, ceux-ci sont câblé en </a:t>
            </a:r>
            <a:r>
              <a:rPr kumimoji="1" lang="fr-FR" sz="2400" b="0">
                <a:solidFill>
                  <a:schemeClr val="folHlink"/>
                </a:solidFill>
                <a:effectLst>
                  <a:outerShdw blurRad="38100" dist="38100" dir="2700000" algn="tl">
                    <a:srgbClr val="000000"/>
                  </a:outerShdw>
                </a:effectLst>
              </a:rPr>
              <a:t>série</a:t>
            </a:r>
            <a:r>
              <a:rPr kumimoji="1" lang="fr-FR" sz="2400" b="0">
                <a:solidFill>
                  <a:schemeClr val="tx2"/>
                </a:solidFill>
                <a:effectLst>
                  <a:outerShdw blurRad="38100" dist="38100" dir="2700000" algn="tl">
                    <a:srgbClr val="000000"/>
                  </a:outerShdw>
                </a:effectLst>
              </a:rPr>
              <a:t>.</a:t>
            </a:r>
          </a:p>
        </p:txBody>
      </p:sp>
      <p:sp>
        <p:nvSpPr>
          <p:cNvPr id="310344" name="Rectangle 72"/>
          <p:cNvSpPr>
            <a:spLocks noChangeArrowheads="1"/>
          </p:cNvSpPr>
          <p:nvPr/>
        </p:nvSpPr>
        <p:spPr bwMode="auto">
          <a:xfrm>
            <a:off x="468313" y="5157788"/>
            <a:ext cx="1450975"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pPr>
            <a:r>
              <a:rPr kumimoji="1" lang="fr-FR" sz="1800" b="0" u="sng">
                <a:solidFill>
                  <a:schemeClr val="tx2"/>
                </a:solidFill>
                <a:effectLst>
                  <a:outerShdw blurRad="38100" dist="38100" dir="2700000" algn="tl">
                    <a:srgbClr val="000000"/>
                  </a:outerShdw>
                </a:effectLst>
              </a:rPr>
              <a:t>Remarque</a:t>
            </a:r>
            <a:r>
              <a:rPr kumimoji="1" lang="fr-FR" sz="1800" b="0">
                <a:solidFill>
                  <a:schemeClr val="tx2"/>
                </a:solidFill>
                <a:effectLst>
                  <a:outerShdw blurRad="38100" dist="38100" dir="2700000" algn="tl">
                    <a:srgbClr val="000000"/>
                  </a:outerShdw>
                </a:effectLst>
              </a:rPr>
              <a:t> :</a:t>
            </a:r>
          </a:p>
        </p:txBody>
      </p:sp>
      <p:sp>
        <p:nvSpPr>
          <p:cNvPr id="310348" name="AutoShape 76">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310349" name="Group 77"/>
          <p:cNvGrpSpPr>
            <a:grpSpLocks/>
          </p:cNvGrpSpPr>
          <p:nvPr/>
        </p:nvGrpSpPr>
        <p:grpSpPr bwMode="auto">
          <a:xfrm>
            <a:off x="7380288" y="5805488"/>
            <a:ext cx="1008062" cy="360362"/>
            <a:chOff x="158" y="2341"/>
            <a:chExt cx="635" cy="227"/>
          </a:xfrm>
        </p:grpSpPr>
        <p:sp>
          <p:nvSpPr>
            <p:cNvPr id="310350" name="Line 78"/>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10351" name="Text Box 79"/>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
        <p:nvSpPr>
          <p:cNvPr id="310353" name="Rectangle 81"/>
          <p:cNvSpPr>
            <a:spLocks noChangeArrowheads="1"/>
          </p:cNvSpPr>
          <p:nvPr/>
        </p:nvSpPr>
        <p:spPr bwMode="auto">
          <a:xfrm>
            <a:off x="2051050" y="5157788"/>
            <a:ext cx="511333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pPr>
            <a:r>
              <a:rPr kumimoji="1" lang="fr-FR" sz="1800" b="0">
                <a:solidFill>
                  <a:schemeClr val="tx2"/>
                </a:solidFill>
                <a:effectLst>
                  <a:outerShdw blurRad="38100" dist="38100" dir="2700000" algn="tl">
                    <a:srgbClr val="000000"/>
                  </a:outerShdw>
                </a:effectLst>
              </a:rPr>
              <a:t>Une boucle d’auto-protection est réalisée avec un fil dans chaque câble, si ce câble est coupé, l’alarme est déclenchée.</a:t>
            </a:r>
          </a:p>
        </p:txBody>
      </p:sp>
    </p:spTree>
  </p:cSld>
  <p:clrMapOvr>
    <a:masterClrMapping/>
  </p:clrMapOvr>
  <p:transition spd="med" advTm="20304">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iterate type="wd">
                                    <p:tmPct val="100000"/>
                                  </p:iterate>
                                  <p:childTnLst>
                                    <p:set>
                                      <p:cBhvr>
                                        <p:cTn id="6" dur="1" fill="hold">
                                          <p:stCondLst>
                                            <p:cond delay="0"/>
                                          </p:stCondLst>
                                        </p:cTn>
                                        <p:tgtEl>
                                          <p:spTgt spid="310274"/>
                                        </p:tgtEl>
                                        <p:attrNameLst>
                                          <p:attrName>style.visibility</p:attrName>
                                        </p:attrNameLst>
                                      </p:cBhvr>
                                      <p:to>
                                        <p:strVal val="visible"/>
                                      </p:to>
                                    </p:set>
                                    <p:animEffect transition="in" filter="dissolve">
                                      <p:cBhvr>
                                        <p:cTn id="7" dur="300"/>
                                        <p:tgtEl>
                                          <p:spTgt spid="310274"/>
                                        </p:tgtEl>
                                      </p:cBhvr>
                                    </p:animEffect>
                                  </p:childTnLst>
                                </p:cTn>
                              </p:par>
                            </p:childTnLst>
                          </p:cTn>
                        </p:par>
                        <p:par>
                          <p:cTn id="8" fill="hold" nodeType="afterGroup">
                            <p:stCondLst>
                              <p:cond delay="3000"/>
                            </p:stCondLst>
                            <p:childTnLst>
                              <p:par>
                                <p:cTn id="9" presetID="9" presetClass="entr" presetSubtype="0" fill="hold" grpId="0" nodeType="afterEffect">
                                  <p:stCondLst>
                                    <p:cond delay="2000"/>
                                  </p:stCondLst>
                                  <p:iterate type="wd">
                                    <p:tmPct val="100000"/>
                                  </p:iterate>
                                  <p:childTnLst>
                                    <p:set>
                                      <p:cBhvr>
                                        <p:cTn id="10" dur="1" fill="hold">
                                          <p:stCondLst>
                                            <p:cond delay="0"/>
                                          </p:stCondLst>
                                        </p:cTn>
                                        <p:tgtEl>
                                          <p:spTgt spid="310341"/>
                                        </p:tgtEl>
                                        <p:attrNameLst>
                                          <p:attrName>style.visibility</p:attrName>
                                        </p:attrNameLst>
                                      </p:cBhvr>
                                      <p:to>
                                        <p:strVal val="visible"/>
                                      </p:to>
                                    </p:set>
                                    <p:animEffect transition="in" filter="dissolve">
                                      <p:cBhvr>
                                        <p:cTn id="11" dur="300"/>
                                        <p:tgtEl>
                                          <p:spTgt spid="310341"/>
                                        </p:tgtEl>
                                      </p:cBhvr>
                                    </p:animEffect>
                                  </p:childTnLst>
                                </p:cTn>
                              </p:par>
                            </p:childTnLst>
                          </p:cTn>
                        </p:par>
                        <p:par>
                          <p:cTn id="12" fill="hold" nodeType="afterGroup">
                            <p:stCondLst>
                              <p:cond delay="8300"/>
                            </p:stCondLst>
                            <p:childTnLst>
                              <p:par>
                                <p:cTn id="13" presetID="9" presetClass="entr" presetSubtype="0" fill="hold" grpId="0" nodeType="afterEffect">
                                  <p:stCondLst>
                                    <p:cond delay="2000"/>
                                  </p:stCondLst>
                                  <p:iterate type="wd">
                                    <p:tmPct val="100000"/>
                                  </p:iterate>
                                  <p:childTnLst>
                                    <p:set>
                                      <p:cBhvr>
                                        <p:cTn id="14" dur="1" fill="hold">
                                          <p:stCondLst>
                                            <p:cond delay="0"/>
                                          </p:stCondLst>
                                        </p:cTn>
                                        <p:tgtEl>
                                          <p:spTgt spid="310342"/>
                                        </p:tgtEl>
                                        <p:attrNameLst>
                                          <p:attrName>style.visibility</p:attrName>
                                        </p:attrNameLst>
                                      </p:cBhvr>
                                      <p:to>
                                        <p:strVal val="visible"/>
                                      </p:to>
                                    </p:set>
                                    <p:animEffect transition="in" filter="dissolve">
                                      <p:cBhvr>
                                        <p:cTn id="15" dur="300"/>
                                        <p:tgtEl>
                                          <p:spTgt spid="310342"/>
                                        </p:tgtEl>
                                      </p:cBhvr>
                                    </p:animEffect>
                                  </p:childTnLst>
                                </p:cTn>
                              </p:par>
                            </p:childTnLst>
                          </p:cTn>
                        </p:par>
                        <p:par>
                          <p:cTn id="16" fill="hold" nodeType="afterGroup">
                            <p:stCondLst>
                              <p:cond delay="16000"/>
                            </p:stCondLst>
                            <p:childTnLst>
                              <p:par>
                                <p:cTn id="17" presetID="10" presetClass="entr" presetSubtype="0" fill="hold" nodeType="afterEffect">
                                  <p:stCondLst>
                                    <p:cond delay="0"/>
                                  </p:stCondLst>
                                  <p:childTnLst>
                                    <p:set>
                                      <p:cBhvr>
                                        <p:cTn id="18" dur="1" fill="hold">
                                          <p:stCondLst>
                                            <p:cond delay="0"/>
                                          </p:stCondLst>
                                        </p:cTn>
                                        <p:tgtEl>
                                          <p:spTgt spid="310354"/>
                                        </p:tgtEl>
                                        <p:attrNameLst>
                                          <p:attrName>style.visibility</p:attrName>
                                        </p:attrNameLst>
                                      </p:cBhvr>
                                      <p:to>
                                        <p:strVal val="visible"/>
                                      </p:to>
                                    </p:set>
                                    <p:animEffect transition="in" filter="fade">
                                      <p:cBhvr>
                                        <p:cTn id="19" dur="2000"/>
                                        <p:tgtEl>
                                          <p:spTgt spid="310354"/>
                                        </p:tgtEl>
                                      </p:cBhvr>
                                    </p:animEffect>
                                  </p:childTnLst>
                                </p:cTn>
                              </p:par>
                            </p:childTnLst>
                          </p:cTn>
                        </p:par>
                        <p:par>
                          <p:cTn id="20" fill="hold" nodeType="afterGroup">
                            <p:stCondLst>
                              <p:cond delay="18000"/>
                            </p:stCondLst>
                            <p:childTnLst>
                              <p:par>
                                <p:cTn id="21" presetID="9" presetClass="entr" presetSubtype="0" fill="hold" grpId="0" nodeType="afterEffect">
                                  <p:stCondLst>
                                    <p:cond delay="2000"/>
                                  </p:stCondLst>
                                  <p:iterate type="wd">
                                    <p:tmPct val="100000"/>
                                  </p:iterate>
                                  <p:childTnLst>
                                    <p:set>
                                      <p:cBhvr>
                                        <p:cTn id="22" dur="1" fill="hold">
                                          <p:stCondLst>
                                            <p:cond delay="0"/>
                                          </p:stCondLst>
                                        </p:cTn>
                                        <p:tgtEl>
                                          <p:spTgt spid="310344"/>
                                        </p:tgtEl>
                                        <p:attrNameLst>
                                          <p:attrName>style.visibility</p:attrName>
                                        </p:attrNameLst>
                                      </p:cBhvr>
                                      <p:to>
                                        <p:strVal val="visible"/>
                                      </p:to>
                                    </p:set>
                                    <p:animEffect transition="in" filter="dissolve">
                                      <p:cBhvr>
                                        <p:cTn id="23" dur="300"/>
                                        <p:tgtEl>
                                          <p:spTgt spid="310344"/>
                                        </p:tgtEl>
                                      </p:cBhvr>
                                    </p:animEffect>
                                  </p:childTnLst>
                                </p:cTn>
                              </p:par>
                            </p:childTnLst>
                          </p:cTn>
                        </p:par>
                        <p:par>
                          <p:cTn id="24" fill="hold" nodeType="afterGroup">
                            <p:stCondLst>
                              <p:cond delay="20600"/>
                            </p:stCondLst>
                            <p:childTnLst>
                              <p:par>
                                <p:cTn id="25" presetID="9" presetClass="entr" presetSubtype="0" fill="hold" grpId="0" nodeType="afterEffect">
                                  <p:stCondLst>
                                    <p:cond delay="0"/>
                                  </p:stCondLst>
                                  <p:iterate type="wd">
                                    <p:tmPct val="100000"/>
                                  </p:iterate>
                                  <p:childTnLst>
                                    <p:set>
                                      <p:cBhvr>
                                        <p:cTn id="26" dur="1" fill="hold">
                                          <p:stCondLst>
                                            <p:cond delay="0"/>
                                          </p:stCondLst>
                                        </p:cTn>
                                        <p:tgtEl>
                                          <p:spTgt spid="310353"/>
                                        </p:tgtEl>
                                        <p:attrNameLst>
                                          <p:attrName>style.visibility</p:attrName>
                                        </p:attrNameLst>
                                      </p:cBhvr>
                                      <p:to>
                                        <p:strVal val="visible"/>
                                      </p:to>
                                    </p:set>
                                    <p:animEffect transition="in" filter="dissolve">
                                      <p:cBhvr>
                                        <p:cTn id="27" dur="300"/>
                                        <p:tgtEl>
                                          <p:spTgt spid="310353"/>
                                        </p:tgtEl>
                                      </p:cBhvr>
                                    </p:animEffect>
                                  </p:childTnLst>
                                </p:cTn>
                              </p:par>
                            </p:childTnLst>
                          </p:cTn>
                        </p:par>
                        <p:par>
                          <p:cTn id="28" fill="hold" nodeType="afterGroup">
                            <p:stCondLst>
                              <p:cond delay="27200"/>
                            </p:stCondLst>
                            <p:childTnLst>
                              <p:par>
                                <p:cTn id="29" presetID="10" presetClass="entr" presetSubtype="0" fill="hold" grpId="0" nodeType="afterEffect">
                                  <p:stCondLst>
                                    <p:cond delay="0"/>
                                  </p:stCondLst>
                                  <p:childTnLst>
                                    <p:set>
                                      <p:cBhvr>
                                        <p:cTn id="30" dur="1" fill="hold">
                                          <p:stCondLst>
                                            <p:cond delay="0"/>
                                          </p:stCondLst>
                                        </p:cTn>
                                        <p:tgtEl>
                                          <p:spTgt spid="310348"/>
                                        </p:tgtEl>
                                        <p:attrNameLst>
                                          <p:attrName>style.visibility</p:attrName>
                                        </p:attrNameLst>
                                      </p:cBhvr>
                                      <p:to>
                                        <p:strVal val="visible"/>
                                      </p:to>
                                    </p:set>
                                    <p:animEffect transition="in" filter="fade">
                                      <p:cBhvr>
                                        <p:cTn id="31" dur="2000"/>
                                        <p:tgtEl>
                                          <p:spTgt spid="310348"/>
                                        </p:tgtEl>
                                      </p:cBhvr>
                                    </p:animEffect>
                                  </p:childTnLst>
                                </p:cTn>
                              </p:par>
                            </p:childTnLst>
                          </p:cTn>
                        </p:par>
                        <p:par>
                          <p:cTn id="32" fill="hold" nodeType="afterGroup">
                            <p:stCondLst>
                              <p:cond delay="29200"/>
                            </p:stCondLst>
                            <p:childTnLst>
                              <p:par>
                                <p:cTn id="33" presetID="23" presetClass="entr" presetSubtype="16" fill="hold" nodeType="afterEffect">
                                  <p:stCondLst>
                                    <p:cond delay="0"/>
                                  </p:stCondLst>
                                  <p:childTnLst>
                                    <p:set>
                                      <p:cBhvr>
                                        <p:cTn id="34" dur="1" fill="hold">
                                          <p:stCondLst>
                                            <p:cond delay="0"/>
                                          </p:stCondLst>
                                        </p:cTn>
                                        <p:tgtEl>
                                          <p:spTgt spid="310349"/>
                                        </p:tgtEl>
                                        <p:attrNameLst>
                                          <p:attrName>style.visibility</p:attrName>
                                        </p:attrNameLst>
                                      </p:cBhvr>
                                      <p:to>
                                        <p:strVal val="visible"/>
                                      </p:to>
                                    </p:set>
                                    <p:anim calcmode="lin" valueType="num">
                                      <p:cBhvr>
                                        <p:cTn id="35" dur="500" fill="hold"/>
                                        <p:tgtEl>
                                          <p:spTgt spid="310349"/>
                                        </p:tgtEl>
                                        <p:attrNameLst>
                                          <p:attrName>ppt_w</p:attrName>
                                        </p:attrNameLst>
                                      </p:cBhvr>
                                      <p:tavLst>
                                        <p:tav tm="0">
                                          <p:val>
                                            <p:fltVal val="0"/>
                                          </p:val>
                                        </p:tav>
                                        <p:tav tm="100000">
                                          <p:val>
                                            <p:strVal val="#ppt_w"/>
                                          </p:val>
                                        </p:tav>
                                      </p:tavLst>
                                    </p:anim>
                                    <p:anim calcmode="lin" valueType="num">
                                      <p:cBhvr>
                                        <p:cTn id="36" dur="500" fill="hold"/>
                                        <p:tgtEl>
                                          <p:spTgt spid="310349"/>
                                        </p:tgtEl>
                                        <p:attrNameLst>
                                          <p:attrName>ppt_h</p:attrName>
                                        </p:attrNameLst>
                                      </p:cBhvr>
                                      <p:tavLst>
                                        <p:tav tm="0">
                                          <p:val>
                                            <p:fltVal val="0"/>
                                          </p:val>
                                        </p:tav>
                                        <p:tav tm="100000">
                                          <p:val>
                                            <p:strVal val="#ppt_h"/>
                                          </p:val>
                                        </p:tav>
                                      </p:tavLst>
                                    </p:anim>
                                  </p:childTnLst>
                                </p:cTn>
                              </p:par>
                            </p:childTnLst>
                          </p:cTn>
                        </p:par>
                        <p:par>
                          <p:cTn id="37" fill="hold" nodeType="afterGroup">
                            <p:stCondLst>
                              <p:cond delay="29700"/>
                            </p:stCondLst>
                            <p:childTnLst>
                              <p:par>
                                <p:cTn id="38" presetID="55" presetClass="exit" presetSubtype="0" fill="hold" nodeType="afterEffect">
                                  <p:stCondLst>
                                    <p:cond delay="0"/>
                                  </p:stCondLst>
                                  <p:childTnLst>
                                    <p:anim calcmode="lin" valueType="num">
                                      <p:cBhvr>
                                        <p:cTn id="39" dur="1000"/>
                                        <p:tgtEl>
                                          <p:spTgt spid="310349"/>
                                        </p:tgtEl>
                                        <p:attrNameLst>
                                          <p:attrName>ppt_w</p:attrName>
                                        </p:attrNameLst>
                                      </p:cBhvr>
                                      <p:tavLst>
                                        <p:tav tm="0">
                                          <p:val>
                                            <p:strVal val="ppt_w"/>
                                          </p:val>
                                        </p:tav>
                                        <p:tav tm="100000">
                                          <p:val>
                                            <p:strVal val="ppt_w*0.70"/>
                                          </p:val>
                                        </p:tav>
                                      </p:tavLst>
                                    </p:anim>
                                    <p:anim calcmode="lin" valueType="num">
                                      <p:cBhvr>
                                        <p:cTn id="40" dur="1000"/>
                                        <p:tgtEl>
                                          <p:spTgt spid="310349"/>
                                        </p:tgtEl>
                                        <p:attrNameLst>
                                          <p:attrName>ppt_h</p:attrName>
                                        </p:attrNameLst>
                                      </p:cBhvr>
                                      <p:tavLst>
                                        <p:tav tm="0">
                                          <p:val>
                                            <p:strVal val="ppt_h"/>
                                          </p:val>
                                        </p:tav>
                                        <p:tav tm="100000">
                                          <p:val>
                                            <p:strVal val="ppt_h"/>
                                          </p:val>
                                        </p:tav>
                                      </p:tavLst>
                                    </p:anim>
                                    <p:animEffect transition="out" filter="fade">
                                      <p:cBhvr>
                                        <p:cTn id="41" dur="1000"/>
                                        <p:tgtEl>
                                          <p:spTgt spid="310349"/>
                                        </p:tgtEl>
                                      </p:cBhvr>
                                    </p:animEffect>
                                    <p:set>
                                      <p:cBhvr>
                                        <p:cTn id="42" dur="1" fill="hold">
                                          <p:stCondLst>
                                            <p:cond delay="999"/>
                                          </p:stCondLst>
                                        </p:cTn>
                                        <p:tgtEl>
                                          <p:spTgt spid="31034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0274" grpId="0" autoUpdateAnimBg="0"/>
      <p:bldP spid="310341" grpId="0" autoUpdateAnimBg="0"/>
      <p:bldP spid="310342" grpId="0" autoUpdateAnimBg="0"/>
      <p:bldP spid="310344" grpId="0" autoUpdateAnimBg="0"/>
      <p:bldP spid="310348" grpId="0" animBg="1"/>
      <p:bldP spid="310353" grpId="0"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11298" name="Picture 2" descr="alarme intrusion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381000"/>
            <a:ext cx="7696200" cy="4959350"/>
          </a:xfrm>
          <a:prstGeom prst="rect">
            <a:avLst/>
          </a:prstGeom>
          <a:noFill/>
          <a:extLst>
            <a:ext uri="{909E8E84-426E-40DD-AFC4-6F175D3DCCD1}">
              <a14:hiddenFill xmlns:a14="http://schemas.microsoft.com/office/drawing/2010/main">
                <a:solidFill>
                  <a:srgbClr val="FFFFFF"/>
                </a:solidFill>
              </a14:hiddenFill>
            </a:ext>
          </a:extLst>
        </p:spPr>
      </p:pic>
      <p:sp>
        <p:nvSpPr>
          <p:cNvPr id="311315" name="Oval 19"/>
          <p:cNvSpPr>
            <a:spLocks noChangeArrowheads="1"/>
          </p:cNvSpPr>
          <p:nvPr/>
        </p:nvSpPr>
        <p:spPr bwMode="auto">
          <a:xfrm>
            <a:off x="4572000" y="3352800"/>
            <a:ext cx="3581400" cy="1905000"/>
          </a:xfrm>
          <a:prstGeom prst="ellipse">
            <a:avLst/>
          </a:prstGeom>
          <a:noFill/>
          <a:ln w="12700">
            <a:solidFill>
              <a:srgbClr val="FF3300"/>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wrap="none" anchor="ctr">
            <a:spAutoFit/>
          </a:bodyPr>
          <a:lstStyle/>
          <a:p>
            <a:endParaRPr lang="fr-FR"/>
          </a:p>
        </p:txBody>
      </p:sp>
      <p:sp>
        <p:nvSpPr>
          <p:cNvPr id="311316" name="Rectangle 20"/>
          <p:cNvSpPr>
            <a:spLocks noGrp="1" noChangeArrowheads="1"/>
          </p:cNvSpPr>
          <p:nvPr>
            <p:ph type="body" idx="1"/>
          </p:nvPr>
        </p:nvSpPr>
        <p:spPr bwMode="auto">
          <a:xfrm>
            <a:off x="2843213" y="5589588"/>
            <a:ext cx="5257800" cy="5334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ctr">
              <a:lnSpc>
                <a:spcPct val="90000"/>
              </a:lnSpc>
              <a:buFont typeface="Monotype Sorts" pitchFamily="2" charset="2"/>
              <a:buNone/>
            </a:pPr>
            <a:r>
              <a:rPr lang="fr-FR" sz="1800" b="1">
                <a:solidFill>
                  <a:schemeClr val="folHlink"/>
                </a:solidFill>
              </a:rPr>
              <a:t>Boucles de détection</a:t>
            </a:r>
          </a:p>
          <a:p>
            <a:pPr algn="ctr">
              <a:lnSpc>
                <a:spcPct val="90000"/>
              </a:lnSpc>
              <a:buFont typeface="Monotype Sorts" pitchFamily="2" charset="2"/>
              <a:buNone/>
            </a:pPr>
            <a:r>
              <a:rPr lang="fr-FR" sz="1800">
                <a:solidFill>
                  <a:schemeClr val="folHlink"/>
                </a:solidFill>
              </a:rPr>
              <a:t>(ici 4 boucles possibles !)</a:t>
            </a:r>
          </a:p>
        </p:txBody>
      </p:sp>
      <p:sp>
        <p:nvSpPr>
          <p:cNvPr id="311321" name="AutoShape 25">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311322" name="Group 26"/>
          <p:cNvGrpSpPr>
            <a:grpSpLocks/>
          </p:cNvGrpSpPr>
          <p:nvPr/>
        </p:nvGrpSpPr>
        <p:grpSpPr bwMode="auto">
          <a:xfrm>
            <a:off x="7380288" y="5805488"/>
            <a:ext cx="1008062" cy="360362"/>
            <a:chOff x="158" y="2341"/>
            <a:chExt cx="635" cy="227"/>
          </a:xfrm>
        </p:grpSpPr>
        <p:sp>
          <p:nvSpPr>
            <p:cNvPr id="311323" name="Line 27"/>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11324" name="Text Box 28"/>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15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311298"/>
                                        </p:tgtEl>
                                        <p:attrNameLst>
                                          <p:attrName>style.visibility</p:attrName>
                                        </p:attrNameLst>
                                      </p:cBhvr>
                                      <p:to>
                                        <p:strVal val="visible"/>
                                      </p:to>
                                    </p:set>
                                    <p:anim calcmode="lin" valueType="num">
                                      <p:cBhvr>
                                        <p:cTn id="7" dur="1000" fill="hold"/>
                                        <p:tgtEl>
                                          <p:spTgt spid="311298"/>
                                        </p:tgtEl>
                                        <p:attrNameLst>
                                          <p:attrName>ppt_w</p:attrName>
                                        </p:attrNameLst>
                                      </p:cBhvr>
                                      <p:tavLst>
                                        <p:tav tm="0">
                                          <p:val>
                                            <p:fltVal val="0"/>
                                          </p:val>
                                        </p:tav>
                                        <p:tav tm="100000">
                                          <p:val>
                                            <p:strVal val="#ppt_w"/>
                                          </p:val>
                                        </p:tav>
                                      </p:tavLst>
                                    </p:anim>
                                    <p:anim calcmode="lin" valueType="num">
                                      <p:cBhvr>
                                        <p:cTn id="8" dur="1000" fill="hold"/>
                                        <p:tgtEl>
                                          <p:spTgt spid="311298"/>
                                        </p:tgtEl>
                                        <p:attrNameLst>
                                          <p:attrName>ppt_h</p:attrName>
                                        </p:attrNameLst>
                                      </p:cBhvr>
                                      <p:tavLst>
                                        <p:tav tm="0">
                                          <p:val>
                                            <p:fltVal val="0"/>
                                          </p:val>
                                        </p:tav>
                                        <p:tav tm="100000">
                                          <p:val>
                                            <p:strVal val="#ppt_h"/>
                                          </p:val>
                                        </p:tav>
                                      </p:tavLst>
                                    </p:anim>
                                    <p:anim calcmode="lin" valueType="num">
                                      <p:cBhvr>
                                        <p:cTn id="9" dur="1000" fill="hold"/>
                                        <p:tgtEl>
                                          <p:spTgt spid="31129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11298"/>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1000"/>
                            </p:stCondLst>
                            <p:childTnLst>
                              <p:par>
                                <p:cTn id="12" presetID="23" presetClass="entr" presetSubtype="16" fill="hold" grpId="0" nodeType="afterEffect">
                                  <p:stCondLst>
                                    <p:cond delay="1000"/>
                                  </p:stCondLst>
                                  <p:childTnLst>
                                    <p:set>
                                      <p:cBhvr>
                                        <p:cTn id="13" dur="1" fill="hold">
                                          <p:stCondLst>
                                            <p:cond delay="0"/>
                                          </p:stCondLst>
                                        </p:cTn>
                                        <p:tgtEl>
                                          <p:spTgt spid="311315"/>
                                        </p:tgtEl>
                                        <p:attrNameLst>
                                          <p:attrName>style.visibility</p:attrName>
                                        </p:attrNameLst>
                                      </p:cBhvr>
                                      <p:to>
                                        <p:strVal val="visible"/>
                                      </p:to>
                                    </p:set>
                                    <p:anim calcmode="lin" valueType="num">
                                      <p:cBhvr>
                                        <p:cTn id="14" dur="500" fill="hold"/>
                                        <p:tgtEl>
                                          <p:spTgt spid="311315"/>
                                        </p:tgtEl>
                                        <p:attrNameLst>
                                          <p:attrName>ppt_w</p:attrName>
                                        </p:attrNameLst>
                                      </p:cBhvr>
                                      <p:tavLst>
                                        <p:tav tm="0">
                                          <p:val>
                                            <p:fltVal val="0"/>
                                          </p:val>
                                        </p:tav>
                                        <p:tav tm="100000">
                                          <p:val>
                                            <p:strVal val="#ppt_w"/>
                                          </p:val>
                                        </p:tav>
                                      </p:tavLst>
                                    </p:anim>
                                    <p:anim calcmode="lin" valueType="num">
                                      <p:cBhvr>
                                        <p:cTn id="15" dur="500" fill="hold"/>
                                        <p:tgtEl>
                                          <p:spTgt spid="311315"/>
                                        </p:tgtEl>
                                        <p:attrNameLst>
                                          <p:attrName>ppt_h</p:attrName>
                                        </p:attrNameLst>
                                      </p:cBhvr>
                                      <p:tavLst>
                                        <p:tav tm="0">
                                          <p:val>
                                            <p:fltVal val="0"/>
                                          </p:val>
                                        </p:tav>
                                        <p:tav tm="100000">
                                          <p:val>
                                            <p:strVal val="#ppt_h"/>
                                          </p:val>
                                        </p:tav>
                                      </p:tavLst>
                                    </p:anim>
                                  </p:childTnLst>
                                </p:cTn>
                              </p:par>
                            </p:childTnLst>
                          </p:cTn>
                        </p:par>
                        <p:par>
                          <p:cTn id="16" fill="hold" nodeType="afterGroup">
                            <p:stCondLst>
                              <p:cond delay="2500"/>
                            </p:stCondLst>
                            <p:childTnLst>
                              <p:par>
                                <p:cTn id="17" presetID="9" presetClass="entr" presetSubtype="0" fill="hold" grpId="0" nodeType="afterEffect">
                                  <p:stCondLst>
                                    <p:cond delay="1000"/>
                                  </p:stCondLst>
                                  <p:iterate type="wd">
                                    <p:tmPct val="100000"/>
                                  </p:iterate>
                                  <p:childTnLst>
                                    <p:set>
                                      <p:cBhvr>
                                        <p:cTn id="18" dur="1" fill="hold">
                                          <p:stCondLst>
                                            <p:cond delay="0"/>
                                          </p:stCondLst>
                                        </p:cTn>
                                        <p:tgtEl>
                                          <p:spTgt spid="311316">
                                            <p:txEl>
                                              <p:pRg st="0" end="0"/>
                                            </p:txEl>
                                          </p:spTgt>
                                        </p:tgtEl>
                                        <p:attrNameLst>
                                          <p:attrName>style.visibility</p:attrName>
                                        </p:attrNameLst>
                                      </p:cBhvr>
                                      <p:to>
                                        <p:strVal val="visible"/>
                                      </p:to>
                                    </p:set>
                                    <p:animEffect transition="in" filter="dissolve">
                                      <p:cBhvr>
                                        <p:cTn id="19" dur="300"/>
                                        <p:tgtEl>
                                          <p:spTgt spid="311316">
                                            <p:txEl>
                                              <p:pRg st="0" end="0"/>
                                            </p:txEl>
                                          </p:spTgt>
                                        </p:tgtEl>
                                      </p:cBhvr>
                                    </p:animEffect>
                                  </p:childTnLst>
                                </p:cTn>
                              </p:par>
                            </p:childTnLst>
                          </p:cTn>
                        </p:par>
                        <p:par>
                          <p:cTn id="20" fill="hold" nodeType="afterGroup">
                            <p:stCondLst>
                              <p:cond delay="4400"/>
                            </p:stCondLst>
                            <p:childTnLst>
                              <p:par>
                                <p:cTn id="21" presetID="9" presetClass="entr" presetSubtype="0" fill="hold" grpId="0" nodeType="afterEffect">
                                  <p:stCondLst>
                                    <p:cond delay="1000"/>
                                  </p:stCondLst>
                                  <p:iterate type="wd">
                                    <p:tmPct val="100000"/>
                                  </p:iterate>
                                  <p:childTnLst>
                                    <p:set>
                                      <p:cBhvr>
                                        <p:cTn id="22" dur="1" fill="hold">
                                          <p:stCondLst>
                                            <p:cond delay="0"/>
                                          </p:stCondLst>
                                        </p:cTn>
                                        <p:tgtEl>
                                          <p:spTgt spid="311316">
                                            <p:txEl>
                                              <p:pRg st="1" end="1"/>
                                            </p:txEl>
                                          </p:spTgt>
                                        </p:tgtEl>
                                        <p:attrNameLst>
                                          <p:attrName>style.visibility</p:attrName>
                                        </p:attrNameLst>
                                      </p:cBhvr>
                                      <p:to>
                                        <p:strVal val="visible"/>
                                      </p:to>
                                    </p:set>
                                    <p:animEffect transition="in" filter="dissolve">
                                      <p:cBhvr>
                                        <p:cTn id="23" dur="300"/>
                                        <p:tgtEl>
                                          <p:spTgt spid="311316">
                                            <p:txEl>
                                              <p:pRg st="1" end="1"/>
                                            </p:txEl>
                                          </p:spTgt>
                                        </p:tgtEl>
                                      </p:cBhvr>
                                    </p:animEffect>
                                  </p:childTnLst>
                                </p:cTn>
                              </p:par>
                            </p:childTnLst>
                          </p:cTn>
                        </p:par>
                        <p:par>
                          <p:cTn id="24" fill="hold" nodeType="afterGroup">
                            <p:stCondLst>
                              <p:cond delay="7200"/>
                            </p:stCondLst>
                            <p:childTnLst>
                              <p:par>
                                <p:cTn id="25" presetID="10" presetClass="entr" presetSubtype="0" fill="hold" grpId="0" nodeType="afterEffect">
                                  <p:stCondLst>
                                    <p:cond delay="0"/>
                                  </p:stCondLst>
                                  <p:childTnLst>
                                    <p:set>
                                      <p:cBhvr>
                                        <p:cTn id="26" dur="1" fill="hold">
                                          <p:stCondLst>
                                            <p:cond delay="0"/>
                                          </p:stCondLst>
                                        </p:cTn>
                                        <p:tgtEl>
                                          <p:spTgt spid="311321"/>
                                        </p:tgtEl>
                                        <p:attrNameLst>
                                          <p:attrName>style.visibility</p:attrName>
                                        </p:attrNameLst>
                                      </p:cBhvr>
                                      <p:to>
                                        <p:strVal val="visible"/>
                                      </p:to>
                                    </p:set>
                                    <p:animEffect transition="in" filter="fade">
                                      <p:cBhvr>
                                        <p:cTn id="27" dur="2000"/>
                                        <p:tgtEl>
                                          <p:spTgt spid="311321"/>
                                        </p:tgtEl>
                                      </p:cBhvr>
                                    </p:animEffect>
                                  </p:childTnLst>
                                </p:cTn>
                              </p:par>
                            </p:childTnLst>
                          </p:cTn>
                        </p:par>
                        <p:par>
                          <p:cTn id="28" fill="hold" nodeType="afterGroup">
                            <p:stCondLst>
                              <p:cond delay="9200"/>
                            </p:stCondLst>
                            <p:childTnLst>
                              <p:par>
                                <p:cTn id="29" presetID="23" presetClass="entr" presetSubtype="16" fill="hold" nodeType="afterEffect">
                                  <p:stCondLst>
                                    <p:cond delay="0"/>
                                  </p:stCondLst>
                                  <p:childTnLst>
                                    <p:set>
                                      <p:cBhvr>
                                        <p:cTn id="30" dur="1" fill="hold">
                                          <p:stCondLst>
                                            <p:cond delay="0"/>
                                          </p:stCondLst>
                                        </p:cTn>
                                        <p:tgtEl>
                                          <p:spTgt spid="311322"/>
                                        </p:tgtEl>
                                        <p:attrNameLst>
                                          <p:attrName>style.visibility</p:attrName>
                                        </p:attrNameLst>
                                      </p:cBhvr>
                                      <p:to>
                                        <p:strVal val="visible"/>
                                      </p:to>
                                    </p:set>
                                    <p:anim calcmode="lin" valueType="num">
                                      <p:cBhvr>
                                        <p:cTn id="31" dur="500" fill="hold"/>
                                        <p:tgtEl>
                                          <p:spTgt spid="311322"/>
                                        </p:tgtEl>
                                        <p:attrNameLst>
                                          <p:attrName>ppt_w</p:attrName>
                                        </p:attrNameLst>
                                      </p:cBhvr>
                                      <p:tavLst>
                                        <p:tav tm="0">
                                          <p:val>
                                            <p:fltVal val="0"/>
                                          </p:val>
                                        </p:tav>
                                        <p:tav tm="100000">
                                          <p:val>
                                            <p:strVal val="#ppt_w"/>
                                          </p:val>
                                        </p:tav>
                                      </p:tavLst>
                                    </p:anim>
                                    <p:anim calcmode="lin" valueType="num">
                                      <p:cBhvr>
                                        <p:cTn id="32" dur="500" fill="hold"/>
                                        <p:tgtEl>
                                          <p:spTgt spid="311322"/>
                                        </p:tgtEl>
                                        <p:attrNameLst>
                                          <p:attrName>ppt_h</p:attrName>
                                        </p:attrNameLst>
                                      </p:cBhvr>
                                      <p:tavLst>
                                        <p:tav tm="0">
                                          <p:val>
                                            <p:fltVal val="0"/>
                                          </p:val>
                                        </p:tav>
                                        <p:tav tm="100000">
                                          <p:val>
                                            <p:strVal val="#ppt_h"/>
                                          </p:val>
                                        </p:tav>
                                      </p:tavLst>
                                    </p:anim>
                                  </p:childTnLst>
                                </p:cTn>
                              </p:par>
                            </p:childTnLst>
                          </p:cTn>
                        </p:par>
                        <p:par>
                          <p:cTn id="33" fill="hold" nodeType="afterGroup">
                            <p:stCondLst>
                              <p:cond delay="9700"/>
                            </p:stCondLst>
                            <p:childTnLst>
                              <p:par>
                                <p:cTn id="34" presetID="55" presetClass="exit" presetSubtype="0" fill="hold" nodeType="afterEffect">
                                  <p:stCondLst>
                                    <p:cond delay="0"/>
                                  </p:stCondLst>
                                  <p:childTnLst>
                                    <p:anim calcmode="lin" valueType="num">
                                      <p:cBhvr>
                                        <p:cTn id="35" dur="1000"/>
                                        <p:tgtEl>
                                          <p:spTgt spid="311322"/>
                                        </p:tgtEl>
                                        <p:attrNameLst>
                                          <p:attrName>ppt_w</p:attrName>
                                        </p:attrNameLst>
                                      </p:cBhvr>
                                      <p:tavLst>
                                        <p:tav tm="0">
                                          <p:val>
                                            <p:strVal val="ppt_w"/>
                                          </p:val>
                                        </p:tav>
                                        <p:tav tm="100000">
                                          <p:val>
                                            <p:strVal val="ppt_w*0.70"/>
                                          </p:val>
                                        </p:tav>
                                      </p:tavLst>
                                    </p:anim>
                                    <p:anim calcmode="lin" valueType="num">
                                      <p:cBhvr>
                                        <p:cTn id="36" dur="1000"/>
                                        <p:tgtEl>
                                          <p:spTgt spid="311322"/>
                                        </p:tgtEl>
                                        <p:attrNameLst>
                                          <p:attrName>ppt_h</p:attrName>
                                        </p:attrNameLst>
                                      </p:cBhvr>
                                      <p:tavLst>
                                        <p:tav tm="0">
                                          <p:val>
                                            <p:strVal val="ppt_h"/>
                                          </p:val>
                                        </p:tav>
                                        <p:tav tm="100000">
                                          <p:val>
                                            <p:strVal val="ppt_h"/>
                                          </p:val>
                                        </p:tav>
                                      </p:tavLst>
                                    </p:anim>
                                    <p:animEffect transition="out" filter="fade">
                                      <p:cBhvr>
                                        <p:cTn id="37" dur="1000"/>
                                        <p:tgtEl>
                                          <p:spTgt spid="311322"/>
                                        </p:tgtEl>
                                      </p:cBhvr>
                                    </p:animEffect>
                                    <p:set>
                                      <p:cBhvr>
                                        <p:cTn id="38" dur="1" fill="hold">
                                          <p:stCondLst>
                                            <p:cond delay="999"/>
                                          </p:stCondLst>
                                        </p:cTn>
                                        <p:tgtEl>
                                          <p:spTgt spid="3113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1315" grpId="0" animBg="1"/>
      <p:bldP spid="311316" grpId="0" build="p" autoUpdateAnimBg="0" advAuto="1000"/>
      <p:bldP spid="311321"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4548" name="Picture 4" descr="alarme intrusion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381000"/>
            <a:ext cx="7696200" cy="4959350"/>
          </a:xfrm>
          <a:prstGeom prst="rect">
            <a:avLst/>
          </a:prstGeom>
          <a:noFill/>
          <a:extLst>
            <a:ext uri="{909E8E84-426E-40DD-AFC4-6F175D3DCCD1}">
              <a14:hiddenFill xmlns:a14="http://schemas.microsoft.com/office/drawing/2010/main">
                <a:solidFill>
                  <a:srgbClr val="FFFFFF"/>
                </a:solidFill>
              </a14:hiddenFill>
            </a:ext>
          </a:extLst>
        </p:spPr>
      </p:pic>
      <p:sp>
        <p:nvSpPr>
          <p:cNvPr id="364549" name="Oval 5"/>
          <p:cNvSpPr>
            <a:spLocks noChangeArrowheads="1"/>
          </p:cNvSpPr>
          <p:nvPr/>
        </p:nvSpPr>
        <p:spPr bwMode="auto">
          <a:xfrm>
            <a:off x="3635375" y="3357563"/>
            <a:ext cx="1371600" cy="2087562"/>
          </a:xfrm>
          <a:prstGeom prst="ellipse">
            <a:avLst/>
          </a:prstGeom>
          <a:noFill/>
          <a:ln w="12700">
            <a:solidFill>
              <a:srgbClr val="FF3300"/>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anchor="ctr">
            <a:spAutoFit/>
          </a:bodyPr>
          <a:lstStyle/>
          <a:p>
            <a:endParaRPr lang="fr-FR"/>
          </a:p>
        </p:txBody>
      </p:sp>
      <p:sp>
        <p:nvSpPr>
          <p:cNvPr id="364551" name="AutoShape 7">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364552" name="Group 8"/>
          <p:cNvGrpSpPr>
            <a:grpSpLocks/>
          </p:cNvGrpSpPr>
          <p:nvPr/>
        </p:nvGrpSpPr>
        <p:grpSpPr bwMode="auto">
          <a:xfrm>
            <a:off x="7380288" y="5805488"/>
            <a:ext cx="1008062" cy="360362"/>
            <a:chOff x="158" y="2341"/>
            <a:chExt cx="635" cy="227"/>
          </a:xfrm>
        </p:grpSpPr>
        <p:sp>
          <p:nvSpPr>
            <p:cNvPr id="364553" name="Line 9"/>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64554" name="Text Box 10"/>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
        <p:nvSpPr>
          <p:cNvPr id="364557" name="Rectangle 13"/>
          <p:cNvSpPr>
            <a:spLocks noGrp="1" noChangeArrowheads="1"/>
          </p:cNvSpPr>
          <p:nvPr>
            <p:ph type="body" idx="1"/>
          </p:nvPr>
        </p:nvSpPr>
        <p:spPr bwMode="auto">
          <a:xfrm>
            <a:off x="2555875" y="5589588"/>
            <a:ext cx="3889375" cy="792162"/>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ctr">
              <a:buFont typeface="Monotype Sorts" pitchFamily="2" charset="2"/>
              <a:buNone/>
            </a:pPr>
            <a:r>
              <a:rPr lang="fr-FR" sz="1800" b="1">
                <a:solidFill>
                  <a:schemeClr val="folHlink"/>
                </a:solidFill>
              </a:rPr>
              <a:t>Boucle de préalarme</a:t>
            </a:r>
          </a:p>
          <a:p>
            <a:pPr algn="ctr">
              <a:buFont typeface="Monotype Sorts" pitchFamily="2" charset="2"/>
              <a:buNone/>
            </a:pPr>
            <a:endParaRPr lang="fr-FR" sz="1800">
              <a:solidFill>
                <a:schemeClr val="folHlink"/>
              </a:solidFill>
            </a:endParaRPr>
          </a:p>
        </p:txBody>
      </p:sp>
    </p:spTree>
  </p:cSld>
  <p:clrMapOvr>
    <a:masterClrMapping/>
  </p:clrMapOvr>
  <p:transition spd="med" advTm="3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364548"/>
                                        </p:tgtEl>
                                        <p:attrNameLst>
                                          <p:attrName>style.visibility</p:attrName>
                                        </p:attrNameLst>
                                      </p:cBhvr>
                                      <p:to>
                                        <p:strVal val="visible"/>
                                      </p:to>
                                    </p:set>
                                    <p:anim calcmode="lin" valueType="num">
                                      <p:cBhvr>
                                        <p:cTn id="7" dur="1000" fill="hold"/>
                                        <p:tgtEl>
                                          <p:spTgt spid="364548"/>
                                        </p:tgtEl>
                                        <p:attrNameLst>
                                          <p:attrName>ppt_w</p:attrName>
                                        </p:attrNameLst>
                                      </p:cBhvr>
                                      <p:tavLst>
                                        <p:tav tm="0">
                                          <p:val>
                                            <p:fltVal val="0"/>
                                          </p:val>
                                        </p:tav>
                                        <p:tav tm="100000">
                                          <p:val>
                                            <p:strVal val="#ppt_w"/>
                                          </p:val>
                                        </p:tav>
                                      </p:tavLst>
                                    </p:anim>
                                    <p:anim calcmode="lin" valueType="num">
                                      <p:cBhvr>
                                        <p:cTn id="8" dur="1000" fill="hold"/>
                                        <p:tgtEl>
                                          <p:spTgt spid="364548"/>
                                        </p:tgtEl>
                                        <p:attrNameLst>
                                          <p:attrName>ppt_h</p:attrName>
                                        </p:attrNameLst>
                                      </p:cBhvr>
                                      <p:tavLst>
                                        <p:tav tm="0">
                                          <p:val>
                                            <p:fltVal val="0"/>
                                          </p:val>
                                        </p:tav>
                                        <p:tav tm="100000">
                                          <p:val>
                                            <p:strVal val="#ppt_h"/>
                                          </p:val>
                                        </p:tav>
                                      </p:tavLst>
                                    </p:anim>
                                    <p:anim calcmode="lin" valueType="num">
                                      <p:cBhvr>
                                        <p:cTn id="9" dur="1000" fill="hold"/>
                                        <p:tgtEl>
                                          <p:spTgt spid="36454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64548"/>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1000"/>
                            </p:stCondLst>
                            <p:childTnLst>
                              <p:par>
                                <p:cTn id="12" presetID="23" presetClass="entr" presetSubtype="16" fill="hold" grpId="0" nodeType="afterEffect">
                                  <p:stCondLst>
                                    <p:cond delay="1000"/>
                                  </p:stCondLst>
                                  <p:childTnLst>
                                    <p:set>
                                      <p:cBhvr>
                                        <p:cTn id="13" dur="1" fill="hold">
                                          <p:stCondLst>
                                            <p:cond delay="0"/>
                                          </p:stCondLst>
                                        </p:cTn>
                                        <p:tgtEl>
                                          <p:spTgt spid="364549"/>
                                        </p:tgtEl>
                                        <p:attrNameLst>
                                          <p:attrName>style.visibility</p:attrName>
                                        </p:attrNameLst>
                                      </p:cBhvr>
                                      <p:to>
                                        <p:strVal val="visible"/>
                                      </p:to>
                                    </p:set>
                                    <p:anim calcmode="lin" valueType="num">
                                      <p:cBhvr>
                                        <p:cTn id="14" dur="500" fill="hold"/>
                                        <p:tgtEl>
                                          <p:spTgt spid="364549"/>
                                        </p:tgtEl>
                                        <p:attrNameLst>
                                          <p:attrName>ppt_w</p:attrName>
                                        </p:attrNameLst>
                                      </p:cBhvr>
                                      <p:tavLst>
                                        <p:tav tm="0">
                                          <p:val>
                                            <p:fltVal val="0"/>
                                          </p:val>
                                        </p:tav>
                                        <p:tav tm="100000">
                                          <p:val>
                                            <p:strVal val="#ppt_w"/>
                                          </p:val>
                                        </p:tav>
                                      </p:tavLst>
                                    </p:anim>
                                    <p:anim calcmode="lin" valueType="num">
                                      <p:cBhvr>
                                        <p:cTn id="15" dur="500" fill="hold"/>
                                        <p:tgtEl>
                                          <p:spTgt spid="364549"/>
                                        </p:tgtEl>
                                        <p:attrNameLst>
                                          <p:attrName>ppt_h</p:attrName>
                                        </p:attrNameLst>
                                      </p:cBhvr>
                                      <p:tavLst>
                                        <p:tav tm="0">
                                          <p:val>
                                            <p:fltVal val="0"/>
                                          </p:val>
                                        </p:tav>
                                        <p:tav tm="100000">
                                          <p:val>
                                            <p:strVal val="#ppt_h"/>
                                          </p:val>
                                        </p:tav>
                                      </p:tavLst>
                                    </p:anim>
                                  </p:childTnLst>
                                </p:cTn>
                              </p:par>
                            </p:childTnLst>
                          </p:cTn>
                        </p:par>
                        <p:par>
                          <p:cTn id="16" fill="hold" nodeType="afterGroup">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364551"/>
                                        </p:tgtEl>
                                        <p:attrNameLst>
                                          <p:attrName>style.visibility</p:attrName>
                                        </p:attrNameLst>
                                      </p:cBhvr>
                                      <p:to>
                                        <p:strVal val="visible"/>
                                      </p:to>
                                    </p:set>
                                    <p:animEffect transition="in" filter="fade">
                                      <p:cBhvr>
                                        <p:cTn id="19" dur="2000"/>
                                        <p:tgtEl>
                                          <p:spTgt spid="364551"/>
                                        </p:tgtEl>
                                      </p:cBhvr>
                                    </p:animEffect>
                                  </p:childTnLst>
                                </p:cTn>
                              </p:par>
                            </p:childTnLst>
                          </p:cTn>
                        </p:par>
                        <p:par>
                          <p:cTn id="20" fill="hold" nodeType="afterGroup">
                            <p:stCondLst>
                              <p:cond delay="4500"/>
                            </p:stCondLst>
                            <p:childTnLst>
                              <p:par>
                                <p:cTn id="21" presetID="23" presetClass="entr" presetSubtype="16" fill="hold" nodeType="afterEffect">
                                  <p:stCondLst>
                                    <p:cond delay="0"/>
                                  </p:stCondLst>
                                  <p:childTnLst>
                                    <p:set>
                                      <p:cBhvr>
                                        <p:cTn id="22" dur="1" fill="hold">
                                          <p:stCondLst>
                                            <p:cond delay="0"/>
                                          </p:stCondLst>
                                        </p:cTn>
                                        <p:tgtEl>
                                          <p:spTgt spid="364552"/>
                                        </p:tgtEl>
                                        <p:attrNameLst>
                                          <p:attrName>style.visibility</p:attrName>
                                        </p:attrNameLst>
                                      </p:cBhvr>
                                      <p:to>
                                        <p:strVal val="visible"/>
                                      </p:to>
                                    </p:set>
                                    <p:anim calcmode="lin" valueType="num">
                                      <p:cBhvr>
                                        <p:cTn id="23" dur="500" fill="hold"/>
                                        <p:tgtEl>
                                          <p:spTgt spid="364552"/>
                                        </p:tgtEl>
                                        <p:attrNameLst>
                                          <p:attrName>ppt_w</p:attrName>
                                        </p:attrNameLst>
                                      </p:cBhvr>
                                      <p:tavLst>
                                        <p:tav tm="0">
                                          <p:val>
                                            <p:fltVal val="0"/>
                                          </p:val>
                                        </p:tav>
                                        <p:tav tm="100000">
                                          <p:val>
                                            <p:strVal val="#ppt_w"/>
                                          </p:val>
                                        </p:tav>
                                      </p:tavLst>
                                    </p:anim>
                                    <p:anim calcmode="lin" valueType="num">
                                      <p:cBhvr>
                                        <p:cTn id="24" dur="500" fill="hold"/>
                                        <p:tgtEl>
                                          <p:spTgt spid="364552"/>
                                        </p:tgtEl>
                                        <p:attrNameLst>
                                          <p:attrName>ppt_h</p:attrName>
                                        </p:attrNameLst>
                                      </p:cBhvr>
                                      <p:tavLst>
                                        <p:tav tm="0">
                                          <p:val>
                                            <p:fltVal val="0"/>
                                          </p:val>
                                        </p:tav>
                                        <p:tav tm="100000">
                                          <p:val>
                                            <p:strVal val="#ppt_h"/>
                                          </p:val>
                                        </p:tav>
                                      </p:tavLst>
                                    </p:anim>
                                  </p:childTnLst>
                                </p:cTn>
                              </p:par>
                            </p:childTnLst>
                          </p:cTn>
                        </p:par>
                        <p:par>
                          <p:cTn id="25" fill="hold" nodeType="afterGroup">
                            <p:stCondLst>
                              <p:cond delay="5000"/>
                            </p:stCondLst>
                            <p:childTnLst>
                              <p:par>
                                <p:cTn id="26" presetID="55" presetClass="exit" presetSubtype="0" fill="hold" nodeType="afterEffect">
                                  <p:stCondLst>
                                    <p:cond delay="0"/>
                                  </p:stCondLst>
                                  <p:childTnLst>
                                    <p:anim calcmode="lin" valueType="num">
                                      <p:cBhvr>
                                        <p:cTn id="27" dur="1000"/>
                                        <p:tgtEl>
                                          <p:spTgt spid="364552"/>
                                        </p:tgtEl>
                                        <p:attrNameLst>
                                          <p:attrName>ppt_w</p:attrName>
                                        </p:attrNameLst>
                                      </p:cBhvr>
                                      <p:tavLst>
                                        <p:tav tm="0">
                                          <p:val>
                                            <p:strVal val="ppt_w"/>
                                          </p:val>
                                        </p:tav>
                                        <p:tav tm="100000">
                                          <p:val>
                                            <p:strVal val="ppt_w*0.70"/>
                                          </p:val>
                                        </p:tav>
                                      </p:tavLst>
                                    </p:anim>
                                    <p:anim calcmode="lin" valueType="num">
                                      <p:cBhvr>
                                        <p:cTn id="28" dur="1000"/>
                                        <p:tgtEl>
                                          <p:spTgt spid="364552"/>
                                        </p:tgtEl>
                                        <p:attrNameLst>
                                          <p:attrName>ppt_h</p:attrName>
                                        </p:attrNameLst>
                                      </p:cBhvr>
                                      <p:tavLst>
                                        <p:tav tm="0">
                                          <p:val>
                                            <p:strVal val="ppt_h"/>
                                          </p:val>
                                        </p:tav>
                                        <p:tav tm="100000">
                                          <p:val>
                                            <p:strVal val="ppt_h"/>
                                          </p:val>
                                        </p:tav>
                                      </p:tavLst>
                                    </p:anim>
                                    <p:animEffect transition="out" filter="fade">
                                      <p:cBhvr>
                                        <p:cTn id="29" dur="1000"/>
                                        <p:tgtEl>
                                          <p:spTgt spid="364552"/>
                                        </p:tgtEl>
                                      </p:cBhvr>
                                    </p:animEffect>
                                    <p:set>
                                      <p:cBhvr>
                                        <p:cTn id="30" dur="1" fill="hold">
                                          <p:stCondLst>
                                            <p:cond delay="999"/>
                                          </p:stCondLst>
                                        </p:cTn>
                                        <p:tgtEl>
                                          <p:spTgt spid="364552"/>
                                        </p:tgtEl>
                                        <p:attrNameLst>
                                          <p:attrName>style.visibility</p:attrName>
                                        </p:attrNameLst>
                                      </p:cBhvr>
                                      <p:to>
                                        <p:strVal val="hidden"/>
                                      </p:to>
                                    </p:set>
                                  </p:childTnLst>
                                </p:cTn>
                              </p:par>
                            </p:childTnLst>
                          </p:cTn>
                        </p:par>
                        <p:par>
                          <p:cTn id="31" fill="hold" nodeType="afterGroup">
                            <p:stCondLst>
                              <p:cond delay="6000"/>
                            </p:stCondLst>
                            <p:childTnLst>
                              <p:par>
                                <p:cTn id="32" presetID="9" presetClass="entr" presetSubtype="0" fill="hold" grpId="0" nodeType="afterEffect">
                                  <p:stCondLst>
                                    <p:cond delay="1000"/>
                                  </p:stCondLst>
                                  <p:iterate type="wd">
                                    <p:tmPct val="100000"/>
                                  </p:iterate>
                                  <p:childTnLst>
                                    <p:set>
                                      <p:cBhvr>
                                        <p:cTn id="33" dur="1" fill="hold">
                                          <p:stCondLst>
                                            <p:cond delay="0"/>
                                          </p:stCondLst>
                                        </p:cTn>
                                        <p:tgtEl>
                                          <p:spTgt spid="364557">
                                            <p:txEl>
                                              <p:pRg st="0" end="0"/>
                                            </p:txEl>
                                          </p:spTgt>
                                        </p:tgtEl>
                                        <p:attrNameLst>
                                          <p:attrName>style.visibility</p:attrName>
                                        </p:attrNameLst>
                                      </p:cBhvr>
                                      <p:to>
                                        <p:strVal val="visible"/>
                                      </p:to>
                                    </p:set>
                                    <p:animEffect transition="in" filter="dissolve">
                                      <p:cBhvr>
                                        <p:cTn id="34" dur="300"/>
                                        <p:tgtEl>
                                          <p:spTgt spid="36455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4549" grpId="0" animBg="1"/>
      <p:bldP spid="364551" grpId="0" animBg="1"/>
      <p:bldP spid="364557" grpId="0" build="p" autoUpdateAnimBg="0" advAuto="1000"/>
    </p:bldLst>
  </p:timing>
</p:sld>
</file>

<file path=ppt/slides/slide7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12338" name="Picture 18" descr="alarme intrusion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381000"/>
            <a:ext cx="7696200" cy="4959350"/>
          </a:xfrm>
          <a:prstGeom prst="rect">
            <a:avLst/>
          </a:prstGeom>
          <a:noFill/>
          <a:extLst>
            <a:ext uri="{909E8E84-426E-40DD-AFC4-6F175D3DCCD1}">
              <a14:hiddenFill xmlns:a14="http://schemas.microsoft.com/office/drawing/2010/main">
                <a:solidFill>
                  <a:srgbClr val="FFFFFF"/>
                </a:solidFill>
              </a14:hiddenFill>
            </a:ext>
          </a:extLst>
        </p:spPr>
      </p:pic>
      <p:sp>
        <p:nvSpPr>
          <p:cNvPr id="312339" name="Oval 19"/>
          <p:cNvSpPr>
            <a:spLocks noChangeArrowheads="1"/>
          </p:cNvSpPr>
          <p:nvPr/>
        </p:nvSpPr>
        <p:spPr bwMode="auto">
          <a:xfrm>
            <a:off x="838200" y="3657600"/>
            <a:ext cx="1143000" cy="1676400"/>
          </a:xfrm>
          <a:prstGeom prst="ellipse">
            <a:avLst/>
          </a:prstGeom>
          <a:noFill/>
          <a:ln w="12700">
            <a:solidFill>
              <a:srgbClr val="FF3300"/>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anchor="ctr">
            <a:spAutoFit/>
          </a:bodyPr>
          <a:lstStyle/>
          <a:p>
            <a:endParaRPr lang="fr-FR"/>
          </a:p>
        </p:txBody>
      </p:sp>
      <p:sp>
        <p:nvSpPr>
          <p:cNvPr id="312340" name="Rectangle 20"/>
          <p:cNvSpPr>
            <a:spLocks noGrp="1" noChangeArrowheads="1"/>
          </p:cNvSpPr>
          <p:nvPr>
            <p:ph type="body" idx="1"/>
          </p:nvPr>
        </p:nvSpPr>
        <p:spPr bwMode="auto">
          <a:xfrm>
            <a:off x="-541338" y="5661025"/>
            <a:ext cx="5257801" cy="5334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ctr">
              <a:lnSpc>
                <a:spcPct val="90000"/>
              </a:lnSpc>
              <a:buFont typeface="Monotype Sorts" pitchFamily="2" charset="2"/>
              <a:buNone/>
            </a:pPr>
            <a:r>
              <a:rPr lang="fr-FR" sz="1800" b="1">
                <a:solidFill>
                  <a:schemeClr val="folHlink"/>
                </a:solidFill>
              </a:rPr>
              <a:t>Mise en Marche/Arrêt</a:t>
            </a:r>
          </a:p>
          <a:p>
            <a:pPr algn="ctr">
              <a:lnSpc>
                <a:spcPct val="90000"/>
              </a:lnSpc>
              <a:buFont typeface="Monotype Sorts" pitchFamily="2" charset="2"/>
              <a:buNone/>
            </a:pPr>
            <a:r>
              <a:rPr lang="fr-FR" sz="1800" b="1">
                <a:solidFill>
                  <a:schemeClr val="folHlink"/>
                </a:solidFill>
              </a:rPr>
              <a:t>de l’alarme</a:t>
            </a:r>
          </a:p>
        </p:txBody>
      </p:sp>
      <p:sp>
        <p:nvSpPr>
          <p:cNvPr id="312345" name="AutoShape 25">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312346" name="Group 26"/>
          <p:cNvGrpSpPr>
            <a:grpSpLocks/>
          </p:cNvGrpSpPr>
          <p:nvPr/>
        </p:nvGrpSpPr>
        <p:grpSpPr bwMode="auto">
          <a:xfrm>
            <a:off x="7380288" y="5805488"/>
            <a:ext cx="1008062" cy="360362"/>
            <a:chOff x="158" y="2341"/>
            <a:chExt cx="635" cy="227"/>
          </a:xfrm>
        </p:grpSpPr>
        <p:sp>
          <p:nvSpPr>
            <p:cNvPr id="312347" name="Line 27"/>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12348" name="Text Box 28"/>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15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312338"/>
                                        </p:tgtEl>
                                        <p:attrNameLst>
                                          <p:attrName>style.visibility</p:attrName>
                                        </p:attrNameLst>
                                      </p:cBhvr>
                                      <p:to>
                                        <p:strVal val="visible"/>
                                      </p:to>
                                    </p:set>
                                    <p:anim calcmode="lin" valueType="num">
                                      <p:cBhvr>
                                        <p:cTn id="7" dur="1000" fill="hold"/>
                                        <p:tgtEl>
                                          <p:spTgt spid="312338"/>
                                        </p:tgtEl>
                                        <p:attrNameLst>
                                          <p:attrName>ppt_w</p:attrName>
                                        </p:attrNameLst>
                                      </p:cBhvr>
                                      <p:tavLst>
                                        <p:tav tm="0">
                                          <p:val>
                                            <p:fltVal val="0"/>
                                          </p:val>
                                        </p:tav>
                                        <p:tav tm="100000">
                                          <p:val>
                                            <p:strVal val="#ppt_w"/>
                                          </p:val>
                                        </p:tav>
                                      </p:tavLst>
                                    </p:anim>
                                    <p:anim calcmode="lin" valueType="num">
                                      <p:cBhvr>
                                        <p:cTn id="8" dur="1000" fill="hold"/>
                                        <p:tgtEl>
                                          <p:spTgt spid="312338"/>
                                        </p:tgtEl>
                                        <p:attrNameLst>
                                          <p:attrName>ppt_h</p:attrName>
                                        </p:attrNameLst>
                                      </p:cBhvr>
                                      <p:tavLst>
                                        <p:tav tm="0">
                                          <p:val>
                                            <p:fltVal val="0"/>
                                          </p:val>
                                        </p:tav>
                                        <p:tav tm="100000">
                                          <p:val>
                                            <p:strVal val="#ppt_h"/>
                                          </p:val>
                                        </p:tav>
                                      </p:tavLst>
                                    </p:anim>
                                    <p:anim calcmode="lin" valueType="num">
                                      <p:cBhvr>
                                        <p:cTn id="9" dur="1000" fill="hold"/>
                                        <p:tgtEl>
                                          <p:spTgt spid="31233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12338"/>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1000"/>
                            </p:stCondLst>
                            <p:childTnLst>
                              <p:par>
                                <p:cTn id="12" presetID="23" presetClass="entr" presetSubtype="16" fill="hold" grpId="0" nodeType="afterEffect">
                                  <p:stCondLst>
                                    <p:cond delay="1000"/>
                                  </p:stCondLst>
                                  <p:childTnLst>
                                    <p:set>
                                      <p:cBhvr>
                                        <p:cTn id="13" dur="1" fill="hold">
                                          <p:stCondLst>
                                            <p:cond delay="0"/>
                                          </p:stCondLst>
                                        </p:cTn>
                                        <p:tgtEl>
                                          <p:spTgt spid="312339"/>
                                        </p:tgtEl>
                                        <p:attrNameLst>
                                          <p:attrName>style.visibility</p:attrName>
                                        </p:attrNameLst>
                                      </p:cBhvr>
                                      <p:to>
                                        <p:strVal val="visible"/>
                                      </p:to>
                                    </p:set>
                                    <p:anim calcmode="lin" valueType="num">
                                      <p:cBhvr>
                                        <p:cTn id="14" dur="500" fill="hold"/>
                                        <p:tgtEl>
                                          <p:spTgt spid="312339"/>
                                        </p:tgtEl>
                                        <p:attrNameLst>
                                          <p:attrName>ppt_w</p:attrName>
                                        </p:attrNameLst>
                                      </p:cBhvr>
                                      <p:tavLst>
                                        <p:tav tm="0">
                                          <p:val>
                                            <p:fltVal val="0"/>
                                          </p:val>
                                        </p:tav>
                                        <p:tav tm="100000">
                                          <p:val>
                                            <p:strVal val="#ppt_w"/>
                                          </p:val>
                                        </p:tav>
                                      </p:tavLst>
                                    </p:anim>
                                    <p:anim calcmode="lin" valueType="num">
                                      <p:cBhvr>
                                        <p:cTn id="15" dur="500" fill="hold"/>
                                        <p:tgtEl>
                                          <p:spTgt spid="312339"/>
                                        </p:tgtEl>
                                        <p:attrNameLst>
                                          <p:attrName>ppt_h</p:attrName>
                                        </p:attrNameLst>
                                      </p:cBhvr>
                                      <p:tavLst>
                                        <p:tav tm="0">
                                          <p:val>
                                            <p:fltVal val="0"/>
                                          </p:val>
                                        </p:tav>
                                        <p:tav tm="100000">
                                          <p:val>
                                            <p:strVal val="#ppt_h"/>
                                          </p:val>
                                        </p:tav>
                                      </p:tavLst>
                                    </p:anim>
                                  </p:childTnLst>
                                </p:cTn>
                              </p:par>
                            </p:childTnLst>
                          </p:cTn>
                        </p:par>
                        <p:par>
                          <p:cTn id="16" fill="hold" nodeType="afterGroup">
                            <p:stCondLst>
                              <p:cond delay="2500"/>
                            </p:stCondLst>
                            <p:childTnLst>
                              <p:par>
                                <p:cTn id="17" presetID="9" presetClass="entr" presetSubtype="0" fill="hold" grpId="0" nodeType="afterEffect">
                                  <p:stCondLst>
                                    <p:cond delay="1000"/>
                                  </p:stCondLst>
                                  <p:iterate type="wd">
                                    <p:tmPct val="100000"/>
                                  </p:iterate>
                                  <p:childTnLst>
                                    <p:set>
                                      <p:cBhvr>
                                        <p:cTn id="18" dur="1" fill="hold">
                                          <p:stCondLst>
                                            <p:cond delay="0"/>
                                          </p:stCondLst>
                                        </p:cTn>
                                        <p:tgtEl>
                                          <p:spTgt spid="312340">
                                            <p:txEl>
                                              <p:pRg st="0" end="0"/>
                                            </p:txEl>
                                          </p:spTgt>
                                        </p:tgtEl>
                                        <p:attrNameLst>
                                          <p:attrName>style.visibility</p:attrName>
                                        </p:attrNameLst>
                                      </p:cBhvr>
                                      <p:to>
                                        <p:strVal val="visible"/>
                                      </p:to>
                                    </p:set>
                                    <p:animEffect transition="in" filter="dissolve">
                                      <p:cBhvr>
                                        <p:cTn id="19" dur="300"/>
                                        <p:tgtEl>
                                          <p:spTgt spid="312340">
                                            <p:txEl>
                                              <p:pRg st="0" end="0"/>
                                            </p:txEl>
                                          </p:spTgt>
                                        </p:tgtEl>
                                      </p:cBhvr>
                                    </p:animEffect>
                                  </p:childTnLst>
                                </p:cTn>
                              </p:par>
                            </p:childTnLst>
                          </p:cTn>
                        </p:par>
                        <p:par>
                          <p:cTn id="20" fill="hold" nodeType="afterGroup">
                            <p:stCondLst>
                              <p:cond delay="4400"/>
                            </p:stCondLst>
                            <p:childTnLst>
                              <p:par>
                                <p:cTn id="21" presetID="9" presetClass="entr" presetSubtype="0" fill="hold" grpId="0" nodeType="afterEffect">
                                  <p:stCondLst>
                                    <p:cond delay="1000"/>
                                  </p:stCondLst>
                                  <p:iterate type="wd">
                                    <p:tmPct val="100000"/>
                                  </p:iterate>
                                  <p:childTnLst>
                                    <p:set>
                                      <p:cBhvr>
                                        <p:cTn id="22" dur="1" fill="hold">
                                          <p:stCondLst>
                                            <p:cond delay="0"/>
                                          </p:stCondLst>
                                        </p:cTn>
                                        <p:tgtEl>
                                          <p:spTgt spid="312340">
                                            <p:txEl>
                                              <p:pRg st="1" end="1"/>
                                            </p:txEl>
                                          </p:spTgt>
                                        </p:tgtEl>
                                        <p:attrNameLst>
                                          <p:attrName>style.visibility</p:attrName>
                                        </p:attrNameLst>
                                      </p:cBhvr>
                                      <p:to>
                                        <p:strVal val="visible"/>
                                      </p:to>
                                    </p:set>
                                    <p:animEffect transition="in" filter="dissolve">
                                      <p:cBhvr>
                                        <p:cTn id="23" dur="300"/>
                                        <p:tgtEl>
                                          <p:spTgt spid="312340">
                                            <p:txEl>
                                              <p:pRg st="1" end="1"/>
                                            </p:txEl>
                                          </p:spTgt>
                                        </p:tgtEl>
                                      </p:cBhvr>
                                    </p:animEffect>
                                  </p:childTnLst>
                                </p:cTn>
                              </p:par>
                            </p:childTnLst>
                          </p:cTn>
                        </p:par>
                        <p:par>
                          <p:cTn id="24" fill="hold" nodeType="afterGroup">
                            <p:stCondLst>
                              <p:cond delay="6000"/>
                            </p:stCondLst>
                            <p:childTnLst>
                              <p:par>
                                <p:cTn id="25" presetID="10" presetClass="entr" presetSubtype="0" fill="hold" grpId="0" nodeType="afterEffect">
                                  <p:stCondLst>
                                    <p:cond delay="0"/>
                                  </p:stCondLst>
                                  <p:childTnLst>
                                    <p:set>
                                      <p:cBhvr>
                                        <p:cTn id="26" dur="1" fill="hold">
                                          <p:stCondLst>
                                            <p:cond delay="0"/>
                                          </p:stCondLst>
                                        </p:cTn>
                                        <p:tgtEl>
                                          <p:spTgt spid="312345"/>
                                        </p:tgtEl>
                                        <p:attrNameLst>
                                          <p:attrName>style.visibility</p:attrName>
                                        </p:attrNameLst>
                                      </p:cBhvr>
                                      <p:to>
                                        <p:strVal val="visible"/>
                                      </p:to>
                                    </p:set>
                                    <p:animEffect transition="in" filter="fade">
                                      <p:cBhvr>
                                        <p:cTn id="27" dur="2000"/>
                                        <p:tgtEl>
                                          <p:spTgt spid="312345"/>
                                        </p:tgtEl>
                                      </p:cBhvr>
                                    </p:animEffect>
                                  </p:childTnLst>
                                </p:cTn>
                              </p:par>
                            </p:childTnLst>
                          </p:cTn>
                        </p:par>
                        <p:par>
                          <p:cTn id="28" fill="hold" nodeType="afterGroup">
                            <p:stCondLst>
                              <p:cond delay="8000"/>
                            </p:stCondLst>
                            <p:childTnLst>
                              <p:par>
                                <p:cTn id="29" presetID="23" presetClass="entr" presetSubtype="16" fill="hold" nodeType="afterEffect">
                                  <p:stCondLst>
                                    <p:cond delay="0"/>
                                  </p:stCondLst>
                                  <p:childTnLst>
                                    <p:set>
                                      <p:cBhvr>
                                        <p:cTn id="30" dur="1" fill="hold">
                                          <p:stCondLst>
                                            <p:cond delay="0"/>
                                          </p:stCondLst>
                                        </p:cTn>
                                        <p:tgtEl>
                                          <p:spTgt spid="312346"/>
                                        </p:tgtEl>
                                        <p:attrNameLst>
                                          <p:attrName>style.visibility</p:attrName>
                                        </p:attrNameLst>
                                      </p:cBhvr>
                                      <p:to>
                                        <p:strVal val="visible"/>
                                      </p:to>
                                    </p:set>
                                    <p:anim calcmode="lin" valueType="num">
                                      <p:cBhvr>
                                        <p:cTn id="31" dur="500" fill="hold"/>
                                        <p:tgtEl>
                                          <p:spTgt spid="312346"/>
                                        </p:tgtEl>
                                        <p:attrNameLst>
                                          <p:attrName>ppt_w</p:attrName>
                                        </p:attrNameLst>
                                      </p:cBhvr>
                                      <p:tavLst>
                                        <p:tav tm="0">
                                          <p:val>
                                            <p:fltVal val="0"/>
                                          </p:val>
                                        </p:tav>
                                        <p:tav tm="100000">
                                          <p:val>
                                            <p:strVal val="#ppt_w"/>
                                          </p:val>
                                        </p:tav>
                                      </p:tavLst>
                                    </p:anim>
                                    <p:anim calcmode="lin" valueType="num">
                                      <p:cBhvr>
                                        <p:cTn id="32" dur="500" fill="hold"/>
                                        <p:tgtEl>
                                          <p:spTgt spid="312346"/>
                                        </p:tgtEl>
                                        <p:attrNameLst>
                                          <p:attrName>ppt_h</p:attrName>
                                        </p:attrNameLst>
                                      </p:cBhvr>
                                      <p:tavLst>
                                        <p:tav tm="0">
                                          <p:val>
                                            <p:fltVal val="0"/>
                                          </p:val>
                                        </p:tav>
                                        <p:tav tm="100000">
                                          <p:val>
                                            <p:strVal val="#ppt_h"/>
                                          </p:val>
                                        </p:tav>
                                      </p:tavLst>
                                    </p:anim>
                                  </p:childTnLst>
                                </p:cTn>
                              </p:par>
                            </p:childTnLst>
                          </p:cTn>
                        </p:par>
                        <p:par>
                          <p:cTn id="33" fill="hold" nodeType="afterGroup">
                            <p:stCondLst>
                              <p:cond delay="8500"/>
                            </p:stCondLst>
                            <p:childTnLst>
                              <p:par>
                                <p:cTn id="34" presetID="55" presetClass="exit" presetSubtype="0" fill="hold" nodeType="afterEffect">
                                  <p:stCondLst>
                                    <p:cond delay="0"/>
                                  </p:stCondLst>
                                  <p:childTnLst>
                                    <p:anim calcmode="lin" valueType="num">
                                      <p:cBhvr>
                                        <p:cTn id="35" dur="1000"/>
                                        <p:tgtEl>
                                          <p:spTgt spid="312346"/>
                                        </p:tgtEl>
                                        <p:attrNameLst>
                                          <p:attrName>ppt_w</p:attrName>
                                        </p:attrNameLst>
                                      </p:cBhvr>
                                      <p:tavLst>
                                        <p:tav tm="0">
                                          <p:val>
                                            <p:strVal val="ppt_w"/>
                                          </p:val>
                                        </p:tav>
                                        <p:tav tm="100000">
                                          <p:val>
                                            <p:strVal val="ppt_w*0.70"/>
                                          </p:val>
                                        </p:tav>
                                      </p:tavLst>
                                    </p:anim>
                                    <p:anim calcmode="lin" valueType="num">
                                      <p:cBhvr>
                                        <p:cTn id="36" dur="1000"/>
                                        <p:tgtEl>
                                          <p:spTgt spid="312346"/>
                                        </p:tgtEl>
                                        <p:attrNameLst>
                                          <p:attrName>ppt_h</p:attrName>
                                        </p:attrNameLst>
                                      </p:cBhvr>
                                      <p:tavLst>
                                        <p:tav tm="0">
                                          <p:val>
                                            <p:strVal val="ppt_h"/>
                                          </p:val>
                                        </p:tav>
                                        <p:tav tm="100000">
                                          <p:val>
                                            <p:strVal val="ppt_h"/>
                                          </p:val>
                                        </p:tav>
                                      </p:tavLst>
                                    </p:anim>
                                    <p:animEffect transition="out" filter="fade">
                                      <p:cBhvr>
                                        <p:cTn id="37" dur="1000"/>
                                        <p:tgtEl>
                                          <p:spTgt spid="312346"/>
                                        </p:tgtEl>
                                      </p:cBhvr>
                                    </p:animEffect>
                                    <p:set>
                                      <p:cBhvr>
                                        <p:cTn id="38" dur="1" fill="hold">
                                          <p:stCondLst>
                                            <p:cond delay="999"/>
                                          </p:stCondLst>
                                        </p:cTn>
                                        <p:tgtEl>
                                          <p:spTgt spid="3123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2339" grpId="0" animBg="1"/>
      <p:bldP spid="312340" grpId="0" uiExpand="1" build="p" autoUpdateAnimBg="0" advAuto="1000"/>
      <p:bldP spid="312345" grpId="0" animBg="1"/>
    </p:bldLst>
  </p:timing>
</p:sld>
</file>

<file path=ppt/slides/slide7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13362" name="Picture 18" descr="alarme intrusion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381000"/>
            <a:ext cx="7696200" cy="4959350"/>
          </a:xfrm>
          <a:prstGeom prst="rect">
            <a:avLst/>
          </a:prstGeom>
          <a:noFill/>
          <a:extLst>
            <a:ext uri="{909E8E84-426E-40DD-AFC4-6F175D3DCCD1}">
              <a14:hiddenFill xmlns:a14="http://schemas.microsoft.com/office/drawing/2010/main">
                <a:solidFill>
                  <a:srgbClr val="FFFFFF"/>
                </a:solidFill>
              </a14:hiddenFill>
            </a:ext>
          </a:extLst>
        </p:spPr>
      </p:pic>
      <p:sp>
        <p:nvSpPr>
          <p:cNvPr id="313363" name="Oval 19"/>
          <p:cNvSpPr>
            <a:spLocks noChangeArrowheads="1"/>
          </p:cNvSpPr>
          <p:nvPr/>
        </p:nvSpPr>
        <p:spPr bwMode="auto">
          <a:xfrm>
            <a:off x="1447800" y="3657600"/>
            <a:ext cx="1752600" cy="1676400"/>
          </a:xfrm>
          <a:prstGeom prst="ellipse">
            <a:avLst/>
          </a:prstGeom>
          <a:noFill/>
          <a:ln w="12700">
            <a:solidFill>
              <a:srgbClr val="FF3300"/>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anchor="ctr">
            <a:spAutoFit/>
          </a:bodyPr>
          <a:lstStyle/>
          <a:p>
            <a:endParaRPr lang="fr-FR"/>
          </a:p>
        </p:txBody>
      </p:sp>
      <p:sp>
        <p:nvSpPr>
          <p:cNvPr id="313364" name="Rectangle 20"/>
          <p:cNvSpPr>
            <a:spLocks noGrp="1" noChangeArrowheads="1"/>
          </p:cNvSpPr>
          <p:nvPr>
            <p:ph type="body" idx="1"/>
          </p:nvPr>
        </p:nvSpPr>
        <p:spPr bwMode="auto">
          <a:xfrm>
            <a:off x="-323850" y="5661025"/>
            <a:ext cx="5257800" cy="5334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ctr">
              <a:lnSpc>
                <a:spcPct val="90000"/>
              </a:lnSpc>
              <a:buFont typeface="Monotype Sorts" pitchFamily="2" charset="2"/>
              <a:buNone/>
            </a:pPr>
            <a:r>
              <a:rPr lang="fr-FR" sz="1800" b="1">
                <a:solidFill>
                  <a:schemeClr val="folHlink"/>
                </a:solidFill>
              </a:rPr>
              <a:t>Sirènes</a:t>
            </a:r>
          </a:p>
          <a:p>
            <a:pPr algn="ctr">
              <a:lnSpc>
                <a:spcPct val="90000"/>
              </a:lnSpc>
              <a:buFont typeface="Monotype Sorts" pitchFamily="2" charset="2"/>
              <a:buNone/>
            </a:pPr>
            <a:r>
              <a:rPr lang="fr-FR" sz="1800">
                <a:solidFill>
                  <a:schemeClr val="folHlink"/>
                </a:solidFill>
              </a:rPr>
              <a:t>(ici intérieure et extérieure!)</a:t>
            </a:r>
          </a:p>
        </p:txBody>
      </p:sp>
      <p:sp>
        <p:nvSpPr>
          <p:cNvPr id="313369" name="AutoShape 25">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313370" name="Group 26"/>
          <p:cNvGrpSpPr>
            <a:grpSpLocks/>
          </p:cNvGrpSpPr>
          <p:nvPr/>
        </p:nvGrpSpPr>
        <p:grpSpPr bwMode="auto">
          <a:xfrm>
            <a:off x="7380288" y="5805488"/>
            <a:ext cx="1008062" cy="360362"/>
            <a:chOff x="158" y="2341"/>
            <a:chExt cx="635" cy="227"/>
          </a:xfrm>
        </p:grpSpPr>
        <p:sp>
          <p:nvSpPr>
            <p:cNvPr id="313371" name="Line 27"/>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13372" name="Text Box 28"/>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15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313362"/>
                                        </p:tgtEl>
                                        <p:attrNameLst>
                                          <p:attrName>style.visibility</p:attrName>
                                        </p:attrNameLst>
                                      </p:cBhvr>
                                      <p:to>
                                        <p:strVal val="visible"/>
                                      </p:to>
                                    </p:set>
                                    <p:anim calcmode="lin" valueType="num">
                                      <p:cBhvr>
                                        <p:cTn id="7" dur="1000" fill="hold"/>
                                        <p:tgtEl>
                                          <p:spTgt spid="313362"/>
                                        </p:tgtEl>
                                        <p:attrNameLst>
                                          <p:attrName>ppt_w</p:attrName>
                                        </p:attrNameLst>
                                      </p:cBhvr>
                                      <p:tavLst>
                                        <p:tav tm="0">
                                          <p:val>
                                            <p:fltVal val="0"/>
                                          </p:val>
                                        </p:tav>
                                        <p:tav tm="100000">
                                          <p:val>
                                            <p:strVal val="#ppt_w"/>
                                          </p:val>
                                        </p:tav>
                                      </p:tavLst>
                                    </p:anim>
                                    <p:anim calcmode="lin" valueType="num">
                                      <p:cBhvr>
                                        <p:cTn id="8" dur="1000" fill="hold"/>
                                        <p:tgtEl>
                                          <p:spTgt spid="313362"/>
                                        </p:tgtEl>
                                        <p:attrNameLst>
                                          <p:attrName>ppt_h</p:attrName>
                                        </p:attrNameLst>
                                      </p:cBhvr>
                                      <p:tavLst>
                                        <p:tav tm="0">
                                          <p:val>
                                            <p:fltVal val="0"/>
                                          </p:val>
                                        </p:tav>
                                        <p:tav tm="100000">
                                          <p:val>
                                            <p:strVal val="#ppt_h"/>
                                          </p:val>
                                        </p:tav>
                                      </p:tavLst>
                                    </p:anim>
                                    <p:anim calcmode="lin" valueType="num">
                                      <p:cBhvr>
                                        <p:cTn id="9" dur="1000" fill="hold"/>
                                        <p:tgtEl>
                                          <p:spTgt spid="31336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13362"/>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1000"/>
                            </p:stCondLst>
                            <p:childTnLst>
                              <p:par>
                                <p:cTn id="12" presetID="23" presetClass="entr" presetSubtype="16" fill="hold" grpId="0" nodeType="afterEffect">
                                  <p:stCondLst>
                                    <p:cond delay="1000"/>
                                  </p:stCondLst>
                                  <p:childTnLst>
                                    <p:set>
                                      <p:cBhvr>
                                        <p:cTn id="13" dur="1" fill="hold">
                                          <p:stCondLst>
                                            <p:cond delay="0"/>
                                          </p:stCondLst>
                                        </p:cTn>
                                        <p:tgtEl>
                                          <p:spTgt spid="313363"/>
                                        </p:tgtEl>
                                        <p:attrNameLst>
                                          <p:attrName>style.visibility</p:attrName>
                                        </p:attrNameLst>
                                      </p:cBhvr>
                                      <p:to>
                                        <p:strVal val="visible"/>
                                      </p:to>
                                    </p:set>
                                    <p:anim calcmode="lin" valueType="num">
                                      <p:cBhvr>
                                        <p:cTn id="14" dur="500" fill="hold"/>
                                        <p:tgtEl>
                                          <p:spTgt spid="313363"/>
                                        </p:tgtEl>
                                        <p:attrNameLst>
                                          <p:attrName>ppt_w</p:attrName>
                                        </p:attrNameLst>
                                      </p:cBhvr>
                                      <p:tavLst>
                                        <p:tav tm="0">
                                          <p:val>
                                            <p:fltVal val="0"/>
                                          </p:val>
                                        </p:tav>
                                        <p:tav tm="100000">
                                          <p:val>
                                            <p:strVal val="#ppt_w"/>
                                          </p:val>
                                        </p:tav>
                                      </p:tavLst>
                                    </p:anim>
                                    <p:anim calcmode="lin" valueType="num">
                                      <p:cBhvr>
                                        <p:cTn id="15" dur="500" fill="hold"/>
                                        <p:tgtEl>
                                          <p:spTgt spid="313363"/>
                                        </p:tgtEl>
                                        <p:attrNameLst>
                                          <p:attrName>ppt_h</p:attrName>
                                        </p:attrNameLst>
                                      </p:cBhvr>
                                      <p:tavLst>
                                        <p:tav tm="0">
                                          <p:val>
                                            <p:fltVal val="0"/>
                                          </p:val>
                                        </p:tav>
                                        <p:tav tm="100000">
                                          <p:val>
                                            <p:strVal val="#ppt_h"/>
                                          </p:val>
                                        </p:tav>
                                      </p:tavLst>
                                    </p:anim>
                                  </p:childTnLst>
                                </p:cTn>
                              </p:par>
                            </p:childTnLst>
                          </p:cTn>
                        </p:par>
                        <p:par>
                          <p:cTn id="16" fill="hold" nodeType="afterGroup">
                            <p:stCondLst>
                              <p:cond delay="2500"/>
                            </p:stCondLst>
                            <p:childTnLst>
                              <p:par>
                                <p:cTn id="17" presetID="9" presetClass="entr" presetSubtype="0" fill="hold" grpId="0" nodeType="afterEffect">
                                  <p:stCondLst>
                                    <p:cond delay="1000"/>
                                  </p:stCondLst>
                                  <p:iterate type="wd">
                                    <p:tmPct val="100000"/>
                                  </p:iterate>
                                  <p:childTnLst>
                                    <p:set>
                                      <p:cBhvr>
                                        <p:cTn id="18" dur="1" fill="hold">
                                          <p:stCondLst>
                                            <p:cond delay="0"/>
                                          </p:stCondLst>
                                        </p:cTn>
                                        <p:tgtEl>
                                          <p:spTgt spid="313364">
                                            <p:txEl>
                                              <p:pRg st="0" end="0"/>
                                            </p:txEl>
                                          </p:spTgt>
                                        </p:tgtEl>
                                        <p:attrNameLst>
                                          <p:attrName>style.visibility</p:attrName>
                                        </p:attrNameLst>
                                      </p:cBhvr>
                                      <p:to>
                                        <p:strVal val="visible"/>
                                      </p:to>
                                    </p:set>
                                    <p:animEffect transition="in" filter="dissolve">
                                      <p:cBhvr>
                                        <p:cTn id="19" dur="300"/>
                                        <p:tgtEl>
                                          <p:spTgt spid="313364">
                                            <p:txEl>
                                              <p:pRg st="0" end="0"/>
                                            </p:txEl>
                                          </p:spTgt>
                                        </p:tgtEl>
                                      </p:cBhvr>
                                    </p:animEffect>
                                  </p:childTnLst>
                                </p:cTn>
                              </p:par>
                            </p:childTnLst>
                          </p:cTn>
                        </p:par>
                        <p:par>
                          <p:cTn id="20" fill="hold" nodeType="afterGroup">
                            <p:stCondLst>
                              <p:cond delay="3800"/>
                            </p:stCondLst>
                            <p:childTnLst>
                              <p:par>
                                <p:cTn id="21" presetID="9" presetClass="entr" presetSubtype="0" fill="hold" grpId="0" nodeType="afterEffect">
                                  <p:stCondLst>
                                    <p:cond delay="1000"/>
                                  </p:stCondLst>
                                  <p:iterate type="wd">
                                    <p:tmPct val="100000"/>
                                  </p:iterate>
                                  <p:childTnLst>
                                    <p:set>
                                      <p:cBhvr>
                                        <p:cTn id="22" dur="1" fill="hold">
                                          <p:stCondLst>
                                            <p:cond delay="0"/>
                                          </p:stCondLst>
                                        </p:cTn>
                                        <p:tgtEl>
                                          <p:spTgt spid="313364">
                                            <p:txEl>
                                              <p:pRg st="1" end="1"/>
                                            </p:txEl>
                                          </p:spTgt>
                                        </p:tgtEl>
                                        <p:attrNameLst>
                                          <p:attrName>style.visibility</p:attrName>
                                        </p:attrNameLst>
                                      </p:cBhvr>
                                      <p:to>
                                        <p:strVal val="visible"/>
                                      </p:to>
                                    </p:set>
                                    <p:animEffect transition="in" filter="dissolve">
                                      <p:cBhvr>
                                        <p:cTn id="23" dur="300"/>
                                        <p:tgtEl>
                                          <p:spTgt spid="313364">
                                            <p:txEl>
                                              <p:pRg st="1" end="1"/>
                                            </p:txEl>
                                          </p:spTgt>
                                        </p:tgtEl>
                                      </p:cBhvr>
                                    </p:animEffect>
                                  </p:childTnLst>
                                </p:cTn>
                              </p:par>
                            </p:childTnLst>
                          </p:cTn>
                        </p:par>
                        <p:par>
                          <p:cTn id="24" fill="hold" nodeType="afterGroup">
                            <p:stCondLst>
                              <p:cond delay="6600"/>
                            </p:stCondLst>
                            <p:childTnLst>
                              <p:par>
                                <p:cTn id="25" presetID="10" presetClass="entr" presetSubtype="0" fill="hold" grpId="0" nodeType="afterEffect">
                                  <p:stCondLst>
                                    <p:cond delay="0"/>
                                  </p:stCondLst>
                                  <p:childTnLst>
                                    <p:set>
                                      <p:cBhvr>
                                        <p:cTn id="26" dur="1" fill="hold">
                                          <p:stCondLst>
                                            <p:cond delay="0"/>
                                          </p:stCondLst>
                                        </p:cTn>
                                        <p:tgtEl>
                                          <p:spTgt spid="313369"/>
                                        </p:tgtEl>
                                        <p:attrNameLst>
                                          <p:attrName>style.visibility</p:attrName>
                                        </p:attrNameLst>
                                      </p:cBhvr>
                                      <p:to>
                                        <p:strVal val="visible"/>
                                      </p:to>
                                    </p:set>
                                    <p:animEffect transition="in" filter="fade">
                                      <p:cBhvr>
                                        <p:cTn id="27" dur="2000"/>
                                        <p:tgtEl>
                                          <p:spTgt spid="313369"/>
                                        </p:tgtEl>
                                      </p:cBhvr>
                                    </p:animEffect>
                                  </p:childTnLst>
                                </p:cTn>
                              </p:par>
                            </p:childTnLst>
                          </p:cTn>
                        </p:par>
                        <p:par>
                          <p:cTn id="28" fill="hold" nodeType="afterGroup">
                            <p:stCondLst>
                              <p:cond delay="8600"/>
                            </p:stCondLst>
                            <p:childTnLst>
                              <p:par>
                                <p:cTn id="29" presetID="23" presetClass="entr" presetSubtype="16" fill="hold" nodeType="afterEffect">
                                  <p:stCondLst>
                                    <p:cond delay="0"/>
                                  </p:stCondLst>
                                  <p:childTnLst>
                                    <p:set>
                                      <p:cBhvr>
                                        <p:cTn id="30" dur="1" fill="hold">
                                          <p:stCondLst>
                                            <p:cond delay="0"/>
                                          </p:stCondLst>
                                        </p:cTn>
                                        <p:tgtEl>
                                          <p:spTgt spid="313370"/>
                                        </p:tgtEl>
                                        <p:attrNameLst>
                                          <p:attrName>style.visibility</p:attrName>
                                        </p:attrNameLst>
                                      </p:cBhvr>
                                      <p:to>
                                        <p:strVal val="visible"/>
                                      </p:to>
                                    </p:set>
                                    <p:anim calcmode="lin" valueType="num">
                                      <p:cBhvr>
                                        <p:cTn id="31" dur="500" fill="hold"/>
                                        <p:tgtEl>
                                          <p:spTgt spid="313370"/>
                                        </p:tgtEl>
                                        <p:attrNameLst>
                                          <p:attrName>ppt_w</p:attrName>
                                        </p:attrNameLst>
                                      </p:cBhvr>
                                      <p:tavLst>
                                        <p:tav tm="0">
                                          <p:val>
                                            <p:fltVal val="0"/>
                                          </p:val>
                                        </p:tav>
                                        <p:tav tm="100000">
                                          <p:val>
                                            <p:strVal val="#ppt_w"/>
                                          </p:val>
                                        </p:tav>
                                      </p:tavLst>
                                    </p:anim>
                                    <p:anim calcmode="lin" valueType="num">
                                      <p:cBhvr>
                                        <p:cTn id="32" dur="500" fill="hold"/>
                                        <p:tgtEl>
                                          <p:spTgt spid="313370"/>
                                        </p:tgtEl>
                                        <p:attrNameLst>
                                          <p:attrName>ppt_h</p:attrName>
                                        </p:attrNameLst>
                                      </p:cBhvr>
                                      <p:tavLst>
                                        <p:tav tm="0">
                                          <p:val>
                                            <p:fltVal val="0"/>
                                          </p:val>
                                        </p:tav>
                                        <p:tav tm="100000">
                                          <p:val>
                                            <p:strVal val="#ppt_h"/>
                                          </p:val>
                                        </p:tav>
                                      </p:tavLst>
                                    </p:anim>
                                  </p:childTnLst>
                                </p:cTn>
                              </p:par>
                            </p:childTnLst>
                          </p:cTn>
                        </p:par>
                        <p:par>
                          <p:cTn id="33" fill="hold" nodeType="afterGroup">
                            <p:stCondLst>
                              <p:cond delay="9100"/>
                            </p:stCondLst>
                            <p:childTnLst>
                              <p:par>
                                <p:cTn id="34" presetID="55" presetClass="exit" presetSubtype="0" fill="hold" nodeType="afterEffect">
                                  <p:stCondLst>
                                    <p:cond delay="0"/>
                                  </p:stCondLst>
                                  <p:childTnLst>
                                    <p:anim calcmode="lin" valueType="num">
                                      <p:cBhvr>
                                        <p:cTn id="35" dur="1000"/>
                                        <p:tgtEl>
                                          <p:spTgt spid="313370"/>
                                        </p:tgtEl>
                                        <p:attrNameLst>
                                          <p:attrName>ppt_w</p:attrName>
                                        </p:attrNameLst>
                                      </p:cBhvr>
                                      <p:tavLst>
                                        <p:tav tm="0">
                                          <p:val>
                                            <p:strVal val="ppt_w"/>
                                          </p:val>
                                        </p:tav>
                                        <p:tav tm="100000">
                                          <p:val>
                                            <p:strVal val="ppt_w*0.70"/>
                                          </p:val>
                                        </p:tav>
                                      </p:tavLst>
                                    </p:anim>
                                    <p:anim calcmode="lin" valueType="num">
                                      <p:cBhvr>
                                        <p:cTn id="36" dur="1000"/>
                                        <p:tgtEl>
                                          <p:spTgt spid="313370"/>
                                        </p:tgtEl>
                                        <p:attrNameLst>
                                          <p:attrName>ppt_h</p:attrName>
                                        </p:attrNameLst>
                                      </p:cBhvr>
                                      <p:tavLst>
                                        <p:tav tm="0">
                                          <p:val>
                                            <p:strVal val="ppt_h"/>
                                          </p:val>
                                        </p:tav>
                                        <p:tav tm="100000">
                                          <p:val>
                                            <p:strVal val="ppt_h"/>
                                          </p:val>
                                        </p:tav>
                                      </p:tavLst>
                                    </p:anim>
                                    <p:animEffect transition="out" filter="fade">
                                      <p:cBhvr>
                                        <p:cTn id="37" dur="1000"/>
                                        <p:tgtEl>
                                          <p:spTgt spid="313370"/>
                                        </p:tgtEl>
                                      </p:cBhvr>
                                    </p:animEffect>
                                    <p:set>
                                      <p:cBhvr>
                                        <p:cTn id="38" dur="1" fill="hold">
                                          <p:stCondLst>
                                            <p:cond delay="999"/>
                                          </p:stCondLst>
                                        </p:cTn>
                                        <p:tgtEl>
                                          <p:spTgt spid="31337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3363" grpId="0" animBg="1"/>
      <p:bldP spid="313364" grpId="0" build="p" autoUpdateAnimBg="0" advAuto="1000"/>
      <p:bldP spid="313369" grpId="0" animBg="1"/>
    </p:bldLst>
  </p:timing>
</p:sld>
</file>

<file path=ppt/slides/slide7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14386" name="Picture 18" descr="alarme intrusion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381000"/>
            <a:ext cx="7696200" cy="4959350"/>
          </a:xfrm>
          <a:prstGeom prst="rect">
            <a:avLst/>
          </a:prstGeom>
          <a:noFill/>
          <a:extLst>
            <a:ext uri="{909E8E84-426E-40DD-AFC4-6F175D3DCCD1}">
              <a14:hiddenFill xmlns:a14="http://schemas.microsoft.com/office/drawing/2010/main">
                <a:solidFill>
                  <a:srgbClr val="FFFFFF"/>
                </a:solidFill>
              </a14:hiddenFill>
            </a:ext>
          </a:extLst>
        </p:spPr>
      </p:pic>
      <p:sp>
        <p:nvSpPr>
          <p:cNvPr id="314387" name="Oval 19"/>
          <p:cNvSpPr>
            <a:spLocks noChangeArrowheads="1"/>
          </p:cNvSpPr>
          <p:nvPr/>
        </p:nvSpPr>
        <p:spPr bwMode="auto">
          <a:xfrm>
            <a:off x="2667000" y="3657600"/>
            <a:ext cx="1371600" cy="1676400"/>
          </a:xfrm>
          <a:prstGeom prst="ellipse">
            <a:avLst/>
          </a:prstGeom>
          <a:noFill/>
          <a:ln w="12700">
            <a:solidFill>
              <a:srgbClr val="FF3300"/>
            </a:solidFill>
            <a:round/>
            <a:headEnd/>
            <a:tailEnd/>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Lst>
        </p:spPr>
        <p:txBody>
          <a:bodyPr anchor="ctr">
            <a:spAutoFit/>
          </a:bodyPr>
          <a:lstStyle/>
          <a:p>
            <a:endParaRPr lang="fr-FR"/>
          </a:p>
        </p:txBody>
      </p:sp>
      <p:sp>
        <p:nvSpPr>
          <p:cNvPr id="314388" name="Rectangle 20"/>
          <p:cNvSpPr>
            <a:spLocks noGrp="1" noChangeArrowheads="1"/>
          </p:cNvSpPr>
          <p:nvPr>
            <p:ph type="body" idx="1"/>
          </p:nvPr>
        </p:nvSpPr>
        <p:spPr bwMode="auto">
          <a:xfrm>
            <a:off x="827088" y="5734050"/>
            <a:ext cx="5257800" cy="5334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ctr">
              <a:buFont typeface="Monotype Sorts" pitchFamily="2" charset="2"/>
              <a:buNone/>
            </a:pPr>
            <a:r>
              <a:rPr lang="fr-FR" sz="2000" b="1">
                <a:solidFill>
                  <a:schemeClr val="folHlink"/>
                </a:solidFill>
              </a:rPr>
              <a:t>Transmetteur téléphonique</a:t>
            </a:r>
          </a:p>
        </p:txBody>
      </p:sp>
      <p:sp>
        <p:nvSpPr>
          <p:cNvPr id="314397" name="AutoShape 29">
            <a:hlinkClick r:id="rId3" action="ppaction://hlinksldjump" highlightClick="1"/>
          </p:cNvPr>
          <p:cNvSpPr>
            <a:spLocks noChangeArrowheads="1"/>
          </p:cNvSpPr>
          <p:nvPr/>
        </p:nvSpPr>
        <p:spPr bwMode="auto">
          <a:xfrm>
            <a:off x="8459788" y="6237288"/>
            <a:ext cx="431800" cy="431800"/>
          </a:xfrm>
          <a:prstGeom prst="actionButtonReturn">
            <a:avLst/>
          </a:prstGeom>
          <a:solidFill>
            <a:schemeClr val="tx2"/>
          </a:solidFill>
          <a:ln w="12700">
            <a:solidFill>
              <a:schemeClr val="tx1"/>
            </a:solidFill>
            <a:miter lim="800000"/>
            <a:headEnd/>
            <a:tailEnd/>
          </a:ln>
          <a:effectLst>
            <a:outerShdw dist="107763" dir="2700000" algn="ctr" rotWithShape="0">
              <a:schemeClr val="bg2"/>
            </a:outerShdw>
          </a:effectLst>
        </p:spPr>
        <p:txBody>
          <a:bodyPr anchor="ctr">
            <a:spAutoFit/>
          </a:bodyPr>
          <a:lstStyle/>
          <a:p>
            <a:endParaRPr lang="fr-FR"/>
          </a:p>
        </p:txBody>
      </p:sp>
      <p:grpSp>
        <p:nvGrpSpPr>
          <p:cNvPr id="314398" name="Group 30"/>
          <p:cNvGrpSpPr>
            <a:grpSpLocks/>
          </p:cNvGrpSpPr>
          <p:nvPr/>
        </p:nvGrpSpPr>
        <p:grpSpPr bwMode="auto">
          <a:xfrm>
            <a:off x="7380288" y="5805488"/>
            <a:ext cx="1008062" cy="360362"/>
            <a:chOff x="158" y="2341"/>
            <a:chExt cx="635" cy="227"/>
          </a:xfrm>
        </p:grpSpPr>
        <p:sp>
          <p:nvSpPr>
            <p:cNvPr id="314399" name="Line 31"/>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14400" name="Text Box 32"/>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15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314386"/>
                                        </p:tgtEl>
                                        <p:attrNameLst>
                                          <p:attrName>style.visibility</p:attrName>
                                        </p:attrNameLst>
                                      </p:cBhvr>
                                      <p:to>
                                        <p:strVal val="visible"/>
                                      </p:to>
                                    </p:set>
                                    <p:anim calcmode="lin" valueType="num">
                                      <p:cBhvr>
                                        <p:cTn id="7" dur="1000" fill="hold"/>
                                        <p:tgtEl>
                                          <p:spTgt spid="314386"/>
                                        </p:tgtEl>
                                        <p:attrNameLst>
                                          <p:attrName>ppt_w</p:attrName>
                                        </p:attrNameLst>
                                      </p:cBhvr>
                                      <p:tavLst>
                                        <p:tav tm="0">
                                          <p:val>
                                            <p:fltVal val="0"/>
                                          </p:val>
                                        </p:tav>
                                        <p:tav tm="100000">
                                          <p:val>
                                            <p:strVal val="#ppt_w"/>
                                          </p:val>
                                        </p:tav>
                                      </p:tavLst>
                                    </p:anim>
                                    <p:anim calcmode="lin" valueType="num">
                                      <p:cBhvr>
                                        <p:cTn id="8" dur="1000" fill="hold"/>
                                        <p:tgtEl>
                                          <p:spTgt spid="314386"/>
                                        </p:tgtEl>
                                        <p:attrNameLst>
                                          <p:attrName>ppt_h</p:attrName>
                                        </p:attrNameLst>
                                      </p:cBhvr>
                                      <p:tavLst>
                                        <p:tav tm="0">
                                          <p:val>
                                            <p:fltVal val="0"/>
                                          </p:val>
                                        </p:tav>
                                        <p:tav tm="100000">
                                          <p:val>
                                            <p:strVal val="#ppt_h"/>
                                          </p:val>
                                        </p:tav>
                                      </p:tavLst>
                                    </p:anim>
                                    <p:anim calcmode="lin" valueType="num">
                                      <p:cBhvr>
                                        <p:cTn id="9" dur="1000" fill="hold"/>
                                        <p:tgtEl>
                                          <p:spTgt spid="31438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14386"/>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1000"/>
                            </p:stCondLst>
                            <p:childTnLst>
                              <p:par>
                                <p:cTn id="12" presetID="23" presetClass="entr" presetSubtype="16" fill="hold" grpId="0" nodeType="afterEffect">
                                  <p:stCondLst>
                                    <p:cond delay="1000"/>
                                  </p:stCondLst>
                                  <p:childTnLst>
                                    <p:set>
                                      <p:cBhvr>
                                        <p:cTn id="13" dur="1" fill="hold">
                                          <p:stCondLst>
                                            <p:cond delay="0"/>
                                          </p:stCondLst>
                                        </p:cTn>
                                        <p:tgtEl>
                                          <p:spTgt spid="314387"/>
                                        </p:tgtEl>
                                        <p:attrNameLst>
                                          <p:attrName>style.visibility</p:attrName>
                                        </p:attrNameLst>
                                      </p:cBhvr>
                                      <p:to>
                                        <p:strVal val="visible"/>
                                      </p:to>
                                    </p:set>
                                    <p:anim calcmode="lin" valueType="num">
                                      <p:cBhvr>
                                        <p:cTn id="14" dur="500" fill="hold"/>
                                        <p:tgtEl>
                                          <p:spTgt spid="314387"/>
                                        </p:tgtEl>
                                        <p:attrNameLst>
                                          <p:attrName>ppt_w</p:attrName>
                                        </p:attrNameLst>
                                      </p:cBhvr>
                                      <p:tavLst>
                                        <p:tav tm="0">
                                          <p:val>
                                            <p:fltVal val="0"/>
                                          </p:val>
                                        </p:tav>
                                        <p:tav tm="100000">
                                          <p:val>
                                            <p:strVal val="#ppt_w"/>
                                          </p:val>
                                        </p:tav>
                                      </p:tavLst>
                                    </p:anim>
                                    <p:anim calcmode="lin" valueType="num">
                                      <p:cBhvr>
                                        <p:cTn id="15" dur="500" fill="hold"/>
                                        <p:tgtEl>
                                          <p:spTgt spid="314387"/>
                                        </p:tgtEl>
                                        <p:attrNameLst>
                                          <p:attrName>ppt_h</p:attrName>
                                        </p:attrNameLst>
                                      </p:cBhvr>
                                      <p:tavLst>
                                        <p:tav tm="0">
                                          <p:val>
                                            <p:fltVal val="0"/>
                                          </p:val>
                                        </p:tav>
                                        <p:tav tm="100000">
                                          <p:val>
                                            <p:strVal val="#ppt_h"/>
                                          </p:val>
                                        </p:tav>
                                      </p:tavLst>
                                    </p:anim>
                                  </p:childTnLst>
                                </p:cTn>
                              </p:par>
                            </p:childTnLst>
                          </p:cTn>
                        </p:par>
                        <p:par>
                          <p:cTn id="16" fill="hold" nodeType="afterGroup">
                            <p:stCondLst>
                              <p:cond delay="2500"/>
                            </p:stCondLst>
                            <p:childTnLst>
                              <p:par>
                                <p:cTn id="17" presetID="9" presetClass="entr" presetSubtype="0" fill="hold" grpId="0" nodeType="afterEffect">
                                  <p:stCondLst>
                                    <p:cond delay="1000"/>
                                  </p:stCondLst>
                                  <p:iterate type="wd">
                                    <p:tmPct val="100000"/>
                                  </p:iterate>
                                  <p:childTnLst>
                                    <p:set>
                                      <p:cBhvr>
                                        <p:cTn id="18" dur="1" fill="hold">
                                          <p:stCondLst>
                                            <p:cond delay="0"/>
                                          </p:stCondLst>
                                        </p:cTn>
                                        <p:tgtEl>
                                          <p:spTgt spid="314388">
                                            <p:txEl>
                                              <p:pRg st="0" end="0"/>
                                            </p:txEl>
                                          </p:spTgt>
                                        </p:tgtEl>
                                        <p:attrNameLst>
                                          <p:attrName>style.visibility</p:attrName>
                                        </p:attrNameLst>
                                      </p:cBhvr>
                                      <p:to>
                                        <p:strVal val="visible"/>
                                      </p:to>
                                    </p:set>
                                    <p:animEffect transition="in" filter="dissolve">
                                      <p:cBhvr>
                                        <p:cTn id="19" dur="300"/>
                                        <p:tgtEl>
                                          <p:spTgt spid="314388">
                                            <p:txEl>
                                              <p:pRg st="0" end="0"/>
                                            </p:txEl>
                                          </p:spTgt>
                                        </p:tgtEl>
                                      </p:cBhvr>
                                    </p:animEffect>
                                  </p:childTnLst>
                                </p:cTn>
                              </p:par>
                            </p:childTnLst>
                          </p:cTn>
                        </p:par>
                        <p:par>
                          <p:cTn id="20" fill="hold" nodeType="afterGroup">
                            <p:stCondLst>
                              <p:cond delay="4100"/>
                            </p:stCondLst>
                            <p:childTnLst>
                              <p:par>
                                <p:cTn id="21" presetID="10" presetClass="entr" presetSubtype="0" fill="hold" grpId="0" nodeType="afterEffect">
                                  <p:stCondLst>
                                    <p:cond delay="0"/>
                                  </p:stCondLst>
                                  <p:childTnLst>
                                    <p:set>
                                      <p:cBhvr>
                                        <p:cTn id="22" dur="1" fill="hold">
                                          <p:stCondLst>
                                            <p:cond delay="0"/>
                                          </p:stCondLst>
                                        </p:cTn>
                                        <p:tgtEl>
                                          <p:spTgt spid="314397"/>
                                        </p:tgtEl>
                                        <p:attrNameLst>
                                          <p:attrName>style.visibility</p:attrName>
                                        </p:attrNameLst>
                                      </p:cBhvr>
                                      <p:to>
                                        <p:strVal val="visible"/>
                                      </p:to>
                                    </p:set>
                                    <p:animEffect transition="in" filter="fade">
                                      <p:cBhvr>
                                        <p:cTn id="23" dur="2000"/>
                                        <p:tgtEl>
                                          <p:spTgt spid="314397"/>
                                        </p:tgtEl>
                                      </p:cBhvr>
                                    </p:animEffect>
                                  </p:childTnLst>
                                </p:cTn>
                              </p:par>
                            </p:childTnLst>
                          </p:cTn>
                        </p:par>
                        <p:par>
                          <p:cTn id="24" fill="hold" nodeType="afterGroup">
                            <p:stCondLst>
                              <p:cond delay="6100"/>
                            </p:stCondLst>
                            <p:childTnLst>
                              <p:par>
                                <p:cTn id="25" presetID="23" presetClass="entr" presetSubtype="272" fill="hold" nodeType="afterEffect">
                                  <p:stCondLst>
                                    <p:cond delay="0"/>
                                  </p:stCondLst>
                                  <p:childTnLst>
                                    <p:set>
                                      <p:cBhvr>
                                        <p:cTn id="26" dur="1" fill="hold">
                                          <p:stCondLst>
                                            <p:cond delay="0"/>
                                          </p:stCondLst>
                                        </p:cTn>
                                        <p:tgtEl>
                                          <p:spTgt spid="314398"/>
                                        </p:tgtEl>
                                        <p:attrNameLst>
                                          <p:attrName>style.visibility</p:attrName>
                                        </p:attrNameLst>
                                      </p:cBhvr>
                                      <p:to>
                                        <p:strVal val="visible"/>
                                      </p:to>
                                    </p:set>
                                    <p:anim calcmode="lin" valueType="num">
                                      <p:cBhvr>
                                        <p:cTn id="27" dur="1000" fill="hold"/>
                                        <p:tgtEl>
                                          <p:spTgt spid="314398"/>
                                        </p:tgtEl>
                                        <p:attrNameLst>
                                          <p:attrName>ppt_w</p:attrName>
                                        </p:attrNameLst>
                                      </p:cBhvr>
                                      <p:tavLst>
                                        <p:tav tm="0">
                                          <p:val>
                                            <p:strVal val="2/3*#ppt_w"/>
                                          </p:val>
                                        </p:tav>
                                        <p:tav tm="100000">
                                          <p:val>
                                            <p:strVal val="#ppt_w"/>
                                          </p:val>
                                        </p:tav>
                                      </p:tavLst>
                                    </p:anim>
                                    <p:anim calcmode="lin" valueType="num">
                                      <p:cBhvr>
                                        <p:cTn id="28" dur="1000" fill="hold"/>
                                        <p:tgtEl>
                                          <p:spTgt spid="314398"/>
                                        </p:tgtEl>
                                        <p:attrNameLst>
                                          <p:attrName>ppt_h</p:attrName>
                                        </p:attrNameLst>
                                      </p:cBhvr>
                                      <p:tavLst>
                                        <p:tav tm="0">
                                          <p:val>
                                            <p:strVal val="2/3*#ppt_h"/>
                                          </p:val>
                                        </p:tav>
                                        <p:tav tm="100000">
                                          <p:val>
                                            <p:strVal val="#ppt_h"/>
                                          </p:val>
                                        </p:tav>
                                      </p:tavLst>
                                    </p:anim>
                                  </p:childTnLst>
                                </p:cTn>
                              </p:par>
                            </p:childTnLst>
                          </p:cTn>
                        </p:par>
                        <p:par>
                          <p:cTn id="29" fill="hold" nodeType="afterGroup">
                            <p:stCondLst>
                              <p:cond delay="7100"/>
                            </p:stCondLst>
                            <p:childTnLst>
                              <p:par>
                                <p:cTn id="30" presetID="55" presetClass="exit" presetSubtype="0" fill="hold" nodeType="afterEffect">
                                  <p:stCondLst>
                                    <p:cond delay="0"/>
                                  </p:stCondLst>
                                  <p:childTnLst>
                                    <p:anim calcmode="lin" valueType="num">
                                      <p:cBhvr>
                                        <p:cTn id="31" dur="1000"/>
                                        <p:tgtEl>
                                          <p:spTgt spid="314398"/>
                                        </p:tgtEl>
                                        <p:attrNameLst>
                                          <p:attrName>ppt_w</p:attrName>
                                        </p:attrNameLst>
                                      </p:cBhvr>
                                      <p:tavLst>
                                        <p:tav tm="0">
                                          <p:val>
                                            <p:strVal val="ppt_w"/>
                                          </p:val>
                                        </p:tav>
                                        <p:tav tm="100000">
                                          <p:val>
                                            <p:strVal val="ppt_w*0.70"/>
                                          </p:val>
                                        </p:tav>
                                      </p:tavLst>
                                    </p:anim>
                                    <p:anim calcmode="lin" valueType="num">
                                      <p:cBhvr>
                                        <p:cTn id="32" dur="1000"/>
                                        <p:tgtEl>
                                          <p:spTgt spid="314398"/>
                                        </p:tgtEl>
                                        <p:attrNameLst>
                                          <p:attrName>ppt_h</p:attrName>
                                        </p:attrNameLst>
                                      </p:cBhvr>
                                      <p:tavLst>
                                        <p:tav tm="0">
                                          <p:val>
                                            <p:strVal val="ppt_h"/>
                                          </p:val>
                                        </p:tav>
                                        <p:tav tm="100000">
                                          <p:val>
                                            <p:strVal val="ppt_h"/>
                                          </p:val>
                                        </p:tav>
                                      </p:tavLst>
                                    </p:anim>
                                    <p:animEffect transition="out" filter="fade">
                                      <p:cBhvr>
                                        <p:cTn id="33" dur="1000"/>
                                        <p:tgtEl>
                                          <p:spTgt spid="314398"/>
                                        </p:tgtEl>
                                      </p:cBhvr>
                                    </p:animEffect>
                                    <p:set>
                                      <p:cBhvr>
                                        <p:cTn id="34" dur="1" fill="hold">
                                          <p:stCondLst>
                                            <p:cond delay="999"/>
                                          </p:stCondLst>
                                        </p:cTn>
                                        <p:tgtEl>
                                          <p:spTgt spid="31439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4387" grpId="0" animBg="1"/>
      <p:bldP spid="314388" grpId="0" build="p" autoUpdateAnimBg="0" advAuto="1000"/>
      <p:bldP spid="314397"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20" name="Rectangle 4"/>
          <p:cNvSpPr>
            <a:spLocks noChangeArrowheads="1"/>
          </p:cNvSpPr>
          <p:nvPr/>
        </p:nvSpPr>
        <p:spPr bwMode="auto">
          <a:xfrm>
            <a:off x="685800" y="23622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kumimoji="1" lang="fr-FR" sz="4400" b="0">
                <a:effectLst>
                  <a:outerShdw blurRad="38100" dist="38100" dir="2700000" algn="tl">
                    <a:srgbClr val="000000"/>
                  </a:outerShdw>
                </a:effectLst>
              </a:rPr>
              <a:t>LE DEVIS D’UNE INSTALLATION D’ALARME INTRUSION</a:t>
            </a:r>
          </a:p>
        </p:txBody>
      </p:sp>
      <p:sp>
        <p:nvSpPr>
          <p:cNvPr id="393221" name="AutoShape 5">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393222" name="Group 6"/>
          <p:cNvGrpSpPr>
            <a:grpSpLocks/>
          </p:cNvGrpSpPr>
          <p:nvPr/>
        </p:nvGrpSpPr>
        <p:grpSpPr bwMode="auto">
          <a:xfrm>
            <a:off x="7380288" y="5805488"/>
            <a:ext cx="1008062" cy="360362"/>
            <a:chOff x="158" y="2341"/>
            <a:chExt cx="635" cy="227"/>
          </a:xfrm>
        </p:grpSpPr>
        <p:sp>
          <p:nvSpPr>
            <p:cNvPr id="393223" name="Line 7"/>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93224" name="Text Box 8"/>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pic>
        <p:nvPicPr>
          <p:cNvPr id="393226" name="Son 1558.WAV">
            <a:hlinkClick r:id="" action="ppaction://media"/>
          </p:cNvPr>
          <p:cNvPicPr>
            <a:picLocks noRot="1" noChangeAspect="1" noChangeArrowheads="1"/>
          </p:cNvPicPr>
          <p:nvPr>
            <a:wavAudioFile r:embed="rId1" name="Son enregistré"/>
          </p:nvPr>
        </p:nvPicPr>
        <p:blipFill>
          <a:blip r:embed="rId3">
            <a:extLst>
              <a:ext uri="{28A0092B-C50C-407E-A947-70E740481C1C}">
                <a14:useLocalDpi xmlns:a14="http://schemas.microsoft.com/office/drawing/2010/main" val="0"/>
              </a:ext>
            </a:extLst>
          </a:blip>
          <a:srcRect/>
          <a:stretch>
            <a:fillRect/>
          </a:stretch>
        </p:blipFill>
        <p:spPr bwMode="auto">
          <a:xfrm>
            <a:off x="0" y="6553200"/>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advTm="3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6" presetClass="emph" presetSubtype="0" fill="hold" grpId="0" nodeType="afterEffect">
                                  <p:stCondLst>
                                    <p:cond delay="0"/>
                                  </p:stCondLst>
                                  <p:iterate type="lt">
                                    <p:tmPct val="10000"/>
                                  </p:iterate>
                                  <p:childTnLst>
                                    <p:animScale>
                                      <p:cBhvr>
                                        <p:cTn id="6" dur="250" autoRev="1" fill="hold">
                                          <p:stCondLst>
                                            <p:cond delay="0"/>
                                          </p:stCondLst>
                                        </p:cTn>
                                        <p:tgtEl>
                                          <p:spTgt spid="393220"/>
                                        </p:tgtEl>
                                      </p:cBhvr>
                                      <p:to x="80000" y="100000"/>
                                    </p:animScale>
                                    <p:anim by="(#ppt_w*0.10)" calcmode="lin" valueType="num">
                                      <p:cBhvr>
                                        <p:cTn id="7" dur="250" autoRev="1" fill="hold">
                                          <p:stCondLst>
                                            <p:cond delay="0"/>
                                          </p:stCondLst>
                                        </p:cTn>
                                        <p:tgtEl>
                                          <p:spTgt spid="393220"/>
                                        </p:tgtEl>
                                        <p:attrNameLst>
                                          <p:attrName>ppt_x</p:attrName>
                                        </p:attrNameLst>
                                      </p:cBhvr>
                                    </p:anim>
                                    <p:anim by="(-#ppt_w*0.10)" calcmode="lin" valueType="num">
                                      <p:cBhvr>
                                        <p:cTn id="8" dur="250" autoRev="1" fill="hold">
                                          <p:stCondLst>
                                            <p:cond delay="0"/>
                                          </p:stCondLst>
                                        </p:cTn>
                                        <p:tgtEl>
                                          <p:spTgt spid="393220"/>
                                        </p:tgtEl>
                                        <p:attrNameLst>
                                          <p:attrName>ppt_y</p:attrName>
                                        </p:attrNameLst>
                                      </p:cBhvr>
                                    </p:anim>
                                    <p:animRot by="-480000">
                                      <p:cBhvr>
                                        <p:cTn id="9" dur="250" autoRev="1" fill="hold">
                                          <p:stCondLst>
                                            <p:cond delay="0"/>
                                          </p:stCondLst>
                                        </p:cTn>
                                        <p:tgtEl>
                                          <p:spTgt spid="393220"/>
                                        </p:tgtEl>
                                        <p:attrNameLst>
                                          <p:attrName>r</p:attrName>
                                        </p:attrNameLst>
                                      </p:cBhvr>
                                    </p:animRot>
                                  </p:childTnLst>
                                </p:cTn>
                              </p:par>
                              <p:par>
                                <p:cTn id="10" presetID="1" presetClass="mediacall" presetSubtype="0" fill="hold" nodeType="withEffect">
                                  <p:stCondLst>
                                    <p:cond delay="0"/>
                                  </p:stCondLst>
                                  <p:childTnLst>
                                    <p:cmd type="call" cmd="playFrom(0.0)">
                                      <p:cBhvr>
                                        <p:cTn id="11" dur="5367" fill="hold"/>
                                        <p:tgtEl>
                                          <p:spTgt spid="393226"/>
                                        </p:tgtEl>
                                      </p:cBhvr>
                                    </p:cmd>
                                  </p:childTnLst>
                                </p:cTn>
                              </p:par>
                            </p:childTnLst>
                          </p:cTn>
                        </p:par>
                        <p:par>
                          <p:cTn id="12" fill="hold" nodeType="afterGroup">
                            <p:stCondLst>
                              <p:cond delay="5367"/>
                            </p:stCondLst>
                            <p:childTnLst>
                              <p:par>
                                <p:cTn id="13" presetID="10" presetClass="entr" presetSubtype="0" fill="hold" grpId="0" nodeType="afterEffect">
                                  <p:stCondLst>
                                    <p:cond delay="0"/>
                                  </p:stCondLst>
                                  <p:childTnLst>
                                    <p:set>
                                      <p:cBhvr>
                                        <p:cTn id="14" dur="1" fill="hold">
                                          <p:stCondLst>
                                            <p:cond delay="0"/>
                                          </p:stCondLst>
                                        </p:cTn>
                                        <p:tgtEl>
                                          <p:spTgt spid="393221"/>
                                        </p:tgtEl>
                                        <p:attrNameLst>
                                          <p:attrName>style.visibility</p:attrName>
                                        </p:attrNameLst>
                                      </p:cBhvr>
                                      <p:to>
                                        <p:strVal val="visible"/>
                                      </p:to>
                                    </p:set>
                                    <p:animEffect transition="in" filter="fade">
                                      <p:cBhvr>
                                        <p:cTn id="15" dur="2000"/>
                                        <p:tgtEl>
                                          <p:spTgt spid="393221"/>
                                        </p:tgtEl>
                                      </p:cBhvr>
                                    </p:animEffect>
                                  </p:childTnLst>
                                </p:cTn>
                              </p:par>
                            </p:childTnLst>
                          </p:cTn>
                        </p:par>
                        <p:par>
                          <p:cTn id="16" fill="hold" nodeType="afterGroup">
                            <p:stCondLst>
                              <p:cond delay="7367"/>
                            </p:stCondLst>
                            <p:childTnLst>
                              <p:par>
                                <p:cTn id="17" presetID="23" presetClass="entr" presetSubtype="16" fill="hold" nodeType="afterEffect">
                                  <p:stCondLst>
                                    <p:cond delay="0"/>
                                  </p:stCondLst>
                                  <p:childTnLst>
                                    <p:set>
                                      <p:cBhvr>
                                        <p:cTn id="18" dur="1" fill="hold">
                                          <p:stCondLst>
                                            <p:cond delay="0"/>
                                          </p:stCondLst>
                                        </p:cTn>
                                        <p:tgtEl>
                                          <p:spTgt spid="393222"/>
                                        </p:tgtEl>
                                        <p:attrNameLst>
                                          <p:attrName>style.visibility</p:attrName>
                                        </p:attrNameLst>
                                      </p:cBhvr>
                                      <p:to>
                                        <p:strVal val="visible"/>
                                      </p:to>
                                    </p:set>
                                    <p:anim calcmode="lin" valueType="num">
                                      <p:cBhvr>
                                        <p:cTn id="19" dur="500" fill="hold"/>
                                        <p:tgtEl>
                                          <p:spTgt spid="393222"/>
                                        </p:tgtEl>
                                        <p:attrNameLst>
                                          <p:attrName>ppt_w</p:attrName>
                                        </p:attrNameLst>
                                      </p:cBhvr>
                                      <p:tavLst>
                                        <p:tav tm="0">
                                          <p:val>
                                            <p:fltVal val="0"/>
                                          </p:val>
                                        </p:tav>
                                        <p:tav tm="100000">
                                          <p:val>
                                            <p:strVal val="#ppt_w"/>
                                          </p:val>
                                        </p:tav>
                                      </p:tavLst>
                                    </p:anim>
                                    <p:anim calcmode="lin" valueType="num">
                                      <p:cBhvr>
                                        <p:cTn id="20" dur="500" fill="hold"/>
                                        <p:tgtEl>
                                          <p:spTgt spid="393222"/>
                                        </p:tgtEl>
                                        <p:attrNameLst>
                                          <p:attrName>ppt_h</p:attrName>
                                        </p:attrNameLst>
                                      </p:cBhvr>
                                      <p:tavLst>
                                        <p:tav tm="0">
                                          <p:val>
                                            <p:fltVal val="0"/>
                                          </p:val>
                                        </p:tav>
                                        <p:tav tm="100000">
                                          <p:val>
                                            <p:strVal val="#ppt_h"/>
                                          </p:val>
                                        </p:tav>
                                      </p:tavLst>
                                    </p:anim>
                                  </p:childTnLst>
                                </p:cTn>
                              </p:par>
                            </p:childTnLst>
                          </p:cTn>
                        </p:par>
                        <p:par>
                          <p:cTn id="21" fill="hold" nodeType="afterGroup">
                            <p:stCondLst>
                              <p:cond delay="7867"/>
                            </p:stCondLst>
                            <p:childTnLst>
                              <p:par>
                                <p:cTn id="22" presetID="55" presetClass="exit" presetSubtype="0" fill="hold" nodeType="afterEffect">
                                  <p:stCondLst>
                                    <p:cond delay="0"/>
                                  </p:stCondLst>
                                  <p:childTnLst>
                                    <p:anim calcmode="lin" valueType="num">
                                      <p:cBhvr>
                                        <p:cTn id="23" dur="1000"/>
                                        <p:tgtEl>
                                          <p:spTgt spid="393222"/>
                                        </p:tgtEl>
                                        <p:attrNameLst>
                                          <p:attrName>ppt_w</p:attrName>
                                        </p:attrNameLst>
                                      </p:cBhvr>
                                      <p:tavLst>
                                        <p:tav tm="0">
                                          <p:val>
                                            <p:strVal val="ppt_w"/>
                                          </p:val>
                                        </p:tav>
                                        <p:tav tm="100000">
                                          <p:val>
                                            <p:strVal val="ppt_w*0.70"/>
                                          </p:val>
                                        </p:tav>
                                      </p:tavLst>
                                    </p:anim>
                                    <p:anim calcmode="lin" valueType="num">
                                      <p:cBhvr>
                                        <p:cTn id="24" dur="1000"/>
                                        <p:tgtEl>
                                          <p:spTgt spid="393222"/>
                                        </p:tgtEl>
                                        <p:attrNameLst>
                                          <p:attrName>ppt_h</p:attrName>
                                        </p:attrNameLst>
                                      </p:cBhvr>
                                      <p:tavLst>
                                        <p:tav tm="0">
                                          <p:val>
                                            <p:strVal val="ppt_h"/>
                                          </p:val>
                                        </p:tav>
                                        <p:tav tm="100000">
                                          <p:val>
                                            <p:strVal val="ppt_h"/>
                                          </p:val>
                                        </p:tav>
                                      </p:tavLst>
                                    </p:anim>
                                    <p:animEffect transition="out" filter="fade">
                                      <p:cBhvr>
                                        <p:cTn id="25" dur="1000"/>
                                        <p:tgtEl>
                                          <p:spTgt spid="393222"/>
                                        </p:tgtEl>
                                      </p:cBhvr>
                                    </p:animEffect>
                                    <p:set>
                                      <p:cBhvr>
                                        <p:cTn id="26" dur="1" fill="hold">
                                          <p:stCondLst>
                                            <p:cond delay="999"/>
                                          </p:stCondLst>
                                        </p:cTn>
                                        <p:tgtEl>
                                          <p:spTgt spid="3932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p:cTn id="27" fill="hold" display="0">
                  <p:stCondLst>
                    <p:cond delay="indefinite"/>
                  </p:stCondLst>
                  <p:endCondLst>
                    <p:cond evt="onNext" delay="0">
                      <p:tgtEl>
                        <p:sldTgt/>
                      </p:tgtEl>
                    </p:cond>
                    <p:cond evt="onPrev" delay="0">
                      <p:tgtEl>
                        <p:sldTgt/>
                      </p:tgtEl>
                    </p:cond>
                    <p:cond evt="onStopAudio" delay="0">
                      <p:tgtEl>
                        <p:sldTgt/>
                      </p:tgtEl>
                    </p:cond>
                  </p:endCondLst>
                </p:cTn>
                <p:tgtEl>
                  <p:spTgt spid="393226"/>
                </p:tgtEl>
              </p:cMediaNode>
            </p:audio>
          </p:childTnLst>
        </p:cTn>
      </p:par>
    </p:tnLst>
    <p:bldLst>
      <p:bldP spid="393220" grpId="0"/>
      <p:bldP spid="393221" grpId="0" animBg="1"/>
    </p:bldLst>
  </p:timing>
</p:sld>
</file>

<file path=ppt/slides/slide7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58" name="Rectangle 18"/>
          <p:cNvSpPr>
            <a:spLocks noGrp="1" noChangeArrowheads="1"/>
          </p:cNvSpPr>
          <p:nvPr>
            <p:ph type="title"/>
          </p:nvPr>
        </p:nvSpPr>
        <p:spPr bwMode="auto">
          <a:xfrm>
            <a:off x="685800" y="2057400"/>
            <a:ext cx="777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fr-FR" sz="2400" i="1"/>
              <a:t>Les prix qui vous sont donnés ne sont</a:t>
            </a:r>
            <a:br>
              <a:rPr lang="fr-FR" sz="2400" i="1"/>
            </a:br>
            <a:r>
              <a:rPr lang="fr-FR" sz="2400" i="1"/>
              <a:t>qu’à titre d’exemple !</a:t>
            </a:r>
          </a:p>
        </p:txBody>
      </p:sp>
      <p:sp>
        <p:nvSpPr>
          <p:cNvPr id="317463" name="AutoShape 23">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317464" name="Group 24"/>
          <p:cNvGrpSpPr>
            <a:grpSpLocks/>
          </p:cNvGrpSpPr>
          <p:nvPr/>
        </p:nvGrpSpPr>
        <p:grpSpPr bwMode="auto">
          <a:xfrm>
            <a:off x="7380288" y="5805488"/>
            <a:ext cx="1008062" cy="360362"/>
            <a:chOff x="158" y="2341"/>
            <a:chExt cx="635" cy="227"/>
          </a:xfrm>
        </p:grpSpPr>
        <p:sp>
          <p:nvSpPr>
            <p:cNvPr id="317465" name="Line 25"/>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17466" name="Text Box 26"/>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3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iterate type="wd">
                                    <p:tmPct val="100000"/>
                                  </p:iterate>
                                  <p:childTnLst>
                                    <p:set>
                                      <p:cBhvr>
                                        <p:cTn id="6" dur="1" fill="hold">
                                          <p:stCondLst>
                                            <p:cond delay="0"/>
                                          </p:stCondLst>
                                        </p:cTn>
                                        <p:tgtEl>
                                          <p:spTgt spid="317458"/>
                                        </p:tgtEl>
                                        <p:attrNameLst>
                                          <p:attrName>style.visibility</p:attrName>
                                        </p:attrNameLst>
                                      </p:cBhvr>
                                      <p:to>
                                        <p:strVal val="visible"/>
                                      </p:to>
                                    </p:set>
                                    <p:animEffect transition="in" filter="dissolve">
                                      <p:cBhvr>
                                        <p:cTn id="7" dur="300"/>
                                        <p:tgtEl>
                                          <p:spTgt spid="317458"/>
                                        </p:tgtEl>
                                      </p:cBhvr>
                                    </p:animEffect>
                                  </p:childTnLst>
                                </p:cTn>
                              </p:par>
                            </p:childTnLst>
                          </p:cTn>
                        </p:par>
                        <p:par>
                          <p:cTn id="8" fill="hold" nodeType="afterGroup">
                            <p:stCondLst>
                              <p:cond delay="3600"/>
                            </p:stCondLst>
                            <p:childTnLst>
                              <p:par>
                                <p:cTn id="9" presetID="10" presetClass="entr" presetSubtype="0" fill="hold" grpId="0" nodeType="afterEffect">
                                  <p:stCondLst>
                                    <p:cond delay="0"/>
                                  </p:stCondLst>
                                  <p:childTnLst>
                                    <p:set>
                                      <p:cBhvr>
                                        <p:cTn id="10" dur="1" fill="hold">
                                          <p:stCondLst>
                                            <p:cond delay="0"/>
                                          </p:stCondLst>
                                        </p:cTn>
                                        <p:tgtEl>
                                          <p:spTgt spid="317463"/>
                                        </p:tgtEl>
                                        <p:attrNameLst>
                                          <p:attrName>style.visibility</p:attrName>
                                        </p:attrNameLst>
                                      </p:cBhvr>
                                      <p:to>
                                        <p:strVal val="visible"/>
                                      </p:to>
                                    </p:set>
                                    <p:animEffect transition="in" filter="fade">
                                      <p:cBhvr>
                                        <p:cTn id="11" dur="2000"/>
                                        <p:tgtEl>
                                          <p:spTgt spid="317463"/>
                                        </p:tgtEl>
                                      </p:cBhvr>
                                    </p:animEffect>
                                  </p:childTnLst>
                                </p:cTn>
                              </p:par>
                            </p:childTnLst>
                          </p:cTn>
                        </p:par>
                        <p:par>
                          <p:cTn id="12" fill="hold" nodeType="afterGroup">
                            <p:stCondLst>
                              <p:cond delay="5600"/>
                            </p:stCondLst>
                            <p:childTnLst>
                              <p:par>
                                <p:cTn id="13" presetID="23" presetClass="entr" presetSubtype="16" fill="hold" nodeType="afterEffect">
                                  <p:stCondLst>
                                    <p:cond delay="0"/>
                                  </p:stCondLst>
                                  <p:childTnLst>
                                    <p:set>
                                      <p:cBhvr>
                                        <p:cTn id="14" dur="1" fill="hold">
                                          <p:stCondLst>
                                            <p:cond delay="0"/>
                                          </p:stCondLst>
                                        </p:cTn>
                                        <p:tgtEl>
                                          <p:spTgt spid="317464"/>
                                        </p:tgtEl>
                                        <p:attrNameLst>
                                          <p:attrName>style.visibility</p:attrName>
                                        </p:attrNameLst>
                                      </p:cBhvr>
                                      <p:to>
                                        <p:strVal val="visible"/>
                                      </p:to>
                                    </p:set>
                                    <p:anim calcmode="lin" valueType="num">
                                      <p:cBhvr>
                                        <p:cTn id="15" dur="500" fill="hold"/>
                                        <p:tgtEl>
                                          <p:spTgt spid="317464"/>
                                        </p:tgtEl>
                                        <p:attrNameLst>
                                          <p:attrName>ppt_w</p:attrName>
                                        </p:attrNameLst>
                                      </p:cBhvr>
                                      <p:tavLst>
                                        <p:tav tm="0">
                                          <p:val>
                                            <p:fltVal val="0"/>
                                          </p:val>
                                        </p:tav>
                                        <p:tav tm="100000">
                                          <p:val>
                                            <p:strVal val="#ppt_w"/>
                                          </p:val>
                                        </p:tav>
                                      </p:tavLst>
                                    </p:anim>
                                    <p:anim calcmode="lin" valueType="num">
                                      <p:cBhvr>
                                        <p:cTn id="16" dur="500" fill="hold"/>
                                        <p:tgtEl>
                                          <p:spTgt spid="317464"/>
                                        </p:tgtEl>
                                        <p:attrNameLst>
                                          <p:attrName>ppt_h</p:attrName>
                                        </p:attrNameLst>
                                      </p:cBhvr>
                                      <p:tavLst>
                                        <p:tav tm="0">
                                          <p:val>
                                            <p:fltVal val="0"/>
                                          </p:val>
                                        </p:tav>
                                        <p:tav tm="100000">
                                          <p:val>
                                            <p:strVal val="#ppt_h"/>
                                          </p:val>
                                        </p:tav>
                                      </p:tavLst>
                                    </p:anim>
                                  </p:childTnLst>
                                </p:cTn>
                              </p:par>
                            </p:childTnLst>
                          </p:cTn>
                        </p:par>
                        <p:par>
                          <p:cTn id="17" fill="hold" nodeType="afterGroup">
                            <p:stCondLst>
                              <p:cond delay="6100"/>
                            </p:stCondLst>
                            <p:childTnLst>
                              <p:par>
                                <p:cTn id="18" presetID="55" presetClass="exit" presetSubtype="0" fill="hold" nodeType="afterEffect">
                                  <p:stCondLst>
                                    <p:cond delay="0"/>
                                  </p:stCondLst>
                                  <p:childTnLst>
                                    <p:anim calcmode="lin" valueType="num">
                                      <p:cBhvr>
                                        <p:cTn id="19" dur="1000"/>
                                        <p:tgtEl>
                                          <p:spTgt spid="317464"/>
                                        </p:tgtEl>
                                        <p:attrNameLst>
                                          <p:attrName>ppt_w</p:attrName>
                                        </p:attrNameLst>
                                      </p:cBhvr>
                                      <p:tavLst>
                                        <p:tav tm="0">
                                          <p:val>
                                            <p:strVal val="ppt_w"/>
                                          </p:val>
                                        </p:tav>
                                        <p:tav tm="100000">
                                          <p:val>
                                            <p:strVal val="ppt_w*0.70"/>
                                          </p:val>
                                        </p:tav>
                                      </p:tavLst>
                                    </p:anim>
                                    <p:anim calcmode="lin" valueType="num">
                                      <p:cBhvr>
                                        <p:cTn id="20" dur="1000"/>
                                        <p:tgtEl>
                                          <p:spTgt spid="317464"/>
                                        </p:tgtEl>
                                        <p:attrNameLst>
                                          <p:attrName>ppt_h</p:attrName>
                                        </p:attrNameLst>
                                      </p:cBhvr>
                                      <p:tavLst>
                                        <p:tav tm="0">
                                          <p:val>
                                            <p:strVal val="ppt_h"/>
                                          </p:val>
                                        </p:tav>
                                        <p:tav tm="100000">
                                          <p:val>
                                            <p:strVal val="ppt_h"/>
                                          </p:val>
                                        </p:tav>
                                      </p:tavLst>
                                    </p:anim>
                                    <p:animEffect transition="out" filter="fade">
                                      <p:cBhvr>
                                        <p:cTn id="21" dur="1000"/>
                                        <p:tgtEl>
                                          <p:spTgt spid="317464"/>
                                        </p:tgtEl>
                                      </p:cBhvr>
                                    </p:animEffect>
                                    <p:set>
                                      <p:cBhvr>
                                        <p:cTn id="22" dur="1" fill="hold">
                                          <p:stCondLst>
                                            <p:cond delay="999"/>
                                          </p:stCondLst>
                                        </p:cTn>
                                        <p:tgtEl>
                                          <p:spTgt spid="31746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58" grpId="0" autoUpdateAnimBg="0"/>
      <p:bldP spid="317463"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8482" name="Picture 18" descr="alarme intrusion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381000"/>
            <a:ext cx="1082675" cy="1335088"/>
          </a:xfrm>
          <a:prstGeom prst="rect">
            <a:avLst/>
          </a:prstGeom>
          <a:noFill/>
          <a:extLst>
            <a:ext uri="{909E8E84-426E-40DD-AFC4-6F175D3DCCD1}">
              <a14:hiddenFill xmlns:a14="http://schemas.microsoft.com/office/drawing/2010/main">
                <a:solidFill>
                  <a:srgbClr val="FFFFFF"/>
                </a:solidFill>
              </a14:hiddenFill>
            </a:ext>
          </a:extLst>
        </p:spPr>
      </p:pic>
      <p:pic>
        <p:nvPicPr>
          <p:cNvPr id="318483" name="Picture 19" descr="centrale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381000"/>
            <a:ext cx="2362200" cy="1636713"/>
          </a:xfrm>
          <a:prstGeom prst="rect">
            <a:avLst/>
          </a:prstGeom>
          <a:noFill/>
          <a:extLst>
            <a:ext uri="{909E8E84-426E-40DD-AFC4-6F175D3DCCD1}">
              <a14:hiddenFill xmlns:a14="http://schemas.microsoft.com/office/drawing/2010/main">
                <a:solidFill>
                  <a:srgbClr val="FFFFFF"/>
                </a:solidFill>
              </a14:hiddenFill>
            </a:ext>
          </a:extLst>
        </p:spPr>
      </p:pic>
      <p:pic>
        <p:nvPicPr>
          <p:cNvPr id="318484" name="Picture 20" descr="alarme intrusion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2438400"/>
            <a:ext cx="1096963" cy="1306513"/>
          </a:xfrm>
          <a:prstGeom prst="rect">
            <a:avLst/>
          </a:prstGeom>
          <a:noFill/>
          <a:extLst>
            <a:ext uri="{909E8E84-426E-40DD-AFC4-6F175D3DCCD1}">
              <a14:hiddenFill xmlns:a14="http://schemas.microsoft.com/office/drawing/2010/main">
                <a:solidFill>
                  <a:srgbClr val="FFFFFF"/>
                </a:solidFill>
              </a14:hiddenFill>
            </a:ext>
          </a:extLst>
        </p:spPr>
      </p:pic>
      <p:pic>
        <p:nvPicPr>
          <p:cNvPr id="318485" name="Picture 21" descr="detec bris glac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90800" y="2362200"/>
            <a:ext cx="709613" cy="741363"/>
          </a:xfrm>
          <a:prstGeom prst="rect">
            <a:avLst/>
          </a:prstGeom>
          <a:noFill/>
          <a:extLst>
            <a:ext uri="{909E8E84-426E-40DD-AFC4-6F175D3DCCD1}">
              <a14:hiddenFill xmlns:a14="http://schemas.microsoft.com/office/drawing/2010/main">
                <a:solidFill>
                  <a:srgbClr val="FFFFFF"/>
                </a:solidFill>
              </a14:hiddenFill>
            </a:ext>
          </a:extLst>
        </p:spPr>
      </p:pic>
      <p:pic>
        <p:nvPicPr>
          <p:cNvPr id="318486" name="Picture 22" descr="alarme intrusion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43800" y="2286000"/>
            <a:ext cx="1068388" cy="1549400"/>
          </a:xfrm>
          <a:prstGeom prst="rect">
            <a:avLst/>
          </a:prstGeom>
          <a:noFill/>
          <a:extLst>
            <a:ext uri="{909E8E84-426E-40DD-AFC4-6F175D3DCCD1}">
              <a14:hiddenFill xmlns:a14="http://schemas.microsoft.com/office/drawing/2010/main">
                <a:solidFill>
                  <a:srgbClr val="FFFFFF"/>
                </a:solidFill>
              </a14:hiddenFill>
            </a:ext>
          </a:extLst>
        </p:spPr>
      </p:pic>
      <p:pic>
        <p:nvPicPr>
          <p:cNvPr id="318487" name="Picture 23" descr="alarme intrusion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67400" y="3124200"/>
            <a:ext cx="1087438" cy="1793875"/>
          </a:xfrm>
          <a:prstGeom prst="rect">
            <a:avLst/>
          </a:prstGeom>
          <a:noFill/>
          <a:extLst>
            <a:ext uri="{909E8E84-426E-40DD-AFC4-6F175D3DCCD1}">
              <a14:hiddenFill xmlns:a14="http://schemas.microsoft.com/office/drawing/2010/main">
                <a:solidFill>
                  <a:srgbClr val="FFFFFF"/>
                </a:solidFill>
              </a14:hiddenFill>
            </a:ext>
          </a:extLst>
        </p:spPr>
      </p:pic>
      <p:pic>
        <p:nvPicPr>
          <p:cNvPr id="318488" name="Picture 24" descr="alarme intrusion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3400" y="4419600"/>
            <a:ext cx="2362200" cy="1147763"/>
          </a:xfrm>
          <a:prstGeom prst="rect">
            <a:avLst/>
          </a:prstGeom>
          <a:noFill/>
          <a:extLst>
            <a:ext uri="{909E8E84-426E-40DD-AFC4-6F175D3DCCD1}">
              <a14:hiddenFill xmlns:a14="http://schemas.microsoft.com/office/drawing/2010/main">
                <a:solidFill>
                  <a:srgbClr val="FFFFFF"/>
                </a:solidFill>
              </a14:hiddenFill>
            </a:ext>
          </a:extLst>
        </p:spPr>
      </p:pic>
      <p:pic>
        <p:nvPicPr>
          <p:cNvPr id="318489" name="Picture 25" descr="projecteu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657600" y="304800"/>
            <a:ext cx="1600200" cy="1511300"/>
          </a:xfrm>
          <a:prstGeom prst="rect">
            <a:avLst/>
          </a:prstGeom>
          <a:noFill/>
          <a:extLst>
            <a:ext uri="{909E8E84-426E-40DD-AFC4-6F175D3DCCD1}">
              <a14:hiddenFill xmlns:a14="http://schemas.microsoft.com/office/drawing/2010/main">
                <a:solidFill>
                  <a:srgbClr val="FFFFFF"/>
                </a:solidFill>
              </a14:hiddenFill>
            </a:ext>
          </a:extLst>
        </p:spPr>
      </p:pic>
      <p:pic>
        <p:nvPicPr>
          <p:cNvPr id="318490" name="Picture 26" descr="alarme intrusion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62400" y="2743200"/>
            <a:ext cx="1371600" cy="1328738"/>
          </a:xfrm>
          <a:prstGeom prst="rect">
            <a:avLst/>
          </a:prstGeom>
          <a:noFill/>
          <a:extLst>
            <a:ext uri="{909E8E84-426E-40DD-AFC4-6F175D3DCCD1}">
              <a14:hiddenFill xmlns:a14="http://schemas.microsoft.com/office/drawing/2010/main">
                <a:solidFill>
                  <a:srgbClr val="FFFFFF"/>
                </a:solidFill>
              </a14:hiddenFill>
            </a:ext>
          </a:extLst>
        </p:spPr>
      </p:pic>
      <p:pic>
        <p:nvPicPr>
          <p:cNvPr id="318491" name="Picture 27" descr="transm telephone"/>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962400" y="4572000"/>
            <a:ext cx="1371600" cy="1368425"/>
          </a:xfrm>
          <a:prstGeom prst="rect">
            <a:avLst/>
          </a:prstGeom>
          <a:noFill/>
          <a:extLst>
            <a:ext uri="{909E8E84-426E-40DD-AFC4-6F175D3DCCD1}">
              <a14:hiddenFill xmlns:a14="http://schemas.microsoft.com/office/drawing/2010/main">
                <a:solidFill>
                  <a:srgbClr val="FFFFFF"/>
                </a:solidFill>
              </a14:hiddenFill>
            </a:ext>
          </a:extLst>
        </p:spPr>
      </p:pic>
      <p:sp>
        <p:nvSpPr>
          <p:cNvPr id="318496" name="Text Box 32"/>
          <p:cNvSpPr txBox="1">
            <a:spLocks noChangeArrowheads="1"/>
          </p:cNvSpPr>
          <p:nvPr/>
        </p:nvSpPr>
        <p:spPr bwMode="auto">
          <a:xfrm>
            <a:off x="539750" y="981075"/>
            <a:ext cx="1965325" cy="3968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a:t>250€ à 350€</a:t>
            </a:r>
          </a:p>
        </p:txBody>
      </p:sp>
      <p:sp>
        <p:nvSpPr>
          <p:cNvPr id="318497" name="Text Box 33"/>
          <p:cNvSpPr txBox="1">
            <a:spLocks noChangeArrowheads="1"/>
          </p:cNvSpPr>
          <p:nvPr/>
        </p:nvSpPr>
        <p:spPr bwMode="auto">
          <a:xfrm>
            <a:off x="611188" y="4868863"/>
            <a:ext cx="1965325" cy="3968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a:t>25€</a:t>
            </a:r>
          </a:p>
        </p:txBody>
      </p:sp>
      <p:sp>
        <p:nvSpPr>
          <p:cNvPr id="318498" name="Text Box 34"/>
          <p:cNvSpPr txBox="1">
            <a:spLocks noChangeArrowheads="1"/>
          </p:cNvSpPr>
          <p:nvPr/>
        </p:nvSpPr>
        <p:spPr bwMode="auto">
          <a:xfrm>
            <a:off x="2051050" y="2492375"/>
            <a:ext cx="1965325" cy="3968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a:t>25€</a:t>
            </a:r>
          </a:p>
        </p:txBody>
      </p:sp>
      <p:sp>
        <p:nvSpPr>
          <p:cNvPr id="318499" name="Text Box 35"/>
          <p:cNvSpPr txBox="1">
            <a:spLocks noChangeArrowheads="1"/>
          </p:cNvSpPr>
          <p:nvPr/>
        </p:nvSpPr>
        <p:spPr bwMode="auto">
          <a:xfrm>
            <a:off x="179388" y="2781300"/>
            <a:ext cx="1965325" cy="3968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a:t>11€</a:t>
            </a:r>
          </a:p>
        </p:txBody>
      </p:sp>
      <p:sp>
        <p:nvSpPr>
          <p:cNvPr id="318500" name="Text Box 36"/>
          <p:cNvSpPr txBox="1">
            <a:spLocks noChangeArrowheads="1"/>
          </p:cNvSpPr>
          <p:nvPr/>
        </p:nvSpPr>
        <p:spPr bwMode="auto">
          <a:xfrm>
            <a:off x="7178675" y="2924175"/>
            <a:ext cx="1965325" cy="3968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a:t>58€</a:t>
            </a:r>
          </a:p>
        </p:txBody>
      </p:sp>
      <p:sp>
        <p:nvSpPr>
          <p:cNvPr id="318501" name="AutoShape 37">
            <a:hlinkClick r:id="" action="ppaction://hlinkshowjump?jump=nextslide" highlightClick="1"/>
          </p:cNvPr>
          <p:cNvSpPr>
            <a:spLocks noChangeArrowheads="1"/>
          </p:cNvSpPr>
          <p:nvPr/>
        </p:nvSpPr>
        <p:spPr bwMode="auto">
          <a:xfrm>
            <a:off x="8459788" y="6237288"/>
            <a:ext cx="433387" cy="431800"/>
          </a:xfrm>
          <a:prstGeom prst="actionButtonForwardNext">
            <a:avLst/>
          </a:prstGeom>
          <a:solidFill>
            <a:schemeClr val="tx2"/>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spAutoFit/>
          </a:bodyPr>
          <a:lstStyle/>
          <a:p>
            <a:endParaRPr lang="fr-FR"/>
          </a:p>
        </p:txBody>
      </p:sp>
      <p:grpSp>
        <p:nvGrpSpPr>
          <p:cNvPr id="318502" name="Group 38"/>
          <p:cNvGrpSpPr>
            <a:grpSpLocks/>
          </p:cNvGrpSpPr>
          <p:nvPr/>
        </p:nvGrpSpPr>
        <p:grpSpPr bwMode="auto">
          <a:xfrm>
            <a:off x="7380288" y="5805488"/>
            <a:ext cx="1008062" cy="360362"/>
            <a:chOff x="158" y="2341"/>
            <a:chExt cx="635" cy="227"/>
          </a:xfrm>
        </p:grpSpPr>
        <p:sp>
          <p:nvSpPr>
            <p:cNvPr id="318503" name="Line 39"/>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18504" name="Text Box 40"/>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30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318483"/>
                                        </p:tgtEl>
                                        <p:attrNameLst>
                                          <p:attrName>style.visibility</p:attrName>
                                        </p:attrNameLst>
                                      </p:cBhvr>
                                      <p:to>
                                        <p:strVal val="visible"/>
                                      </p:to>
                                    </p:set>
                                    <p:anim calcmode="lin" valueType="num">
                                      <p:cBhvr>
                                        <p:cTn id="7" dur="1000" fill="hold"/>
                                        <p:tgtEl>
                                          <p:spTgt spid="318483"/>
                                        </p:tgtEl>
                                        <p:attrNameLst>
                                          <p:attrName>ppt_w</p:attrName>
                                        </p:attrNameLst>
                                      </p:cBhvr>
                                      <p:tavLst>
                                        <p:tav tm="0">
                                          <p:val>
                                            <p:fltVal val="0"/>
                                          </p:val>
                                        </p:tav>
                                        <p:tav tm="100000">
                                          <p:val>
                                            <p:strVal val="#ppt_w"/>
                                          </p:val>
                                        </p:tav>
                                      </p:tavLst>
                                    </p:anim>
                                    <p:anim calcmode="lin" valueType="num">
                                      <p:cBhvr>
                                        <p:cTn id="8" dur="1000" fill="hold"/>
                                        <p:tgtEl>
                                          <p:spTgt spid="318483"/>
                                        </p:tgtEl>
                                        <p:attrNameLst>
                                          <p:attrName>ppt_h</p:attrName>
                                        </p:attrNameLst>
                                      </p:cBhvr>
                                      <p:tavLst>
                                        <p:tav tm="0">
                                          <p:val>
                                            <p:fltVal val="0"/>
                                          </p:val>
                                        </p:tav>
                                        <p:tav tm="100000">
                                          <p:val>
                                            <p:strVal val="#ppt_h"/>
                                          </p:val>
                                        </p:tav>
                                      </p:tavLst>
                                    </p:anim>
                                    <p:anim calcmode="lin" valueType="num">
                                      <p:cBhvr>
                                        <p:cTn id="9" dur="1000" fill="hold"/>
                                        <p:tgtEl>
                                          <p:spTgt spid="31848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18483"/>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1000"/>
                            </p:stCondLst>
                            <p:childTnLst>
                              <p:par>
                                <p:cTn id="12" presetID="26" presetClass="entr" presetSubtype="0" fill="hold" grpId="0" nodeType="afterEffect">
                                  <p:stCondLst>
                                    <p:cond delay="0"/>
                                  </p:stCondLst>
                                  <p:childTnLst>
                                    <p:set>
                                      <p:cBhvr>
                                        <p:cTn id="13" dur="1" fill="hold">
                                          <p:stCondLst>
                                            <p:cond delay="0"/>
                                          </p:stCondLst>
                                        </p:cTn>
                                        <p:tgtEl>
                                          <p:spTgt spid="318496"/>
                                        </p:tgtEl>
                                        <p:attrNameLst>
                                          <p:attrName>style.visibility</p:attrName>
                                        </p:attrNameLst>
                                      </p:cBhvr>
                                      <p:to>
                                        <p:strVal val="visible"/>
                                      </p:to>
                                    </p:set>
                                    <p:animEffect transition="in" filter="wipe(down)">
                                      <p:cBhvr>
                                        <p:cTn id="14" dur="580">
                                          <p:stCondLst>
                                            <p:cond delay="0"/>
                                          </p:stCondLst>
                                        </p:cTn>
                                        <p:tgtEl>
                                          <p:spTgt spid="318496"/>
                                        </p:tgtEl>
                                      </p:cBhvr>
                                    </p:animEffect>
                                    <p:anim calcmode="lin" valueType="num">
                                      <p:cBhvr>
                                        <p:cTn id="15" dur="1822" tmFilter="0,0; 0.14,0.36; 0.43,0.73; 0.71,0.91; 1.0,1.0">
                                          <p:stCondLst>
                                            <p:cond delay="0"/>
                                          </p:stCondLst>
                                        </p:cTn>
                                        <p:tgtEl>
                                          <p:spTgt spid="318496"/>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318496"/>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318496"/>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318496"/>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318496"/>
                                        </p:tgtEl>
                                        <p:attrNameLst>
                                          <p:attrName>ppt_y</p:attrName>
                                        </p:attrNameLst>
                                      </p:cBhvr>
                                      <p:tavLst>
                                        <p:tav tm="0" fmla="#ppt_y-sin(pi*$)/81">
                                          <p:val>
                                            <p:fltVal val="0"/>
                                          </p:val>
                                        </p:tav>
                                        <p:tav tm="100000">
                                          <p:val>
                                            <p:fltVal val="1"/>
                                          </p:val>
                                        </p:tav>
                                      </p:tavLst>
                                    </p:anim>
                                    <p:animScale>
                                      <p:cBhvr>
                                        <p:cTn id="20" dur="26">
                                          <p:stCondLst>
                                            <p:cond delay="650"/>
                                          </p:stCondLst>
                                        </p:cTn>
                                        <p:tgtEl>
                                          <p:spTgt spid="318496"/>
                                        </p:tgtEl>
                                      </p:cBhvr>
                                      <p:to x="100000" y="60000"/>
                                    </p:animScale>
                                    <p:animScale>
                                      <p:cBhvr>
                                        <p:cTn id="21" dur="166" decel="50000">
                                          <p:stCondLst>
                                            <p:cond delay="676"/>
                                          </p:stCondLst>
                                        </p:cTn>
                                        <p:tgtEl>
                                          <p:spTgt spid="318496"/>
                                        </p:tgtEl>
                                      </p:cBhvr>
                                      <p:to x="100000" y="100000"/>
                                    </p:animScale>
                                    <p:animScale>
                                      <p:cBhvr>
                                        <p:cTn id="22" dur="26">
                                          <p:stCondLst>
                                            <p:cond delay="1312"/>
                                          </p:stCondLst>
                                        </p:cTn>
                                        <p:tgtEl>
                                          <p:spTgt spid="318496"/>
                                        </p:tgtEl>
                                      </p:cBhvr>
                                      <p:to x="100000" y="80000"/>
                                    </p:animScale>
                                    <p:animScale>
                                      <p:cBhvr>
                                        <p:cTn id="23" dur="166" decel="50000">
                                          <p:stCondLst>
                                            <p:cond delay="1338"/>
                                          </p:stCondLst>
                                        </p:cTn>
                                        <p:tgtEl>
                                          <p:spTgt spid="318496"/>
                                        </p:tgtEl>
                                      </p:cBhvr>
                                      <p:to x="100000" y="100000"/>
                                    </p:animScale>
                                    <p:animScale>
                                      <p:cBhvr>
                                        <p:cTn id="24" dur="26">
                                          <p:stCondLst>
                                            <p:cond delay="1642"/>
                                          </p:stCondLst>
                                        </p:cTn>
                                        <p:tgtEl>
                                          <p:spTgt spid="318496"/>
                                        </p:tgtEl>
                                      </p:cBhvr>
                                      <p:to x="100000" y="90000"/>
                                    </p:animScale>
                                    <p:animScale>
                                      <p:cBhvr>
                                        <p:cTn id="25" dur="166" decel="50000">
                                          <p:stCondLst>
                                            <p:cond delay="1668"/>
                                          </p:stCondLst>
                                        </p:cTn>
                                        <p:tgtEl>
                                          <p:spTgt spid="318496"/>
                                        </p:tgtEl>
                                      </p:cBhvr>
                                      <p:to x="100000" y="100000"/>
                                    </p:animScale>
                                    <p:animScale>
                                      <p:cBhvr>
                                        <p:cTn id="26" dur="26">
                                          <p:stCondLst>
                                            <p:cond delay="1808"/>
                                          </p:stCondLst>
                                        </p:cTn>
                                        <p:tgtEl>
                                          <p:spTgt spid="318496"/>
                                        </p:tgtEl>
                                      </p:cBhvr>
                                      <p:to x="100000" y="95000"/>
                                    </p:animScale>
                                    <p:animScale>
                                      <p:cBhvr>
                                        <p:cTn id="27" dur="166" decel="50000">
                                          <p:stCondLst>
                                            <p:cond delay="1834"/>
                                          </p:stCondLst>
                                        </p:cTn>
                                        <p:tgtEl>
                                          <p:spTgt spid="318496"/>
                                        </p:tgtEl>
                                      </p:cBhvr>
                                      <p:to x="100000" y="100000"/>
                                    </p:animScale>
                                  </p:childTnLst>
                                </p:cTn>
                              </p:par>
                            </p:childTnLst>
                          </p:cTn>
                        </p:par>
                        <p:par>
                          <p:cTn id="28" fill="hold" nodeType="afterGroup">
                            <p:stCondLst>
                              <p:cond delay="3000"/>
                            </p:stCondLst>
                            <p:childTnLst>
                              <p:par>
                                <p:cTn id="29" presetID="15" presetClass="entr" presetSubtype="0" fill="hold" nodeType="afterEffect">
                                  <p:stCondLst>
                                    <p:cond delay="1000"/>
                                  </p:stCondLst>
                                  <p:childTnLst>
                                    <p:set>
                                      <p:cBhvr>
                                        <p:cTn id="30" dur="1" fill="hold">
                                          <p:stCondLst>
                                            <p:cond delay="0"/>
                                          </p:stCondLst>
                                        </p:cTn>
                                        <p:tgtEl>
                                          <p:spTgt spid="318489"/>
                                        </p:tgtEl>
                                        <p:attrNameLst>
                                          <p:attrName>style.visibility</p:attrName>
                                        </p:attrNameLst>
                                      </p:cBhvr>
                                      <p:to>
                                        <p:strVal val="visible"/>
                                      </p:to>
                                    </p:set>
                                    <p:anim calcmode="lin" valueType="num">
                                      <p:cBhvr>
                                        <p:cTn id="31" dur="1000" fill="hold"/>
                                        <p:tgtEl>
                                          <p:spTgt spid="318489"/>
                                        </p:tgtEl>
                                        <p:attrNameLst>
                                          <p:attrName>ppt_w</p:attrName>
                                        </p:attrNameLst>
                                      </p:cBhvr>
                                      <p:tavLst>
                                        <p:tav tm="0">
                                          <p:val>
                                            <p:fltVal val="0"/>
                                          </p:val>
                                        </p:tav>
                                        <p:tav tm="100000">
                                          <p:val>
                                            <p:strVal val="#ppt_w"/>
                                          </p:val>
                                        </p:tav>
                                      </p:tavLst>
                                    </p:anim>
                                    <p:anim calcmode="lin" valueType="num">
                                      <p:cBhvr>
                                        <p:cTn id="32" dur="1000" fill="hold"/>
                                        <p:tgtEl>
                                          <p:spTgt spid="318489"/>
                                        </p:tgtEl>
                                        <p:attrNameLst>
                                          <p:attrName>ppt_h</p:attrName>
                                        </p:attrNameLst>
                                      </p:cBhvr>
                                      <p:tavLst>
                                        <p:tav tm="0">
                                          <p:val>
                                            <p:fltVal val="0"/>
                                          </p:val>
                                        </p:tav>
                                        <p:tav tm="100000">
                                          <p:val>
                                            <p:strVal val="#ppt_h"/>
                                          </p:val>
                                        </p:tav>
                                      </p:tavLst>
                                    </p:anim>
                                    <p:anim calcmode="lin" valueType="num">
                                      <p:cBhvr>
                                        <p:cTn id="33" dur="1000" fill="hold"/>
                                        <p:tgtEl>
                                          <p:spTgt spid="318489"/>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318489"/>
                                        </p:tgtEl>
                                        <p:attrNameLst>
                                          <p:attrName>ppt_y</p:attrName>
                                        </p:attrNameLst>
                                      </p:cBhvr>
                                      <p:tavLst>
                                        <p:tav tm="0" fmla="#ppt_y+(sin(-2*pi*(1-$))*-#ppt_x+cos(-2*pi*(1-$))*(1-#ppt_y))*(1-$)">
                                          <p:val>
                                            <p:fltVal val="0"/>
                                          </p:val>
                                        </p:tav>
                                        <p:tav tm="100000">
                                          <p:val>
                                            <p:fltVal val="1"/>
                                          </p:val>
                                        </p:tav>
                                      </p:tavLst>
                                    </p:anim>
                                  </p:childTnLst>
                                </p:cTn>
                              </p:par>
                            </p:childTnLst>
                          </p:cTn>
                        </p:par>
                        <p:par>
                          <p:cTn id="35" fill="hold" nodeType="afterGroup">
                            <p:stCondLst>
                              <p:cond delay="5000"/>
                            </p:stCondLst>
                            <p:childTnLst>
                              <p:par>
                                <p:cTn id="36" presetID="15" presetClass="entr" presetSubtype="0" fill="hold" nodeType="afterEffect">
                                  <p:stCondLst>
                                    <p:cond delay="1000"/>
                                  </p:stCondLst>
                                  <p:childTnLst>
                                    <p:set>
                                      <p:cBhvr>
                                        <p:cTn id="37" dur="1" fill="hold">
                                          <p:stCondLst>
                                            <p:cond delay="0"/>
                                          </p:stCondLst>
                                        </p:cTn>
                                        <p:tgtEl>
                                          <p:spTgt spid="318482"/>
                                        </p:tgtEl>
                                        <p:attrNameLst>
                                          <p:attrName>style.visibility</p:attrName>
                                        </p:attrNameLst>
                                      </p:cBhvr>
                                      <p:to>
                                        <p:strVal val="visible"/>
                                      </p:to>
                                    </p:set>
                                    <p:anim calcmode="lin" valueType="num">
                                      <p:cBhvr>
                                        <p:cTn id="38" dur="1000" fill="hold"/>
                                        <p:tgtEl>
                                          <p:spTgt spid="318482"/>
                                        </p:tgtEl>
                                        <p:attrNameLst>
                                          <p:attrName>ppt_w</p:attrName>
                                        </p:attrNameLst>
                                      </p:cBhvr>
                                      <p:tavLst>
                                        <p:tav tm="0">
                                          <p:val>
                                            <p:fltVal val="0"/>
                                          </p:val>
                                        </p:tav>
                                        <p:tav tm="100000">
                                          <p:val>
                                            <p:strVal val="#ppt_w"/>
                                          </p:val>
                                        </p:tav>
                                      </p:tavLst>
                                    </p:anim>
                                    <p:anim calcmode="lin" valueType="num">
                                      <p:cBhvr>
                                        <p:cTn id="39" dur="1000" fill="hold"/>
                                        <p:tgtEl>
                                          <p:spTgt spid="318482"/>
                                        </p:tgtEl>
                                        <p:attrNameLst>
                                          <p:attrName>ppt_h</p:attrName>
                                        </p:attrNameLst>
                                      </p:cBhvr>
                                      <p:tavLst>
                                        <p:tav tm="0">
                                          <p:val>
                                            <p:fltVal val="0"/>
                                          </p:val>
                                        </p:tav>
                                        <p:tav tm="100000">
                                          <p:val>
                                            <p:strVal val="#ppt_h"/>
                                          </p:val>
                                        </p:tav>
                                      </p:tavLst>
                                    </p:anim>
                                    <p:anim calcmode="lin" valueType="num">
                                      <p:cBhvr>
                                        <p:cTn id="40" dur="1000" fill="hold"/>
                                        <p:tgtEl>
                                          <p:spTgt spid="318482"/>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318482"/>
                                        </p:tgtEl>
                                        <p:attrNameLst>
                                          <p:attrName>ppt_y</p:attrName>
                                        </p:attrNameLst>
                                      </p:cBhvr>
                                      <p:tavLst>
                                        <p:tav tm="0" fmla="#ppt_y+(sin(-2*pi*(1-$))*-#ppt_x+cos(-2*pi*(1-$))*(1-#ppt_y))*(1-$)">
                                          <p:val>
                                            <p:fltVal val="0"/>
                                          </p:val>
                                        </p:tav>
                                        <p:tav tm="100000">
                                          <p:val>
                                            <p:fltVal val="1"/>
                                          </p:val>
                                        </p:tav>
                                      </p:tavLst>
                                    </p:anim>
                                  </p:childTnLst>
                                </p:cTn>
                              </p:par>
                            </p:childTnLst>
                          </p:cTn>
                        </p:par>
                        <p:par>
                          <p:cTn id="42" fill="hold" nodeType="afterGroup">
                            <p:stCondLst>
                              <p:cond delay="7000"/>
                            </p:stCondLst>
                            <p:childTnLst>
                              <p:par>
                                <p:cTn id="43" presetID="15" presetClass="entr" presetSubtype="0" fill="hold" nodeType="afterEffect">
                                  <p:stCondLst>
                                    <p:cond delay="1000"/>
                                  </p:stCondLst>
                                  <p:childTnLst>
                                    <p:set>
                                      <p:cBhvr>
                                        <p:cTn id="44" dur="1" fill="hold">
                                          <p:stCondLst>
                                            <p:cond delay="0"/>
                                          </p:stCondLst>
                                        </p:cTn>
                                        <p:tgtEl>
                                          <p:spTgt spid="318484"/>
                                        </p:tgtEl>
                                        <p:attrNameLst>
                                          <p:attrName>style.visibility</p:attrName>
                                        </p:attrNameLst>
                                      </p:cBhvr>
                                      <p:to>
                                        <p:strVal val="visible"/>
                                      </p:to>
                                    </p:set>
                                    <p:anim calcmode="lin" valueType="num">
                                      <p:cBhvr>
                                        <p:cTn id="45" dur="1000" fill="hold"/>
                                        <p:tgtEl>
                                          <p:spTgt spid="318484"/>
                                        </p:tgtEl>
                                        <p:attrNameLst>
                                          <p:attrName>ppt_w</p:attrName>
                                        </p:attrNameLst>
                                      </p:cBhvr>
                                      <p:tavLst>
                                        <p:tav tm="0">
                                          <p:val>
                                            <p:fltVal val="0"/>
                                          </p:val>
                                        </p:tav>
                                        <p:tav tm="100000">
                                          <p:val>
                                            <p:strVal val="#ppt_w"/>
                                          </p:val>
                                        </p:tav>
                                      </p:tavLst>
                                    </p:anim>
                                    <p:anim calcmode="lin" valueType="num">
                                      <p:cBhvr>
                                        <p:cTn id="46" dur="1000" fill="hold"/>
                                        <p:tgtEl>
                                          <p:spTgt spid="318484"/>
                                        </p:tgtEl>
                                        <p:attrNameLst>
                                          <p:attrName>ppt_h</p:attrName>
                                        </p:attrNameLst>
                                      </p:cBhvr>
                                      <p:tavLst>
                                        <p:tav tm="0">
                                          <p:val>
                                            <p:fltVal val="0"/>
                                          </p:val>
                                        </p:tav>
                                        <p:tav tm="100000">
                                          <p:val>
                                            <p:strVal val="#ppt_h"/>
                                          </p:val>
                                        </p:tav>
                                      </p:tavLst>
                                    </p:anim>
                                    <p:anim calcmode="lin" valueType="num">
                                      <p:cBhvr>
                                        <p:cTn id="47" dur="1000" fill="hold"/>
                                        <p:tgtEl>
                                          <p:spTgt spid="318484"/>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318484"/>
                                        </p:tgtEl>
                                        <p:attrNameLst>
                                          <p:attrName>ppt_y</p:attrName>
                                        </p:attrNameLst>
                                      </p:cBhvr>
                                      <p:tavLst>
                                        <p:tav tm="0" fmla="#ppt_y+(sin(-2*pi*(1-$))*-#ppt_x+cos(-2*pi*(1-$))*(1-#ppt_y))*(1-$)">
                                          <p:val>
                                            <p:fltVal val="0"/>
                                          </p:val>
                                        </p:tav>
                                        <p:tav tm="100000">
                                          <p:val>
                                            <p:fltVal val="1"/>
                                          </p:val>
                                        </p:tav>
                                      </p:tavLst>
                                    </p:anim>
                                  </p:childTnLst>
                                </p:cTn>
                              </p:par>
                            </p:childTnLst>
                          </p:cTn>
                        </p:par>
                        <p:par>
                          <p:cTn id="49" fill="hold" nodeType="afterGroup">
                            <p:stCondLst>
                              <p:cond delay="9000"/>
                            </p:stCondLst>
                            <p:childTnLst>
                              <p:par>
                                <p:cTn id="50" presetID="26" presetClass="entr" presetSubtype="0" fill="hold" grpId="0" nodeType="afterEffect">
                                  <p:stCondLst>
                                    <p:cond delay="0"/>
                                  </p:stCondLst>
                                  <p:childTnLst>
                                    <p:set>
                                      <p:cBhvr>
                                        <p:cTn id="51" dur="1" fill="hold">
                                          <p:stCondLst>
                                            <p:cond delay="0"/>
                                          </p:stCondLst>
                                        </p:cTn>
                                        <p:tgtEl>
                                          <p:spTgt spid="318499"/>
                                        </p:tgtEl>
                                        <p:attrNameLst>
                                          <p:attrName>style.visibility</p:attrName>
                                        </p:attrNameLst>
                                      </p:cBhvr>
                                      <p:to>
                                        <p:strVal val="visible"/>
                                      </p:to>
                                    </p:set>
                                    <p:animEffect transition="in" filter="wipe(down)">
                                      <p:cBhvr>
                                        <p:cTn id="52" dur="580">
                                          <p:stCondLst>
                                            <p:cond delay="0"/>
                                          </p:stCondLst>
                                        </p:cTn>
                                        <p:tgtEl>
                                          <p:spTgt spid="318499"/>
                                        </p:tgtEl>
                                      </p:cBhvr>
                                    </p:animEffect>
                                    <p:anim calcmode="lin" valueType="num">
                                      <p:cBhvr>
                                        <p:cTn id="53" dur="1822" tmFilter="0,0; 0.14,0.36; 0.43,0.73; 0.71,0.91; 1.0,1.0">
                                          <p:stCondLst>
                                            <p:cond delay="0"/>
                                          </p:stCondLst>
                                        </p:cTn>
                                        <p:tgtEl>
                                          <p:spTgt spid="318499"/>
                                        </p:tgtEl>
                                        <p:attrNameLst>
                                          <p:attrName>ppt_x</p:attrName>
                                        </p:attrNameLst>
                                      </p:cBhvr>
                                      <p:tavLst>
                                        <p:tav tm="0">
                                          <p:val>
                                            <p:strVal val="#ppt_x-0.25"/>
                                          </p:val>
                                        </p:tav>
                                        <p:tav tm="100000">
                                          <p:val>
                                            <p:strVal val="#ppt_x"/>
                                          </p:val>
                                        </p:tav>
                                      </p:tavLst>
                                    </p:anim>
                                    <p:anim calcmode="lin" valueType="num">
                                      <p:cBhvr>
                                        <p:cTn id="54" dur="664" tmFilter="0.0,0.0; 0.25,0.07; 0.50,0.2; 0.75,0.467; 1.0,1.0">
                                          <p:stCondLst>
                                            <p:cond delay="0"/>
                                          </p:stCondLst>
                                        </p:cTn>
                                        <p:tgtEl>
                                          <p:spTgt spid="318499"/>
                                        </p:tgtEl>
                                        <p:attrNameLst>
                                          <p:attrName>ppt_y</p:attrName>
                                        </p:attrNameLst>
                                      </p:cBhvr>
                                      <p:tavLst>
                                        <p:tav tm="0" fmla="#ppt_y-sin(pi*$)/3">
                                          <p:val>
                                            <p:fltVal val="0.5"/>
                                          </p:val>
                                        </p:tav>
                                        <p:tav tm="100000">
                                          <p:val>
                                            <p:fltVal val="1"/>
                                          </p:val>
                                        </p:tav>
                                      </p:tavLst>
                                    </p:anim>
                                    <p:anim calcmode="lin" valueType="num">
                                      <p:cBhvr>
                                        <p:cTn id="55" dur="664" tmFilter="0, 0; 0.125,0.2665; 0.25,0.4; 0.375,0.465; 0.5,0.5;  0.625,0.535; 0.75,0.6; 0.875,0.7335; 1,1">
                                          <p:stCondLst>
                                            <p:cond delay="664"/>
                                          </p:stCondLst>
                                        </p:cTn>
                                        <p:tgtEl>
                                          <p:spTgt spid="318499"/>
                                        </p:tgtEl>
                                        <p:attrNameLst>
                                          <p:attrName>ppt_y</p:attrName>
                                        </p:attrNameLst>
                                      </p:cBhvr>
                                      <p:tavLst>
                                        <p:tav tm="0" fmla="#ppt_y-sin(pi*$)/9">
                                          <p:val>
                                            <p:fltVal val="0"/>
                                          </p:val>
                                        </p:tav>
                                        <p:tav tm="100000">
                                          <p:val>
                                            <p:fltVal val="1"/>
                                          </p:val>
                                        </p:tav>
                                      </p:tavLst>
                                    </p:anim>
                                    <p:anim calcmode="lin" valueType="num">
                                      <p:cBhvr>
                                        <p:cTn id="56" dur="332" tmFilter="0, 0; 0.125,0.2665; 0.25,0.4; 0.375,0.465; 0.5,0.5;  0.625,0.535; 0.75,0.6; 0.875,0.7335; 1,1">
                                          <p:stCondLst>
                                            <p:cond delay="1324"/>
                                          </p:stCondLst>
                                        </p:cTn>
                                        <p:tgtEl>
                                          <p:spTgt spid="318499"/>
                                        </p:tgtEl>
                                        <p:attrNameLst>
                                          <p:attrName>ppt_y</p:attrName>
                                        </p:attrNameLst>
                                      </p:cBhvr>
                                      <p:tavLst>
                                        <p:tav tm="0" fmla="#ppt_y-sin(pi*$)/27">
                                          <p:val>
                                            <p:fltVal val="0"/>
                                          </p:val>
                                        </p:tav>
                                        <p:tav tm="100000">
                                          <p:val>
                                            <p:fltVal val="1"/>
                                          </p:val>
                                        </p:tav>
                                      </p:tavLst>
                                    </p:anim>
                                    <p:anim calcmode="lin" valueType="num">
                                      <p:cBhvr>
                                        <p:cTn id="57" dur="164" tmFilter="0, 0; 0.125,0.2665; 0.25,0.4; 0.375,0.465; 0.5,0.5;  0.625,0.535; 0.75,0.6; 0.875,0.7335; 1,1">
                                          <p:stCondLst>
                                            <p:cond delay="1656"/>
                                          </p:stCondLst>
                                        </p:cTn>
                                        <p:tgtEl>
                                          <p:spTgt spid="318499"/>
                                        </p:tgtEl>
                                        <p:attrNameLst>
                                          <p:attrName>ppt_y</p:attrName>
                                        </p:attrNameLst>
                                      </p:cBhvr>
                                      <p:tavLst>
                                        <p:tav tm="0" fmla="#ppt_y-sin(pi*$)/81">
                                          <p:val>
                                            <p:fltVal val="0"/>
                                          </p:val>
                                        </p:tav>
                                        <p:tav tm="100000">
                                          <p:val>
                                            <p:fltVal val="1"/>
                                          </p:val>
                                        </p:tav>
                                      </p:tavLst>
                                    </p:anim>
                                    <p:animScale>
                                      <p:cBhvr>
                                        <p:cTn id="58" dur="26">
                                          <p:stCondLst>
                                            <p:cond delay="650"/>
                                          </p:stCondLst>
                                        </p:cTn>
                                        <p:tgtEl>
                                          <p:spTgt spid="318499"/>
                                        </p:tgtEl>
                                      </p:cBhvr>
                                      <p:to x="100000" y="60000"/>
                                    </p:animScale>
                                    <p:animScale>
                                      <p:cBhvr>
                                        <p:cTn id="59" dur="166" decel="50000">
                                          <p:stCondLst>
                                            <p:cond delay="676"/>
                                          </p:stCondLst>
                                        </p:cTn>
                                        <p:tgtEl>
                                          <p:spTgt spid="318499"/>
                                        </p:tgtEl>
                                      </p:cBhvr>
                                      <p:to x="100000" y="100000"/>
                                    </p:animScale>
                                    <p:animScale>
                                      <p:cBhvr>
                                        <p:cTn id="60" dur="26">
                                          <p:stCondLst>
                                            <p:cond delay="1312"/>
                                          </p:stCondLst>
                                        </p:cTn>
                                        <p:tgtEl>
                                          <p:spTgt spid="318499"/>
                                        </p:tgtEl>
                                      </p:cBhvr>
                                      <p:to x="100000" y="80000"/>
                                    </p:animScale>
                                    <p:animScale>
                                      <p:cBhvr>
                                        <p:cTn id="61" dur="166" decel="50000">
                                          <p:stCondLst>
                                            <p:cond delay="1338"/>
                                          </p:stCondLst>
                                        </p:cTn>
                                        <p:tgtEl>
                                          <p:spTgt spid="318499"/>
                                        </p:tgtEl>
                                      </p:cBhvr>
                                      <p:to x="100000" y="100000"/>
                                    </p:animScale>
                                    <p:animScale>
                                      <p:cBhvr>
                                        <p:cTn id="62" dur="26">
                                          <p:stCondLst>
                                            <p:cond delay="1642"/>
                                          </p:stCondLst>
                                        </p:cTn>
                                        <p:tgtEl>
                                          <p:spTgt spid="318499"/>
                                        </p:tgtEl>
                                      </p:cBhvr>
                                      <p:to x="100000" y="90000"/>
                                    </p:animScale>
                                    <p:animScale>
                                      <p:cBhvr>
                                        <p:cTn id="63" dur="166" decel="50000">
                                          <p:stCondLst>
                                            <p:cond delay="1668"/>
                                          </p:stCondLst>
                                        </p:cTn>
                                        <p:tgtEl>
                                          <p:spTgt spid="318499"/>
                                        </p:tgtEl>
                                      </p:cBhvr>
                                      <p:to x="100000" y="100000"/>
                                    </p:animScale>
                                    <p:animScale>
                                      <p:cBhvr>
                                        <p:cTn id="64" dur="26">
                                          <p:stCondLst>
                                            <p:cond delay="1808"/>
                                          </p:stCondLst>
                                        </p:cTn>
                                        <p:tgtEl>
                                          <p:spTgt spid="318499"/>
                                        </p:tgtEl>
                                      </p:cBhvr>
                                      <p:to x="100000" y="95000"/>
                                    </p:animScale>
                                    <p:animScale>
                                      <p:cBhvr>
                                        <p:cTn id="65" dur="166" decel="50000">
                                          <p:stCondLst>
                                            <p:cond delay="1834"/>
                                          </p:stCondLst>
                                        </p:cTn>
                                        <p:tgtEl>
                                          <p:spTgt spid="318499"/>
                                        </p:tgtEl>
                                      </p:cBhvr>
                                      <p:to x="100000" y="100000"/>
                                    </p:animScale>
                                  </p:childTnLst>
                                </p:cTn>
                              </p:par>
                            </p:childTnLst>
                          </p:cTn>
                        </p:par>
                        <p:par>
                          <p:cTn id="66" fill="hold" nodeType="afterGroup">
                            <p:stCondLst>
                              <p:cond delay="11000"/>
                            </p:stCondLst>
                            <p:childTnLst>
                              <p:par>
                                <p:cTn id="67" presetID="15" presetClass="entr" presetSubtype="0" fill="hold" nodeType="afterEffect">
                                  <p:stCondLst>
                                    <p:cond delay="1000"/>
                                  </p:stCondLst>
                                  <p:childTnLst>
                                    <p:set>
                                      <p:cBhvr>
                                        <p:cTn id="68" dur="1" fill="hold">
                                          <p:stCondLst>
                                            <p:cond delay="0"/>
                                          </p:stCondLst>
                                        </p:cTn>
                                        <p:tgtEl>
                                          <p:spTgt spid="318485"/>
                                        </p:tgtEl>
                                        <p:attrNameLst>
                                          <p:attrName>style.visibility</p:attrName>
                                        </p:attrNameLst>
                                      </p:cBhvr>
                                      <p:to>
                                        <p:strVal val="visible"/>
                                      </p:to>
                                    </p:set>
                                    <p:anim calcmode="lin" valueType="num">
                                      <p:cBhvr>
                                        <p:cTn id="69" dur="1000" fill="hold"/>
                                        <p:tgtEl>
                                          <p:spTgt spid="318485"/>
                                        </p:tgtEl>
                                        <p:attrNameLst>
                                          <p:attrName>ppt_w</p:attrName>
                                        </p:attrNameLst>
                                      </p:cBhvr>
                                      <p:tavLst>
                                        <p:tav tm="0">
                                          <p:val>
                                            <p:fltVal val="0"/>
                                          </p:val>
                                        </p:tav>
                                        <p:tav tm="100000">
                                          <p:val>
                                            <p:strVal val="#ppt_w"/>
                                          </p:val>
                                        </p:tav>
                                      </p:tavLst>
                                    </p:anim>
                                    <p:anim calcmode="lin" valueType="num">
                                      <p:cBhvr>
                                        <p:cTn id="70" dur="1000" fill="hold"/>
                                        <p:tgtEl>
                                          <p:spTgt spid="318485"/>
                                        </p:tgtEl>
                                        <p:attrNameLst>
                                          <p:attrName>ppt_h</p:attrName>
                                        </p:attrNameLst>
                                      </p:cBhvr>
                                      <p:tavLst>
                                        <p:tav tm="0">
                                          <p:val>
                                            <p:fltVal val="0"/>
                                          </p:val>
                                        </p:tav>
                                        <p:tav tm="100000">
                                          <p:val>
                                            <p:strVal val="#ppt_h"/>
                                          </p:val>
                                        </p:tav>
                                      </p:tavLst>
                                    </p:anim>
                                    <p:anim calcmode="lin" valueType="num">
                                      <p:cBhvr>
                                        <p:cTn id="71" dur="1000" fill="hold"/>
                                        <p:tgtEl>
                                          <p:spTgt spid="318485"/>
                                        </p:tgtEl>
                                        <p:attrNameLst>
                                          <p:attrName>ppt_x</p:attrName>
                                        </p:attrNameLst>
                                      </p:cBhvr>
                                      <p:tavLst>
                                        <p:tav tm="0" fmla="#ppt_x+(cos(-2*pi*(1-$))*-#ppt_x-sin(-2*pi*(1-$))*(1-#ppt_y))*(1-$)">
                                          <p:val>
                                            <p:fltVal val="0"/>
                                          </p:val>
                                        </p:tav>
                                        <p:tav tm="100000">
                                          <p:val>
                                            <p:fltVal val="1"/>
                                          </p:val>
                                        </p:tav>
                                      </p:tavLst>
                                    </p:anim>
                                    <p:anim calcmode="lin" valueType="num">
                                      <p:cBhvr>
                                        <p:cTn id="72" dur="1000" fill="hold"/>
                                        <p:tgtEl>
                                          <p:spTgt spid="318485"/>
                                        </p:tgtEl>
                                        <p:attrNameLst>
                                          <p:attrName>ppt_y</p:attrName>
                                        </p:attrNameLst>
                                      </p:cBhvr>
                                      <p:tavLst>
                                        <p:tav tm="0" fmla="#ppt_y+(sin(-2*pi*(1-$))*-#ppt_x+cos(-2*pi*(1-$))*(1-#ppt_y))*(1-$)">
                                          <p:val>
                                            <p:fltVal val="0"/>
                                          </p:val>
                                        </p:tav>
                                        <p:tav tm="100000">
                                          <p:val>
                                            <p:fltVal val="1"/>
                                          </p:val>
                                        </p:tav>
                                      </p:tavLst>
                                    </p:anim>
                                  </p:childTnLst>
                                </p:cTn>
                              </p:par>
                            </p:childTnLst>
                          </p:cTn>
                        </p:par>
                        <p:par>
                          <p:cTn id="73" fill="hold" nodeType="afterGroup">
                            <p:stCondLst>
                              <p:cond delay="13000"/>
                            </p:stCondLst>
                            <p:childTnLst>
                              <p:par>
                                <p:cTn id="74" presetID="26" presetClass="entr" presetSubtype="0" fill="hold" grpId="0" nodeType="afterEffect">
                                  <p:stCondLst>
                                    <p:cond delay="0"/>
                                  </p:stCondLst>
                                  <p:childTnLst>
                                    <p:set>
                                      <p:cBhvr>
                                        <p:cTn id="75" dur="1" fill="hold">
                                          <p:stCondLst>
                                            <p:cond delay="0"/>
                                          </p:stCondLst>
                                        </p:cTn>
                                        <p:tgtEl>
                                          <p:spTgt spid="318498"/>
                                        </p:tgtEl>
                                        <p:attrNameLst>
                                          <p:attrName>style.visibility</p:attrName>
                                        </p:attrNameLst>
                                      </p:cBhvr>
                                      <p:to>
                                        <p:strVal val="visible"/>
                                      </p:to>
                                    </p:set>
                                    <p:animEffect transition="in" filter="wipe(down)">
                                      <p:cBhvr>
                                        <p:cTn id="76" dur="580">
                                          <p:stCondLst>
                                            <p:cond delay="0"/>
                                          </p:stCondLst>
                                        </p:cTn>
                                        <p:tgtEl>
                                          <p:spTgt spid="318498"/>
                                        </p:tgtEl>
                                      </p:cBhvr>
                                    </p:animEffect>
                                    <p:anim calcmode="lin" valueType="num">
                                      <p:cBhvr>
                                        <p:cTn id="77" dur="1822" tmFilter="0,0; 0.14,0.36; 0.43,0.73; 0.71,0.91; 1.0,1.0">
                                          <p:stCondLst>
                                            <p:cond delay="0"/>
                                          </p:stCondLst>
                                        </p:cTn>
                                        <p:tgtEl>
                                          <p:spTgt spid="318498"/>
                                        </p:tgtEl>
                                        <p:attrNameLst>
                                          <p:attrName>ppt_x</p:attrName>
                                        </p:attrNameLst>
                                      </p:cBhvr>
                                      <p:tavLst>
                                        <p:tav tm="0">
                                          <p:val>
                                            <p:strVal val="#ppt_x-0.25"/>
                                          </p:val>
                                        </p:tav>
                                        <p:tav tm="100000">
                                          <p:val>
                                            <p:strVal val="#ppt_x"/>
                                          </p:val>
                                        </p:tav>
                                      </p:tavLst>
                                    </p:anim>
                                    <p:anim calcmode="lin" valueType="num">
                                      <p:cBhvr>
                                        <p:cTn id="78" dur="664" tmFilter="0.0,0.0; 0.25,0.07; 0.50,0.2; 0.75,0.467; 1.0,1.0">
                                          <p:stCondLst>
                                            <p:cond delay="0"/>
                                          </p:stCondLst>
                                        </p:cTn>
                                        <p:tgtEl>
                                          <p:spTgt spid="318498"/>
                                        </p:tgtEl>
                                        <p:attrNameLst>
                                          <p:attrName>ppt_y</p:attrName>
                                        </p:attrNameLst>
                                      </p:cBhvr>
                                      <p:tavLst>
                                        <p:tav tm="0" fmla="#ppt_y-sin(pi*$)/3">
                                          <p:val>
                                            <p:fltVal val="0.5"/>
                                          </p:val>
                                        </p:tav>
                                        <p:tav tm="100000">
                                          <p:val>
                                            <p:fltVal val="1"/>
                                          </p:val>
                                        </p:tav>
                                      </p:tavLst>
                                    </p:anim>
                                    <p:anim calcmode="lin" valueType="num">
                                      <p:cBhvr>
                                        <p:cTn id="79" dur="664" tmFilter="0, 0; 0.125,0.2665; 0.25,0.4; 0.375,0.465; 0.5,0.5;  0.625,0.535; 0.75,0.6; 0.875,0.7335; 1,1">
                                          <p:stCondLst>
                                            <p:cond delay="664"/>
                                          </p:stCondLst>
                                        </p:cTn>
                                        <p:tgtEl>
                                          <p:spTgt spid="318498"/>
                                        </p:tgtEl>
                                        <p:attrNameLst>
                                          <p:attrName>ppt_y</p:attrName>
                                        </p:attrNameLst>
                                      </p:cBhvr>
                                      <p:tavLst>
                                        <p:tav tm="0" fmla="#ppt_y-sin(pi*$)/9">
                                          <p:val>
                                            <p:fltVal val="0"/>
                                          </p:val>
                                        </p:tav>
                                        <p:tav tm="100000">
                                          <p:val>
                                            <p:fltVal val="1"/>
                                          </p:val>
                                        </p:tav>
                                      </p:tavLst>
                                    </p:anim>
                                    <p:anim calcmode="lin" valueType="num">
                                      <p:cBhvr>
                                        <p:cTn id="80" dur="332" tmFilter="0, 0; 0.125,0.2665; 0.25,0.4; 0.375,0.465; 0.5,0.5;  0.625,0.535; 0.75,0.6; 0.875,0.7335; 1,1">
                                          <p:stCondLst>
                                            <p:cond delay="1324"/>
                                          </p:stCondLst>
                                        </p:cTn>
                                        <p:tgtEl>
                                          <p:spTgt spid="318498"/>
                                        </p:tgtEl>
                                        <p:attrNameLst>
                                          <p:attrName>ppt_y</p:attrName>
                                        </p:attrNameLst>
                                      </p:cBhvr>
                                      <p:tavLst>
                                        <p:tav tm="0" fmla="#ppt_y-sin(pi*$)/27">
                                          <p:val>
                                            <p:fltVal val="0"/>
                                          </p:val>
                                        </p:tav>
                                        <p:tav tm="100000">
                                          <p:val>
                                            <p:fltVal val="1"/>
                                          </p:val>
                                        </p:tav>
                                      </p:tavLst>
                                    </p:anim>
                                    <p:anim calcmode="lin" valueType="num">
                                      <p:cBhvr>
                                        <p:cTn id="81" dur="164" tmFilter="0, 0; 0.125,0.2665; 0.25,0.4; 0.375,0.465; 0.5,0.5;  0.625,0.535; 0.75,0.6; 0.875,0.7335; 1,1">
                                          <p:stCondLst>
                                            <p:cond delay="1656"/>
                                          </p:stCondLst>
                                        </p:cTn>
                                        <p:tgtEl>
                                          <p:spTgt spid="318498"/>
                                        </p:tgtEl>
                                        <p:attrNameLst>
                                          <p:attrName>ppt_y</p:attrName>
                                        </p:attrNameLst>
                                      </p:cBhvr>
                                      <p:tavLst>
                                        <p:tav tm="0" fmla="#ppt_y-sin(pi*$)/81">
                                          <p:val>
                                            <p:fltVal val="0"/>
                                          </p:val>
                                        </p:tav>
                                        <p:tav tm="100000">
                                          <p:val>
                                            <p:fltVal val="1"/>
                                          </p:val>
                                        </p:tav>
                                      </p:tavLst>
                                    </p:anim>
                                    <p:animScale>
                                      <p:cBhvr>
                                        <p:cTn id="82" dur="26">
                                          <p:stCondLst>
                                            <p:cond delay="650"/>
                                          </p:stCondLst>
                                        </p:cTn>
                                        <p:tgtEl>
                                          <p:spTgt spid="318498"/>
                                        </p:tgtEl>
                                      </p:cBhvr>
                                      <p:to x="100000" y="60000"/>
                                    </p:animScale>
                                    <p:animScale>
                                      <p:cBhvr>
                                        <p:cTn id="83" dur="166" decel="50000">
                                          <p:stCondLst>
                                            <p:cond delay="676"/>
                                          </p:stCondLst>
                                        </p:cTn>
                                        <p:tgtEl>
                                          <p:spTgt spid="318498"/>
                                        </p:tgtEl>
                                      </p:cBhvr>
                                      <p:to x="100000" y="100000"/>
                                    </p:animScale>
                                    <p:animScale>
                                      <p:cBhvr>
                                        <p:cTn id="84" dur="26">
                                          <p:stCondLst>
                                            <p:cond delay="1312"/>
                                          </p:stCondLst>
                                        </p:cTn>
                                        <p:tgtEl>
                                          <p:spTgt spid="318498"/>
                                        </p:tgtEl>
                                      </p:cBhvr>
                                      <p:to x="100000" y="80000"/>
                                    </p:animScale>
                                    <p:animScale>
                                      <p:cBhvr>
                                        <p:cTn id="85" dur="166" decel="50000">
                                          <p:stCondLst>
                                            <p:cond delay="1338"/>
                                          </p:stCondLst>
                                        </p:cTn>
                                        <p:tgtEl>
                                          <p:spTgt spid="318498"/>
                                        </p:tgtEl>
                                      </p:cBhvr>
                                      <p:to x="100000" y="100000"/>
                                    </p:animScale>
                                    <p:animScale>
                                      <p:cBhvr>
                                        <p:cTn id="86" dur="26">
                                          <p:stCondLst>
                                            <p:cond delay="1642"/>
                                          </p:stCondLst>
                                        </p:cTn>
                                        <p:tgtEl>
                                          <p:spTgt spid="318498"/>
                                        </p:tgtEl>
                                      </p:cBhvr>
                                      <p:to x="100000" y="90000"/>
                                    </p:animScale>
                                    <p:animScale>
                                      <p:cBhvr>
                                        <p:cTn id="87" dur="166" decel="50000">
                                          <p:stCondLst>
                                            <p:cond delay="1668"/>
                                          </p:stCondLst>
                                        </p:cTn>
                                        <p:tgtEl>
                                          <p:spTgt spid="318498"/>
                                        </p:tgtEl>
                                      </p:cBhvr>
                                      <p:to x="100000" y="100000"/>
                                    </p:animScale>
                                    <p:animScale>
                                      <p:cBhvr>
                                        <p:cTn id="88" dur="26">
                                          <p:stCondLst>
                                            <p:cond delay="1808"/>
                                          </p:stCondLst>
                                        </p:cTn>
                                        <p:tgtEl>
                                          <p:spTgt spid="318498"/>
                                        </p:tgtEl>
                                      </p:cBhvr>
                                      <p:to x="100000" y="95000"/>
                                    </p:animScale>
                                    <p:animScale>
                                      <p:cBhvr>
                                        <p:cTn id="89" dur="166" decel="50000">
                                          <p:stCondLst>
                                            <p:cond delay="1834"/>
                                          </p:stCondLst>
                                        </p:cTn>
                                        <p:tgtEl>
                                          <p:spTgt spid="318498"/>
                                        </p:tgtEl>
                                      </p:cBhvr>
                                      <p:to x="100000" y="100000"/>
                                    </p:animScale>
                                  </p:childTnLst>
                                </p:cTn>
                              </p:par>
                            </p:childTnLst>
                          </p:cTn>
                        </p:par>
                        <p:par>
                          <p:cTn id="90" fill="hold" nodeType="afterGroup">
                            <p:stCondLst>
                              <p:cond delay="15000"/>
                            </p:stCondLst>
                            <p:childTnLst>
                              <p:par>
                                <p:cTn id="91" presetID="15" presetClass="entr" presetSubtype="0" fill="hold" nodeType="afterEffect">
                                  <p:stCondLst>
                                    <p:cond delay="1000"/>
                                  </p:stCondLst>
                                  <p:childTnLst>
                                    <p:set>
                                      <p:cBhvr>
                                        <p:cTn id="92" dur="1" fill="hold">
                                          <p:stCondLst>
                                            <p:cond delay="0"/>
                                          </p:stCondLst>
                                        </p:cTn>
                                        <p:tgtEl>
                                          <p:spTgt spid="318490"/>
                                        </p:tgtEl>
                                        <p:attrNameLst>
                                          <p:attrName>style.visibility</p:attrName>
                                        </p:attrNameLst>
                                      </p:cBhvr>
                                      <p:to>
                                        <p:strVal val="visible"/>
                                      </p:to>
                                    </p:set>
                                    <p:anim calcmode="lin" valueType="num">
                                      <p:cBhvr>
                                        <p:cTn id="93" dur="1000" fill="hold"/>
                                        <p:tgtEl>
                                          <p:spTgt spid="318490"/>
                                        </p:tgtEl>
                                        <p:attrNameLst>
                                          <p:attrName>ppt_w</p:attrName>
                                        </p:attrNameLst>
                                      </p:cBhvr>
                                      <p:tavLst>
                                        <p:tav tm="0">
                                          <p:val>
                                            <p:fltVal val="0"/>
                                          </p:val>
                                        </p:tav>
                                        <p:tav tm="100000">
                                          <p:val>
                                            <p:strVal val="#ppt_w"/>
                                          </p:val>
                                        </p:tav>
                                      </p:tavLst>
                                    </p:anim>
                                    <p:anim calcmode="lin" valueType="num">
                                      <p:cBhvr>
                                        <p:cTn id="94" dur="1000" fill="hold"/>
                                        <p:tgtEl>
                                          <p:spTgt spid="318490"/>
                                        </p:tgtEl>
                                        <p:attrNameLst>
                                          <p:attrName>ppt_h</p:attrName>
                                        </p:attrNameLst>
                                      </p:cBhvr>
                                      <p:tavLst>
                                        <p:tav tm="0">
                                          <p:val>
                                            <p:fltVal val="0"/>
                                          </p:val>
                                        </p:tav>
                                        <p:tav tm="100000">
                                          <p:val>
                                            <p:strVal val="#ppt_h"/>
                                          </p:val>
                                        </p:tav>
                                      </p:tavLst>
                                    </p:anim>
                                    <p:anim calcmode="lin" valueType="num">
                                      <p:cBhvr>
                                        <p:cTn id="95" dur="1000" fill="hold"/>
                                        <p:tgtEl>
                                          <p:spTgt spid="318490"/>
                                        </p:tgtEl>
                                        <p:attrNameLst>
                                          <p:attrName>ppt_x</p:attrName>
                                        </p:attrNameLst>
                                      </p:cBhvr>
                                      <p:tavLst>
                                        <p:tav tm="0" fmla="#ppt_x+(cos(-2*pi*(1-$))*-#ppt_x-sin(-2*pi*(1-$))*(1-#ppt_y))*(1-$)">
                                          <p:val>
                                            <p:fltVal val="0"/>
                                          </p:val>
                                        </p:tav>
                                        <p:tav tm="100000">
                                          <p:val>
                                            <p:fltVal val="1"/>
                                          </p:val>
                                        </p:tav>
                                      </p:tavLst>
                                    </p:anim>
                                    <p:anim calcmode="lin" valueType="num">
                                      <p:cBhvr>
                                        <p:cTn id="96" dur="1000" fill="hold"/>
                                        <p:tgtEl>
                                          <p:spTgt spid="318490"/>
                                        </p:tgtEl>
                                        <p:attrNameLst>
                                          <p:attrName>ppt_y</p:attrName>
                                        </p:attrNameLst>
                                      </p:cBhvr>
                                      <p:tavLst>
                                        <p:tav tm="0" fmla="#ppt_y+(sin(-2*pi*(1-$))*-#ppt_x+cos(-2*pi*(1-$))*(1-#ppt_y))*(1-$)">
                                          <p:val>
                                            <p:fltVal val="0"/>
                                          </p:val>
                                        </p:tav>
                                        <p:tav tm="100000">
                                          <p:val>
                                            <p:fltVal val="1"/>
                                          </p:val>
                                        </p:tav>
                                      </p:tavLst>
                                    </p:anim>
                                  </p:childTnLst>
                                </p:cTn>
                              </p:par>
                            </p:childTnLst>
                          </p:cTn>
                        </p:par>
                        <p:par>
                          <p:cTn id="97" fill="hold" nodeType="afterGroup">
                            <p:stCondLst>
                              <p:cond delay="17000"/>
                            </p:stCondLst>
                            <p:childTnLst>
                              <p:par>
                                <p:cTn id="98" presetID="15" presetClass="entr" presetSubtype="0" fill="hold" nodeType="afterEffect">
                                  <p:stCondLst>
                                    <p:cond delay="1000"/>
                                  </p:stCondLst>
                                  <p:childTnLst>
                                    <p:set>
                                      <p:cBhvr>
                                        <p:cTn id="99" dur="1" fill="hold">
                                          <p:stCondLst>
                                            <p:cond delay="0"/>
                                          </p:stCondLst>
                                        </p:cTn>
                                        <p:tgtEl>
                                          <p:spTgt spid="318487"/>
                                        </p:tgtEl>
                                        <p:attrNameLst>
                                          <p:attrName>style.visibility</p:attrName>
                                        </p:attrNameLst>
                                      </p:cBhvr>
                                      <p:to>
                                        <p:strVal val="visible"/>
                                      </p:to>
                                    </p:set>
                                    <p:anim calcmode="lin" valueType="num">
                                      <p:cBhvr>
                                        <p:cTn id="100" dur="1000" fill="hold"/>
                                        <p:tgtEl>
                                          <p:spTgt spid="318487"/>
                                        </p:tgtEl>
                                        <p:attrNameLst>
                                          <p:attrName>ppt_w</p:attrName>
                                        </p:attrNameLst>
                                      </p:cBhvr>
                                      <p:tavLst>
                                        <p:tav tm="0">
                                          <p:val>
                                            <p:fltVal val="0"/>
                                          </p:val>
                                        </p:tav>
                                        <p:tav tm="100000">
                                          <p:val>
                                            <p:strVal val="#ppt_w"/>
                                          </p:val>
                                        </p:tav>
                                      </p:tavLst>
                                    </p:anim>
                                    <p:anim calcmode="lin" valueType="num">
                                      <p:cBhvr>
                                        <p:cTn id="101" dur="1000" fill="hold"/>
                                        <p:tgtEl>
                                          <p:spTgt spid="318487"/>
                                        </p:tgtEl>
                                        <p:attrNameLst>
                                          <p:attrName>ppt_h</p:attrName>
                                        </p:attrNameLst>
                                      </p:cBhvr>
                                      <p:tavLst>
                                        <p:tav tm="0">
                                          <p:val>
                                            <p:fltVal val="0"/>
                                          </p:val>
                                        </p:tav>
                                        <p:tav tm="100000">
                                          <p:val>
                                            <p:strVal val="#ppt_h"/>
                                          </p:val>
                                        </p:tav>
                                      </p:tavLst>
                                    </p:anim>
                                    <p:anim calcmode="lin" valueType="num">
                                      <p:cBhvr>
                                        <p:cTn id="102" dur="1000" fill="hold"/>
                                        <p:tgtEl>
                                          <p:spTgt spid="318487"/>
                                        </p:tgtEl>
                                        <p:attrNameLst>
                                          <p:attrName>ppt_x</p:attrName>
                                        </p:attrNameLst>
                                      </p:cBhvr>
                                      <p:tavLst>
                                        <p:tav tm="0" fmla="#ppt_x+(cos(-2*pi*(1-$))*-#ppt_x-sin(-2*pi*(1-$))*(1-#ppt_y))*(1-$)">
                                          <p:val>
                                            <p:fltVal val="0"/>
                                          </p:val>
                                        </p:tav>
                                        <p:tav tm="100000">
                                          <p:val>
                                            <p:fltVal val="1"/>
                                          </p:val>
                                        </p:tav>
                                      </p:tavLst>
                                    </p:anim>
                                    <p:anim calcmode="lin" valueType="num">
                                      <p:cBhvr>
                                        <p:cTn id="103" dur="1000" fill="hold"/>
                                        <p:tgtEl>
                                          <p:spTgt spid="318487"/>
                                        </p:tgtEl>
                                        <p:attrNameLst>
                                          <p:attrName>ppt_y</p:attrName>
                                        </p:attrNameLst>
                                      </p:cBhvr>
                                      <p:tavLst>
                                        <p:tav tm="0" fmla="#ppt_y+(sin(-2*pi*(1-$))*-#ppt_x+cos(-2*pi*(1-$))*(1-#ppt_y))*(1-$)">
                                          <p:val>
                                            <p:fltVal val="0"/>
                                          </p:val>
                                        </p:tav>
                                        <p:tav tm="100000">
                                          <p:val>
                                            <p:fltVal val="1"/>
                                          </p:val>
                                        </p:tav>
                                      </p:tavLst>
                                    </p:anim>
                                  </p:childTnLst>
                                </p:cTn>
                              </p:par>
                            </p:childTnLst>
                          </p:cTn>
                        </p:par>
                        <p:par>
                          <p:cTn id="104" fill="hold" nodeType="afterGroup">
                            <p:stCondLst>
                              <p:cond delay="19000"/>
                            </p:stCondLst>
                            <p:childTnLst>
                              <p:par>
                                <p:cTn id="105" presetID="15" presetClass="entr" presetSubtype="0" fill="hold" nodeType="afterEffect">
                                  <p:stCondLst>
                                    <p:cond delay="1000"/>
                                  </p:stCondLst>
                                  <p:childTnLst>
                                    <p:set>
                                      <p:cBhvr>
                                        <p:cTn id="106" dur="1" fill="hold">
                                          <p:stCondLst>
                                            <p:cond delay="0"/>
                                          </p:stCondLst>
                                        </p:cTn>
                                        <p:tgtEl>
                                          <p:spTgt spid="318486"/>
                                        </p:tgtEl>
                                        <p:attrNameLst>
                                          <p:attrName>style.visibility</p:attrName>
                                        </p:attrNameLst>
                                      </p:cBhvr>
                                      <p:to>
                                        <p:strVal val="visible"/>
                                      </p:to>
                                    </p:set>
                                    <p:anim calcmode="lin" valueType="num">
                                      <p:cBhvr>
                                        <p:cTn id="107" dur="1000" fill="hold"/>
                                        <p:tgtEl>
                                          <p:spTgt spid="318486"/>
                                        </p:tgtEl>
                                        <p:attrNameLst>
                                          <p:attrName>ppt_w</p:attrName>
                                        </p:attrNameLst>
                                      </p:cBhvr>
                                      <p:tavLst>
                                        <p:tav tm="0">
                                          <p:val>
                                            <p:fltVal val="0"/>
                                          </p:val>
                                        </p:tav>
                                        <p:tav tm="100000">
                                          <p:val>
                                            <p:strVal val="#ppt_w"/>
                                          </p:val>
                                        </p:tav>
                                      </p:tavLst>
                                    </p:anim>
                                    <p:anim calcmode="lin" valueType="num">
                                      <p:cBhvr>
                                        <p:cTn id="108" dur="1000" fill="hold"/>
                                        <p:tgtEl>
                                          <p:spTgt spid="318486"/>
                                        </p:tgtEl>
                                        <p:attrNameLst>
                                          <p:attrName>ppt_h</p:attrName>
                                        </p:attrNameLst>
                                      </p:cBhvr>
                                      <p:tavLst>
                                        <p:tav tm="0">
                                          <p:val>
                                            <p:fltVal val="0"/>
                                          </p:val>
                                        </p:tav>
                                        <p:tav tm="100000">
                                          <p:val>
                                            <p:strVal val="#ppt_h"/>
                                          </p:val>
                                        </p:tav>
                                      </p:tavLst>
                                    </p:anim>
                                    <p:anim calcmode="lin" valueType="num">
                                      <p:cBhvr>
                                        <p:cTn id="109" dur="1000" fill="hold"/>
                                        <p:tgtEl>
                                          <p:spTgt spid="318486"/>
                                        </p:tgtEl>
                                        <p:attrNameLst>
                                          <p:attrName>ppt_x</p:attrName>
                                        </p:attrNameLst>
                                      </p:cBhvr>
                                      <p:tavLst>
                                        <p:tav tm="0" fmla="#ppt_x+(cos(-2*pi*(1-$))*-#ppt_x-sin(-2*pi*(1-$))*(1-#ppt_y))*(1-$)">
                                          <p:val>
                                            <p:fltVal val="0"/>
                                          </p:val>
                                        </p:tav>
                                        <p:tav tm="100000">
                                          <p:val>
                                            <p:fltVal val="1"/>
                                          </p:val>
                                        </p:tav>
                                      </p:tavLst>
                                    </p:anim>
                                    <p:anim calcmode="lin" valueType="num">
                                      <p:cBhvr>
                                        <p:cTn id="110" dur="1000" fill="hold"/>
                                        <p:tgtEl>
                                          <p:spTgt spid="318486"/>
                                        </p:tgtEl>
                                        <p:attrNameLst>
                                          <p:attrName>ppt_y</p:attrName>
                                        </p:attrNameLst>
                                      </p:cBhvr>
                                      <p:tavLst>
                                        <p:tav tm="0" fmla="#ppt_y+(sin(-2*pi*(1-$))*-#ppt_x+cos(-2*pi*(1-$))*(1-#ppt_y))*(1-$)">
                                          <p:val>
                                            <p:fltVal val="0"/>
                                          </p:val>
                                        </p:tav>
                                        <p:tav tm="100000">
                                          <p:val>
                                            <p:fltVal val="1"/>
                                          </p:val>
                                        </p:tav>
                                      </p:tavLst>
                                    </p:anim>
                                  </p:childTnLst>
                                </p:cTn>
                              </p:par>
                            </p:childTnLst>
                          </p:cTn>
                        </p:par>
                        <p:par>
                          <p:cTn id="111" fill="hold" nodeType="afterGroup">
                            <p:stCondLst>
                              <p:cond delay="21000"/>
                            </p:stCondLst>
                            <p:childTnLst>
                              <p:par>
                                <p:cTn id="112" presetID="26" presetClass="entr" presetSubtype="0" fill="hold" grpId="0" nodeType="afterEffect">
                                  <p:stCondLst>
                                    <p:cond delay="0"/>
                                  </p:stCondLst>
                                  <p:childTnLst>
                                    <p:set>
                                      <p:cBhvr>
                                        <p:cTn id="113" dur="1" fill="hold">
                                          <p:stCondLst>
                                            <p:cond delay="0"/>
                                          </p:stCondLst>
                                        </p:cTn>
                                        <p:tgtEl>
                                          <p:spTgt spid="318500"/>
                                        </p:tgtEl>
                                        <p:attrNameLst>
                                          <p:attrName>style.visibility</p:attrName>
                                        </p:attrNameLst>
                                      </p:cBhvr>
                                      <p:to>
                                        <p:strVal val="visible"/>
                                      </p:to>
                                    </p:set>
                                    <p:animEffect transition="in" filter="wipe(down)">
                                      <p:cBhvr>
                                        <p:cTn id="114" dur="580">
                                          <p:stCondLst>
                                            <p:cond delay="0"/>
                                          </p:stCondLst>
                                        </p:cTn>
                                        <p:tgtEl>
                                          <p:spTgt spid="318500"/>
                                        </p:tgtEl>
                                      </p:cBhvr>
                                    </p:animEffect>
                                    <p:anim calcmode="lin" valueType="num">
                                      <p:cBhvr>
                                        <p:cTn id="115" dur="1822" tmFilter="0,0; 0.14,0.36; 0.43,0.73; 0.71,0.91; 1.0,1.0">
                                          <p:stCondLst>
                                            <p:cond delay="0"/>
                                          </p:stCondLst>
                                        </p:cTn>
                                        <p:tgtEl>
                                          <p:spTgt spid="318500"/>
                                        </p:tgtEl>
                                        <p:attrNameLst>
                                          <p:attrName>ppt_x</p:attrName>
                                        </p:attrNameLst>
                                      </p:cBhvr>
                                      <p:tavLst>
                                        <p:tav tm="0">
                                          <p:val>
                                            <p:strVal val="#ppt_x-0.25"/>
                                          </p:val>
                                        </p:tav>
                                        <p:tav tm="100000">
                                          <p:val>
                                            <p:strVal val="#ppt_x"/>
                                          </p:val>
                                        </p:tav>
                                      </p:tavLst>
                                    </p:anim>
                                    <p:anim calcmode="lin" valueType="num">
                                      <p:cBhvr>
                                        <p:cTn id="116" dur="664" tmFilter="0.0,0.0; 0.25,0.07; 0.50,0.2; 0.75,0.467; 1.0,1.0">
                                          <p:stCondLst>
                                            <p:cond delay="0"/>
                                          </p:stCondLst>
                                        </p:cTn>
                                        <p:tgtEl>
                                          <p:spTgt spid="318500"/>
                                        </p:tgtEl>
                                        <p:attrNameLst>
                                          <p:attrName>ppt_y</p:attrName>
                                        </p:attrNameLst>
                                      </p:cBhvr>
                                      <p:tavLst>
                                        <p:tav tm="0" fmla="#ppt_y-sin(pi*$)/3">
                                          <p:val>
                                            <p:fltVal val="0.5"/>
                                          </p:val>
                                        </p:tav>
                                        <p:tav tm="100000">
                                          <p:val>
                                            <p:fltVal val="1"/>
                                          </p:val>
                                        </p:tav>
                                      </p:tavLst>
                                    </p:anim>
                                    <p:anim calcmode="lin" valueType="num">
                                      <p:cBhvr>
                                        <p:cTn id="117" dur="664" tmFilter="0, 0; 0.125,0.2665; 0.25,0.4; 0.375,0.465; 0.5,0.5;  0.625,0.535; 0.75,0.6; 0.875,0.7335; 1,1">
                                          <p:stCondLst>
                                            <p:cond delay="664"/>
                                          </p:stCondLst>
                                        </p:cTn>
                                        <p:tgtEl>
                                          <p:spTgt spid="318500"/>
                                        </p:tgtEl>
                                        <p:attrNameLst>
                                          <p:attrName>ppt_y</p:attrName>
                                        </p:attrNameLst>
                                      </p:cBhvr>
                                      <p:tavLst>
                                        <p:tav tm="0" fmla="#ppt_y-sin(pi*$)/9">
                                          <p:val>
                                            <p:fltVal val="0"/>
                                          </p:val>
                                        </p:tav>
                                        <p:tav tm="100000">
                                          <p:val>
                                            <p:fltVal val="1"/>
                                          </p:val>
                                        </p:tav>
                                      </p:tavLst>
                                    </p:anim>
                                    <p:anim calcmode="lin" valueType="num">
                                      <p:cBhvr>
                                        <p:cTn id="118" dur="332" tmFilter="0, 0; 0.125,0.2665; 0.25,0.4; 0.375,0.465; 0.5,0.5;  0.625,0.535; 0.75,0.6; 0.875,0.7335; 1,1">
                                          <p:stCondLst>
                                            <p:cond delay="1324"/>
                                          </p:stCondLst>
                                        </p:cTn>
                                        <p:tgtEl>
                                          <p:spTgt spid="318500"/>
                                        </p:tgtEl>
                                        <p:attrNameLst>
                                          <p:attrName>ppt_y</p:attrName>
                                        </p:attrNameLst>
                                      </p:cBhvr>
                                      <p:tavLst>
                                        <p:tav tm="0" fmla="#ppt_y-sin(pi*$)/27">
                                          <p:val>
                                            <p:fltVal val="0"/>
                                          </p:val>
                                        </p:tav>
                                        <p:tav tm="100000">
                                          <p:val>
                                            <p:fltVal val="1"/>
                                          </p:val>
                                        </p:tav>
                                      </p:tavLst>
                                    </p:anim>
                                    <p:anim calcmode="lin" valueType="num">
                                      <p:cBhvr>
                                        <p:cTn id="119" dur="164" tmFilter="0, 0; 0.125,0.2665; 0.25,0.4; 0.375,0.465; 0.5,0.5;  0.625,0.535; 0.75,0.6; 0.875,0.7335; 1,1">
                                          <p:stCondLst>
                                            <p:cond delay="1656"/>
                                          </p:stCondLst>
                                        </p:cTn>
                                        <p:tgtEl>
                                          <p:spTgt spid="318500"/>
                                        </p:tgtEl>
                                        <p:attrNameLst>
                                          <p:attrName>ppt_y</p:attrName>
                                        </p:attrNameLst>
                                      </p:cBhvr>
                                      <p:tavLst>
                                        <p:tav tm="0" fmla="#ppt_y-sin(pi*$)/81">
                                          <p:val>
                                            <p:fltVal val="0"/>
                                          </p:val>
                                        </p:tav>
                                        <p:tav tm="100000">
                                          <p:val>
                                            <p:fltVal val="1"/>
                                          </p:val>
                                        </p:tav>
                                      </p:tavLst>
                                    </p:anim>
                                    <p:animScale>
                                      <p:cBhvr>
                                        <p:cTn id="120" dur="26">
                                          <p:stCondLst>
                                            <p:cond delay="650"/>
                                          </p:stCondLst>
                                        </p:cTn>
                                        <p:tgtEl>
                                          <p:spTgt spid="318500"/>
                                        </p:tgtEl>
                                      </p:cBhvr>
                                      <p:to x="100000" y="60000"/>
                                    </p:animScale>
                                    <p:animScale>
                                      <p:cBhvr>
                                        <p:cTn id="121" dur="166" decel="50000">
                                          <p:stCondLst>
                                            <p:cond delay="676"/>
                                          </p:stCondLst>
                                        </p:cTn>
                                        <p:tgtEl>
                                          <p:spTgt spid="318500"/>
                                        </p:tgtEl>
                                      </p:cBhvr>
                                      <p:to x="100000" y="100000"/>
                                    </p:animScale>
                                    <p:animScale>
                                      <p:cBhvr>
                                        <p:cTn id="122" dur="26">
                                          <p:stCondLst>
                                            <p:cond delay="1312"/>
                                          </p:stCondLst>
                                        </p:cTn>
                                        <p:tgtEl>
                                          <p:spTgt spid="318500"/>
                                        </p:tgtEl>
                                      </p:cBhvr>
                                      <p:to x="100000" y="80000"/>
                                    </p:animScale>
                                    <p:animScale>
                                      <p:cBhvr>
                                        <p:cTn id="123" dur="166" decel="50000">
                                          <p:stCondLst>
                                            <p:cond delay="1338"/>
                                          </p:stCondLst>
                                        </p:cTn>
                                        <p:tgtEl>
                                          <p:spTgt spid="318500"/>
                                        </p:tgtEl>
                                      </p:cBhvr>
                                      <p:to x="100000" y="100000"/>
                                    </p:animScale>
                                    <p:animScale>
                                      <p:cBhvr>
                                        <p:cTn id="124" dur="26">
                                          <p:stCondLst>
                                            <p:cond delay="1642"/>
                                          </p:stCondLst>
                                        </p:cTn>
                                        <p:tgtEl>
                                          <p:spTgt spid="318500"/>
                                        </p:tgtEl>
                                      </p:cBhvr>
                                      <p:to x="100000" y="90000"/>
                                    </p:animScale>
                                    <p:animScale>
                                      <p:cBhvr>
                                        <p:cTn id="125" dur="166" decel="50000">
                                          <p:stCondLst>
                                            <p:cond delay="1668"/>
                                          </p:stCondLst>
                                        </p:cTn>
                                        <p:tgtEl>
                                          <p:spTgt spid="318500"/>
                                        </p:tgtEl>
                                      </p:cBhvr>
                                      <p:to x="100000" y="100000"/>
                                    </p:animScale>
                                    <p:animScale>
                                      <p:cBhvr>
                                        <p:cTn id="126" dur="26">
                                          <p:stCondLst>
                                            <p:cond delay="1808"/>
                                          </p:stCondLst>
                                        </p:cTn>
                                        <p:tgtEl>
                                          <p:spTgt spid="318500"/>
                                        </p:tgtEl>
                                      </p:cBhvr>
                                      <p:to x="100000" y="95000"/>
                                    </p:animScale>
                                    <p:animScale>
                                      <p:cBhvr>
                                        <p:cTn id="127" dur="166" decel="50000">
                                          <p:stCondLst>
                                            <p:cond delay="1834"/>
                                          </p:stCondLst>
                                        </p:cTn>
                                        <p:tgtEl>
                                          <p:spTgt spid="318500"/>
                                        </p:tgtEl>
                                      </p:cBhvr>
                                      <p:to x="100000" y="100000"/>
                                    </p:animScale>
                                  </p:childTnLst>
                                </p:cTn>
                              </p:par>
                            </p:childTnLst>
                          </p:cTn>
                        </p:par>
                        <p:par>
                          <p:cTn id="128" fill="hold" nodeType="afterGroup">
                            <p:stCondLst>
                              <p:cond delay="23000"/>
                            </p:stCondLst>
                            <p:childTnLst>
                              <p:par>
                                <p:cTn id="129" presetID="15" presetClass="entr" presetSubtype="0" fill="hold" nodeType="afterEffect">
                                  <p:stCondLst>
                                    <p:cond delay="1000"/>
                                  </p:stCondLst>
                                  <p:childTnLst>
                                    <p:set>
                                      <p:cBhvr>
                                        <p:cTn id="130" dur="1" fill="hold">
                                          <p:stCondLst>
                                            <p:cond delay="0"/>
                                          </p:stCondLst>
                                        </p:cTn>
                                        <p:tgtEl>
                                          <p:spTgt spid="318488"/>
                                        </p:tgtEl>
                                        <p:attrNameLst>
                                          <p:attrName>style.visibility</p:attrName>
                                        </p:attrNameLst>
                                      </p:cBhvr>
                                      <p:to>
                                        <p:strVal val="visible"/>
                                      </p:to>
                                    </p:set>
                                    <p:anim calcmode="lin" valueType="num">
                                      <p:cBhvr>
                                        <p:cTn id="131" dur="1000" fill="hold"/>
                                        <p:tgtEl>
                                          <p:spTgt spid="318488"/>
                                        </p:tgtEl>
                                        <p:attrNameLst>
                                          <p:attrName>ppt_w</p:attrName>
                                        </p:attrNameLst>
                                      </p:cBhvr>
                                      <p:tavLst>
                                        <p:tav tm="0">
                                          <p:val>
                                            <p:fltVal val="0"/>
                                          </p:val>
                                        </p:tav>
                                        <p:tav tm="100000">
                                          <p:val>
                                            <p:strVal val="#ppt_w"/>
                                          </p:val>
                                        </p:tav>
                                      </p:tavLst>
                                    </p:anim>
                                    <p:anim calcmode="lin" valueType="num">
                                      <p:cBhvr>
                                        <p:cTn id="132" dur="1000" fill="hold"/>
                                        <p:tgtEl>
                                          <p:spTgt spid="318488"/>
                                        </p:tgtEl>
                                        <p:attrNameLst>
                                          <p:attrName>ppt_h</p:attrName>
                                        </p:attrNameLst>
                                      </p:cBhvr>
                                      <p:tavLst>
                                        <p:tav tm="0">
                                          <p:val>
                                            <p:fltVal val="0"/>
                                          </p:val>
                                        </p:tav>
                                        <p:tav tm="100000">
                                          <p:val>
                                            <p:strVal val="#ppt_h"/>
                                          </p:val>
                                        </p:tav>
                                      </p:tavLst>
                                    </p:anim>
                                    <p:anim calcmode="lin" valueType="num">
                                      <p:cBhvr>
                                        <p:cTn id="133" dur="1000" fill="hold"/>
                                        <p:tgtEl>
                                          <p:spTgt spid="318488"/>
                                        </p:tgtEl>
                                        <p:attrNameLst>
                                          <p:attrName>ppt_x</p:attrName>
                                        </p:attrNameLst>
                                      </p:cBhvr>
                                      <p:tavLst>
                                        <p:tav tm="0" fmla="#ppt_x+(cos(-2*pi*(1-$))*-#ppt_x-sin(-2*pi*(1-$))*(1-#ppt_y))*(1-$)">
                                          <p:val>
                                            <p:fltVal val="0"/>
                                          </p:val>
                                        </p:tav>
                                        <p:tav tm="100000">
                                          <p:val>
                                            <p:fltVal val="1"/>
                                          </p:val>
                                        </p:tav>
                                      </p:tavLst>
                                    </p:anim>
                                    <p:anim calcmode="lin" valueType="num">
                                      <p:cBhvr>
                                        <p:cTn id="134" dur="1000" fill="hold"/>
                                        <p:tgtEl>
                                          <p:spTgt spid="318488"/>
                                        </p:tgtEl>
                                        <p:attrNameLst>
                                          <p:attrName>ppt_y</p:attrName>
                                        </p:attrNameLst>
                                      </p:cBhvr>
                                      <p:tavLst>
                                        <p:tav tm="0" fmla="#ppt_y+(sin(-2*pi*(1-$))*-#ppt_x+cos(-2*pi*(1-$))*(1-#ppt_y))*(1-$)">
                                          <p:val>
                                            <p:fltVal val="0"/>
                                          </p:val>
                                        </p:tav>
                                        <p:tav tm="100000">
                                          <p:val>
                                            <p:fltVal val="1"/>
                                          </p:val>
                                        </p:tav>
                                      </p:tavLst>
                                    </p:anim>
                                  </p:childTnLst>
                                </p:cTn>
                              </p:par>
                            </p:childTnLst>
                          </p:cTn>
                        </p:par>
                        <p:par>
                          <p:cTn id="135" fill="hold" nodeType="afterGroup">
                            <p:stCondLst>
                              <p:cond delay="25000"/>
                            </p:stCondLst>
                            <p:childTnLst>
                              <p:par>
                                <p:cTn id="136" presetID="26" presetClass="entr" presetSubtype="0" fill="hold" grpId="0" nodeType="afterEffect">
                                  <p:stCondLst>
                                    <p:cond delay="0"/>
                                  </p:stCondLst>
                                  <p:childTnLst>
                                    <p:set>
                                      <p:cBhvr>
                                        <p:cTn id="137" dur="1" fill="hold">
                                          <p:stCondLst>
                                            <p:cond delay="0"/>
                                          </p:stCondLst>
                                        </p:cTn>
                                        <p:tgtEl>
                                          <p:spTgt spid="318497"/>
                                        </p:tgtEl>
                                        <p:attrNameLst>
                                          <p:attrName>style.visibility</p:attrName>
                                        </p:attrNameLst>
                                      </p:cBhvr>
                                      <p:to>
                                        <p:strVal val="visible"/>
                                      </p:to>
                                    </p:set>
                                    <p:animEffect transition="in" filter="wipe(down)">
                                      <p:cBhvr>
                                        <p:cTn id="138" dur="580">
                                          <p:stCondLst>
                                            <p:cond delay="0"/>
                                          </p:stCondLst>
                                        </p:cTn>
                                        <p:tgtEl>
                                          <p:spTgt spid="318497"/>
                                        </p:tgtEl>
                                      </p:cBhvr>
                                    </p:animEffect>
                                    <p:anim calcmode="lin" valueType="num">
                                      <p:cBhvr>
                                        <p:cTn id="139" dur="1822" tmFilter="0,0; 0.14,0.36; 0.43,0.73; 0.71,0.91; 1.0,1.0">
                                          <p:stCondLst>
                                            <p:cond delay="0"/>
                                          </p:stCondLst>
                                        </p:cTn>
                                        <p:tgtEl>
                                          <p:spTgt spid="318497"/>
                                        </p:tgtEl>
                                        <p:attrNameLst>
                                          <p:attrName>ppt_x</p:attrName>
                                        </p:attrNameLst>
                                      </p:cBhvr>
                                      <p:tavLst>
                                        <p:tav tm="0">
                                          <p:val>
                                            <p:strVal val="#ppt_x-0.25"/>
                                          </p:val>
                                        </p:tav>
                                        <p:tav tm="100000">
                                          <p:val>
                                            <p:strVal val="#ppt_x"/>
                                          </p:val>
                                        </p:tav>
                                      </p:tavLst>
                                    </p:anim>
                                    <p:anim calcmode="lin" valueType="num">
                                      <p:cBhvr>
                                        <p:cTn id="140" dur="664" tmFilter="0.0,0.0; 0.25,0.07; 0.50,0.2; 0.75,0.467; 1.0,1.0">
                                          <p:stCondLst>
                                            <p:cond delay="0"/>
                                          </p:stCondLst>
                                        </p:cTn>
                                        <p:tgtEl>
                                          <p:spTgt spid="318497"/>
                                        </p:tgtEl>
                                        <p:attrNameLst>
                                          <p:attrName>ppt_y</p:attrName>
                                        </p:attrNameLst>
                                      </p:cBhvr>
                                      <p:tavLst>
                                        <p:tav tm="0" fmla="#ppt_y-sin(pi*$)/3">
                                          <p:val>
                                            <p:fltVal val="0.5"/>
                                          </p:val>
                                        </p:tav>
                                        <p:tav tm="100000">
                                          <p:val>
                                            <p:fltVal val="1"/>
                                          </p:val>
                                        </p:tav>
                                      </p:tavLst>
                                    </p:anim>
                                    <p:anim calcmode="lin" valueType="num">
                                      <p:cBhvr>
                                        <p:cTn id="141" dur="664" tmFilter="0, 0; 0.125,0.2665; 0.25,0.4; 0.375,0.465; 0.5,0.5;  0.625,0.535; 0.75,0.6; 0.875,0.7335; 1,1">
                                          <p:stCondLst>
                                            <p:cond delay="664"/>
                                          </p:stCondLst>
                                        </p:cTn>
                                        <p:tgtEl>
                                          <p:spTgt spid="318497"/>
                                        </p:tgtEl>
                                        <p:attrNameLst>
                                          <p:attrName>ppt_y</p:attrName>
                                        </p:attrNameLst>
                                      </p:cBhvr>
                                      <p:tavLst>
                                        <p:tav tm="0" fmla="#ppt_y-sin(pi*$)/9">
                                          <p:val>
                                            <p:fltVal val="0"/>
                                          </p:val>
                                        </p:tav>
                                        <p:tav tm="100000">
                                          <p:val>
                                            <p:fltVal val="1"/>
                                          </p:val>
                                        </p:tav>
                                      </p:tavLst>
                                    </p:anim>
                                    <p:anim calcmode="lin" valueType="num">
                                      <p:cBhvr>
                                        <p:cTn id="142" dur="332" tmFilter="0, 0; 0.125,0.2665; 0.25,0.4; 0.375,0.465; 0.5,0.5;  0.625,0.535; 0.75,0.6; 0.875,0.7335; 1,1">
                                          <p:stCondLst>
                                            <p:cond delay="1324"/>
                                          </p:stCondLst>
                                        </p:cTn>
                                        <p:tgtEl>
                                          <p:spTgt spid="318497"/>
                                        </p:tgtEl>
                                        <p:attrNameLst>
                                          <p:attrName>ppt_y</p:attrName>
                                        </p:attrNameLst>
                                      </p:cBhvr>
                                      <p:tavLst>
                                        <p:tav tm="0" fmla="#ppt_y-sin(pi*$)/27">
                                          <p:val>
                                            <p:fltVal val="0"/>
                                          </p:val>
                                        </p:tav>
                                        <p:tav tm="100000">
                                          <p:val>
                                            <p:fltVal val="1"/>
                                          </p:val>
                                        </p:tav>
                                      </p:tavLst>
                                    </p:anim>
                                    <p:anim calcmode="lin" valueType="num">
                                      <p:cBhvr>
                                        <p:cTn id="143" dur="164" tmFilter="0, 0; 0.125,0.2665; 0.25,0.4; 0.375,0.465; 0.5,0.5;  0.625,0.535; 0.75,0.6; 0.875,0.7335; 1,1">
                                          <p:stCondLst>
                                            <p:cond delay="1656"/>
                                          </p:stCondLst>
                                        </p:cTn>
                                        <p:tgtEl>
                                          <p:spTgt spid="318497"/>
                                        </p:tgtEl>
                                        <p:attrNameLst>
                                          <p:attrName>ppt_y</p:attrName>
                                        </p:attrNameLst>
                                      </p:cBhvr>
                                      <p:tavLst>
                                        <p:tav tm="0" fmla="#ppt_y-sin(pi*$)/81">
                                          <p:val>
                                            <p:fltVal val="0"/>
                                          </p:val>
                                        </p:tav>
                                        <p:tav tm="100000">
                                          <p:val>
                                            <p:fltVal val="1"/>
                                          </p:val>
                                        </p:tav>
                                      </p:tavLst>
                                    </p:anim>
                                    <p:animScale>
                                      <p:cBhvr>
                                        <p:cTn id="144" dur="26">
                                          <p:stCondLst>
                                            <p:cond delay="650"/>
                                          </p:stCondLst>
                                        </p:cTn>
                                        <p:tgtEl>
                                          <p:spTgt spid="318497"/>
                                        </p:tgtEl>
                                      </p:cBhvr>
                                      <p:to x="100000" y="60000"/>
                                    </p:animScale>
                                    <p:animScale>
                                      <p:cBhvr>
                                        <p:cTn id="145" dur="166" decel="50000">
                                          <p:stCondLst>
                                            <p:cond delay="676"/>
                                          </p:stCondLst>
                                        </p:cTn>
                                        <p:tgtEl>
                                          <p:spTgt spid="318497"/>
                                        </p:tgtEl>
                                      </p:cBhvr>
                                      <p:to x="100000" y="100000"/>
                                    </p:animScale>
                                    <p:animScale>
                                      <p:cBhvr>
                                        <p:cTn id="146" dur="26">
                                          <p:stCondLst>
                                            <p:cond delay="1312"/>
                                          </p:stCondLst>
                                        </p:cTn>
                                        <p:tgtEl>
                                          <p:spTgt spid="318497"/>
                                        </p:tgtEl>
                                      </p:cBhvr>
                                      <p:to x="100000" y="80000"/>
                                    </p:animScale>
                                    <p:animScale>
                                      <p:cBhvr>
                                        <p:cTn id="147" dur="166" decel="50000">
                                          <p:stCondLst>
                                            <p:cond delay="1338"/>
                                          </p:stCondLst>
                                        </p:cTn>
                                        <p:tgtEl>
                                          <p:spTgt spid="318497"/>
                                        </p:tgtEl>
                                      </p:cBhvr>
                                      <p:to x="100000" y="100000"/>
                                    </p:animScale>
                                    <p:animScale>
                                      <p:cBhvr>
                                        <p:cTn id="148" dur="26">
                                          <p:stCondLst>
                                            <p:cond delay="1642"/>
                                          </p:stCondLst>
                                        </p:cTn>
                                        <p:tgtEl>
                                          <p:spTgt spid="318497"/>
                                        </p:tgtEl>
                                      </p:cBhvr>
                                      <p:to x="100000" y="90000"/>
                                    </p:animScale>
                                    <p:animScale>
                                      <p:cBhvr>
                                        <p:cTn id="149" dur="166" decel="50000">
                                          <p:stCondLst>
                                            <p:cond delay="1668"/>
                                          </p:stCondLst>
                                        </p:cTn>
                                        <p:tgtEl>
                                          <p:spTgt spid="318497"/>
                                        </p:tgtEl>
                                      </p:cBhvr>
                                      <p:to x="100000" y="100000"/>
                                    </p:animScale>
                                    <p:animScale>
                                      <p:cBhvr>
                                        <p:cTn id="150" dur="26">
                                          <p:stCondLst>
                                            <p:cond delay="1808"/>
                                          </p:stCondLst>
                                        </p:cTn>
                                        <p:tgtEl>
                                          <p:spTgt spid="318497"/>
                                        </p:tgtEl>
                                      </p:cBhvr>
                                      <p:to x="100000" y="95000"/>
                                    </p:animScale>
                                    <p:animScale>
                                      <p:cBhvr>
                                        <p:cTn id="151" dur="166" decel="50000">
                                          <p:stCondLst>
                                            <p:cond delay="1834"/>
                                          </p:stCondLst>
                                        </p:cTn>
                                        <p:tgtEl>
                                          <p:spTgt spid="318497"/>
                                        </p:tgtEl>
                                      </p:cBhvr>
                                      <p:to x="100000" y="100000"/>
                                    </p:animScale>
                                  </p:childTnLst>
                                </p:cTn>
                              </p:par>
                            </p:childTnLst>
                          </p:cTn>
                        </p:par>
                        <p:par>
                          <p:cTn id="152" fill="hold" nodeType="afterGroup">
                            <p:stCondLst>
                              <p:cond delay="27000"/>
                            </p:stCondLst>
                            <p:childTnLst>
                              <p:par>
                                <p:cTn id="153" presetID="15" presetClass="entr" presetSubtype="0" fill="hold" nodeType="afterEffect">
                                  <p:stCondLst>
                                    <p:cond delay="1000"/>
                                  </p:stCondLst>
                                  <p:childTnLst>
                                    <p:set>
                                      <p:cBhvr>
                                        <p:cTn id="154" dur="1" fill="hold">
                                          <p:stCondLst>
                                            <p:cond delay="0"/>
                                          </p:stCondLst>
                                        </p:cTn>
                                        <p:tgtEl>
                                          <p:spTgt spid="318491"/>
                                        </p:tgtEl>
                                        <p:attrNameLst>
                                          <p:attrName>style.visibility</p:attrName>
                                        </p:attrNameLst>
                                      </p:cBhvr>
                                      <p:to>
                                        <p:strVal val="visible"/>
                                      </p:to>
                                    </p:set>
                                    <p:anim calcmode="lin" valueType="num">
                                      <p:cBhvr>
                                        <p:cTn id="155" dur="1000" fill="hold"/>
                                        <p:tgtEl>
                                          <p:spTgt spid="318491"/>
                                        </p:tgtEl>
                                        <p:attrNameLst>
                                          <p:attrName>ppt_w</p:attrName>
                                        </p:attrNameLst>
                                      </p:cBhvr>
                                      <p:tavLst>
                                        <p:tav tm="0">
                                          <p:val>
                                            <p:fltVal val="0"/>
                                          </p:val>
                                        </p:tav>
                                        <p:tav tm="100000">
                                          <p:val>
                                            <p:strVal val="#ppt_w"/>
                                          </p:val>
                                        </p:tav>
                                      </p:tavLst>
                                    </p:anim>
                                    <p:anim calcmode="lin" valueType="num">
                                      <p:cBhvr>
                                        <p:cTn id="156" dur="1000" fill="hold"/>
                                        <p:tgtEl>
                                          <p:spTgt spid="318491"/>
                                        </p:tgtEl>
                                        <p:attrNameLst>
                                          <p:attrName>ppt_h</p:attrName>
                                        </p:attrNameLst>
                                      </p:cBhvr>
                                      <p:tavLst>
                                        <p:tav tm="0">
                                          <p:val>
                                            <p:fltVal val="0"/>
                                          </p:val>
                                        </p:tav>
                                        <p:tav tm="100000">
                                          <p:val>
                                            <p:strVal val="#ppt_h"/>
                                          </p:val>
                                        </p:tav>
                                      </p:tavLst>
                                    </p:anim>
                                    <p:anim calcmode="lin" valueType="num">
                                      <p:cBhvr>
                                        <p:cTn id="157" dur="1000" fill="hold"/>
                                        <p:tgtEl>
                                          <p:spTgt spid="318491"/>
                                        </p:tgtEl>
                                        <p:attrNameLst>
                                          <p:attrName>ppt_x</p:attrName>
                                        </p:attrNameLst>
                                      </p:cBhvr>
                                      <p:tavLst>
                                        <p:tav tm="0" fmla="#ppt_x+(cos(-2*pi*(1-$))*-#ppt_x-sin(-2*pi*(1-$))*(1-#ppt_y))*(1-$)">
                                          <p:val>
                                            <p:fltVal val="0"/>
                                          </p:val>
                                        </p:tav>
                                        <p:tav tm="100000">
                                          <p:val>
                                            <p:fltVal val="1"/>
                                          </p:val>
                                        </p:tav>
                                      </p:tavLst>
                                    </p:anim>
                                    <p:anim calcmode="lin" valueType="num">
                                      <p:cBhvr>
                                        <p:cTn id="158" dur="1000" fill="hold"/>
                                        <p:tgtEl>
                                          <p:spTgt spid="318491"/>
                                        </p:tgtEl>
                                        <p:attrNameLst>
                                          <p:attrName>ppt_y</p:attrName>
                                        </p:attrNameLst>
                                      </p:cBhvr>
                                      <p:tavLst>
                                        <p:tav tm="0" fmla="#ppt_y+(sin(-2*pi*(1-$))*-#ppt_x+cos(-2*pi*(1-$))*(1-#ppt_y))*(1-$)">
                                          <p:val>
                                            <p:fltVal val="0"/>
                                          </p:val>
                                        </p:tav>
                                        <p:tav tm="100000">
                                          <p:val>
                                            <p:fltVal val="1"/>
                                          </p:val>
                                        </p:tav>
                                      </p:tavLst>
                                    </p:anim>
                                  </p:childTnLst>
                                </p:cTn>
                              </p:par>
                            </p:childTnLst>
                          </p:cTn>
                        </p:par>
                        <p:par>
                          <p:cTn id="159" fill="hold" nodeType="afterGroup">
                            <p:stCondLst>
                              <p:cond delay="29000"/>
                            </p:stCondLst>
                            <p:childTnLst>
                              <p:par>
                                <p:cTn id="160" presetID="10" presetClass="entr" presetSubtype="0" fill="hold" grpId="0" nodeType="afterEffect">
                                  <p:stCondLst>
                                    <p:cond delay="0"/>
                                  </p:stCondLst>
                                  <p:childTnLst>
                                    <p:set>
                                      <p:cBhvr>
                                        <p:cTn id="161" dur="1" fill="hold">
                                          <p:stCondLst>
                                            <p:cond delay="0"/>
                                          </p:stCondLst>
                                        </p:cTn>
                                        <p:tgtEl>
                                          <p:spTgt spid="318501"/>
                                        </p:tgtEl>
                                        <p:attrNameLst>
                                          <p:attrName>style.visibility</p:attrName>
                                        </p:attrNameLst>
                                      </p:cBhvr>
                                      <p:to>
                                        <p:strVal val="visible"/>
                                      </p:to>
                                    </p:set>
                                    <p:animEffect transition="in" filter="fade">
                                      <p:cBhvr>
                                        <p:cTn id="162" dur="2000"/>
                                        <p:tgtEl>
                                          <p:spTgt spid="318501"/>
                                        </p:tgtEl>
                                      </p:cBhvr>
                                    </p:animEffect>
                                  </p:childTnLst>
                                </p:cTn>
                              </p:par>
                            </p:childTnLst>
                          </p:cTn>
                        </p:par>
                        <p:par>
                          <p:cTn id="163" fill="hold" nodeType="afterGroup">
                            <p:stCondLst>
                              <p:cond delay="31000"/>
                            </p:stCondLst>
                            <p:childTnLst>
                              <p:par>
                                <p:cTn id="164" presetID="23" presetClass="entr" presetSubtype="16" fill="hold" nodeType="afterEffect">
                                  <p:stCondLst>
                                    <p:cond delay="0"/>
                                  </p:stCondLst>
                                  <p:childTnLst>
                                    <p:set>
                                      <p:cBhvr>
                                        <p:cTn id="165" dur="1" fill="hold">
                                          <p:stCondLst>
                                            <p:cond delay="0"/>
                                          </p:stCondLst>
                                        </p:cTn>
                                        <p:tgtEl>
                                          <p:spTgt spid="318502"/>
                                        </p:tgtEl>
                                        <p:attrNameLst>
                                          <p:attrName>style.visibility</p:attrName>
                                        </p:attrNameLst>
                                      </p:cBhvr>
                                      <p:to>
                                        <p:strVal val="visible"/>
                                      </p:to>
                                    </p:set>
                                    <p:anim calcmode="lin" valueType="num">
                                      <p:cBhvr>
                                        <p:cTn id="166" dur="500" fill="hold"/>
                                        <p:tgtEl>
                                          <p:spTgt spid="318502"/>
                                        </p:tgtEl>
                                        <p:attrNameLst>
                                          <p:attrName>ppt_w</p:attrName>
                                        </p:attrNameLst>
                                      </p:cBhvr>
                                      <p:tavLst>
                                        <p:tav tm="0">
                                          <p:val>
                                            <p:fltVal val="0"/>
                                          </p:val>
                                        </p:tav>
                                        <p:tav tm="100000">
                                          <p:val>
                                            <p:strVal val="#ppt_w"/>
                                          </p:val>
                                        </p:tav>
                                      </p:tavLst>
                                    </p:anim>
                                    <p:anim calcmode="lin" valueType="num">
                                      <p:cBhvr>
                                        <p:cTn id="167" dur="500" fill="hold"/>
                                        <p:tgtEl>
                                          <p:spTgt spid="318502"/>
                                        </p:tgtEl>
                                        <p:attrNameLst>
                                          <p:attrName>ppt_h</p:attrName>
                                        </p:attrNameLst>
                                      </p:cBhvr>
                                      <p:tavLst>
                                        <p:tav tm="0">
                                          <p:val>
                                            <p:fltVal val="0"/>
                                          </p:val>
                                        </p:tav>
                                        <p:tav tm="100000">
                                          <p:val>
                                            <p:strVal val="#ppt_h"/>
                                          </p:val>
                                        </p:tav>
                                      </p:tavLst>
                                    </p:anim>
                                  </p:childTnLst>
                                </p:cTn>
                              </p:par>
                            </p:childTnLst>
                          </p:cTn>
                        </p:par>
                        <p:par>
                          <p:cTn id="168" fill="hold" nodeType="afterGroup">
                            <p:stCondLst>
                              <p:cond delay="31500"/>
                            </p:stCondLst>
                            <p:childTnLst>
                              <p:par>
                                <p:cTn id="169" presetID="55" presetClass="exit" presetSubtype="0" fill="hold" nodeType="afterEffect">
                                  <p:stCondLst>
                                    <p:cond delay="0"/>
                                  </p:stCondLst>
                                  <p:childTnLst>
                                    <p:anim calcmode="lin" valueType="num">
                                      <p:cBhvr>
                                        <p:cTn id="170" dur="1000"/>
                                        <p:tgtEl>
                                          <p:spTgt spid="318502"/>
                                        </p:tgtEl>
                                        <p:attrNameLst>
                                          <p:attrName>ppt_w</p:attrName>
                                        </p:attrNameLst>
                                      </p:cBhvr>
                                      <p:tavLst>
                                        <p:tav tm="0">
                                          <p:val>
                                            <p:strVal val="ppt_w"/>
                                          </p:val>
                                        </p:tav>
                                        <p:tav tm="100000">
                                          <p:val>
                                            <p:strVal val="ppt_w*0.70"/>
                                          </p:val>
                                        </p:tav>
                                      </p:tavLst>
                                    </p:anim>
                                    <p:anim calcmode="lin" valueType="num">
                                      <p:cBhvr>
                                        <p:cTn id="171" dur="1000"/>
                                        <p:tgtEl>
                                          <p:spTgt spid="318502"/>
                                        </p:tgtEl>
                                        <p:attrNameLst>
                                          <p:attrName>ppt_h</p:attrName>
                                        </p:attrNameLst>
                                      </p:cBhvr>
                                      <p:tavLst>
                                        <p:tav tm="0">
                                          <p:val>
                                            <p:strVal val="ppt_h"/>
                                          </p:val>
                                        </p:tav>
                                        <p:tav tm="100000">
                                          <p:val>
                                            <p:strVal val="ppt_h"/>
                                          </p:val>
                                        </p:tav>
                                      </p:tavLst>
                                    </p:anim>
                                    <p:animEffect transition="out" filter="fade">
                                      <p:cBhvr>
                                        <p:cTn id="172" dur="1000"/>
                                        <p:tgtEl>
                                          <p:spTgt spid="318502"/>
                                        </p:tgtEl>
                                      </p:cBhvr>
                                    </p:animEffect>
                                    <p:set>
                                      <p:cBhvr>
                                        <p:cTn id="173" dur="1" fill="hold">
                                          <p:stCondLst>
                                            <p:cond delay="999"/>
                                          </p:stCondLst>
                                        </p:cTn>
                                        <p:tgtEl>
                                          <p:spTgt spid="31850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496" grpId="0"/>
      <p:bldP spid="318497" grpId="0"/>
      <p:bldP spid="318498" grpId="0"/>
      <p:bldP spid="318499" grpId="0"/>
      <p:bldP spid="318500" grpId="0"/>
      <p:bldP spid="31850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6" name="Rectangle 4"/>
          <p:cNvSpPr>
            <a:spLocks noGrp="1" noChangeArrowheads="1"/>
          </p:cNvSpPr>
          <p:nvPr>
            <p:ph type="title"/>
          </p:nvPr>
        </p:nvSpPr>
        <p:spPr bwMode="auto">
          <a:xfrm>
            <a:off x="609600" y="762000"/>
            <a:ext cx="7772400" cy="990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fr-FR"/>
              <a:t>L’alarme intrusion existe en</a:t>
            </a:r>
            <a:br>
              <a:rPr lang="fr-FR"/>
            </a:br>
            <a:r>
              <a:rPr lang="fr-FR"/>
              <a:t>2 technologies :</a:t>
            </a:r>
          </a:p>
        </p:txBody>
      </p:sp>
      <p:sp>
        <p:nvSpPr>
          <p:cNvPr id="351237" name="Rectangle 5"/>
          <p:cNvSpPr>
            <a:spLocks noChangeArrowheads="1"/>
          </p:cNvSpPr>
          <p:nvPr/>
        </p:nvSpPr>
        <p:spPr bwMode="auto">
          <a:xfrm>
            <a:off x="1600200" y="2743200"/>
            <a:ext cx="72390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pPr>
            <a:r>
              <a:rPr kumimoji="1" lang="fr-FR" sz="2600" b="0">
                <a:solidFill>
                  <a:schemeClr val="tx2"/>
                </a:solidFill>
                <a:effectLst>
                  <a:outerShdw blurRad="38100" dist="38100" dir="2700000" algn="tl">
                    <a:srgbClr val="000000"/>
                  </a:outerShdw>
                </a:effectLst>
              </a:rPr>
              <a:t> </a:t>
            </a:r>
            <a:r>
              <a:rPr kumimoji="1" lang="fr-FR" sz="3200" b="0">
                <a:solidFill>
                  <a:schemeClr val="folHlink"/>
                </a:solidFill>
                <a:effectLst>
                  <a:outerShdw blurRad="38100" dist="38100" dir="2700000" algn="tl">
                    <a:srgbClr val="000000"/>
                  </a:outerShdw>
                </a:effectLst>
              </a:rPr>
              <a:t>La technologie filaire</a:t>
            </a:r>
          </a:p>
        </p:txBody>
      </p:sp>
      <p:pic>
        <p:nvPicPr>
          <p:cNvPr id="351238" name="Picture 6" descr="bd14983_">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2971800"/>
            <a:ext cx="228600" cy="228600"/>
          </a:xfrm>
          <a:prstGeom prst="rect">
            <a:avLst/>
          </a:prstGeom>
          <a:noFill/>
          <a:extLst>
            <a:ext uri="{909E8E84-426E-40DD-AFC4-6F175D3DCCD1}">
              <a14:hiddenFill xmlns:a14="http://schemas.microsoft.com/office/drawing/2010/main">
                <a:solidFill>
                  <a:srgbClr val="FFFFFF"/>
                </a:solidFill>
              </a14:hiddenFill>
            </a:ext>
          </a:extLst>
        </p:spPr>
      </p:pic>
      <p:sp>
        <p:nvSpPr>
          <p:cNvPr id="351239" name="Rectangle 7"/>
          <p:cNvSpPr>
            <a:spLocks noChangeArrowheads="1"/>
          </p:cNvSpPr>
          <p:nvPr/>
        </p:nvSpPr>
        <p:spPr bwMode="auto">
          <a:xfrm>
            <a:off x="1600200" y="3581400"/>
            <a:ext cx="72390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pPr>
            <a:r>
              <a:rPr kumimoji="1" lang="fr-FR" sz="2600" b="0">
                <a:solidFill>
                  <a:schemeClr val="tx2"/>
                </a:solidFill>
                <a:effectLst>
                  <a:outerShdw blurRad="38100" dist="38100" dir="2700000" algn="tl">
                    <a:srgbClr val="000000"/>
                  </a:outerShdw>
                </a:effectLst>
              </a:rPr>
              <a:t> </a:t>
            </a:r>
            <a:r>
              <a:rPr kumimoji="1" lang="fr-FR" sz="3200" b="0">
                <a:solidFill>
                  <a:schemeClr val="folHlink"/>
                </a:solidFill>
                <a:effectLst>
                  <a:outerShdw blurRad="38100" dist="38100" dir="2700000" algn="tl">
                    <a:srgbClr val="000000"/>
                  </a:outerShdw>
                </a:effectLst>
              </a:rPr>
              <a:t>La technologie radio</a:t>
            </a:r>
          </a:p>
        </p:txBody>
      </p:sp>
      <p:pic>
        <p:nvPicPr>
          <p:cNvPr id="351240" name="Picture 8" descr="bd14983_">
            <a:hlinkClick r:id="rId4"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3810000"/>
            <a:ext cx="228600" cy="228600"/>
          </a:xfrm>
          <a:prstGeom prst="rect">
            <a:avLst/>
          </a:prstGeom>
          <a:noFill/>
          <a:extLst>
            <a:ext uri="{909E8E84-426E-40DD-AFC4-6F175D3DCCD1}">
              <a14:hiddenFill xmlns:a14="http://schemas.microsoft.com/office/drawing/2010/main">
                <a:solidFill>
                  <a:srgbClr val="FFFFFF"/>
                </a:solidFill>
              </a14:hiddenFill>
            </a:ext>
          </a:extLst>
        </p:spPr>
      </p:pic>
      <p:grpSp>
        <p:nvGrpSpPr>
          <p:cNvPr id="351241" name="Group 9"/>
          <p:cNvGrpSpPr>
            <a:grpSpLocks/>
          </p:cNvGrpSpPr>
          <p:nvPr/>
        </p:nvGrpSpPr>
        <p:grpSpPr bwMode="auto">
          <a:xfrm>
            <a:off x="323850" y="2636838"/>
            <a:ext cx="1008063" cy="360362"/>
            <a:chOff x="158" y="2341"/>
            <a:chExt cx="635" cy="227"/>
          </a:xfrm>
        </p:grpSpPr>
        <p:sp>
          <p:nvSpPr>
            <p:cNvPr id="351242" name="Line 10"/>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51243" name="Text Box 11"/>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grpSp>
        <p:nvGrpSpPr>
          <p:cNvPr id="351244" name="Group 12"/>
          <p:cNvGrpSpPr>
            <a:grpSpLocks/>
          </p:cNvGrpSpPr>
          <p:nvPr/>
        </p:nvGrpSpPr>
        <p:grpSpPr bwMode="auto">
          <a:xfrm>
            <a:off x="250825" y="3429000"/>
            <a:ext cx="1008063" cy="360363"/>
            <a:chOff x="158" y="2341"/>
            <a:chExt cx="635" cy="227"/>
          </a:xfrm>
        </p:grpSpPr>
        <p:sp>
          <p:nvSpPr>
            <p:cNvPr id="351245" name="Line 13"/>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51246" name="Text Box 14"/>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ou ici</a:t>
              </a:r>
            </a:p>
          </p:txBody>
        </p:sp>
      </p:grpSp>
      <p:sp>
        <p:nvSpPr>
          <p:cNvPr id="351247" name="AutoShape 15">
            <a:hlinkClick r:id="rId5" action="ppaction://hlinksldjump" highlightClick="1"/>
          </p:cNvPr>
          <p:cNvSpPr>
            <a:spLocks noChangeArrowheads="1"/>
          </p:cNvSpPr>
          <p:nvPr/>
        </p:nvSpPr>
        <p:spPr bwMode="auto">
          <a:xfrm>
            <a:off x="8459788" y="6237288"/>
            <a:ext cx="431800" cy="431800"/>
          </a:xfrm>
          <a:prstGeom prst="actionButtonReturn">
            <a:avLst/>
          </a:prstGeom>
          <a:solidFill>
            <a:schemeClr val="tx2"/>
          </a:solidFill>
          <a:ln w="12700">
            <a:solidFill>
              <a:schemeClr val="tx1"/>
            </a:solidFill>
            <a:miter lim="800000"/>
            <a:headEnd/>
            <a:tailEnd/>
          </a:ln>
          <a:effectLst>
            <a:outerShdw dist="107763" dir="2700000" algn="ctr" rotWithShape="0">
              <a:schemeClr val="bg2"/>
            </a:outerShdw>
          </a:effectLst>
        </p:spPr>
        <p:txBody>
          <a:bodyPr anchor="ctr">
            <a:spAutoFit/>
          </a:bodyPr>
          <a:lstStyle/>
          <a:p>
            <a:endParaRPr lang="fr-FR"/>
          </a:p>
        </p:txBody>
      </p:sp>
      <p:grpSp>
        <p:nvGrpSpPr>
          <p:cNvPr id="351248" name="Group 16"/>
          <p:cNvGrpSpPr>
            <a:grpSpLocks/>
          </p:cNvGrpSpPr>
          <p:nvPr/>
        </p:nvGrpSpPr>
        <p:grpSpPr bwMode="auto">
          <a:xfrm>
            <a:off x="7380288" y="5805488"/>
            <a:ext cx="1008062" cy="360362"/>
            <a:chOff x="158" y="2341"/>
            <a:chExt cx="635" cy="227"/>
          </a:xfrm>
        </p:grpSpPr>
        <p:sp>
          <p:nvSpPr>
            <p:cNvPr id="351249" name="Line 17"/>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51250" name="Text Box 18"/>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3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51236"/>
                                        </p:tgtEl>
                                        <p:attrNameLst>
                                          <p:attrName>style.visibility</p:attrName>
                                        </p:attrNameLst>
                                      </p:cBhvr>
                                      <p:to>
                                        <p:strVal val="visible"/>
                                      </p:to>
                                    </p:set>
                                    <p:animEffect transition="in" filter="dissolve">
                                      <p:cBhvr>
                                        <p:cTn id="7" dur="500"/>
                                        <p:tgtEl>
                                          <p:spTgt spid="351236"/>
                                        </p:tgtEl>
                                      </p:cBhvr>
                                    </p:animEffect>
                                  </p:childTnLst>
                                </p:cTn>
                              </p:par>
                            </p:childTnLst>
                          </p:cTn>
                        </p:par>
                        <p:par>
                          <p:cTn id="8" fill="hold" nodeType="afterGroup">
                            <p:stCondLst>
                              <p:cond delay="500"/>
                            </p:stCondLst>
                            <p:childTnLst>
                              <p:par>
                                <p:cTn id="9" presetID="2" presetClass="entr" presetSubtype="8" fill="hold" nodeType="afterEffect">
                                  <p:stCondLst>
                                    <p:cond delay="2000"/>
                                  </p:stCondLst>
                                  <p:childTnLst>
                                    <p:set>
                                      <p:cBhvr>
                                        <p:cTn id="10" dur="1" fill="hold">
                                          <p:stCondLst>
                                            <p:cond delay="0"/>
                                          </p:stCondLst>
                                        </p:cTn>
                                        <p:tgtEl>
                                          <p:spTgt spid="351238"/>
                                        </p:tgtEl>
                                        <p:attrNameLst>
                                          <p:attrName>style.visibility</p:attrName>
                                        </p:attrNameLst>
                                      </p:cBhvr>
                                      <p:to>
                                        <p:strVal val="visible"/>
                                      </p:to>
                                    </p:set>
                                    <p:anim calcmode="lin" valueType="num">
                                      <p:cBhvr additive="base">
                                        <p:cTn id="11" dur="500" fill="hold"/>
                                        <p:tgtEl>
                                          <p:spTgt spid="351238"/>
                                        </p:tgtEl>
                                        <p:attrNameLst>
                                          <p:attrName>ppt_x</p:attrName>
                                        </p:attrNameLst>
                                      </p:cBhvr>
                                      <p:tavLst>
                                        <p:tav tm="0">
                                          <p:val>
                                            <p:strVal val="0-#ppt_w/2"/>
                                          </p:val>
                                        </p:tav>
                                        <p:tav tm="100000">
                                          <p:val>
                                            <p:strVal val="#ppt_x"/>
                                          </p:val>
                                        </p:tav>
                                      </p:tavLst>
                                    </p:anim>
                                    <p:anim calcmode="lin" valueType="num">
                                      <p:cBhvr additive="base">
                                        <p:cTn id="12" dur="500" fill="hold"/>
                                        <p:tgtEl>
                                          <p:spTgt spid="351238"/>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3000"/>
                            </p:stCondLst>
                            <p:childTnLst>
                              <p:par>
                                <p:cTn id="14" presetID="4" presetClass="entr" presetSubtype="32" fill="hold" grpId="0" nodeType="afterEffect">
                                  <p:stCondLst>
                                    <p:cond delay="0"/>
                                  </p:stCondLst>
                                  <p:childTnLst>
                                    <p:set>
                                      <p:cBhvr>
                                        <p:cTn id="15" dur="1" fill="hold">
                                          <p:stCondLst>
                                            <p:cond delay="0"/>
                                          </p:stCondLst>
                                        </p:cTn>
                                        <p:tgtEl>
                                          <p:spTgt spid="351237"/>
                                        </p:tgtEl>
                                        <p:attrNameLst>
                                          <p:attrName>style.visibility</p:attrName>
                                        </p:attrNameLst>
                                      </p:cBhvr>
                                      <p:to>
                                        <p:strVal val="visible"/>
                                      </p:to>
                                    </p:set>
                                    <p:animEffect transition="in" filter="box(out)">
                                      <p:cBhvr>
                                        <p:cTn id="16" dur="500"/>
                                        <p:tgtEl>
                                          <p:spTgt spid="351237"/>
                                        </p:tgtEl>
                                      </p:cBhvr>
                                    </p:animEffect>
                                  </p:childTnLst>
                                </p:cTn>
                              </p:par>
                            </p:childTnLst>
                          </p:cTn>
                        </p:par>
                        <p:par>
                          <p:cTn id="17" fill="hold" nodeType="afterGroup">
                            <p:stCondLst>
                              <p:cond delay="3500"/>
                            </p:stCondLst>
                            <p:childTnLst>
                              <p:par>
                                <p:cTn id="18" presetID="2" presetClass="entr" presetSubtype="8" fill="hold" nodeType="afterEffect">
                                  <p:stCondLst>
                                    <p:cond delay="2000"/>
                                  </p:stCondLst>
                                  <p:childTnLst>
                                    <p:set>
                                      <p:cBhvr>
                                        <p:cTn id="19" dur="1" fill="hold">
                                          <p:stCondLst>
                                            <p:cond delay="0"/>
                                          </p:stCondLst>
                                        </p:cTn>
                                        <p:tgtEl>
                                          <p:spTgt spid="351240"/>
                                        </p:tgtEl>
                                        <p:attrNameLst>
                                          <p:attrName>style.visibility</p:attrName>
                                        </p:attrNameLst>
                                      </p:cBhvr>
                                      <p:to>
                                        <p:strVal val="visible"/>
                                      </p:to>
                                    </p:set>
                                    <p:anim calcmode="lin" valueType="num">
                                      <p:cBhvr additive="base">
                                        <p:cTn id="20" dur="500" fill="hold"/>
                                        <p:tgtEl>
                                          <p:spTgt spid="351240"/>
                                        </p:tgtEl>
                                        <p:attrNameLst>
                                          <p:attrName>ppt_x</p:attrName>
                                        </p:attrNameLst>
                                      </p:cBhvr>
                                      <p:tavLst>
                                        <p:tav tm="0">
                                          <p:val>
                                            <p:strVal val="0-#ppt_w/2"/>
                                          </p:val>
                                        </p:tav>
                                        <p:tav tm="100000">
                                          <p:val>
                                            <p:strVal val="#ppt_x"/>
                                          </p:val>
                                        </p:tav>
                                      </p:tavLst>
                                    </p:anim>
                                    <p:anim calcmode="lin" valueType="num">
                                      <p:cBhvr additive="base">
                                        <p:cTn id="21" dur="500" fill="hold"/>
                                        <p:tgtEl>
                                          <p:spTgt spid="351240"/>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6000"/>
                            </p:stCondLst>
                            <p:childTnLst>
                              <p:par>
                                <p:cTn id="23" presetID="4" presetClass="entr" presetSubtype="32" fill="hold" grpId="0" nodeType="afterEffect">
                                  <p:stCondLst>
                                    <p:cond delay="0"/>
                                  </p:stCondLst>
                                  <p:childTnLst>
                                    <p:set>
                                      <p:cBhvr>
                                        <p:cTn id="24" dur="1" fill="hold">
                                          <p:stCondLst>
                                            <p:cond delay="0"/>
                                          </p:stCondLst>
                                        </p:cTn>
                                        <p:tgtEl>
                                          <p:spTgt spid="351239"/>
                                        </p:tgtEl>
                                        <p:attrNameLst>
                                          <p:attrName>style.visibility</p:attrName>
                                        </p:attrNameLst>
                                      </p:cBhvr>
                                      <p:to>
                                        <p:strVal val="visible"/>
                                      </p:to>
                                    </p:set>
                                    <p:animEffect transition="in" filter="box(out)">
                                      <p:cBhvr>
                                        <p:cTn id="25" dur="500"/>
                                        <p:tgtEl>
                                          <p:spTgt spid="351239"/>
                                        </p:tgtEl>
                                      </p:cBhvr>
                                    </p:animEffect>
                                  </p:childTnLst>
                                </p:cTn>
                              </p:par>
                            </p:childTnLst>
                          </p:cTn>
                        </p:par>
                        <p:par>
                          <p:cTn id="26" fill="hold" nodeType="afterGroup">
                            <p:stCondLst>
                              <p:cond delay="6500"/>
                            </p:stCondLst>
                            <p:childTnLst>
                              <p:par>
                                <p:cTn id="27" presetID="23" presetClass="entr" presetSubtype="272" fill="hold" nodeType="afterEffect">
                                  <p:stCondLst>
                                    <p:cond delay="0"/>
                                  </p:stCondLst>
                                  <p:childTnLst>
                                    <p:set>
                                      <p:cBhvr>
                                        <p:cTn id="28" dur="1" fill="hold">
                                          <p:stCondLst>
                                            <p:cond delay="0"/>
                                          </p:stCondLst>
                                        </p:cTn>
                                        <p:tgtEl>
                                          <p:spTgt spid="351241"/>
                                        </p:tgtEl>
                                        <p:attrNameLst>
                                          <p:attrName>style.visibility</p:attrName>
                                        </p:attrNameLst>
                                      </p:cBhvr>
                                      <p:to>
                                        <p:strVal val="visible"/>
                                      </p:to>
                                    </p:set>
                                    <p:anim calcmode="lin" valueType="num">
                                      <p:cBhvr>
                                        <p:cTn id="29" dur="1000" fill="hold"/>
                                        <p:tgtEl>
                                          <p:spTgt spid="351241"/>
                                        </p:tgtEl>
                                        <p:attrNameLst>
                                          <p:attrName>ppt_w</p:attrName>
                                        </p:attrNameLst>
                                      </p:cBhvr>
                                      <p:tavLst>
                                        <p:tav tm="0">
                                          <p:val>
                                            <p:strVal val="2/3*#ppt_w"/>
                                          </p:val>
                                        </p:tav>
                                        <p:tav tm="100000">
                                          <p:val>
                                            <p:strVal val="#ppt_w"/>
                                          </p:val>
                                        </p:tav>
                                      </p:tavLst>
                                    </p:anim>
                                    <p:anim calcmode="lin" valueType="num">
                                      <p:cBhvr>
                                        <p:cTn id="30" dur="1000" fill="hold"/>
                                        <p:tgtEl>
                                          <p:spTgt spid="351241"/>
                                        </p:tgtEl>
                                        <p:attrNameLst>
                                          <p:attrName>ppt_h</p:attrName>
                                        </p:attrNameLst>
                                      </p:cBhvr>
                                      <p:tavLst>
                                        <p:tav tm="0">
                                          <p:val>
                                            <p:strVal val="2/3*#ppt_h"/>
                                          </p:val>
                                        </p:tav>
                                        <p:tav tm="100000">
                                          <p:val>
                                            <p:strVal val="#ppt_h"/>
                                          </p:val>
                                        </p:tav>
                                      </p:tavLst>
                                    </p:anim>
                                  </p:childTnLst>
                                </p:cTn>
                              </p:par>
                            </p:childTnLst>
                          </p:cTn>
                        </p:par>
                        <p:par>
                          <p:cTn id="31" fill="hold" nodeType="afterGroup">
                            <p:stCondLst>
                              <p:cond delay="7500"/>
                            </p:stCondLst>
                            <p:childTnLst>
                              <p:par>
                                <p:cTn id="32" presetID="55" presetClass="exit" presetSubtype="0" fill="hold" nodeType="afterEffect">
                                  <p:stCondLst>
                                    <p:cond delay="0"/>
                                  </p:stCondLst>
                                  <p:childTnLst>
                                    <p:anim calcmode="lin" valueType="num">
                                      <p:cBhvr>
                                        <p:cTn id="33" dur="1000"/>
                                        <p:tgtEl>
                                          <p:spTgt spid="351241"/>
                                        </p:tgtEl>
                                        <p:attrNameLst>
                                          <p:attrName>ppt_w</p:attrName>
                                        </p:attrNameLst>
                                      </p:cBhvr>
                                      <p:tavLst>
                                        <p:tav tm="0">
                                          <p:val>
                                            <p:strVal val="ppt_w"/>
                                          </p:val>
                                        </p:tav>
                                        <p:tav tm="100000">
                                          <p:val>
                                            <p:strVal val="ppt_w*0.70"/>
                                          </p:val>
                                        </p:tav>
                                      </p:tavLst>
                                    </p:anim>
                                    <p:anim calcmode="lin" valueType="num">
                                      <p:cBhvr>
                                        <p:cTn id="34" dur="1000"/>
                                        <p:tgtEl>
                                          <p:spTgt spid="351241"/>
                                        </p:tgtEl>
                                        <p:attrNameLst>
                                          <p:attrName>ppt_h</p:attrName>
                                        </p:attrNameLst>
                                      </p:cBhvr>
                                      <p:tavLst>
                                        <p:tav tm="0">
                                          <p:val>
                                            <p:strVal val="ppt_h"/>
                                          </p:val>
                                        </p:tav>
                                        <p:tav tm="100000">
                                          <p:val>
                                            <p:strVal val="ppt_h"/>
                                          </p:val>
                                        </p:tav>
                                      </p:tavLst>
                                    </p:anim>
                                    <p:animEffect transition="out" filter="fade">
                                      <p:cBhvr>
                                        <p:cTn id="35" dur="1000"/>
                                        <p:tgtEl>
                                          <p:spTgt spid="351241"/>
                                        </p:tgtEl>
                                      </p:cBhvr>
                                    </p:animEffect>
                                    <p:set>
                                      <p:cBhvr>
                                        <p:cTn id="36" dur="1" fill="hold">
                                          <p:stCondLst>
                                            <p:cond delay="999"/>
                                          </p:stCondLst>
                                        </p:cTn>
                                        <p:tgtEl>
                                          <p:spTgt spid="351241"/>
                                        </p:tgtEl>
                                        <p:attrNameLst>
                                          <p:attrName>style.visibility</p:attrName>
                                        </p:attrNameLst>
                                      </p:cBhvr>
                                      <p:to>
                                        <p:strVal val="hidden"/>
                                      </p:to>
                                    </p:set>
                                  </p:childTnLst>
                                </p:cTn>
                              </p:par>
                            </p:childTnLst>
                          </p:cTn>
                        </p:par>
                        <p:par>
                          <p:cTn id="37" fill="hold" nodeType="afterGroup">
                            <p:stCondLst>
                              <p:cond delay="8500"/>
                            </p:stCondLst>
                            <p:childTnLst>
                              <p:par>
                                <p:cTn id="38" presetID="23" presetClass="entr" presetSubtype="272" fill="hold" nodeType="afterEffect">
                                  <p:stCondLst>
                                    <p:cond delay="0"/>
                                  </p:stCondLst>
                                  <p:childTnLst>
                                    <p:set>
                                      <p:cBhvr>
                                        <p:cTn id="39" dur="1" fill="hold">
                                          <p:stCondLst>
                                            <p:cond delay="0"/>
                                          </p:stCondLst>
                                        </p:cTn>
                                        <p:tgtEl>
                                          <p:spTgt spid="351244"/>
                                        </p:tgtEl>
                                        <p:attrNameLst>
                                          <p:attrName>style.visibility</p:attrName>
                                        </p:attrNameLst>
                                      </p:cBhvr>
                                      <p:to>
                                        <p:strVal val="visible"/>
                                      </p:to>
                                    </p:set>
                                    <p:anim calcmode="lin" valueType="num">
                                      <p:cBhvr>
                                        <p:cTn id="40" dur="1000" fill="hold"/>
                                        <p:tgtEl>
                                          <p:spTgt spid="351244"/>
                                        </p:tgtEl>
                                        <p:attrNameLst>
                                          <p:attrName>ppt_w</p:attrName>
                                        </p:attrNameLst>
                                      </p:cBhvr>
                                      <p:tavLst>
                                        <p:tav tm="0">
                                          <p:val>
                                            <p:strVal val="2/3*#ppt_w"/>
                                          </p:val>
                                        </p:tav>
                                        <p:tav tm="100000">
                                          <p:val>
                                            <p:strVal val="#ppt_w"/>
                                          </p:val>
                                        </p:tav>
                                      </p:tavLst>
                                    </p:anim>
                                    <p:anim calcmode="lin" valueType="num">
                                      <p:cBhvr>
                                        <p:cTn id="41" dur="1000" fill="hold"/>
                                        <p:tgtEl>
                                          <p:spTgt spid="351244"/>
                                        </p:tgtEl>
                                        <p:attrNameLst>
                                          <p:attrName>ppt_h</p:attrName>
                                        </p:attrNameLst>
                                      </p:cBhvr>
                                      <p:tavLst>
                                        <p:tav tm="0">
                                          <p:val>
                                            <p:strVal val="2/3*#ppt_h"/>
                                          </p:val>
                                        </p:tav>
                                        <p:tav tm="100000">
                                          <p:val>
                                            <p:strVal val="#ppt_h"/>
                                          </p:val>
                                        </p:tav>
                                      </p:tavLst>
                                    </p:anim>
                                  </p:childTnLst>
                                </p:cTn>
                              </p:par>
                            </p:childTnLst>
                          </p:cTn>
                        </p:par>
                        <p:par>
                          <p:cTn id="42" fill="hold" nodeType="afterGroup">
                            <p:stCondLst>
                              <p:cond delay="9500"/>
                            </p:stCondLst>
                            <p:childTnLst>
                              <p:par>
                                <p:cTn id="43" presetID="55" presetClass="exit" presetSubtype="0" fill="hold" nodeType="afterEffect">
                                  <p:stCondLst>
                                    <p:cond delay="0"/>
                                  </p:stCondLst>
                                  <p:childTnLst>
                                    <p:anim calcmode="lin" valueType="num">
                                      <p:cBhvr>
                                        <p:cTn id="44" dur="1000"/>
                                        <p:tgtEl>
                                          <p:spTgt spid="351244"/>
                                        </p:tgtEl>
                                        <p:attrNameLst>
                                          <p:attrName>ppt_w</p:attrName>
                                        </p:attrNameLst>
                                      </p:cBhvr>
                                      <p:tavLst>
                                        <p:tav tm="0">
                                          <p:val>
                                            <p:strVal val="ppt_w"/>
                                          </p:val>
                                        </p:tav>
                                        <p:tav tm="100000">
                                          <p:val>
                                            <p:strVal val="ppt_w*0.70"/>
                                          </p:val>
                                        </p:tav>
                                      </p:tavLst>
                                    </p:anim>
                                    <p:anim calcmode="lin" valueType="num">
                                      <p:cBhvr>
                                        <p:cTn id="45" dur="1000"/>
                                        <p:tgtEl>
                                          <p:spTgt spid="351244"/>
                                        </p:tgtEl>
                                        <p:attrNameLst>
                                          <p:attrName>ppt_h</p:attrName>
                                        </p:attrNameLst>
                                      </p:cBhvr>
                                      <p:tavLst>
                                        <p:tav tm="0">
                                          <p:val>
                                            <p:strVal val="ppt_h"/>
                                          </p:val>
                                        </p:tav>
                                        <p:tav tm="100000">
                                          <p:val>
                                            <p:strVal val="ppt_h"/>
                                          </p:val>
                                        </p:tav>
                                      </p:tavLst>
                                    </p:anim>
                                    <p:animEffect transition="out" filter="fade">
                                      <p:cBhvr>
                                        <p:cTn id="46" dur="1000"/>
                                        <p:tgtEl>
                                          <p:spTgt spid="351244"/>
                                        </p:tgtEl>
                                      </p:cBhvr>
                                    </p:animEffect>
                                    <p:set>
                                      <p:cBhvr>
                                        <p:cTn id="47" dur="1" fill="hold">
                                          <p:stCondLst>
                                            <p:cond delay="999"/>
                                          </p:stCondLst>
                                        </p:cTn>
                                        <p:tgtEl>
                                          <p:spTgt spid="351244"/>
                                        </p:tgtEl>
                                        <p:attrNameLst>
                                          <p:attrName>style.visibility</p:attrName>
                                        </p:attrNameLst>
                                      </p:cBhvr>
                                      <p:to>
                                        <p:strVal val="hidden"/>
                                      </p:to>
                                    </p:set>
                                  </p:childTnLst>
                                </p:cTn>
                              </p:par>
                            </p:childTnLst>
                          </p:cTn>
                        </p:par>
                        <p:par>
                          <p:cTn id="48" fill="hold" nodeType="afterGroup">
                            <p:stCondLst>
                              <p:cond delay="10500"/>
                            </p:stCondLst>
                            <p:childTnLst>
                              <p:par>
                                <p:cTn id="49" presetID="10" presetClass="entr" presetSubtype="0" fill="hold" grpId="0" nodeType="afterEffect">
                                  <p:stCondLst>
                                    <p:cond delay="0"/>
                                  </p:stCondLst>
                                  <p:childTnLst>
                                    <p:set>
                                      <p:cBhvr>
                                        <p:cTn id="50" dur="1" fill="hold">
                                          <p:stCondLst>
                                            <p:cond delay="0"/>
                                          </p:stCondLst>
                                        </p:cTn>
                                        <p:tgtEl>
                                          <p:spTgt spid="351247"/>
                                        </p:tgtEl>
                                        <p:attrNameLst>
                                          <p:attrName>style.visibility</p:attrName>
                                        </p:attrNameLst>
                                      </p:cBhvr>
                                      <p:to>
                                        <p:strVal val="visible"/>
                                      </p:to>
                                    </p:set>
                                    <p:animEffect transition="in" filter="fade">
                                      <p:cBhvr>
                                        <p:cTn id="51" dur="2000"/>
                                        <p:tgtEl>
                                          <p:spTgt spid="351247"/>
                                        </p:tgtEl>
                                      </p:cBhvr>
                                    </p:animEffect>
                                  </p:childTnLst>
                                </p:cTn>
                              </p:par>
                            </p:childTnLst>
                          </p:cTn>
                        </p:par>
                        <p:par>
                          <p:cTn id="52" fill="hold" nodeType="afterGroup">
                            <p:stCondLst>
                              <p:cond delay="12500"/>
                            </p:stCondLst>
                            <p:childTnLst>
                              <p:par>
                                <p:cTn id="53" presetID="23" presetClass="entr" presetSubtype="272" fill="hold" nodeType="afterEffect">
                                  <p:stCondLst>
                                    <p:cond delay="0"/>
                                  </p:stCondLst>
                                  <p:childTnLst>
                                    <p:set>
                                      <p:cBhvr>
                                        <p:cTn id="54" dur="1" fill="hold">
                                          <p:stCondLst>
                                            <p:cond delay="0"/>
                                          </p:stCondLst>
                                        </p:cTn>
                                        <p:tgtEl>
                                          <p:spTgt spid="351248"/>
                                        </p:tgtEl>
                                        <p:attrNameLst>
                                          <p:attrName>style.visibility</p:attrName>
                                        </p:attrNameLst>
                                      </p:cBhvr>
                                      <p:to>
                                        <p:strVal val="visible"/>
                                      </p:to>
                                    </p:set>
                                    <p:anim calcmode="lin" valueType="num">
                                      <p:cBhvr>
                                        <p:cTn id="55" dur="1000" fill="hold"/>
                                        <p:tgtEl>
                                          <p:spTgt spid="351248"/>
                                        </p:tgtEl>
                                        <p:attrNameLst>
                                          <p:attrName>ppt_w</p:attrName>
                                        </p:attrNameLst>
                                      </p:cBhvr>
                                      <p:tavLst>
                                        <p:tav tm="0">
                                          <p:val>
                                            <p:strVal val="2/3*#ppt_w"/>
                                          </p:val>
                                        </p:tav>
                                        <p:tav tm="100000">
                                          <p:val>
                                            <p:strVal val="#ppt_w"/>
                                          </p:val>
                                        </p:tav>
                                      </p:tavLst>
                                    </p:anim>
                                    <p:anim calcmode="lin" valueType="num">
                                      <p:cBhvr>
                                        <p:cTn id="56" dur="1000" fill="hold"/>
                                        <p:tgtEl>
                                          <p:spTgt spid="351248"/>
                                        </p:tgtEl>
                                        <p:attrNameLst>
                                          <p:attrName>ppt_h</p:attrName>
                                        </p:attrNameLst>
                                      </p:cBhvr>
                                      <p:tavLst>
                                        <p:tav tm="0">
                                          <p:val>
                                            <p:strVal val="2/3*#ppt_h"/>
                                          </p:val>
                                        </p:tav>
                                        <p:tav tm="100000">
                                          <p:val>
                                            <p:strVal val="#ppt_h"/>
                                          </p:val>
                                        </p:tav>
                                      </p:tavLst>
                                    </p:anim>
                                  </p:childTnLst>
                                </p:cTn>
                              </p:par>
                            </p:childTnLst>
                          </p:cTn>
                        </p:par>
                        <p:par>
                          <p:cTn id="57" fill="hold" nodeType="afterGroup">
                            <p:stCondLst>
                              <p:cond delay="13500"/>
                            </p:stCondLst>
                            <p:childTnLst>
                              <p:par>
                                <p:cTn id="58" presetID="55" presetClass="exit" presetSubtype="0" fill="hold" nodeType="afterEffect">
                                  <p:stCondLst>
                                    <p:cond delay="0"/>
                                  </p:stCondLst>
                                  <p:childTnLst>
                                    <p:anim calcmode="lin" valueType="num">
                                      <p:cBhvr>
                                        <p:cTn id="59" dur="1000"/>
                                        <p:tgtEl>
                                          <p:spTgt spid="351248"/>
                                        </p:tgtEl>
                                        <p:attrNameLst>
                                          <p:attrName>ppt_w</p:attrName>
                                        </p:attrNameLst>
                                      </p:cBhvr>
                                      <p:tavLst>
                                        <p:tav tm="0">
                                          <p:val>
                                            <p:strVal val="ppt_w"/>
                                          </p:val>
                                        </p:tav>
                                        <p:tav tm="100000">
                                          <p:val>
                                            <p:strVal val="ppt_w*0.70"/>
                                          </p:val>
                                        </p:tav>
                                      </p:tavLst>
                                    </p:anim>
                                    <p:anim calcmode="lin" valueType="num">
                                      <p:cBhvr>
                                        <p:cTn id="60" dur="1000"/>
                                        <p:tgtEl>
                                          <p:spTgt spid="351248"/>
                                        </p:tgtEl>
                                        <p:attrNameLst>
                                          <p:attrName>ppt_h</p:attrName>
                                        </p:attrNameLst>
                                      </p:cBhvr>
                                      <p:tavLst>
                                        <p:tav tm="0">
                                          <p:val>
                                            <p:strVal val="ppt_h"/>
                                          </p:val>
                                        </p:tav>
                                        <p:tav tm="100000">
                                          <p:val>
                                            <p:strVal val="ppt_h"/>
                                          </p:val>
                                        </p:tav>
                                      </p:tavLst>
                                    </p:anim>
                                    <p:animEffect transition="out" filter="fade">
                                      <p:cBhvr>
                                        <p:cTn id="61" dur="1000"/>
                                        <p:tgtEl>
                                          <p:spTgt spid="351248"/>
                                        </p:tgtEl>
                                      </p:cBhvr>
                                    </p:animEffect>
                                    <p:set>
                                      <p:cBhvr>
                                        <p:cTn id="62" dur="1" fill="hold">
                                          <p:stCondLst>
                                            <p:cond delay="999"/>
                                          </p:stCondLst>
                                        </p:cTn>
                                        <p:tgtEl>
                                          <p:spTgt spid="35124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1236" grpId="0" autoUpdateAnimBg="0"/>
      <p:bldP spid="351237" grpId="0" autoUpdateAnimBg="0"/>
      <p:bldP spid="351239" grpId="0" autoUpdateAnimBg="0"/>
      <p:bldP spid="351247"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4788" name="Picture 4" descr="conseils"/>
          <p:cNvPicPr>
            <a:picLocks noGrp="1" noChangeAspect="1" noChangeArrowheads="1"/>
          </p:cNvPicPr>
          <p:nvPr>
            <p:ph/>
          </p:nvPr>
        </p:nvPicPr>
        <p:blipFill>
          <a:blip r:embed="rId2" cstate="print">
            <a:extLst>
              <a:ext uri="{28A0092B-C50C-407E-A947-70E740481C1C}">
                <a14:useLocalDpi xmlns:a14="http://schemas.microsoft.com/office/drawing/2010/main" val="0"/>
              </a:ext>
            </a:extLst>
          </a:blip>
          <a:srcRect/>
          <a:stretch>
            <a:fillRect/>
          </a:stretch>
        </p:blipFill>
        <p:spPr bwMode="auto">
          <a:xfrm>
            <a:off x="0" y="404813"/>
            <a:ext cx="9145588" cy="6015037"/>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4790" name="AutoShape 6">
            <a:hlinkClick r:id="rId3" action="ppaction://hlinksldjump" highlightClick="1"/>
          </p:cNvPr>
          <p:cNvSpPr>
            <a:spLocks noChangeArrowheads="1"/>
          </p:cNvSpPr>
          <p:nvPr/>
        </p:nvSpPr>
        <p:spPr bwMode="auto">
          <a:xfrm>
            <a:off x="8459788" y="6237288"/>
            <a:ext cx="431800" cy="431800"/>
          </a:xfrm>
          <a:prstGeom prst="actionButtonReturn">
            <a:avLst/>
          </a:prstGeom>
          <a:solidFill>
            <a:schemeClr val="tx2"/>
          </a:solidFill>
          <a:ln w="12700">
            <a:solidFill>
              <a:schemeClr val="tx1"/>
            </a:solidFill>
            <a:miter lim="800000"/>
            <a:headEnd/>
            <a:tailEnd/>
          </a:ln>
          <a:effectLst>
            <a:outerShdw dist="107763" dir="2700000" algn="ctr" rotWithShape="0">
              <a:schemeClr val="bg2"/>
            </a:outerShdw>
          </a:effectLst>
        </p:spPr>
        <p:txBody>
          <a:bodyPr anchor="ctr">
            <a:spAutoFit/>
          </a:bodyPr>
          <a:lstStyle/>
          <a:p>
            <a:endParaRPr lang="fr-FR"/>
          </a:p>
        </p:txBody>
      </p:sp>
      <p:grpSp>
        <p:nvGrpSpPr>
          <p:cNvPr id="374791" name="Group 7"/>
          <p:cNvGrpSpPr>
            <a:grpSpLocks/>
          </p:cNvGrpSpPr>
          <p:nvPr/>
        </p:nvGrpSpPr>
        <p:grpSpPr bwMode="auto">
          <a:xfrm>
            <a:off x="7380288" y="5805488"/>
            <a:ext cx="1008062" cy="360362"/>
            <a:chOff x="158" y="2341"/>
            <a:chExt cx="635" cy="227"/>
          </a:xfrm>
        </p:grpSpPr>
        <p:sp>
          <p:nvSpPr>
            <p:cNvPr id="374792" name="Line 8"/>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74793" name="Text Box 9"/>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3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ntr" presetSubtype="0" fill="hold" nodeType="afterEffect">
                                  <p:stCondLst>
                                    <p:cond delay="0"/>
                                  </p:stCondLst>
                                  <p:childTnLst>
                                    <p:set>
                                      <p:cBhvr>
                                        <p:cTn id="6" dur="1" fill="hold">
                                          <p:stCondLst>
                                            <p:cond delay="0"/>
                                          </p:stCondLst>
                                        </p:cTn>
                                        <p:tgtEl>
                                          <p:spTgt spid="374788"/>
                                        </p:tgtEl>
                                        <p:attrNameLst>
                                          <p:attrName>style.visibility</p:attrName>
                                        </p:attrNameLst>
                                      </p:cBhvr>
                                      <p:to>
                                        <p:strVal val="visible"/>
                                      </p:to>
                                    </p:set>
                                    <p:animEffect transition="in" filter="fade">
                                      <p:cBhvr>
                                        <p:cTn id="7" dur="2000"/>
                                        <p:tgtEl>
                                          <p:spTgt spid="374788"/>
                                        </p:tgtEl>
                                      </p:cBhvr>
                                    </p:animEffect>
                                    <p:anim calcmode="lin" valueType="num">
                                      <p:cBhvr>
                                        <p:cTn id="8" dur="2000" fill="hold"/>
                                        <p:tgtEl>
                                          <p:spTgt spid="374788"/>
                                        </p:tgtEl>
                                        <p:attrNameLst>
                                          <p:attrName>style.rotation</p:attrName>
                                        </p:attrNameLst>
                                      </p:cBhvr>
                                      <p:tavLst>
                                        <p:tav tm="0">
                                          <p:val>
                                            <p:fltVal val="720"/>
                                          </p:val>
                                        </p:tav>
                                        <p:tav tm="100000">
                                          <p:val>
                                            <p:fltVal val="0"/>
                                          </p:val>
                                        </p:tav>
                                      </p:tavLst>
                                    </p:anim>
                                    <p:anim calcmode="lin" valueType="num">
                                      <p:cBhvr>
                                        <p:cTn id="9" dur="2000" fill="hold"/>
                                        <p:tgtEl>
                                          <p:spTgt spid="374788"/>
                                        </p:tgtEl>
                                        <p:attrNameLst>
                                          <p:attrName>ppt_h</p:attrName>
                                        </p:attrNameLst>
                                      </p:cBhvr>
                                      <p:tavLst>
                                        <p:tav tm="0">
                                          <p:val>
                                            <p:fltVal val="0"/>
                                          </p:val>
                                        </p:tav>
                                        <p:tav tm="100000">
                                          <p:val>
                                            <p:strVal val="#ppt_h"/>
                                          </p:val>
                                        </p:tav>
                                      </p:tavLst>
                                    </p:anim>
                                    <p:anim calcmode="lin" valueType="num">
                                      <p:cBhvr>
                                        <p:cTn id="10" dur="2000" fill="hold"/>
                                        <p:tgtEl>
                                          <p:spTgt spid="374788"/>
                                        </p:tgtEl>
                                        <p:attrNameLst>
                                          <p:attrName>ppt_w</p:attrName>
                                        </p:attrNameLst>
                                      </p:cBhvr>
                                      <p:tavLst>
                                        <p:tav tm="0">
                                          <p:val>
                                            <p:fltVal val="0"/>
                                          </p:val>
                                        </p:tav>
                                        <p:tav tm="100000">
                                          <p:val>
                                            <p:strVal val="#ppt_w"/>
                                          </p:val>
                                        </p:tav>
                                      </p:tavLst>
                                    </p:anim>
                                  </p:childTnLst>
                                </p:cTn>
                              </p:par>
                            </p:childTnLst>
                          </p:cTn>
                        </p:par>
                        <p:par>
                          <p:cTn id="11" fill="hold" nodeType="afterGroup">
                            <p:stCondLst>
                              <p:cond delay="2000"/>
                            </p:stCondLst>
                            <p:childTnLst>
                              <p:par>
                                <p:cTn id="12" presetID="10" presetClass="entr" presetSubtype="0" fill="hold" grpId="0" nodeType="afterEffect">
                                  <p:stCondLst>
                                    <p:cond delay="2000"/>
                                  </p:stCondLst>
                                  <p:childTnLst>
                                    <p:set>
                                      <p:cBhvr>
                                        <p:cTn id="13" dur="1" fill="hold">
                                          <p:stCondLst>
                                            <p:cond delay="0"/>
                                          </p:stCondLst>
                                        </p:cTn>
                                        <p:tgtEl>
                                          <p:spTgt spid="374790"/>
                                        </p:tgtEl>
                                        <p:attrNameLst>
                                          <p:attrName>style.visibility</p:attrName>
                                        </p:attrNameLst>
                                      </p:cBhvr>
                                      <p:to>
                                        <p:strVal val="visible"/>
                                      </p:to>
                                    </p:set>
                                    <p:animEffect transition="in" filter="fade">
                                      <p:cBhvr>
                                        <p:cTn id="14" dur="2000"/>
                                        <p:tgtEl>
                                          <p:spTgt spid="374790"/>
                                        </p:tgtEl>
                                      </p:cBhvr>
                                    </p:animEffect>
                                  </p:childTnLst>
                                </p:cTn>
                              </p:par>
                            </p:childTnLst>
                          </p:cTn>
                        </p:par>
                        <p:par>
                          <p:cTn id="15" fill="hold" nodeType="afterGroup">
                            <p:stCondLst>
                              <p:cond delay="6000"/>
                            </p:stCondLst>
                            <p:childTnLst>
                              <p:par>
                                <p:cTn id="16" presetID="23" presetClass="entr" presetSubtype="272" fill="hold" nodeType="afterEffect">
                                  <p:stCondLst>
                                    <p:cond delay="0"/>
                                  </p:stCondLst>
                                  <p:childTnLst>
                                    <p:set>
                                      <p:cBhvr>
                                        <p:cTn id="17" dur="1" fill="hold">
                                          <p:stCondLst>
                                            <p:cond delay="0"/>
                                          </p:stCondLst>
                                        </p:cTn>
                                        <p:tgtEl>
                                          <p:spTgt spid="374791"/>
                                        </p:tgtEl>
                                        <p:attrNameLst>
                                          <p:attrName>style.visibility</p:attrName>
                                        </p:attrNameLst>
                                      </p:cBhvr>
                                      <p:to>
                                        <p:strVal val="visible"/>
                                      </p:to>
                                    </p:set>
                                    <p:anim calcmode="lin" valueType="num">
                                      <p:cBhvr>
                                        <p:cTn id="18" dur="1000" fill="hold"/>
                                        <p:tgtEl>
                                          <p:spTgt spid="374791"/>
                                        </p:tgtEl>
                                        <p:attrNameLst>
                                          <p:attrName>ppt_w</p:attrName>
                                        </p:attrNameLst>
                                      </p:cBhvr>
                                      <p:tavLst>
                                        <p:tav tm="0">
                                          <p:val>
                                            <p:strVal val="2/3*#ppt_w"/>
                                          </p:val>
                                        </p:tav>
                                        <p:tav tm="100000">
                                          <p:val>
                                            <p:strVal val="#ppt_w"/>
                                          </p:val>
                                        </p:tav>
                                      </p:tavLst>
                                    </p:anim>
                                    <p:anim calcmode="lin" valueType="num">
                                      <p:cBhvr>
                                        <p:cTn id="19" dur="1000" fill="hold"/>
                                        <p:tgtEl>
                                          <p:spTgt spid="374791"/>
                                        </p:tgtEl>
                                        <p:attrNameLst>
                                          <p:attrName>ppt_h</p:attrName>
                                        </p:attrNameLst>
                                      </p:cBhvr>
                                      <p:tavLst>
                                        <p:tav tm="0">
                                          <p:val>
                                            <p:strVal val="2/3*#ppt_h"/>
                                          </p:val>
                                        </p:tav>
                                        <p:tav tm="100000">
                                          <p:val>
                                            <p:strVal val="#ppt_h"/>
                                          </p:val>
                                        </p:tav>
                                      </p:tavLst>
                                    </p:anim>
                                  </p:childTnLst>
                                </p:cTn>
                              </p:par>
                            </p:childTnLst>
                          </p:cTn>
                        </p:par>
                        <p:par>
                          <p:cTn id="20" fill="hold" nodeType="afterGroup">
                            <p:stCondLst>
                              <p:cond delay="7000"/>
                            </p:stCondLst>
                            <p:childTnLst>
                              <p:par>
                                <p:cTn id="21" presetID="55" presetClass="exit" presetSubtype="0" fill="hold" nodeType="afterEffect">
                                  <p:stCondLst>
                                    <p:cond delay="0"/>
                                  </p:stCondLst>
                                  <p:childTnLst>
                                    <p:anim calcmode="lin" valueType="num">
                                      <p:cBhvr>
                                        <p:cTn id="22" dur="1000"/>
                                        <p:tgtEl>
                                          <p:spTgt spid="374791"/>
                                        </p:tgtEl>
                                        <p:attrNameLst>
                                          <p:attrName>ppt_w</p:attrName>
                                        </p:attrNameLst>
                                      </p:cBhvr>
                                      <p:tavLst>
                                        <p:tav tm="0">
                                          <p:val>
                                            <p:strVal val="ppt_w"/>
                                          </p:val>
                                        </p:tav>
                                        <p:tav tm="100000">
                                          <p:val>
                                            <p:strVal val="ppt_w*0.70"/>
                                          </p:val>
                                        </p:tav>
                                      </p:tavLst>
                                    </p:anim>
                                    <p:anim calcmode="lin" valueType="num">
                                      <p:cBhvr>
                                        <p:cTn id="23" dur="1000"/>
                                        <p:tgtEl>
                                          <p:spTgt spid="374791"/>
                                        </p:tgtEl>
                                        <p:attrNameLst>
                                          <p:attrName>ppt_h</p:attrName>
                                        </p:attrNameLst>
                                      </p:cBhvr>
                                      <p:tavLst>
                                        <p:tav tm="0">
                                          <p:val>
                                            <p:strVal val="ppt_h"/>
                                          </p:val>
                                        </p:tav>
                                        <p:tav tm="100000">
                                          <p:val>
                                            <p:strVal val="ppt_h"/>
                                          </p:val>
                                        </p:tav>
                                      </p:tavLst>
                                    </p:anim>
                                    <p:animEffect transition="out" filter="fade">
                                      <p:cBhvr>
                                        <p:cTn id="24" dur="1000"/>
                                        <p:tgtEl>
                                          <p:spTgt spid="374791"/>
                                        </p:tgtEl>
                                      </p:cBhvr>
                                    </p:animEffect>
                                    <p:set>
                                      <p:cBhvr>
                                        <p:cTn id="25" dur="1" fill="hold">
                                          <p:stCondLst>
                                            <p:cond delay="999"/>
                                          </p:stCondLst>
                                        </p:cTn>
                                        <p:tgtEl>
                                          <p:spTgt spid="37479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4790"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546" name="AutoShape 58">
            <a:hlinkClick r:id="rId2" action="ppaction://hlinkfile" highlightClick="1"/>
          </p:cNvPr>
          <p:cNvSpPr>
            <a:spLocks noChangeArrowheads="1"/>
          </p:cNvSpPr>
          <p:nvPr/>
        </p:nvSpPr>
        <p:spPr bwMode="auto">
          <a:xfrm>
            <a:off x="8172450" y="5440363"/>
            <a:ext cx="488950" cy="441325"/>
          </a:xfrm>
          <a:prstGeom prst="actionButtonDocument">
            <a:avLst/>
          </a:prstGeom>
          <a:solidFill>
            <a:schemeClr val="tx1"/>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anchor="ctr">
            <a:spAutoFit/>
          </a:bodyPr>
          <a:lstStyle/>
          <a:p>
            <a:endParaRPr lang="fr-FR"/>
          </a:p>
        </p:txBody>
      </p:sp>
      <p:sp>
        <p:nvSpPr>
          <p:cNvPr id="319542" name="Text Box 54"/>
          <p:cNvSpPr txBox="1">
            <a:spLocks noChangeArrowheads="1"/>
          </p:cNvSpPr>
          <p:nvPr/>
        </p:nvSpPr>
        <p:spPr bwMode="auto">
          <a:xfrm>
            <a:off x="395288" y="260350"/>
            <a:ext cx="8280400" cy="10682288"/>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2400">
                <a:solidFill>
                  <a:schemeClr val="tx1"/>
                </a:solidFill>
              </a:rPr>
              <a:t>Voilà,</a:t>
            </a:r>
          </a:p>
          <a:p>
            <a:r>
              <a:rPr lang="fr-FR" sz="2400">
                <a:solidFill>
                  <a:schemeClr val="tx1"/>
                </a:solidFill>
              </a:rPr>
              <a:t>maintenant vous savez tout</a:t>
            </a:r>
          </a:p>
          <a:p>
            <a:r>
              <a:rPr lang="fr-FR" sz="2400">
                <a:solidFill>
                  <a:schemeClr val="tx1"/>
                </a:solidFill>
              </a:rPr>
              <a:t>sur l’alarme intrusion !</a:t>
            </a:r>
          </a:p>
          <a:p>
            <a:endParaRPr lang="fr-FR" sz="2400">
              <a:solidFill>
                <a:schemeClr val="tx1"/>
              </a:solidFill>
            </a:endParaRPr>
          </a:p>
          <a:p>
            <a:endParaRPr lang="fr-FR" sz="2400"/>
          </a:p>
          <a:p>
            <a:endParaRPr lang="fr-FR" sz="2400"/>
          </a:p>
          <a:p>
            <a:endParaRPr lang="fr-FR" sz="2400"/>
          </a:p>
          <a:p>
            <a:r>
              <a:rPr lang="fr-FR" sz="2400"/>
              <a:t>Afin de vérifier votre acquisition,</a:t>
            </a:r>
          </a:p>
          <a:p>
            <a:r>
              <a:rPr lang="fr-FR" sz="2400"/>
              <a:t>veuillez imprimer le QCM</a:t>
            </a:r>
          </a:p>
          <a:p>
            <a:r>
              <a:rPr lang="fr-FR" sz="2400"/>
              <a:t>en cliquant sur le logo</a:t>
            </a:r>
          </a:p>
          <a:p>
            <a:r>
              <a:rPr lang="fr-FR" sz="2400"/>
              <a:t>et y répondre</a:t>
            </a:r>
          </a:p>
          <a:p>
            <a:endParaRPr lang="fr-FR" sz="2400"/>
          </a:p>
          <a:p>
            <a:endParaRPr lang="fr-FR" sz="2400"/>
          </a:p>
          <a:p>
            <a:endParaRPr lang="fr-FR" sz="2400"/>
          </a:p>
          <a:p>
            <a:endParaRPr lang="fr-FR" sz="2400"/>
          </a:p>
          <a:p>
            <a:endParaRPr lang="fr-FR" sz="2400"/>
          </a:p>
          <a:p>
            <a:endParaRPr lang="fr-FR" sz="2400"/>
          </a:p>
          <a:p>
            <a:endParaRPr lang="fr-FR" sz="2400"/>
          </a:p>
          <a:p>
            <a:r>
              <a:rPr lang="fr-FR" sz="1000" i="1">
                <a:solidFill>
                  <a:srgbClr val="FFFF66"/>
                </a:solidFill>
              </a:rPr>
              <a:t>Concepteur : Ludovic Mauclair</a:t>
            </a:r>
          </a:p>
          <a:p>
            <a:r>
              <a:rPr lang="fr-FR" sz="1000" i="1">
                <a:solidFill>
                  <a:srgbClr val="FFFF66"/>
                </a:solidFill>
              </a:rPr>
              <a:t>Enseignant en Electrotechnique au lycée Jean Jaurès 35205 Rennes</a:t>
            </a:r>
          </a:p>
          <a:p>
            <a:r>
              <a:rPr lang="fr-FR" sz="1000" i="1">
                <a:solidFill>
                  <a:srgbClr val="FFFF66"/>
                </a:solidFill>
              </a:rPr>
              <a:t>Contact par e-mail : ludovic.mauclair@ac-rennes.fr</a:t>
            </a:r>
          </a:p>
          <a:p>
            <a:r>
              <a:rPr lang="fr-FR" sz="1000" i="1">
                <a:solidFill>
                  <a:srgbClr val="FFFF66"/>
                </a:solidFill>
              </a:rPr>
              <a:t>Version 05/2003</a:t>
            </a:r>
          </a:p>
        </p:txBody>
      </p:sp>
      <p:sp>
        <p:nvSpPr>
          <p:cNvPr id="319545" name="Text Box 57"/>
          <p:cNvSpPr txBox="1">
            <a:spLocks noChangeArrowheads="1"/>
          </p:cNvSpPr>
          <p:nvPr/>
        </p:nvSpPr>
        <p:spPr bwMode="auto">
          <a:xfrm>
            <a:off x="7956550" y="5516563"/>
            <a:ext cx="936625" cy="244475"/>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t>QCM</a:t>
            </a:r>
          </a:p>
        </p:txBody>
      </p:sp>
      <p:grpSp>
        <p:nvGrpSpPr>
          <p:cNvPr id="319547" name="Group 59"/>
          <p:cNvGrpSpPr>
            <a:grpSpLocks/>
          </p:cNvGrpSpPr>
          <p:nvPr/>
        </p:nvGrpSpPr>
        <p:grpSpPr bwMode="auto">
          <a:xfrm>
            <a:off x="7885113" y="6165850"/>
            <a:ext cx="936625" cy="441325"/>
            <a:chOff x="5057" y="3294"/>
            <a:chExt cx="590" cy="278"/>
          </a:xfrm>
        </p:grpSpPr>
        <p:sp>
          <p:nvSpPr>
            <p:cNvPr id="319548" name="AutoShape 60">
              <a:hlinkClick r:id="" action="ppaction://hlinkshowjump?jump=endshow" highlightClick="1"/>
            </p:cNvPr>
            <p:cNvSpPr>
              <a:spLocks noChangeArrowheads="1"/>
            </p:cNvSpPr>
            <p:nvPr/>
          </p:nvSpPr>
          <p:spPr bwMode="auto">
            <a:xfrm>
              <a:off x="5239" y="3294"/>
              <a:ext cx="260" cy="278"/>
            </a:xfrm>
            <a:prstGeom prst="actionButtonEnd">
              <a:avLst/>
            </a:prstGeom>
            <a:solidFill>
              <a:schemeClr val="tx1"/>
            </a:solidFill>
            <a:ln>
              <a:noFill/>
            </a:ln>
            <a:effectLst>
              <a:outerShdw dist="107763" dir="2700000" algn="ctr" rotWithShape="0">
                <a:schemeClr val="bg2"/>
              </a:outerShdw>
            </a:effectLst>
            <a:extLst>
              <a:ext uri="{91240B29-F687-4F45-9708-019B960494DF}">
                <a14:hiddenLine xmlns:a14="http://schemas.microsoft.com/office/drawing/2010/main" w="12700">
                  <a:solidFill>
                    <a:schemeClr val="tx1"/>
                  </a:solidFill>
                  <a:miter lim="800000"/>
                  <a:headEnd/>
                  <a:tailEnd/>
                </a14:hiddenLine>
              </a:ext>
            </a:extLst>
          </p:spPr>
          <p:txBody>
            <a:bodyPr anchor="ctr">
              <a:spAutoFit/>
            </a:bodyPr>
            <a:lstStyle/>
            <a:p>
              <a:endParaRPr lang="fr-FR"/>
            </a:p>
          </p:txBody>
        </p:sp>
        <p:sp>
          <p:nvSpPr>
            <p:cNvPr id="319549" name="Text Box 61"/>
            <p:cNvSpPr txBox="1">
              <a:spLocks noChangeArrowheads="1"/>
            </p:cNvSpPr>
            <p:nvPr/>
          </p:nvSpPr>
          <p:spPr bwMode="auto">
            <a:xfrm>
              <a:off x="5057" y="3339"/>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t>QUITTER</a:t>
              </a:r>
            </a:p>
          </p:txBody>
        </p:sp>
      </p:grpSp>
    </p:spTree>
  </p:cSld>
  <p:clrMapOvr>
    <a:masterClrMapping/>
  </p:clrMapOvr>
  <p:transition spd="med" advTm="3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8" presetClass="entr" presetSubtype="0" fill="hold" grpId="0" nodeType="afterEffect">
                                  <p:stCondLst>
                                    <p:cond delay="0"/>
                                  </p:stCondLst>
                                  <p:childTnLst>
                                    <p:set>
                                      <p:cBhvr>
                                        <p:cTn id="6" dur="1" fill="hold">
                                          <p:stCondLst>
                                            <p:cond delay="0"/>
                                          </p:stCondLst>
                                        </p:cTn>
                                        <p:tgtEl>
                                          <p:spTgt spid="319542"/>
                                        </p:tgtEl>
                                        <p:attrNameLst>
                                          <p:attrName>style.visibility</p:attrName>
                                        </p:attrNameLst>
                                      </p:cBhvr>
                                      <p:to>
                                        <p:strVal val="visible"/>
                                      </p:to>
                                    </p:set>
                                    <p:anim calcmode="lin" valueType="num">
                                      <p:cBhvr>
                                        <p:cTn id="7" dur="20000" fill="hold"/>
                                        <p:tgtEl>
                                          <p:spTgt spid="319542"/>
                                        </p:tgtEl>
                                        <p:attrNameLst>
                                          <p:attrName>ppt_x</p:attrName>
                                        </p:attrNameLst>
                                      </p:cBhvr>
                                      <p:tavLst>
                                        <p:tav tm="0">
                                          <p:val>
                                            <p:strVal val="#ppt_x"/>
                                          </p:val>
                                        </p:tav>
                                        <p:tav tm="100000">
                                          <p:val>
                                            <p:strVal val="#ppt_x"/>
                                          </p:val>
                                        </p:tav>
                                      </p:tavLst>
                                    </p:anim>
                                    <p:anim calcmode="lin" valueType="num">
                                      <p:cBhvr>
                                        <p:cTn id="8" dur="20000" fill="hold"/>
                                        <p:tgtEl>
                                          <p:spTgt spid="319542"/>
                                        </p:tgtEl>
                                        <p:attrNameLst>
                                          <p:attrName>ppt_y</p:attrName>
                                        </p:attrNameLst>
                                      </p:cBhvr>
                                      <p:tavLst>
                                        <p:tav tm="0">
                                          <p:val>
                                            <p:strVal val="#ppt_y+1"/>
                                          </p:val>
                                        </p:tav>
                                        <p:tav tm="100000">
                                          <p:val>
                                            <p:strVal val="#ppt_y-1"/>
                                          </p:val>
                                        </p:tav>
                                      </p:tavLst>
                                    </p:anim>
                                  </p:childTnLst>
                                </p:cTn>
                              </p:par>
                            </p:childTnLst>
                          </p:cTn>
                        </p:par>
                        <p:par>
                          <p:cTn id="9" fill="hold" nodeType="afterGroup">
                            <p:stCondLst>
                              <p:cond delay="20000"/>
                            </p:stCondLst>
                            <p:childTnLst>
                              <p:par>
                                <p:cTn id="10" presetID="10" presetClass="entr" presetSubtype="0" fill="hold" nodeType="afterEffect">
                                  <p:stCondLst>
                                    <p:cond delay="0"/>
                                  </p:stCondLst>
                                  <p:childTnLst>
                                    <p:set>
                                      <p:cBhvr>
                                        <p:cTn id="11" dur="1" fill="hold">
                                          <p:stCondLst>
                                            <p:cond delay="0"/>
                                          </p:stCondLst>
                                        </p:cTn>
                                        <p:tgtEl>
                                          <p:spTgt spid="319547"/>
                                        </p:tgtEl>
                                        <p:attrNameLst>
                                          <p:attrName>style.visibility</p:attrName>
                                        </p:attrNameLst>
                                      </p:cBhvr>
                                      <p:to>
                                        <p:strVal val="visible"/>
                                      </p:to>
                                    </p:set>
                                    <p:animEffect transition="in" filter="fade">
                                      <p:cBhvr>
                                        <p:cTn id="12" dur="2000"/>
                                        <p:tgtEl>
                                          <p:spTgt spid="3195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9542" grpId="0"/>
    </p:bldLst>
  </p:timing>
</p:sld>
</file>

<file path=ppt/slides/slide8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0514" name="Rectangle 2"/>
          <p:cNvSpPr>
            <a:spLocks noGrp="1" noChangeArrowheads="1"/>
          </p:cNvSpPr>
          <p:nvPr>
            <p:ph type="title"/>
          </p:nvPr>
        </p:nvSpPr>
        <p:spPr bwMode="auto">
          <a:xfrm>
            <a:off x="685800" y="2057400"/>
            <a:ext cx="777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fr-FR" sz="3200" b="1">
                <a:solidFill>
                  <a:schemeClr val="folHlink"/>
                </a:solidFill>
              </a:rPr>
              <a:t>Fenêtre non disponible dans cette version du diaporama</a:t>
            </a:r>
          </a:p>
        </p:txBody>
      </p:sp>
      <p:sp>
        <p:nvSpPr>
          <p:cNvPr id="320535" name="Text Box 23"/>
          <p:cNvSpPr txBox="1">
            <a:spLocks noChangeArrowheads="1"/>
          </p:cNvSpPr>
          <p:nvPr/>
        </p:nvSpPr>
        <p:spPr bwMode="auto">
          <a:xfrm>
            <a:off x="2195513" y="4005263"/>
            <a:ext cx="4392612" cy="366712"/>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800"/>
              <a:t>Merci de votre compréhension !</a:t>
            </a:r>
          </a:p>
        </p:txBody>
      </p:sp>
    </p:spTree>
  </p:cSld>
  <p:clrMapOvr>
    <a:masterClrMapping/>
  </p:clrMapOvr>
  <p:transition spd="med" advTm="3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20514"/>
                                        </p:tgtEl>
                                        <p:attrNameLst>
                                          <p:attrName>style.visibility</p:attrName>
                                        </p:attrNameLst>
                                      </p:cBhvr>
                                      <p:to>
                                        <p:strVal val="visible"/>
                                      </p:to>
                                    </p:set>
                                    <p:animEffect transition="in" filter="dissolve">
                                      <p:cBhvr>
                                        <p:cTn id="7" dur="500"/>
                                        <p:tgtEl>
                                          <p:spTgt spid="320514"/>
                                        </p:tgtEl>
                                      </p:cBhvr>
                                    </p:animEffect>
                                  </p:childTnLst>
                                </p:cTn>
                              </p:par>
                            </p:childTnLst>
                          </p:cTn>
                        </p:par>
                        <p:par>
                          <p:cTn id="8" fill="hold" nodeType="afterGroup">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320535"/>
                                        </p:tgtEl>
                                        <p:attrNameLst>
                                          <p:attrName>style.visibility</p:attrName>
                                        </p:attrNameLst>
                                      </p:cBhvr>
                                      <p:to>
                                        <p:strVal val="visible"/>
                                      </p:to>
                                    </p:set>
                                    <p:anim calcmode="lin" valueType="num">
                                      <p:cBhvr>
                                        <p:cTn id="11" dur="3000" fill="hold"/>
                                        <p:tgtEl>
                                          <p:spTgt spid="320535"/>
                                        </p:tgtEl>
                                        <p:attrNameLst>
                                          <p:attrName>ppt_w</p:attrName>
                                        </p:attrNameLst>
                                      </p:cBhvr>
                                      <p:tavLst>
                                        <p:tav tm="0">
                                          <p:val>
                                            <p:fltVal val="0"/>
                                          </p:val>
                                        </p:tav>
                                        <p:tav tm="100000">
                                          <p:val>
                                            <p:strVal val="#ppt_w"/>
                                          </p:val>
                                        </p:tav>
                                      </p:tavLst>
                                    </p:anim>
                                    <p:anim calcmode="lin" valueType="num">
                                      <p:cBhvr>
                                        <p:cTn id="12" dur="3000" fill="hold"/>
                                        <p:tgtEl>
                                          <p:spTgt spid="320535"/>
                                        </p:tgtEl>
                                        <p:attrNameLst>
                                          <p:attrName>ppt_h</p:attrName>
                                        </p:attrNameLst>
                                      </p:cBhvr>
                                      <p:tavLst>
                                        <p:tav tm="0">
                                          <p:val>
                                            <p:fltVal val="0"/>
                                          </p:val>
                                        </p:tav>
                                        <p:tav tm="100000">
                                          <p:val>
                                            <p:strVal val="#ppt_h"/>
                                          </p:val>
                                        </p:tav>
                                      </p:tavLst>
                                    </p:anim>
                                  </p:childTnLst>
                                </p:cTn>
                              </p:par>
                            </p:childTnLst>
                          </p:cTn>
                        </p:par>
                        <p:par>
                          <p:cTn id="13" fill="hold" nodeType="afterGroup">
                            <p:stCondLst>
                              <p:cond delay="3500"/>
                            </p:stCondLst>
                            <p:childTnLst>
                              <p:par>
                                <p:cTn id="14" presetID="55" presetClass="exit" presetSubtype="0" fill="hold" grpId="1" nodeType="afterEffect">
                                  <p:stCondLst>
                                    <p:cond delay="0"/>
                                  </p:stCondLst>
                                  <p:childTnLst>
                                    <p:anim calcmode="lin" valueType="num">
                                      <p:cBhvr>
                                        <p:cTn id="15" dur="3000"/>
                                        <p:tgtEl>
                                          <p:spTgt spid="320535"/>
                                        </p:tgtEl>
                                        <p:attrNameLst>
                                          <p:attrName>ppt_w</p:attrName>
                                        </p:attrNameLst>
                                      </p:cBhvr>
                                      <p:tavLst>
                                        <p:tav tm="0">
                                          <p:val>
                                            <p:strVal val="ppt_w"/>
                                          </p:val>
                                        </p:tav>
                                        <p:tav tm="100000">
                                          <p:val>
                                            <p:strVal val="ppt_w*0.70"/>
                                          </p:val>
                                        </p:tav>
                                      </p:tavLst>
                                    </p:anim>
                                    <p:anim calcmode="lin" valueType="num">
                                      <p:cBhvr>
                                        <p:cTn id="16" dur="3000"/>
                                        <p:tgtEl>
                                          <p:spTgt spid="320535"/>
                                        </p:tgtEl>
                                        <p:attrNameLst>
                                          <p:attrName>ppt_h</p:attrName>
                                        </p:attrNameLst>
                                      </p:cBhvr>
                                      <p:tavLst>
                                        <p:tav tm="0">
                                          <p:val>
                                            <p:strVal val="ppt_h"/>
                                          </p:val>
                                        </p:tav>
                                        <p:tav tm="100000">
                                          <p:val>
                                            <p:strVal val="ppt_h"/>
                                          </p:val>
                                        </p:tav>
                                      </p:tavLst>
                                    </p:anim>
                                    <p:animEffect transition="out" filter="fade">
                                      <p:cBhvr>
                                        <p:cTn id="17" dur="3000"/>
                                        <p:tgtEl>
                                          <p:spTgt spid="320535"/>
                                        </p:tgtEl>
                                      </p:cBhvr>
                                    </p:animEffect>
                                    <p:set>
                                      <p:cBhvr>
                                        <p:cTn id="18" dur="1" fill="hold">
                                          <p:stCondLst>
                                            <p:cond delay="2999"/>
                                          </p:stCondLst>
                                        </p:cTn>
                                        <p:tgtEl>
                                          <p:spTgt spid="3205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0514" grpId="0" autoUpdateAnimBg="0"/>
      <p:bldP spid="320535" grpId="0"/>
      <p:bldP spid="320535" grpId="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606" name="Rectangle 22"/>
          <p:cNvSpPr>
            <a:spLocks noGrp="1" noChangeArrowheads="1"/>
          </p:cNvSpPr>
          <p:nvPr>
            <p:ph type="body" sz="half" idx="1"/>
          </p:nvPr>
        </p:nvSpPr>
        <p:spPr bwMode="auto">
          <a:xfrm>
            <a:off x="468313" y="765175"/>
            <a:ext cx="8147050" cy="1900238"/>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ctr">
              <a:lnSpc>
                <a:spcPct val="90000"/>
              </a:lnSpc>
              <a:buFont typeface="Monotype Sorts" pitchFamily="2" charset="2"/>
              <a:buNone/>
            </a:pPr>
            <a:r>
              <a:rPr lang="fr-FR" sz="2000"/>
              <a:t>    </a:t>
            </a:r>
            <a:r>
              <a:rPr lang="fr-FR" sz="2800" i="1"/>
              <a:t>Elle permet une détection rapide d’un </a:t>
            </a:r>
            <a:r>
              <a:rPr lang="fr-FR" sz="2800" i="1">
                <a:solidFill>
                  <a:schemeClr val="folHlink"/>
                </a:solidFill>
              </a:rPr>
              <a:t>début d’incendie</a:t>
            </a:r>
            <a:r>
              <a:rPr lang="fr-FR" sz="2800" i="1"/>
              <a:t>, d’une </a:t>
            </a:r>
            <a:r>
              <a:rPr lang="fr-FR" sz="2800" i="1">
                <a:solidFill>
                  <a:schemeClr val="folHlink"/>
                </a:solidFill>
              </a:rPr>
              <a:t>augmentation de température</a:t>
            </a:r>
            <a:r>
              <a:rPr lang="fr-FR" sz="2800" i="1"/>
              <a:t>, d’une </a:t>
            </a:r>
            <a:r>
              <a:rPr lang="fr-FR" sz="2800" i="1">
                <a:solidFill>
                  <a:schemeClr val="folHlink"/>
                </a:solidFill>
              </a:rPr>
              <a:t>présence de flamme</a:t>
            </a:r>
            <a:r>
              <a:rPr lang="fr-FR" sz="2800" i="1"/>
              <a:t> ou de </a:t>
            </a:r>
            <a:r>
              <a:rPr lang="fr-FR" sz="2800" i="1">
                <a:solidFill>
                  <a:schemeClr val="folHlink"/>
                </a:solidFill>
              </a:rPr>
              <a:t>fumées</a:t>
            </a:r>
            <a:r>
              <a:rPr lang="fr-FR" sz="2800" i="1"/>
              <a:t> grâce à des détecteurs </a:t>
            </a:r>
            <a:r>
              <a:rPr lang="fr-FR" sz="2800" i="1" u="sng"/>
              <a:t>automatiques ou manuels</a:t>
            </a:r>
            <a:r>
              <a:rPr lang="fr-FR" sz="2800" i="1"/>
              <a:t>.</a:t>
            </a:r>
            <a:endParaRPr lang="fr-FR" sz="2800" b="1"/>
          </a:p>
          <a:p>
            <a:pPr algn="ctr">
              <a:lnSpc>
                <a:spcPct val="90000"/>
              </a:lnSpc>
              <a:buFont typeface="Monotype Sorts" pitchFamily="2" charset="2"/>
              <a:buNone/>
            </a:pPr>
            <a:endParaRPr lang="fr-FR" sz="2800" b="1"/>
          </a:p>
        </p:txBody>
      </p:sp>
      <p:sp>
        <p:nvSpPr>
          <p:cNvPr id="323607" name="AutoShape 23">
            <a:hlinkClick r:id="rId2" action="ppaction://hlinksldjump" highlightClick="1"/>
          </p:cNvPr>
          <p:cNvSpPr>
            <a:spLocks noChangeArrowheads="1"/>
          </p:cNvSpPr>
          <p:nvPr/>
        </p:nvSpPr>
        <p:spPr bwMode="auto">
          <a:xfrm>
            <a:off x="8459788" y="6237288"/>
            <a:ext cx="431800" cy="431800"/>
          </a:xfrm>
          <a:prstGeom prst="actionButtonReturn">
            <a:avLst/>
          </a:prstGeom>
          <a:solidFill>
            <a:schemeClr val="tx2"/>
          </a:solidFill>
          <a:ln w="12700">
            <a:solidFill>
              <a:schemeClr val="tx1"/>
            </a:solidFill>
            <a:miter lim="800000"/>
            <a:headEnd/>
            <a:tailEnd/>
          </a:ln>
          <a:effectLst>
            <a:outerShdw dist="107763" dir="2700000" algn="ctr" rotWithShape="0">
              <a:schemeClr val="bg2"/>
            </a:outerShdw>
          </a:effectLst>
        </p:spPr>
        <p:txBody>
          <a:bodyPr anchor="ctr">
            <a:spAutoFit/>
          </a:bodyPr>
          <a:lstStyle/>
          <a:p>
            <a:endParaRPr lang="fr-FR"/>
          </a:p>
        </p:txBody>
      </p:sp>
      <p:grpSp>
        <p:nvGrpSpPr>
          <p:cNvPr id="323608" name="Group 24"/>
          <p:cNvGrpSpPr>
            <a:grpSpLocks/>
          </p:cNvGrpSpPr>
          <p:nvPr/>
        </p:nvGrpSpPr>
        <p:grpSpPr bwMode="auto">
          <a:xfrm>
            <a:off x="7380288" y="5805488"/>
            <a:ext cx="1008062" cy="360362"/>
            <a:chOff x="158" y="2341"/>
            <a:chExt cx="635" cy="227"/>
          </a:xfrm>
        </p:grpSpPr>
        <p:sp>
          <p:nvSpPr>
            <p:cNvPr id="323609" name="Line 25"/>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23610" name="Text Box 26"/>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pic>
        <p:nvPicPr>
          <p:cNvPr id="323612" name="Picture 28" descr="centrale incendie"/>
          <p:cNvPicPr>
            <a:picLocks noGrp="1" noChangeAspect="1" noChangeArrowheads="1"/>
          </p:cNvPicPr>
          <p:nvPr>
            <p:ph sz="quarter" idx="2"/>
          </p:nvPr>
        </p:nvPicPr>
        <p:blipFill>
          <a:blip r:embed="rId3" cstate="print">
            <a:extLst>
              <a:ext uri="{28A0092B-C50C-407E-A947-70E740481C1C}">
                <a14:useLocalDpi xmlns:a14="http://schemas.microsoft.com/office/drawing/2010/main" val="0"/>
              </a:ext>
            </a:extLst>
          </a:blip>
          <a:srcRect/>
          <a:stretch>
            <a:fillRect/>
          </a:stretch>
        </p:blipFill>
        <p:spPr bwMode="auto">
          <a:xfrm>
            <a:off x="2771775" y="2852738"/>
            <a:ext cx="3524250" cy="2938462"/>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3616" name="Picture 32" descr="sortie"/>
          <p:cNvPicPr>
            <a:picLocks noGrp="1" noChangeAspect="1" noChangeArrowheads="1"/>
          </p:cNvPicPr>
          <p:nvPr>
            <p:ph sz="quarter" idx="3"/>
          </p:nvPr>
        </p:nvPicPr>
        <p:blipFill>
          <a:blip r:embed="rId4" cstate="print">
            <a:extLst>
              <a:ext uri="{28A0092B-C50C-407E-A947-70E740481C1C}">
                <a14:useLocalDpi xmlns:a14="http://schemas.microsoft.com/office/drawing/2010/main" val="0"/>
              </a:ext>
            </a:extLst>
          </a:blip>
          <a:srcRect/>
          <a:stretch>
            <a:fillRect/>
          </a:stretch>
        </p:blipFill>
        <p:spPr bwMode="auto">
          <a:xfrm>
            <a:off x="6588125" y="3716338"/>
            <a:ext cx="1800225" cy="1042987"/>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3620" name="Picture 36" descr="déclencheur incendi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31913" y="3213100"/>
            <a:ext cx="1009650" cy="966788"/>
          </a:xfrm>
          <a:prstGeom prst="rect">
            <a:avLst/>
          </a:prstGeom>
          <a:noFill/>
          <a:extLst>
            <a:ext uri="{909E8E84-426E-40DD-AFC4-6F175D3DCCD1}">
              <a14:hiddenFill xmlns:a14="http://schemas.microsoft.com/office/drawing/2010/main">
                <a:solidFill>
                  <a:srgbClr val="FFFFFF"/>
                </a:solidFill>
              </a14:hiddenFill>
            </a:ext>
          </a:extLst>
        </p:spPr>
      </p:pic>
      <p:pic>
        <p:nvPicPr>
          <p:cNvPr id="323621" name="Picture 37" descr="detec fume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31913" y="4652963"/>
            <a:ext cx="1050925" cy="8683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advTm="4976">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23606">
                                            <p:txEl>
                                              <p:pRg st="0" end="0"/>
                                            </p:txEl>
                                          </p:spTgt>
                                        </p:tgtEl>
                                        <p:attrNameLst>
                                          <p:attrName>style.visibility</p:attrName>
                                        </p:attrNameLst>
                                      </p:cBhvr>
                                      <p:to>
                                        <p:strVal val="visible"/>
                                      </p:to>
                                    </p:set>
                                    <p:animEffect transition="in" filter="wipe(left)">
                                      <p:cBhvr>
                                        <p:cTn id="7" dur="300"/>
                                        <p:tgtEl>
                                          <p:spTgt spid="323606">
                                            <p:txEl>
                                              <p:pRg st="0" end="0"/>
                                            </p:txEl>
                                          </p:spTgt>
                                        </p:tgtEl>
                                      </p:cBhvr>
                                    </p:animEffect>
                                  </p:childTnLst>
                                </p:cTn>
                              </p:par>
                              <p:par>
                                <p:cTn id="8" presetID="35" presetClass="entr" presetSubtype="0" fill="hold" nodeType="withEffect">
                                  <p:stCondLst>
                                    <p:cond delay="0"/>
                                  </p:stCondLst>
                                  <p:childTnLst>
                                    <p:set>
                                      <p:cBhvr>
                                        <p:cTn id="9" dur="1" fill="hold">
                                          <p:stCondLst>
                                            <p:cond delay="0"/>
                                          </p:stCondLst>
                                        </p:cTn>
                                        <p:tgtEl>
                                          <p:spTgt spid="323612"/>
                                        </p:tgtEl>
                                        <p:attrNameLst>
                                          <p:attrName>style.visibility</p:attrName>
                                        </p:attrNameLst>
                                      </p:cBhvr>
                                      <p:to>
                                        <p:strVal val="visible"/>
                                      </p:to>
                                    </p:set>
                                    <p:animEffect transition="in" filter="fade">
                                      <p:cBhvr>
                                        <p:cTn id="10" dur="1000"/>
                                        <p:tgtEl>
                                          <p:spTgt spid="323612"/>
                                        </p:tgtEl>
                                      </p:cBhvr>
                                    </p:animEffect>
                                    <p:anim calcmode="lin" valueType="num">
                                      <p:cBhvr>
                                        <p:cTn id="11" dur="1000" fill="hold"/>
                                        <p:tgtEl>
                                          <p:spTgt spid="323612"/>
                                        </p:tgtEl>
                                        <p:attrNameLst>
                                          <p:attrName>style.rotation</p:attrName>
                                        </p:attrNameLst>
                                      </p:cBhvr>
                                      <p:tavLst>
                                        <p:tav tm="0">
                                          <p:val>
                                            <p:fltVal val="720"/>
                                          </p:val>
                                        </p:tav>
                                        <p:tav tm="100000">
                                          <p:val>
                                            <p:fltVal val="0"/>
                                          </p:val>
                                        </p:tav>
                                      </p:tavLst>
                                    </p:anim>
                                    <p:anim calcmode="lin" valueType="num">
                                      <p:cBhvr>
                                        <p:cTn id="12" dur="1000" fill="hold"/>
                                        <p:tgtEl>
                                          <p:spTgt spid="323612"/>
                                        </p:tgtEl>
                                        <p:attrNameLst>
                                          <p:attrName>ppt_h</p:attrName>
                                        </p:attrNameLst>
                                      </p:cBhvr>
                                      <p:tavLst>
                                        <p:tav tm="0">
                                          <p:val>
                                            <p:fltVal val="0"/>
                                          </p:val>
                                        </p:tav>
                                        <p:tav tm="100000">
                                          <p:val>
                                            <p:strVal val="#ppt_h"/>
                                          </p:val>
                                        </p:tav>
                                      </p:tavLst>
                                    </p:anim>
                                    <p:anim calcmode="lin" valueType="num">
                                      <p:cBhvr>
                                        <p:cTn id="13" dur="1000" fill="hold"/>
                                        <p:tgtEl>
                                          <p:spTgt spid="323612"/>
                                        </p:tgtEl>
                                        <p:attrNameLst>
                                          <p:attrName>ppt_w</p:attrName>
                                        </p:attrNameLst>
                                      </p:cBhvr>
                                      <p:tavLst>
                                        <p:tav tm="0">
                                          <p:val>
                                            <p:fltVal val="0"/>
                                          </p:val>
                                        </p:tav>
                                        <p:tav tm="100000">
                                          <p:val>
                                            <p:strVal val="#ppt_w"/>
                                          </p:val>
                                        </p:tav>
                                      </p:tavLst>
                                    </p:anim>
                                  </p:childTnLst>
                                </p:cTn>
                              </p:par>
                              <p:par>
                                <p:cTn id="14" presetID="35" presetClass="entr" presetSubtype="0" fill="hold" nodeType="withEffect">
                                  <p:stCondLst>
                                    <p:cond delay="0"/>
                                  </p:stCondLst>
                                  <p:childTnLst>
                                    <p:set>
                                      <p:cBhvr>
                                        <p:cTn id="15" dur="1" fill="hold">
                                          <p:stCondLst>
                                            <p:cond delay="0"/>
                                          </p:stCondLst>
                                        </p:cTn>
                                        <p:tgtEl>
                                          <p:spTgt spid="323620"/>
                                        </p:tgtEl>
                                        <p:attrNameLst>
                                          <p:attrName>style.visibility</p:attrName>
                                        </p:attrNameLst>
                                      </p:cBhvr>
                                      <p:to>
                                        <p:strVal val="visible"/>
                                      </p:to>
                                    </p:set>
                                    <p:animEffect transition="in" filter="fade">
                                      <p:cBhvr>
                                        <p:cTn id="16" dur="1000"/>
                                        <p:tgtEl>
                                          <p:spTgt spid="323620"/>
                                        </p:tgtEl>
                                      </p:cBhvr>
                                    </p:animEffect>
                                    <p:anim calcmode="lin" valueType="num">
                                      <p:cBhvr>
                                        <p:cTn id="17" dur="1000" fill="hold"/>
                                        <p:tgtEl>
                                          <p:spTgt spid="323620"/>
                                        </p:tgtEl>
                                        <p:attrNameLst>
                                          <p:attrName>style.rotation</p:attrName>
                                        </p:attrNameLst>
                                      </p:cBhvr>
                                      <p:tavLst>
                                        <p:tav tm="0">
                                          <p:val>
                                            <p:fltVal val="720"/>
                                          </p:val>
                                        </p:tav>
                                        <p:tav tm="100000">
                                          <p:val>
                                            <p:fltVal val="0"/>
                                          </p:val>
                                        </p:tav>
                                      </p:tavLst>
                                    </p:anim>
                                    <p:anim calcmode="lin" valueType="num">
                                      <p:cBhvr>
                                        <p:cTn id="18" dur="1000" fill="hold"/>
                                        <p:tgtEl>
                                          <p:spTgt spid="323620"/>
                                        </p:tgtEl>
                                        <p:attrNameLst>
                                          <p:attrName>ppt_h</p:attrName>
                                        </p:attrNameLst>
                                      </p:cBhvr>
                                      <p:tavLst>
                                        <p:tav tm="0">
                                          <p:val>
                                            <p:fltVal val="0"/>
                                          </p:val>
                                        </p:tav>
                                        <p:tav tm="100000">
                                          <p:val>
                                            <p:strVal val="#ppt_h"/>
                                          </p:val>
                                        </p:tav>
                                      </p:tavLst>
                                    </p:anim>
                                    <p:anim calcmode="lin" valueType="num">
                                      <p:cBhvr>
                                        <p:cTn id="19" dur="1000" fill="hold"/>
                                        <p:tgtEl>
                                          <p:spTgt spid="323620"/>
                                        </p:tgtEl>
                                        <p:attrNameLst>
                                          <p:attrName>ppt_w</p:attrName>
                                        </p:attrNameLst>
                                      </p:cBhvr>
                                      <p:tavLst>
                                        <p:tav tm="0">
                                          <p:val>
                                            <p:fltVal val="0"/>
                                          </p:val>
                                        </p:tav>
                                        <p:tav tm="100000">
                                          <p:val>
                                            <p:strVal val="#ppt_w"/>
                                          </p:val>
                                        </p:tav>
                                      </p:tavLst>
                                    </p:anim>
                                  </p:childTnLst>
                                </p:cTn>
                              </p:par>
                              <p:par>
                                <p:cTn id="20" presetID="35" presetClass="entr" presetSubtype="0" fill="hold" nodeType="withEffect">
                                  <p:stCondLst>
                                    <p:cond delay="0"/>
                                  </p:stCondLst>
                                  <p:childTnLst>
                                    <p:set>
                                      <p:cBhvr>
                                        <p:cTn id="21" dur="1" fill="hold">
                                          <p:stCondLst>
                                            <p:cond delay="0"/>
                                          </p:stCondLst>
                                        </p:cTn>
                                        <p:tgtEl>
                                          <p:spTgt spid="323621"/>
                                        </p:tgtEl>
                                        <p:attrNameLst>
                                          <p:attrName>style.visibility</p:attrName>
                                        </p:attrNameLst>
                                      </p:cBhvr>
                                      <p:to>
                                        <p:strVal val="visible"/>
                                      </p:to>
                                    </p:set>
                                    <p:animEffect transition="in" filter="fade">
                                      <p:cBhvr>
                                        <p:cTn id="22" dur="1000"/>
                                        <p:tgtEl>
                                          <p:spTgt spid="323621"/>
                                        </p:tgtEl>
                                      </p:cBhvr>
                                    </p:animEffect>
                                    <p:anim calcmode="lin" valueType="num">
                                      <p:cBhvr>
                                        <p:cTn id="23" dur="1000" fill="hold"/>
                                        <p:tgtEl>
                                          <p:spTgt spid="323621"/>
                                        </p:tgtEl>
                                        <p:attrNameLst>
                                          <p:attrName>style.rotation</p:attrName>
                                        </p:attrNameLst>
                                      </p:cBhvr>
                                      <p:tavLst>
                                        <p:tav tm="0">
                                          <p:val>
                                            <p:fltVal val="720"/>
                                          </p:val>
                                        </p:tav>
                                        <p:tav tm="100000">
                                          <p:val>
                                            <p:fltVal val="0"/>
                                          </p:val>
                                        </p:tav>
                                      </p:tavLst>
                                    </p:anim>
                                    <p:anim calcmode="lin" valueType="num">
                                      <p:cBhvr>
                                        <p:cTn id="24" dur="1000" fill="hold"/>
                                        <p:tgtEl>
                                          <p:spTgt spid="323621"/>
                                        </p:tgtEl>
                                        <p:attrNameLst>
                                          <p:attrName>ppt_h</p:attrName>
                                        </p:attrNameLst>
                                      </p:cBhvr>
                                      <p:tavLst>
                                        <p:tav tm="0">
                                          <p:val>
                                            <p:fltVal val="0"/>
                                          </p:val>
                                        </p:tav>
                                        <p:tav tm="100000">
                                          <p:val>
                                            <p:strVal val="#ppt_h"/>
                                          </p:val>
                                        </p:tav>
                                      </p:tavLst>
                                    </p:anim>
                                    <p:anim calcmode="lin" valueType="num">
                                      <p:cBhvr>
                                        <p:cTn id="25" dur="1000" fill="hold"/>
                                        <p:tgtEl>
                                          <p:spTgt spid="323621"/>
                                        </p:tgtEl>
                                        <p:attrNameLst>
                                          <p:attrName>ppt_w</p:attrName>
                                        </p:attrNameLst>
                                      </p:cBhvr>
                                      <p:tavLst>
                                        <p:tav tm="0">
                                          <p:val>
                                            <p:fltVal val="0"/>
                                          </p:val>
                                        </p:tav>
                                        <p:tav tm="100000">
                                          <p:val>
                                            <p:strVal val="#ppt_w"/>
                                          </p:val>
                                        </p:tav>
                                      </p:tavLst>
                                    </p:anim>
                                  </p:childTnLst>
                                </p:cTn>
                              </p:par>
                              <p:par>
                                <p:cTn id="26" presetID="35" presetClass="entr" presetSubtype="0" fill="hold" nodeType="withEffect">
                                  <p:stCondLst>
                                    <p:cond delay="0"/>
                                  </p:stCondLst>
                                  <p:childTnLst>
                                    <p:set>
                                      <p:cBhvr>
                                        <p:cTn id="27" dur="1" fill="hold">
                                          <p:stCondLst>
                                            <p:cond delay="0"/>
                                          </p:stCondLst>
                                        </p:cTn>
                                        <p:tgtEl>
                                          <p:spTgt spid="323616"/>
                                        </p:tgtEl>
                                        <p:attrNameLst>
                                          <p:attrName>style.visibility</p:attrName>
                                        </p:attrNameLst>
                                      </p:cBhvr>
                                      <p:to>
                                        <p:strVal val="visible"/>
                                      </p:to>
                                    </p:set>
                                    <p:animEffect transition="in" filter="fade">
                                      <p:cBhvr>
                                        <p:cTn id="28" dur="1000"/>
                                        <p:tgtEl>
                                          <p:spTgt spid="323616"/>
                                        </p:tgtEl>
                                      </p:cBhvr>
                                    </p:animEffect>
                                    <p:anim calcmode="lin" valueType="num">
                                      <p:cBhvr>
                                        <p:cTn id="29" dur="1000" fill="hold"/>
                                        <p:tgtEl>
                                          <p:spTgt spid="323616"/>
                                        </p:tgtEl>
                                        <p:attrNameLst>
                                          <p:attrName>style.rotation</p:attrName>
                                        </p:attrNameLst>
                                      </p:cBhvr>
                                      <p:tavLst>
                                        <p:tav tm="0">
                                          <p:val>
                                            <p:fltVal val="720"/>
                                          </p:val>
                                        </p:tav>
                                        <p:tav tm="100000">
                                          <p:val>
                                            <p:fltVal val="0"/>
                                          </p:val>
                                        </p:tav>
                                      </p:tavLst>
                                    </p:anim>
                                    <p:anim calcmode="lin" valueType="num">
                                      <p:cBhvr>
                                        <p:cTn id="30" dur="1000" fill="hold"/>
                                        <p:tgtEl>
                                          <p:spTgt spid="323616"/>
                                        </p:tgtEl>
                                        <p:attrNameLst>
                                          <p:attrName>ppt_h</p:attrName>
                                        </p:attrNameLst>
                                      </p:cBhvr>
                                      <p:tavLst>
                                        <p:tav tm="0">
                                          <p:val>
                                            <p:fltVal val="0"/>
                                          </p:val>
                                        </p:tav>
                                        <p:tav tm="100000">
                                          <p:val>
                                            <p:strVal val="#ppt_h"/>
                                          </p:val>
                                        </p:tav>
                                      </p:tavLst>
                                    </p:anim>
                                    <p:anim calcmode="lin" valueType="num">
                                      <p:cBhvr>
                                        <p:cTn id="31" dur="1000" fill="hold"/>
                                        <p:tgtEl>
                                          <p:spTgt spid="323616"/>
                                        </p:tgtEl>
                                        <p:attrNameLst>
                                          <p:attrName>ppt_w</p:attrName>
                                        </p:attrNameLst>
                                      </p:cBhvr>
                                      <p:tavLst>
                                        <p:tav tm="0">
                                          <p:val>
                                            <p:fltVal val="0"/>
                                          </p:val>
                                        </p:tav>
                                        <p:tav tm="100000">
                                          <p:val>
                                            <p:strVal val="#ppt_w"/>
                                          </p:val>
                                        </p:tav>
                                      </p:tavLst>
                                    </p:anim>
                                  </p:childTnLst>
                                </p:cTn>
                              </p:par>
                            </p:childTnLst>
                          </p:cTn>
                        </p:par>
                        <p:par>
                          <p:cTn id="32" fill="hold" nodeType="afterGroup">
                            <p:stCondLst>
                              <p:cond delay="8700"/>
                            </p:stCondLst>
                            <p:childTnLst>
                              <p:par>
                                <p:cTn id="33" presetID="10" presetClass="entr" presetSubtype="0" fill="hold" grpId="0" nodeType="afterEffect">
                                  <p:stCondLst>
                                    <p:cond delay="0"/>
                                  </p:stCondLst>
                                  <p:childTnLst>
                                    <p:set>
                                      <p:cBhvr>
                                        <p:cTn id="34" dur="1" fill="hold">
                                          <p:stCondLst>
                                            <p:cond delay="0"/>
                                          </p:stCondLst>
                                        </p:cTn>
                                        <p:tgtEl>
                                          <p:spTgt spid="323607"/>
                                        </p:tgtEl>
                                        <p:attrNameLst>
                                          <p:attrName>style.visibility</p:attrName>
                                        </p:attrNameLst>
                                      </p:cBhvr>
                                      <p:to>
                                        <p:strVal val="visible"/>
                                      </p:to>
                                    </p:set>
                                    <p:animEffect transition="in" filter="fade">
                                      <p:cBhvr>
                                        <p:cTn id="35" dur="2000"/>
                                        <p:tgtEl>
                                          <p:spTgt spid="323607"/>
                                        </p:tgtEl>
                                      </p:cBhvr>
                                    </p:animEffect>
                                  </p:childTnLst>
                                </p:cTn>
                              </p:par>
                            </p:childTnLst>
                          </p:cTn>
                        </p:par>
                        <p:par>
                          <p:cTn id="36" fill="hold" nodeType="afterGroup">
                            <p:stCondLst>
                              <p:cond delay="10700"/>
                            </p:stCondLst>
                            <p:childTnLst>
                              <p:par>
                                <p:cTn id="37" presetID="23" presetClass="entr" presetSubtype="272" fill="hold" nodeType="afterEffect">
                                  <p:stCondLst>
                                    <p:cond delay="0"/>
                                  </p:stCondLst>
                                  <p:childTnLst>
                                    <p:set>
                                      <p:cBhvr>
                                        <p:cTn id="38" dur="1" fill="hold">
                                          <p:stCondLst>
                                            <p:cond delay="0"/>
                                          </p:stCondLst>
                                        </p:cTn>
                                        <p:tgtEl>
                                          <p:spTgt spid="323608"/>
                                        </p:tgtEl>
                                        <p:attrNameLst>
                                          <p:attrName>style.visibility</p:attrName>
                                        </p:attrNameLst>
                                      </p:cBhvr>
                                      <p:to>
                                        <p:strVal val="visible"/>
                                      </p:to>
                                    </p:set>
                                    <p:anim calcmode="lin" valueType="num">
                                      <p:cBhvr>
                                        <p:cTn id="39" dur="1000" fill="hold"/>
                                        <p:tgtEl>
                                          <p:spTgt spid="323608"/>
                                        </p:tgtEl>
                                        <p:attrNameLst>
                                          <p:attrName>ppt_w</p:attrName>
                                        </p:attrNameLst>
                                      </p:cBhvr>
                                      <p:tavLst>
                                        <p:tav tm="0">
                                          <p:val>
                                            <p:strVal val="2/3*#ppt_w"/>
                                          </p:val>
                                        </p:tav>
                                        <p:tav tm="100000">
                                          <p:val>
                                            <p:strVal val="#ppt_w"/>
                                          </p:val>
                                        </p:tav>
                                      </p:tavLst>
                                    </p:anim>
                                    <p:anim calcmode="lin" valueType="num">
                                      <p:cBhvr>
                                        <p:cTn id="40" dur="1000" fill="hold"/>
                                        <p:tgtEl>
                                          <p:spTgt spid="323608"/>
                                        </p:tgtEl>
                                        <p:attrNameLst>
                                          <p:attrName>ppt_h</p:attrName>
                                        </p:attrNameLst>
                                      </p:cBhvr>
                                      <p:tavLst>
                                        <p:tav tm="0">
                                          <p:val>
                                            <p:strVal val="2/3*#ppt_h"/>
                                          </p:val>
                                        </p:tav>
                                        <p:tav tm="100000">
                                          <p:val>
                                            <p:strVal val="#ppt_h"/>
                                          </p:val>
                                        </p:tav>
                                      </p:tavLst>
                                    </p:anim>
                                  </p:childTnLst>
                                </p:cTn>
                              </p:par>
                            </p:childTnLst>
                          </p:cTn>
                        </p:par>
                        <p:par>
                          <p:cTn id="41" fill="hold" nodeType="afterGroup">
                            <p:stCondLst>
                              <p:cond delay="11700"/>
                            </p:stCondLst>
                            <p:childTnLst>
                              <p:par>
                                <p:cTn id="42" presetID="55" presetClass="exit" presetSubtype="0" fill="hold" nodeType="afterEffect">
                                  <p:stCondLst>
                                    <p:cond delay="0"/>
                                  </p:stCondLst>
                                  <p:childTnLst>
                                    <p:anim calcmode="lin" valueType="num">
                                      <p:cBhvr>
                                        <p:cTn id="43" dur="1000"/>
                                        <p:tgtEl>
                                          <p:spTgt spid="323608"/>
                                        </p:tgtEl>
                                        <p:attrNameLst>
                                          <p:attrName>ppt_w</p:attrName>
                                        </p:attrNameLst>
                                      </p:cBhvr>
                                      <p:tavLst>
                                        <p:tav tm="0">
                                          <p:val>
                                            <p:strVal val="ppt_w"/>
                                          </p:val>
                                        </p:tav>
                                        <p:tav tm="100000">
                                          <p:val>
                                            <p:strVal val="ppt_w*0.70"/>
                                          </p:val>
                                        </p:tav>
                                      </p:tavLst>
                                    </p:anim>
                                    <p:anim calcmode="lin" valueType="num">
                                      <p:cBhvr>
                                        <p:cTn id="44" dur="1000"/>
                                        <p:tgtEl>
                                          <p:spTgt spid="323608"/>
                                        </p:tgtEl>
                                        <p:attrNameLst>
                                          <p:attrName>ppt_h</p:attrName>
                                        </p:attrNameLst>
                                      </p:cBhvr>
                                      <p:tavLst>
                                        <p:tav tm="0">
                                          <p:val>
                                            <p:strVal val="ppt_h"/>
                                          </p:val>
                                        </p:tav>
                                        <p:tav tm="100000">
                                          <p:val>
                                            <p:strVal val="ppt_h"/>
                                          </p:val>
                                        </p:tav>
                                      </p:tavLst>
                                    </p:anim>
                                    <p:animEffect transition="out" filter="fade">
                                      <p:cBhvr>
                                        <p:cTn id="45" dur="1000"/>
                                        <p:tgtEl>
                                          <p:spTgt spid="323608"/>
                                        </p:tgtEl>
                                      </p:cBhvr>
                                    </p:animEffect>
                                    <p:set>
                                      <p:cBhvr>
                                        <p:cTn id="46" dur="1" fill="hold">
                                          <p:stCondLst>
                                            <p:cond delay="999"/>
                                          </p:stCondLst>
                                        </p:cTn>
                                        <p:tgtEl>
                                          <p:spTgt spid="32360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3606" grpId="0" build="p" autoUpdateAnimBg="0" advAuto="0"/>
      <p:bldP spid="323607"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2" name="Rectangle 4"/>
          <p:cNvSpPr>
            <a:spLocks noGrp="1" noChangeArrowheads="1"/>
          </p:cNvSpPr>
          <p:nvPr>
            <p:ph type="body" sz="half" idx="1"/>
          </p:nvPr>
        </p:nvSpPr>
        <p:spPr bwMode="auto">
          <a:xfrm>
            <a:off x="468313" y="908050"/>
            <a:ext cx="7643812" cy="1468438"/>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ctr">
              <a:buFont typeface="Monotype Sorts" pitchFamily="2" charset="2"/>
              <a:buNone/>
            </a:pPr>
            <a:r>
              <a:rPr lang="fr-FR" sz="2800"/>
              <a:t>    </a:t>
            </a:r>
            <a:r>
              <a:rPr lang="fr-FR" sz="2800" i="1"/>
              <a:t>Elle permet la détection et la signalisation des </a:t>
            </a:r>
            <a:r>
              <a:rPr lang="fr-FR" sz="2800" i="1">
                <a:solidFill>
                  <a:schemeClr val="folHlink"/>
                </a:solidFill>
              </a:rPr>
              <a:t>anomalies ou défaillances techniques</a:t>
            </a:r>
            <a:r>
              <a:rPr lang="fr-FR" sz="2800" i="1"/>
              <a:t> des installations.</a:t>
            </a:r>
            <a:endParaRPr lang="fr-FR" sz="2800" b="1"/>
          </a:p>
          <a:p>
            <a:pPr algn="ctr">
              <a:buFont typeface="Monotype Sorts" pitchFamily="2" charset="2"/>
              <a:buNone/>
            </a:pPr>
            <a:endParaRPr lang="fr-FR" sz="2800" b="1"/>
          </a:p>
        </p:txBody>
      </p:sp>
      <p:pic>
        <p:nvPicPr>
          <p:cNvPr id="365578" name="Picture 10" descr="alarme tech1"/>
          <p:cNvPicPr>
            <a:picLocks noGrp="1" noChangeAspect="1" noChangeArrowheads="1"/>
          </p:cNvPicPr>
          <p:nvPr>
            <p:ph sz="quarter" idx="2"/>
          </p:nvPr>
        </p:nvPicPr>
        <p:blipFill>
          <a:blip r:embed="rId2" cstate="print">
            <a:extLst>
              <a:ext uri="{28A0092B-C50C-407E-A947-70E740481C1C}">
                <a14:useLocalDpi xmlns:a14="http://schemas.microsoft.com/office/drawing/2010/main" val="0"/>
              </a:ext>
            </a:extLst>
          </a:blip>
          <a:srcRect/>
          <a:stretch>
            <a:fillRect/>
          </a:stretch>
        </p:blipFill>
        <p:spPr bwMode="auto">
          <a:xfrm>
            <a:off x="2987675" y="2565400"/>
            <a:ext cx="2741613" cy="3024188"/>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5573" name="AutoShape 5">
            <a:hlinkClick r:id="rId3" action="ppaction://hlinksldjump" highlightClick="1"/>
          </p:cNvPr>
          <p:cNvSpPr>
            <a:spLocks noChangeArrowheads="1"/>
          </p:cNvSpPr>
          <p:nvPr/>
        </p:nvSpPr>
        <p:spPr bwMode="auto">
          <a:xfrm>
            <a:off x="8459788" y="6237288"/>
            <a:ext cx="431800" cy="431800"/>
          </a:xfrm>
          <a:prstGeom prst="actionButtonReturn">
            <a:avLst/>
          </a:prstGeom>
          <a:solidFill>
            <a:schemeClr val="tx2"/>
          </a:solidFill>
          <a:ln w="12700">
            <a:solidFill>
              <a:schemeClr val="tx1"/>
            </a:solidFill>
            <a:miter lim="800000"/>
            <a:headEnd/>
            <a:tailEnd/>
          </a:ln>
          <a:effectLst>
            <a:outerShdw dist="107763" dir="2700000" algn="ctr" rotWithShape="0">
              <a:schemeClr val="bg2"/>
            </a:outerShdw>
          </a:effectLst>
        </p:spPr>
        <p:txBody>
          <a:bodyPr anchor="ctr">
            <a:spAutoFit/>
          </a:bodyPr>
          <a:lstStyle/>
          <a:p>
            <a:endParaRPr lang="fr-FR"/>
          </a:p>
        </p:txBody>
      </p:sp>
      <p:grpSp>
        <p:nvGrpSpPr>
          <p:cNvPr id="365574" name="Group 6"/>
          <p:cNvGrpSpPr>
            <a:grpSpLocks/>
          </p:cNvGrpSpPr>
          <p:nvPr/>
        </p:nvGrpSpPr>
        <p:grpSpPr bwMode="auto">
          <a:xfrm>
            <a:off x="7380288" y="5805488"/>
            <a:ext cx="1008062" cy="360362"/>
            <a:chOff x="158" y="2341"/>
            <a:chExt cx="635" cy="227"/>
          </a:xfrm>
        </p:grpSpPr>
        <p:sp>
          <p:nvSpPr>
            <p:cNvPr id="365575" name="Line 7"/>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65576" name="Text Box 8"/>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pic>
        <p:nvPicPr>
          <p:cNvPr id="365581" name="Picture 13" descr="alarme tech2"/>
          <p:cNvPicPr>
            <a:picLocks noGrp="1" noChangeAspect="1" noChangeArrowheads="1"/>
          </p:cNvPicPr>
          <p:nvPr>
            <p:ph sz="quarter" idx="3"/>
          </p:nvPr>
        </p:nvPicPr>
        <p:blipFill>
          <a:blip r:embed="rId4" cstate="print">
            <a:extLst>
              <a:ext uri="{28A0092B-C50C-407E-A947-70E740481C1C}">
                <a14:useLocalDpi xmlns:a14="http://schemas.microsoft.com/office/drawing/2010/main" val="0"/>
              </a:ext>
            </a:extLst>
          </a:blip>
          <a:srcRect/>
          <a:stretch>
            <a:fillRect/>
          </a:stretch>
        </p:blipFill>
        <p:spPr bwMode="auto">
          <a:xfrm>
            <a:off x="5867400" y="2924175"/>
            <a:ext cx="2305050" cy="1120775"/>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advTm="300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65572">
                                            <p:txEl>
                                              <p:pRg st="0" end="0"/>
                                            </p:txEl>
                                          </p:spTgt>
                                        </p:tgtEl>
                                        <p:attrNameLst>
                                          <p:attrName>style.visibility</p:attrName>
                                        </p:attrNameLst>
                                      </p:cBhvr>
                                      <p:to>
                                        <p:strVal val="visible"/>
                                      </p:to>
                                    </p:set>
                                    <p:animEffect transition="in" filter="wipe(left)">
                                      <p:cBhvr>
                                        <p:cTn id="7" dur="300"/>
                                        <p:tgtEl>
                                          <p:spTgt spid="365572">
                                            <p:txEl>
                                              <p:pRg st="0" end="0"/>
                                            </p:txEl>
                                          </p:spTgt>
                                        </p:tgtEl>
                                      </p:cBhvr>
                                    </p:animEffect>
                                  </p:childTnLst>
                                </p:cTn>
                              </p:par>
                              <p:par>
                                <p:cTn id="8" presetID="35" presetClass="entr" presetSubtype="0" fill="hold" nodeType="withEffect">
                                  <p:stCondLst>
                                    <p:cond delay="0"/>
                                  </p:stCondLst>
                                  <p:childTnLst>
                                    <p:set>
                                      <p:cBhvr>
                                        <p:cTn id="9" dur="1" fill="hold">
                                          <p:stCondLst>
                                            <p:cond delay="0"/>
                                          </p:stCondLst>
                                        </p:cTn>
                                        <p:tgtEl>
                                          <p:spTgt spid="365578"/>
                                        </p:tgtEl>
                                        <p:attrNameLst>
                                          <p:attrName>style.visibility</p:attrName>
                                        </p:attrNameLst>
                                      </p:cBhvr>
                                      <p:to>
                                        <p:strVal val="visible"/>
                                      </p:to>
                                    </p:set>
                                    <p:animEffect transition="in" filter="fade">
                                      <p:cBhvr>
                                        <p:cTn id="10" dur="1000"/>
                                        <p:tgtEl>
                                          <p:spTgt spid="365578"/>
                                        </p:tgtEl>
                                      </p:cBhvr>
                                    </p:animEffect>
                                    <p:anim calcmode="lin" valueType="num">
                                      <p:cBhvr>
                                        <p:cTn id="11" dur="1000" fill="hold"/>
                                        <p:tgtEl>
                                          <p:spTgt spid="365578"/>
                                        </p:tgtEl>
                                        <p:attrNameLst>
                                          <p:attrName>style.rotation</p:attrName>
                                        </p:attrNameLst>
                                      </p:cBhvr>
                                      <p:tavLst>
                                        <p:tav tm="0">
                                          <p:val>
                                            <p:fltVal val="720"/>
                                          </p:val>
                                        </p:tav>
                                        <p:tav tm="100000">
                                          <p:val>
                                            <p:fltVal val="0"/>
                                          </p:val>
                                        </p:tav>
                                      </p:tavLst>
                                    </p:anim>
                                    <p:anim calcmode="lin" valueType="num">
                                      <p:cBhvr>
                                        <p:cTn id="12" dur="1000" fill="hold"/>
                                        <p:tgtEl>
                                          <p:spTgt spid="365578"/>
                                        </p:tgtEl>
                                        <p:attrNameLst>
                                          <p:attrName>ppt_h</p:attrName>
                                        </p:attrNameLst>
                                      </p:cBhvr>
                                      <p:tavLst>
                                        <p:tav tm="0">
                                          <p:val>
                                            <p:fltVal val="0"/>
                                          </p:val>
                                        </p:tav>
                                        <p:tav tm="100000">
                                          <p:val>
                                            <p:strVal val="#ppt_h"/>
                                          </p:val>
                                        </p:tav>
                                      </p:tavLst>
                                    </p:anim>
                                    <p:anim calcmode="lin" valueType="num">
                                      <p:cBhvr>
                                        <p:cTn id="13" dur="1000" fill="hold"/>
                                        <p:tgtEl>
                                          <p:spTgt spid="365578"/>
                                        </p:tgtEl>
                                        <p:attrNameLst>
                                          <p:attrName>ppt_w</p:attrName>
                                        </p:attrNameLst>
                                      </p:cBhvr>
                                      <p:tavLst>
                                        <p:tav tm="0">
                                          <p:val>
                                            <p:fltVal val="0"/>
                                          </p:val>
                                        </p:tav>
                                        <p:tav tm="100000">
                                          <p:val>
                                            <p:strVal val="#ppt_w"/>
                                          </p:val>
                                        </p:tav>
                                      </p:tavLst>
                                    </p:anim>
                                  </p:childTnLst>
                                </p:cTn>
                              </p:par>
                              <p:par>
                                <p:cTn id="14" presetID="35" presetClass="entr" presetSubtype="0" fill="hold" nodeType="withEffect">
                                  <p:stCondLst>
                                    <p:cond delay="0"/>
                                  </p:stCondLst>
                                  <p:childTnLst>
                                    <p:set>
                                      <p:cBhvr>
                                        <p:cTn id="15" dur="1" fill="hold">
                                          <p:stCondLst>
                                            <p:cond delay="0"/>
                                          </p:stCondLst>
                                        </p:cTn>
                                        <p:tgtEl>
                                          <p:spTgt spid="365581"/>
                                        </p:tgtEl>
                                        <p:attrNameLst>
                                          <p:attrName>style.visibility</p:attrName>
                                        </p:attrNameLst>
                                      </p:cBhvr>
                                      <p:to>
                                        <p:strVal val="visible"/>
                                      </p:to>
                                    </p:set>
                                    <p:animEffect transition="in" filter="fade">
                                      <p:cBhvr>
                                        <p:cTn id="16" dur="1000"/>
                                        <p:tgtEl>
                                          <p:spTgt spid="365581"/>
                                        </p:tgtEl>
                                      </p:cBhvr>
                                    </p:animEffect>
                                    <p:anim calcmode="lin" valueType="num">
                                      <p:cBhvr>
                                        <p:cTn id="17" dur="1000" fill="hold"/>
                                        <p:tgtEl>
                                          <p:spTgt spid="365581"/>
                                        </p:tgtEl>
                                        <p:attrNameLst>
                                          <p:attrName>style.rotation</p:attrName>
                                        </p:attrNameLst>
                                      </p:cBhvr>
                                      <p:tavLst>
                                        <p:tav tm="0">
                                          <p:val>
                                            <p:fltVal val="720"/>
                                          </p:val>
                                        </p:tav>
                                        <p:tav tm="100000">
                                          <p:val>
                                            <p:fltVal val="0"/>
                                          </p:val>
                                        </p:tav>
                                      </p:tavLst>
                                    </p:anim>
                                    <p:anim calcmode="lin" valueType="num">
                                      <p:cBhvr>
                                        <p:cTn id="18" dur="1000" fill="hold"/>
                                        <p:tgtEl>
                                          <p:spTgt spid="365581"/>
                                        </p:tgtEl>
                                        <p:attrNameLst>
                                          <p:attrName>ppt_h</p:attrName>
                                        </p:attrNameLst>
                                      </p:cBhvr>
                                      <p:tavLst>
                                        <p:tav tm="0">
                                          <p:val>
                                            <p:fltVal val="0"/>
                                          </p:val>
                                        </p:tav>
                                        <p:tav tm="100000">
                                          <p:val>
                                            <p:strVal val="#ppt_h"/>
                                          </p:val>
                                        </p:tav>
                                      </p:tavLst>
                                    </p:anim>
                                    <p:anim calcmode="lin" valueType="num">
                                      <p:cBhvr>
                                        <p:cTn id="19" dur="1000" fill="hold"/>
                                        <p:tgtEl>
                                          <p:spTgt spid="365581"/>
                                        </p:tgtEl>
                                        <p:attrNameLst>
                                          <p:attrName>ppt_w</p:attrName>
                                        </p:attrNameLst>
                                      </p:cBhvr>
                                      <p:tavLst>
                                        <p:tav tm="0">
                                          <p:val>
                                            <p:fltVal val="0"/>
                                          </p:val>
                                        </p:tav>
                                        <p:tav tm="100000">
                                          <p:val>
                                            <p:strVal val="#ppt_w"/>
                                          </p:val>
                                        </p:tav>
                                      </p:tavLst>
                                    </p:anim>
                                  </p:childTnLst>
                                </p:cTn>
                              </p:par>
                            </p:childTnLst>
                          </p:cTn>
                        </p:par>
                        <p:par>
                          <p:cTn id="20" fill="hold" nodeType="afterGroup">
                            <p:stCondLst>
                              <p:cond delay="4500"/>
                            </p:stCondLst>
                            <p:childTnLst>
                              <p:par>
                                <p:cTn id="21" presetID="10" presetClass="entr" presetSubtype="0" fill="hold" grpId="0" nodeType="afterEffect">
                                  <p:stCondLst>
                                    <p:cond delay="0"/>
                                  </p:stCondLst>
                                  <p:childTnLst>
                                    <p:set>
                                      <p:cBhvr>
                                        <p:cTn id="22" dur="1" fill="hold">
                                          <p:stCondLst>
                                            <p:cond delay="0"/>
                                          </p:stCondLst>
                                        </p:cTn>
                                        <p:tgtEl>
                                          <p:spTgt spid="365573"/>
                                        </p:tgtEl>
                                        <p:attrNameLst>
                                          <p:attrName>style.visibility</p:attrName>
                                        </p:attrNameLst>
                                      </p:cBhvr>
                                      <p:to>
                                        <p:strVal val="visible"/>
                                      </p:to>
                                    </p:set>
                                    <p:animEffect transition="in" filter="fade">
                                      <p:cBhvr>
                                        <p:cTn id="23" dur="2000"/>
                                        <p:tgtEl>
                                          <p:spTgt spid="365573"/>
                                        </p:tgtEl>
                                      </p:cBhvr>
                                    </p:animEffect>
                                  </p:childTnLst>
                                </p:cTn>
                              </p:par>
                            </p:childTnLst>
                          </p:cTn>
                        </p:par>
                        <p:par>
                          <p:cTn id="24" fill="hold" nodeType="afterGroup">
                            <p:stCondLst>
                              <p:cond delay="6500"/>
                            </p:stCondLst>
                            <p:childTnLst>
                              <p:par>
                                <p:cTn id="25" presetID="23" presetClass="entr" presetSubtype="272" fill="hold" nodeType="afterEffect">
                                  <p:stCondLst>
                                    <p:cond delay="0"/>
                                  </p:stCondLst>
                                  <p:childTnLst>
                                    <p:set>
                                      <p:cBhvr>
                                        <p:cTn id="26" dur="1" fill="hold">
                                          <p:stCondLst>
                                            <p:cond delay="0"/>
                                          </p:stCondLst>
                                        </p:cTn>
                                        <p:tgtEl>
                                          <p:spTgt spid="365574"/>
                                        </p:tgtEl>
                                        <p:attrNameLst>
                                          <p:attrName>style.visibility</p:attrName>
                                        </p:attrNameLst>
                                      </p:cBhvr>
                                      <p:to>
                                        <p:strVal val="visible"/>
                                      </p:to>
                                    </p:set>
                                    <p:anim calcmode="lin" valueType="num">
                                      <p:cBhvr>
                                        <p:cTn id="27" dur="1000" fill="hold"/>
                                        <p:tgtEl>
                                          <p:spTgt spid="365574"/>
                                        </p:tgtEl>
                                        <p:attrNameLst>
                                          <p:attrName>ppt_w</p:attrName>
                                        </p:attrNameLst>
                                      </p:cBhvr>
                                      <p:tavLst>
                                        <p:tav tm="0">
                                          <p:val>
                                            <p:strVal val="2/3*#ppt_w"/>
                                          </p:val>
                                        </p:tav>
                                        <p:tav tm="100000">
                                          <p:val>
                                            <p:strVal val="#ppt_w"/>
                                          </p:val>
                                        </p:tav>
                                      </p:tavLst>
                                    </p:anim>
                                    <p:anim calcmode="lin" valueType="num">
                                      <p:cBhvr>
                                        <p:cTn id="28" dur="1000" fill="hold"/>
                                        <p:tgtEl>
                                          <p:spTgt spid="365574"/>
                                        </p:tgtEl>
                                        <p:attrNameLst>
                                          <p:attrName>ppt_h</p:attrName>
                                        </p:attrNameLst>
                                      </p:cBhvr>
                                      <p:tavLst>
                                        <p:tav tm="0">
                                          <p:val>
                                            <p:strVal val="2/3*#ppt_h"/>
                                          </p:val>
                                        </p:tav>
                                        <p:tav tm="100000">
                                          <p:val>
                                            <p:strVal val="#ppt_h"/>
                                          </p:val>
                                        </p:tav>
                                      </p:tavLst>
                                    </p:anim>
                                  </p:childTnLst>
                                </p:cTn>
                              </p:par>
                            </p:childTnLst>
                          </p:cTn>
                        </p:par>
                        <p:par>
                          <p:cTn id="29" fill="hold" nodeType="afterGroup">
                            <p:stCondLst>
                              <p:cond delay="7500"/>
                            </p:stCondLst>
                            <p:childTnLst>
                              <p:par>
                                <p:cTn id="30" presetID="55" presetClass="exit" presetSubtype="0" fill="hold" nodeType="afterEffect">
                                  <p:stCondLst>
                                    <p:cond delay="0"/>
                                  </p:stCondLst>
                                  <p:childTnLst>
                                    <p:anim calcmode="lin" valueType="num">
                                      <p:cBhvr>
                                        <p:cTn id="31" dur="1000"/>
                                        <p:tgtEl>
                                          <p:spTgt spid="365574"/>
                                        </p:tgtEl>
                                        <p:attrNameLst>
                                          <p:attrName>ppt_w</p:attrName>
                                        </p:attrNameLst>
                                      </p:cBhvr>
                                      <p:tavLst>
                                        <p:tav tm="0">
                                          <p:val>
                                            <p:strVal val="ppt_w"/>
                                          </p:val>
                                        </p:tav>
                                        <p:tav tm="100000">
                                          <p:val>
                                            <p:strVal val="ppt_w*0.70"/>
                                          </p:val>
                                        </p:tav>
                                      </p:tavLst>
                                    </p:anim>
                                    <p:anim calcmode="lin" valueType="num">
                                      <p:cBhvr>
                                        <p:cTn id="32" dur="1000"/>
                                        <p:tgtEl>
                                          <p:spTgt spid="365574"/>
                                        </p:tgtEl>
                                        <p:attrNameLst>
                                          <p:attrName>ppt_h</p:attrName>
                                        </p:attrNameLst>
                                      </p:cBhvr>
                                      <p:tavLst>
                                        <p:tav tm="0">
                                          <p:val>
                                            <p:strVal val="ppt_h"/>
                                          </p:val>
                                        </p:tav>
                                        <p:tav tm="100000">
                                          <p:val>
                                            <p:strVal val="ppt_h"/>
                                          </p:val>
                                        </p:tav>
                                      </p:tavLst>
                                    </p:anim>
                                    <p:animEffect transition="out" filter="fade">
                                      <p:cBhvr>
                                        <p:cTn id="33" dur="1000"/>
                                        <p:tgtEl>
                                          <p:spTgt spid="365574"/>
                                        </p:tgtEl>
                                      </p:cBhvr>
                                    </p:animEffect>
                                    <p:set>
                                      <p:cBhvr>
                                        <p:cTn id="34" dur="1" fill="hold">
                                          <p:stCondLst>
                                            <p:cond delay="999"/>
                                          </p:stCondLst>
                                        </p:cTn>
                                        <p:tgtEl>
                                          <p:spTgt spid="36557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5572" grpId="0" build="p" autoUpdateAnimBg="0" advAuto="0"/>
      <p:bldP spid="36557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80" name="Rectangle 4"/>
          <p:cNvSpPr>
            <a:spLocks noGrp="1" noChangeArrowheads="1"/>
          </p:cNvSpPr>
          <p:nvPr>
            <p:ph type="title"/>
          </p:nvPr>
        </p:nvSpPr>
        <p:spPr bwMode="auto">
          <a:xfrm>
            <a:off x="609600" y="762000"/>
            <a:ext cx="7772400" cy="990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fr-FR"/>
              <a:t>L’alarme intrusion existe en</a:t>
            </a:r>
            <a:br>
              <a:rPr lang="fr-FR"/>
            </a:br>
            <a:r>
              <a:rPr lang="fr-FR"/>
              <a:t>2 technologies :</a:t>
            </a:r>
          </a:p>
        </p:txBody>
      </p:sp>
      <p:sp>
        <p:nvSpPr>
          <p:cNvPr id="382981" name="Rectangle 5"/>
          <p:cNvSpPr>
            <a:spLocks noChangeArrowheads="1"/>
          </p:cNvSpPr>
          <p:nvPr/>
        </p:nvSpPr>
        <p:spPr bwMode="auto">
          <a:xfrm>
            <a:off x="1600200" y="2743200"/>
            <a:ext cx="72390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pPr>
            <a:r>
              <a:rPr kumimoji="1" lang="fr-FR" sz="2600" b="0">
                <a:solidFill>
                  <a:schemeClr val="tx2"/>
                </a:solidFill>
                <a:effectLst>
                  <a:outerShdw blurRad="38100" dist="38100" dir="2700000" algn="tl">
                    <a:srgbClr val="000000"/>
                  </a:outerShdw>
                </a:effectLst>
              </a:rPr>
              <a:t> </a:t>
            </a:r>
            <a:r>
              <a:rPr kumimoji="1" lang="fr-FR" sz="3200" b="0">
                <a:solidFill>
                  <a:schemeClr val="folHlink"/>
                </a:solidFill>
                <a:effectLst>
                  <a:outerShdw blurRad="38100" dist="38100" dir="2700000" algn="tl">
                    <a:srgbClr val="000000"/>
                  </a:outerShdw>
                </a:effectLst>
              </a:rPr>
              <a:t>La technologie filaire</a:t>
            </a:r>
          </a:p>
        </p:txBody>
      </p:sp>
      <p:pic>
        <p:nvPicPr>
          <p:cNvPr id="382982" name="Picture 6" descr="bd14983_">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2971800"/>
            <a:ext cx="228600" cy="228600"/>
          </a:xfrm>
          <a:prstGeom prst="rect">
            <a:avLst/>
          </a:prstGeom>
          <a:noFill/>
          <a:extLst>
            <a:ext uri="{909E8E84-426E-40DD-AFC4-6F175D3DCCD1}">
              <a14:hiddenFill xmlns:a14="http://schemas.microsoft.com/office/drawing/2010/main">
                <a:solidFill>
                  <a:srgbClr val="FFFFFF"/>
                </a:solidFill>
              </a14:hiddenFill>
            </a:ext>
          </a:extLst>
        </p:spPr>
      </p:pic>
      <p:sp>
        <p:nvSpPr>
          <p:cNvPr id="382983" name="Rectangle 7"/>
          <p:cNvSpPr>
            <a:spLocks noChangeArrowheads="1"/>
          </p:cNvSpPr>
          <p:nvPr/>
        </p:nvSpPr>
        <p:spPr bwMode="auto">
          <a:xfrm>
            <a:off x="1600200" y="3581400"/>
            <a:ext cx="72390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0"/>
              </a:spcBef>
            </a:pPr>
            <a:r>
              <a:rPr kumimoji="1" lang="fr-FR" sz="2600" b="0">
                <a:solidFill>
                  <a:schemeClr val="tx2"/>
                </a:solidFill>
                <a:effectLst>
                  <a:outerShdw blurRad="38100" dist="38100" dir="2700000" algn="tl">
                    <a:srgbClr val="000000"/>
                  </a:outerShdw>
                </a:effectLst>
              </a:rPr>
              <a:t> </a:t>
            </a:r>
            <a:r>
              <a:rPr kumimoji="1" lang="fr-FR" sz="3200" b="0">
                <a:solidFill>
                  <a:schemeClr val="folHlink"/>
                </a:solidFill>
                <a:effectLst>
                  <a:outerShdw blurRad="38100" dist="38100" dir="2700000" algn="tl">
                    <a:srgbClr val="000000"/>
                  </a:outerShdw>
                </a:effectLst>
              </a:rPr>
              <a:t>La technologie radio</a:t>
            </a:r>
          </a:p>
        </p:txBody>
      </p:sp>
      <p:pic>
        <p:nvPicPr>
          <p:cNvPr id="382984" name="Picture 8" descr="bd14983_">
            <a:hlinkClick r:id="rId4"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3810000"/>
            <a:ext cx="228600" cy="228600"/>
          </a:xfrm>
          <a:prstGeom prst="rect">
            <a:avLst/>
          </a:prstGeom>
          <a:noFill/>
          <a:extLst>
            <a:ext uri="{909E8E84-426E-40DD-AFC4-6F175D3DCCD1}">
              <a14:hiddenFill xmlns:a14="http://schemas.microsoft.com/office/drawing/2010/main">
                <a:solidFill>
                  <a:srgbClr val="FFFFFF"/>
                </a:solidFill>
              </a14:hiddenFill>
            </a:ext>
          </a:extLst>
        </p:spPr>
      </p:pic>
      <p:grpSp>
        <p:nvGrpSpPr>
          <p:cNvPr id="382985" name="Group 9"/>
          <p:cNvGrpSpPr>
            <a:grpSpLocks/>
          </p:cNvGrpSpPr>
          <p:nvPr/>
        </p:nvGrpSpPr>
        <p:grpSpPr bwMode="auto">
          <a:xfrm>
            <a:off x="323850" y="2636838"/>
            <a:ext cx="1008063" cy="360362"/>
            <a:chOff x="158" y="2341"/>
            <a:chExt cx="635" cy="227"/>
          </a:xfrm>
        </p:grpSpPr>
        <p:sp>
          <p:nvSpPr>
            <p:cNvPr id="382986" name="Line 10"/>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82987" name="Text Box 11"/>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grpSp>
        <p:nvGrpSpPr>
          <p:cNvPr id="382988" name="Group 12"/>
          <p:cNvGrpSpPr>
            <a:grpSpLocks/>
          </p:cNvGrpSpPr>
          <p:nvPr/>
        </p:nvGrpSpPr>
        <p:grpSpPr bwMode="auto">
          <a:xfrm>
            <a:off x="250825" y="3429000"/>
            <a:ext cx="1008063" cy="360363"/>
            <a:chOff x="158" y="2341"/>
            <a:chExt cx="635" cy="227"/>
          </a:xfrm>
        </p:grpSpPr>
        <p:sp>
          <p:nvSpPr>
            <p:cNvPr id="382989" name="Line 13"/>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82990" name="Text Box 14"/>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ou ici</a:t>
              </a:r>
            </a:p>
          </p:txBody>
        </p:sp>
      </p:grpSp>
      <p:sp>
        <p:nvSpPr>
          <p:cNvPr id="382991" name="AutoShape 15">
            <a:hlinkClick r:id="rId5" action="ppaction://hlinksldjump" highlightClick="1"/>
          </p:cNvPr>
          <p:cNvSpPr>
            <a:spLocks noChangeArrowheads="1"/>
          </p:cNvSpPr>
          <p:nvPr/>
        </p:nvSpPr>
        <p:spPr bwMode="auto">
          <a:xfrm>
            <a:off x="8459788" y="6237288"/>
            <a:ext cx="431800" cy="431800"/>
          </a:xfrm>
          <a:prstGeom prst="actionButtonReturn">
            <a:avLst/>
          </a:prstGeom>
          <a:solidFill>
            <a:schemeClr val="tx2"/>
          </a:solidFill>
          <a:ln w="12700">
            <a:solidFill>
              <a:schemeClr val="tx1"/>
            </a:solidFill>
            <a:miter lim="800000"/>
            <a:headEnd/>
            <a:tailEnd/>
          </a:ln>
          <a:effectLst>
            <a:outerShdw dist="107763" dir="2700000" algn="ctr" rotWithShape="0">
              <a:schemeClr val="bg2"/>
            </a:outerShdw>
          </a:effectLst>
        </p:spPr>
        <p:txBody>
          <a:bodyPr anchor="ctr">
            <a:spAutoFit/>
          </a:bodyPr>
          <a:lstStyle/>
          <a:p>
            <a:endParaRPr lang="fr-FR"/>
          </a:p>
        </p:txBody>
      </p:sp>
      <p:grpSp>
        <p:nvGrpSpPr>
          <p:cNvPr id="382992" name="Group 16"/>
          <p:cNvGrpSpPr>
            <a:grpSpLocks/>
          </p:cNvGrpSpPr>
          <p:nvPr/>
        </p:nvGrpSpPr>
        <p:grpSpPr bwMode="auto">
          <a:xfrm>
            <a:off x="7380288" y="5805488"/>
            <a:ext cx="1008062" cy="360362"/>
            <a:chOff x="158" y="2341"/>
            <a:chExt cx="635" cy="227"/>
          </a:xfrm>
        </p:grpSpPr>
        <p:sp>
          <p:nvSpPr>
            <p:cNvPr id="382993" name="Line 17"/>
            <p:cNvSpPr>
              <a:spLocks noChangeShapeType="1"/>
            </p:cNvSpPr>
            <p:nvPr/>
          </p:nvSpPr>
          <p:spPr bwMode="auto">
            <a:xfrm>
              <a:off x="567" y="2478"/>
              <a:ext cx="226" cy="90"/>
            </a:xfrm>
            <a:prstGeom prst="line">
              <a:avLst/>
            </a:prstGeom>
            <a:noFill/>
            <a:ln w="38100">
              <a:solidFill>
                <a:srgbClr val="66FF33"/>
              </a:solidFill>
              <a:round/>
              <a:headEnd/>
              <a:tailEnd type="triangle" w="med" len="med"/>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a:spAutoFit/>
            </a:bodyPr>
            <a:lstStyle/>
            <a:p>
              <a:endParaRPr lang="fr-FR"/>
            </a:p>
          </p:txBody>
        </p:sp>
        <p:sp>
          <p:nvSpPr>
            <p:cNvPr id="382994" name="Text Box 18"/>
            <p:cNvSpPr txBox="1">
              <a:spLocks noChangeArrowheads="1"/>
            </p:cNvSpPr>
            <p:nvPr/>
          </p:nvSpPr>
          <p:spPr bwMode="auto">
            <a:xfrm>
              <a:off x="158" y="2341"/>
              <a:ext cx="590" cy="154"/>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r>
                <a:rPr lang="fr-FR" sz="1000">
                  <a:solidFill>
                    <a:srgbClr val="66FF33"/>
                  </a:solidFill>
                </a:rPr>
                <a:t>Cliquez ici</a:t>
              </a:r>
            </a:p>
          </p:txBody>
        </p:sp>
      </p:grpSp>
    </p:spTree>
  </p:cSld>
  <p:clrMapOvr>
    <a:masterClrMapping/>
  </p:clrMapOvr>
  <p:transition spd="med" advTm="3000">
    <p:randomBar/>
  </p:transition>
  <p:timing>
    <p:tnLst>
      <p:par>
        <p:cTn id="1" dur="indefinite" restart="never" nodeType="tmRoot"/>
      </p:par>
    </p:tnLst>
  </p:timing>
</p:sld>
</file>

<file path=ppt/theme/theme1.xml><?xml version="1.0" encoding="utf-8"?>
<a:theme xmlns:a="http://schemas.openxmlformats.org/drawingml/2006/main" name="Tourbillon">
  <a:themeElements>
    <a:clrScheme name="">
      <a:dk1>
        <a:srgbClr val="000000"/>
      </a:dk1>
      <a:lt1>
        <a:srgbClr val="CCECFF"/>
      </a:lt1>
      <a:dk2>
        <a:srgbClr val="0000CC"/>
      </a:dk2>
      <a:lt2>
        <a:srgbClr val="CCFFFF"/>
      </a:lt2>
      <a:accent1>
        <a:srgbClr val="CC99FF"/>
      </a:accent1>
      <a:accent2>
        <a:srgbClr val="9999FF"/>
      </a:accent2>
      <a:accent3>
        <a:srgbClr val="AAAAE2"/>
      </a:accent3>
      <a:accent4>
        <a:srgbClr val="AEC9DA"/>
      </a:accent4>
      <a:accent5>
        <a:srgbClr val="E2CAFF"/>
      </a:accent5>
      <a:accent6>
        <a:srgbClr val="8A8AE7"/>
      </a:accent6>
      <a:hlink>
        <a:srgbClr val="CCECFF"/>
      </a:hlink>
      <a:folHlink>
        <a:srgbClr val="FF0000"/>
      </a:folHlink>
    </a:clrScheme>
    <a:fontScheme name="Tourbill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outerShdw dist="107763" dir="2700000" algn="ctr" rotWithShape="0">
            <a:schemeClr val="bg2"/>
          </a:outerShdw>
        </a:effectLst>
      </a:spPr>
      <a:bodyPr vert="horz" wrap="squar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fr-FR" sz="2000" b="1" i="0" u="none" strike="noStrike" cap="none" normalizeH="0" baseline="0" smtClean="0">
            <a:ln>
              <a:noFill/>
            </a:ln>
            <a:solidFill>
              <a:srgbClr val="FF3300"/>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outerShdw dist="107763" dir="2700000" algn="ctr" rotWithShape="0">
            <a:schemeClr val="bg2"/>
          </a:outerShdw>
        </a:effectLst>
      </a:spPr>
      <a:bodyPr vert="horz" wrap="squar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fr-FR" sz="2000" b="1" i="0" u="none" strike="noStrike" cap="none" normalizeH="0" baseline="0" smtClean="0">
            <a:ln>
              <a:noFill/>
            </a:ln>
            <a:solidFill>
              <a:srgbClr val="FF3300"/>
            </a:solidFill>
            <a:effectLst/>
            <a:latin typeface="Tahoma" pitchFamily="34" charset="0"/>
          </a:defRPr>
        </a:defPPr>
      </a:lstStyle>
    </a:lnDef>
  </a:objectDefaults>
  <a:extraClrSchemeLst>
    <a:extraClrScheme>
      <a:clrScheme name="Tourbillon 1">
        <a:dk1>
          <a:srgbClr val="000066"/>
        </a:dk1>
        <a:lt1>
          <a:srgbClr val="CCECFF"/>
        </a:lt1>
        <a:dk2>
          <a:srgbClr val="0000CC"/>
        </a:dk2>
        <a:lt2>
          <a:srgbClr val="CCFFFF"/>
        </a:lt2>
        <a:accent1>
          <a:srgbClr val="CC99FF"/>
        </a:accent1>
        <a:accent2>
          <a:srgbClr val="9999FF"/>
        </a:accent2>
        <a:accent3>
          <a:srgbClr val="AAAAE2"/>
        </a:accent3>
        <a:accent4>
          <a:srgbClr val="AEC9DA"/>
        </a:accent4>
        <a:accent5>
          <a:srgbClr val="E2CAFF"/>
        </a:accent5>
        <a:accent6>
          <a:srgbClr val="8A8AE7"/>
        </a:accent6>
        <a:hlink>
          <a:srgbClr val="99CCFF"/>
        </a:hlink>
        <a:folHlink>
          <a:srgbClr val="0066FF"/>
        </a:folHlink>
      </a:clrScheme>
      <a:clrMap bg1="dk2" tx1="lt1" bg2="dk1" tx2="lt2" accent1="accent1" accent2="accent2" accent3="accent3" accent4="accent4" accent5="accent5" accent6="accent6" hlink="hlink" folHlink="folHlink"/>
    </a:extraClrScheme>
    <a:extraClrScheme>
      <a:clrScheme name="Tourbillon 2">
        <a:dk1>
          <a:srgbClr val="000066"/>
        </a:dk1>
        <a:lt1>
          <a:srgbClr val="CCECFF"/>
        </a:lt1>
        <a:dk2>
          <a:srgbClr val="6699FF"/>
        </a:dk2>
        <a:lt2>
          <a:srgbClr val="CCFFFF"/>
        </a:lt2>
        <a:accent1>
          <a:srgbClr val="CC99FF"/>
        </a:accent1>
        <a:accent2>
          <a:srgbClr val="9999FF"/>
        </a:accent2>
        <a:accent3>
          <a:srgbClr val="B8CAFF"/>
        </a:accent3>
        <a:accent4>
          <a:srgbClr val="AEC9DA"/>
        </a:accent4>
        <a:accent5>
          <a:srgbClr val="E2CAFF"/>
        </a:accent5>
        <a:accent6>
          <a:srgbClr val="8A8AE7"/>
        </a:accent6>
        <a:hlink>
          <a:srgbClr val="99CCFF"/>
        </a:hlink>
        <a:folHlink>
          <a:srgbClr val="0066FF"/>
        </a:folHlink>
      </a:clrScheme>
      <a:clrMap bg1="dk2" tx1="lt1" bg2="dk1" tx2="lt2" accent1="accent1" accent2="accent2" accent3="accent3" accent4="accent4" accent5="accent5" accent6="accent6" hlink="hlink" folHlink="folHlink"/>
    </a:extraClrScheme>
    <a:extraClrScheme>
      <a:clrScheme name="Tourbillon 3">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CCECFF"/>
    </a:lt1>
    <a:dk2>
      <a:srgbClr val="0000CC"/>
    </a:dk2>
    <a:lt2>
      <a:srgbClr val="CCFFFF"/>
    </a:lt2>
    <a:accent1>
      <a:srgbClr val="CC99FF"/>
    </a:accent1>
    <a:accent2>
      <a:srgbClr val="9999FF"/>
    </a:accent2>
    <a:accent3>
      <a:srgbClr val="AAAAE2"/>
    </a:accent3>
    <a:accent4>
      <a:srgbClr val="AEC9DA"/>
    </a:accent4>
    <a:accent5>
      <a:srgbClr val="E2CAFF"/>
    </a:accent5>
    <a:accent6>
      <a:srgbClr val="8A8AE7"/>
    </a:accent6>
    <a:hlink>
      <a:srgbClr val="FF0000"/>
    </a:hlink>
    <a:folHlink>
      <a:srgbClr val="FF0000"/>
    </a:folHlink>
  </a:clrScheme>
</a:themeOverride>
</file>

<file path=docProps/app.xml><?xml version="1.0" encoding="utf-8"?>
<Properties xmlns="http://schemas.openxmlformats.org/officeDocument/2006/extended-properties" xmlns:vt="http://schemas.openxmlformats.org/officeDocument/2006/docPropsVTypes">
  <Template>C:\Program Files\Microsoft Office\Modèles\Modèles de présentation\Tourbillon.pot</Template>
  <TotalTime>3658</TotalTime>
  <Words>2417</Words>
  <Application>Microsoft Office PowerPoint</Application>
  <PresentationFormat>Affichage à l'écran (4:3)</PresentationFormat>
  <Paragraphs>520</Paragraphs>
  <Slides>84</Slides>
  <Notes>2</Notes>
  <HiddenSlides>0</HiddenSlides>
  <MMClips>7</MMClips>
  <ScaleCrop>false</ScaleCrop>
  <HeadingPairs>
    <vt:vector size="8" baseType="variant">
      <vt:variant>
        <vt:lpstr>Polices utilisées</vt:lpstr>
      </vt:variant>
      <vt:variant>
        <vt:i4>7</vt:i4>
      </vt:variant>
      <vt:variant>
        <vt:lpstr>Thème</vt:lpstr>
      </vt:variant>
      <vt:variant>
        <vt:i4>1</vt:i4>
      </vt:variant>
      <vt:variant>
        <vt:lpstr>Serveurs OLE incorporés</vt:lpstr>
      </vt:variant>
      <vt:variant>
        <vt:i4>1</vt:i4>
      </vt:variant>
      <vt:variant>
        <vt:lpstr>Titres des diapositives</vt:lpstr>
      </vt:variant>
      <vt:variant>
        <vt:i4>84</vt:i4>
      </vt:variant>
    </vt:vector>
  </HeadingPairs>
  <TitlesOfParts>
    <vt:vector size="93" baseType="lpstr">
      <vt:lpstr>Times New Roman</vt:lpstr>
      <vt:lpstr>Tahoma</vt:lpstr>
      <vt:lpstr>Monotype Sorts</vt:lpstr>
      <vt:lpstr>Century Schoolbook</vt:lpstr>
      <vt:lpstr>Wingdings</vt:lpstr>
      <vt:lpstr>Comic Sans MS</vt:lpstr>
      <vt:lpstr>Arial</vt:lpstr>
      <vt:lpstr>Tourbillon</vt:lpstr>
      <vt:lpstr>Document Microsoft Word</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L’alarme intrusion existe en 2 technologies :</vt:lpstr>
      <vt:lpstr>L’alarme intrusion existe en 2 technologies :</vt:lpstr>
      <vt:lpstr>La technologie filaire :</vt:lpstr>
      <vt:lpstr>Les détecteurs et organes de signalisation sont reliés par des câbles 6 conducteurs 6/10 de couleurs différentes (2 fils assurent la protection du câble, 2 autres la transmission des informations, et 2 pour l’alimentation des détecteurs). </vt:lpstr>
      <vt:lpstr>Les avantages de l’alarme filaire</vt:lpstr>
      <vt:lpstr>Présentation PowerPoint</vt:lpstr>
      <vt:lpstr>La technologie radio :</vt:lpstr>
      <vt:lpstr>Les détecteurs sont munis d’un émetteur tandis que la centrale et la sirène sont munis d’un récepteur. Chaque appareil et équipé d’une pile / batterie pour son alimentation. La transmission des informations s’effectue par onde radio (à la fréquence de 433 MHz).   </vt:lpstr>
      <vt:lpstr>Les détecteurs sont munis d’un émetteur tandis que la centrale et la sirène sont munis d’un récepteur. Chaque appareil et équipé d’une pile / batterie pour son alimentation. La transmission des informations s’effectue par onde radio (à la fréquence de 433 MHz).   </vt:lpstr>
      <vt:lpstr>Présentation PowerPoint</vt:lpstr>
      <vt:lpstr>Présentation PowerPoint</vt:lpstr>
      <vt:lpstr>Présentation PowerPoint</vt:lpstr>
      <vt:lpstr>Présentation PowerPoint</vt:lpstr>
      <vt:lpstr>LE MARCHE</vt:lpstr>
      <vt:lpstr>Présentation PowerPoint</vt:lpstr>
      <vt:lpstr>LES ACTEURS</vt:lpstr>
      <vt:lpstr>Présentation PowerPoint</vt:lpstr>
      <vt:lpstr>Présentation PowerPoint</vt:lpstr>
      <vt:lpstr>ANALYSE DES RISQUES</vt:lpstr>
      <vt:lpstr>A quelle heure on lieu les intrusions  ?</vt:lpstr>
      <vt:lpstr>Présentation PowerPoint</vt:lpstr>
      <vt:lpstr>LA REGLEMENTATION</vt:lpstr>
      <vt:lpstr>Un système d’alarme doit répondre aux exigences des Normes Françaises Assurance Protection Prévention.  Seule l’alarme filaire est normalisée Nfa2p. </vt:lpstr>
      <vt:lpstr>Présentation PowerPoint</vt:lpstr>
      <vt:lpstr>Présentation PowerPoint</vt:lpstr>
      <vt:lpstr>Présentation PowerPoint</vt:lpstr>
      <vt:lpstr>Présentation PowerPoint</vt:lpstr>
      <vt:lpstr>Présentation PowerPoint</vt:lpstr>
      <vt:lpstr>Installation complète</vt:lpstr>
      <vt:lpstr>Présentation PowerPoint</vt:lpstr>
      <vt:lpstr>Présentation PowerPoint</vt:lpstr>
      <vt:lpstr>Présentation PowerPoint</vt:lpstr>
      <vt:lpstr>Présentation PowerPoint</vt:lpstr>
      <vt:lpstr>C’est le cœur du système.</vt:lpstr>
      <vt:lpstr>La centrale reçoit plusieurs types d’informations :</vt:lpstr>
      <vt:lpstr>La centrale traite les informations reçues et transmet des ordres :</vt:lpstr>
      <vt:lpstr>Une centrale réalise plusieurs fonctions :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Le détecteur de mouvement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Les prix qui vous sont donnés ne sont qu’à titre d’exemple !</vt:lpstr>
      <vt:lpstr>Présentation PowerPoint</vt:lpstr>
      <vt:lpstr>Présentation PowerPoint</vt:lpstr>
      <vt:lpstr>Présentation PowerPoint</vt:lpstr>
      <vt:lpstr>Fenêtre non disponible dans cette version du diaporama</vt:lpstr>
      <vt:lpstr>Présentation PowerPoint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Diaporama Alarme Intrusion</dc:title>
  <dc:creator>Ludovic Mauclair</dc:creator>
  <cp:lastModifiedBy>Fabien</cp:lastModifiedBy>
  <cp:revision>417</cp:revision>
  <dcterms:created xsi:type="dcterms:W3CDTF">1997-12-01T21:54:58Z</dcterms:created>
  <dcterms:modified xsi:type="dcterms:W3CDTF">2013-02-22T07:41:51Z</dcterms:modified>
  <cp:category>LEP Jean Jaurès 35205 Rennes</cp:category>
</cp:coreProperties>
</file>