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0" r:id="rId2"/>
    <p:sldId id="274" r:id="rId3"/>
    <p:sldId id="275" r:id="rId4"/>
    <p:sldId id="276" r:id="rId5"/>
    <p:sldId id="280" r:id="rId6"/>
    <p:sldId id="281" r:id="rId7"/>
    <p:sldId id="308"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9" r:id="rId3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AE9"/>
    <a:srgbClr val="00297A"/>
    <a:srgbClr val="001370"/>
    <a:srgbClr val="003A7A"/>
    <a:srgbClr val="002068"/>
    <a:srgbClr val="00336C"/>
    <a:srgbClr val="003268"/>
    <a:srgbClr val="0011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36" y="156"/>
      </p:cViewPr>
      <p:guideLst>
        <p:guide orient="horz" pos="2121"/>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9" d="100"/>
          <a:sy n="59"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ACACE-6BD2-7E49-9CC9-86568CB03D24}" type="doc">
      <dgm:prSet loTypeId="urn:microsoft.com/office/officeart/2005/8/layout/hierarchy3" loCatId="" qsTypeId="urn:microsoft.com/office/officeart/2005/8/quickstyle/simple4" qsCatId="simple" csTypeId="urn:microsoft.com/office/officeart/2005/8/colors/accent2_2" csCatId="accent2" phldr="1"/>
      <dgm:spPr/>
      <dgm:t>
        <a:bodyPr/>
        <a:lstStyle/>
        <a:p>
          <a:endParaRPr lang="fr-FR"/>
        </a:p>
      </dgm:t>
    </dgm:pt>
    <dgm:pt modelId="{2EF9808B-F081-1443-BCFB-09E1729DF57F}">
      <dgm:prSet phldrT="[Texte]"/>
      <dgm:spPr/>
      <dgm:t>
        <a:bodyPr/>
        <a:lstStyle/>
        <a:p>
          <a:r>
            <a:rPr lang="fr-FR" b="1" i="1" smtClean="0">
              <a:latin typeface="Arial"/>
              <a:cs typeface="Arial"/>
            </a:rPr>
            <a:t>Une licence de maintenance d’aéronefs de catégorie B3 doit autoriser son titulaire à délivrer des certificats d’autorisation de remise en service et à agir en tant que personnel de soutien B3 pour :</a:t>
          </a:r>
          <a:endParaRPr lang="fr-FR" dirty="0"/>
        </a:p>
      </dgm:t>
    </dgm:pt>
    <dgm:pt modelId="{335EC6CD-E99C-5043-8599-229BCE1FDC03}" type="parTrans" cxnId="{64DF2B8F-246C-354F-93E1-47355FBCBF92}">
      <dgm:prSet/>
      <dgm:spPr/>
      <dgm:t>
        <a:bodyPr/>
        <a:lstStyle/>
        <a:p>
          <a:endParaRPr lang="fr-FR"/>
        </a:p>
      </dgm:t>
    </dgm:pt>
    <dgm:pt modelId="{A27525EA-8ACD-5344-A1DC-A5B58470E495}" type="sibTrans" cxnId="{64DF2B8F-246C-354F-93E1-47355FBCBF92}">
      <dgm:prSet/>
      <dgm:spPr/>
      <dgm:t>
        <a:bodyPr/>
        <a:lstStyle/>
        <a:p>
          <a:endParaRPr lang="fr-FR"/>
        </a:p>
      </dgm:t>
    </dgm:pt>
    <dgm:pt modelId="{60C0FD41-5E21-1B49-9848-AC0BC4783C52}">
      <dgm:prSet phldrT="[Texte]"/>
      <dgm:spPr/>
      <dgm:t>
        <a:bodyPr/>
        <a:lstStyle/>
        <a:p>
          <a:pPr algn="l"/>
          <a:r>
            <a:rPr lang="fr-FR" b="1" i="1" dirty="0" smtClean="0">
              <a:latin typeface="Arial"/>
              <a:cs typeface="Arial"/>
            </a:rPr>
            <a:t>- des travaux d’entretien effectués sur la structure, la motorisation et les systèmes mécaniques et électriques de l’avion </a:t>
          </a:r>
          <a:endParaRPr lang="fr-FR" dirty="0"/>
        </a:p>
      </dgm:t>
    </dgm:pt>
    <dgm:pt modelId="{018EE9BC-79B5-C340-AFD0-36D7BCD05808}" type="parTrans" cxnId="{A88E6672-57DE-A44B-8DE4-EBA05F960C25}">
      <dgm:prSet/>
      <dgm:spPr/>
      <dgm:t>
        <a:bodyPr/>
        <a:lstStyle/>
        <a:p>
          <a:endParaRPr lang="fr-FR"/>
        </a:p>
      </dgm:t>
    </dgm:pt>
    <dgm:pt modelId="{EAAAEF16-2CB6-5144-9303-CBAECDCF0112}" type="sibTrans" cxnId="{A88E6672-57DE-A44B-8DE4-EBA05F960C25}">
      <dgm:prSet/>
      <dgm:spPr/>
      <dgm:t>
        <a:bodyPr/>
        <a:lstStyle/>
        <a:p>
          <a:endParaRPr lang="fr-FR"/>
        </a:p>
      </dgm:t>
    </dgm:pt>
    <dgm:pt modelId="{5D7C0B73-5C33-BD45-BE15-03F0882DFA9C}">
      <dgm:prSet phldrT="[Texte]"/>
      <dgm:spPr/>
      <dgm:t>
        <a:bodyPr/>
        <a:lstStyle/>
        <a:p>
          <a:pPr algn="l"/>
          <a:r>
            <a:rPr lang="fr-FR" b="1" i="1" dirty="0" smtClean="0">
              <a:latin typeface="Arial"/>
              <a:cs typeface="Arial"/>
            </a:rPr>
            <a:t>- des travaux sur les systèmes avioniques n’exigeant que des tests simples pour démontrer leur bon fonctionnement et ne nécessitant pas de recherche de pannes</a:t>
          </a:r>
          <a:endParaRPr lang="fr-FR" dirty="0"/>
        </a:p>
      </dgm:t>
    </dgm:pt>
    <dgm:pt modelId="{7590156D-8FC8-8F41-A406-529AB1976D56}" type="parTrans" cxnId="{CB212C10-40DF-FB40-A25A-9D36FEE22F6D}">
      <dgm:prSet/>
      <dgm:spPr/>
      <dgm:t>
        <a:bodyPr/>
        <a:lstStyle/>
        <a:p>
          <a:endParaRPr lang="fr-FR"/>
        </a:p>
      </dgm:t>
    </dgm:pt>
    <dgm:pt modelId="{17FAAD6F-FCF0-CA4D-99D4-D5B4DD9368E5}" type="sibTrans" cxnId="{CB212C10-40DF-FB40-A25A-9D36FEE22F6D}">
      <dgm:prSet/>
      <dgm:spPr/>
      <dgm:t>
        <a:bodyPr/>
        <a:lstStyle/>
        <a:p>
          <a:endParaRPr lang="fr-FR"/>
        </a:p>
      </dgm:t>
    </dgm:pt>
    <dgm:pt modelId="{5CBF527D-6F01-0C4F-8B46-CF5A56D872AB}" type="pres">
      <dgm:prSet presAssocID="{3F1ACACE-6BD2-7E49-9CC9-86568CB03D24}" presName="diagram" presStyleCnt="0">
        <dgm:presLayoutVars>
          <dgm:chPref val="1"/>
          <dgm:dir/>
          <dgm:animOne val="branch"/>
          <dgm:animLvl val="lvl"/>
          <dgm:resizeHandles/>
        </dgm:presLayoutVars>
      </dgm:prSet>
      <dgm:spPr/>
      <dgm:t>
        <a:bodyPr/>
        <a:lstStyle/>
        <a:p>
          <a:endParaRPr lang="fr-FR"/>
        </a:p>
      </dgm:t>
    </dgm:pt>
    <dgm:pt modelId="{260726A0-8590-2146-93F8-B97F4B55EEA8}" type="pres">
      <dgm:prSet presAssocID="{2EF9808B-F081-1443-BCFB-09E1729DF57F}" presName="root" presStyleCnt="0"/>
      <dgm:spPr/>
    </dgm:pt>
    <dgm:pt modelId="{3B7F97AA-8E60-A34A-AD5B-C140D211F5EA}" type="pres">
      <dgm:prSet presAssocID="{2EF9808B-F081-1443-BCFB-09E1729DF57F}" presName="rootComposite" presStyleCnt="0"/>
      <dgm:spPr/>
    </dgm:pt>
    <dgm:pt modelId="{3540AF2F-429B-604E-A973-9C3430059126}" type="pres">
      <dgm:prSet presAssocID="{2EF9808B-F081-1443-BCFB-09E1729DF57F}" presName="rootText" presStyleLbl="node1" presStyleIdx="0" presStyleCnt="1" custScaleX="351301"/>
      <dgm:spPr/>
      <dgm:t>
        <a:bodyPr/>
        <a:lstStyle/>
        <a:p>
          <a:endParaRPr lang="fr-FR"/>
        </a:p>
      </dgm:t>
    </dgm:pt>
    <dgm:pt modelId="{4DB9F3A3-FC21-6142-BD8D-10DB2C39D325}" type="pres">
      <dgm:prSet presAssocID="{2EF9808B-F081-1443-BCFB-09E1729DF57F}" presName="rootConnector" presStyleLbl="node1" presStyleIdx="0" presStyleCnt="1"/>
      <dgm:spPr/>
      <dgm:t>
        <a:bodyPr/>
        <a:lstStyle/>
        <a:p>
          <a:endParaRPr lang="fr-FR"/>
        </a:p>
      </dgm:t>
    </dgm:pt>
    <dgm:pt modelId="{67E11A82-DA99-384E-8588-06126DC30E0C}" type="pres">
      <dgm:prSet presAssocID="{2EF9808B-F081-1443-BCFB-09E1729DF57F}" presName="childShape" presStyleCnt="0"/>
      <dgm:spPr/>
    </dgm:pt>
    <dgm:pt modelId="{92EA93E0-38BC-8747-B341-8704C53EB4EA}" type="pres">
      <dgm:prSet presAssocID="{018EE9BC-79B5-C340-AFD0-36D7BCD05808}" presName="Name13" presStyleLbl="parChTrans1D2" presStyleIdx="0" presStyleCnt="2"/>
      <dgm:spPr/>
      <dgm:t>
        <a:bodyPr/>
        <a:lstStyle/>
        <a:p>
          <a:endParaRPr lang="fr-FR"/>
        </a:p>
      </dgm:t>
    </dgm:pt>
    <dgm:pt modelId="{25F38496-4B5B-634F-A5E6-36B04003E68F}" type="pres">
      <dgm:prSet presAssocID="{60C0FD41-5E21-1B49-9848-AC0BC4783C52}" presName="childText" presStyleLbl="bgAcc1" presStyleIdx="0" presStyleCnt="2" custScaleX="348262">
        <dgm:presLayoutVars>
          <dgm:bulletEnabled val="1"/>
        </dgm:presLayoutVars>
      </dgm:prSet>
      <dgm:spPr/>
      <dgm:t>
        <a:bodyPr/>
        <a:lstStyle/>
        <a:p>
          <a:endParaRPr lang="fr-FR"/>
        </a:p>
      </dgm:t>
    </dgm:pt>
    <dgm:pt modelId="{FA212291-74D1-9A46-85D1-36E96D260AE9}" type="pres">
      <dgm:prSet presAssocID="{7590156D-8FC8-8F41-A406-529AB1976D56}" presName="Name13" presStyleLbl="parChTrans1D2" presStyleIdx="1" presStyleCnt="2"/>
      <dgm:spPr/>
      <dgm:t>
        <a:bodyPr/>
        <a:lstStyle/>
        <a:p>
          <a:endParaRPr lang="fr-FR"/>
        </a:p>
      </dgm:t>
    </dgm:pt>
    <dgm:pt modelId="{5903F768-BC2B-A14D-90A4-BF215C2AEC4A}" type="pres">
      <dgm:prSet presAssocID="{5D7C0B73-5C33-BD45-BE15-03F0882DFA9C}" presName="childText" presStyleLbl="bgAcc1" presStyleIdx="1" presStyleCnt="2" custScaleX="346152" custLinFactNeighborX="2280">
        <dgm:presLayoutVars>
          <dgm:bulletEnabled val="1"/>
        </dgm:presLayoutVars>
      </dgm:prSet>
      <dgm:spPr/>
      <dgm:t>
        <a:bodyPr/>
        <a:lstStyle/>
        <a:p>
          <a:endParaRPr lang="fr-FR"/>
        </a:p>
      </dgm:t>
    </dgm:pt>
  </dgm:ptLst>
  <dgm:cxnLst>
    <dgm:cxn modelId="{130D3ADE-A2E5-6B4C-8F7F-C22E29EB8DD8}" type="presOf" srcId="{018EE9BC-79B5-C340-AFD0-36D7BCD05808}" destId="{92EA93E0-38BC-8747-B341-8704C53EB4EA}" srcOrd="0" destOrd="0" presId="urn:microsoft.com/office/officeart/2005/8/layout/hierarchy3"/>
    <dgm:cxn modelId="{A1E3A5CC-671A-0045-8E3C-D373A5917C2A}" type="presOf" srcId="{60C0FD41-5E21-1B49-9848-AC0BC4783C52}" destId="{25F38496-4B5B-634F-A5E6-36B04003E68F}" srcOrd="0" destOrd="0" presId="urn:microsoft.com/office/officeart/2005/8/layout/hierarchy3"/>
    <dgm:cxn modelId="{457B15F5-C611-CE4D-BDB5-BBC566EE5FAC}" type="presOf" srcId="{3F1ACACE-6BD2-7E49-9CC9-86568CB03D24}" destId="{5CBF527D-6F01-0C4F-8B46-CF5A56D872AB}" srcOrd="0" destOrd="0" presId="urn:microsoft.com/office/officeart/2005/8/layout/hierarchy3"/>
    <dgm:cxn modelId="{65B79689-4C58-8E42-80C1-E9F399A1A352}" type="presOf" srcId="{5D7C0B73-5C33-BD45-BE15-03F0882DFA9C}" destId="{5903F768-BC2B-A14D-90A4-BF215C2AEC4A}" srcOrd="0" destOrd="0" presId="urn:microsoft.com/office/officeart/2005/8/layout/hierarchy3"/>
    <dgm:cxn modelId="{64DF2B8F-246C-354F-93E1-47355FBCBF92}" srcId="{3F1ACACE-6BD2-7E49-9CC9-86568CB03D24}" destId="{2EF9808B-F081-1443-BCFB-09E1729DF57F}" srcOrd="0" destOrd="0" parTransId="{335EC6CD-E99C-5043-8599-229BCE1FDC03}" sibTransId="{A27525EA-8ACD-5344-A1DC-A5B58470E495}"/>
    <dgm:cxn modelId="{98AE1ED9-C48E-1C47-B198-E648E0B947B3}" type="presOf" srcId="{7590156D-8FC8-8F41-A406-529AB1976D56}" destId="{FA212291-74D1-9A46-85D1-36E96D260AE9}" srcOrd="0" destOrd="0" presId="urn:microsoft.com/office/officeart/2005/8/layout/hierarchy3"/>
    <dgm:cxn modelId="{CB212C10-40DF-FB40-A25A-9D36FEE22F6D}" srcId="{2EF9808B-F081-1443-BCFB-09E1729DF57F}" destId="{5D7C0B73-5C33-BD45-BE15-03F0882DFA9C}" srcOrd="1" destOrd="0" parTransId="{7590156D-8FC8-8F41-A406-529AB1976D56}" sibTransId="{17FAAD6F-FCF0-CA4D-99D4-D5B4DD9368E5}"/>
    <dgm:cxn modelId="{E836294E-6E18-4742-AC52-E84D4390A600}" type="presOf" srcId="{2EF9808B-F081-1443-BCFB-09E1729DF57F}" destId="{4DB9F3A3-FC21-6142-BD8D-10DB2C39D325}" srcOrd="1" destOrd="0" presId="urn:microsoft.com/office/officeart/2005/8/layout/hierarchy3"/>
    <dgm:cxn modelId="{B8333DDD-8BE1-9A40-A994-F66B46DE2F58}" type="presOf" srcId="{2EF9808B-F081-1443-BCFB-09E1729DF57F}" destId="{3540AF2F-429B-604E-A973-9C3430059126}" srcOrd="0" destOrd="0" presId="urn:microsoft.com/office/officeart/2005/8/layout/hierarchy3"/>
    <dgm:cxn modelId="{A88E6672-57DE-A44B-8DE4-EBA05F960C25}" srcId="{2EF9808B-F081-1443-BCFB-09E1729DF57F}" destId="{60C0FD41-5E21-1B49-9848-AC0BC4783C52}" srcOrd="0" destOrd="0" parTransId="{018EE9BC-79B5-C340-AFD0-36D7BCD05808}" sibTransId="{EAAAEF16-2CB6-5144-9303-CBAECDCF0112}"/>
    <dgm:cxn modelId="{BC7B3474-8054-5E4C-9E53-15288278FC29}" type="presParOf" srcId="{5CBF527D-6F01-0C4F-8B46-CF5A56D872AB}" destId="{260726A0-8590-2146-93F8-B97F4B55EEA8}" srcOrd="0" destOrd="0" presId="urn:microsoft.com/office/officeart/2005/8/layout/hierarchy3"/>
    <dgm:cxn modelId="{DDD417E7-A801-384E-9884-7A6441F5A8C5}" type="presParOf" srcId="{260726A0-8590-2146-93F8-B97F4B55EEA8}" destId="{3B7F97AA-8E60-A34A-AD5B-C140D211F5EA}" srcOrd="0" destOrd="0" presId="urn:microsoft.com/office/officeart/2005/8/layout/hierarchy3"/>
    <dgm:cxn modelId="{9009285A-1EB5-B244-9880-4B03D97E0E5E}" type="presParOf" srcId="{3B7F97AA-8E60-A34A-AD5B-C140D211F5EA}" destId="{3540AF2F-429B-604E-A973-9C3430059126}" srcOrd="0" destOrd="0" presId="urn:microsoft.com/office/officeart/2005/8/layout/hierarchy3"/>
    <dgm:cxn modelId="{F5C3BAED-070F-3145-86C3-239A999AFE20}" type="presParOf" srcId="{3B7F97AA-8E60-A34A-AD5B-C140D211F5EA}" destId="{4DB9F3A3-FC21-6142-BD8D-10DB2C39D325}" srcOrd="1" destOrd="0" presId="urn:microsoft.com/office/officeart/2005/8/layout/hierarchy3"/>
    <dgm:cxn modelId="{1535825C-4FB3-C147-9C9F-E39094318917}" type="presParOf" srcId="{260726A0-8590-2146-93F8-B97F4B55EEA8}" destId="{67E11A82-DA99-384E-8588-06126DC30E0C}" srcOrd="1" destOrd="0" presId="urn:microsoft.com/office/officeart/2005/8/layout/hierarchy3"/>
    <dgm:cxn modelId="{186FFD02-9878-EE4C-B9F4-87C3138AEDE7}" type="presParOf" srcId="{67E11A82-DA99-384E-8588-06126DC30E0C}" destId="{92EA93E0-38BC-8747-B341-8704C53EB4EA}" srcOrd="0" destOrd="0" presId="urn:microsoft.com/office/officeart/2005/8/layout/hierarchy3"/>
    <dgm:cxn modelId="{1C35113B-67FC-4641-B7F2-DDD08ED64E03}" type="presParOf" srcId="{67E11A82-DA99-384E-8588-06126DC30E0C}" destId="{25F38496-4B5B-634F-A5E6-36B04003E68F}" srcOrd="1" destOrd="0" presId="urn:microsoft.com/office/officeart/2005/8/layout/hierarchy3"/>
    <dgm:cxn modelId="{54E0020A-5849-D940-9692-95088C75B155}" type="presParOf" srcId="{67E11A82-DA99-384E-8588-06126DC30E0C}" destId="{FA212291-74D1-9A46-85D1-36E96D260AE9}" srcOrd="2" destOrd="0" presId="urn:microsoft.com/office/officeart/2005/8/layout/hierarchy3"/>
    <dgm:cxn modelId="{D9130634-CEA8-924C-A571-6AB6ED3D0383}" type="presParOf" srcId="{67E11A82-DA99-384E-8588-06126DC30E0C}" destId="{5903F768-BC2B-A14D-90A4-BF215C2AEC4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ACACE-6BD2-7E49-9CC9-86568CB03D24}" type="doc">
      <dgm:prSet loTypeId="urn:microsoft.com/office/officeart/2005/8/layout/hierarchy3" loCatId="" qsTypeId="urn:microsoft.com/office/officeart/2005/8/quickstyle/simple4" qsCatId="simple" csTypeId="urn:microsoft.com/office/officeart/2005/8/colors/accent2_2" csCatId="accent2" phldr="1"/>
      <dgm:spPr/>
      <dgm:t>
        <a:bodyPr/>
        <a:lstStyle/>
        <a:p>
          <a:endParaRPr lang="fr-FR"/>
        </a:p>
      </dgm:t>
    </dgm:pt>
    <dgm:pt modelId="{2EF9808B-F081-1443-BCFB-09E1729DF57F}">
      <dgm:prSet phldrT="[Texte]" custT="1"/>
      <dgm:spPr/>
      <dgm:t>
        <a:bodyPr/>
        <a:lstStyle/>
        <a:p>
          <a:pPr algn="l"/>
          <a:r>
            <a:rPr lang="fr-FR" sz="2400" b="1" i="1" dirty="0" smtClean="0">
              <a:latin typeface="Arial"/>
              <a:cs typeface="Arial"/>
            </a:rPr>
            <a:t>Principes directeurs :</a:t>
          </a:r>
          <a:endParaRPr lang="fr-FR" sz="2400" dirty="0"/>
        </a:p>
      </dgm:t>
    </dgm:pt>
    <dgm:pt modelId="{335EC6CD-E99C-5043-8599-229BCE1FDC03}" type="parTrans" cxnId="{64DF2B8F-246C-354F-93E1-47355FBCBF92}">
      <dgm:prSet/>
      <dgm:spPr/>
      <dgm:t>
        <a:bodyPr/>
        <a:lstStyle/>
        <a:p>
          <a:endParaRPr lang="fr-FR"/>
        </a:p>
      </dgm:t>
    </dgm:pt>
    <dgm:pt modelId="{A27525EA-8ACD-5344-A1DC-A5B58470E495}" type="sibTrans" cxnId="{64DF2B8F-246C-354F-93E1-47355FBCBF92}">
      <dgm:prSet/>
      <dgm:spPr/>
      <dgm:t>
        <a:bodyPr/>
        <a:lstStyle/>
        <a:p>
          <a:endParaRPr lang="fr-FR"/>
        </a:p>
      </dgm:t>
    </dgm:pt>
    <dgm:pt modelId="{60C0FD41-5E21-1B49-9848-AC0BC4783C52}">
      <dgm:prSet phldrT="[Texte]"/>
      <dgm:spPr/>
      <dgm:t>
        <a:bodyPr/>
        <a:lstStyle/>
        <a:p>
          <a:pPr algn="l"/>
          <a:r>
            <a:rPr lang="fr-FR" b="1" dirty="0" smtClean="0">
              <a:solidFill>
                <a:srgbClr val="000000"/>
              </a:solidFill>
              <a:latin typeface="Arial"/>
              <a:cs typeface="Arial"/>
            </a:rPr>
            <a:t>Le groupe de travail a élaboré le Référentiel des activités professionnelles en lien avec les représentants de la profession (FFA [Fédération Française Aéronautique]), GIPAG [Groupement des Industriels et Professionnels de l'Aviation Générale])</a:t>
          </a:r>
          <a:endParaRPr lang="fr-FR" dirty="0"/>
        </a:p>
      </dgm:t>
    </dgm:pt>
    <dgm:pt modelId="{018EE9BC-79B5-C340-AFD0-36D7BCD05808}" type="parTrans" cxnId="{A88E6672-57DE-A44B-8DE4-EBA05F960C25}">
      <dgm:prSet/>
      <dgm:spPr/>
      <dgm:t>
        <a:bodyPr/>
        <a:lstStyle/>
        <a:p>
          <a:endParaRPr lang="fr-FR"/>
        </a:p>
      </dgm:t>
    </dgm:pt>
    <dgm:pt modelId="{EAAAEF16-2CB6-5144-9303-CBAECDCF0112}" type="sibTrans" cxnId="{A88E6672-57DE-A44B-8DE4-EBA05F960C25}">
      <dgm:prSet/>
      <dgm:spPr/>
      <dgm:t>
        <a:bodyPr/>
        <a:lstStyle/>
        <a:p>
          <a:endParaRPr lang="fr-FR"/>
        </a:p>
      </dgm:t>
    </dgm:pt>
    <dgm:pt modelId="{5D7C0B73-5C33-BD45-BE15-03F0882DFA9C}">
      <dgm:prSet phldrT="[Texte]"/>
      <dgm:spPr/>
      <dgm:t>
        <a:bodyPr/>
        <a:lstStyle/>
        <a:p>
          <a:pPr algn="l"/>
          <a:r>
            <a:rPr lang="fr-FR" b="1" dirty="0" smtClean="0">
              <a:solidFill>
                <a:srgbClr val="000000"/>
              </a:solidFill>
              <a:latin typeface="Arial"/>
              <a:cs typeface="Arial"/>
            </a:rPr>
            <a:t>Tout en respectant la réglementation générale du bac professionnel, le bac pro aviation générale respecte les connaissances exigées par l’EASA pour la licence B3</a:t>
          </a:r>
          <a:endParaRPr lang="fr-FR" dirty="0"/>
        </a:p>
      </dgm:t>
    </dgm:pt>
    <dgm:pt modelId="{7590156D-8FC8-8F41-A406-529AB1976D56}" type="parTrans" cxnId="{CB212C10-40DF-FB40-A25A-9D36FEE22F6D}">
      <dgm:prSet/>
      <dgm:spPr/>
      <dgm:t>
        <a:bodyPr/>
        <a:lstStyle/>
        <a:p>
          <a:endParaRPr lang="fr-FR"/>
        </a:p>
      </dgm:t>
    </dgm:pt>
    <dgm:pt modelId="{17FAAD6F-FCF0-CA4D-99D4-D5B4DD9368E5}" type="sibTrans" cxnId="{CB212C10-40DF-FB40-A25A-9D36FEE22F6D}">
      <dgm:prSet/>
      <dgm:spPr/>
      <dgm:t>
        <a:bodyPr/>
        <a:lstStyle/>
        <a:p>
          <a:endParaRPr lang="fr-FR"/>
        </a:p>
      </dgm:t>
    </dgm:pt>
    <dgm:pt modelId="{32DB7897-B292-2F41-A3C6-E8AB996C7E7E}">
      <dgm:prSet phldrT="[Texte]"/>
      <dgm:spPr/>
      <dgm:t>
        <a:bodyPr/>
        <a:lstStyle/>
        <a:p>
          <a:pPr algn="l"/>
          <a:r>
            <a:rPr lang="fr-FR" b="1" dirty="0" smtClean="0">
              <a:solidFill>
                <a:srgbClr val="000000"/>
              </a:solidFill>
              <a:latin typeface="Arial"/>
              <a:cs typeface="Arial"/>
            </a:rPr>
            <a:t>L’architecture de ce bac est construite en cohérence avec le bac pro aéronautique</a:t>
          </a:r>
          <a:endParaRPr lang="fr-FR" dirty="0"/>
        </a:p>
      </dgm:t>
    </dgm:pt>
    <dgm:pt modelId="{2F1C6D8D-074C-D14D-B7F0-67C5CE3D6C8E}" type="parTrans" cxnId="{F43B82FB-DF55-B24E-A872-6EC937B9B48F}">
      <dgm:prSet/>
      <dgm:spPr/>
      <dgm:t>
        <a:bodyPr/>
        <a:lstStyle/>
        <a:p>
          <a:endParaRPr lang="fr-FR"/>
        </a:p>
      </dgm:t>
    </dgm:pt>
    <dgm:pt modelId="{00912997-39B2-454A-A051-0B7B8F3919E9}" type="sibTrans" cxnId="{F43B82FB-DF55-B24E-A872-6EC937B9B48F}">
      <dgm:prSet/>
      <dgm:spPr/>
      <dgm:t>
        <a:bodyPr/>
        <a:lstStyle/>
        <a:p>
          <a:endParaRPr lang="fr-FR"/>
        </a:p>
      </dgm:t>
    </dgm:pt>
    <dgm:pt modelId="{9864FF1B-611E-ED4F-9C6D-A7EDD6584552}">
      <dgm:prSet phldrT="[Texte]"/>
      <dgm:spPr/>
      <dgm:t>
        <a:bodyPr/>
        <a:lstStyle/>
        <a:p>
          <a:pPr algn="l"/>
          <a:r>
            <a:rPr lang="fr-FR" b="1" dirty="0" smtClean="0">
              <a:solidFill>
                <a:srgbClr val="000000"/>
              </a:solidFill>
              <a:latin typeface="Arial"/>
              <a:cs typeface="Arial"/>
            </a:rPr>
            <a:t>Le diplôme intermédiaire est commun avec celui du bac pro aéronautique option systèmes (CAP Aéronautique option Systèmes).</a:t>
          </a:r>
          <a:endParaRPr lang="fr-FR" dirty="0"/>
        </a:p>
      </dgm:t>
    </dgm:pt>
    <dgm:pt modelId="{8095CB0F-C16C-1643-8D0F-A7EF6711A74F}" type="parTrans" cxnId="{247E07C8-5E1B-AE4E-8AA0-51288981DAEA}">
      <dgm:prSet/>
      <dgm:spPr/>
      <dgm:t>
        <a:bodyPr/>
        <a:lstStyle/>
        <a:p>
          <a:endParaRPr lang="fr-FR"/>
        </a:p>
      </dgm:t>
    </dgm:pt>
    <dgm:pt modelId="{C0EE775E-0343-B444-A834-38576769DD8B}" type="sibTrans" cxnId="{247E07C8-5E1B-AE4E-8AA0-51288981DAEA}">
      <dgm:prSet/>
      <dgm:spPr/>
      <dgm:t>
        <a:bodyPr/>
        <a:lstStyle/>
        <a:p>
          <a:endParaRPr lang="fr-FR"/>
        </a:p>
      </dgm:t>
    </dgm:pt>
    <dgm:pt modelId="{5CBF527D-6F01-0C4F-8B46-CF5A56D872AB}" type="pres">
      <dgm:prSet presAssocID="{3F1ACACE-6BD2-7E49-9CC9-86568CB03D24}" presName="diagram" presStyleCnt="0">
        <dgm:presLayoutVars>
          <dgm:chPref val="1"/>
          <dgm:dir/>
          <dgm:animOne val="branch"/>
          <dgm:animLvl val="lvl"/>
          <dgm:resizeHandles/>
        </dgm:presLayoutVars>
      </dgm:prSet>
      <dgm:spPr/>
      <dgm:t>
        <a:bodyPr/>
        <a:lstStyle/>
        <a:p>
          <a:endParaRPr lang="fr-FR"/>
        </a:p>
      </dgm:t>
    </dgm:pt>
    <dgm:pt modelId="{260726A0-8590-2146-93F8-B97F4B55EEA8}" type="pres">
      <dgm:prSet presAssocID="{2EF9808B-F081-1443-BCFB-09E1729DF57F}" presName="root" presStyleCnt="0"/>
      <dgm:spPr/>
    </dgm:pt>
    <dgm:pt modelId="{3B7F97AA-8E60-A34A-AD5B-C140D211F5EA}" type="pres">
      <dgm:prSet presAssocID="{2EF9808B-F081-1443-BCFB-09E1729DF57F}" presName="rootComposite" presStyleCnt="0"/>
      <dgm:spPr/>
    </dgm:pt>
    <dgm:pt modelId="{3540AF2F-429B-604E-A973-9C3430059126}" type="pres">
      <dgm:prSet presAssocID="{2EF9808B-F081-1443-BCFB-09E1729DF57F}" presName="rootText" presStyleLbl="node1" presStyleIdx="0" presStyleCnt="1" custScaleX="515168" custLinFactNeighborX="10220"/>
      <dgm:spPr/>
      <dgm:t>
        <a:bodyPr/>
        <a:lstStyle/>
        <a:p>
          <a:endParaRPr lang="fr-FR"/>
        </a:p>
      </dgm:t>
    </dgm:pt>
    <dgm:pt modelId="{4DB9F3A3-FC21-6142-BD8D-10DB2C39D325}" type="pres">
      <dgm:prSet presAssocID="{2EF9808B-F081-1443-BCFB-09E1729DF57F}" presName="rootConnector" presStyleLbl="node1" presStyleIdx="0" presStyleCnt="1"/>
      <dgm:spPr/>
      <dgm:t>
        <a:bodyPr/>
        <a:lstStyle/>
        <a:p>
          <a:endParaRPr lang="fr-FR"/>
        </a:p>
      </dgm:t>
    </dgm:pt>
    <dgm:pt modelId="{67E11A82-DA99-384E-8588-06126DC30E0C}" type="pres">
      <dgm:prSet presAssocID="{2EF9808B-F081-1443-BCFB-09E1729DF57F}" presName="childShape" presStyleCnt="0"/>
      <dgm:spPr/>
    </dgm:pt>
    <dgm:pt modelId="{92EA93E0-38BC-8747-B341-8704C53EB4EA}" type="pres">
      <dgm:prSet presAssocID="{018EE9BC-79B5-C340-AFD0-36D7BCD05808}" presName="Name13" presStyleLbl="parChTrans1D2" presStyleIdx="0" presStyleCnt="4"/>
      <dgm:spPr/>
      <dgm:t>
        <a:bodyPr/>
        <a:lstStyle/>
        <a:p>
          <a:endParaRPr lang="fr-FR"/>
        </a:p>
      </dgm:t>
    </dgm:pt>
    <dgm:pt modelId="{25F38496-4B5B-634F-A5E6-36B04003E68F}" type="pres">
      <dgm:prSet presAssocID="{60C0FD41-5E21-1B49-9848-AC0BC4783C52}" presName="childText" presStyleLbl="bgAcc1" presStyleIdx="0" presStyleCnt="4" custScaleX="541868" custLinFactNeighborX="-13403">
        <dgm:presLayoutVars>
          <dgm:bulletEnabled val="1"/>
        </dgm:presLayoutVars>
      </dgm:prSet>
      <dgm:spPr/>
      <dgm:t>
        <a:bodyPr/>
        <a:lstStyle/>
        <a:p>
          <a:endParaRPr lang="fr-FR"/>
        </a:p>
      </dgm:t>
    </dgm:pt>
    <dgm:pt modelId="{FA212291-74D1-9A46-85D1-36E96D260AE9}" type="pres">
      <dgm:prSet presAssocID="{7590156D-8FC8-8F41-A406-529AB1976D56}" presName="Name13" presStyleLbl="parChTrans1D2" presStyleIdx="1" presStyleCnt="4"/>
      <dgm:spPr/>
      <dgm:t>
        <a:bodyPr/>
        <a:lstStyle/>
        <a:p>
          <a:endParaRPr lang="fr-FR"/>
        </a:p>
      </dgm:t>
    </dgm:pt>
    <dgm:pt modelId="{5903F768-BC2B-A14D-90A4-BF215C2AEC4A}" type="pres">
      <dgm:prSet presAssocID="{5D7C0B73-5C33-BD45-BE15-03F0882DFA9C}" presName="childText" presStyleLbl="bgAcc1" presStyleIdx="1" presStyleCnt="4" custScaleX="540415" custLinFactNeighborX="-12179">
        <dgm:presLayoutVars>
          <dgm:bulletEnabled val="1"/>
        </dgm:presLayoutVars>
      </dgm:prSet>
      <dgm:spPr/>
      <dgm:t>
        <a:bodyPr/>
        <a:lstStyle/>
        <a:p>
          <a:endParaRPr lang="fr-FR"/>
        </a:p>
      </dgm:t>
    </dgm:pt>
    <dgm:pt modelId="{0B47BE22-5D7E-9548-9B13-7671841BF864}" type="pres">
      <dgm:prSet presAssocID="{2F1C6D8D-074C-D14D-B7F0-67C5CE3D6C8E}" presName="Name13" presStyleLbl="parChTrans1D2" presStyleIdx="2" presStyleCnt="4"/>
      <dgm:spPr/>
      <dgm:t>
        <a:bodyPr/>
        <a:lstStyle/>
        <a:p>
          <a:endParaRPr lang="fr-FR"/>
        </a:p>
      </dgm:t>
    </dgm:pt>
    <dgm:pt modelId="{1B95C76F-D08D-D040-B440-629E1F7C828C}" type="pres">
      <dgm:prSet presAssocID="{32DB7897-B292-2F41-A3C6-E8AB996C7E7E}" presName="childText" presStyleLbl="bgAcc1" presStyleIdx="2" presStyleCnt="4" custAng="0" custScaleX="538970" custLinFactNeighborX="-10235">
        <dgm:presLayoutVars>
          <dgm:bulletEnabled val="1"/>
        </dgm:presLayoutVars>
      </dgm:prSet>
      <dgm:spPr/>
      <dgm:t>
        <a:bodyPr/>
        <a:lstStyle/>
        <a:p>
          <a:endParaRPr lang="fr-FR"/>
        </a:p>
      </dgm:t>
    </dgm:pt>
    <dgm:pt modelId="{AC5D40C5-3E2B-CC4D-9EF1-2B18D975B0F4}" type="pres">
      <dgm:prSet presAssocID="{8095CB0F-C16C-1643-8D0F-A7EF6711A74F}" presName="Name13" presStyleLbl="parChTrans1D2" presStyleIdx="3" presStyleCnt="4"/>
      <dgm:spPr/>
      <dgm:t>
        <a:bodyPr/>
        <a:lstStyle/>
        <a:p>
          <a:endParaRPr lang="fr-FR"/>
        </a:p>
      </dgm:t>
    </dgm:pt>
    <dgm:pt modelId="{79C9BA7A-57C5-AA40-A3BF-C6340C668714}" type="pres">
      <dgm:prSet presAssocID="{9864FF1B-611E-ED4F-9C6D-A7EDD6584552}" presName="childText" presStyleLbl="bgAcc1" presStyleIdx="3" presStyleCnt="4" custScaleX="538970" custLinFactNeighborX="-11291">
        <dgm:presLayoutVars>
          <dgm:bulletEnabled val="1"/>
        </dgm:presLayoutVars>
      </dgm:prSet>
      <dgm:spPr/>
      <dgm:t>
        <a:bodyPr/>
        <a:lstStyle/>
        <a:p>
          <a:endParaRPr lang="fr-FR"/>
        </a:p>
      </dgm:t>
    </dgm:pt>
  </dgm:ptLst>
  <dgm:cxnLst>
    <dgm:cxn modelId="{AC686484-01F2-F448-BD13-55E5F2896CC2}" type="presOf" srcId="{2EF9808B-F081-1443-BCFB-09E1729DF57F}" destId="{4DB9F3A3-FC21-6142-BD8D-10DB2C39D325}" srcOrd="1" destOrd="0" presId="urn:microsoft.com/office/officeart/2005/8/layout/hierarchy3"/>
    <dgm:cxn modelId="{4F7513D0-9AA3-7D40-A5B1-82D6EDF2F0C2}" type="presOf" srcId="{32DB7897-B292-2F41-A3C6-E8AB996C7E7E}" destId="{1B95C76F-D08D-D040-B440-629E1F7C828C}" srcOrd="0" destOrd="0" presId="urn:microsoft.com/office/officeart/2005/8/layout/hierarchy3"/>
    <dgm:cxn modelId="{498F69BE-1A67-A14F-A94E-92778747474A}" type="presOf" srcId="{8095CB0F-C16C-1643-8D0F-A7EF6711A74F}" destId="{AC5D40C5-3E2B-CC4D-9EF1-2B18D975B0F4}" srcOrd="0" destOrd="0" presId="urn:microsoft.com/office/officeart/2005/8/layout/hierarchy3"/>
    <dgm:cxn modelId="{313EE7E7-E30E-1E41-8261-C654E2435FB9}" type="presOf" srcId="{3F1ACACE-6BD2-7E49-9CC9-86568CB03D24}" destId="{5CBF527D-6F01-0C4F-8B46-CF5A56D872AB}" srcOrd="0" destOrd="0" presId="urn:microsoft.com/office/officeart/2005/8/layout/hierarchy3"/>
    <dgm:cxn modelId="{247E07C8-5E1B-AE4E-8AA0-51288981DAEA}" srcId="{2EF9808B-F081-1443-BCFB-09E1729DF57F}" destId="{9864FF1B-611E-ED4F-9C6D-A7EDD6584552}" srcOrd="3" destOrd="0" parTransId="{8095CB0F-C16C-1643-8D0F-A7EF6711A74F}" sibTransId="{C0EE775E-0343-B444-A834-38576769DD8B}"/>
    <dgm:cxn modelId="{D23BB4E7-9637-DE43-A55F-5E169366611C}" type="presOf" srcId="{60C0FD41-5E21-1B49-9848-AC0BC4783C52}" destId="{25F38496-4B5B-634F-A5E6-36B04003E68F}" srcOrd="0" destOrd="0" presId="urn:microsoft.com/office/officeart/2005/8/layout/hierarchy3"/>
    <dgm:cxn modelId="{64DF2B8F-246C-354F-93E1-47355FBCBF92}" srcId="{3F1ACACE-6BD2-7E49-9CC9-86568CB03D24}" destId="{2EF9808B-F081-1443-BCFB-09E1729DF57F}" srcOrd="0" destOrd="0" parTransId="{335EC6CD-E99C-5043-8599-229BCE1FDC03}" sibTransId="{A27525EA-8ACD-5344-A1DC-A5B58470E495}"/>
    <dgm:cxn modelId="{E8660E7E-1CCD-3E4E-8B8D-1B3136A52708}" type="presOf" srcId="{5D7C0B73-5C33-BD45-BE15-03F0882DFA9C}" destId="{5903F768-BC2B-A14D-90A4-BF215C2AEC4A}" srcOrd="0" destOrd="0" presId="urn:microsoft.com/office/officeart/2005/8/layout/hierarchy3"/>
    <dgm:cxn modelId="{CB212C10-40DF-FB40-A25A-9D36FEE22F6D}" srcId="{2EF9808B-F081-1443-BCFB-09E1729DF57F}" destId="{5D7C0B73-5C33-BD45-BE15-03F0882DFA9C}" srcOrd="1" destOrd="0" parTransId="{7590156D-8FC8-8F41-A406-529AB1976D56}" sibTransId="{17FAAD6F-FCF0-CA4D-99D4-D5B4DD9368E5}"/>
    <dgm:cxn modelId="{4DC7FD8C-A4CE-B845-AC45-3D3489F37131}" type="presOf" srcId="{018EE9BC-79B5-C340-AFD0-36D7BCD05808}" destId="{92EA93E0-38BC-8747-B341-8704C53EB4EA}" srcOrd="0" destOrd="0" presId="urn:microsoft.com/office/officeart/2005/8/layout/hierarchy3"/>
    <dgm:cxn modelId="{A88E6672-57DE-A44B-8DE4-EBA05F960C25}" srcId="{2EF9808B-F081-1443-BCFB-09E1729DF57F}" destId="{60C0FD41-5E21-1B49-9848-AC0BC4783C52}" srcOrd="0" destOrd="0" parTransId="{018EE9BC-79B5-C340-AFD0-36D7BCD05808}" sibTransId="{EAAAEF16-2CB6-5144-9303-CBAECDCF0112}"/>
    <dgm:cxn modelId="{F43B82FB-DF55-B24E-A872-6EC937B9B48F}" srcId="{2EF9808B-F081-1443-BCFB-09E1729DF57F}" destId="{32DB7897-B292-2F41-A3C6-E8AB996C7E7E}" srcOrd="2" destOrd="0" parTransId="{2F1C6D8D-074C-D14D-B7F0-67C5CE3D6C8E}" sibTransId="{00912997-39B2-454A-A051-0B7B8F3919E9}"/>
    <dgm:cxn modelId="{B2D75328-F3B7-6042-8B46-A354D87E9574}" type="presOf" srcId="{2EF9808B-F081-1443-BCFB-09E1729DF57F}" destId="{3540AF2F-429B-604E-A973-9C3430059126}" srcOrd="0" destOrd="0" presId="urn:microsoft.com/office/officeart/2005/8/layout/hierarchy3"/>
    <dgm:cxn modelId="{36122B39-F06B-1248-89C4-8A80DB794421}" type="presOf" srcId="{2F1C6D8D-074C-D14D-B7F0-67C5CE3D6C8E}" destId="{0B47BE22-5D7E-9548-9B13-7671841BF864}" srcOrd="0" destOrd="0" presId="urn:microsoft.com/office/officeart/2005/8/layout/hierarchy3"/>
    <dgm:cxn modelId="{445280FF-F067-A445-92B1-F5E5756D4E5A}" type="presOf" srcId="{9864FF1B-611E-ED4F-9C6D-A7EDD6584552}" destId="{79C9BA7A-57C5-AA40-A3BF-C6340C668714}" srcOrd="0" destOrd="0" presId="urn:microsoft.com/office/officeart/2005/8/layout/hierarchy3"/>
    <dgm:cxn modelId="{882DC93E-4B9D-3D4C-83F9-CA08CDBE0871}" type="presOf" srcId="{7590156D-8FC8-8F41-A406-529AB1976D56}" destId="{FA212291-74D1-9A46-85D1-36E96D260AE9}" srcOrd="0" destOrd="0" presId="urn:microsoft.com/office/officeart/2005/8/layout/hierarchy3"/>
    <dgm:cxn modelId="{74B125DD-20D8-DA4C-A91B-0805323E76C1}" type="presParOf" srcId="{5CBF527D-6F01-0C4F-8B46-CF5A56D872AB}" destId="{260726A0-8590-2146-93F8-B97F4B55EEA8}" srcOrd="0" destOrd="0" presId="urn:microsoft.com/office/officeart/2005/8/layout/hierarchy3"/>
    <dgm:cxn modelId="{E906FC28-7F62-5945-9A52-23AA3B737A76}" type="presParOf" srcId="{260726A0-8590-2146-93F8-B97F4B55EEA8}" destId="{3B7F97AA-8E60-A34A-AD5B-C140D211F5EA}" srcOrd="0" destOrd="0" presId="urn:microsoft.com/office/officeart/2005/8/layout/hierarchy3"/>
    <dgm:cxn modelId="{A048E9BF-B8F5-D347-9E14-7C4E95B4EE82}" type="presParOf" srcId="{3B7F97AA-8E60-A34A-AD5B-C140D211F5EA}" destId="{3540AF2F-429B-604E-A973-9C3430059126}" srcOrd="0" destOrd="0" presId="urn:microsoft.com/office/officeart/2005/8/layout/hierarchy3"/>
    <dgm:cxn modelId="{37FC2348-3348-AF4E-8175-A2E403FDEED2}" type="presParOf" srcId="{3B7F97AA-8E60-A34A-AD5B-C140D211F5EA}" destId="{4DB9F3A3-FC21-6142-BD8D-10DB2C39D325}" srcOrd="1" destOrd="0" presId="urn:microsoft.com/office/officeart/2005/8/layout/hierarchy3"/>
    <dgm:cxn modelId="{62B6E20C-481B-9A44-8DB8-F865C105E918}" type="presParOf" srcId="{260726A0-8590-2146-93F8-B97F4B55EEA8}" destId="{67E11A82-DA99-384E-8588-06126DC30E0C}" srcOrd="1" destOrd="0" presId="urn:microsoft.com/office/officeart/2005/8/layout/hierarchy3"/>
    <dgm:cxn modelId="{88341EA0-69AA-1D40-BF94-C8962C6DE4A6}" type="presParOf" srcId="{67E11A82-DA99-384E-8588-06126DC30E0C}" destId="{92EA93E0-38BC-8747-B341-8704C53EB4EA}" srcOrd="0" destOrd="0" presId="urn:microsoft.com/office/officeart/2005/8/layout/hierarchy3"/>
    <dgm:cxn modelId="{2707E89C-4EDD-964A-85AD-853A0B0F77EE}" type="presParOf" srcId="{67E11A82-DA99-384E-8588-06126DC30E0C}" destId="{25F38496-4B5B-634F-A5E6-36B04003E68F}" srcOrd="1" destOrd="0" presId="urn:microsoft.com/office/officeart/2005/8/layout/hierarchy3"/>
    <dgm:cxn modelId="{C949A6B8-65EF-4D43-BD84-0180CD216AA1}" type="presParOf" srcId="{67E11A82-DA99-384E-8588-06126DC30E0C}" destId="{FA212291-74D1-9A46-85D1-36E96D260AE9}" srcOrd="2" destOrd="0" presId="urn:microsoft.com/office/officeart/2005/8/layout/hierarchy3"/>
    <dgm:cxn modelId="{F352C202-DD77-C34C-A98E-5AFCADCE6B26}" type="presParOf" srcId="{67E11A82-DA99-384E-8588-06126DC30E0C}" destId="{5903F768-BC2B-A14D-90A4-BF215C2AEC4A}" srcOrd="3" destOrd="0" presId="urn:microsoft.com/office/officeart/2005/8/layout/hierarchy3"/>
    <dgm:cxn modelId="{AF079F53-0BD6-2B43-A55D-7A9C9E7C751B}" type="presParOf" srcId="{67E11A82-DA99-384E-8588-06126DC30E0C}" destId="{0B47BE22-5D7E-9548-9B13-7671841BF864}" srcOrd="4" destOrd="0" presId="urn:microsoft.com/office/officeart/2005/8/layout/hierarchy3"/>
    <dgm:cxn modelId="{73C15872-2410-694E-8982-54768ABB0EE6}" type="presParOf" srcId="{67E11A82-DA99-384E-8588-06126DC30E0C}" destId="{1B95C76F-D08D-D040-B440-629E1F7C828C}" srcOrd="5" destOrd="0" presId="urn:microsoft.com/office/officeart/2005/8/layout/hierarchy3"/>
    <dgm:cxn modelId="{BEA32069-2DF3-164B-8A03-BD4CD0C72B97}" type="presParOf" srcId="{67E11A82-DA99-384E-8588-06126DC30E0C}" destId="{AC5D40C5-3E2B-CC4D-9EF1-2B18D975B0F4}" srcOrd="6" destOrd="0" presId="urn:microsoft.com/office/officeart/2005/8/layout/hierarchy3"/>
    <dgm:cxn modelId="{2B1900E7-6831-654F-A348-601D6C1A35BB}" type="presParOf" srcId="{67E11A82-DA99-384E-8588-06126DC30E0C}" destId="{79C9BA7A-57C5-AA40-A3BF-C6340C66871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AF2F-429B-604E-A973-9C3430059126}">
      <dsp:nvSpPr>
        <dsp:cNvPr id="0" name=""/>
        <dsp:cNvSpPr/>
      </dsp:nvSpPr>
      <dsp:spPr>
        <a:xfrm>
          <a:off x="493889" y="496"/>
          <a:ext cx="8156221" cy="11608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1" i="1" kern="1200" smtClean="0">
              <a:latin typeface="Arial"/>
              <a:cs typeface="Arial"/>
            </a:rPr>
            <a:t>Une licence de maintenance d’aéronefs de catégorie B3 doit autoriser son titulaire à délivrer des certificats d’autorisation de remise en service et à agir en tant que personnel de soutien B3 pour :</a:t>
          </a:r>
          <a:endParaRPr lang="fr-FR" sz="1900" kern="1200" dirty="0"/>
        </a:p>
      </dsp:txBody>
      <dsp:txXfrm>
        <a:off x="527889" y="34496"/>
        <a:ext cx="8088221" cy="1092859"/>
      </dsp:txXfrm>
    </dsp:sp>
    <dsp:sp modelId="{92EA93E0-38BC-8747-B341-8704C53EB4EA}">
      <dsp:nvSpPr>
        <dsp:cNvPr id="0" name=""/>
        <dsp:cNvSpPr/>
      </dsp:nvSpPr>
      <dsp:spPr>
        <a:xfrm>
          <a:off x="1309511" y="1161355"/>
          <a:ext cx="815622" cy="870644"/>
        </a:xfrm>
        <a:custGeom>
          <a:avLst/>
          <a:gdLst/>
          <a:ahLst/>
          <a:cxnLst/>
          <a:rect l="0" t="0" r="0" b="0"/>
          <a:pathLst>
            <a:path>
              <a:moveTo>
                <a:pt x="0" y="0"/>
              </a:moveTo>
              <a:lnTo>
                <a:pt x="0" y="870644"/>
              </a:lnTo>
              <a:lnTo>
                <a:pt x="815622" y="8706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38496-4B5B-634F-A5E6-36B04003E68F}">
      <dsp:nvSpPr>
        <dsp:cNvPr id="0" name=""/>
        <dsp:cNvSpPr/>
      </dsp:nvSpPr>
      <dsp:spPr>
        <a:xfrm>
          <a:off x="2125133" y="1451570"/>
          <a:ext cx="6468531" cy="11608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fr-FR" sz="1900" b="1" i="1" kern="1200" dirty="0" smtClean="0">
              <a:latin typeface="Arial"/>
              <a:cs typeface="Arial"/>
            </a:rPr>
            <a:t>- des travaux d’entretien effectués sur la structure, la motorisation et les systèmes mécaniques et électriques de l’avion </a:t>
          </a:r>
          <a:endParaRPr lang="fr-FR" sz="1900" kern="1200" dirty="0"/>
        </a:p>
      </dsp:txBody>
      <dsp:txXfrm>
        <a:off x="2159133" y="1485570"/>
        <a:ext cx="6400531" cy="1092859"/>
      </dsp:txXfrm>
    </dsp:sp>
    <dsp:sp modelId="{FA212291-74D1-9A46-85D1-36E96D260AE9}">
      <dsp:nvSpPr>
        <dsp:cNvPr id="0" name=""/>
        <dsp:cNvSpPr/>
      </dsp:nvSpPr>
      <dsp:spPr>
        <a:xfrm>
          <a:off x="1309511" y="1161355"/>
          <a:ext cx="857970" cy="2321718"/>
        </a:xfrm>
        <a:custGeom>
          <a:avLst/>
          <a:gdLst/>
          <a:ahLst/>
          <a:cxnLst/>
          <a:rect l="0" t="0" r="0" b="0"/>
          <a:pathLst>
            <a:path>
              <a:moveTo>
                <a:pt x="0" y="0"/>
              </a:moveTo>
              <a:lnTo>
                <a:pt x="0" y="2321718"/>
              </a:lnTo>
              <a:lnTo>
                <a:pt x="857970" y="2321718"/>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03F768-BC2B-A14D-90A4-BF215C2AEC4A}">
      <dsp:nvSpPr>
        <dsp:cNvPr id="0" name=""/>
        <dsp:cNvSpPr/>
      </dsp:nvSpPr>
      <dsp:spPr>
        <a:xfrm>
          <a:off x="2167481" y="2902644"/>
          <a:ext cx="6429340" cy="11608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fr-FR" sz="1900" b="1" i="1" kern="1200" dirty="0" smtClean="0">
              <a:latin typeface="Arial"/>
              <a:cs typeface="Arial"/>
            </a:rPr>
            <a:t>- des travaux sur les systèmes avioniques n’exigeant que des tests simples pour démontrer leur bon fonctionnement et ne nécessitant pas de recherche de pannes</a:t>
          </a:r>
          <a:endParaRPr lang="fr-FR" sz="1900" kern="1200" dirty="0"/>
        </a:p>
      </dsp:txBody>
      <dsp:txXfrm>
        <a:off x="2201481" y="2936644"/>
        <a:ext cx="6361340"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AF2F-429B-604E-A973-9C3430059126}">
      <dsp:nvSpPr>
        <dsp:cNvPr id="0" name=""/>
        <dsp:cNvSpPr/>
      </dsp:nvSpPr>
      <dsp:spPr>
        <a:xfrm>
          <a:off x="176638" y="224880"/>
          <a:ext cx="8775051" cy="8516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fr-FR" sz="2400" b="1" i="1" kern="1200" dirty="0" smtClean="0">
              <a:latin typeface="Arial"/>
              <a:cs typeface="Arial"/>
            </a:rPr>
            <a:t>Principes directeurs :</a:t>
          </a:r>
          <a:endParaRPr lang="fr-FR" sz="2400" kern="1200" dirty="0"/>
        </a:p>
      </dsp:txBody>
      <dsp:txXfrm>
        <a:off x="201583" y="249825"/>
        <a:ext cx="8725161" cy="801778"/>
      </dsp:txXfrm>
    </dsp:sp>
    <dsp:sp modelId="{92EA93E0-38BC-8747-B341-8704C53EB4EA}">
      <dsp:nvSpPr>
        <dsp:cNvPr id="0" name=""/>
        <dsp:cNvSpPr/>
      </dsp:nvSpPr>
      <dsp:spPr>
        <a:xfrm>
          <a:off x="1054143" y="1076549"/>
          <a:ext cx="520785" cy="638751"/>
        </a:xfrm>
        <a:custGeom>
          <a:avLst/>
          <a:gdLst/>
          <a:ahLst/>
          <a:cxnLst/>
          <a:rect l="0" t="0" r="0" b="0"/>
          <a:pathLst>
            <a:path>
              <a:moveTo>
                <a:pt x="0" y="0"/>
              </a:moveTo>
              <a:lnTo>
                <a:pt x="0" y="638751"/>
              </a:lnTo>
              <a:lnTo>
                <a:pt x="520785" y="638751"/>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38496-4B5B-634F-A5E6-36B04003E68F}">
      <dsp:nvSpPr>
        <dsp:cNvPr id="0" name=""/>
        <dsp:cNvSpPr/>
      </dsp:nvSpPr>
      <dsp:spPr>
        <a:xfrm>
          <a:off x="1574929" y="1289466"/>
          <a:ext cx="738387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Le groupe de travail a élaboré le Référentiel des activités professionnelles en lien avec les représentants de la profession (FFA [Fédération Française Aéronautique]), GIPAG [Groupement des Industriels et Professionnels de l'Aviation Générale])</a:t>
          </a:r>
          <a:endParaRPr lang="fr-FR" sz="1400" kern="1200" dirty="0"/>
        </a:p>
      </dsp:txBody>
      <dsp:txXfrm>
        <a:off x="1599874" y="1314411"/>
        <a:ext cx="7333984" cy="801778"/>
      </dsp:txXfrm>
    </dsp:sp>
    <dsp:sp modelId="{FA212291-74D1-9A46-85D1-36E96D260AE9}">
      <dsp:nvSpPr>
        <dsp:cNvPr id="0" name=""/>
        <dsp:cNvSpPr/>
      </dsp:nvSpPr>
      <dsp:spPr>
        <a:xfrm>
          <a:off x="1054143" y="1076549"/>
          <a:ext cx="537464" cy="1703337"/>
        </a:xfrm>
        <a:custGeom>
          <a:avLst/>
          <a:gdLst/>
          <a:ahLst/>
          <a:cxnLst/>
          <a:rect l="0" t="0" r="0" b="0"/>
          <a:pathLst>
            <a:path>
              <a:moveTo>
                <a:pt x="0" y="0"/>
              </a:moveTo>
              <a:lnTo>
                <a:pt x="0" y="1703337"/>
              </a:lnTo>
              <a:lnTo>
                <a:pt x="537464" y="170333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03F768-BC2B-A14D-90A4-BF215C2AEC4A}">
      <dsp:nvSpPr>
        <dsp:cNvPr id="0" name=""/>
        <dsp:cNvSpPr/>
      </dsp:nvSpPr>
      <dsp:spPr>
        <a:xfrm>
          <a:off x="1591608" y="2354053"/>
          <a:ext cx="736407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Tout en respectant la réglementation générale du bac professionnel, le bac pro aviation générale respecte les connaissances exigées par l’EASA pour la licence B3</a:t>
          </a:r>
          <a:endParaRPr lang="fr-FR" sz="1400" kern="1200" dirty="0"/>
        </a:p>
      </dsp:txBody>
      <dsp:txXfrm>
        <a:off x="1616553" y="2378998"/>
        <a:ext cx="7314184" cy="801778"/>
      </dsp:txXfrm>
    </dsp:sp>
    <dsp:sp modelId="{0B47BE22-5D7E-9548-9B13-7671841BF864}">
      <dsp:nvSpPr>
        <dsp:cNvPr id="0" name=""/>
        <dsp:cNvSpPr/>
      </dsp:nvSpPr>
      <dsp:spPr>
        <a:xfrm>
          <a:off x="1054143" y="1076549"/>
          <a:ext cx="563954" cy="2767924"/>
        </a:xfrm>
        <a:custGeom>
          <a:avLst/>
          <a:gdLst/>
          <a:ahLst/>
          <a:cxnLst/>
          <a:rect l="0" t="0" r="0" b="0"/>
          <a:pathLst>
            <a:path>
              <a:moveTo>
                <a:pt x="0" y="0"/>
              </a:moveTo>
              <a:lnTo>
                <a:pt x="0" y="2767924"/>
              </a:lnTo>
              <a:lnTo>
                <a:pt x="563954" y="276792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5C76F-D08D-D040-B440-629E1F7C828C}">
      <dsp:nvSpPr>
        <dsp:cNvPr id="0" name=""/>
        <dsp:cNvSpPr/>
      </dsp:nvSpPr>
      <dsp:spPr>
        <a:xfrm>
          <a:off x="1618098" y="3418639"/>
          <a:ext cx="734438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L’architecture de ce bac est construite en cohérence avec le bac pro aéronautique</a:t>
          </a:r>
          <a:endParaRPr lang="fr-FR" sz="1400" kern="1200" dirty="0"/>
        </a:p>
      </dsp:txBody>
      <dsp:txXfrm>
        <a:off x="1643043" y="3443584"/>
        <a:ext cx="7294494" cy="801778"/>
      </dsp:txXfrm>
    </dsp:sp>
    <dsp:sp modelId="{AC5D40C5-3E2B-CC4D-9EF1-2B18D975B0F4}">
      <dsp:nvSpPr>
        <dsp:cNvPr id="0" name=""/>
        <dsp:cNvSpPr/>
      </dsp:nvSpPr>
      <dsp:spPr>
        <a:xfrm>
          <a:off x="1054143" y="1076549"/>
          <a:ext cx="549564" cy="3832510"/>
        </a:xfrm>
        <a:custGeom>
          <a:avLst/>
          <a:gdLst/>
          <a:ahLst/>
          <a:cxnLst/>
          <a:rect l="0" t="0" r="0" b="0"/>
          <a:pathLst>
            <a:path>
              <a:moveTo>
                <a:pt x="0" y="0"/>
              </a:moveTo>
              <a:lnTo>
                <a:pt x="0" y="3832510"/>
              </a:lnTo>
              <a:lnTo>
                <a:pt x="549564" y="383251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C9BA7A-57C5-AA40-A3BF-C6340C668714}">
      <dsp:nvSpPr>
        <dsp:cNvPr id="0" name=""/>
        <dsp:cNvSpPr/>
      </dsp:nvSpPr>
      <dsp:spPr>
        <a:xfrm>
          <a:off x="1603708" y="4483225"/>
          <a:ext cx="734438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Le diplôme intermédiaire est commun avec celui du bac pro aéronautique option systèmes (CAP Aéronautique option Systèmes).</a:t>
          </a:r>
          <a:endParaRPr lang="fr-FR" sz="1400" kern="1200" dirty="0"/>
        </a:p>
      </dsp:txBody>
      <dsp:txXfrm>
        <a:off x="1628653" y="4508170"/>
        <a:ext cx="7294494" cy="801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fr-FR"/>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fr-FR"/>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fr-FR"/>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29E395B4-54F3-FC4A-8781-41E11C3134D3}" type="slidenum">
              <a:rPr lang="fr-FR"/>
              <a:pPr>
                <a:defRPr/>
              </a:pPr>
              <a:t>‹N°›</a:t>
            </a:fld>
            <a:endParaRPr lang="fr-FR"/>
          </a:p>
        </p:txBody>
      </p:sp>
    </p:spTree>
    <p:extLst>
      <p:ext uri="{BB962C8B-B14F-4D97-AF65-F5344CB8AC3E}">
        <p14:creationId xmlns:p14="http://schemas.microsoft.com/office/powerpoint/2010/main" val="264498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FD00F5E-0DCF-3641-9165-7F493D0EFDAE}" type="datetimeFigureOut">
              <a:rPr lang="fr-FR"/>
              <a:pPr>
                <a:defRPr/>
              </a:pPr>
              <a:t>12/09/2014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4D2738B-BB60-F64A-BDAF-B8026A9A2292}" type="slidenum">
              <a:rPr lang="fr-FR"/>
              <a:pPr>
                <a:defRPr/>
              </a:pPr>
              <a:t>‹N°›</a:t>
            </a:fld>
            <a:endParaRPr lang="fr-FR"/>
          </a:p>
        </p:txBody>
      </p:sp>
    </p:spTree>
    <p:extLst>
      <p:ext uri="{BB962C8B-B14F-4D97-AF65-F5344CB8AC3E}">
        <p14:creationId xmlns:p14="http://schemas.microsoft.com/office/powerpoint/2010/main" val="360193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Fonctions / Activités</a:t>
            </a:r>
          </a:p>
        </p:txBody>
      </p:sp>
      <p:sp>
        <p:nvSpPr>
          <p:cNvPr id="112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8177C-DDBA-B343-8063-96F54E45B537}" type="slidenum">
              <a:rPr lang="fr-FR" sz="1200"/>
              <a:pPr eaLnBrk="1" hangingPunct="1"/>
              <a:t>8</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13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52314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468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9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43890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416501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1024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Times New Roman" charset="0"/>
              <a:ea typeface="ＭＳ Ｐゴシック" charset="0"/>
              <a:cs typeface="ＭＳ Ｐゴシック" charset="0"/>
            </a:endParaRPr>
          </a:p>
        </p:txBody>
      </p:sp>
      <p:pic>
        <p:nvPicPr>
          <p:cNvPr id="1027" name="Image 9" descr="bannierehélico.jpg"/>
          <p:cNvPicPr>
            <a:picLocks noChangeAspect="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0" descr="banniereavion.jpg"/>
          <p:cNvPicPr>
            <a:picLocks noChangeAspect="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noChangeAspect="1" noChangeArrowheads="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30" name="Picture 8" descr="C:\Documents and Settings\All Users\Documents\IA IPR Aéro\Rénovation du bac pro Aéronautique\Séminaire Toulouse nov 2013\Ressources\téléchargement (2).jpg"/>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ZoneTexte 12"/>
          <p:cNvSpPr txBox="1">
            <a:spLocks noChangeArrowheads="1"/>
          </p:cNvSpPr>
          <p:nvPr userDrawn="1"/>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032" name="ZoneTexte 10"/>
          <p:cNvSpPr txBox="1">
            <a:spLocks noChangeArrowheads="1"/>
          </p:cNvSpPr>
          <p:nvPr userDrawn="1"/>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033" name="Picture 11" descr="C:\Users\JJD\Desktop\Trait roug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4099" name="Titre 1"/>
          <p:cNvSpPr txBox="1">
            <a:spLocks/>
          </p:cNvSpPr>
          <p:nvPr/>
        </p:nvSpPr>
        <p:spPr bwMode="auto">
          <a:xfrm>
            <a:off x="524933" y="3671358"/>
            <a:ext cx="8339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4400" b="1" dirty="0">
                <a:solidFill>
                  <a:schemeClr val="tx2"/>
                </a:solidFill>
                <a:cs typeface="Arial" charset="0"/>
              </a:rPr>
              <a:t>La création du bac professionnel Aviation Générale</a:t>
            </a:r>
          </a:p>
        </p:txBody>
      </p:sp>
      <p:pic>
        <p:nvPicPr>
          <p:cNvPr id="2" name="Image 1" descr="94689f7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99" y="1375833"/>
            <a:ext cx="6172200" cy="1955800"/>
          </a:xfrm>
          <a:prstGeom prst="rect">
            <a:avLst/>
          </a:prstGeom>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3321"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3322"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4.72222E-6 -3.33333E-6 L -0.32448 -0.24606 " pathEditMode="relative" rAng="0" ptsTypes="AA">
                                      <p:cBhvr>
                                        <p:cTn id="12" dur="1000" fill="hold"/>
                                        <p:tgtEl>
                                          <p:spTgt spid="8"/>
                                        </p:tgtEl>
                                        <p:attrNameLst>
                                          <p:attrName>ppt_x</p:attrName>
                                          <p:attrName>ppt_y</p:attrName>
                                        </p:attrNameLst>
                                      </p:cBhvr>
                                      <p:rCtr x="-16233" y="-12315"/>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7"/>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14338" name="Rectangle 18"/>
          <p:cNvSpPr>
            <a:spLocks noChangeArrowheads="1"/>
          </p:cNvSpPr>
          <p:nvPr/>
        </p:nvSpPr>
        <p:spPr bwMode="auto">
          <a:xfrm>
            <a:off x="204788" y="1411288"/>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T2.1. Exploiter des informations orales ou écrites et des informations gestuelles</a:t>
            </a:r>
          </a:p>
        </p:txBody>
      </p:sp>
      <p:sp>
        <p:nvSpPr>
          <p:cNvPr id="14339" name="Rectangle 19"/>
          <p:cNvSpPr>
            <a:spLocks noChangeArrowheads="1"/>
          </p:cNvSpPr>
          <p:nvPr/>
        </p:nvSpPr>
        <p:spPr bwMode="auto">
          <a:xfrm>
            <a:off x="204788" y="1638300"/>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T2.2. Utiliser des documents techniques</a:t>
            </a:r>
          </a:p>
        </p:txBody>
      </p:sp>
      <p:sp>
        <p:nvSpPr>
          <p:cNvPr id="14340" name="Rectangle 20"/>
          <p:cNvSpPr>
            <a:spLocks noChangeArrowheads="1"/>
          </p:cNvSpPr>
          <p:nvPr/>
        </p:nvSpPr>
        <p:spPr bwMode="auto">
          <a:xfrm>
            <a:off x="204788" y="18335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T2.3. Transmettre des informations par écrit, oral et par gestes</a:t>
            </a:r>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l="18469" t="11792" r="19403" b="10657"/>
          <a:stretch>
            <a:fillRect/>
          </a:stretch>
        </p:blipFill>
        <p:spPr bwMode="auto">
          <a:xfrm>
            <a:off x="298450" y="2109788"/>
            <a:ext cx="6059488"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l="14047" t="35660" r="57367" b="36690"/>
          <a:stretch>
            <a:fillRect/>
          </a:stretch>
        </p:blipFill>
        <p:spPr bwMode="auto">
          <a:xfrm>
            <a:off x="6783388" y="2921000"/>
            <a:ext cx="18557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l="14047" t="4305" r="57367" b="68236"/>
          <a:stretch>
            <a:fillRect/>
          </a:stretch>
        </p:blipFill>
        <p:spPr bwMode="auto">
          <a:xfrm>
            <a:off x="6772275" y="912813"/>
            <a:ext cx="18557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l="14047" t="67545" r="57367" b="4385"/>
          <a:stretch>
            <a:fillRect/>
          </a:stretch>
        </p:blipFill>
        <p:spPr bwMode="auto">
          <a:xfrm>
            <a:off x="6772275" y="4954588"/>
            <a:ext cx="1855788"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536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537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72222E-6 -2.59259E-6 L -0.32431 -0.29861 " pathEditMode="relative" rAng="0" ptsTypes="AA">
                                      <p:cBhvr>
                                        <p:cTn id="6" dur="1000" fill="hold"/>
                                        <p:tgtEl>
                                          <p:spTgt spid="9"/>
                                        </p:tgtEl>
                                        <p:attrNameLst>
                                          <p:attrName>ppt_x</p:attrName>
                                          <p:attrName>ppt_y</p:attrName>
                                        </p:attrNameLst>
                                      </p:cBhvr>
                                      <p:rCtr x="-16215" y="-14931"/>
                                    </p:animMotion>
                                  </p:childTnLst>
                                </p:cTn>
                              </p:par>
                              <p:par>
                                <p:cTn id="7" presetID="10" presetClass="exit" presetSubtype="0" fill="hold"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741170">
            <a:off x="5083504" y="2221174"/>
            <a:ext cx="2785456" cy="38983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43"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876393">
            <a:off x="937719" y="2855509"/>
            <a:ext cx="2257420" cy="30196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387" name="ZoneTexte 8"/>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6388" name="Rectangle 18"/>
          <p:cNvSpPr>
            <a:spLocks noChangeArrowheads="1"/>
          </p:cNvSpPr>
          <p:nvPr/>
        </p:nvSpPr>
        <p:spPr bwMode="auto">
          <a:xfrm>
            <a:off x="98425" y="14208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T3.1. Prendre connaissance de la nature de l’intervention et des tâches associées</a:t>
            </a:r>
          </a:p>
        </p:txBody>
      </p:sp>
      <p:sp>
        <p:nvSpPr>
          <p:cNvPr id="16389" name="Rectangle 19"/>
          <p:cNvSpPr>
            <a:spLocks noChangeArrowheads="1"/>
          </p:cNvSpPr>
          <p:nvPr/>
        </p:nvSpPr>
        <p:spPr bwMode="auto">
          <a:xfrm>
            <a:off x="98425" y="16240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T3.2. Vérifier la conformité des éléments de l’aéronef, objets de l’intervention</a:t>
            </a:r>
          </a:p>
        </p:txBody>
      </p:sp>
      <p:sp>
        <p:nvSpPr>
          <p:cNvPr id="16390" name="Rectangle 20"/>
          <p:cNvSpPr>
            <a:spLocks noChangeArrowheads="1"/>
          </p:cNvSpPr>
          <p:nvPr/>
        </p:nvSpPr>
        <p:spPr bwMode="auto">
          <a:xfrm>
            <a:off x="98425" y="1819275"/>
            <a:ext cx="845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T3.3. Rassembler la documentation et les moyens nécessaires</a:t>
            </a:r>
          </a:p>
        </p:txBody>
      </p:sp>
      <p:sp>
        <p:nvSpPr>
          <p:cNvPr id="16391" name="Rectangle 21"/>
          <p:cNvSpPr>
            <a:spLocks noChangeArrowheads="1"/>
          </p:cNvSpPr>
          <p:nvPr/>
        </p:nvSpPr>
        <p:spPr bwMode="auto">
          <a:xfrm>
            <a:off x="98425" y="2019300"/>
            <a:ext cx="845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T3.4. Préparer la zone d’intervention</a:t>
            </a:r>
          </a:p>
        </p:txBody>
      </p:sp>
      <p:sp>
        <p:nvSpPr>
          <p:cNvPr id="16392" name="Rectangle 22"/>
          <p:cNvSpPr>
            <a:spLocks noChangeArrowheads="1"/>
          </p:cNvSpPr>
          <p:nvPr/>
        </p:nvSpPr>
        <p:spPr bwMode="auto">
          <a:xfrm>
            <a:off x="92075" y="2216150"/>
            <a:ext cx="901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solidFill>
                  <a:srgbClr val="7F7F7F"/>
                </a:solidFill>
              </a:rPr>
              <a:t>…</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8"/>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245" name="Rectangle 18"/>
          <p:cNvSpPr>
            <a:spLocks noChangeArrowheads="1"/>
          </p:cNvSpPr>
          <p:nvPr/>
        </p:nvSpPr>
        <p:spPr bwMode="auto">
          <a:xfrm>
            <a:off x="98425" y="14208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200" dirty="0" smtClean="0">
                <a:solidFill>
                  <a:schemeClr val="bg1">
                    <a:lumMod val="50000"/>
                  </a:schemeClr>
                </a:solidFill>
                <a:ea typeface="+mn-ea"/>
              </a:rPr>
              <a:t>...</a:t>
            </a:r>
          </a:p>
        </p:txBody>
      </p:sp>
      <p:sp>
        <p:nvSpPr>
          <p:cNvPr id="17411" name="Rectangle 22"/>
          <p:cNvSpPr>
            <a:spLocks noChangeArrowheads="1"/>
          </p:cNvSpPr>
          <p:nvPr/>
        </p:nvSpPr>
        <p:spPr bwMode="auto">
          <a:xfrm>
            <a:off x="92075" y="1601788"/>
            <a:ext cx="901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T3.5. Assurer le déplacement d’un aéronef moteur coupé (roulage, tractage, parcage)</a:t>
            </a:r>
          </a:p>
        </p:txBody>
      </p:sp>
      <p:sp>
        <p:nvSpPr>
          <p:cNvPr id="17412" name="Rectangle 23"/>
          <p:cNvSpPr>
            <a:spLocks noChangeArrowheads="1"/>
          </p:cNvSpPr>
          <p:nvPr/>
        </p:nvSpPr>
        <p:spPr bwMode="auto">
          <a:xfrm>
            <a:off x="92075" y="1819275"/>
            <a:ext cx="905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T3.6. Mettre en configuration et en sécurité l’aéronef et ses systèmes en vue d’un transport, d’une inspection ou d’une intervention</a:t>
            </a:r>
          </a:p>
        </p:txBody>
      </p:sp>
      <p:pic>
        <p:nvPicPr>
          <p:cNvPr id="17413" name="Picture 10" descr="C:\Users\BOURGEOIS.EPAG\Dropbox\Direction\photos\aviation generale\atelierMFGI.jpg"/>
          <p:cNvPicPr>
            <a:picLocks noChangeAspect="1" noChangeArrowheads="1"/>
          </p:cNvPicPr>
          <p:nvPr/>
        </p:nvPicPr>
        <p:blipFill>
          <a:blip r:embed="rId2">
            <a:extLst>
              <a:ext uri="{28A0092B-C50C-407E-A947-70E740481C1C}">
                <a14:useLocalDpi xmlns:a14="http://schemas.microsoft.com/office/drawing/2010/main" val="0"/>
              </a:ext>
            </a:extLst>
          </a:blip>
          <a:srcRect r="12785" b="57497"/>
          <a:stretch>
            <a:fillRect/>
          </a:stretch>
        </p:blipFill>
        <p:spPr bwMode="auto">
          <a:xfrm>
            <a:off x="2760663" y="2905125"/>
            <a:ext cx="59801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C:\Users\BOURGEOIS.EPAG\Dropbox\Direction\photos\aviation generale\IMG_0181.JPG"/>
          <p:cNvPicPr>
            <a:picLocks noChangeAspect="1" noChangeArrowheads="1"/>
          </p:cNvPicPr>
          <p:nvPr/>
        </p:nvPicPr>
        <p:blipFill>
          <a:blip r:embed="rId3" cstate="email">
            <a:extLst>
              <a:ext uri="{28A0092B-C50C-407E-A947-70E740481C1C}">
                <a14:useLocalDpi xmlns:a14="http://schemas.microsoft.com/office/drawing/2010/main" val="0"/>
              </a:ext>
            </a:extLst>
          </a:blip>
          <a:srcRect t="10843" r="4256" b="34209"/>
          <a:stretch>
            <a:fillRect/>
          </a:stretch>
        </p:blipFill>
        <p:spPr bwMode="auto">
          <a:xfrm>
            <a:off x="79375" y="4824413"/>
            <a:ext cx="51704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8441"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8442"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2.5E-6 -4.81481E-6 L -0.32448 -0.35115 " pathEditMode="relative" rAng="0" ptsTypes="AA">
                                      <p:cBhvr>
                                        <p:cTn id="12" dur="1000" fill="hold"/>
                                        <p:tgtEl>
                                          <p:spTgt spid="10"/>
                                        </p:tgtEl>
                                        <p:attrNameLst>
                                          <p:attrName>ppt_x</p:attrName>
                                          <p:attrName>ppt_y</p:attrName>
                                        </p:attrNameLst>
                                      </p:cBhvr>
                                      <p:rCtr x="-16233" y="-17569"/>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9" descr="C:\Users\BOURGEOIS.EPAG\Dropbox\Direction\photos\aviation generale\da40_mecan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12858" y="1966912"/>
            <a:ext cx="344487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ZoneTexte 9"/>
          <p:cNvSpPr txBox="1">
            <a:spLocks noChangeArrowheads="1"/>
          </p:cNvSpPr>
          <p:nvPr/>
        </p:nvSpPr>
        <p:spPr bwMode="auto">
          <a:xfrm>
            <a:off x="-44450" y="1076325"/>
            <a:ext cx="560705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9458" name="Rectangle 18"/>
          <p:cNvSpPr>
            <a:spLocks noChangeArrowheads="1"/>
          </p:cNvSpPr>
          <p:nvPr/>
        </p:nvSpPr>
        <p:spPr bwMode="auto">
          <a:xfrm>
            <a:off x="204788" y="1420813"/>
            <a:ext cx="7777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T4.1. Réaliser une inspection</a:t>
            </a:r>
          </a:p>
        </p:txBody>
      </p:sp>
      <p:sp>
        <p:nvSpPr>
          <p:cNvPr id="19459" name="Rectangle 19"/>
          <p:cNvSpPr>
            <a:spLocks noChangeArrowheads="1"/>
          </p:cNvSpPr>
          <p:nvPr/>
        </p:nvSpPr>
        <p:spPr bwMode="auto">
          <a:xfrm>
            <a:off x="204788" y="1624013"/>
            <a:ext cx="7777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T4.2. Evaluer un dommage ou un défaut</a:t>
            </a:r>
          </a:p>
        </p:txBody>
      </p:sp>
      <p:sp>
        <p:nvSpPr>
          <p:cNvPr id="19460" name="Rectangle 20"/>
          <p:cNvSpPr>
            <a:spLocks noChangeArrowheads="1"/>
          </p:cNvSpPr>
          <p:nvPr/>
        </p:nvSpPr>
        <p:spPr bwMode="auto">
          <a:xfrm>
            <a:off x="204788" y="1819275"/>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T4.3. Mettre en œuvre des outils de diagnostic et de contrôle</a:t>
            </a:r>
          </a:p>
        </p:txBody>
      </p:sp>
      <p:sp>
        <p:nvSpPr>
          <p:cNvPr id="19461" name="Rectangle 21"/>
          <p:cNvSpPr>
            <a:spLocks noChangeArrowheads="1"/>
          </p:cNvSpPr>
          <p:nvPr/>
        </p:nvSpPr>
        <p:spPr bwMode="auto">
          <a:xfrm>
            <a:off x="204788" y="2019300"/>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T4.4. Réaliser des essais fonctionnels et des points fixes</a:t>
            </a:r>
          </a:p>
        </p:txBody>
      </p:sp>
      <p:sp>
        <p:nvSpPr>
          <p:cNvPr id="19462" name="Rectangle 22"/>
          <p:cNvSpPr>
            <a:spLocks noChangeArrowheads="1"/>
          </p:cNvSpPr>
          <p:nvPr/>
        </p:nvSpPr>
        <p:spPr bwMode="auto">
          <a:xfrm>
            <a:off x="204788" y="2216150"/>
            <a:ext cx="8497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T4.5. Définir l’action correctrice en vue de sa programmation (contexte, agréments, qualif.)</a:t>
            </a:r>
          </a:p>
        </p:txBody>
      </p:sp>
      <p:pic>
        <p:nvPicPr>
          <p:cNvPr id="19464" name="Picture 6" descr="I:\a classer\F-GGIF\DSC086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038" y="2865438"/>
            <a:ext cx="4892675"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2048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2049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3.88889E-6 4.44444E-6 L -0.32535 -0.40649 " pathEditMode="relative" rAng="0" ptsTypes="AA">
                                      <p:cBhvr>
                                        <p:cTn id="12" dur="1000" fill="hold"/>
                                        <p:tgtEl>
                                          <p:spTgt spid="11"/>
                                        </p:tgtEl>
                                        <p:attrNameLst>
                                          <p:attrName>ppt_x</p:attrName>
                                          <p:attrName>ppt_y</p:attrName>
                                        </p:attrNameLst>
                                      </p:cBhvr>
                                      <p:rCtr x="-16267" y="-20324"/>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oneTexte 10"/>
          <p:cNvSpPr txBox="1">
            <a:spLocks noChangeArrowheads="1"/>
          </p:cNvSpPr>
          <p:nvPr/>
        </p:nvSpPr>
        <p:spPr bwMode="auto">
          <a:xfrm>
            <a:off x="-52388" y="1066800"/>
            <a:ext cx="5622926"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21506" name="Rectangle 18"/>
          <p:cNvSpPr>
            <a:spLocks noChangeArrowheads="1"/>
          </p:cNvSpPr>
          <p:nvPr/>
        </p:nvSpPr>
        <p:spPr bwMode="auto">
          <a:xfrm>
            <a:off x="204788" y="1398588"/>
            <a:ext cx="812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T5.1. Déposer et reposer des éléments, des sous-ensembles, des systèmes d’aéronef</a:t>
            </a:r>
          </a:p>
        </p:txBody>
      </p:sp>
      <p:sp>
        <p:nvSpPr>
          <p:cNvPr id="21507" name="Rectangle 19"/>
          <p:cNvSpPr>
            <a:spLocks noChangeArrowheads="1"/>
          </p:cNvSpPr>
          <p:nvPr/>
        </p:nvSpPr>
        <p:spPr bwMode="auto">
          <a:xfrm>
            <a:off x="204788" y="16176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T5.2. Réaliser une opération de réparation</a:t>
            </a:r>
          </a:p>
        </p:txBody>
      </p:sp>
      <p:sp>
        <p:nvSpPr>
          <p:cNvPr id="21508" name="Rectangle 20"/>
          <p:cNvSpPr>
            <a:spLocks noChangeArrowheads="1"/>
          </p:cNvSpPr>
          <p:nvPr/>
        </p:nvSpPr>
        <p:spPr bwMode="auto">
          <a:xfrm>
            <a:off x="204788" y="1811338"/>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T5.3. Réaliser un réglage et une mise au point</a:t>
            </a:r>
          </a:p>
        </p:txBody>
      </p:sp>
      <p:sp>
        <p:nvSpPr>
          <p:cNvPr id="21509" name="Rectangle 21"/>
          <p:cNvSpPr>
            <a:spLocks noChangeArrowheads="1"/>
          </p:cNvSpPr>
          <p:nvPr/>
        </p:nvSpPr>
        <p:spPr bwMode="auto">
          <a:xfrm>
            <a:off x="204788" y="2012950"/>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T5.4. Valider l’intervention</a:t>
            </a:r>
          </a:p>
        </p:txBody>
      </p:sp>
      <p:sp>
        <p:nvSpPr>
          <p:cNvPr id="21510" name="Rectangle 22"/>
          <p:cNvSpPr>
            <a:spLocks noChangeArrowheads="1"/>
          </p:cNvSpPr>
          <p:nvPr/>
        </p:nvSpPr>
        <p:spPr bwMode="auto">
          <a:xfrm>
            <a:off x="204788" y="2200275"/>
            <a:ext cx="8291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T5.5. Maintenir la conformité du poste de travail et gérer les déchets</a:t>
            </a:r>
          </a:p>
        </p:txBody>
      </p:sp>
      <p:pic>
        <p:nvPicPr>
          <p:cNvPr id="21511" name="Picture 18" descr="V:\Ecole_technique\PHOTOS ECOLE\Ecran de Veille porte ouverte\AtelEPAG.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613" y="348773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7" descr="I:\iaag\formations\situations_en_cours\ecole_tec\appect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1338" y="2478088"/>
            <a:ext cx="4764087"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22537"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22538"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3.88889E-6 2.22222E-6 L -0.32448 -0.45857 " pathEditMode="relative" rAng="0" ptsTypes="AA">
                                      <p:cBhvr>
                                        <p:cTn id="12" dur="1000" fill="hold"/>
                                        <p:tgtEl>
                                          <p:spTgt spid="12"/>
                                        </p:tgtEl>
                                        <p:attrNameLst>
                                          <p:attrName>ppt_x</p:attrName>
                                          <p:attrName>ppt_y</p:attrName>
                                        </p:attrNameLst>
                                      </p:cBhvr>
                                      <p:rCtr x="-16233" y="-22940"/>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pic>
        <p:nvPicPr>
          <p:cNvPr id="4" name="Image 3" descr="Capture d’écran 2013-10-16 à 15.38.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917575"/>
            <a:ext cx="4148137" cy="5853113"/>
          </a:xfrm>
          <a:prstGeom prst="rect">
            <a:avLst/>
          </a:prstGeom>
          <a:noFill/>
          <a:ln w="9525">
            <a:solidFill>
              <a:schemeClr val="tx1"/>
            </a:solidFill>
            <a:miter lim="800000"/>
            <a:headEnd/>
            <a:tailEnd/>
          </a:ln>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
        <p:nvSpPr>
          <p:cNvPr id="6" name="Rectangle à coins arrondis 5"/>
          <p:cNvSpPr>
            <a:spLocks noChangeArrowheads="1"/>
          </p:cNvSpPr>
          <p:nvPr/>
        </p:nvSpPr>
        <p:spPr bwMode="auto">
          <a:xfrm>
            <a:off x="1538288" y="2625725"/>
            <a:ext cx="7351712" cy="3159125"/>
          </a:xfrm>
          <a:prstGeom prst="roundRect">
            <a:avLst>
              <a:gd name="adj" fmla="val 16667"/>
            </a:avLst>
          </a:prstGeom>
          <a:gradFill rotWithShape="1">
            <a:gsLst>
              <a:gs pos="0">
                <a:srgbClr val="E4E4FF">
                  <a:alpha val="81998"/>
                </a:srgbClr>
              </a:gs>
              <a:gs pos="64999">
                <a:srgbClr val="BABAFF">
                  <a:alpha val="81998"/>
                </a:srgbClr>
              </a:gs>
              <a:gs pos="100000">
                <a:srgbClr val="9C9CFF">
                  <a:alpha val="81998"/>
                </a:srgbClr>
              </a:gs>
            </a:gsLst>
            <a:lin ang="5400000" scaled="1"/>
          </a:gradFill>
          <a:ln w="9525">
            <a:solidFill>
              <a:srgbClr val="2828B8"/>
            </a:solidFill>
            <a:round/>
            <a:headEnd/>
            <a:tailEnd/>
          </a:ln>
          <a:effectLst>
            <a:outerShdw blurRad="40000" dist="20000" dir="5400000" rotWithShape="0">
              <a:srgbClr val="000000">
                <a:alpha val="37999"/>
              </a:srgbClr>
            </a:outerShdw>
          </a:effectLst>
        </p:spPr>
        <p:txBody>
          <a:bodyPr anchor="ctr"/>
          <a:lstStyle/>
          <a:p>
            <a:pPr algn="ctr">
              <a:defRPr/>
            </a:pPr>
            <a:r>
              <a:rPr lang="fr-FR" b="1">
                <a:cs typeface="Arial" charset="0"/>
              </a:rPr>
              <a:t>La réglementation européenne 1149/2011 du 21/10/2011 crée la licence B3 :</a:t>
            </a:r>
          </a:p>
          <a:p>
            <a:pPr algn="ctr">
              <a:defRPr/>
            </a:pPr>
            <a:endParaRPr lang="fr-FR" b="1">
              <a:cs typeface="Arial" charset="0"/>
            </a:endParaRPr>
          </a:p>
          <a:p>
            <a:pPr algn="ctr">
              <a:defRPr/>
            </a:pPr>
            <a:r>
              <a:rPr lang="fr-FR" b="1">
                <a:cs typeface="Arial" charset="0"/>
              </a:rPr>
              <a:t>  La catégorie B3 s’applique aux avions non pressurisés à moteurs à pistons ayant une masse maximale au décollage (MTOM) inférieure ou égale à 2 000 kg. </a:t>
            </a:r>
          </a:p>
          <a:p>
            <a:pPr algn="ctr">
              <a:defRPr/>
            </a:pPr>
            <a:endParaRPr lang="fr-FR" b="1">
              <a:cs typeface="Arial" charset="0"/>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2571750"/>
            <a:ext cx="67341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74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2327275"/>
            <a:ext cx="58578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3555" name="ZoneTexte 11"/>
          <p:cNvSpPr txBox="1">
            <a:spLocks noChangeArrowheads="1"/>
          </p:cNvSpPr>
          <p:nvPr/>
        </p:nvSpPr>
        <p:spPr bwMode="auto">
          <a:xfrm>
            <a:off x="-52388" y="1076325"/>
            <a:ext cx="5622926"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sp>
        <p:nvSpPr>
          <p:cNvPr id="23556" name="Rectangle 18"/>
          <p:cNvSpPr>
            <a:spLocks noChangeArrowheads="1"/>
          </p:cNvSpPr>
          <p:nvPr/>
        </p:nvSpPr>
        <p:spPr bwMode="auto">
          <a:xfrm>
            <a:off x="204788" y="1412875"/>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T6.1. Configurer l’aéronef en vue de sa remise en service</a:t>
            </a:r>
          </a:p>
        </p:txBody>
      </p:sp>
      <p:sp>
        <p:nvSpPr>
          <p:cNvPr id="23557" name="Rectangle 19"/>
          <p:cNvSpPr>
            <a:spLocks noChangeArrowheads="1"/>
          </p:cNvSpPr>
          <p:nvPr/>
        </p:nvSpPr>
        <p:spPr bwMode="auto">
          <a:xfrm>
            <a:off x="204788" y="16176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T6.2. Préparer le certificat de remise en service</a:t>
            </a:r>
          </a:p>
        </p:txBody>
      </p:sp>
      <p:pic>
        <p:nvPicPr>
          <p:cNvPr id="1741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l="26353" b="11008"/>
          <a:stretch>
            <a:fillRect/>
          </a:stretch>
        </p:blipFill>
        <p:spPr bwMode="auto">
          <a:xfrm>
            <a:off x="2632075" y="2951163"/>
            <a:ext cx="3590925"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352550"/>
            <a:ext cx="8139113"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4321175"/>
            <a:ext cx="7780338"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5527675" y="4216400"/>
            <a:ext cx="2455863" cy="9286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Times New Roman" charset="0"/>
              <a:ea typeface="ＭＳ Ｐゴシック" charset="0"/>
              <a:cs typeface="ＭＳ Ｐゴシック" charset="0"/>
            </a:endParaRPr>
          </a:p>
        </p:txBody>
      </p:sp>
      <p:sp>
        <p:nvSpPr>
          <p:cNvPr id="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0338"/>
            <a:ext cx="8077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79375" y="901700"/>
            <a:ext cx="6257925"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ZoneTexte 2"/>
          <p:cNvSpPr txBox="1">
            <a:spLocks noChangeArrowheads="1"/>
          </p:cNvSpPr>
          <p:nvPr/>
        </p:nvSpPr>
        <p:spPr bwMode="auto">
          <a:xfrm>
            <a:off x="2133600" y="1257300"/>
            <a:ext cx="4384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1. Application des démarches qualité et de la réglementation</a:t>
            </a:r>
          </a:p>
        </p:txBody>
      </p:sp>
      <p:sp>
        <p:nvSpPr>
          <p:cNvPr id="26627" name="ZoneTexte 3"/>
          <p:cNvSpPr txBox="1">
            <a:spLocks noChangeArrowheads="1"/>
          </p:cNvSpPr>
          <p:nvPr/>
        </p:nvSpPr>
        <p:spPr bwMode="auto">
          <a:xfrm>
            <a:off x="2127250" y="1546225"/>
            <a:ext cx="4383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2. Communication, relations internes et externes</a:t>
            </a:r>
          </a:p>
        </p:txBody>
      </p:sp>
      <p:sp>
        <p:nvSpPr>
          <p:cNvPr id="26628" name="ZoneTexte 4"/>
          <p:cNvSpPr txBox="1">
            <a:spLocks noChangeArrowheads="1"/>
          </p:cNvSpPr>
          <p:nvPr/>
        </p:nvSpPr>
        <p:spPr bwMode="auto">
          <a:xfrm>
            <a:off x="2127250" y="1812925"/>
            <a:ext cx="4383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3. Préparation du travail</a:t>
            </a:r>
          </a:p>
        </p:txBody>
      </p:sp>
      <p:sp>
        <p:nvSpPr>
          <p:cNvPr id="26629" name="ZoneTexte 5"/>
          <p:cNvSpPr txBox="1">
            <a:spLocks noChangeArrowheads="1"/>
          </p:cNvSpPr>
          <p:nvPr/>
        </p:nvSpPr>
        <p:spPr bwMode="auto">
          <a:xfrm>
            <a:off x="2133600" y="2112963"/>
            <a:ext cx="4378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4. Inspections et essais</a:t>
            </a:r>
          </a:p>
        </p:txBody>
      </p:sp>
      <p:sp>
        <p:nvSpPr>
          <p:cNvPr id="26630" name="ZoneTexte 6"/>
          <p:cNvSpPr txBox="1">
            <a:spLocks noChangeArrowheads="1"/>
          </p:cNvSpPr>
          <p:nvPr/>
        </p:nvSpPr>
        <p:spPr bwMode="auto">
          <a:xfrm>
            <a:off x="2127250" y="2408238"/>
            <a:ext cx="4389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5. Réparation et réglages</a:t>
            </a:r>
          </a:p>
        </p:txBody>
      </p:sp>
      <p:sp>
        <p:nvSpPr>
          <p:cNvPr id="26631" name="ZoneTexte 7"/>
          <p:cNvSpPr txBox="1">
            <a:spLocks noChangeArrowheads="1"/>
          </p:cNvSpPr>
          <p:nvPr/>
        </p:nvSpPr>
        <p:spPr bwMode="auto">
          <a:xfrm>
            <a:off x="2127250" y="2681288"/>
            <a:ext cx="4389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6. Remise en service</a:t>
            </a:r>
          </a:p>
        </p:txBody>
      </p:sp>
      <p:grpSp>
        <p:nvGrpSpPr>
          <p:cNvPr id="26632" name="Groupe 8"/>
          <p:cNvGrpSpPr>
            <a:grpSpLocks/>
          </p:cNvGrpSpPr>
          <p:nvPr/>
        </p:nvGrpSpPr>
        <p:grpSpPr bwMode="auto">
          <a:xfrm>
            <a:off x="277813" y="1487488"/>
            <a:ext cx="1604962" cy="1014412"/>
            <a:chOff x="661073" y="2663257"/>
            <a:chExt cx="2176131" cy="1014628"/>
          </a:xfrm>
        </p:grpSpPr>
        <p:sp>
          <p:nvSpPr>
            <p:cNvPr id="26642" name="ZoneTexte 12"/>
            <p:cNvSpPr txBox="1">
              <a:spLocks noChangeArrowheads="1"/>
            </p:cNvSpPr>
            <p:nvPr/>
          </p:nvSpPr>
          <p:spPr bwMode="auto">
            <a:xfrm>
              <a:off x="661073" y="2663257"/>
              <a:ext cx="2176131"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100" b="1">
                  <a:latin typeface="Calibri" charset="0"/>
                </a:rPr>
                <a:t>METHODE ET COMMUNICATION</a:t>
              </a:r>
            </a:p>
          </p:txBody>
        </p:sp>
        <p:sp>
          <p:nvSpPr>
            <p:cNvPr id="26643" name="ZoneTexte 13"/>
            <p:cNvSpPr txBox="1">
              <a:spLocks noChangeArrowheads="1"/>
            </p:cNvSpPr>
            <p:nvPr/>
          </p:nvSpPr>
          <p:spPr bwMode="auto">
            <a:xfrm>
              <a:off x="661073" y="3416287"/>
              <a:ext cx="2176131"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100" b="1">
                  <a:latin typeface="Calibri" charset="0"/>
                </a:rPr>
                <a:t>PRODUCTION ET CONTROLE</a:t>
              </a:r>
            </a:p>
          </p:txBody>
        </p:sp>
      </p:grpSp>
      <p:sp>
        <p:nvSpPr>
          <p:cNvPr id="12" name="Rectangle 11"/>
          <p:cNvSpPr/>
          <p:nvPr/>
        </p:nvSpPr>
        <p:spPr>
          <a:xfrm>
            <a:off x="411163" y="3565525"/>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C01. Analyser et exploiter des documents techniques et aéronautiques</a:t>
            </a:r>
          </a:p>
        </p:txBody>
      </p:sp>
      <p:sp>
        <p:nvSpPr>
          <p:cNvPr id="17" name="Rectangle 16"/>
          <p:cNvSpPr/>
          <p:nvPr/>
        </p:nvSpPr>
        <p:spPr>
          <a:xfrm>
            <a:off x="669925" y="3975100"/>
            <a:ext cx="6950075"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C02. Caractériser les contraintes liées à une intervention sur aéronef léger</a:t>
            </a:r>
          </a:p>
        </p:txBody>
      </p:sp>
      <p:sp>
        <p:nvSpPr>
          <p:cNvPr id="18" name="Rectangle 17"/>
          <p:cNvSpPr/>
          <p:nvPr/>
        </p:nvSpPr>
        <p:spPr>
          <a:xfrm>
            <a:off x="914400" y="4368800"/>
            <a:ext cx="6948488"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C03. Préparer les interventions de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19" name="Rectangle 18"/>
          <p:cNvSpPr/>
          <p:nvPr/>
        </p:nvSpPr>
        <p:spPr>
          <a:xfrm>
            <a:off x="1154113" y="476726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C04. Organiser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environnement et le poste de travail de maintenance</a:t>
            </a:r>
            <a:endParaRPr lang="fr-FR" sz="1600">
              <a:solidFill>
                <a:schemeClr val="tx1"/>
              </a:solidFill>
              <a:latin typeface="Arial" charset="0"/>
              <a:ea typeface="ＭＳ Ｐゴシック" charset="0"/>
              <a:cs typeface="Arial" charset="0"/>
            </a:endParaRPr>
          </a:p>
        </p:txBody>
      </p:sp>
      <p:sp>
        <p:nvSpPr>
          <p:cNvPr id="20" name="Rectangle 19"/>
          <p:cNvSpPr/>
          <p:nvPr/>
        </p:nvSpPr>
        <p:spPr>
          <a:xfrm>
            <a:off x="1377950" y="5167313"/>
            <a:ext cx="6948488" cy="357187"/>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C05. Adapter son attitude professionnelle aux exigences de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entreprise</a:t>
            </a:r>
            <a:endParaRPr lang="fr-FR" sz="1600">
              <a:solidFill>
                <a:schemeClr val="tx1"/>
              </a:solidFill>
              <a:latin typeface="Arial" charset="0"/>
              <a:ea typeface="ＭＳ Ｐゴシック" charset="0"/>
              <a:cs typeface="Arial" charset="0"/>
            </a:endParaRPr>
          </a:p>
        </p:txBody>
      </p:sp>
      <p:sp>
        <p:nvSpPr>
          <p:cNvPr id="21" name="Rectangle 20"/>
          <p:cNvSpPr/>
          <p:nvPr/>
        </p:nvSpPr>
        <p:spPr>
          <a:xfrm>
            <a:off x="1636713" y="5564188"/>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C06. Réaliser la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22" name="Rectangle 21"/>
          <p:cNvSpPr/>
          <p:nvPr/>
        </p:nvSpPr>
        <p:spPr>
          <a:xfrm>
            <a:off x="1897063" y="5964238"/>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C07. Effectuer des contrôles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inspection et des essais sur aéronef</a:t>
            </a:r>
            <a:endParaRPr lang="fr-FR" sz="1600">
              <a:solidFill>
                <a:schemeClr val="tx1"/>
              </a:solidFill>
              <a:latin typeface="Arial" charset="0"/>
              <a:ea typeface="ＭＳ Ｐゴシック" charset="0"/>
              <a:cs typeface="Arial" charset="0"/>
            </a:endParaRPr>
          </a:p>
        </p:txBody>
      </p:sp>
      <p:sp>
        <p:nvSpPr>
          <p:cNvPr id="23" name="Rectangle 22"/>
          <p:cNvSpPr/>
          <p:nvPr/>
        </p:nvSpPr>
        <p:spPr>
          <a:xfrm>
            <a:off x="2128838" y="6362700"/>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C08. Communiquer des informations dans un contexte aéronautique</a:t>
            </a:r>
          </a:p>
        </p:txBody>
      </p:sp>
      <p:sp>
        <p:nvSpPr>
          <p:cNvPr id="24" name="Flèche courbée vers le bas 23"/>
          <p:cNvSpPr/>
          <p:nvPr/>
        </p:nvSpPr>
        <p:spPr>
          <a:xfrm rot="3441134">
            <a:off x="6390481" y="2296319"/>
            <a:ext cx="2401888" cy="1441450"/>
          </a:xfrm>
          <a:prstGeom prst="curvedDownArrow">
            <a:avLst>
              <a:gd name="adj1" fmla="val 25000"/>
              <a:gd name="adj2" fmla="val 49423"/>
              <a:gd name="adj3" fmla="val 68923"/>
            </a:avLst>
          </a:prstGeom>
          <a:solidFill>
            <a:srgbClr val="0029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latin typeface="Times New Roman" charset="0"/>
              <a:ea typeface="ＭＳ Ｐゴシック" charset="0"/>
              <a:cs typeface="ＭＳ Ｐゴシック" charset="0"/>
            </a:endParaRPr>
          </a:p>
        </p:txBody>
      </p:sp>
      <p:sp>
        <p:nvSpPr>
          <p:cNvPr id="2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774700" y="1019175"/>
            <a:ext cx="7677150" cy="564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25" y="174625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11 : MATHEMATIQUES</a:t>
            </a:r>
          </a:p>
        </p:txBody>
      </p:sp>
      <p:sp>
        <p:nvSpPr>
          <p:cNvPr id="3" name="Rectangle 2"/>
          <p:cNvSpPr/>
          <p:nvPr/>
        </p:nvSpPr>
        <p:spPr>
          <a:xfrm>
            <a:off x="177800" y="2608263"/>
            <a:ext cx="8802688"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12 : SCIENCES PHYSIQUES ET CHIMIQUES</a:t>
            </a:r>
          </a:p>
        </p:txBody>
      </p:sp>
      <p:sp>
        <p:nvSpPr>
          <p:cNvPr id="4" name="Rectangle 3"/>
          <p:cNvSpPr/>
          <p:nvPr/>
        </p:nvSpPr>
        <p:spPr>
          <a:xfrm>
            <a:off x="177800" y="345440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2 : ANALYSE DE SYSTÈMES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AERONEF</a:t>
            </a:r>
            <a:endParaRPr lang="fr-FR" sz="2000">
              <a:solidFill>
                <a:schemeClr val="tx1"/>
              </a:solidFill>
              <a:latin typeface="Arial" charset="0"/>
              <a:ea typeface="ＭＳ Ｐゴシック" charset="0"/>
              <a:cs typeface="Arial" charset="0"/>
            </a:endParaRPr>
          </a:p>
        </p:txBody>
      </p:sp>
      <p:sp>
        <p:nvSpPr>
          <p:cNvPr id="5" name="Rectangle 4"/>
          <p:cNvSpPr/>
          <p:nvPr/>
        </p:nvSpPr>
        <p:spPr>
          <a:xfrm>
            <a:off x="179388" y="4303713"/>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31 : PREPARATION ET REALISATION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UNE INTERVENTION DE MAINTENANCE</a:t>
            </a:r>
            <a:endParaRPr lang="fr-FR" sz="2000">
              <a:solidFill>
                <a:schemeClr val="tx1"/>
              </a:solidFill>
              <a:latin typeface="Arial" charset="0"/>
              <a:ea typeface="ＭＳ Ｐゴシック" charset="0"/>
              <a:cs typeface="Arial" charset="0"/>
            </a:endParaRPr>
          </a:p>
        </p:txBody>
      </p:sp>
      <p:sp>
        <p:nvSpPr>
          <p:cNvPr id="6" name="Rectangle 5"/>
          <p:cNvSpPr/>
          <p:nvPr/>
        </p:nvSpPr>
        <p:spPr>
          <a:xfrm>
            <a:off x="182563" y="5138738"/>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32 : DIAGNOSTIC, ESSAIS ET COMPTE-RENDU</a:t>
            </a:r>
          </a:p>
        </p:txBody>
      </p:sp>
      <p:sp>
        <p:nvSpPr>
          <p:cNvPr id="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25" y="1065213"/>
            <a:ext cx="8802688"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33 : ECONOMIE - GESTION</a:t>
            </a:r>
          </a:p>
        </p:txBody>
      </p:sp>
      <p:sp>
        <p:nvSpPr>
          <p:cNvPr id="3" name="Rectangle 2"/>
          <p:cNvSpPr/>
          <p:nvPr/>
        </p:nvSpPr>
        <p:spPr>
          <a:xfrm>
            <a:off x="177800" y="1790700"/>
            <a:ext cx="8802688"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34 : PREVENTION – SANTE - ENVIRONNEMENT</a:t>
            </a:r>
          </a:p>
        </p:txBody>
      </p:sp>
      <p:sp>
        <p:nvSpPr>
          <p:cNvPr id="4" name="Rectangle 3"/>
          <p:cNvSpPr/>
          <p:nvPr/>
        </p:nvSpPr>
        <p:spPr>
          <a:xfrm>
            <a:off x="177800" y="252730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4 : LANGUE VIVANTE</a:t>
            </a:r>
          </a:p>
        </p:txBody>
      </p:sp>
      <p:sp>
        <p:nvSpPr>
          <p:cNvPr id="5" name="Rectangle 4"/>
          <p:cNvSpPr/>
          <p:nvPr/>
        </p:nvSpPr>
        <p:spPr>
          <a:xfrm>
            <a:off x="179388" y="3267075"/>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51 : FRANCAIS</a:t>
            </a:r>
          </a:p>
        </p:txBody>
      </p:sp>
      <p:sp>
        <p:nvSpPr>
          <p:cNvPr id="6" name="Rectangle 5"/>
          <p:cNvSpPr/>
          <p:nvPr/>
        </p:nvSpPr>
        <p:spPr>
          <a:xfrm>
            <a:off x="182563" y="3992563"/>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52 : HISTOIRE, GEOGRAPHIE ET EDUCATION CIVIQUE</a:t>
            </a:r>
          </a:p>
        </p:txBody>
      </p:sp>
      <p:sp>
        <p:nvSpPr>
          <p:cNvPr id="7" name="Rectangle 6"/>
          <p:cNvSpPr/>
          <p:nvPr/>
        </p:nvSpPr>
        <p:spPr>
          <a:xfrm>
            <a:off x="179388" y="4740275"/>
            <a:ext cx="8802687"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6 : ARTS APPLIQUES ET CULTURES ARTISTIQUES</a:t>
            </a:r>
          </a:p>
        </p:txBody>
      </p:sp>
      <p:sp>
        <p:nvSpPr>
          <p:cNvPr id="8" name="Rectangle 7"/>
          <p:cNvSpPr/>
          <p:nvPr/>
        </p:nvSpPr>
        <p:spPr>
          <a:xfrm>
            <a:off x="182563" y="5480050"/>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7 : EDUCATION PHYSIQUE ET SPORTIVE</a:t>
            </a:r>
          </a:p>
        </p:txBody>
      </p:sp>
      <p:sp>
        <p:nvSpPr>
          <p:cNvPr id="9" name="Rectangle 8"/>
          <p:cNvSpPr/>
          <p:nvPr/>
        </p:nvSpPr>
        <p:spPr>
          <a:xfrm>
            <a:off x="184150" y="6205538"/>
            <a:ext cx="8802688"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FACULTATIVE 1 (UF1) : LANGUE VIVANTE</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extLst>
              <a:ext uri="{28A0092B-C50C-407E-A947-70E740481C1C}">
                <a14:useLocalDpi xmlns:a14="http://schemas.microsoft.com/office/drawing/2010/main" val="0"/>
              </a:ext>
            </a:extLst>
          </a:blip>
          <a:srcRect b="53944"/>
          <a:stretch>
            <a:fillRect/>
          </a:stretch>
        </p:blipFill>
        <p:spPr bwMode="auto">
          <a:xfrm>
            <a:off x="752475" y="1160463"/>
            <a:ext cx="7639050" cy="442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extLst>
              <a:ext uri="{28A0092B-C50C-407E-A947-70E740481C1C}">
                <a14:useLocalDpi xmlns:a14="http://schemas.microsoft.com/office/drawing/2010/main" val="0"/>
              </a:ext>
            </a:extLst>
          </a:blip>
          <a:srcRect t="45770" b="28500"/>
          <a:stretch>
            <a:fillRect/>
          </a:stretch>
        </p:blipFill>
        <p:spPr bwMode="auto">
          <a:xfrm>
            <a:off x="698500" y="4325938"/>
            <a:ext cx="7639050"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b="65198"/>
          <a:stretch>
            <a:fillRect/>
          </a:stretch>
        </p:blipFill>
        <p:spPr bwMode="auto">
          <a:xfrm>
            <a:off x="698500" y="914400"/>
            <a:ext cx="7639050" cy="334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t="71214"/>
          <a:stretch>
            <a:fillRect/>
          </a:stretch>
        </p:blipFill>
        <p:spPr bwMode="auto">
          <a:xfrm>
            <a:off x="698500" y="4135438"/>
            <a:ext cx="7639050" cy="276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t="995" b="65198"/>
          <a:stretch>
            <a:fillRect/>
          </a:stretch>
        </p:blipFill>
        <p:spPr bwMode="auto">
          <a:xfrm>
            <a:off x="698500" y="914400"/>
            <a:ext cx="7639050" cy="32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graphicFrame>
        <p:nvGraphicFramePr>
          <p:cNvPr id="5" name="Diagramme 4"/>
          <p:cNvGraphicFramePr/>
          <p:nvPr/>
        </p:nvGraphicFramePr>
        <p:xfrm>
          <a:off x="0" y="156633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ZoneTexte 5"/>
          <p:cNvSpPr txBox="1">
            <a:spLocks noChangeArrowheads="1"/>
          </p:cNvSpPr>
          <p:nvPr/>
        </p:nvSpPr>
        <p:spPr bwMode="auto">
          <a:xfrm>
            <a:off x="6800850" y="6124575"/>
            <a:ext cx="1481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t>Source EASA</a:t>
            </a: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075" y="2255838"/>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C01. Analyser et exploiter des documents techniques et aéronautiques</a:t>
            </a:r>
          </a:p>
        </p:txBody>
      </p:sp>
      <p:sp>
        <p:nvSpPr>
          <p:cNvPr id="3" name="Rectangle 2"/>
          <p:cNvSpPr/>
          <p:nvPr/>
        </p:nvSpPr>
        <p:spPr>
          <a:xfrm>
            <a:off x="182563" y="1244600"/>
            <a:ext cx="8802687"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2 : ANALYSE DE SYSTÈMES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AERONEF</a:t>
            </a:r>
            <a:endParaRPr lang="fr-FR" sz="2000">
              <a:solidFill>
                <a:schemeClr val="tx1"/>
              </a:solidFill>
              <a:latin typeface="Arial" charset="0"/>
              <a:ea typeface="ＭＳ Ｐゴシック" charset="0"/>
              <a:cs typeface="Arial" charset="0"/>
            </a:endParaRPr>
          </a:p>
        </p:txBody>
      </p:sp>
      <p:pic>
        <p:nvPicPr>
          <p:cNvPr id="33795" name="Picture 9" descr="MCj04326450000[1]"/>
          <p:cNvPicPr>
            <a:picLocks noChangeAspect="1" noChangeArrowheads="1"/>
          </p:cNvPicPr>
          <p:nvPr/>
        </p:nvPicPr>
        <p:blipFill>
          <a:blip r:embed="rId2" cstate="email">
            <a:lum bright="30000"/>
            <a:extLst>
              <a:ext uri="{28A0092B-C50C-407E-A947-70E740481C1C}">
                <a14:useLocalDpi xmlns:a14="http://schemas.microsoft.com/office/drawing/2010/main" val="0"/>
              </a:ext>
            </a:extLst>
          </a:blip>
          <a:srcRect/>
          <a:stretch>
            <a:fillRect/>
          </a:stretch>
        </p:blipFill>
        <p:spPr bwMode="auto">
          <a:xfrm>
            <a:off x="3259138" y="3327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MCj04326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294798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ZoneTexte 7"/>
          <p:cNvSpPr txBox="1">
            <a:spLocks noChangeArrowheads="1"/>
          </p:cNvSpPr>
          <p:nvPr/>
        </p:nvSpPr>
        <p:spPr bwMode="auto">
          <a:xfrm>
            <a:off x="314325" y="4762500"/>
            <a:ext cx="8556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Analyse et exploitation d’un dossier ressource relatif à une intervention sur aéronef et à sa planification.</a:t>
            </a:r>
          </a:p>
          <a:p>
            <a:pPr lvl="1" eaLnBrk="1" hangingPunct="1"/>
            <a:r>
              <a:rPr lang="fr-FR" sz="2000"/>
              <a:t>-Identifier la ou les causes possibles d’un dysfonctionnement</a:t>
            </a:r>
          </a:p>
          <a:p>
            <a:pPr lvl="1" eaLnBrk="1" hangingPunct="1"/>
            <a:r>
              <a:rPr lang="fr-FR" sz="2000"/>
              <a:t>-Analyser l’organisation fonctionnelle et structurelle, </a:t>
            </a:r>
          </a:p>
          <a:p>
            <a:pPr lvl="1" eaLnBrk="1" hangingPunct="1"/>
            <a:r>
              <a:rPr lang="fr-FR" sz="2000"/>
              <a:t>-Analyser le comportement des constituants </a:t>
            </a:r>
          </a:p>
        </p:txBody>
      </p:sp>
      <p:sp>
        <p:nvSpPr>
          <p:cNvPr id="9" name="Rectangle 8"/>
          <p:cNvSpPr/>
          <p:nvPr/>
        </p:nvSpPr>
        <p:spPr>
          <a:xfrm rot="1094663">
            <a:off x="7872607" y="2749046"/>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63" y="1233488"/>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31 : PREPARATION ET REALISATION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UNE INTERVENTION DE MAINTENANCE</a:t>
            </a:r>
            <a:endParaRPr lang="fr-FR" sz="2000">
              <a:solidFill>
                <a:schemeClr val="tx1"/>
              </a:solidFill>
              <a:latin typeface="Arial" charset="0"/>
              <a:ea typeface="ＭＳ Ｐゴシック" charset="0"/>
              <a:cs typeface="Arial" charset="0"/>
            </a:endParaRPr>
          </a:p>
        </p:txBody>
      </p:sp>
      <p:sp>
        <p:nvSpPr>
          <p:cNvPr id="6" name="Rectangle 5"/>
          <p:cNvSpPr/>
          <p:nvPr/>
        </p:nvSpPr>
        <p:spPr>
          <a:xfrm>
            <a:off x="1108075" y="2027238"/>
            <a:ext cx="6950075" cy="357187"/>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C02. Caractériser les contraintes liées à une intervention sur aéronef léger</a:t>
            </a:r>
          </a:p>
        </p:txBody>
      </p:sp>
      <p:sp>
        <p:nvSpPr>
          <p:cNvPr id="7" name="Rectangle 6"/>
          <p:cNvSpPr/>
          <p:nvPr/>
        </p:nvSpPr>
        <p:spPr>
          <a:xfrm>
            <a:off x="1108075" y="2432050"/>
            <a:ext cx="6950075"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C03. Préparer les interventions de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8" name="Rectangle 7"/>
          <p:cNvSpPr/>
          <p:nvPr/>
        </p:nvSpPr>
        <p:spPr>
          <a:xfrm>
            <a:off x="1108075" y="2825750"/>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C04. Organiser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environnement et le poste de travail de maintenance</a:t>
            </a:r>
            <a:endParaRPr lang="fr-FR" sz="1600">
              <a:solidFill>
                <a:schemeClr val="tx1"/>
              </a:solidFill>
              <a:latin typeface="Arial" charset="0"/>
              <a:ea typeface="ＭＳ Ｐゴシック" charset="0"/>
              <a:cs typeface="Arial" charset="0"/>
            </a:endParaRPr>
          </a:p>
        </p:txBody>
      </p:sp>
      <p:sp>
        <p:nvSpPr>
          <p:cNvPr id="9" name="Rectangle 8"/>
          <p:cNvSpPr/>
          <p:nvPr/>
        </p:nvSpPr>
        <p:spPr>
          <a:xfrm>
            <a:off x="1108075" y="3225800"/>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C06. Réaliser la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10" name="Rectangle 9"/>
          <p:cNvSpPr/>
          <p:nvPr/>
        </p:nvSpPr>
        <p:spPr>
          <a:xfrm rot="1094663">
            <a:off x="8075598" y="1734293"/>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34823" name="ZoneTexte 10"/>
          <p:cNvSpPr txBox="1">
            <a:spLocks noChangeArrowheads="1"/>
          </p:cNvSpPr>
          <p:nvPr/>
        </p:nvSpPr>
        <p:spPr bwMode="auto">
          <a:xfrm>
            <a:off x="314325" y="4762500"/>
            <a:ext cx="855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Le candidat prépare et réalise une intervention de maintenance sur un aéronef ou un élément d’aéronef dans des conditions d’environnement réel de travail.</a:t>
            </a:r>
          </a:p>
        </p:txBody>
      </p:sp>
      <p:pic>
        <p:nvPicPr>
          <p:cNvPr id="34824" name="Picture 10" descr="MCj04316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46538" y="3689350"/>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11-24 à 09.2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67" y="5255683"/>
            <a:ext cx="1625600" cy="1308100"/>
          </a:xfrm>
          <a:prstGeom prst="rect">
            <a:avLst/>
          </a:prstGeom>
        </p:spPr>
      </p:pic>
      <p:sp>
        <p:nvSpPr>
          <p:cNvPr id="5" name="Rectangle 4"/>
          <p:cNvSpPr/>
          <p:nvPr/>
        </p:nvSpPr>
        <p:spPr>
          <a:xfrm>
            <a:off x="179388" y="1084263"/>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32 : DIAGNOSTIC, ESSAIS ET COMPTE-RENDU</a:t>
            </a:r>
          </a:p>
        </p:txBody>
      </p:sp>
      <p:sp>
        <p:nvSpPr>
          <p:cNvPr id="6" name="Rectangle 5"/>
          <p:cNvSpPr/>
          <p:nvPr/>
        </p:nvSpPr>
        <p:spPr>
          <a:xfrm>
            <a:off x="1106488" y="189071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C05. Adapter son attitude professionnelle aux exigences de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entreprise</a:t>
            </a:r>
            <a:endParaRPr lang="fr-FR" sz="1600">
              <a:solidFill>
                <a:schemeClr val="tx1"/>
              </a:solidFill>
              <a:latin typeface="Arial" charset="0"/>
              <a:ea typeface="ＭＳ Ｐゴシック" charset="0"/>
              <a:cs typeface="Arial" charset="0"/>
            </a:endParaRPr>
          </a:p>
        </p:txBody>
      </p:sp>
      <p:sp>
        <p:nvSpPr>
          <p:cNvPr id="7" name="Rectangle 6"/>
          <p:cNvSpPr/>
          <p:nvPr/>
        </p:nvSpPr>
        <p:spPr>
          <a:xfrm>
            <a:off x="1106488" y="229076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C07. Effectuer des contrôles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inspection et des essais sur aéronef</a:t>
            </a:r>
            <a:endParaRPr lang="fr-FR" sz="1600">
              <a:solidFill>
                <a:schemeClr val="tx1"/>
              </a:solidFill>
              <a:latin typeface="Arial" charset="0"/>
              <a:ea typeface="ＭＳ Ｐゴシック" charset="0"/>
              <a:cs typeface="Arial" charset="0"/>
            </a:endParaRPr>
          </a:p>
        </p:txBody>
      </p:sp>
      <p:sp>
        <p:nvSpPr>
          <p:cNvPr id="8" name="Rectangle 7"/>
          <p:cNvSpPr/>
          <p:nvPr/>
        </p:nvSpPr>
        <p:spPr>
          <a:xfrm>
            <a:off x="1106488" y="2692400"/>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C08. Communiquer des informations dans un contexte aéronautique</a:t>
            </a:r>
          </a:p>
        </p:txBody>
      </p:sp>
      <p:sp>
        <p:nvSpPr>
          <p:cNvPr id="35845" name="ZoneTexte 8"/>
          <p:cNvSpPr txBox="1">
            <a:spLocks noChangeArrowheads="1"/>
          </p:cNvSpPr>
          <p:nvPr/>
        </p:nvSpPr>
        <p:spPr bwMode="auto">
          <a:xfrm>
            <a:off x="30163" y="3316288"/>
            <a:ext cx="85566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dirty="0"/>
              <a:t>Partie 1</a:t>
            </a:r>
          </a:p>
          <a:p>
            <a:pPr eaLnBrk="1" hangingPunct="1">
              <a:buFontTx/>
              <a:buChar char="-"/>
            </a:pPr>
            <a:r>
              <a:rPr lang="fr-FR" sz="1800" dirty="0"/>
              <a:t>Le candidat réalise une inspection et/ou des essais fonctionnels et/ou des points fixes sur un aéronef en situation de maintenance dans des conditions d</a:t>
            </a:r>
            <a:r>
              <a:rPr lang="ja-JP" altLang="fr-FR" sz="1800" dirty="0"/>
              <a:t>’</a:t>
            </a:r>
            <a:r>
              <a:rPr lang="fr-FR" altLang="ja-JP" sz="1800" dirty="0"/>
              <a:t>environnement réel de travail.</a:t>
            </a:r>
          </a:p>
          <a:p>
            <a:pPr eaLnBrk="1" hangingPunct="1">
              <a:buFontTx/>
              <a:buChar char="-"/>
            </a:pPr>
            <a:r>
              <a:rPr lang="fr-FR" sz="1800" dirty="0"/>
              <a:t>Il </a:t>
            </a:r>
            <a:r>
              <a:rPr lang="fr-FR" sz="1800" dirty="0" smtClean="0"/>
              <a:t>définit </a:t>
            </a:r>
            <a:r>
              <a:rPr lang="fr-FR" sz="1800" dirty="0"/>
              <a:t>l</a:t>
            </a:r>
            <a:r>
              <a:rPr lang="ja-JP" altLang="fr-FR" sz="1800" dirty="0"/>
              <a:t>’</a:t>
            </a:r>
            <a:r>
              <a:rPr lang="fr-FR" altLang="ja-JP" sz="1800" dirty="0"/>
              <a:t>action corrective nécessaire et  remet en état initial l</a:t>
            </a:r>
            <a:r>
              <a:rPr lang="ja-JP" altLang="fr-FR" sz="1800" dirty="0"/>
              <a:t>’</a:t>
            </a:r>
            <a:r>
              <a:rPr lang="fr-FR" altLang="ja-JP" sz="1800" dirty="0"/>
              <a:t>aéronef</a:t>
            </a:r>
          </a:p>
          <a:p>
            <a:pPr eaLnBrk="1" hangingPunct="1">
              <a:buFontTx/>
              <a:buChar char="-"/>
            </a:pPr>
            <a:r>
              <a:rPr lang="fr-FR" sz="1800" dirty="0"/>
              <a:t>Il prépare le certificat de remise en service</a:t>
            </a:r>
          </a:p>
        </p:txBody>
      </p:sp>
      <p:sp>
        <p:nvSpPr>
          <p:cNvPr id="35846" name="ZoneTexte 9"/>
          <p:cNvSpPr txBox="1">
            <a:spLocks noChangeArrowheads="1"/>
          </p:cNvSpPr>
          <p:nvPr/>
        </p:nvSpPr>
        <p:spPr bwMode="auto">
          <a:xfrm>
            <a:off x="30163" y="5362575"/>
            <a:ext cx="88407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Partie 2</a:t>
            </a:r>
          </a:p>
          <a:p>
            <a:pPr eaLnBrk="1" hangingPunct="1">
              <a:buFontTx/>
              <a:buChar char="-"/>
            </a:pPr>
            <a:r>
              <a:rPr lang="fr-FR" sz="1800"/>
              <a:t>Production d</a:t>
            </a:r>
            <a:r>
              <a:rPr lang="ja-JP" altLang="fr-FR" sz="1800"/>
              <a:t>’</a:t>
            </a:r>
            <a:r>
              <a:rPr lang="fr-FR" altLang="ja-JP" sz="1800"/>
              <a:t>un dossier de synthèse des activités réalisées en entreprise</a:t>
            </a:r>
          </a:p>
          <a:p>
            <a:pPr eaLnBrk="1" hangingPunct="1">
              <a:buFontTx/>
              <a:buChar char="-"/>
            </a:pPr>
            <a:r>
              <a:rPr lang="fr-FR" sz="1800"/>
              <a:t>Présentation d</a:t>
            </a:r>
            <a:r>
              <a:rPr lang="ja-JP" altLang="fr-FR" sz="1800"/>
              <a:t>’</a:t>
            </a:r>
            <a:r>
              <a:rPr lang="fr-FR" altLang="ja-JP" sz="1800"/>
              <a:t>une intervention particulière</a:t>
            </a:r>
          </a:p>
          <a:p>
            <a:pPr eaLnBrk="1" hangingPunct="1">
              <a:buFontTx/>
              <a:buChar char="-"/>
            </a:pPr>
            <a:r>
              <a:rPr lang="fr-FR" sz="1800"/>
              <a:t>Soutenance orale</a:t>
            </a:r>
          </a:p>
        </p:txBody>
      </p:sp>
      <p:sp>
        <p:nvSpPr>
          <p:cNvPr id="11" name="Rectangle 10"/>
          <p:cNvSpPr/>
          <p:nvPr/>
        </p:nvSpPr>
        <p:spPr>
          <a:xfrm rot="1094663">
            <a:off x="8175321" y="3824237"/>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12" name="Rectangle 11"/>
          <p:cNvSpPr/>
          <p:nvPr/>
        </p:nvSpPr>
        <p:spPr>
          <a:xfrm rot="1094663">
            <a:off x="8117049" y="5861638"/>
            <a:ext cx="110912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a:t>
            </a: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0</a:t>
            </a: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4" name="Image 3" descr="avion_4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61583"/>
            <a:ext cx="5943600" cy="1485900"/>
          </a:xfrm>
          <a:prstGeom prst="rect">
            <a:avLst/>
          </a:prstGeom>
        </p:spPr>
      </p:pic>
      <p:sp>
        <p:nvSpPr>
          <p:cNvPr id="9" name="ZoneTexte 8"/>
          <p:cNvSpPr txBox="1"/>
          <p:nvPr/>
        </p:nvSpPr>
        <p:spPr>
          <a:xfrm>
            <a:off x="1845734" y="3996266"/>
            <a:ext cx="5544957" cy="707886"/>
          </a:xfrm>
          <a:prstGeom prst="rect">
            <a:avLst/>
          </a:prstGeom>
          <a:noFill/>
        </p:spPr>
        <p:txBody>
          <a:bodyPr wrap="none" rtlCol="0">
            <a:spAutoFit/>
          </a:bodyPr>
          <a:lstStyle/>
          <a:p>
            <a:r>
              <a:rPr lang="fr-FR" sz="4000" dirty="0" smtClean="0"/>
              <a:t>Merci de votre attention</a:t>
            </a:r>
            <a:endParaRPr lang="fr-FR" sz="4000" dirty="0"/>
          </a:p>
        </p:txBody>
      </p:sp>
    </p:spTree>
    <p:extLst>
      <p:ext uri="{BB962C8B-B14F-4D97-AF65-F5344CB8AC3E}">
        <p14:creationId xmlns:p14="http://schemas.microsoft.com/office/powerpoint/2010/main" val="283264490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2" name="Rectangle à coins arrondis 1"/>
          <p:cNvSpPr>
            <a:spLocks noChangeArrowheads="1"/>
          </p:cNvSpPr>
          <p:nvPr/>
        </p:nvSpPr>
        <p:spPr bwMode="auto">
          <a:xfrm>
            <a:off x="508000" y="1593850"/>
            <a:ext cx="8197850" cy="4643438"/>
          </a:xfrm>
          <a:prstGeom prst="roundRect">
            <a:avLst>
              <a:gd name="adj" fmla="val 16667"/>
            </a:avLst>
          </a:prstGeom>
          <a:gradFill rotWithShape="1">
            <a:gsLst>
              <a:gs pos="0">
                <a:srgbClr val="E1E1FF"/>
              </a:gs>
              <a:gs pos="64999">
                <a:srgbClr val="B6B6FF"/>
              </a:gs>
              <a:gs pos="100000">
                <a:srgbClr val="9595FF"/>
              </a:gs>
            </a:gsLst>
            <a:lin ang="5400000" scaled="1"/>
          </a:gradFill>
          <a:ln w="9525">
            <a:solidFill>
              <a:srgbClr val="2E2ECB"/>
            </a:solidFill>
            <a:round/>
            <a:headEnd/>
            <a:tailEnd/>
          </a:ln>
          <a:effectLst>
            <a:outerShdw blurRad="50800" dist="38100" dir="2700000" algn="tl" rotWithShape="0">
              <a:srgbClr val="000000">
                <a:alpha val="39998"/>
              </a:srgbClr>
            </a:outerShdw>
          </a:effectLst>
        </p:spPr>
        <p:txBody>
          <a:bodyPr anchor="ctr"/>
          <a:lstStyle/>
          <a:p>
            <a:pPr>
              <a:defRPr/>
            </a:pPr>
            <a:endParaRPr lang="fr-FR" b="1">
              <a:solidFill>
                <a:srgbClr val="000000"/>
              </a:solidFill>
              <a:cs typeface="Arial" charset="0"/>
            </a:endParaRPr>
          </a:p>
          <a:p>
            <a:pPr>
              <a:defRPr/>
            </a:pPr>
            <a:endParaRPr lang="fr-FR" b="1">
              <a:solidFill>
                <a:srgbClr val="000000"/>
              </a:solidFill>
              <a:cs typeface="Arial" charset="0"/>
            </a:endParaRPr>
          </a:p>
          <a:p>
            <a:pPr>
              <a:defRPr/>
            </a:pPr>
            <a:r>
              <a:rPr lang="fr-FR" b="1">
                <a:solidFill>
                  <a:srgbClr val="000000"/>
                </a:solidFill>
                <a:cs typeface="Arial" charset="0"/>
              </a:rPr>
              <a:t>En réponse à ce besoin et suite à la demande des professionnels, le Ministère de l’Education Nationale décide de créer un bac professionnel permettant d’atteindre les exigences de formation requises pour cette licence B3 (Part 66).</a:t>
            </a: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p:txBody>
      </p:sp>
      <p:graphicFrame>
        <p:nvGraphicFramePr>
          <p:cNvPr id="3" name="Tableau 2"/>
          <p:cNvGraphicFramePr>
            <a:graphicFrameLocks noGrp="1"/>
          </p:cNvGraphicFramePr>
          <p:nvPr/>
        </p:nvGraphicFramePr>
        <p:xfrm>
          <a:off x="874713" y="4241800"/>
          <a:ext cx="7437437" cy="1322388"/>
        </p:xfrm>
        <a:graphic>
          <a:graphicData uri="http://schemas.openxmlformats.org/drawingml/2006/table">
            <a:tbl>
              <a:tblPr/>
              <a:tblGrid>
                <a:gridCol w="1858962"/>
                <a:gridCol w="1858963"/>
                <a:gridCol w="1860550"/>
                <a:gridCol w="18589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rgbClr val="FFFFFF"/>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A2</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B1.2</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B3</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0000"/>
                          </a:solidFill>
                          <a:effectLst/>
                          <a:latin typeface="Times New Roman" charset="0"/>
                          <a:ea typeface="ＭＳ Ｐゴシック" charset="0"/>
                          <a:cs typeface="ＭＳ Ｐゴシック" charset="0"/>
                        </a:rPr>
                        <a:t>Heures de formation</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650 h (dont 30 à 35%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2000 h (dont 50 à 60%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1000 h (dont 50 à 60%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0000"/>
                          </a:solidFill>
                          <a:effectLst/>
                          <a:latin typeface="Times New Roman" charset="0"/>
                          <a:ea typeface="ＭＳ Ｐゴシック" charset="0"/>
                          <a:cs typeface="ＭＳ Ｐゴシック" charset="0"/>
                        </a:rPr>
                        <a:t>Nb de QCM</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424</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612</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448</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4" name="ZoneTexte 3"/>
          <p:cNvSpPr txBox="1">
            <a:spLocks noChangeArrowheads="1"/>
          </p:cNvSpPr>
          <p:nvPr/>
        </p:nvSpPr>
        <p:spPr bwMode="auto">
          <a:xfrm>
            <a:off x="452438" y="1169988"/>
            <a:ext cx="8339137" cy="2247900"/>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Les compétences professionnelles du titulaire du bac pro Aviation générale intègrent une culture aéronautique et les connaissances technologiques associées. Il exerce ses savoir-faire de maintenance sur tous les systèmes embarqués (systèmes mécaniques, hydrauliques et électriques, propulseurs, avionique, …) et tous types de structures et cellules (bois et toile, tube et toile, métallique, composite).</a:t>
            </a:r>
          </a:p>
        </p:txBody>
      </p:sp>
      <p:sp>
        <p:nvSpPr>
          <p:cNvPr id="5" name="ZoneTexte 4"/>
          <p:cNvSpPr txBox="1">
            <a:spLocks noChangeArrowheads="1"/>
          </p:cNvSpPr>
          <p:nvPr/>
        </p:nvSpPr>
        <p:spPr bwMode="auto">
          <a:xfrm>
            <a:off x="465138" y="3613150"/>
            <a:ext cx="8326437" cy="1630363"/>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Ses connaissances et savoir-faire lui permettent :</a:t>
            </a:r>
          </a:p>
          <a:p>
            <a:pPr eaLnBrk="1" hangingPunct="1">
              <a:defRPr/>
            </a:pPr>
            <a:r>
              <a:rPr lang="fr-FR" sz="2000" b="1" smtClean="0">
                <a:solidFill>
                  <a:srgbClr val="000000"/>
                </a:solidFill>
                <a:cs typeface="Arial" charset="0"/>
              </a:rPr>
              <a:t>- de réaliser des inspections, des recherches de pannes et des essais,</a:t>
            </a:r>
          </a:p>
          <a:p>
            <a:pPr eaLnBrk="1" hangingPunct="1">
              <a:defRPr/>
            </a:pPr>
            <a:r>
              <a:rPr lang="fr-FR" sz="2000" b="1" smtClean="0">
                <a:solidFill>
                  <a:srgbClr val="000000"/>
                </a:solidFill>
                <a:cs typeface="Arial" charset="0"/>
              </a:rPr>
              <a:t>- de réaliser des entretiens, des réparations et des réglages,</a:t>
            </a:r>
          </a:p>
          <a:p>
            <a:pPr eaLnBrk="1" hangingPunct="1">
              <a:defRPr/>
            </a:pPr>
            <a:r>
              <a:rPr lang="fr-FR" sz="2000" b="1" smtClean="0">
                <a:solidFill>
                  <a:srgbClr val="000000"/>
                </a:solidFill>
                <a:cs typeface="Arial" charset="0"/>
              </a:rPr>
              <a:t>- de préparer les conditions de remise en service de l’aéronef</a:t>
            </a:r>
          </a:p>
        </p:txBody>
      </p:sp>
      <p:sp>
        <p:nvSpPr>
          <p:cNvPr id="6" name="ZoneTexte 5"/>
          <p:cNvSpPr txBox="1">
            <a:spLocks noChangeArrowheads="1"/>
          </p:cNvSpPr>
          <p:nvPr/>
        </p:nvSpPr>
        <p:spPr bwMode="auto">
          <a:xfrm>
            <a:off x="479425" y="5461000"/>
            <a:ext cx="8340725" cy="1014413"/>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Il prépare et organise ses interventions techniques, en assure la traçabilité, dans le respect de la réglementation aéronautique et de la démarche qualité.</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graphicFrame>
        <p:nvGraphicFramePr>
          <p:cNvPr id="7" name="Diagramme 6"/>
          <p:cNvGraphicFramePr/>
          <p:nvPr/>
        </p:nvGraphicFramePr>
        <p:xfrm>
          <a:off x="0" y="959558"/>
          <a:ext cx="9144000" cy="555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31333"/>
            <a:ext cx="4470400" cy="579120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1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2" name="Image 1" descr="Capture d’écran 2013-11-24 à 09.19.35.png"/>
          <p:cNvPicPr>
            <a:picLocks noChangeAspect="1"/>
          </p:cNvPicPr>
          <p:nvPr/>
        </p:nvPicPr>
        <p:blipFill>
          <a:blip r:embed="rId2" cstate="email">
            <a:alphaModFix amt="52000"/>
            <a:extLst>
              <a:ext uri="{28A0092B-C50C-407E-A947-70E740481C1C}">
                <a14:useLocalDpi xmlns:a14="http://schemas.microsoft.com/office/drawing/2010/main" val="0"/>
              </a:ext>
            </a:extLst>
          </a:blip>
          <a:stretch>
            <a:fillRect/>
          </a:stretch>
        </p:blipFill>
        <p:spPr>
          <a:xfrm>
            <a:off x="406401" y="1151463"/>
            <a:ext cx="4297680" cy="5486400"/>
          </a:xfrm>
          <a:prstGeom prst="rect">
            <a:avLst/>
          </a:prstGeom>
        </p:spPr>
      </p:pic>
      <p:sp>
        <p:nvSpPr>
          <p:cNvPr id="4" name="Rectangle à coins arrondis 3"/>
          <p:cNvSpPr>
            <a:spLocks noChangeArrowheads="1"/>
          </p:cNvSpPr>
          <p:nvPr/>
        </p:nvSpPr>
        <p:spPr bwMode="auto">
          <a:xfrm>
            <a:off x="2116666" y="2659592"/>
            <a:ext cx="6383867" cy="1522941"/>
          </a:xfrm>
          <a:prstGeom prst="roundRect">
            <a:avLst>
              <a:gd name="adj" fmla="val 16667"/>
            </a:avLst>
          </a:prstGeom>
          <a:gradFill rotWithShape="1">
            <a:gsLst>
              <a:gs pos="0">
                <a:srgbClr val="E4E4FF">
                  <a:alpha val="81998"/>
                </a:srgbClr>
              </a:gs>
              <a:gs pos="64999">
                <a:srgbClr val="BABAFF">
                  <a:alpha val="81998"/>
                </a:srgbClr>
              </a:gs>
              <a:gs pos="100000">
                <a:srgbClr val="9C9CFF">
                  <a:alpha val="81998"/>
                </a:srgbClr>
              </a:gs>
            </a:gsLst>
            <a:lin ang="5400000" scaled="1"/>
          </a:gradFill>
          <a:ln w="9525">
            <a:solidFill>
              <a:srgbClr val="2828B8"/>
            </a:solidFill>
            <a:round/>
            <a:headEnd/>
            <a:tailEnd/>
          </a:ln>
          <a:effectLst>
            <a:outerShdw blurRad="40000" dist="20000" dir="5400000" rotWithShape="0">
              <a:srgbClr val="000000">
                <a:alpha val="37999"/>
              </a:srgbClr>
            </a:outerShdw>
          </a:effectLst>
        </p:spPr>
        <p:txBody>
          <a:bodyPr anchor="ctr"/>
          <a:lstStyle/>
          <a:p>
            <a:pPr algn="ctr">
              <a:defRPr/>
            </a:pPr>
            <a:endParaRPr lang="fr-FR" b="1" dirty="0" smtClean="0">
              <a:cs typeface="Arial" charset="0"/>
            </a:endParaRPr>
          </a:p>
          <a:p>
            <a:pPr algn="ctr">
              <a:defRPr/>
            </a:pPr>
            <a:endParaRPr lang="fr-FR" b="1" dirty="0" smtClean="0">
              <a:cs typeface="Arial" charset="0"/>
            </a:endParaRPr>
          </a:p>
          <a:p>
            <a:pPr algn="ctr">
              <a:defRPr/>
            </a:pPr>
            <a:endParaRPr lang="fr-FR" b="1" dirty="0">
              <a:cs typeface="Arial" charset="0"/>
            </a:endParaRPr>
          </a:p>
          <a:p>
            <a:pPr algn="ctr">
              <a:defRPr/>
            </a:pPr>
            <a:r>
              <a:rPr lang="fr-FR" b="1" dirty="0" smtClean="0">
                <a:cs typeface="Arial" charset="0"/>
              </a:rPr>
              <a:t>Présentation du référentiel et </a:t>
            </a:r>
          </a:p>
          <a:p>
            <a:pPr algn="ctr">
              <a:defRPr/>
            </a:pPr>
            <a:r>
              <a:rPr lang="fr-FR" b="1" dirty="0" smtClean="0">
                <a:cs typeface="Arial" charset="0"/>
              </a:rPr>
              <a:t>des modalités de certification</a:t>
            </a:r>
          </a:p>
          <a:p>
            <a:pPr algn="ctr">
              <a:defRPr/>
            </a:pPr>
            <a:endParaRPr lang="fr-FR" b="1" dirty="0">
              <a:cs typeface="Arial" charset="0"/>
            </a:endParaRPr>
          </a:p>
          <a:p>
            <a:pPr algn="ctr">
              <a:defRPr/>
            </a:pPr>
            <a:endParaRPr lang="fr-FR" b="1" dirty="0">
              <a:cs typeface="Arial" charset="0"/>
            </a:endParaRPr>
          </a:p>
          <a:p>
            <a:pPr algn="ctr">
              <a:defRPr/>
            </a:pPr>
            <a:endParaRPr lang="fr-FR" b="1" dirty="0">
              <a:cs typeface="Arial" charset="0"/>
            </a:endParaRPr>
          </a:p>
        </p:txBody>
      </p:sp>
    </p:spTree>
    <p:extLst>
      <p:ext uri="{BB962C8B-B14F-4D97-AF65-F5344CB8AC3E}">
        <p14:creationId xmlns:p14="http://schemas.microsoft.com/office/powerpoint/2010/main" val="161851580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024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025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7037E-7 L -0.32534 -0.1919 " pathEditMode="relative" rAng="0" ptsTypes="AA">
                                      <p:cBhvr>
                                        <p:cTn id="6" dur="1000" fill="hold"/>
                                        <p:tgtEl>
                                          <p:spTgt spid="7"/>
                                        </p:tgtEl>
                                        <p:attrNameLst>
                                          <p:attrName>ppt_x</p:attrName>
                                          <p:attrName>ppt_y</p:attrName>
                                        </p:attrNameLst>
                                      </p:cBhvr>
                                      <p:rCtr x="-16267" y="-9606"/>
                                    </p:animMotion>
                                  </p:childTnLst>
                                </p:cTn>
                              </p:par>
                              <p:par>
                                <p:cTn id="7" presetID="10" presetClass="exit" presetSubtype="0" fill="hold" nodeType="withEffect">
                                  <p:stCondLst>
                                    <p:cond delay="0"/>
                                  </p:stCondLst>
                                  <p:childTnLst>
                                    <p:animEffect transition="out" filter="fade">
                                      <p:cBhvr>
                                        <p:cTn id="8" dur="500"/>
                                        <p:tgtEl>
                                          <p:spTgt spid="9227"/>
                                        </p:tgtEl>
                                      </p:cBhvr>
                                    </p:animEffect>
                                    <p:set>
                                      <p:cBhvr>
                                        <p:cTn id="9" dur="1" fill="hold">
                                          <p:stCondLst>
                                            <p:cond delay="499"/>
                                          </p:stCondLst>
                                        </p:cTn>
                                        <p:tgtEl>
                                          <p:spTgt spid="9227"/>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65998">
            <a:off x="1679575" y="2162175"/>
            <a:ext cx="52387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ZoneTexte 6"/>
          <p:cNvSpPr txBox="1">
            <a:spLocks noChangeArrowheads="1"/>
          </p:cNvSpPr>
          <p:nvPr/>
        </p:nvSpPr>
        <p:spPr bwMode="auto">
          <a:xfrm>
            <a:off x="-46038"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12291" name="Rectangle 18"/>
          <p:cNvSpPr>
            <a:spLocks noChangeArrowheads="1"/>
          </p:cNvSpPr>
          <p:nvPr/>
        </p:nvSpPr>
        <p:spPr bwMode="auto">
          <a:xfrm>
            <a:off x="279400" y="1401763"/>
            <a:ext cx="8696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T1.1. S’assurer de la conformité des moyens</a:t>
            </a:r>
          </a:p>
        </p:txBody>
      </p:sp>
      <p:sp>
        <p:nvSpPr>
          <p:cNvPr id="12292" name="Rectangle 19"/>
          <p:cNvSpPr>
            <a:spLocks noChangeArrowheads="1"/>
          </p:cNvSpPr>
          <p:nvPr/>
        </p:nvSpPr>
        <p:spPr bwMode="auto">
          <a:xfrm>
            <a:off x="279400" y="1606550"/>
            <a:ext cx="8696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T1.2. Mettre en œuvre les procédures et les règles de protection des personnes, des biens et de l’environnement</a:t>
            </a:r>
          </a:p>
        </p:txBody>
      </p:sp>
      <p:sp>
        <p:nvSpPr>
          <p:cNvPr id="12293" name="Rectangle 20"/>
          <p:cNvSpPr>
            <a:spLocks noChangeArrowheads="1"/>
          </p:cNvSpPr>
          <p:nvPr/>
        </p:nvSpPr>
        <p:spPr bwMode="auto">
          <a:xfrm>
            <a:off x="279400" y="1808163"/>
            <a:ext cx="8696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T1.3. Renseigner et transmettre les documents de traçabilité</a:t>
            </a:r>
          </a:p>
        </p:txBody>
      </p:sp>
      <p:pic>
        <p:nvPicPr>
          <p:cNvPr id="12294" name="Picture 10" descr="MCj04316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0538" y="3495675"/>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MCj04326450000[1]"/>
          <p:cNvPicPr>
            <a:picLocks noChangeAspect="1" noChangeArrowheads="1"/>
          </p:cNvPicPr>
          <p:nvPr/>
        </p:nvPicPr>
        <p:blipFill>
          <a:blip r:embed="rId4" cstate="email">
            <a:lum bright="30000"/>
            <a:extLst>
              <a:ext uri="{28A0092B-C50C-407E-A947-70E740481C1C}">
                <a14:useLocalDpi xmlns:a14="http://schemas.microsoft.com/office/drawing/2010/main" val="0"/>
              </a:ext>
            </a:extLst>
          </a:blip>
          <a:srcRect/>
          <a:stretch>
            <a:fillRect/>
          </a:stretch>
        </p:blipFill>
        <p:spPr bwMode="auto">
          <a:xfrm>
            <a:off x="4116388" y="409098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MCj04326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37115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2" name="Image 1" descr="Capture d’écran 2013-11-24 à 09.29.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67" y="4442884"/>
            <a:ext cx="1625600" cy="1308100"/>
          </a:xfrm>
          <a:prstGeom prst="rect">
            <a:avLst/>
          </a:prstGeom>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1664</Words>
  <Application>Microsoft Office PowerPoint</Application>
  <PresentationFormat>Affichage à l'écran (4:3)</PresentationFormat>
  <Paragraphs>218</Paragraphs>
  <Slides>33</Slides>
  <Notes>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Education Naionale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NEC Computers International</dc:creator>
  <cp:lastModifiedBy>RPMI</cp:lastModifiedBy>
  <cp:revision>112</cp:revision>
  <dcterms:created xsi:type="dcterms:W3CDTF">2004-03-26T10:19:40Z</dcterms:created>
  <dcterms:modified xsi:type="dcterms:W3CDTF">2014-09-12T13:37:50Z</dcterms:modified>
</cp:coreProperties>
</file>