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72" r:id="rId11"/>
    <p:sldId id="27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51" autoAdjust="0"/>
    <p:restoredTop sz="94643" autoAdjust="0"/>
  </p:normalViewPr>
  <p:slideViewPr>
    <p:cSldViewPr>
      <p:cViewPr>
        <p:scale>
          <a:sx n="100" d="100"/>
          <a:sy n="100" d="100"/>
        </p:scale>
        <p:origin x="-7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B3123-8ED1-4C78-A13E-DFD57CC99229}" type="datetimeFigureOut">
              <a:rPr lang="fr-FR" smtClean="0"/>
              <a:t>13/03/2012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BE269-9A4A-47DF-A16F-5A21706133B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dirty="0" smtClean="0"/>
              <a:t>Observer l’emplacement des pinces pour évaluer la proportion, selon le modèle la proportion peut varier. Si on a une pince au dos placée au milieu, on la déplace de 0.5 pour  une évolution au côté de 1 cm</a:t>
            </a:r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69B0BC-CEED-4266-AD43-9CE24B558BD9}" type="slidenum">
              <a:rPr lang="fr-FR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dirty="0" smtClean="0"/>
              <a:t>Observer l’emplacement des pinces pour évaluer la proportion, selon le modèle la proportion peut varier. Si on a une pince au dos placée au milieu, on la déplace de 0.5 pour  une évolution au côté de 1 cm</a:t>
            </a:r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69B0BC-CEED-4266-AD43-9CE24B558BD9}" type="slidenum">
              <a:rPr lang="fr-FR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dirty="0" smtClean="0"/>
              <a:t>Observer l’emplacement des pinces pour évaluer la proportion, selon le modèle la proportion peut varier. Si on a une pince au dos placée au milieu, on la déplace de 0.5 pour  une évolution au côté de 1 cm</a:t>
            </a:r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69B0BC-CEED-4266-AD43-9CE24B558BD9}" type="slidenum">
              <a:rPr lang="fr-FR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84FE1-E565-4BAC-83F8-813B12056B33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B259D-D368-45B4-A12B-BFE9D4F694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836714"/>
            <a:ext cx="7772400" cy="1470025"/>
          </a:xfrm>
        </p:spPr>
        <p:txBody>
          <a:bodyPr/>
          <a:lstStyle/>
          <a:p>
            <a:r>
              <a:rPr lang="fr-FR" dirty="0" smtClean="0"/>
              <a:t>GRADATION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 l="14055" r="19502"/>
          <a:stretch>
            <a:fillRect/>
          </a:stretch>
        </p:blipFill>
        <p:spPr bwMode="auto">
          <a:xfrm>
            <a:off x="2627313" y="1628775"/>
            <a:ext cx="3744912" cy="296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2411413" y="333375"/>
            <a:ext cx="43926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400" b="1" dirty="0">
                <a:latin typeface="+mj-lt"/>
              </a:rPr>
              <a:t>DETAIL CONSTRUCTION PINCES</a:t>
            </a:r>
          </a:p>
        </p:txBody>
      </p:sp>
      <p:sp>
        <p:nvSpPr>
          <p:cNvPr id="23556" name="ZoneTexte 3"/>
          <p:cNvSpPr txBox="1">
            <a:spLocks noChangeArrowheads="1"/>
          </p:cNvSpPr>
          <p:nvPr/>
        </p:nvSpPr>
        <p:spPr bwMode="auto">
          <a:xfrm>
            <a:off x="5003800" y="1844675"/>
            <a:ext cx="5048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57" name="ZoneTexte 4"/>
          <p:cNvSpPr txBox="1">
            <a:spLocks noChangeArrowheads="1"/>
          </p:cNvSpPr>
          <p:nvPr/>
        </p:nvSpPr>
        <p:spPr bwMode="auto">
          <a:xfrm>
            <a:off x="5940425" y="1844675"/>
            <a:ext cx="5032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58" name="ZoneTexte 6"/>
          <p:cNvSpPr txBox="1">
            <a:spLocks noChangeArrowheads="1"/>
          </p:cNvSpPr>
          <p:nvPr/>
        </p:nvSpPr>
        <p:spPr bwMode="auto">
          <a:xfrm>
            <a:off x="5003800" y="2333625"/>
            <a:ext cx="61912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59" name="ZoneTexte 7"/>
          <p:cNvSpPr txBox="1">
            <a:spLocks noChangeArrowheads="1"/>
          </p:cNvSpPr>
          <p:nvPr/>
        </p:nvSpPr>
        <p:spPr bwMode="auto">
          <a:xfrm>
            <a:off x="4972050" y="2501900"/>
            <a:ext cx="61912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0" name="ZoneTexte 8"/>
          <p:cNvSpPr txBox="1">
            <a:spLocks noChangeArrowheads="1"/>
          </p:cNvSpPr>
          <p:nvPr/>
        </p:nvSpPr>
        <p:spPr bwMode="auto">
          <a:xfrm>
            <a:off x="5705475" y="2341563"/>
            <a:ext cx="619125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1" name="ZoneTexte 9"/>
          <p:cNvSpPr txBox="1">
            <a:spLocks noChangeArrowheads="1"/>
          </p:cNvSpPr>
          <p:nvPr/>
        </p:nvSpPr>
        <p:spPr bwMode="auto">
          <a:xfrm>
            <a:off x="3276600" y="2501900"/>
            <a:ext cx="10080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2" name="ZoneTexte 10"/>
          <p:cNvSpPr txBox="1">
            <a:spLocks noChangeArrowheads="1"/>
          </p:cNvSpPr>
          <p:nvPr/>
        </p:nvSpPr>
        <p:spPr bwMode="auto">
          <a:xfrm>
            <a:off x="3276600" y="2349500"/>
            <a:ext cx="10080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3" name="ZoneTexte 11"/>
          <p:cNvSpPr txBox="1">
            <a:spLocks noChangeArrowheads="1"/>
          </p:cNvSpPr>
          <p:nvPr/>
        </p:nvSpPr>
        <p:spPr bwMode="auto">
          <a:xfrm>
            <a:off x="3276600" y="2924175"/>
            <a:ext cx="1008063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4" name="ZoneTexte 12"/>
          <p:cNvSpPr txBox="1">
            <a:spLocks noChangeArrowheads="1"/>
          </p:cNvSpPr>
          <p:nvPr/>
        </p:nvSpPr>
        <p:spPr bwMode="auto">
          <a:xfrm>
            <a:off x="3276600" y="3284538"/>
            <a:ext cx="1008063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5" name="ZoneTexte 13"/>
          <p:cNvSpPr txBox="1">
            <a:spLocks noChangeArrowheads="1"/>
          </p:cNvSpPr>
          <p:nvPr/>
        </p:nvSpPr>
        <p:spPr bwMode="auto">
          <a:xfrm>
            <a:off x="3276600" y="3573463"/>
            <a:ext cx="10080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6" name="ZoneTexte 14"/>
          <p:cNvSpPr txBox="1">
            <a:spLocks noChangeArrowheads="1"/>
          </p:cNvSpPr>
          <p:nvPr/>
        </p:nvSpPr>
        <p:spPr bwMode="auto">
          <a:xfrm>
            <a:off x="4500563" y="3573463"/>
            <a:ext cx="10080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7" name="ZoneTexte 15"/>
          <p:cNvSpPr txBox="1">
            <a:spLocks noChangeArrowheads="1"/>
          </p:cNvSpPr>
          <p:nvPr/>
        </p:nvSpPr>
        <p:spPr bwMode="auto">
          <a:xfrm>
            <a:off x="4500563" y="3213100"/>
            <a:ext cx="100806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8" name="ZoneTexte 16"/>
          <p:cNvSpPr txBox="1">
            <a:spLocks noChangeArrowheads="1"/>
          </p:cNvSpPr>
          <p:nvPr/>
        </p:nvSpPr>
        <p:spPr bwMode="auto">
          <a:xfrm>
            <a:off x="4500563" y="2924175"/>
            <a:ext cx="100806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69" name="ZoneTexte 17"/>
          <p:cNvSpPr txBox="1">
            <a:spLocks noChangeArrowheads="1"/>
          </p:cNvSpPr>
          <p:nvPr/>
        </p:nvSpPr>
        <p:spPr bwMode="auto">
          <a:xfrm>
            <a:off x="4572000" y="3141663"/>
            <a:ext cx="10080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cxnSp>
        <p:nvCxnSpPr>
          <p:cNvPr id="20" name="Connecteur droit 19"/>
          <p:cNvCxnSpPr>
            <a:endCxn id="23565" idx="2"/>
          </p:cNvCxnSpPr>
          <p:nvPr/>
        </p:nvCxnSpPr>
        <p:spPr>
          <a:xfrm>
            <a:off x="3779838" y="2205038"/>
            <a:ext cx="0" cy="17367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5076825" y="2205038"/>
            <a:ext cx="20638" cy="1493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99592" y="1916832"/>
          <a:ext cx="6638925" cy="4352925"/>
        </p:xfrm>
        <a:graphic>
          <a:graphicData uri="http://schemas.openxmlformats.org/presentationml/2006/ole">
            <p:oleObj spid="_x0000_s29698" name="KaledoStyle" r:id="rId4" imgW="6638760" imgH="4352760" progId="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b="1" dirty="0" smtClean="0"/>
              <a:t>GRADATION JUPE DE BASE</a:t>
            </a:r>
            <a:endParaRPr lang="fr-FR" sz="2800" b="1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3079" name="ZoneTexte 22"/>
          <p:cNvSpPr txBox="1">
            <a:spLocks noChangeArrowheads="1"/>
          </p:cNvSpPr>
          <p:nvPr/>
        </p:nvSpPr>
        <p:spPr bwMode="auto">
          <a:xfrm>
            <a:off x="7164288" y="3212976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080" name="ZoneTexte 23"/>
          <p:cNvSpPr txBox="1">
            <a:spLocks noChangeArrowheads="1"/>
          </p:cNvSpPr>
          <p:nvPr/>
        </p:nvSpPr>
        <p:spPr bwMode="auto">
          <a:xfrm>
            <a:off x="1001713" y="3215431"/>
            <a:ext cx="215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5" name="Ellipse 24"/>
          <p:cNvSpPr/>
          <p:nvPr/>
        </p:nvSpPr>
        <p:spPr>
          <a:xfrm flipH="1">
            <a:off x="899591" y="3689131"/>
            <a:ext cx="56848" cy="45719"/>
          </a:xfrm>
          <a:prstGeom prst="ellipse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                    </a:t>
            </a:r>
          </a:p>
        </p:txBody>
      </p:sp>
      <p:sp>
        <p:nvSpPr>
          <p:cNvPr id="26" name="Ellipse 25"/>
          <p:cNvSpPr/>
          <p:nvPr/>
        </p:nvSpPr>
        <p:spPr>
          <a:xfrm>
            <a:off x="7478609" y="3671313"/>
            <a:ext cx="45719" cy="45719"/>
          </a:xfrm>
          <a:prstGeom prst="ellipse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127"/>
          <p:cNvGrpSpPr>
            <a:grpSpLocks/>
          </p:cNvGrpSpPr>
          <p:nvPr/>
        </p:nvGrpSpPr>
        <p:grpSpPr bwMode="auto">
          <a:xfrm>
            <a:off x="3109610" y="1804625"/>
            <a:ext cx="587375" cy="307975"/>
            <a:chOff x="5929643" y="1628603"/>
            <a:chExt cx="586573" cy="307777"/>
          </a:xfrm>
        </p:grpSpPr>
        <p:cxnSp>
          <p:nvCxnSpPr>
            <p:cNvPr id="30" name="Connecteur droit avec flèche 29"/>
            <p:cNvCxnSpPr/>
            <p:nvPr/>
          </p:nvCxnSpPr>
          <p:spPr>
            <a:xfrm>
              <a:off x="5929643" y="1782492"/>
              <a:ext cx="35987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8" name="ZoneTexte 39"/>
            <p:cNvSpPr txBox="1">
              <a:spLocks noChangeArrowheads="1"/>
            </p:cNvSpPr>
            <p:nvPr/>
          </p:nvSpPr>
          <p:spPr bwMode="auto">
            <a:xfrm>
              <a:off x="6218799" y="1628603"/>
              <a:ext cx="29741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solidFill>
                    <a:srgbClr val="00B0F0"/>
                  </a:solidFill>
                  <a:latin typeface="Calibri" pitchFamily="34" charset="0"/>
                </a:rPr>
                <a:t>1</a:t>
              </a:r>
            </a:p>
          </p:txBody>
        </p:sp>
      </p:grpSp>
      <p:cxnSp>
        <p:nvCxnSpPr>
          <p:cNvPr id="34" name="Connecteur droit avec flèche 33"/>
          <p:cNvCxnSpPr>
            <a:endCxn id="3176" idx="3"/>
          </p:cNvCxnSpPr>
          <p:nvPr/>
        </p:nvCxnSpPr>
        <p:spPr bwMode="auto">
          <a:xfrm flipH="1">
            <a:off x="5075362" y="1989287"/>
            <a:ext cx="287337" cy="9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" name="ZoneTexte 40"/>
          <p:cNvSpPr txBox="1">
            <a:spLocks noChangeArrowheads="1"/>
          </p:cNvSpPr>
          <p:nvPr/>
        </p:nvSpPr>
        <p:spPr bwMode="auto">
          <a:xfrm>
            <a:off x="4788024" y="1844824"/>
            <a:ext cx="2873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solidFill>
                  <a:srgbClr val="00B0F0"/>
                </a:solidFill>
                <a:latin typeface="Calibri" pitchFamily="34" charset="0"/>
              </a:rPr>
              <a:t>1</a:t>
            </a:r>
          </a:p>
        </p:txBody>
      </p:sp>
      <p:grpSp>
        <p:nvGrpSpPr>
          <p:cNvPr id="4" name="Groupe 104"/>
          <p:cNvGrpSpPr>
            <a:grpSpLocks/>
          </p:cNvGrpSpPr>
          <p:nvPr/>
        </p:nvGrpSpPr>
        <p:grpSpPr bwMode="auto">
          <a:xfrm>
            <a:off x="4440620" y="3539762"/>
            <a:ext cx="711200" cy="307975"/>
            <a:chOff x="149547" y="3583527"/>
            <a:chExt cx="710782" cy="307777"/>
          </a:xfrm>
        </p:grpSpPr>
        <p:cxnSp>
          <p:nvCxnSpPr>
            <p:cNvPr id="35" name="Connecteur droit avec flèche 34"/>
            <p:cNvCxnSpPr/>
            <p:nvPr/>
          </p:nvCxnSpPr>
          <p:spPr>
            <a:xfrm flipH="1">
              <a:off x="571574" y="3748521"/>
              <a:ext cx="28875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4" name="ZoneTexte 41"/>
            <p:cNvSpPr txBox="1">
              <a:spLocks noChangeArrowheads="1"/>
            </p:cNvSpPr>
            <p:nvPr/>
          </p:nvSpPr>
          <p:spPr bwMode="auto">
            <a:xfrm>
              <a:off x="149547" y="358352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5" name="Groupe 119"/>
          <p:cNvGrpSpPr>
            <a:grpSpLocks/>
          </p:cNvGrpSpPr>
          <p:nvPr/>
        </p:nvGrpSpPr>
        <p:grpSpPr bwMode="auto">
          <a:xfrm>
            <a:off x="3440397" y="6052419"/>
            <a:ext cx="814388" cy="307975"/>
            <a:chOff x="6349813" y="5229201"/>
            <a:chExt cx="814475" cy="307777"/>
          </a:xfrm>
        </p:grpSpPr>
        <p:cxnSp>
          <p:nvCxnSpPr>
            <p:cNvPr id="32" name="Connecteur droit avec flèche 31"/>
            <p:cNvCxnSpPr/>
            <p:nvPr/>
          </p:nvCxnSpPr>
          <p:spPr>
            <a:xfrm>
              <a:off x="6349813" y="5433857"/>
              <a:ext cx="3604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2" name="ZoneTexte 42"/>
            <p:cNvSpPr txBox="1">
              <a:spLocks noChangeArrowheads="1"/>
            </p:cNvSpPr>
            <p:nvPr/>
          </p:nvSpPr>
          <p:spPr bwMode="auto">
            <a:xfrm>
              <a:off x="6660232" y="5229201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6" name="Groupe 105"/>
          <p:cNvGrpSpPr>
            <a:grpSpLocks/>
          </p:cNvGrpSpPr>
          <p:nvPr/>
        </p:nvGrpSpPr>
        <p:grpSpPr bwMode="auto">
          <a:xfrm>
            <a:off x="4498744" y="6058677"/>
            <a:ext cx="685800" cy="307975"/>
            <a:chOff x="179512" y="5229201"/>
            <a:chExt cx="685907" cy="307777"/>
          </a:xfrm>
        </p:grpSpPr>
        <p:cxnSp>
          <p:nvCxnSpPr>
            <p:cNvPr id="36" name="Connecteur droit avec flèche 35"/>
            <p:cNvCxnSpPr/>
            <p:nvPr/>
          </p:nvCxnSpPr>
          <p:spPr>
            <a:xfrm flipH="1">
              <a:off x="578036" y="5427511"/>
              <a:ext cx="28738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0" name="ZoneTexte 43"/>
            <p:cNvSpPr txBox="1">
              <a:spLocks noChangeArrowheads="1"/>
            </p:cNvSpPr>
            <p:nvPr/>
          </p:nvSpPr>
          <p:spPr bwMode="auto">
            <a:xfrm>
              <a:off x="179512" y="5229201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7" name="Groupe 118"/>
          <p:cNvGrpSpPr>
            <a:grpSpLocks/>
          </p:cNvGrpSpPr>
          <p:nvPr/>
        </p:nvGrpSpPr>
        <p:grpSpPr bwMode="auto">
          <a:xfrm>
            <a:off x="3303293" y="2578659"/>
            <a:ext cx="889000" cy="307975"/>
            <a:chOff x="6204476" y="2564905"/>
            <a:chExt cx="887804" cy="307777"/>
          </a:xfrm>
        </p:grpSpPr>
        <p:sp>
          <p:nvSpPr>
            <p:cNvPr id="3167" name="ZoneTexte 46"/>
            <p:cNvSpPr txBox="1">
              <a:spLocks noChangeArrowheads="1"/>
            </p:cNvSpPr>
            <p:nvPr/>
          </p:nvSpPr>
          <p:spPr bwMode="auto">
            <a:xfrm>
              <a:off x="6588224" y="2564905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0.9</a:t>
              </a:r>
            </a:p>
          </p:txBody>
        </p:sp>
        <p:cxnSp>
          <p:nvCxnSpPr>
            <p:cNvPr id="48" name="Connecteur droit avec flèche 47"/>
            <p:cNvCxnSpPr/>
            <p:nvPr/>
          </p:nvCxnSpPr>
          <p:spPr>
            <a:xfrm>
              <a:off x="6204476" y="2715621"/>
              <a:ext cx="35987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e 103"/>
          <p:cNvGrpSpPr>
            <a:grpSpLocks/>
          </p:cNvGrpSpPr>
          <p:nvPr/>
        </p:nvGrpSpPr>
        <p:grpSpPr bwMode="auto">
          <a:xfrm>
            <a:off x="4502717" y="2545158"/>
            <a:ext cx="731837" cy="307975"/>
            <a:chOff x="223119" y="2585044"/>
            <a:chExt cx="731804" cy="307777"/>
          </a:xfrm>
        </p:grpSpPr>
        <p:cxnSp>
          <p:nvCxnSpPr>
            <p:cNvPr id="49" name="Connecteur droit avec flèche 48"/>
            <p:cNvCxnSpPr/>
            <p:nvPr/>
          </p:nvCxnSpPr>
          <p:spPr>
            <a:xfrm flipH="1">
              <a:off x="667599" y="2719895"/>
              <a:ext cx="2873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66" name="ZoneTexte 51"/>
            <p:cNvSpPr txBox="1">
              <a:spLocks noChangeArrowheads="1"/>
            </p:cNvSpPr>
            <p:nvPr/>
          </p:nvSpPr>
          <p:spPr bwMode="auto">
            <a:xfrm>
              <a:off x="223119" y="2585044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0.9</a:t>
              </a:r>
            </a:p>
          </p:txBody>
        </p:sp>
      </p:grpSp>
      <p:grpSp>
        <p:nvGrpSpPr>
          <p:cNvPr id="9" name="Groupe 120"/>
          <p:cNvGrpSpPr>
            <a:grpSpLocks/>
          </p:cNvGrpSpPr>
          <p:nvPr/>
        </p:nvGrpSpPr>
        <p:grpSpPr bwMode="auto">
          <a:xfrm>
            <a:off x="3441766" y="3520833"/>
            <a:ext cx="857250" cy="307975"/>
            <a:chOff x="6320089" y="3563388"/>
            <a:chExt cx="856274" cy="307777"/>
          </a:xfrm>
        </p:grpSpPr>
        <p:cxnSp>
          <p:nvCxnSpPr>
            <p:cNvPr id="31" name="Connecteur droit avec flèche 30"/>
            <p:cNvCxnSpPr/>
            <p:nvPr/>
          </p:nvCxnSpPr>
          <p:spPr>
            <a:xfrm>
              <a:off x="6320089" y="3745833"/>
              <a:ext cx="3599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64" name="ZoneTexte 53"/>
            <p:cNvSpPr txBox="1">
              <a:spLocks noChangeArrowheads="1"/>
            </p:cNvSpPr>
            <p:nvPr/>
          </p:nvSpPr>
          <p:spPr bwMode="auto">
            <a:xfrm>
              <a:off x="6672307" y="3563388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10" name="Groupe 128"/>
          <p:cNvGrpSpPr>
            <a:grpSpLocks/>
          </p:cNvGrpSpPr>
          <p:nvPr/>
        </p:nvGrpSpPr>
        <p:grpSpPr bwMode="auto">
          <a:xfrm>
            <a:off x="7257073" y="1501727"/>
            <a:ext cx="503238" cy="473075"/>
            <a:chOff x="5857635" y="1300292"/>
            <a:chExt cx="504056" cy="472524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6083426" y="1557167"/>
              <a:ext cx="0" cy="21564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62" name="ZoneTexte 60"/>
            <p:cNvSpPr txBox="1">
              <a:spLocks noChangeArrowheads="1"/>
            </p:cNvSpPr>
            <p:nvPr/>
          </p:nvSpPr>
          <p:spPr bwMode="auto">
            <a:xfrm>
              <a:off x="5857635" y="1300292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0.3</a:t>
              </a:r>
            </a:p>
          </p:txBody>
        </p:sp>
      </p:grpSp>
      <p:cxnSp>
        <p:nvCxnSpPr>
          <p:cNvPr id="59" name="Connecteur droit avec flèche 58"/>
          <p:cNvCxnSpPr/>
          <p:nvPr/>
        </p:nvCxnSpPr>
        <p:spPr bwMode="auto">
          <a:xfrm flipV="1">
            <a:off x="5220072" y="1772816"/>
            <a:ext cx="0" cy="215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0" name="ZoneTexte 61"/>
          <p:cNvSpPr txBox="1">
            <a:spLocks noChangeArrowheads="1"/>
          </p:cNvSpPr>
          <p:nvPr/>
        </p:nvSpPr>
        <p:spPr bwMode="auto">
          <a:xfrm>
            <a:off x="4932040" y="1556792"/>
            <a:ext cx="503238" cy="30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solidFill>
                  <a:srgbClr val="00B0F0"/>
                </a:solidFill>
                <a:latin typeface="Calibri" pitchFamily="34" charset="0"/>
              </a:rPr>
              <a:t>0.3</a:t>
            </a:r>
          </a:p>
        </p:txBody>
      </p:sp>
      <p:grpSp>
        <p:nvGrpSpPr>
          <p:cNvPr id="11" name="Groupe 138"/>
          <p:cNvGrpSpPr>
            <a:grpSpLocks/>
          </p:cNvGrpSpPr>
          <p:nvPr/>
        </p:nvGrpSpPr>
        <p:grpSpPr bwMode="auto">
          <a:xfrm>
            <a:off x="4877833" y="2171563"/>
            <a:ext cx="503238" cy="515937"/>
            <a:chOff x="539552" y="2204865"/>
            <a:chExt cx="504056" cy="515750"/>
          </a:xfrm>
        </p:grpSpPr>
        <p:cxnSp>
          <p:nvCxnSpPr>
            <p:cNvPr id="60" name="Connecteur droit avec flèche 59"/>
            <p:cNvCxnSpPr/>
            <p:nvPr/>
          </p:nvCxnSpPr>
          <p:spPr>
            <a:xfrm flipV="1">
              <a:off x="798736" y="2504793"/>
              <a:ext cx="0" cy="21582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8" name="ZoneTexte 64"/>
            <p:cNvSpPr txBox="1">
              <a:spLocks noChangeArrowheads="1"/>
            </p:cNvSpPr>
            <p:nvPr/>
          </p:nvSpPr>
          <p:spPr bwMode="auto">
            <a:xfrm>
              <a:off x="539552" y="2204865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solidFill>
                    <a:srgbClr val="00B0F0"/>
                  </a:solidFill>
                  <a:latin typeface="Calibri" pitchFamily="34" charset="0"/>
                </a:rPr>
                <a:t>0.15</a:t>
              </a:r>
            </a:p>
          </p:txBody>
        </p:sp>
      </p:grpSp>
      <p:sp>
        <p:nvSpPr>
          <p:cNvPr id="3094" name="ZoneTexte 83"/>
          <p:cNvSpPr txBox="1">
            <a:spLocks noChangeArrowheads="1"/>
          </p:cNvSpPr>
          <p:nvPr/>
        </p:nvSpPr>
        <p:spPr bwMode="auto">
          <a:xfrm>
            <a:off x="5220072" y="4293096"/>
            <a:ext cx="23050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4° Pinces : déplacer proportionnellement : 1/3 de la valeur devant.</a:t>
            </a:r>
          </a:p>
          <a:p>
            <a:r>
              <a:rPr lang="fr-FR" sz="1400" dirty="0">
                <a:latin typeface="Calibri" pitchFamily="34" charset="0"/>
              </a:rPr>
              <a:t>La hauteur de pince ne varie pas. </a:t>
            </a:r>
          </a:p>
        </p:txBody>
      </p:sp>
      <p:grpSp>
        <p:nvGrpSpPr>
          <p:cNvPr id="12" name="Groupe 101"/>
          <p:cNvGrpSpPr>
            <a:grpSpLocks/>
          </p:cNvGrpSpPr>
          <p:nvPr/>
        </p:nvGrpSpPr>
        <p:grpSpPr bwMode="auto">
          <a:xfrm>
            <a:off x="1475656" y="1412776"/>
            <a:ext cx="468312" cy="623888"/>
            <a:chOff x="1583184" y="1275645"/>
            <a:chExt cx="468536" cy="624861"/>
          </a:xfrm>
        </p:grpSpPr>
        <p:cxnSp>
          <p:nvCxnSpPr>
            <p:cNvPr id="70" name="Connecteur droit avec flèche 69"/>
            <p:cNvCxnSpPr/>
            <p:nvPr/>
          </p:nvCxnSpPr>
          <p:spPr>
            <a:xfrm flipV="1">
              <a:off x="1713421" y="1569791"/>
              <a:ext cx="14294" cy="30368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avec flèche 70"/>
            <p:cNvCxnSpPr/>
            <p:nvPr/>
          </p:nvCxnSpPr>
          <p:spPr>
            <a:xfrm flipH="1" flipV="1">
              <a:off x="1948484" y="1545941"/>
              <a:ext cx="7941" cy="35456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6" name="ZoneTexte 84"/>
            <p:cNvSpPr txBox="1">
              <a:spLocks noChangeArrowheads="1"/>
            </p:cNvSpPr>
            <p:nvPr/>
          </p:nvSpPr>
          <p:spPr bwMode="auto">
            <a:xfrm>
              <a:off x="1583184" y="1275645"/>
              <a:ext cx="468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Calibri" pitchFamily="34" charset="0"/>
                </a:rPr>
                <a:t>0.3</a:t>
              </a:r>
            </a:p>
          </p:txBody>
        </p:sp>
      </p:grpSp>
      <p:grpSp>
        <p:nvGrpSpPr>
          <p:cNvPr id="13" name="Groupe 100"/>
          <p:cNvGrpSpPr>
            <a:grpSpLocks/>
          </p:cNvGrpSpPr>
          <p:nvPr/>
        </p:nvGrpSpPr>
        <p:grpSpPr bwMode="auto">
          <a:xfrm>
            <a:off x="2331599" y="1282262"/>
            <a:ext cx="503237" cy="688975"/>
            <a:chOff x="2267744" y="1268761"/>
            <a:chExt cx="504056" cy="639057"/>
          </a:xfrm>
        </p:grpSpPr>
        <p:cxnSp>
          <p:nvCxnSpPr>
            <p:cNvPr id="72" name="Connecteur droit avec flèche 71"/>
            <p:cNvCxnSpPr/>
            <p:nvPr/>
          </p:nvCxnSpPr>
          <p:spPr>
            <a:xfrm flipV="1">
              <a:off x="2312266" y="1524066"/>
              <a:ext cx="0" cy="38375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avec flèche 72"/>
            <p:cNvCxnSpPr/>
            <p:nvPr/>
          </p:nvCxnSpPr>
          <p:spPr>
            <a:xfrm flipH="1" flipV="1">
              <a:off x="2542828" y="1535167"/>
              <a:ext cx="17491" cy="37265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3" name="ZoneTexte 85"/>
            <p:cNvSpPr txBox="1">
              <a:spLocks noChangeArrowheads="1"/>
            </p:cNvSpPr>
            <p:nvPr/>
          </p:nvSpPr>
          <p:spPr bwMode="auto">
            <a:xfrm>
              <a:off x="2267744" y="1268761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Calibri" pitchFamily="34" charset="0"/>
                </a:rPr>
                <a:t>0.3</a:t>
              </a:r>
            </a:p>
          </p:txBody>
        </p:sp>
      </p:grpSp>
      <p:cxnSp>
        <p:nvCxnSpPr>
          <p:cNvPr id="74" name="Connecteur droit avec flèche 73"/>
          <p:cNvCxnSpPr/>
          <p:nvPr/>
        </p:nvCxnSpPr>
        <p:spPr bwMode="auto">
          <a:xfrm flipV="1">
            <a:off x="6562626" y="1486751"/>
            <a:ext cx="11113" cy="4841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 bwMode="auto">
          <a:xfrm flipV="1">
            <a:off x="6805120" y="1496958"/>
            <a:ext cx="14288" cy="4841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0" name="ZoneTexte 86"/>
          <p:cNvSpPr txBox="1">
            <a:spLocks noChangeArrowheads="1"/>
          </p:cNvSpPr>
          <p:nvPr/>
        </p:nvSpPr>
        <p:spPr bwMode="auto">
          <a:xfrm>
            <a:off x="6503420" y="1284049"/>
            <a:ext cx="503237" cy="30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0.3</a:t>
            </a:r>
          </a:p>
        </p:txBody>
      </p:sp>
      <p:cxnSp>
        <p:nvCxnSpPr>
          <p:cNvPr id="76" name="Connecteur droit avec flèche 75"/>
          <p:cNvCxnSpPr/>
          <p:nvPr/>
        </p:nvCxnSpPr>
        <p:spPr bwMode="auto">
          <a:xfrm flipV="1">
            <a:off x="5850047" y="1556079"/>
            <a:ext cx="4762" cy="4048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 bwMode="auto">
          <a:xfrm flipH="1" flipV="1">
            <a:off x="6086867" y="1484758"/>
            <a:ext cx="3175" cy="466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7" name="ZoneTexte 87"/>
          <p:cNvSpPr txBox="1">
            <a:spLocks noChangeArrowheads="1"/>
          </p:cNvSpPr>
          <p:nvPr/>
        </p:nvSpPr>
        <p:spPr bwMode="auto">
          <a:xfrm>
            <a:off x="5776201" y="1281058"/>
            <a:ext cx="503238" cy="30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Calibri" pitchFamily="34" charset="0"/>
              </a:rPr>
              <a:t>0.3</a:t>
            </a:r>
          </a:p>
        </p:txBody>
      </p:sp>
      <p:cxnSp>
        <p:nvCxnSpPr>
          <p:cNvPr id="93" name="Connecteur droit avec flèche 92"/>
          <p:cNvCxnSpPr/>
          <p:nvPr/>
        </p:nvCxnSpPr>
        <p:spPr bwMode="auto">
          <a:xfrm flipV="1">
            <a:off x="2375284" y="1772816"/>
            <a:ext cx="468524" cy="75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4" name="ZoneTexte 160"/>
          <p:cNvSpPr txBox="1">
            <a:spLocks noChangeArrowheads="1"/>
          </p:cNvSpPr>
          <p:nvPr/>
        </p:nvSpPr>
        <p:spPr bwMode="auto">
          <a:xfrm>
            <a:off x="2771800" y="1484784"/>
            <a:ext cx="288161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0.6</a:t>
            </a:r>
          </a:p>
        </p:txBody>
      </p:sp>
      <p:sp>
        <p:nvSpPr>
          <p:cNvPr id="3100" name="ZoneTexte 182"/>
          <p:cNvSpPr txBox="1">
            <a:spLocks noChangeArrowheads="1"/>
          </p:cNvSpPr>
          <p:nvPr/>
        </p:nvSpPr>
        <p:spPr bwMode="auto">
          <a:xfrm>
            <a:off x="539750" y="836613"/>
            <a:ext cx="7561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DEFINIR POINTS FIXES : Milieux et bassin</a:t>
            </a:r>
          </a:p>
        </p:txBody>
      </p:sp>
      <p:cxnSp>
        <p:nvCxnSpPr>
          <p:cNvPr id="170" name="Connecteur droit avec flèche 169"/>
          <p:cNvCxnSpPr/>
          <p:nvPr/>
        </p:nvCxnSpPr>
        <p:spPr bwMode="auto">
          <a:xfrm flipH="1" flipV="1">
            <a:off x="5654567" y="1776248"/>
            <a:ext cx="420412" cy="105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2" name="ZoneTexte 80"/>
          <p:cNvSpPr txBox="1">
            <a:spLocks noChangeArrowheads="1"/>
          </p:cNvSpPr>
          <p:nvPr/>
        </p:nvSpPr>
        <p:spPr bwMode="auto">
          <a:xfrm>
            <a:off x="5359349" y="1481001"/>
            <a:ext cx="468106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0.6</a:t>
            </a:r>
          </a:p>
        </p:txBody>
      </p:sp>
      <p:grpSp>
        <p:nvGrpSpPr>
          <p:cNvPr id="14" name="Groupe 115"/>
          <p:cNvGrpSpPr>
            <a:grpSpLocks/>
          </p:cNvGrpSpPr>
          <p:nvPr/>
        </p:nvGrpSpPr>
        <p:grpSpPr bwMode="auto">
          <a:xfrm>
            <a:off x="6194042" y="1520771"/>
            <a:ext cx="608012" cy="307975"/>
            <a:chOff x="1947280" y="1436733"/>
            <a:chExt cx="608167" cy="307777"/>
          </a:xfrm>
        </p:grpSpPr>
        <p:cxnSp>
          <p:nvCxnSpPr>
            <p:cNvPr id="176" name="Connecteur droit avec flèche 175"/>
            <p:cNvCxnSpPr/>
            <p:nvPr/>
          </p:nvCxnSpPr>
          <p:spPr>
            <a:xfrm flipH="1" flipV="1">
              <a:off x="2066372" y="1727058"/>
              <a:ext cx="489075" cy="79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40" name="ZoneTexte 81"/>
            <p:cNvSpPr txBox="1">
              <a:spLocks noChangeArrowheads="1"/>
            </p:cNvSpPr>
            <p:nvPr/>
          </p:nvSpPr>
          <p:spPr bwMode="auto">
            <a:xfrm>
              <a:off x="1947280" y="1436733"/>
              <a:ext cx="468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0.3</a:t>
              </a:r>
            </a:p>
          </p:txBody>
        </p:sp>
      </p:grpSp>
      <p:grpSp>
        <p:nvGrpSpPr>
          <p:cNvPr id="15" name="Groupe 111"/>
          <p:cNvGrpSpPr>
            <a:grpSpLocks/>
          </p:cNvGrpSpPr>
          <p:nvPr/>
        </p:nvGrpSpPr>
        <p:grpSpPr bwMode="auto">
          <a:xfrm>
            <a:off x="5426638" y="2086084"/>
            <a:ext cx="468313" cy="581682"/>
            <a:chOff x="1213105" y="2488853"/>
            <a:chExt cx="468536" cy="581445"/>
          </a:xfrm>
        </p:grpSpPr>
        <p:cxnSp>
          <p:nvCxnSpPr>
            <p:cNvPr id="79" name="Connecteur droit avec flèche 78"/>
            <p:cNvCxnSpPr/>
            <p:nvPr/>
          </p:nvCxnSpPr>
          <p:spPr>
            <a:xfrm flipV="1">
              <a:off x="1602010" y="2788497"/>
              <a:ext cx="7377" cy="28180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8" name="ZoneTexte 82"/>
            <p:cNvSpPr txBox="1">
              <a:spLocks noChangeArrowheads="1"/>
            </p:cNvSpPr>
            <p:nvPr/>
          </p:nvSpPr>
          <p:spPr bwMode="auto">
            <a:xfrm>
              <a:off x="1213105" y="2488853"/>
              <a:ext cx="468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0.3</a:t>
              </a:r>
            </a:p>
          </p:txBody>
        </p:sp>
      </p:grpSp>
      <p:grpSp>
        <p:nvGrpSpPr>
          <p:cNvPr id="16" name="Groupe 112"/>
          <p:cNvGrpSpPr>
            <a:grpSpLocks/>
          </p:cNvGrpSpPr>
          <p:nvPr/>
        </p:nvGrpSpPr>
        <p:grpSpPr bwMode="auto">
          <a:xfrm>
            <a:off x="6132673" y="2095030"/>
            <a:ext cx="468312" cy="581681"/>
            <a:chOff x="1896286" y="2488853"/>
            <a:chExt cx="468536" cy="581444"/>
          </a:xfrm>
        </p:grpSpPr>
        <p:cxnSp>
          <p:nvCxnSpPr>
            <p:cNvPr id="78" name="Connecteur droit avec flèche 77"/>
            <p:cNvCxnSpPr/>
            <p:nvPr/>
          </p:nvCxnSpPr>
          <p:spPr>
            <a:xfrm flipH="1" flipV="1">
              <a:off x="2206602" y="2821577"/>
              <a:ext cx="5146" cy="24872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6" name="ZoneTexte 88"/>
            <p:cNvSpPr txBox="1">
              <a:spLocks noChangeArrowheads="1"/>
            </p:cNvSpPr>
            <p:nvPr/>
          </p:nvSpPr>
          <p:spPr bwMode="auto">
            <a:xfrm>
              <a:off x="1896286" y="2488853"/>
              <a:ext cx="468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0.3</a:t>
              </a:r>
            </a:p>
          </p:txBody>
        </p:sp>
      </p:grpSp>
      <p:grpSp>
        <p:nvGrpSpPr>
          <p:cNvPr id="17" name="Groupe 136"/>
          <p:cNvGrpSpPr>
            <a:grpSpLocks/>
          </p:cNvGrpSpPr>
          <p:nvPr/>
        </p:nvGrpSpPr>
        <p:grpSpPr bwMode="auto">
          <a:xfrm>
            <a:off x="2485135" y="2332173"/>
            <a:ext cx="468313" cy="612775"/>
            <a:chOff x="4933780" y="2100009"/>
            <a:chExt cx="468536" cy="612937"/>
          </a:xfrm>
        </p:grpSpPr>
        <p:cxnSp>
          <p:nvCxnSpPr>
            <p:cNvPr id="150" name="Connecteur droit avec flèche 149"/>
            <p:cNvCxnSpPr/>
            <p:nvPr/>
          </p:nvCxnSpPr>
          <p:spPr>
            <a:xfrm flipH="1" flipV="1">
              <a:off x="5181548" y="2350900"/>
              <a:ext cx="4765" cy="36204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4" name="ZoneTexte 90"/>
            <p:cNvSpPr txBox="1">
              <a:spLocks noChangeArrowheads="1"/>
            </p:cNvSpPr>
            <p:nvPr/>
          </p:nvSpPr>
          <p:spPr bwMode="auto">
            <a:xfrm>
              <a:off x="4933780" y="2100009"/>
              <a:ext cx="468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Calibri" pitchFamily="34" charset="0"/>
                </a:rPr>
                <a:t>0.3</a:t>
              </a:r>
            </a:p>
          </p:txBody>
        </p:sp>
      </p:grpSp>
      <p:grpSp>
        <p:nvGrpSpPr>
          <p:cNvPr id="18" name="Groupe 135"/>
          <p:cNvGrpSpPr>
            <a:grpSpLocks/>
          </p:cNvGrpSpPr>
          <p:nvPr/>
        </p:nvGrpSpPr>
        <p:grpSpPr bwMode="auto">
          <a:xfrm>
            <a:off x="1744277" y="2299214"/>
            <a:ext cx="468313" cy="650875"/>
            <a:chOff x="5508104" y="2060849"/>
            <a:chExt cx="468536" cy="650149"/>
          </a:xfrm>
        </p:grpSpPr>
        <p:cxnSp>
          <p:nvCxnSpPr>
            <p:cNvPr id="151" name="Connecteur droit avec flèche 150"/>
            <p:cNvCxnSpPr/>
            <p:nvPr/>
          </p:nvCxnSpPr>
          <p:spPr>
            <a:xfrm flipH="1" flipV="1">
              <a:off x="5652636" y="2349452"/>
              <a:ext cx="4764" cy="36154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2" name="ZoneTexte 91"/>
            <p:cNvSpPr txBox="1">
              <a:spLocks noChangeArrowheads="1"/>
            </p:cNvSpPr>
            <p:nvPr/>
          </p:nvSpPr>
          <p:spPr bwMode="auto">
            <a:xfrm>
              <a:off x="5508104" y="2060849"/>
              <a:ext cx="468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Calibri" pitchFamily="34" charset="0"/>
                </a:rPr>
                <a:t>0.3</a:t>
              </a:r>
            </a:p>
          </p:txBody>
        </p:sp>
      </p:grpSp>
      <p:grpSp>
        <p:nvGrpSpPr>
          <p:cNvPr id="19" name="Groupe 109"/>
          <p:cNvGrpSpPr>
            <a:grpSpLocks/>
          </p:cNvGrpSpPr>
          <p:nvPr/>
        </p:nvGrpSpPr>
        <p:grpSpPr bwMode="auto">
          <a:xfrm>
            <a:off x="5280464" y="2457122"/>
            <a:ext cx="697187" cy="307975"/>
            <a:chOff x="1192115" y="2867263"/>
            <a:chExt cx="697288" cy="307777"/>
          </a:xfrm>
        </p:grpSpPr>
        <p:cxnSp>
          <p:nvCxnSpPr>
            <p:cNvPr id="178" name="Connecteur droit avec flèche 177"/>
            <p:cNvCxnSpPr/>
            <p:nvPr/>
          </p:nvCxnSpPr>
          <p:spPr>
            <a:xfrm flipH="1">
              <a:off x="1545248" y="3067159"/>
              <a:ext cx="344155" cy="1247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0" name="ZoneTexte 93"/>
            <p:cNvSpPr txBox="1">
              <a:spLocks noChangeArrowheads="1"/>
            </p:cNvSpPr>
            <p:nvPr/>
          </p:nvSpPr>
          <p:spPr bwMode="auto">
            <a:xfrm>
              <a:off x="1192115" y="2867263"/>
              <a:ext cx="468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0.6</a:t>
              </a:r>
            </a:p>
          </p:txBody>
        </p:sp>
      </p:grpSp>
      <p:grpSp>
        <p:nvGrpSpPr>
          <p:cNvPr id="20" name="Groupe 108"/>
          <p:cNvGrpSpPr>
            <a:grpSpLocks/>
          </p:cNvGrpSpPr>
          <p:nvPr/>
        </p:nvGrpSpPr>
        <p:grpSpPr bwMode="auto">
          <a:xfrm>
            <a:off x="6017168" y="2436928"/>
            <a:ext cx="673100" cy="307975"/>
            <a:chOff x="1770167" y="2825221"/>
            <a:chExt cx="672393" cy="307777"/>
          </a:xfrm>
        </p:grpSpPr>
        <p:cxnSp>
          <p:nvCxnSpPr>
            <p:cNvPr id="179" name="Connecteur droit avec flèche 178"/>
            <p:cNvCxnSpPr/>
            <p:nvPr/>
          </p:nvCxnSpPr>
          <p:spPr>
            <a:xfrm flipH="1">
              <a:off x="1979497" y="3055261"/>
              <a:ext cx="463063" cy="142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8" name="ZoneTexte 94"/>
            <p:cNvSpPr txBox="1">
              <a:spLocks noChangeArrowheads="1"/>
            </p:cNvSpPr>
            <p:nvPr/>
          </p:nvSpPr>
          <p:spPr bwMode="auto">
            <a:xfrm>
              <a:off x="1770167" y="2825221"/>
              <a:ext cx="468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Calibri" pitchFamily="34" charset="0"/>
                </a:rPr>
                <a:t>0.3</a:t>
              </a:r>
            </a:p>
          </p:txBody>
        </p:sp>
      </p:grpSp>
      <p:cxnSp>
        <p:nvCxnSpPr>
          <p:cNvPr id="140" name="Connecteur droit avec flèche 139"/>
          <p:cNvCxnSpPr/>
          <p:nvPr/>
        </p:nvCxnSpPr>
        <p:spPr bwMode="auto">
          <a:xfrm flipV="1">
            <a:off x="1614103" y="1848015"/>
            <a:ext cx="3857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6" name="ZoneTexte 95"/>
          <p:cNvSpPr txBox="1">
            <a:spLocks noChangeArrowheads="1"/>
          </p:cNvSpPr>
          <p:nvPr/>
        </p:nvSpPr>
        <p:spPr bwMode="auto">
          <a:xfrm>
            <a:off x="1835696" y="1556792"/>
            <a:ext cx="469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0.3</a:t>
            </a:r>
          </a:p>
        </p:txBody>
      </p:sp>
      <p:grpSp>
        <p:nvGrpSpPr>
          <p:cNvPr id="21" name="Groupe 134"/>
          <p:cNvGrpSpPr>
            <a:grpSpLocks/>
          </p:cNvGrpSpPr>
          <p:nvPr/>
        </p:nvGrpSpPr>
        <p:grpSpPr bwMode="auto">
          <a:xfrm>
            <a:off x="2509329" y="2718064"/>
            <a:ext cx="708025" cy="307975"/>
            <a:chOff x="5473909" y="2462930"/>
            <a:chExt cx="708244" cy="307777"/>
          </a:xfrm>
        </p:grpSpPr>
        <p:cxnSp>
          <p:nvCxnSpPr>
            <p:cNvPr id="141" name="Connecteur droit avec flèche 140"/>
            <p:cNvCxnSpPr/>
            <p:nvPr/>
          </p:nvCxnSpPr>
          <p:spPr>
            <a:xfrm flipV="1">
              <a:off x="5473909" y="2697729"/>
              <a:ext cx="38429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4" name="ZoneTexte 96"/>
            <p:cNvSpPr txBox="1">
              <a:spLocks noChangeArrowheads="1"/>
            </p:cNvSpPr>
            <p:nvPr/>
          </p:nvSpPr>
          <p:spPr bwMode="auto">
            <a:xfrm>
              <a:off x="5713617" y="2462930"/>
              <a:ext cx="4685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latin typeface="Calibri" pitchFamily="34" charset="0"/>
                </a:rPr>
                <a:t>0.6</a:t>
              </a:r>
            </a:p>
          </p:txBody>
        </p:sp>
      </p:grpSp>
      <p:grpSp>
        <p:nvGrpSpPr>
          <p:cNvPr id="22" name="Groupe 98"/>
          <p:cNvGrpSpPr>
            <a:grpSpLocks/>
          </p:cNvGrpSpPr>
          <p:nvPr/>
        </p:nvGrpSpPr>
        <p:grpSpPr bwMode="auto">
          <a:xfrm>
            <a:off x="3018495" y="1337278"/>
            <a:ext cx="504825" cy="631825"/>
            <a:chOff x="2808267" y="1348150"/>
            <a:chExt cx="504056" cy="632000"/>
          </a:xfrm>
        </p:grpSpPr>
        <p:sp>
          <p:nvSpPr>
            <p:cNvPr id="3121" name="ZoneTexte 107"/>
            <p:cNvSpPr txBox="1">
              <a:spLocks noChangeArrowheads="1"/>
            </p:cNvSpPr>
            <p:nvPr/>
          </p:nvSpPr>
          <p:spPr bwMode="auto">
            <a:xfrm>
              <a:off x="2808267" y="1348150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solidFill>
                    <a:srgbClr val="00B0F0"/>
                  </a:solidFill>
                  <a:latin typeface="Calibri" pitchFamily="34" charset="0"/>
                </a:rPr>
                <a:t>0.3</a:t>
              </a:r>
            </a:p>
          </p:txBody>
        </p:sp>
        <p:cxnSp>
          <p:nvCxnSpPr>
            <p:cNvPr id="111" name="Connecteur droit avec flèche 110"/>
            <p:cNvCxnSpPr/>
            <p:nvPr/>
          </p:nvCxnSpPr>
          <p:spPr>
            <a:xfrm flipH="1" flipV="1">
              <a:off x="3060295" y="1629215"/>
              <a:ext cx="0" cy="3509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e 117"/>
          <p:cNvGrpSpPr>
            <a:grpSpLocks/>
          </p:cNvGrpSpPr>
          <p:nvPr/>
        </p:nvGrpSpPr>
        <p:grpSpPr bwMode="auto">
          <a:xfrm>
            <a:off x="716072" y="1358243"/>
            <a:ext cx="504825" cy="642938"/>
            <a:chOff x="3932875" y="1264067"/>
            <a:chExt cx="504056" cy="642511"/>
          </a:xfrm>
        </p:grpSpPr>
        <p:cxnSp>
          <p:nvCxnSpPr>
            <p:cNvPr id="114" name="Connecteur droit avec flèche 113"/>
            <p:cNvCxnSpPr/>
            <p:nvPr/>
          </p:nvCxnSpPr>
          <p:spPr>
            <a:xfrm flipH="1" flipV="1">
              <a:off x="4153201" y="1555973"/>
              <a:ext cx="0" cy="3506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0" name="ZoneTexte 114"/>
            <p:cNvSpPr txBox="1">
              <a:spLocks noChangeArrowheads="1"/>
            </p:cNvSpPr>
            <p:nvPr/>
          </p:nvSpPr>
          <p:spPr bwMode="auto">
            <a:xfrm>
              <a:off x="3932875" y="12640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solidFill>
                    <a:srgbClr val="00B0F0"/>
                  </a:solidFill>
                  <a:latin typeface="Calibri" pitchFamily="34" charset="0"/>
                </a:rPr>
                <a:t>0.3</a:t>
              </a:r>
            </a:p>
          </p:txBody>
        </p:sp>
      </p:grpSp>
      <p:grpSp>
        <p:nvGrpSpPr>
          <p:cNvPr id="24" name="Groupe 131"/>
          <p:cNvGrpSpPr>
            <a:grpSpLocks/>
          </p:cNvGrpSpPr>
          <p:nvPr/>
        </p:nvGrpSpPr>
        <p:grpSpPr bwMode="auto">
          <a:xfrm>
            <a:off x="1731599" y="2745310"/>
            <a:ext cx="522287" cy="215900"/>
            <a:chOff x="4932040" y="1556792"/>
            <a:chExt cx="523150" cy="216024"/>
          </a:xfrm>
        </p:grpSpPr>
        <p:cxnSp>
          <p:nvCxnSpPr>
            <p:cNvPr id="90" name="Connecteur droit avec flèche 89"/>
            <p:cNvCxnSpPr/>
            <p:nvPr/>
          </p:nvCxnSpPr>
          <p:spPr>
            <a:xfrm>
              <a:off x="4932040" y="1772816"/>
              <a:ext cx="3593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8" name="ZoneTexte 97"/>
            <p:cNvSpPr txBox="1">
              <a:spLocks noChangeArrowheads="1"/>
            </p:cNvSpPr>
            <p:nvPr/>
          </p:nvSpPr>
          <p:spPr bwMode="auto">
            <a:xfrm>
              <a:off x="5148064" y="1556792"/>
              <a:ext cx="3071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fr-FR" sz="1400">
                  <a:latin typeface="Calibri" pitchFamily="34" charset="0"/>
                </a:rPr>
                <a:t>0.3</a:t>
              </a:r>
            </a:p>
          </p:txBody>
        </p:sp>
      </p:grpSp>
      <p:grpSp>
        <p:nvGrpSpPr>
          <p:cNvPr id="27" name="Groupe 126"/>
          <p:cNvGrpSpPr>
            <a:grpSpLocks/>
          </p:cNvGrpSpPr>
          <p:nvPr/>
        </p:nvGrpSpPr>
        <p:grpSpPr bwMode="auto">
          <a:xfrm>
            <a:off x="3196186" y="2175677"/>
            <a:ext cx="503238" cy="546100"/>
            <a:chOff x="6140252" y="2195340"/>
            <a:chExt cx="504056" cy="546296"/>
          </a:xfrm>
        </p:grpSpPr>
        <p:cxnSp>
          <p:nvCxnSpPr>
            <p:cNvPr id="58" name="Connecteur droit avec flèche 57"/>
            <p:cNvCxnSpPr/>
            <p:nvPr/>
          </p:nvCxnSpPr>
          <p:spPr>
            <a:xfrm flipV="1">
              <a:off x="6380355" y="2525659"/>
              <a:ext cx="0" cy="2159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6" name="ZoneTexte 125"/>
            <p:cNvSpPr txBox="1">
              <a:spLocks noChangeArrowheads="1"/>
            </p:cNvSpPr>
            <p:nvPr/>
          </p:nvSpPr>
          <p:spPr bwMode="auto">
            <a:xfrm>
              <a:off x="6140252" y="2195340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0.15</a:t>
              </a:r>
            </a:p>
          </p:txBody>
        </p:sp>
      </p:grpSp>
      <p:grpSp>
        <p:nvGrpSpPr>
          <p:cNvPr id="28" name="Groupe 138"/>
          <p:cNvGrpSpPr>
            <a:grpSpLocks/>
          </p:cNvGrpSpPr>
          <p:nvPr/>
        </p:nvGrpSpPr>
        <p:grpSpPr bwMode="auto">
          <a:xfrm>
            <a:off x="675063" y="2204658"/>
            <a:ext cx="503238" cy="515937"/>
            <a:chOff x="539552" y="2204865"/>
            <a:chExt cx="504056" cy="515750"/>
          </a:xfrm>
        </p:grpSpPr>
        <p:cxnSp>
          <p:nvCxnSpPr>
            <p:cNvPr id="113" name="Connecteur droit avec flèche 112"/>
            <p:cNvCxnSpPr/>
            <p:nvPr/>
          </p:nvCxnSpPr>
          <p:spPr>
            <a:xfrm flipV="1">
              <a:off x="798736" y="2504793"/>
              <a:ext cx="0" cy="21582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ZoneTexte 64"/>
            <p:cNvSpPr txBox="1">
              <a:spLocks noChangeArrowheads="1"/>
            </p:cNvSpPr>
            <p:nvPr/>
          </p:nvSpPr>
          <p:spPr bwMode="auto">
            <a:xfrm>
              <a:off x="539552" y="2204865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0.15</a:t>
              </a:r>
            </a:p>
          </p:txBody>
        </p:sp>
      </p:grpSp>
      <p:grpSp>
        <p:nvGrpSpPr>
          <p:cNvPr id="29" name="Groupe 138"/>
          <p:cNvGrpSpPr>
            <a:grpSpLocks/>
          </p:cNvGrpSpPr>
          <p:nvPr/>
        </p:nvGrpSpPr>
        <p:grpSpPr bwMode="auto">
          <a:xfrm>
            <a:off x="7234840" y="2141976"/>
            <a:ext cx="503238" cy="515937"/>
            <a:chOff x="539552" y="2204865"/>
            <a:chExt cx="504056" cy="515750"/>
          </a:xfrm>
        </p:grpSpPr>
        <p:cxnSp>
          <p:nvCxnSpPr>
            <p:cNvPr id="117" name="Connecteur droit avec flèche 116"/>
            <p:cNvCxnSpPr/>
            <p:nvPr/>
          </p:nvCxnSpPr>
          <p:spPr>
            <a:xfrm flipV="1">
              <a:off x="798736" y="2504793"/>
              <a:ext cx="0" cy="21582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ZoneTexte 64"/>
            <p:cNvSpPr txBox="1">
              <a:spLocks noChangeArrowheads="1"/>
            </p:cNvSpPr>
            <p:nvPr/>
          </p:nvSpPr>
          <p:spPr bwMode="auto">
            <a:xfrm>
              <a:off x="539552" y="2204865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0.15</a:t>
              </a:r>
            </a:p>
          </p:txBody>
        </p:sp>
      </p:grpSp>
      <p:cxnSp>
        <p:nvCxnSpPr>
          <p:cNvPr id="120" name="Connecteur droit 119"/>
          <p:cNvCxnSpPr/>
          <p:nvPr/>
        </p:nvCxnSpPr>
        <p:spPr>
          <a:xfrm flipH="1">
            <a:off x="914400" y="2017986"/>
            <a:ext cx="21021" cy="425669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>
            <a:off x="7493876" y="2039007"/>
            <a:ext cx="31531" cy="4204138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V="1">
            <a:off x="971600" y="3699642"/>
            <a:ext cx="2507324" cy="68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>
            <a:off x="5137554" y="3706521"/>
            <a:ext cx="23762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48072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GRADATION DU CORSAGE DE BASE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72008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Rappel profondeur encolure, hauteur encolure</a:t>
            </a:r>
            <a:endParaRPr lang="fr-FR" sz="2800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825627" y="3223489"/>
          <a:ext cx="2304256" cy="2008439"/>
        </p:xfrm>
        <a:graphic>
          <a:graphicData uri="http://schemas.openxmlformats.org/presentationml/2006/ole">
            <p:oleObj spid="_x0000_s21507" name="KaledoStyle" r:id="rId3" imgW="1409748" imgH="1228868" progId="">
              <p:embed/>
            </p:oleObj>
          </a:graphicData>
        </a:graphic>
      </p:graphicFrame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4679111" y="3220860"/>
          <a:ext cx="2392407" cy="2061964"/>
        </p:xfrm>
        <a:graphic>
          <a:graphicData uri="http://schemas.openxmlformats.org/presentationml/2006/ole">
            <p:oleObj spid="_x0000_s21509" name="KaledoStyle" r:id="rId4" imgW="1723930" imgH="1486043" progId="">
              <p:embed/>
            </p:oleObj>
          </a:graphicData>
        </a:graphic>
      </p:graphicFrame>
      <p:cxnSp>
        <p:nvCxnSpPr>
          <p:cNvPr id="11" name="Connecteur droit 10"/>
          <p:cNvCxnSpPr/>
          <p:nvPr/>
        </p:nvCxnSpPr>
        <p:spPr>
          <a:xfrm>
            <a:off x="1881352" y="2648607"/>
            <a:ext cx="3173" cy="10066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513493" y="3236124"/>
            <a:ext cx="1660679" cy="1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5724128" y="3212976"/>
            <a:ext cx="18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999891" y="2606566"/>
            <a:ext cx="6896" cy="1644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205655" y="2680139"/>
            <a:ext cx="0" cy="532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5749161" y="2638099"/>
            <a:ext cx="10511" cy="5749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1475656" y="3645024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6978869" y="4221090"/>
            <a:ext cx="617467" cy="14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868595" y="2837793"/>
            <a:ext cx="1368152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5738650" y="2816774"/>
            <a:ext cx="1282263" cy="10511"/>
          </a:xfrm>
          <a:prstGeom prst="straightConnector1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V="1">
            <a:off x="1619672" y="3212976"/>
            <a:ext cx="0" cy="432048"/>
          </a:xfrm>
          <a:prstGeom prst="straightConnector1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 flipV="1">
            <a:off x="7452322" y="3212976"/>
            <a:ext cx="11591" cy="1038460"/>
          </a:xfrm>
          <a:prstGeom prst="straightConnector1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5805477" y="209976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1907704" y="213285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Largeur</a:t>
            </a:r>
            <a:endParaRPr lang="fr-FR" sz="2000" dirty="0"/>
          </a:p>
        </p:txBody>
      </p:sp>
      <p:sp>
        <p:nvSpPr>
          <p:cNvPr id="57" name="ZoneTexte 56"/>
          <p:cNvSpPr txBox="1"/>
          <p:nvPr/>
        </p:nvSpPr>
        <p:spPr>
          <a:xfrm>
            <a:off x="5796136" y="213285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Largeur</a:t>
            </a:r>
            <a:endParaRPr lang="fr-FR" sz="2000" dirty="0"/>
          </a:p>
        </p:txBody>
      </p:sp>
      <p:cxnSp>
        <p:nvCxnSpPr>
          <p:cNvPr id="59" name="Connecteur droit 58"/>
          <p:cNvCxnSpPr/>
          <p:nvPr/>
        </p:nvCxnSpPr>
        <p:spPr>
          <a:xfrm>
            <a:off x="1619672" y="3645024"/>
            <a:ext cx="0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7452320" y="4221090"/>
            <a:ext cx="0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 rot="16200000">
            <a:off x="850343" y="412788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Profondeur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 rot="16200000">
            <a:off x="6700883" y="468449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Profondeur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50"/>
            <a:ext cx="8229600" cy="360039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/>
              <a:t>CORSAGE DE BASE  sans pince de poitrine : </a:t>
            </a:r>
            <a:r>
              <a:rPr lang="fr-FR" sz="2000" dirty="0" smtClean="0"/>
              <a:t>Milieux et taille fixes</a:t>
            </a:r>
            <a:r>
              <a:rPr lang="fr-FR" sz="2800" b="1" dirty="0" smtClean="0"/>
              <a:t/>
            </a:r>
            <a:br>
              <a:rPr lang="fr-FR" sz="2800" b="1" dirty="0" smtClean="0"/>
            </a:br>
            <a:endParaRPr lang="fr-FR" sz="18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611560" y="980728"/>
          <a:ext cx="5503939" cy="5304098"/>
        </p:xfrm>
        <a:graphic>
          <a:graphicData uri="http://schemas.openxmlformats.org/presentationml/2006/ole">
            <p:oleObj spid="_x0000_s22529" name="KaledoStyle" r:id="rId3" imgW="6296073" imgH="6067616" progId="">
              <p:embed/>
            </p:oleObj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516216" y="2780929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Prendre les évolutions dans l’ordre du tableau, sauf pour la longueur épaules : il traiter d’abord l’encolure</a:t>
            </a:r>
            <a:endParaRPr lang="fr-FR" sz="1400" dirty="0"/>
          </a:p>
        </p:txBody>
      </p:sp>
      <p:grpSp>
        <p:nvGrpSpPr>
          <p:cNvPr id="69" name="Groupe 68"/>
          <p:cNvGrpSpPr/>
          <p:nvPr/>
        </p:nvGrpSpPr>
        <p:grpSpPr>
          <a:xfrm>
            <a:off x="2627784" y="2924943"/>
            <a:ext cx="1440160" cy="276999"/>
            <a:chOff x="2627784" y="2924944"/>
            <a:chExt cx="1440160" cy="276999"/>
          </a:xfrm>
        </p:grpSpPr>
        <p:cxnSp>
          <p:nvCxnSpPr>
            <p:cNvPr id="7" name="Connecteur droit avec flèche 6"/>
            <p:cNvCxnSpPr/>
            <p:nvPr/>
          </p:nvCxnSpPr>
          <p:spPr>
            <a:xfrm>
              <a:off x="2627784" y="3068960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/>
            <p:nvPr/>
          </p:nvCxnSpPr>
          <p:spPr>
            <a:xfrm flipH="1">
              <a:off x="3707904" y="3068960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ZoneTexte 86"/>
            <p:cNvSpPr txBox="1"/>
            <p:nvPr/>
          </p:nvSpPr>
          <p:spPr>
            <a:xfrm>
              <a:off x="3059832" y="2924944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0.75</a:t>
              </a:r>
              <a:endParaRPr lang="fr-FR" sz="1200" dirty="0"/>
            </a:p>
          </p:txBody>
        </p:sp>
      </p:grpSp>
      <p:grpSp>
        <p:nvGrpSpPr>
          <p:cNvPr id="71" name="Groupe 70"/>
          <p:cNvGrpSpPr/>
          <p:nvPr/>
        </p:nvGrpSpPr>
        <p:grpSpPr>
          <a:xfrm>
            <a:off x="2768913" y="6106290"/>
            <a:ext cx="1120355" cy="276999"/>
            <a:chOff x="2768914" y="6106294"/>
            <a:chExt cx="1120354" cy="276999"/>
          </a:xfrm>
        </p:grpSpPr>
        <p:cxnSp>
          <p:nvCxnSpPr>
            <p:cNvPr id="11" name="Connecteur droit avec flèche 10"/>
            <p:cNvCxnSpPr/>
            <p:nvPr/>
          </p:nvCxnSpPr>
          <p:spPr>
            <a:xfrm flipH="1">
              <a:off x="3529228" y="6232574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>
              <a:off x="2768914" y="6243145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ZoneTexte 87"/>
            <p:cNvSpPr txBox="1"/>
            <p:nvPr/>
          </p:nvSpPr>
          <p:spPr>
            <a:xfrm>
              <a:off x="3078882" y="6106294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0.75</a:t>
              </a:r>
              <a:endParaRPr lang="fr-FR" sz="1200" dirty="0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2569217" y="4658500"/>
            <a:ext cx="1593320" cy="276999"/>
            <a:chOff x="2569217" y="4658494"/>
            <a:chExt cx="1593320" cy="276999"/>
          </a:xfrm>
        </p:grpSpPr>
        <p:cxnSp>
          <p:nvCxnSpPr>
            <p:cNvPr id="10" name="Connecteur droit avec flèche 9"/>
            <p:cNvCxnSpPr/>
            <p:nvPr/>
          </p:nvCxnSpPr>
          <p:spPr>
            <a:xfrm flipH="1">
              <a:off x="3802497" y="476112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2569217" y="4771697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3088408" y="4658494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   1</a:t>
              </a:r>
              <a:endParaRPr lang="fr-FR" sz="1200" dirty="0"/>
            </a:p>
          </p:txBody>
        </p:sp>
      </p:grpSp>
      <p:grpSp>
        <p:nvGrpSpPr>
          <p:cNvPr id="72" name="Groupe 71"/>
          <p:cNvGrpSpPr/>
          <p:nvPr/>
        </p:nvGrpSpPr>
        <p:grpSpPr>
          <a:xfrm>
            <a:off x="5796136" y="6258330"/>
            <a:ext cx="504056" cy="472002"/>
            <a:chOff x="5796136" y="6258333"/>
            <a:chExt cx="504056" cy="472002"/>
          </a:xfrm>
        </p:grpSpPr>
        <p:cxnSp>
          <p:nvCxnSpPr>
            <p:cNvPr id="30" name="Connecteur droit avec flèche 29"/>
            <p:cNvCxnSpPr/>
            <p:nvPr/>
          </p:nvCxnSpPr>
          <p:spPr>
            <a:xfrm>
              <a:off x="6072049" y="6258333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ZoneTexte 89"/>
            <p:cNvSpPr txBox="1"/>
            <p:nvPr/>
          </p:nvSpPr>
          <p:spPr>
            <a:xfrm>
              <a:off x="5796136" y="6453336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  0.3</a:t>
              </a:r>
              <a:endParaRPr lang="fr-FR" sz="1200" dirty="0"/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3653011" y="6268839"/>
            <a:ext cx="504056" cy="442442"/>
            <a:chOff x="3653011" y="6268843"/>
            <a:chExt cx="504056" cy="442442"/>
          </a:xfrm>
        </p:grpSpPr>
        <p:cxnSp>
          <p:nvCxnSpPr>
            <p:cNvPr id="29" name="Connecteur droit avec flèche 28"/>
            <p:cNvCxnSpPr/>
            <p:nvPr/>
          </p:nvCxnSpPr>
          <p:spPr>
            <a:xfrm>
              <a:off x="3875387" y="6268843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ZoneTexte 90"/>
            <p:cNvSpPr txBox="1"/>
            <p:nvPr/>
          </p:nvSpPr>
          <p:spPr>
            <a:xfrm>
              <a:off x="3653011" y="6434286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  0.3</a:t>
              </a:r>
              <a:endParaRPr lang="fr-FR" sz="1200" dirty="0"/>
            </a:p>
          </p:txBody>
        </p:sp>
      </p:grpSp>
      <p:grpSp>
        <p:nvGrpSpPr>
          <p:cNvPr id="77" name="Groupe 76"/>
          <p:cNvGrpSpPr/>
          <p:nvPr/>
        </p:nvGrpSpPr>
        <p:grpSpPr>
          <a:xfrm>
            <a:off x="2519536" y="6237310"/>
            <a:ext cx="504056" cy="493023"/>
            <a:chOff x="2519536" y="6237312"/>
            <a:chExt cx="504056" cy="493023"/>
          </a:xfrm>
        </p:grpSpPr>
        <p:cxnSp>
          <p:nvCxnSpPr>
            <p:cNvPr id="27" name="Connecteur droit avec flèche 26"/>
            <p:cNvCxnSpPr/>
            <p:nvPr/>
          </p:nvCxnSpPr>
          <p:spPr>
            <a:xfrm>
              <a:off x="2771800" y="6237312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ZoneTexte 91"/>
            <p:cNvSpPr txBox="1"/>
            <p:nvPr/>
          </p:nvSpPr>
          <p:spPr>
            <a:xfrm>
              <a:off x="2519536" y="6453336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  0.3</a:t>
              </a:r>
              <a:endParaRPr lang="fr-FR" sz="1200" dirty="0"/>
            </a:p>
          </p:txBody>
        </p:sp>
      </p:grpSp>
      <p:grpSp>
        <p:nvGrpSpPr>
          <p:cNvPr id="78" name="Groupe 77"/>
          <p:cNvGrpSpPr/>
          <p:nvPr/>
        </p:nvGrpSpPr>
        <p:grpSpPr>
          <a:xfrm>
            <a:off x="404987" y="6289861"/>
            <a:ext cx="504056" cy="469046"/>
            <a:chOff x="404986" y="6289864"/>
            <a:chExt cx="504056" cy="469046"/>
          </a:xfrm>
        </p:grpSpPr>
        <p:cxnSp>
          <p:nvCxnSpPr>
            <p:cNvPr id="28" name="Connecteur droit avec flèche 27"/>
            <p:cNvCxnSpPr/>
            <p:nvPr/>
          </p:nvCxnSpPr>
          <p:spPr>
            <a:xfrm>
              <a:off x="638200" y="6289864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ZoneTexte 92"/>
            <p:cNvSpPr txBox="1"/>
            <p:nvPr/>
          </p:nvSpPr>
          <p:spPr>
            <a:xfrm>
              <a:off x="404986" y="6481911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  0.3</a:t>
              </a:r>
              <a:endParaRPr lang="fr-FR" sz="1200" dirty="0"/>
            </a:p>
          </p:txBody>
        </p:sp>
      </p:grpSp>
      <p:grpSp>
        <p:nvGrpSpPr>
          <p:cNvPr id="79" name="Groupe 78"/>
          <p:cNvGrpSpPr/>
          <p:nvPr/>
        </p:nvGrpSpPr>
        <p:grpSpPr>
          <a:xfrm>
            <a:off x="2246190" y="2229618"/>
            <a:ext cx="879549" cy="276999"/>
            <a:chOff x="2246189" y="2229619"/>
            <a:chExt cx="879549" cy="276999"/>
          </a:xfrm>
        </p:grpSpPr>
        <p:cxnSp>
          <p:nvCxnSpPr>
            <p:cNvPr id="73" name="Connecteur droit avec flèche 72"/>
            <p:cNvCxnSpPr/>
            <p:nvPr/>
          </p:nvCxnSpPr>
          <p:spPr>
            <a:xfrm>
              <a:off x="2246189" y="2366963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ZoneTexte 93"/>
            <p:cNvSpPr txBox="1"/>
            <p:nvPr/>
          </p:nvSpPr>
          <p:spPr>
            <a:xfrm>
              <a:off x="2621682" y="2229619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0.25</a:t>
              </a:r>
              <a:endParaRPr lang="fr-FR" sz="1200" dirty="0"/>
            </a:p>
          </p:txBody>
        </p:sp>
      </p:grpSp>
      <p:grpSp>
        <p:nvGrpSpPr>
          <p:cNvPr id="68" name="Groupe 67"/>
          <p:cNvGrpSpPr/>
          <p:nvPr/>
        </p:nvGrpSpPr>
        <p:grpSpPr>
          <a:xfrm>
            <a:off x="3640857" y="2258198"/>
            <a:ext cx="874763" cy="276999"/>
            <a:chOff x="3640857" y="2258194"/>
            <a:chExt cx="874762" cy="276999"/>
          </a:xfrm>
        </p:grpSpPr>
        <p:cxnSp>
          <p:nvCxnSpPr>
            <p:cNvPr id="74" name="Connecteur droit avec flèche 73"/>
            <p:cNvCxnSpPr/>
            <p:nvPr/>
          </p:nvCxnSpPr>
          <p:spPr>
            <a:xfrm flipH="1">
              <a:off x="4155579" y="2378398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ZoneTexte 94"/>
            <p:cNvSpPr txBox="1"/>
            <p:nvPr/>
          </p:nvSpPr>
          <p:spPr>
            <a:xfrm>
              <a:off x="3640857" y="2258194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0.3</a:t>
              </a:r>
              <a:endParaRPr lang="fr-FR" sz="1200" dirty="0"/>
            </a:p>
          </p:txBody>
        </p:sp>
      </p:grpSp>
      <p:grpSp>
        <p:nvGrpSpPr>
          <p:cNvPr id="112" name="Groupe 111"/>
          <p:cNvGrpSpPr/>
          <p:nvPr/>
        </p:nvGrpSpPr>
        <p:grpSpPr>
          <a:xfrm>
            <a:off x="390153" y="657598"/>
            <a:ext cx="504056" cy="539155"/>
            <a:chOff x="390153" y="657597"/>
            <a:chExt cx="504056" cy="539155"/>
          </a:xfrm>
        </p:grpSpPr>
        <p:cxnSp>
          <p:nvCxnSpPr>
            <p:cNvPr id="32" name="Connecteur droit avec flèche 31"/>
            <p:cNvCxnSpPr/>
            <p:nvPr/>
          </p:nvCxnSpPr>
          <p:spPr>
            <a:xfrm flipV="1">
              <a:off x="611560" y="980728"/>
              <a:ext cx="0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ZoneTexte 95"/>
            <p:cNvSpPr txBox="1"/>
            <p:nvPr/>
          </p:nvSpPr>
          <p:spPr>
            <a:xfrm>
              <a:off x="390153" y="657597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0.25</a:t>
              </a:r>
              <a:endParaRPr lang="fr-FR" sz="1200" dirty="0"/>
            </a:p>
          </p:txBody>
        </p:sp>
      </p:grpSp>
      <p:grpSp>
        <p:nvGrpSpPr>
          <p:cNvPr id="59" name="Groupe 58"/>
          <p:cNvGrpSpPr/>
          <p:nvPr/>
        </p:nvGrpSpPr>
        <p:grpSpPr>
          <a:xfrm>
            <a:off x="5837635" y="1107901"/>
            <a:ext cx="504056" cy="543924"/>
            <a:chOff x="5837634" y="1107901"/>
            <a:chExt cx="504056" cy="543924"/>
          </a:xfrm>
        </p:grpSpPr>
        <p:cxnSp>
          <p:nvCxnSpPr>
            <p:cNvPr id="35" name="Connecteur droit avec flèche 34"/>
            <p:cNvCxnSpPr/>
            <p:nvPr/>
          </p:nvCxnSpPr>
          <p:spPr>
            <a:xfrm flipV="1">
              <a:off x="6060899" y="1435801"/>
              <a:ext cx="0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ZoneTexte 96"/>
            <p:cNvSpPr txBox="1"/>
            <p:nvPr/>
          </p:nvSpPr>
          <p:spPr>
            <a:xfrm>
              <a:off x="5837634" y="1107901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0.25</a:t>
              </a:r>
              <a:endParaRPr lang="fr-FR" sz="1200" dirty="0"/>
            </a:p>
          </p:txBody>
        </p:sp>
      </p:grpSp>
      <p:grpSp>
        <p:nvGrpSpPr>
          <p:cNvPr id="61" name="Groupe 60"/>
          <p:cNvGrpSpPr/>
          <p:nvPr/>
        </p:nvGrpSpPr>
        <p:grpSpPr>
          <a:xfrm>
            <a:off x="5050507" y="440357"/>
            <a:ext cx="504056" cy="581697"/>
            <a:chOff x="5050507" y="440357"/>
            <a:chExt cx="504056" cy="581697"/>
          </a:xfrm>
        </p:grpSpPr>
        <p:cxnSp>
          <p:nvCxnSpPr>
            <p:cNvPr id="53" name="Connecteur droit avec flèche 52"/>
            <p:cNvCxnSpPr/>
            <p:nvPr/>
          </p:nvCxnSpPr>
          <p:spPr>
            <a:xfrm flipV="1">
              <a:off x="5280931" y="764704"/>
              <a:ext cx="11149" cy="2573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ZoneTexte 97"/>
            <p:cNvSpPr txBox="1"/>
            <p:nvPr/>
          </p:nvSpPr>
          <p:spPr>
            <a:xfrm>
              <a:off x="5050507" y="440357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0.5</a:t>
              </a:r>
              <a:endParaRPr lang="fr-FR" sz="1200" dirty="0"/>
            </a:p>
          </p:txBody>
        </p:sp>
      </p:grpSp>
      <p:grpSp>
        <p:nvGrpSpPr>
          <p:cNvPr id="66" name="Groupe 65"/>
          <p:cNvGrpSpPr/>
          <p:nvPr/>
        </p:nvGrpSpPr>
        <p:grpSpPr>
          <a:xfrm>
            <a:off x="3888457" y="888033"/>
            <a:ext cx="504056" cy="668759"/>
            <a:chOff x="3888457" y="888032"/>
            <a:chExt cx="504056" cy="668759"/>
          </a:xfrm>
        </p:grpSpPr>
        <p:cxnSp>
          <p:nvCxnSpPr>
            <p:cNvPr id="60" name="Connecteur droit avec flèche 59"/>
            <p:cNvCxnSpPr/>
            <p:nvPr/>
          </p:nvCxnSpPr>
          <p:spPr>
            <a:xfrm flipV="1">
              <a:off x="4139952" y="1196752"/>
              <a:ext cx="0" cy="3600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ZoneTexte 98"/>
            <p:cNvSpPr txBox="1"/>
            <p:nvPr/>
          </p:nvSpPr>
          <p:spPr>
            <a:xfrm>
              <a:off x="3888457" y="88803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0.5</a:t>
              </a:r>
              <a:endParaRPr lang="fr-FR" sz="1200" dirty="0"/>
            </a:p>
          </p:txBody>
        </p:sp>
      </p:grpSp>
      <p:grpSp>
        <p:nvGrpSpPr>
          <p:cNvPr id="109" name="Groupe 108"/>
          <p:cNvGrpSpPr/>
          <p:nvPr/>
        </p:nvGrpSpPr>
        <p:grpSpPr>
          <a:xfrm>
            <a:off x="1116285" y="450677"/>
            <a:ext cx="504056" cy="514711"/>
            <a:chOff x="1116285" y="450676"/>
            <a:chExt cx="504056" cy="514711"/>
          </a:xfrm>
        </p:grpSpPr>
        <p:cxnSp>
          <p:nvCxnSpPr>
            <p:cNvPr id="38" name="Connecteur droit avec flèche 37"/>
            <p:cNvCxnSpPr/>
            <p:nvPr/>
          </p:nvCxnSpPr>
          <p:spPr>
            <a:xfrm flipH="1" flipV="1">
              <a:off x="1362075" y="681038"/>
              <a:ext cx="5255" cy="2843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ZoneTexte 100"/>
            <p:cNvSpPr txBox="1"/>
            <p:nvPr/>
          </p:nvSpPr>
          <p:spPr>
            <a:xfrm>
              <a:off x="1116285" y="450676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0.4</a:t>
              </a:r>
              <a:endParaRPr lang="fr-FR" sz="1200" dirty="0"/>
            </a:p>
          </p:txBody>
        </p:sp>
      </p:grpSp>
      <p:grpSp>
        <p:nvGrpSpPr>
          <p:cNvPr id="100" name="Groupe 99"/>
          <p:cNvGrpSpPr/>
          <p:nvPr/>
        </p:nvGrpSpPr>
        <p:grpSpPr>
          <a:xfrm>
            <a:off x="1763688" y="620689"/>
            <a:ext cx="504056" cy="605359"/>
            <a:chOff x="1763688" y="620688"/>
            <a:chExt cx="504056" cy="605359"/>
          </a:xfrm>
        </p:grpSpPr>
        <p:cxnSp>
          <p:nvCxnSpPr>
            <p:cNvPr id="64" name="Connecteur droit avec flèche 63"/>
            <p:cNvCxnSpPr/>
            <p:nvPr/>
          </p:nvCxnSpPr>
          <p:spPr>
            <a:xfrm flipV="1">
              <a:off x="1960794" y="942975"/>
              <a:ext cx="10881" cy="283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e 85"/>
            <p:cNvGrpSpPr/>
            <p:nvPr/>
          </p:nvGrpSpPr>
          <p:grpSpPr>
            <a:xfrm>
              <a:off x="1763688" y="620688"/>
              <a:ext cx="504056" cy="571674"/>
              <a:chOff x="1763688" y="620688"/>
              <a:chExt cx="504056" cy="571674"/>
            </a:xfrm>
          </p:grpSpPr>
          <p:cxnSp>
            <p:nvCxnSpPr>
              <p:cNvPr id="63" name="Connecteur droit avec flèche 62"/>
              <p:cNvCxnSpPr/>
              <p:nvPr/>
            </p:nvCxnSpPr>
            <p:spPr>
              <a:xfrm flipV="1">
                <a:off x="1853390" y="919163"/>
                <a:ext cx="8748" cy="2731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ZoneTexte 101"/>
              <p:cNvSpPr txBox="1"/>
              <p:nvPr/>
            </p:nvSpPr>
            <p:spPr>
              <a:xfrm>
                <a:off x="1763688" y="620688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/>
                  <a:t>0.4</a:t>
                </a:r>
                <a:endParaRPr lang="fr-FR" sz="1200" dirty="0"/>
              </a:p>
            </p:txBody>
          </p:sp>
        </p:grpSp>
      </p:grpSp>
      <p:grpSp>
        <p:nvGrpSpPr>
          <p:cNvPr id="80" name="Groupe 79"/>
          <p:cNvGrpSpPr/>
          <p:nvPr/>
        </p:nvGrpSpPr>
        <p:grpSpPr>
          <a:xfrm>
            <a:off x="2411760" y="836712"/>
            <a:ext cx="504056" cy="610542"/>
            <a:chOff x="2411760" y="836712"/>
            <a:chExt cx="504056" cy="610542"/>
          </a:xfrm>
        </p:grpSpPr>
        <p:cxnSp>
          <p:nvCxnSpPr>
            <p:cNvPr id="85" name="Connecteur droit avec flèche 84"/>
            <p:cNvCxnSpPr/>
            <p:nvPr/>
          </p:nvCxnSpPr>
          <p:spPr>
            <a:xfrm flipV="1">
              <a:off x="2511177" y="1087215"/>
              <a:ext cx="0" cy="3600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ZoneTexte 102"/>
            <p:cNvSpPr txBox="1"/>
            <p:nvPr/>
          </p:nvSpPr>
          <p:spPr>
            <a:xfrm>
              <a:off x="2411760" y="83671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0.4</a:t>
              </a:r>
              <a:endParaRPr lang="fr-FR" sz="1200" dirty="0"/>
            </a:p>
          </p:txBody>
        </p:sp>
      </p:grpSp>
      <p:grpSp>
        <p:nvGrpSpPr>
          <p:cNvPr id="83" name="Groupe 82"/>
          <p:cNvGrpSpPr/>
          <p:nvPr/>
        </p:nvGrpSpPr>
        <p:grpSpPr>
          <a:xfrm>
            <a:off x="1835697" y="933452"/>
            <a:ext cx="638547" cy="184666"/>
            <a:chOff x="1835696" y="933450"/>
            <a:chExt cx="638547" cy="184666"/>
          </a:xfrm>
        </p:grpSpPr>
        <p:cxnSp>
          <p:nvCxnSpPr>
            <p:cNvPr id="57" name="Connecteur droit avec flèche 56"/>
            <p:cNvCxnSpPr/>
            <p:nvPr/>
          </p:nvCxnSpPr>
          <p:spPr>
            <a:xfrm>
              <a:off x="1835696" y="1052736"/>
              <a:ext cx="1440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avec flèche 80"/>
            <p:cNvCxnSpPr/>
            <p:nvPr/>
          </p:nvCxnSpPr>
          <p:spPr>
            <a:xfrm flipV="1">
              <a:off x="1974726" y="1047750"/>
              <a:ext cx="196974" cy="47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ZoneTexte 104"/>
            <p:cNvSpPr txBox="1"/>
            <p:nvPr/>
          </p:nvSpPr>
          <p:spPr>
            <a:xfrm>
              <a:off x="2156842" y="933450"/>
              <a:ext cx="31740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0.15</a:t>
              </a:r>
              <a:endParaRPr lang="fr-FR" sz="1200" dirty="0"/>
            </a:p>
          </p:txBody>
        </p:sp>
      </p:grpSp>
      <p:grpSp>
        <p:nvGrpSpPr>
          <p:cNvPr id="82" name="Groupe 81"/>
          <p:cNvGrpSpPr/>
          <p:nvPr/>
        </p:nvGrpSpPr>
        <p:grpSpPr>
          <a:xfrm>
            <a:off x="2504506" y="1124746"/>
            <a:ext cx="647973" cy="276999"/>
            <a:chOff x="2504505" y="1124744"/>
            <a:chExt cx="647973" cy="276999"/>
          </a:xfrm>
        </p:grpSpPr>
        <p:cxnSp>
          <p:nvCxnSpPr>
            <p:cNvPr id="75" name="Connecteur droit avec flèche 74"/>
            <p:cNvCxnSpPr/>
            <p:nvPr/>
          </p:nvCxnSpPr>
          <p:spPr>
            <a:xfrm flipV="1">
              <a:off x="2504505" y="1271588"/>
              <a:ext cx="267270" cy="47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ZoneTexte 105"/>
            <p:cNvSpPr txBox="1"/>
            <p:nvPr/>
          </p:nvSpPr>
          <p:spPr>
            <a:xfrm>
              <a:off x="2771800" y="1124744"/>
              <a:ext cx="380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0.2</a:t>
              </a:r>
              <a:endParaRPr lang="fr-FR" sz="1200" dirty="0"/>
            </a:p>
          </p:txBody>
        </p:sp>
      </p:grpSp>
      <p:grpSp>
        <p:nvGrpSpPr>
          <p:cNvPr id="108" name="Groupe 107"/>
          <p:cNvGrpSpPr/>
          <p:nvPr/>
        </p:nvGrpSpPr>
        <p:grpSpPr>
          <a:xfrm>
            <a:off x="1371444" y="764703"/>
            <a:ext cx="565629" cy="184666"/>
            <a:chOff x="1371444" y="764704"/>
            <a:chExt cx="565629" cy="184666"/>
          </a:xfrm>
        </p:grpSpPr>
        <p:cxnSp>
          <p:nvCxnSpPr>
            <p:cNvPr id="40" name="Connecteur droit avec flèche 39"/>
            <p:cNvCxnSpPr/>
            <p:nvPr/>
          </p:nvCxnSpPr>
          <p:spPr>
            <a:xfrm>
              <a:off x="1371444" y="863819"/>
              <a:ext cx="262758" cy="53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ZoneTexte 106"/>
            <p:cNvSpPr txBox="1"/>
            <p:nvPr/>
          </p:nvSpPr>
          <p:spPr>
            <a:xfrm>
              <a:off x="1619672" y="764704"/>
              <a:ext cx="31740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0.1</a:t>
              </a:r>
              <a:endParaRPr lang="fr-FR" sz="1200" dirty="0"/>
            </a:p>
          </p:txBody>
        </p:sp>
      </p:grpSp>
      <p:grpSp>
        <p:nvGrpSpPr>
          <p:cNvPr id="65" name="Groupe 64"/>
          <p:cNvGrpSpPr/>
          <p:nvPr/>
        </p:nvGrpSpPr>
        <p:grpSpPr>
          <a:xfrm>
            <a:off x="4766693" y="809623"/>
            <a:ext cx="525388" cy="184666"/>
            <a:chOff x="4766692" y="809625"/>
            <a:chExt cx="525388" cy="184666"/>
          </a:xfrm>
        </p:grpSpPr>
        <p:cxnSp>
          <p:nvCxnSpPr>
            <p:cNvPr id="46" name="Connecteur droit avec flèche 45"/>
            <p:cNvCxnSpPr/>
            <p:nvPr/>
          </p:nvCxnSpPr>
          <p:spPr>
            <a:xfrm flipH="1">
              <a:off x="5076056" y="908720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ZoneTexte 109"/>
            <p:cNvSpPr txBox="1"/>
            <p:nvPr/>
          </p:nvSpPr>
          <p:spPr>
            <a:xfrm>
              <a:off x="4766692" y="809625"/>
              <a:ext cx="31740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0.1</a:t>
              </a:r>
              <a:endParaRPr lang="fr-FR" sz="1200" dirty="0"/>
            </a:p>
          </p:txBody>
        </p:sp>
      </p:grpSp>
      <p:grpSp>
        <p:nvGrpSpPr>
          <p:cNvPr id="67" name="Groupe 66"/>
          <p:cNvGrpSpPr/>
          <p:nvPr/>
        </p:nvGrpSpPr>
        <p:grpSpPr>
          <a:xfrm>
            <a:off x="3614169" y="1257297"/>
            <a:ext cx="521775" cy="184666"/>
            <a:chOff x="3614167" y="1257300"/>
            <a:chExt cx="521775" cy="184666"/>
          </a:xfrm>
        </p:grpSpPr>
        <p:cxnSp>
          <p:nvCxnSpPr>
            <p:cNvPr id="62" name="Connecteur droit avec flèche 61"/>
            <p:cNvCxnSpPr/>
            <p:nvPr/>
          </p:nvCxnSpPr>
          <p:spPr>
            <a:xfrm flipH="1">
              <a:off x="3919918" y="1350154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ZoneTexte 110"/>
            <p:cNvSpPr txBox="1"/>
            <p:nvPr/>
          </p:nvSpPr>
          <p:spPr>
            <a:xfrm>
              <a:off x="3614167" y="1257300"/>
              <a:ext cx="31740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0.1</a:t>
              </a:r>
              <a:endParaRPr lang="fr-FR" sz="1200" dirty="0"/>
            </a:p>
          </p:txBody>
        </p:sp>
      </p:grpSp>
      <p:sp>
        <p:nvSpPr>
          <p:cNvPr id="113" name="ZoneTexte 112"/>
          <p:cNvSpPr txBox="1"/>
          <p:nvPr/>
        </p:nvSpPr>
        <p:spPr>
          <a:xfrm>
            <a:off x="539552" y="450912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   </a:t>
            </a:r>
            <a:r>
              <a:rPr lang="fr-FR" sz="1600" b="1" dirty="0" smtClean="0">
                <a:solidFill>
                  <a:srgbClr val="FF0000"/>
                </a:solidFill>
              </a:rPr>
              <a:t>F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5724128" y="450912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   </a:t>
            </a:r>
            <a:r>
              <a:rPr lang="fr-FR" sz="1600" b="1" dirty="0" smtClean="0">
                <a:solidFill>
                  <a:srgbClr val="FF0000"/>
                </a:solidFill>
              </a:rPr>
              <a:t>F</a:t>
            </a:r>
            <a:endParaRPr lang="fr-FR" sz="1600" b="1" dirty="0">
              <a:solidFill>
                <a:srgbClr val="FF0000"/>
              </a:solidFill>
            </a:endParaRPr>
          </a:p>
        </p:txBody>
      </p:sp>
      <p:grpSp>
        <p:nvGrpSpPr>
          <p:cNvPr id="84" name="Groupe 83"/>
          <p:cNvGrpSpPr/>
          <p:nvPr/>
        </p:nvGrpSpPr>
        <p:grpSpPr>
          <a:xfrm>
            <a:off x="1766865" y="1450507"/>
            <a:ext cx="579785" cy="184666"/>
            <a:chOff x="1766863" y="1450504"/>
            <a:chExt cx="579785" cy="184666"/>
          </a:xfrm>
        </p:grpSpPr>
        <p:cxnSp>
          <p:nvCxnSpPr>
            <p:cNvPr id="116" name="Connecteur droit avec flèche 115"/>
            <p:cNvCxnSpPr/>
            <p:nvPr/>
          </p:nvCxnSpPr>
          <p:spPr>
            <a:xfrm flipV="1">
              <a:off x="1766863" y="1526828"/>
              <a:ext cx="267270" cy="47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ZoneTexte 122"/>
            <p:cNvSpPr txBox="1"/>
            <p:nvPr/>
          </p:nvSpPr>
          <p:spPr>
            <a:xfrm>
              <a:off x="2029247" y="1450504"/>
              <a:ext cx="31740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0.15</a:t>
              </a:r>
              <a:endParaRPr lang="fr-FR" sz="1200" dirty="0"/>
            </a:p>
          </p:txBody>
        </p:sp>
      </p:grpSp>
      <p:grpSp>
        <p:nvGrpSpPr>
          <p:cNvPr id="104" name="Groupe 103"/>
          <p:cNvGrpSpPr/>
          <p:nvPr/>
        </p:nvGrpSpPr>
        <p:grpSpPr>
          <a:xfrm>
            <a:off x="1825378" y="1161679"/>
            <a:ext cx="317401" cy="395114"/>
            <a:chOff x="1825377" y="1161678"/>
            <a:chExt cx="317401" cy="395114"/>
          </a:xfrm>
        </p:grpSpPr>
        <p:cxnSp>
          <p:nvCxnSpPr>
            <p:cNvPr id="117" name="Connecteur droit avec flèche 116"/>
            <p:cNvCxnSpPr/>
            <p:nvPr/>
          </p:nvCxnSpPr>
          <p:spPr>
            <a:xfrm flipV="1">
              <a:off x="1907704" y="1340768"/>
              <a:ext cx="0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ZoneTexte 123"/>
            <p:cNvSpPr txBox="1"/>
            <p:nvPr/>
          </p:nvSpPr>
          <p:spPr>
            <a:xfrm>
              <a:off x="1825377" y="1161678"/>
              <a:ext cx="31740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0.4</a:t>
              </a:r>
              <a:endParaRPr lang="fr-FR" sz="1200" dirty="0"/>
            </a:p>
          </p:txBody>
        </p:sp>
      </p:grpSp>
      <p:grpSp>
        <p:nvGrpSpPr>
          <p:cNvPr id="127" name="Groupe 126"/>
          <p:cNvGrpSpPr/>
          <p:nvPr/>
        </p:nvGrpSpPr>
        <p:grpSpPr>
          <a:xfrm>
            <a:off x="1637159" y="3068953"/>
            <a:ext cx="543124" cy="184666"/>
            <a:chOff x="1637159" y="3068960"/>
            <a:chExt cx="543124" cy="184666"/>
          </a:xfrm>
        </p:grpSpPr>
        <p:cxnSp>
          <p:nvCxnSpPr>
            <p:cNvPr id="122" name="Connecteur droit avec flèche 121"/>
            <p:cNvCxnSpPr/>
            <p:nvPr/>
          </p:nvCxnSpPr>
          <p:spPr>
            <a:xfrm>
              <a:off x="1637159" y="3124200"/>
              <a:ext cx="2880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ZoneTexte 124"/>
            <p:cNvSpPr txBox="1"/>
            <p:nvPr/>
          </p:nvSpPr>
          <p:spPr>
            <a:xfrm>
              <a:off x="1907704" y="3068960"/>
              <a:ext cx="27257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0.3</a:t>
              </a:r>
              <a:endParaRPr lang="fr-FR" sz="1200" dirty="0"/>
            </a:p>
          </p:txBody>
        </p:sp>
      </p:grpSp>
      <p:grpSp>
        <p:nvGrpSpPr>
          <p:cNvPr id="131" name="Groupe 130"/>
          <p:cNvGrpSpPr/>
          <p:nvPr/>
        </p:nvGrpSpPr>
        <p:grpSpPr>
          <a:xfrm>
            <a:off x="1685442" y="5840401"/>
            <a:ext cx="543124" cy="184666"/>
            <a:chOff x="1637159" y="3068960"/>
            <a:chExt cx="543124" cy="184666"/>
          </a:xfrm>
        </p:grpSpPr>
        <p:cxnSp>
          <p:nvCxnSpPr>
            <p:cNvPr id="132" name="Connecteur droit avec flèche 131"/>
            <p:cNvCxnSpPr/>
            <p:nvPr/>
          </p:nvCxnSpPr>
          <p:spPr>
            <a:xfrm>
              <a:off x="1637159" y="3124200"/>
              <a:ext cx="2880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ZoneTexte 132"/>
            <p:cNvSpPr txBox="1"/>
            <p:nvPr/>
          </p:nvSpPr>
          <p:spPr>
            <a:xfrm>
              <a:off x="1907704" y="3068960"/>
              <a:ext cx="27257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0.3</a:t>
              </a:r>
              <a:endParaRPr lang="fr-FR" sz="1200" dirty="0"/>
            </a:p>
          </p:txBody>
        </p:sp>
      </p:grpSp>
      <p:grpSp>
        <p:nvGrpSpPr>
          <p:cNvPr id="139" name="Groupe 138"/>
          <p:cNvGrpSpPr/>
          <p:nvPr/>
        </p:nvGrpSpPr>
        <p:grpSpPr>
          <a:xfrm>
            <a:off x="1547665" y="4726300"/>
            <a:ext cx="775495" cy="184666"/>
            <a:chOff x="1547664" y="4726310"/>
            <a:chExt cx="775494" cy="184666"/>
          </a:xfrm>
        </p:grpSpPr>
        <p:grpSp>
          <p:nvGrpSpPr>
            <p:cNvPr id="128" name="Groupe 127"/>
            <p:cNvGrpSpPr/>
            <p:nvPr/>
          </p:nvGrpSpPr>
          <p:grpSpPr>
            <a:xfrm>
              <a:off x="1780034" y="4726310"/>
              <a:ext cx="543124" cy="184666"/>
              <a:chOff x="1637159" y="3068960"/>
              <a:chExt cx="543124" cy="184666"/>
            </a:xfrm>
          </p:grpSpPr>
          <p:cxnSp>
            <p:nvCxnSpPr>
              <p:cNvPr id="129" name="Connecteur droit avec flèche 128"/>
              <p:cNvCxnSpPr/>
              <p:nvPr/>
            </p:nvCxnSpPr>
            <p:spPr>
              <a:xfrm>
                <a:off x="1637159" y="3124200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ZoneTexte 129"/>
              <p:cNvSpPr txBox="1"/>
              <p:nvPr/>
            </p:nvSpPr>
            <p:spPr>
              <a:xfrm>
                <a:off x="1907704" y="3068960"/>
                <a:ext cx="272579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1200" dirty="0" smtClean="0"/>
                  <a:t>0.3</a:t>
                </a:r>
                <a:endParaRPr lang="fr-FR" sz="1200" dirty="0"/>
              </a:p>
            </p:txBody>
          </p:sp>
        </p:grpSp>
        <p:cxnSp>
          <p:nvCxnSpPr>
            <p:cNvPr id="138" name="Connecteur droit avec flèche 137"/>
            <p:cNvCxnSpPr/>
            <p:nvPr/>
          </p:nvCxnSpPr>
          <p:spPr>
            <a:xfrm>
              <a:off x="1547664" y="4797152"/>
              <a:ext cx="2880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e 144"/>
          <p:cNvGrpSpPr/>
          <p:nvPr/>
        </p:nvGrpSpPr>
        <p:grpSpPr>
          <a:xfrm>
            <a:off x="4684487" y="3100496"/>
            <a:ext cx="504056" cy="184666"/>
            <a:chOff x="4716016" y="3068960"/>
            <a:chExt cx="504056" cy="184666"/>
          </a:xfrm>
        </p:grpSpPr>
        <p:cxnSp>
          <p:nvCxnSpPr>
            <p:cNvPr id="146" name="Connecteur droit avec flèche 145"/>
            <p:cNvCxnSpPr/>
            <p:nvPr/>
          </p:nvCxnSpPr>
          <p:spPr>
            <a:xfrm flipH="1">
              <a:off x="4932040" y="3140968"/>
              <a:ext cx="2880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ZoneTexte 146"/>
            <p:cNvSpPr txBox="1"/>
            <p:nvPr/>
          </p:nvSpPr>
          <p:spPr>
            <a:xfrm>
              <a:off x="4716016" y="3068960"/>
              <a:ext cx="2160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0.3</a:t>
              </a:r>
              <a:endParaRPr lang="fr-FR" sz="1200" dirty="0"/>
            </a:p>
          </p:txBody>
        </p:sp>
      </p:grpSp>
      <p:grpSp>
        <p:nvGrpSpPr>
          <p:cNvPr id="148" name="Groupe 147"/>
          <p:cNvGrpSpPr/>
          <p:nvPr/>
        </p:nvGrpSpPr>
        <p:grpSpPr>
          <a:xfrm>
            <a:off x="4642444" y="5412772"/>
            <a:ext cx="504056" cy="184666"/>
            <a:chOff x="4716016" y="3068960"/>
            <a:chExt cx="504056" cy="184666"/>
          </a:xfrm>
        </p:grpSpPr>
        <p:cxnSp>
          <p:nvCxnSpPr>
            <p:cNvPr id="149" name="Connecteur droit avec flèche 148"/>
            <p:cNvCxnSpPr/>
            <p:nvPr/>
          </p:nvCxnSpPr>
          <p:spPr>
            <a:xfrm flipH="1">
              <a:off x="4932040" y="3140968"/>
              <a:ext cx="2880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ZoneTexte 149"/>
            <p:cNvSpPr txBox="1"/>
            <p:nvPr/>
          </p:nvSpPr>
          <p:spPr>
            <a:xfrm>
              <a:off x="4716016" y="3068960"/>
              <a:ext cx="21602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dirty="0" smtClean="0"/>
                <a:t>0.3</a:t>
              </a:r>
              <a:endParaRPr lang="fr-FR" sz="1200" dirty="0"/>
            </a:p>
          </p:txBody>
        </p:sp>
      </p:grpSp>
      <p:grpSp>
        <p:nvGrpSpPr>
          <p:cNvPr id="153" name="Groupe 152"/>
          <p:cNvGrpSpPr/>
          <p:nvPr/>
        </p:nvGrpSpPr>
        <p:grpSpPr>
          <a:xfrm>
            <a:off x="4579381" y="4656029"/>
            <a:ext cx="640691" cy="184666"/>
            <a:chOff x="4579382" y="4656022"/>
            <a:chExt cx="640690" cy="184666"/>
          </a:xfrm>
        </p:grpSpPr>
        <p:grpSp>
          <p:nvGrpSpPr>
            <p:cNvPr id="144" name="Groupe 143"/>
            <p:cNvGrpSpPr/>
            <p:nvPr/>
          </p:nvGrpSpPr>
          <p:grpSpPr>
            <a:xfrm>
              <a:off x="4579382" y="4656022"/>
              <a:ext cx="504056" cy="184666"/>
              <a:chOff x="4716016" y="3068960"/>
              <a:chExt cx="504056" cy="184666"/>
            </a:xfrm>
          </p:grpSpPr>
          <p:cxnSp>
            <p:nvCxnSpPr>
              <p:cNvPr id="141" name="Connecteur droit avec flèche 140"/>
              <p:cNvCxnSpPr/>
              <p:nvPr/>
            </p:nvCxnSpPr>
            <p:spPr>
              <a:xfrm flipH="1">
                <a:off x="4932040" y="3140968"/>
                <a:ext cx="28803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ZoneTexte 142"/>
              <p:cNvSpPr txBox="1"/>
              <p:nvPr/>
            </p:nvSpPr>
            <p:spPr>
              <a:xfrm>
                <a:off x="4716016" y="3068960"/>
                <a:ext cx="216024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1200" dirty="0" smtClean="0"/>
                  <a:t>0.3</a:t>
                </a:r>
                <a:endParaRPr lang="fr-FR" sz="1200" dirty="0"/>
              </a:p>
            </p:txBody>
          </p:sp>
        </p:grpSp>
        <p:cxnSp>
          <p:nvCxnSpPr>
            <p:cNvPr id="152" name="Connecteur droit avec flèche 151"/>
            <p:cNvCxnSpPr/>
            <p:nvPr/>
          </p:nvCxnSpPr>
          <p:spPr>
            <a:xfrm flipH="1">
              <a:off x="5004048" y="4725144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9552" y="332657"/>
            <a:ext cx="77768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VESTE A DECOUPES : milieux et taille fixes</a:t>
            </a:r>
          </a:p>
          <a:p>
            <a:r>
              <a:rPr lang="fr-FR" sz="900" dirty="0" smtClean="0"/>
              <a:t>Variantes mesures : 	 épaule : +0.25 par taille	½ carrure dos : + 0.5 par taille	½ espacement des seins : 0.25par taille</a:t>
            </a:r>
            <a:endParaRPr lang="fr-FR" sz="900" dirty="0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23530" y="1844825"/>
          <a:ext cx="8512103" cy="3938017"/>
        </p:xfrm>
        <a:graphic>
          <a:graphicData uri="http://schemas.openxmlformats.org/presentationml/2006/ole">
            <p:oleObj spid="_x0000_s23557" name="KaledoStyle" r:id="rId3" imgW="9191434" imgH="4248102" progId="">
              <p:embed/>
            </p:oleObj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2699792" y="3212977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F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966817" y="3188594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F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8810625" y="2384698"/>
            <a:ext cx="0" cy="3240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23849" y="2103909"/>
            <a:ext cx="19051" cy="3639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39552" y="836712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Contrainte prioritaire : + 0.25 : espacement des seins</a:t>
            </a:r>
          </a:p>
          <a:p>
            <a:r>
              <a:rPr lang="fr-FR" sz="1400" dirty="0" smtClean="0"/>
              <a:t>Conseils : travailler en symétrie sur dos et devant  : 0.25 espacement seins, 0.25 aussi sur découpe dos.</a:t>
            </a:r>
          </a:p>
        </p:txBody>
      </p:sp>
      <p:grpSp>
        <p:nvGrpSpPr>
          <p:cNvPr id="164" name="Groupe 163"/>
          <p:cNvGrpSpPr/>
          <p:nvPr/>
        </p:nvGrpSpPr>
        <p:grpSpPr>
          <a:xfrm>
            <a:off x="7236297" y="3212975"/>
            <a:ext cx="767756" cy="215444"/>
            <a:chOff x="7236296" y="3212976"/>
            <a:chExt cx="767756" cy="215444"/>
          </a:xfrm>
        </p:grpSpPr>
        <p:cxnSp>
          <p:nvCxnSpPr>
            <p:cNvPr id="23" name="Connecteur droit avec flèche 22"/>
            <p:cNvCxnSpPr/>
            <p:nvPr/>
          </p:nvCxnSpPr>
          <p:spPr>
            <a:xfrm flipH="1">
              <a:off x="7600950" y="3299842"/>
              <a:ext cx="403102" cy="148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7236296" y="3212976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0.25</a:t>
              </a:r>
              <a:endParaRPr lang="fr-FR" sz="1400" dirty="0"/>
            </a:p>
          </p:txBody>
        </p:sp>
      </p:grpSp>
      <p:grpSp>
        <p:nvGrpSpPr>
          <p:cNvPr id="154" name="Groupe 153"/>
          <p:cNvGrpSpPr/>
          <p:nvPr/>
        </p:nvGrpSpPr>
        <p:grpSpPr>
          <a:xfrm>
            <a:off x="3498727" y="3381371"/>
            <a:ext cx="1794123" cy="215444"/>
            <a:chOff x="3498726" y="3381375"/>
            <a:chExt cx="1794123" cy="215444"/>
          </a:xfrm>
        </p:grpSpPr>
        <p:cxnSp>
          <p:nvCxnSpPr>
            <p:cNvPr id="12" name="Connecteur droit avec flèche 11"/>
            <p:cNvCxnSpPr/>
            <p:nvPr/>
          </p:nvCxnSpPr>
          <p:spPr>
            <a:xfrm flipH="1">
              <a:off x="4860032" y="3486150"/>
              <a:ext cx="432817" cy="148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>
              <a:off x="3498726" y="3533775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4214242" y="3381375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0.5</a:t>
              </a:r>
              <a:endParaRPr lang="fr-FR" sz="1400" dirty="0"/>
            </a:p>
          </p:txBody>
        </p:sp>
      </p:grpSp>
      <p:grpSp>
        <p:nvGrpSpPr>
          <p:cNvPr id="143" name="Groupe 142"/>
          <p:cNvGrpSpPr/>
          <p:nvPr/>
        </p:nvGrpSpPr>
        <p:grpSpPr>
          <a:xfrm>
            <a:off x="1088902" y="3295649"/>
            <a:ext cx="691852" cy="215444"/>
            <a:chOff x="1088901" y="3295650"/>
            <a:chExt cx="691852" cy="215444"/>
          </a:xfrm>
        </p:grpSpPr>
        <p:cxnSp>
          <p:nvCxnSpPr>
            <p:cNvPr id="27" name="Connecteur droit avec flèche 26"/>
            <p:cNvCxnSpPr/>
            <p:nvPr/>
          </p:nvCxnSpPr>
          <p:spPr>
            <a:xfrm>
              <a:off x="1088901" y="3409950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1451992" y="329565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0.25</a:t>
              </a:r>
              <a:endParaRPr lang="fr-FR" sz="1400" dirty="0"/>
            </a:p>
          </p:txBody>
        </p:sp>
      </p:grpSp>
      <p:grpSp>
        <p:nvGrpSpPr>
          <p:cNvPr id="162" name="Groupe 161"/>
          <p:cNvGrpSpPr/>
          <p:nvPr/>
        </p:nvGrpSpPr>
        <p:grpSpPr>
          <a:xfrm>
            <a:off x="7160096" y="5527549"/>
            <a:ext cx="796331" cy="215444"/>
            <a:chOff x="7160096" y="5527551"/>
            <a:chExt cx="796330" cy="215444"/>
          </a:xfrm>
        </p:grpSpPr>
        <p:cxnSp>
          <p:nvCxnSpPr>
            <p:cNvPr id="29" name="Connecteur droit avec flèche 28"/>
            <p:cNvCxnSpPr/>
            <p:nvPr/>
          </p:nvCxnSpPr>
          <p:spPr>
            <a:xfrm flipH="1">
              <a:off x="7523609" y="5652517"/>
              <a:ext cx="432817" cy="148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7160096" y="5527551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0.25</a:t>
              </a:r>
              <a:endParaRPr lang="fr-FR" sz="1400" dirty="0"/>
            </a:p>
          </p:txBody>
        </p:sp>
      </p:grpSp>
      <p:grpSp>
        <p:nvGrpSpPr>
          <p:cNvPr id="140" name="Groupe 139"/>
          <p:cNvGrpSpPr/>
          <p:nvPr/>
        </p:nvGrpSpPr>
        <p:grpSpPr>
          <a:xfrm>
            <a:off x="1165102" y="5629273"/>
            <a:ext cx="691852" cy="215444"/>
            <a:chOff x="1165101" y="5629275"/>
            <a:chExt cx="691852" cy="215444"/>
          </a:xfrm>
        </p:grpSpPr>
        <p:cxnSp>
          <p:nvCxnSpPr>
            <p:cNvPr id="33" name="Connecteur droit avec flèche 32"/>
            <p:cNvCxnSpPr/>
            <p:nvPr/>
          </p:nvCxnSpPr>
          <p:spPr>
            <a:xfrm>
              <a:off x="1165101" y="5743575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ZoneTexte 33"/>
            <p:cNvSpPr txBox="1"/>
            <p:nvPr/>
          </p:nvSpPr>
          <p:spPr>
            <a:xfrm>
              <a:off x="1528192" y="5629275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0.25</a:t>
              </a:r>
              <a:endParaRPr lang="fr-FR" sz="1400" dirty="0"/>
            </a:p>
          </p:txBody>
        </p:sp>
      </p:grpSp>
      <p:grpSp>
        <p:nvGrpSpPr>
          <p:cNvPr id="156" name="Groupe 155"/>
          <p:cNvGrpSpPr/>
          <p:nvPr/>
        </p:nvGrpSpPr>
        <p:grpSpPr>
          <a:xfrm>
            <a:off x="3555877" y="5589233"/>
            <a:ext cx="1670348" cy="215444"/>
            <a:chOff x="3555876" y="5589240"/>
            <a:chExt cx="1670348" cy="215444"/>
          </a:xfrm>
        </p:grpSpPr>
        <p:cxnSp>
          <p:nvCxnSpPr>
            <p:cNvPr id="38" name="Connecteur droit avec flèche 37"/>
            <p:cNvCxnSpPr/>
            <p:nvPr/>
          </p:nvCxnSpPr>
          <p:spPr>
            <a:xfrm>
              <a:off x="3555876" y="5743575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39"/>
            <p:cNvSpPr txBox="1"/>
            <p:nvPr/>
          </p:nvSpPr>
          <p:spPr>
            <a:xfrm>
              <a:off x="4211960" y="5589240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0.5</a:t>
              </a:r>
              <a:endParaRPr lang="fr-FR" sz="1400" dirty="0"/>
            </a:p>
          </p:txBody>
        </p:sp>
        <p:cxnSp>
          <p:nvCxnSpPr>
            <p:cNvPr id="44" name="Connecteur droit avec flèche 43"/>
            <p:cNvCxnSpPr/>
            <p:nvPr/>
          </p:nvCxnSpPr>
          <p:spPr>
            <a:xfrm flipH="1">
              <a:off x="4793407" y="5668169"/>
              <a:ext cx="432817" cy="148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e 141"/>
          <p:cNvGrpSpPr/>
          <p:nvPr/>
        </p:nvGrpSpPr>
        <p:grpSpPr>
          <a:xfrm>
            <a:off x="984126" y="4400549"/>
            <a:ext cx="691852" cy="215444"/>
            <a:chOff x="984126" y="4400550"/>
            <a:chExt cx="691852" cy="215444"/>
          </a:xfrm>
        </p:grpSpPr>
        <p:cxnSp>
          <p:nvCxnSpPr>
            <p:cNvPr id="45" name="Connecteur droit avec flèche 44"/>
            <p:cNvCxnSpPr/>
            <p:nvPr/>
          </p:nvCxnSpPr>
          <p:spPr>
            <a:xfrm>
              <a:off x="984126" y="4514850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ZoneTexte 45"/>
            <p:cNvSpPr txBox="1"/>
            <p:nvPr/>
          </p:nvSpPr>
          <p:spPr>
            <a:xfrm>
              <a:off x="1347217" y="440055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0.35</a:t>
              </a:r>
              <a:endParaRPr lang="fr-FR" sz="1400" dirty="0"/>
            </a:p>
          </p:txBody>
        </p:sp>
      </p:grpSp>
      <p:grpSp>
        <p:nvGrpSpPr>
          <p:cNvPr id="170" name="Groupe 169"/>
          <p:cNvGrpSpPr/>
          <p:nvPr/>
        </p:nvGrpSpPr>
        <p:grpSpPr>
          <a:xfrm>
            <a:off x="2051721" y="4365103"/>
            <a:ext cx="704057" cy="215444"/>
            <a:chOff x="2051720" y="4365104"/>
            <a:chExt cx="704057" cy="215444"/>
          </a:xfrm>
        </p:grpSpPr>
        <p:cxnSp>
          <p:nvCxnSpPr>
            <p:cNvPr id="47" name="Connecteur droit avec flèche 46"/>
            <p:cNvCxnSpPr/>
            <p:nvPr/>
          </p:nvCxnSpPr>
          <p:spPr>
            <a:xfrm flipH="1">
              <a:off x="2371725" y="4480942"/>
              <a:ext cx="384052" cy="53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/>
            <p:cNvSpPr txBox="1"/>
            <p:nvPr/>
          </p:nvSpPr>
          <p:spPr>
            <a:xfrm>
              <a:off x="2051720" y="4365104"/>
              <a:ext cx="27972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0.1</a:t>
              </a:r>
              <a:endParaRPr lang="fr-FR" sz="1400" dirty="0"/>
            </a:p>
          </p:txBody>
        </p:sp>
      </p:grpSp>
      <p:grpSp>
        <p:nvGrpSpPr>
          <p:cNvPr id="163" name="Groupe 162"/>
          <p:cNvGrpSpPr/>
          <p:nvPr/>
        </p:nvGrpSpPr>
        <p:grpSpPr>
          <a:xfrm>
            <a:off x="7380313" y="4327003"/>
            <a:ext cx="785665" cy="215444"/>
            <a:chOff x="7380312" y="4327004"/>
            <a:chExt cx="785665" cy="215444"/>
          </a:xfrm>
        </p:grpSpPr>
        <p:cxnSp>
          <p:nvCxnSpPr>
            <p:cNvPr id="55" name="Connecteur droit avec flèche 54"/>
            <p:cNvCxnSpPr/>
            <p:nvPr/>
          </p:nvCxnSpPr>
          <p:spPr>
            <a:xfrm flipH="1">
              <a:off x="7781925" y="4442842"/>
              <a:ext cx="384052" cy="53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ZoneTexte 55"/>
            <p:cNvSpPr txBox="1"/>
            <p:nvPr/>
          </p:nvSpPr>
          <p:spPr>
            <a:xfrm>
              <a:off x="7380312" y="4327004"/>
              <a:ext cx="36133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0.35</a:t>
              </a:r>
              <a:endParaRPr lang="fr-FR" sz="1400" dirty="0"/>
            </a:p>
          </p:txBody>
        </p:sp>
      </p:grpSp>
      <p:grpSp>
        <p:nvGrpSpPr>
          <p:cNvPr id="161" name="Groupe 160"/>
          <p:cNvGrpSpPr/>
          <p:nvPr/>
        </p:nvGrpSpPr>
        <p:grpSpPr>
          <a:xfrm>
            <a:off x="6099051" y="4343395"/>
            <a:ext cx="691852" cy="215444"/>
            <a:chOff x="6099051" y="4343400"/>
            <a:chExt cx="691852" cy="215444"/>
          </a:xfrm>
        </p:grpSpPr>
        <p:cxnSp>
          <p:nvCxnSpPr>
            <p:cNvPr id="57" name="Connecteur droit avec flèche 56"/>
            <p:cNvCxnSpPr/>
            <p:nvPr/>
          </p:nvCxnSpPr>
          <p:spPr>
            <a:xfrm>
              <a:off x="6099051" y="4457700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ZoneTexte 57"/>
            <p:cNvSpPr txBox="1"/>
            <p:nvPr/>
          </p:nvSpPr>
          <p:spPr>
            <a:xfrm>
              <a:off x="6462142" y="434340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0.1</a:t>
              </a:r>
              <a:endParaRPr lang="fr-FR" sz="1400" dirty="0"/>
            </a:p>
          </p:txBody>
        </p:sp>
      </p:grpSp>
      <p:grpSp>
        <p:nvGrpSpPr>
          <p:cNvPr id="155" name="Groupe 154"/>
          <p:cNvGrpSpPr/>
          <p:nvPr/>
        </p:nvGrpSpPr>
        <p:grpSpPr>
          <a:xfrm>
            <a:off x="3289177" y="4365103"/>
            <a:ext cx="2075681" cy="215444"/>
            <a:chOff x="3289176" y="4365104"/>
            <a:chExt cx="2075681" cy="215444"/>
          </a:xfrm>
        </p:grpSpPr>
        <p:cxnSp>
          <p:nvCxnSpPr>
            <p:cNvPr id="63" name="Connecteur droit avec flèche 62"/>
            <p:cNvCxnSpPr/>
            <p:nvPr/>
          </p:nvCxnSpPr>
          <p:spPr>
            <a:xfrm flipH="1">
              <a:off x="4932040" y="4437112"/>
              <a:ext cx="432817" cy="148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/>
            <p:cNvCxnSpPr/>
            <p:nvPr/>
          </p:nvCxnSpPr>
          <p:spPr>
            <a:xfrm>
              <a:off x="3289176" y="4486275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ZoneTexte 64"/>
            <p:cNvSpPr txBox="1"/>
            <p:nvPr/>
          </p:nvSpPr>
          <p:spPr>
            <a:xfrm>
              <a:off x="4139952" y="4365104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0.55</a:t>
              </a:r>
              <a:endParaRPr lang="fr-FR" sz="1400" dirty="0"/>
            </a:p>
          </p:txBody>
        </p:sp>
      </p:grpSp>
      <p:grpSp>
        <p:nvGrpSpPr>
          <p:cNvPr id="166" name="Groupe 165"/>
          <p:cNvGrpSpPr/>
          <p:nvPr/>
        </p:nvGrpSpPr>
        <p:grpSpPr>
          <a:xfrm>
            <a:off x="8155311" y="1331566"/>
            <a:ext cx="360040" cy="513259"/>
            <a:chOff x="8155310" y="1331565"/>
            <a:chExt cx="360040" cy="513259"/>
          </a:xfrm>
        </p:grpSpPr>
        <p:cxnSp>
          <p:nvCxnSpPr>
            <p:cNvPr id="67" name="Connecteur droit avec flèche 66"/>
            <p:cNvCxnSpPr/>
            <p:nvPr/>
          </p:nvCxnSpPr>
          <p:spPr>
            <a:xfrm flipV="1">
              <a:off x="8172400" y="1556792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ZoneTexte 71"/>
            <p:cNvSpPr txBox="1"/>
            <p:nvPr/>
          </p:nvSpPr>
          <p:spPr>
            <a:xfrm>
              <a:off x="8155310" y="1331565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0.5</a:t>
              </a:r>
              <a:endParaRPr lang="fr-FR" sz="1400" dirty="0"/>
            </a:p>
          </p:txBody>
        </p:sp>
      </p:grpSp>
      <p:grpSp>
        <p:nvGrpSpPr>
          <p:cNvPr id="165" name="Groupe 164"/>
          <p:cNvGrpSpPr/>
          <p:nvPr/>
        </p:nvGrpSpPr>
        <p:grpSpPr>
          <a:xfrm>
            <a:off x="7383785" y="1407765"/>
            <a:ext cx="360040" cy="536476"/>
            <a:chOff x="7383785" y="1407765"/>
            <a:chExt cx="360040" cy="536476"/>
          </a:xfrm>
        </p:grpSpPr>
        <p:cxnSp>
          <p:nvCxnSpPr>
            <p:cNvPr id="68" name="Connecteur droit avec flèche 67"/>
            <p:cNvCxnSpPr/>
            <p:nvPr/>
          </p:nvCxnSpPr>
          <p:spPr>
            <a:xfrm flipV="1">
              <a:off x="7648575" y="1656209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ZoneTexte 72"/>
            <p:cNvSpPr txBox="1"/>
            <p:nvPr/>
          </p:nvSpPr>
          <p:spPr>
            <a:xfrm>
              <a:off x="7383785" y="1407765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0.5</a:t>
              </a:r>
              <a:endParaRPr lang="fr-FR" sz="1400" dirty="0"/>
            </a:p>
          </p:txBody>
        </p:sp>
      </p:grpSp>
      <p:grpSp>
        <p:nvGrpSpPr>
          <p:cNvPr id="159" name="Groupe 158"/>
          <p:cNvGrpSpPr/>
          <p:nvPr/>
        </p:nvGrpSpPr>
        <p:grpSpPr>
          <a:xfrm>
            <a:off x="5516885" y="1522065"/>
            <a:ext cx="360040" cy="536476"/>
            <a:chOff x="5516885" y="1522065"/>
            <a:chExt cx="360040" cy="536476"/>
          </a:xfrm>
        </p:grpSpPr>
        <p:cxnSp>
          <p:nvCxnSpPr>
            <p:cNvPr id="69" name="Connecteur droit avec flèche 68"/>
            <p:cNvCxnSpPr/>
            <p:nvPr/>
          </p:nvCxnSpPr>
          <p:spPr>
            <a:xfrm flipV="1">
              <a:off x="5553075" y="1770509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ZoneTexte 73"/>
            <p:cNvSpPr txBox="1"/>
            <p:nvPr/>
          </p:nvSpPr>
          <p:spPr>
            <a:xfrm>
              <a:off x="5516885" y="1522065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0.5</a:t>
              </a:r>
              <a:endParaRPr lang="fr-FR" sz="1400" dirty="0"/>
            </a:p>
          </p:txBody>
        </p:sp>
      </p:grpSp>
      <p:grpSp>
        <p:nvGrpSpPr>
          <p:cNvPr id="158" name="Groupe 157"/>
          <p:cNvGrpSpPr/>
          <p:nvPr/>
        </p:nvGrpSpPr>
        <p:grpSpPr>
          <a:xfrm>
            <a:off x="4993011" y="1617316"/>
            <a:ext cx="360040" cy="565051"/>
            <a:chOff x="4993010" y="1617315"/>
            <a:chExt cx="360040" cy="565051"/>
          </a:xfrm>
        </p:grpSpPr>
        <p:cxnSp>
          <p:nvCxnSpPr>
            <p:cNvPr id="70" name="Connecteur droit avec flèche 69"/>
            <p:cNvCxnSpPr/>
            <p:nvPr/>
          </p:nvCxnSpPr>
          <p:spPr>
            <a:xfrm flipV="1">
              <a:off x="5295900" y="1894334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ZoneTexte 74"/>
            <p:cNvSpPr txBox="1"/>
            <p:nvPr/>
          </p:nvSpPr>
          <p:spPr>
            <a:xfrm>
              <a:off x="4993010" y="1617315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0.5</a:t>
              </a:r>
              <a:endParaRPr lang="fr-FR" sz="1400" dirty="0"/>
            </a:p>
          </p:txBody>
        </p:sp>
      </p:grpSp>
      <p:grpSp>
        <p:nvGrpSpPr>
          <p:cNvPr id="145" name="Groupe 144"/>
          <p:cNvGrpSpPr/>
          <p:nvPr/>
        </p:nvGrpSpPr>
        <p:grpSpPr>
          <a:xfrm>
            <a:off x="175644" y="1581150"/>
            <a:ext cx="328761" cy="502518"/>
            <a:chOff x="175642" y="1581150"/>
            <a:chExt cx="328761" cy="502518"/>
          </a:xfrm>
        </p:grpSpPr>
        <p:cxnSp>
          <p:nvCxnSpPr>
            <p:cNvPr id="76" name="Connecteur droit avec flèche 75"/>
            <p:cNvCxnSpPr/>
            <p:nvPr/>
          </p:nvCxnSpPr>
          <p:spPr>
            <a:xfrm flipV="1">
              <a:off x="327670" y="1795636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ZoneTexte 76"/>
            <p:cNvSpPr txBox="1"/>
            <p:nvPr/>
          </p:nvSpPr>
          <p:spPr>
            <a:xfrm>
              <a:off x="175642" y="158115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0.25</a:t>
              </a:r>
              <a:endParaRPr lang="fr-FR" sz="1400" dirty="0"/>
            </a:p>
          </p:txBody>
        </p:sp>
      </p:grpSp>
      <p:grpSp>
        <p:nvGrpSpPr>
          <p:cNvPr id="169" name="Groupe 168"/>
          <p:cNvGrpSpPr/>
          <p:nvPr/>
        </p:nvGrpSpPr>
        <p:grpSpPr>
          <a:xfrm>
            <a:off x="8662418" y="1866900"/>
            <a:ext cx="328761" cy="502518"/>
            <a:chOff x="8662417" y="1866900"/>
            <a:chExt cx="328761" cy="502518"/>
          </a:xfrm>
        </p:grpSpPr>
        <p:cxnSp>
          <p:nvCxnSpPr>
            <p:cNvPr id="78" name="Connecteur droit avec flèche 77"/>
            <p:cNvCxnSpPr/>
            <p:nvPr/>
          </p:nvCxnSpPr>
          <p:spPr>
            <a:xfrm flipV="1">
              <a:off x="8814445" y="2081386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ZoneTexte 78"/>
            <p:cNvSpPr txBox="1"/>
            <p:nvPr/>
          </p:nvSpPr>
          <p:spPr>
            <a:xfrm>
              <a:off x="8662417" y="186690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0.25</a:t>
              </a:r>
              <a:endParaRPr lang="fr-FR" sz="1400" dirty="0"/>
            </a:p>
          </p:txBody>
        </p:sp>
      </p:grpSp>
      <p:grpSp>
        <p:nvGrpSpPr>
          <p:cNvPr id="146" name="Groupe 145"/>
          <p:cNvGrpSpPr/>
          <p:nvPr/>
        </p:nvGrpSpPr>
        <p:grpSpPr>
          <a:xfrm>
            <a:off x="756669" y="1400175"/>
            <a:ext cx="328761" cy="502518"/>
            <a:chOff x="756667" y="1400175"/>
            <a:chExt cx="328761" cy="502518"/>
          </a:xfrm>
        </p:grpSpPr>
        <p:cxnSp>
          <p:nvCxnSpPr>
            <p:cNvPr id="80" name="Connecteur droit avec flèche 79"/>
            <p:cNvCxnSpPr/>
            <p:nvPr/>
          </p:nvCxnSpPr>
          <p:spPr>
            <a:xfrm flipV="1">
              <a:off x="880120" y="1614661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ZoneTexte 83"/>
            <p:cNvSpPr txBox="1"/>
            <p:nvPr/>
          </p:nvSpPr>
          <p:spPr>
            <a:xfrm>
              <a:off x="756667" y="1400175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0.4</a:t>
              </a:r>
              <a:endParaRPr lang="fr-FR" sz="1400" dirty="0"/>
            </a:p>
          </p:txBody>
        </p:sp>
      </p:grpSp>
      <p:grpSp>
        <p:nvGrpSpPr>
          <p:cNvPr id="148" name="Groupe 147"/>
          <p:cNvGrpSpPr/>
          <p:nvPr/>
        </p:nvGrpSpPr>
        <p:grpSpPr>
          <a:xfrm>
            <a:off x="1337693" y="1495426"/>
            <a:ext cx="328761" cy="512043"/>
            <a:chOff x="1337692" y="1495425"/>
            <a:chExt cx="328761" cy="512043"/>
          </a:xfrm>
        </p:grpSpPr>
        <p:cxnSp>
          <p:nvCxnSpPr>
            <p:cNvPr id="81" name="Connecteur droit avec flèche 80"/>
            <p:cNvCxnSpPr/>
            <p:nvPr/>
          </p:nvCxnSpPr>
          <p:spPr>
            <a:xfrm flipV="1">
              <a:off x="1384945" y="1719436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ZoneTexte 84"/>
            <p:cNvSpPr txBox="1"/>
            <p:nvPr/>
          </p:nvSpPr>
          <p:spPr>
            <a:xfrm>
              <a:off x="1337692" y="1495425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0.4</a:t>
              </a:r>
              <a:endParaRPr lang="fr-FR" sz="1400" dirty="0"/>
            </a:p>
          </p:txBody>
        </p:sp>
      </p:grpSp>
      <p:grpSp>
        <p:nvGrpSpPr>
          <p:cNvPr id="150" name="Groupe 149"/>
          <p:cNvGrpSpPr/>
          <p:nvPr/>
        </p:nvGrpSpPr>
        <p:grpSpPr>
          <a:xfrm>
            <a:off x="2775969" y="1495426"/>
            <a:ext cx="328761" cy="531093"/>
            <a:chOff x="2775967" y="1495425"/>
            <a:chExt cx="328761" cy="531093"/>
          </a:xfrm>
        </p:grpSpPr>
        <p:cxnSp>
          <p:nvCxnSpPr>
            <p:cNvPr id="82" name="Connecteur droit avec flèche 81"/>
            <p:cNvCxnSpPr/>
            <p:nvPr/>
          </p:nvCxnSpPr>
          <p:spPr>
            <a:xfrm flipV="1">
              <a:off x="2975620" y="1738486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ZoneTexte 85"/>
            <p:cNvSpPr txBox="1"/>
            <p:nvPr/>
          </p:nvSpPr>
          <p:spPr>
            <a:xfrm>
              <a:off x="2775967" y="1495425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0.4</a:t>
              </a:r>
              <a:endParaRPr lang="fr-FR" sz="1400" dirty="0"/>
            </a:p>
          </p:txBody>
        </p:sp>
      </p:grpSp>
      <p:grpSp>
        <p:nvGrpSpPr>
          <p:cNvPr id="151" name="Groupe 150"/>
          <p:cNvGrpSpPr/>
          <p:nvPr/>
        </p:nvGrpSpPr>
        <p:grpSpPr>
          <a:xfrm>
            <a:off x="3252218" y="1581151"/>
            <a:ext cx="328761" cy="512043"/>
            <a:chOff x="3252217" y="1581150"/>
            <a:chExt cx="328761" cy="512043"/>
          </a:xfrm>
        </p:grpSpPr>
        <p:cxnSp>
          <p:nvCxnSpPr>
            <p:cNvPr id="83" name="Connecteur droit avec flèche 82"/>
            <p:cNvCxnSpPr/>
            <p:nvPr/>
          </p:nvCxnSpPr>
          <p:spPr>
            <a:xfrm flipV="1">
              <a:off x="3289945" y="1805161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ZoneTexte 86"/>
            <p:cNvSpPr txBox="1"/>
            <p:nvPr/>
          </p:nvSpPr>
          <p:spPr>
            <a:xfrm>
              <a:off x="3252217" y="158115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0.4</a:t>
              </a:r>
              <a:endParaRPr lang="fr-FR" sz="1400" dirty="0"/>
            </a:p>
          </p:txBody>
        </p:sp>
      </p:grpSp>
      <p:grpSp>
        <p:nvGrpSpPr>
          <p:cNvPr id="149" name="Groupe 148"/>
          <p:cNvGrpSpPr/>
          <p:nvPr/>
        </p:nvGrpSpPr>
        <p:grpSpPr>
          <a:xfrm>
            <a:off x="1393702" y="1790700"/>
            <a:ext cx="691852" cy="215444"/>
            <a:chOff x="1393701" y="1790700"/>
            <a:chExt cx="691852" cy="215444"/>
          </a:xfrm>
        </p:grpSpPr>
        <p:cxnSp>
          <p:nvCxnSpPr>
            <p:cNvPr id="88" name="Connecteur droit avec flèche 87"/>
            <p:cNvCxnSpPr/>
            <p:nvPr/>
          </p:nvCxnSpPr>
          <p:spPr>
            <a:xfrm>
              <a:off x="1393701" y="1895475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1756792" y="179070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0.25</a:t>
              </a:r>
              <a:endParaRPr lang="fr-FR" sz="1400" dirty="0"/>
            </a:p>
          </p:txBody>
        </p:sp>
      </p:grpSp>
      <p:grpSp>
        <p:nvGrpSpPr>
          <p:cNvPr id="147" name="Groupe 146"/>
          <p:cNvGrpSpPr/>
          <p:nvPr/>
        </p:nvGrpSpPr>
        <p:grpSpPr>
          <a:xfrm>
            <a:off x="888876" y="1700806"/>
            <a:ext cx="483493" cy="215444"/>
            <a:chOff x="888876" y="1700808"/>
            <a:chExt cx="483493" cy="215444"/>
          </a:xfrm>
        </p:grpSpPr>
        <p:cxnSp>
          <p:nvCxnSpPr>
            <p:cNvPr id="90" name="Connecteur droit avec flèche 89"/>
            <p:cNvCxnSpPr/>
            <p:nvPr/>
          </p:nvCxnSpPr>
          <p:spPr>
            <a:xfrm flipV="1">
              <a:off x="888876" y="1772816"/>
              <a:ext cx="154732" cy="83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ZoneTexte 90"/>
            <p:cNvSpPr txBox="1"/>
            <p:nvPr/>
          </p:nvSpPr>
          <p:spPr>
            <a:xfrm>
              <a:off x="1043608" y="1700808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0.1</a:t>
              </a:r>
              <a:endParaRPr lang="fr-FR" sz="1400" dirty="0"/>
            </a:p>
          </p:txBody>
        </p:sp>
      </p:grpSp>
      <p:grpSp>
        <p:nvGrpSpPr>
          <p:cNvPr id="152" name="Groupe 151"/>
          <p:cNvGrpSpPr/>
          <p:nvPr/>
        </p:nvGrpSpPr>
        <p:grpSpPr>
          <a:xfrm>
            <a:off x="3298701" y="1881781"/>
            <a:ext cx="693043" cy="215444"/>
            <a:chOff x="3298701" y="1881783"/>
            <a:chExt cx="693043" cy="215444"/>
          </a:xfrm>
        </p:grpSpPr>
        <p:cxnSp>
          <p:nvCxnSpPr>
            <p:cNvPr id="93" name="Connecteur droit avec flèche 92"/>
            <p:cNvCxnSpPr/>
            <p:nvPr/>
          </p:nvCxnSpPr>
          <p:spPr>
            <a:xfrm>
              <a:off x="3298701" y="1990725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ZoneTexte 93"/>
            <p:cNvSpPr txBox="1"/>
            <p:nvPr/>
          </p:nvSpPr>
          <p:spPr>
            <a:xfrm>
              <a:off x="3662983" y="1881783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0.1</a:t>
              </a:r>
              <a:endParaRPr lang="fr-FR" sz="1400" dirty="0"/>
            </a:p>
          </p:txBody>
        </p:sp>
      </p:grpSp>
      <p:grpSp>
        <p:nvGrpSpPr>
          <p:cNvPr id="167" name="Groupe 166"/>
          <p:cNvGrpSpPr/>
          <p:nvPr/>
        </p:nvGrpSpPr>
        <p:grpSpPr>
          <a:xfrm>
            <a:off x="6893397" y="1736601"/>
            <a:ext cx="767756" cy="215444"/>
            <a:chOff x="6893396" y="1736601"/>
            <a:chExt cx="767756" cy="215444"/>
          </a:xfrm>
        </p:grpSpPr>
        <p:cxnSp>
          <p:nvCxnSpPr>
            <p:cNvPr id="97" name="Connecteur droit avec flèche 96"/>
            <p:cNvCxnSpPr/>
            <p:nvPr/>
          </p:nvCxnSpPr>
          <p:spPr>
            <a:xfrm flipH="1">
              <a:off x="7258050" y="1823467"/>
              <a:ext cx="403102" cy="148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ZoneTexte 97"/>
            <p:cNvSpPr txBox="1"/>
            <p:nvPr/>
          </p:nvSpPr>
          <p:spPr>
            <a:xfrm>
              <a:off x="6893396" y="1736601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0.25</a:t>
              </a:r>
              <a:endParaRPr lang="fr-FR" sz="1400" dirty="0"/>
            </a:p>
          </p:txBody>
        </p:sp>
      </p:grpSp>
      <p:grpSp>
        <p:nvGrpSpPr>
          <p:cNvPr id="160" name="Groupe 159"/>
          <p:cNvGrpSpPr/>
          <p:nvPr/>
        </p:nvGrpSpPr>
        <p:grpSpPr>
          <a:xfrm>
            <a:off x="4604421" y="1945754"/>
            <a:ext cx="704057" cy="215444"/>
            <a:chOff x="4604420" y="1945754"/>
            <a:chExt cx="704057" cy="215444"/>
          </a:xfrm>
        </p:grpSpPr>
        <p:cxnSp>
          <p:nvCxnSpPr>
            <p:cNvPr id="99" name="Connecteur droit avec flèche 98"/>
            <p:cNvCxnSpPr/>
            <p:nvPr/>
          </p:nvCxnSpPr>
          <p:spPr>
            <a:xfrm flipH="1">
              <a:off x="4924425" y="2061592"/>
              <a:ext cx="384052" cy="53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ZoneTexte 99"/>
            <p:cNvSpPr txBox="1"/>
            <p:nvPr/>
          </p:nvSpPr>
          <p:spPr>
            <a:xfrm>
              <a:off x="4604420" y="1945754"/>
              <a:ext cx="279723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0.1</a:t>
              </a:r>
              <a:endParaRPr lang="fr-FR" sz="1400" dirty="0"/>
            </a:p>
          </p:txBody>
        </p:sp>
      </p:grpSp>
      <p:grpSp>
        <p:nvGrpSpPr>
          <p:cNvPr id="168" name="Groupe 167"/>
          <p:cNvGrpSpPr/>
          <p:nvPr/>
        </p:nvGrpSpPr>
        <p:grpSpPr>
          <a:xfrm>
            <a:off x="7740353" y="1628800"/>
            <a:ext cx="435151" cy="215444"/>
            <a:chOff x="7740352" y="1628800"/>
            <a:chExt cx="435150" cy="215444"/>
          </a:xfrm>
        </p:grpSpPr>
        <p:cxnSp>
          <p:nvCxnSpPr>
            <p:cNvPr id="101" name="Connecteur droit avec flèche 100"/>
            <p:cNvCxnSpPr/>
            <p:nvPr/>
          </p:nvCxnSpPr>
          <p:spPr>
            <a:xfrm flipH="1">
              <a:off x="7981950" y="1718692"/>
              <a:ext cx="193552" cy="53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ZoneTexte 101"/>
            <p:cNvSpPr txBox="1"/>
            <p:nvPr/>
          </p:nvSpPr>
          <p:spPr>
            <a:xfrm>
              <a:off x="7740352" y="1628800"/>
              <a:ext cx="27972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0.1</a:t>
              </a:r>
              <a:endParaRPr lang="fr-FR" sz="1400" dirty="0"/>
            </a:p>
          </p:txBody>
        </p:sp>
      </p:grpSp>
      <p:grpSp>
        <p:nvGrpSpPr>
          <p:cNvPr id="153" name="Groupe 152"/>
          <p:cNvGrpSpPr/>
          <p:nvPr/>
        </p:nvGrpSpPr>
        <p:grpSpPr>
          <a:xfrm>
            <a:off x="3136777" y="2838450"/>
            <a:ext cx="691852" cy="215444"/>
            <a:chOff x="3136776" y="2838450"/>
            <a:chExt cx="691852" cy="215444"/>
          </a:xfrm>
        </p:grpSpPr>
        <p:cxnSp>
          <p:nvCxnSpPr>
            <p:cNvPr id="104" name="Connecteur droit avec flèche 103"/>
            <p:cNvCxnSpPr/>
            <p:nvPr/>
          </p:nvCxnSpPr>
          <p:spPr>
            <a:xfrm>
              <a:off x="3136776" y="2952750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ZoneTexte 104"/>
            <p:cNvSpPr txBox="1"/>
            <p:nvPr/>
          </p:nvSpPr>
          <p:spPr>
            <a:xfrm>
              <a:off x="3499867" y="283845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0.25</a:t>
              </a:r>
              <a:endParaRPr lang="fr-FR" sz="1400" dirty="0"/>
            </a:p>
          </p:txBody>
        </p:sp>
      </p:grpSp>
      <p:grpSp>
        <p:nvGrpSpPr>
          <p:cNvPr id="157" name="Groupe 156"/>
          <p:cNvGrpSpPr/>
          <p:nvPr/>
        </p:nvGrpSpPr>
        <p:grpSpPr>
          <a:xfrm>
            <a:off x="4869184" y="2817465"/>
            <a:ext cx="725043" cy="215444"/>
            <a:chOff x="4869185" y="2817465"/>
            <a:chExt cx="725042" cy="215444"/>
          </a:xfrm>
        </p:grpSpPr>
        <p:cxnSp>
          <p:nvCxnSpPr>
            <p:cNvPr id="106" name="Connecteur droit avec flèche 105"/>
            <p:cNvCxnSpPr/>
            <p:nvPr/>
          </p:nvCxnSpPr>
          <p:spPr>
            <a:xfrm flipH="1">
              <a:off x="5210175" y="2937892"/>
              <a:ext cx="384052" cy="53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ZoneTexte 106"/>
            <p:cNvSpPr txBox="1"/>
            <p:nvPr/>
          </p:nvSpPr>
          <p:spPr>
            <a:xfrm>
              <a:off x="4869185" y="2817465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0.05</a:t>
              </a:r>
              <a:endParaRPr lang="fr-FR" sz="1400" dirty="0"/>
            </a:p>
          </p:txBody>
        </p:sp>
      </p:grpSp>
      <p:grpSp>
        <p:nvGrpSpPr>
          <p:cNvPr id="139" name="Groupe 138"/>
          <p:cNvGrpSpPr/>
          <p:nvPr/>
        </p:nvGrpSpPr>
        <p:grpSpPr>
          <a:xfrm>
            <a:off x="8643369" y="5661246"/>
            <a:ext cx="328761" cy="488271"/>
            <a:chOff x="8643367" y="5661248"/>
            <a:chExt cx="328761" cy="488271"/>
          </a:xfrm>
        </p:grpSpPr>
        <p:cxnSp>
          <p:nvCxnSpPr>
            <p:cNvPr id="109" name="Connecteur droit avec flèche 108"/>
            <p:cNvCxnSpPr/>
            <p:nvPr/>
          </p:nvCxnSpPr>
          <p:spPr>
            <a:xfrm>
              <a:off x="8820472" y="5661248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ZoneTexte 110"/>
            <p:cNvSpPr txBox="1"/>
            <p:nvPr/>
          </p:nvSpPr>
          <p:spPr>
            <a:xfrm>
              <a:off x="8643367" y="5934075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</a:t>
              </a:r>
              <a:endParaRPr lang="fr-FR" sz="1400" dirty="0"/>
            </a:p>
          </p:txBody>
        </p:sp>
      </p:grpSp>
      <p:grpSp>
        <p:nvGrpSpPr>
          <p:cNvPr id="138" name="Groupe 137"/>
          <p:cNvGrpSpPr/>
          <p:nvPr/>
        </p:nvGrpSpPr>
        <p:grpSpPr>
          <a:xfrm>
            <a:off x="7812361" y="5642195"/>
            <a:ext cx="328761" cy="522526"/>
            <a:chOff x="7812360" y="5642198"/>
            <a:chExt cx="328761" cy="522526"/>
          </a:xfrm>
        </p:grpSpPr>
        <p:sp>
          <p:nvSpPr>
            <p:cNvPr id="112" name="ZoneTexte 111"/>
            <p:cNvSpPr txBox="1"/>
            <p:nvPr/>
          </p:nvSpPr>
          <p:spPr>
            <a:xfrm>
              <a:off x="7812360" y="594928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</a:t>
              </a:r>
              <a:endParaRPr lang="fr-FR" sz="1400" dirty="0"/>
            </a:p>
          </p:txBody>
        </p:sp>
        <p:cxnSp>
          <p:nvCxnSpPr>
            <p:cNvPr id="114" name="Connecteur droit avec flèche 113"/>
            <p:cNvCxnSpPr/>
            <p:nvPr/>
          </p:nvCxnSpPr>
          <p:spPr>
            <a:xfrm>
              <a:off x="7963222" y="5642198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e 136"/>
          <p:cNvGrpSpPr/>
          <p:nvPr/>
        </p:nvGrpSpPr>
        <p:grpSpPr>
          <a:xfrm>
            <a:off x="6116912" y="5670770"/>
            <a:ext cx="328761" cy="522526"/>
            <a:chOff x="6116910" y="5670773"/>
            <a:chExt cx="328761" cy="522526"/>
          </a:xfrm>
        </p:grpSpPr>
        <p:sp>
          <p:nvSpPr>
            <p:cNvPr id="115" name="ZoneTexte 114"/>
            <p:cNvSpPr txBox="1"/>
            <p:nvPr/>
          </p:nvSpPr>
          <p:spPr>
            <a:xfrm>
              <a:off x="6116910" y="5977855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</a:t>
              </a:r>
              <a:endParaRPr lang="fr-FR" sz="1400" dirty="0"/>
            </a:p>
          </p:txBody>
        </p:sp>
        <p:cxnSp>
          <p:nvCxnSpPr>
            <p:cNvPr id="116" name="Connecteur droit avec flèche 115"/>
            <p:cNvCxnSpPr/>
            <p:nvPr/>
          </p:nvCxnSpPr>
          <p:spPr>
            <a:xfrm>
              <a:off x="6267772" y="5670773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e 135"/>
          <p:cNvGrpSpPr/>
          <p:nvPr/>
        </p:nvGrpSpPr>
        <p:grpSpPr>
          <a:xfrm>
            <a:off x="5040586" y="5689820"/>
            <a:ext cx="328761" cy="513001"/>
            <a:chOff x="5040585" y="5689823"/>
            <a:chExt cx="328761" cy="513001"/>
          </a:xfrm>
        </p:grpSpPr>
        <p:sp>
          <p:nvSpPr>
            <p:cNvPr id="120" name="ZoneTexte 119"/>
            <p:cNvSpPr txBox="1"/>
            <p:nvPr/>
          </p:nvSpPr>
          <p:spPr>
            <a:xfrm>
              <a:off x="5040585" y="598738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</a:t>
              </a:r>
              <a:endParaRPr lang="fr-FR" sz="1400" dirty="0"/>
            </a:p>
          </p:txBody>
        </p:sp>
        <p:cxnSp>
          <p:nvCxnSpPr>
            <p:cNvPr id="123" name="Connecteur droit avec flèche 122"/>
            <p:cNvCxnSpPr/>
            <p:nvPr/>
          </p:nvCxnSpPr>
          <p:spPr>
            <a:xfrm>
              <a:off x="5200972" y="5689823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e 131"/>
          <p:cNvGrpSpPr/>
          <p:nvPr/>
        </p:nvGrpSpPr>
        <p:grpSpPr>
          <a:xfrm>
            <a:off x="3373712" y="5756495"/>
            <a:ext cx="328761" cy="513001"/>
            <a:chOff x="3373710" y="5756498"/>
            <a:chExt cx="328761" cy="513001"/>
          </a:xfrm>
        </p:grpSpPr>
        <p:sp>
          <p:nvSpPr>
            <p:cNvPr id="124" name="ZoneTexte 123"/>
            <p:cNvSpPr txBox="1"/>
            <p:nvPr/>
          </p:nvSpPr>
          <p:spPr>
            <a:xfrm>
              <a:off x="3373710" y="6054055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</a:t>
              </a:r>
              <a:endParaRPr lang="fr-FR" sz="1400" dirty="0"/>
            </a:p>
          </p:txBody>
        </p:sp>
        <p:cxnSp>
          <p:nvCxnSpPr>
            <p:cNvPr id="125" name="Connecteur droit avec flèche 124"/>
            <p:cNvCxnSpPr/>
            <p:nvPr/>
          </p:nvCxnSpPr>
          <p:spPr>
            <a:xfrm>
              <a:off x="3534097" y="5756498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e 132"/>
          <p:cNvGrpSpPr/>
          <p:nvPr/>
        </p:nvGrpSpPr>
        <p:grpSpPr>
          <a:xfrm>
            <a:off x="2478361" y="5737445"/>
            <a:ext cx="328761" cy="513001"/>
            <a:chOff x="2478360" y="5737448"/>
            <a:chExt cx="328761" cy="513001"/>
          </a:xfrm>
        </p:grpSpPr>
        <p:sp>
          <p:nvSpPr>
            <p:cNvPr id="126" name="ZoneTexte 125"/>
            <p:cNvSpPr txBox="1"/>
            <p:nvPr/>
          </p:nvSpPr>
          <p:spPr>
            <a:xfrm>
              <a:off x="2478360" y="6035005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</a:t>
              </a:r>
              <a:endParaRPr lang="fr-FR" sz="1400" dirty="0"/>
            </a:p>
          </p:txBody>
        </p:sp>
        <p:cxnSp>
          <p:nvCxnSpPr>
            <p:cNvPr id="127" name="Connecteur droit avec flèche 126"/>
            <p:cNvCxnSpPr/>
            <p:nvPr/>
          </p:nvCxnSpPr>
          <p:spPr>
            <a:xfrm>
              <a:off x="2638747" y="5737448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e 133"/>
          <p:cNvGrpSpPr/>
          <p:nvPr/>
        </p:nvGrpSpPr>
        <p:grpSpPr>
          <a:xfrm>
            <a:off x="992461" y="5746970"/>
            <a:ext cx="328761" cy="513001"/>
            <a:chOff x="992460" y="5746973"/>
            <a:chExt cx="328761" cy="513001"/>
          </a:xfrm>
        </p:grpSpPr>
        <p:sp>
          <p:nvSpPr>
            <p:cNvPr id="128" name="ZoneTexte 127"/>
            <p:cNvSpPr txBox="1"/>
            <p:nvPr/>
          </p:nvSpPr>
          <p:spPr>
            <a:xfrm>
              <a:off x="992460" y="604453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</a:t>
              </a:r>
              <a:endParaRPr lang="fr-FR" sz="1400" dirty="0"/>
            </a:p>
          </p:txBody>
        </p:sp>
        <p:cxnSp>
          <p:nvCxnSpPr>
            <p:cNvPr id="129" name="Connecteur droit avec flèche 128"/>
            <p:cNvCxnSpPr/>
            <p:nvPr/>
          </p:nvCxnSpPr>
          <p:spPr>
            <a:xfrm>
              <a:off x="1152847" y="5746973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e 134"/>
          <p:cNvGrpSpPr/>
          <p:nvPr/>
        </p:nvGrpSpPr>
        <p:grpSpPr>
          <a:xfrm>
            <a:off x="192361" y="5727920"/>
            <a:ext cx="328761" cy="513001"/>
            <a:chOff x="192360" y="5727923"/>
            <a:chExt cx="328761" cy="513001"/>
          </a:xfrm>
        </p:grpSpPr>
        <p:sp>
          <p:nvSpPr>
            <p:cNvPr id="130" name="ZoneTexte 129"/>
            <p:cNvSpPr txBox="1"/>
            <p:nvPr/>
          </p:nvSpPr>
          <p:spPr>
            <a:xfrm>
              <a:off x="192360" y="6025480"/>
              <a:ext cx="32876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0.3</a:t>
              </a:r>
              <a:endParaRPr lang="fr-FR" sz="1400" dirty="0"/>
            </a:p>
          </p:txBody>
        </p:sp>
        <p:cxnSp>
          <p:nvCxnSpPr>
            <p:cNvPr id="131" name="Connecteur droit avec flèche 130"/>
            <p:cNvCxnSpPr/>
            <p:nvPr/>
          </p:nvCxnSpPr>
          <p:spPr>
            <a:xfrm>
              <a:off x="352747" y="5727923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182"/>
          <p:cNvGrpSpPr/>
          <p:nvPr/>
        </p:nvGrpSpPr>
        <p:grpSpPr>
          <a:xfrm>
            <a:off x="847725" y="1962153"/>
            <a:ext cx="483915" cy="270989"/>
            <a:chOff x="847726" y="1962150"/>
            <a:chExt cx="483914" cy="270988"/>
          </a:xfrm>
        </p:grpSpPr>
        <p:cxnSp>
          <p:nvCxnSpPr>
            <p:cNvPr id="172" name="Connecteur droit avec flèche 171"/>
            <p:cNvCxnSpPr/>
            <p:nvPr/>
          </p:nvCxnSpPr>
          <p:spPr>
            <a:xfrm flipH="1" flipV="1">
              <a:off x="847726" y="1962150"/>
              <a:ext cx="483914" cy="9869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ZoneTexte 176"/>
            <p:cNvSpPr txBox="1"/>
            <p:nvPr/>
          </p:nvSpPr>
          <p:spPr>
            <a:xfrm rot="845640">
              <a:off x="892517" y="2048473"/>
              <a:ext cx="340656" cy="184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i="1" dirty="0" smtClean="0">
                  <a:latin typeface="Arial" pitchFamily="34" charset="0"/>
                  <a:cs typeface="Arial" pitchFamily="34" charset="0"/>
                </a:rPr>
                <a:t>0.15</a:t>
              </a:r>
              <a:endParaRPr lang="fr-FR" sz="1200" i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2" name="Groupe 181"/>
          <p:cNvGrpSpPr/>
          <p:nvPr/>
        </p:nvGrpSpPr>
        <p:grpSpPr>
          <a:xfrm>
            <a:off x="7686677" y="1916832"/>
            <a:ext cx="485724" cy="284284"/>
            <a:chOff x="7686676" y="1916832"/>
            <a:chExt cx="485724" cy="284284"/>
          </a:xfrm>
        </p:grpSpPr>
        <p:cxnSp>
          <p:nvCxnSpPr>
            <p:cNvPr id="174" name="Connecteur droit avec flèche 173"/>
            <p:cNvCxnSpPr/>
            <p:nvPr/>
          </p:nvCxnSpPr>
          <p:spPr>
            <a:xfrm flipH="1">
              <a:off x="7686676" y="1916832"/>
              <a:ext cx="485724" cy="8341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ZoneTexte 179"/>
            <p:cNvSpPr txBox="1"/>
            <p:nvPr/>
          </p:nvSpPr>
          <p:spPr>
            <a:xfrm rot="21142534">
              <a:off x="7777231" y="2016450"/>
              <a:ext cx="340656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200" i="1" dirty="0" smtClean="0">
                  <a:latin typeface="Arial" pitchFamily="34" charset="0"/>
                  <a:cs typeface="Arial" pitchFamily="34" charset="0"/>
                </a:rPr>
                <a:t>0.15</a:t>
              </a:r>
              <a:endParaRPr lang="fr-FR" sz="1200" i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9512" y="26064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PANTALON FEMME </a:t>
            </a:r>
            <a:r>
              <a:rPr lang="fr-FR" dirty="0" smtClean="0"/>
              <a:t>: </a:t>
            </a:r>
          </a:p>
          <a:p>
            <a:r>
              <a:rPr lang="fr-FR" dirty="0" smtClean="0"/>
              <a:t>Taille et milieux fixes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483768" y="188640"/>
            <a:ext cx="63367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TABLEAU DES EVOLUTIONS UTILISE PAR L’ENTREPRISE </a:t>
            </a:r>
          </a:p>
          <a:p>
            <a:pPr>
              <a:buFontTx/>
              <a:buChar char="-"/>
            </a:pPr>
            <a:r>
              <a:rPr lang="fr-FR" sz="1200" dirty="0" smtClean="0"/>
              <a:t> Tour de taille : 4 cm		- Hauteur au côté : 	0.5 cm</a:t>
            </a:r>
          </a:p>
          <a:p>
            <a:pPr>
              <a:buFontTx/>
              <a:buChar char="-"/>
            </a:pPr>
            <a:r>
              <a:rPr lang="fr-FR" sz="1200" dirty="0" smtClean="0"/>
              <a:t> Tour de bassin : 4 cm		- Entre jambes :                        constant</a:t>
            </a:r>
          </a:p>
          <a:p>
            <a:pPr>
              <a:buFontTx/>
              <a:buChar char="-"/>
            </a:pPr>
            <a:r>
              <a:rPr lang="fr-FR" sz="1200" dirty="0" smtClean="0"/>
              <a:t> Montant : 	0.5 cm		- Longueur fermeture à glissière : constante</a:t>
            </a:r>
          </a:p>
          <a:p>
            <a:pPr>
              <a:buFontTx/>
              <a:buChar char="-"/>
            </a:pPr>
            <a:r>
              <a:rPr lang="fr-FR" sz="1200" dirty="0" smtClean="0"/>
              <a:t>Tour de cuisse : 2.5 cm  du 36 au 40	- Largeur du bas : 	1 cm</a:t>
            </a:r>
          </a:p>
          <a:p>
            <a:pPr lvl="2"/>
            <a:r>
              <a:rPr lang="fr-FR" sz="1200" dirty="0" smtClean="0"/>
              <a:t>    2.7 cm du 40 au 46	- Entrée de poche :	constante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2483768" y="6309320"/>
            <a:ext cx="108012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00" dirty="0" smtClean="0"/>
              <a:t>Ceinture entière</a:t>
            </a:r>
            <a:endParaRPr lang="fr-FR" sz="800" dirty="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763688" y="1916831"/>
          <a:ext cx="3934544" cy="4599537"/>
        </p:xfrm>
        <a:graphic>
          <a:graphicData uri="http://schemas.openxmlformats.org/presentationml/2006/ole">
            <p:oleObj spid="_x0000_s24583" name="KaledoStyle" r:id="rId3" imgW="5333810" imgH="6239066" progId="">
              <p:embed/>
            </p:oleObj>
          </a:graphicData>
        </a:graphic>
      </p:graphicFrame>
      <p:grpSp>
        <p:nvGrpSpPr>
          <p:cNvPr id="18" name="Groupe 17"/>
          <p:cNvGrpSpPr/>
          <p:nvPr/>
        </p:nvGrpSpPr>
        <p:grpSpPr>
          <a:xfrm>
            <a:off x="2228740" y="1924665"/>
            <a:ext cx="179646" cy="395829"/>
            <a:chOff x="2051720" y="1593011"/>
            <a:chExt cx="179646" cy="395829"/>
          </a:xfrm>
        </p:grpSpPr>
        <p:cxnSp>
          <p:nvCxnSpPr>
            <p:cNvPr id="19" name="Connecteur droit 18"/>
            <p:cNvCxnSpPr/>
            <p:nvPr/>
          </p:nvCxnSpPr>
          <p:spPr>
            <a:xfrm flipH="1">
              <a:off x="2051720" y="1593011"/>
              <a:ext cx="53125" cy="39582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>
              <a:off x="2104845" y="1593011"/>
              <a:ext cx="126521" cy="575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oneTexte 13"/>
          <p:cNvSpPr txBox="1"/>
          <p:nvPr/>
        </p:nvSpPr>
        <p:spPr>
          <a:xfrm>
            <a:off x="2295108" y="1990594"/>
            <a:ext cx="10579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dirty="0" smtClean="0"/>
              <a:t>F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5486400" y="2101645"/>
            <a:ext cx="44245" cy="7005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H="1">
            <a:off x="5281657" y="2013155"/>
            <a:ext cx="2880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374531" y="2039164"/>
            <a:ext cx="10579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dirty="0" smtClean="0"/>
              <a:t>F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2270813" y="2846439"/>
            <a:ext cx="72008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00" dirty="0" smtClean="0">
                <a:solidFill>
                  <a:srgbClr val="CC0099"/>
                </a:solidFill>
                <a:latin typeface="Lucida Handwriting" pitchFamily="66" charset="0"/>
              </a:rPr>
              <a:t>Tour cuisse</a:t>
            </a:r>
            <a:endParaRPr lang="fr-FR" sz="800" dirty="0">
              <a:solidFill>
                <a:srgbClr val="CC0099"/>
              </a:solidFill>
              <a:latin typeface="Lucida Handwriting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778039" y="2831690"/>
            <a:ext cx="72008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00" dirty="0" smtClean="0">
                <a:solidFill>
                  <a:srgbClr val="CC0099"/>
                </a:solidFill>
                <a:latin typeface="Lucida Handwriting" pitchFamily="66" charset="0"/>
              </a:rPr>
              <a:t>Tour cuisse</a:t>
            </a:r>
            <a:endParaRPr lang="fr-FR" sz="800" dirty="0">
              <a:solidFill>
                <a:srgbClr val="CC0099"/>
              </a:solidFill>
              <a:latin typeface="Lucida Handwriting" pitchFamily="66" charset="0"/>
            </a:endParaRPr>
          </a:p>
        </p:txBody>
      </p:sp>
      <p:cxnSp>
        <p:nvCxnSpPr>
          <p:cNvPr id="48" name="Connecteur droit 47"/>
          <p:cNvCxnSpPr/>
          <p:nvPr/>
        </p:nvCxnSpPr>
        <p:spPr>
          <a:xfrm flipH="1">
            <a:off x="3131840" y="2780928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2699792" y="2636912"/>
            <a:ext cx="43204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00" dirty="0" smtClean="0">
                <a:solidFill>
                  <a:srgbClr val="CC0099"/>
                </a:solidFill>
                <a:latin typeface="Lucida Handwriting" pitchFamily="66" charset="0"/>
              </a:rPr>
              <a:t>Bassin</a:t>
            </a:r>
            <a:endParaRPr lang="fr-FR" sz="800" dirty="0">
              <a:solidFill>
                <a:srgbClr val="CC0099"/>
              </a:solidFill>
              <a:latin typeface="Lucida Handwriting" pitchFamily="66" charset="0"/>
            </a:endParaRPr>
          </a:p>
        </p:txBody>
      </p:sp>
      <p:cxnSp>
        <p:nvCxnSpPr>
          <p:cNvPr id="90" name="Connecteur droit 89"/>
          <p:cNvCxnSpPr/>
          <p:nvPr/>
        </p:nvCxnSpPr>
        <p:spPr>
          <a:xfrm flipH="1">
            <a:off x="899592" y="1916832"/>
            <a:ext cx="136815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 flipH="1">
            <a:off x="825910" y="5810406"/>
            <a:ext cx="1257480" cy="459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flipH="1">
            <a:off x="899592" y="2996952"/>
            <a:ext cx="6480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flipH="1">
            <a:off x="943897" y="1916832"/>
            <a:ext cx="27703" cy="3894033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ZoneTexte 96"/>
          <p:cNvSpPr txBox="1"/>
          <p:nvPr/>
        </p:nvSpPr>
        <p:spPr>
          <a:xfrm rot="16200000">
            <a:off x="539554" y="2431340"/>
            <a:ext cx="57606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00" dirty="0" smtClean="0">
                <a:solidFill>
                  <a:srgbClr val="CC0099"/>
                </a:solidFill>
                <a:latin typeface="Lucida Handwriting" pitchFamily="66" charset="0"/>
              </a:rPr>
              <a:t>Montant</a:t>
            </a:r>
            <a:endParaRPr lang="fr-FR" sz="800" dirty="0">
              <a:solidFill>
                <a:srgbClr val="CC0099"/>
              </a:solidFill>
              <a:latin typeface="Lucida Handwriting" pitchFamily="66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 rot="16200000">
            <a:off x="174289" y="4159532"/>
            <a:ext cx="129614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00" dirty="0" smtClean="0">
                <a:solidFill>
                  <a:srgbClr val="CC0099"/>
                </a:solidFill>
                <a:latin typeface="Lucida Handwriting" pitchFamily="66" charset="0"/>
              </a:rPr>
              <a:t>Hauteur entre jambes</a:t>
            </a:r>
            <a:endParaRPr lang="fr-FR" sz="800" dirty="0">
              <a:solidFill>
                <a:srgbClr val="CC0099"/>
              </a:solidFill>
              <a:latin typeface="Lucida Handwriting" pitchFamily="66" charset="0"/>
            </a:endParaRPr>
          </a:p>
        </p:txBody>
      </p:sp>
      <p:grpSp>
        <p:nvGrpSpPr>
          <p:cNvPr id="153" name="Groupe 152"/>
          <p:cNvGrpSpPr/>
          <p:nvPr/>
        </p:nvGrpSpPr>
        <p:grpSpPr>
          <a:xfrm>
            <a:off x="3159603" y="1844824"/>
            <a:ext cx="1556413" cy="215444"/>
            <a:chOff x="3159603" y="1844824"/>
            <a:chExt cx="1556413" cy="215444"/>
          </a:xfrm>
        </p:grpSpPr>
        <p:grpSp>
          <p:nvGrpSpPr>
            <p:cNvPr id="182" name="Groupe 181"/>
            <p:cNvGrpSpPr/>
            <p:nvPr/>
          </p:nvGrpSpPr>
          <p:grpSpPr>
            <a:xfrm>
              <a:off x="3159603" y="1938954"/>
              <a:ext cx="1556413" cy="49886"/>
              <a:chOff x="3159603" y="1938954"/>
              <a:chExt cx="1556413" cy="49886"/>
            </a:xfrm>
          </p:grpSpPr>
          <p:cxnSp>
            <p:nvCxnSpPr>
              <p:cNvPr id="44" name="Connecteur droit avec flèche 43"/>
              <p:cNvCxnSpPr/>
              <p:nvPr/>
            </p:nvCxnSpPr>
            <p:spPr>
              <a:xfrm>
                <a:off x="3159603" y="1938954"/>
                <a:ext cx="43204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cteur droit avec flèche 99"/>
              <p:cNvCxnSpPr/>
              <p:nvPr/>
            </p:nvCxnSpPr>
            <p:spPr>
              <a:xfrm flipH="1">
                <a:off x="4139952" y="1988840"/>
                <a:ext cx="576064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1" name="ZoneTexte 110"/>
            <p:cNvSpPr txBox="1"/>
            <p:nvPr/>
          </p:nvSpPr>
          <p:spPr>
            <a:xfrm>
              <a:off x="3779912" y="1844824"/>
              <a:ext cx="21602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1</a:t>
              </a:r>
              <a:endParaRPr lang="fr-FR" sz="1400" dirty="0"/>
            </a:p>
          </p:txBody>
        </p:sp>
      </p:grpSp>
      <p:grpSp>
        <p:nvGrpSpPr>
          <p:cNvPr id="184" name="Groupe 183"/>
          <p:cNvGrpSpPr/>
          <p:nvPr/>
        </p:nvGrpSpPr>
        <p:grpSpPr>
          <a:xfrm>
            <a:off x="3220351" y="2685482"/>
            <a:ext cx="1207634" cy="215444"/>
            <a:chOff x="3220351" y="2685482"/>
            <a:chExt cx="1207634" cy="215444"/>
          </a:xfrm>
        </p:grpSpPr>
        <p:cxnSp>
          <p:nvCxnSpPr>
            <p:cNvPr id="55" name="Connecteur droit avec flèche 54"/>
            <p:cNvCxnSpPr/>
            <p:nvPr/>
          </p:nvCxnSpPr>
          <p:spPr>
            <a:xfrm>
              <a:off x="3220351" y="2786129"/>
              <a:ext cx="43204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avec flèche 105"/>
            <p:cNvCxnSpPr/>
            <p:nvPr/>
          </p:nvCxnSpPr>
          <p:spPr>
            <a:xfrm flipH="1">
              <a:off x="4044462" y="2852936"/>
              <a:ext cx="383523" cy="280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ZoneTexte 115"/>
            <p:cNvSpPr txBox="1"/>
            <p:nvPr/>
          </p:nvSpPr>
          <p:spPr>
            <a:xfrm>
              <a:off x="3765163" y="2685482"/>
              <a:ext cx="21602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1</a:t>
              </a:r>
              <a:endParaRPr lang="fr-FR" sz="1400" dirty="0"/>
            </a:p>
          </p:txBody>
        </p:sp>
      </p:grpSp>
      <p:grpSp>
        <p:nvGrpSpPr>
          <p:cNvPr id="185" name="Groupe 184"/>
          <p:cNvGrpSpPr/>
          <p:nvPr/>
        </p:nvGrpSpPr>
        <p:grpSpPr>
          <a:xfrm>
            <a:off x="3220351" y="2943579"/>
            <a:ext cx="1229756" cy="215444"/>
            <a:chOff x="3220351" y="2943579"/>
            <a:chExt cx="1229756" cy="215444"/>
          </a:xfrm>
        </p:grpSpPr>
        <p:cxnSp>
          <p:nvCxnSpPr>
            <p:cNvPr id="51" name="Connecteur droit avec flèche 50"/>
            <p:cNvCxnSpPr/>
            <p:nvPr/>
          </p:nvCxnSpPr>
          <p:spPr>
            <a:xfrm>
              <a:off x="3220351" y="2992606"/>
              <a:ext cx="43204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avec flèche 116"/>
            <p:cNvCxnSpPr/>
            <p:nvPr/>
          </p:nvCxnSpPr>
          <p:spPr>
            <a:xfrm flipH="1">
              <a:off x="4037428" y="2970923"/>
              <a:ext cx="412679" cy="1142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ZoneTexte 117"/>
            <p:cNvSpPr txBox="1"/>
            <p:nvPr/>
          </p:nvSpPr>
          <p:spPr>
            <a:xfrm>
              <a:off x="3765163" y="2943579"/>
              <a:ext cx="21602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1</a:t>
              </a:r>
              <a:endParaRPr lang="fr-FR" sz="1400" dirty="0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3072867" y="4077072"/>
            <a:ext cx="1499133" cy="215444"/>
            <a:chOff x="3072867" y="4077072"/>
            <a:chExt cx="1499133" cy="215444"/>
          </a:xfrm>
        </p:grpSpPr>
        <p:cxnSp>
          <p:nvCxnSpPr>
            <p:cNvPr id="56" name="Connecteur droit avec flèche 55"/>
            <p:cNvCxnSpPr/>
            <p:nvPr/>
          </p:nvCxnSpPr>
          <p:spPr>
            <a:xfrm>
              <a:off x="3072867" y="4201974"/>
              <a:ext cx="43204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avec flèche 109"/>
            <p:cNvCxnSpPr/>
            <p:nvPr/>
          </p:nvCxnSpPr>
          <p:spPr>
            <a:xfrm flipH="1">
              <a:off x="4283968" y="4221088"/>
              <a:ext cx="28803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ZoneTexte 120"/>
            <p:cNvSpPr txBox="1"/>
            <p:nvPr/>
          </p:nvSpPr>
          <p:spPr>
            <a:xfrm>
              <a:off x="3707904" y="4077072"/>
              <a:ext cx="36004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0.75</a:t>
              </a:r>
              <a:endParaRPr lang="fr-FR" sz="1400" dirty="0"/>
            </a:p>
          </p:txBody>
        </p:sp>
      </p:grpSp>
      <p:grpSp>
        <p:nvGrpSpPr>
          <p:cNvPr id="107" name="Groupe 106"/>
          <p:cNvGrpSpPr/>
          <p:nvPr/>
        </p:nvGrpSpPr>
        <p:grpSpPr>
          <a:xfrm>
            <a:off x="2915816" y="5664657"/>
            <a:ext cx="576063" cy="215444"/>
            <a:chOff x="2915816" y="5664657"/>
            <a:chExt cx="576063" cy="215444"/>
          </a:xfrm>
        </p:grpSpPr>
        <p:cxnSp>
          <p:nvCxnSpPr>
            <p:cNvPr id="57" name="Connecteur droit avec flèche 56"/>
            <p:cNvCxnSpPr/>
            <p:nvPr/>
          </p:nvCxnSpPr>
          <p:spPr>
            <a:xfrm>
              <a:off x="2915816" y="5805264"/>
              <a:ext cx="226846" cy="30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ZoneTexte 121"/>
            <p:cNvSpPr txBox="1"/>
            <p:nvPr/>
          </p:nvSpPr>
          <p:spPr>
            <a:xfrm>
              <a:off x="3167852" y="5664657"/>
              <a:ext cx="32402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</p:grpSp>
      <p:grpSp>
        <p:nvGrpSpPr>
          <p:cNvPr id="109" name="Groupe 108"/>
          <p:cNvGrpSpPr/>
          <p:nvPr/>
        </p:nvGrpSpPr>
        <p:grpSpPr>
          <a:xfrm>
            <a:off x="4163806" y="5705394"/>
            <a:ext cx="497125" cy="215444"/>
            <a:chOff x="4163806" y="5705394"/>
            <a:chExt cx="497125" cy="215444"/>
          </a:xfrm>
        </p:grpSpPr>
        <p:cxnSp>
          <p:nvCxnSpPr>
            <p:cNvPr id="59" name="Connecteur droit avec flèche 58"/>
            <p:cNvCxnSpPr/>
            <p:nvPr/>
          </p:nvCxnSpPr>
          <p:spPr>
            <a:xfrm flipH="1" flipV="1">
              <a:off x="4427984" y="5805264"/>
              <a:ext cx="232947" cy="1427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ZoneTexte 122"/>
            <p:cNvSpPr txBox="1"/>
            <p:nvPr/>
          </p:nvSpPr>
          <p:spPr>
            <a:xfrm>
              <a:off x="4163806" y="5705394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</p:grpSp>
      <p:grpSp>
        <p:nvGrpSpPr>
          <p:cNvPr id="131" name="Groupe 130"/>
          <p:cNvGrpSpPr/>
          <p:nvPr/>
        </p:nvGrpSpPr>
        <p:grpSpPr>
          <a:xfrm>
            <a:off x="5593106" y="3603749"/>
            <a:ext cx="691878" cy="215444"/>
            <a:chOff x="5593106" y="3603749"/>
            <a:chExt cx="691878" cy="215444"/>
          </a:xfrm>
        </p:grpSpPr>
        <p:cxnSp>
          <p:nvCxnSpPr>
            <p:cNvPr id="79" name="Connecteur droit avec flèche 78"/>
            <p:cNvCxnSpPr/>
            <p:nvPr/>
          </p:nvCxnSpPr>
          <p:spPr>
            <a:xfrm>
              <a:off x="5593106" y="3709219"/>
              <a:ext cx="28803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ZoneTexte 123"/>
            <p:cNvSpPr txBox="1"/>
            <p:nvPr/>
          </p:nvSpPr>
          <p:spPr>
            <a:xfrm>
              <a:off x="5955735" y="3603749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0.3</a:t>
              </a:r>
              <a:endParaRPr lang="fr-FR" sz="1400" dirty="0"/>
            </a:p>
          </p:txBody>
        </p:sp>
      </p:grpSp>
      <p:grpSp>
        <p:nvGrpSpPr>
          <p:cNvPr id="188" name="Groupe 187"/>
          <p:cNvGrpSpPr/>
          <p:nvPr/>
        </p:nvGrpSpPr>
        <p:grpSpPr>
          <a:xfrm>
            <a:off x="5696345" y="2858956"/>
            <a:ext cx="691878" cy="215444"/>
            <a:chOff x="5696345" y="2858956"/>
            <a:chExt cx="691878" cy="215444"/>
          </a:xfrm>
        </p:grpSpPr>
        <p:cxnSp>
          <p:nvCxnSpPr>
            <p:cNvPr id="78" name="Connecteur droit avec flèche 77"/>
            <p:cNvCxnSpPr/>
            <p:nvPr/>
          </p:nvCxnSpPr>
          <p:spPr>
            <a:xfrm>
              <a:off x="5696345" y="2971800"/>
              <a:ext cx="28803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ZoneTexte 125"/>
            <p:cNvSpPr txBox="1"/>
            <p:nvPr/>
          </p:nvSpPr>
          <p:spPr>
            <a:xfrm>
              <a:off x="6058974" y="2858956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</a:t>
              </a:r>
              <a:r>
                <a:rPr lang="fr-FR" sz="1400" dirty="0" smtClean="0">
                  <a:solidFill>
                    <a:srgbClr val="FF0000"/>
                  </a:solidFill>
                </a:rPr>
                <a:t>0.2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6" name="Groupe 185"/>
          <p:cNvGrpSpPr/>
          <p:nvPr/>
        </p:nvGrpSpPr>
        <p:grpSpPr>
          <a:xfrm>
            <a:off x="1221503" y="2881078"/>
            <a:ext cx="542185" cy="215444"/>
            <a:chOff x="1221503" y="2881078"/>
            <a:chExt cx="542185" cy="215444"/>
          </a:xfrm>
        </p:grpSpPr>
        <p:cxnSp>
          <p:nvCxnSpPr>
            <p:cNvPr id="108" name="Connecteur droit avec flèche 107"/>
            <p:cNvCxnSpPr/>
            <p:nvPr/>
          </p:nvCxnSpPr>
          <p:spPr>
            <a:xfrm flipH="1">
              <a:off x="1547664" y="2996952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ZoneTexte 126"/>
            <p:cNvSpPr txBox="1"/>
            <p:nvPr/>
          </p:nvSpPr>
          <p:spPr>
            <a:xfrm>
              <a:off x="1221503" y="2881078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>
                  <a:solidFill>
                    <a:srgbClr val="FF0000"/>
                  </a:solidFill>
                </a:rPr>
                <a:t> </a:t>
              </a:r>
              <a:r>
                <a:rPr lang="fr-FR" sz="1400" dirty="0" smtClean="0"/>
                <a:t>0.5</a:t>
              </a:r>
              <a:endParaRPr lang="fr-FR" sz="1400" dirty="0"/>
            </a:p>
          </p:txBody>
        </p:sp>
      </p:grpSp>
      <p:grpSp>
        <p:nvGrpSpPr>
          <p:cNvPr id="132" name="Groupe 131"/>
          <p:cNvGrpSpPr/>
          <p:nvPr/>
        </p:nvGrpSpPr>
        <p:grpSpPr>
          <a:xfrm>
            <a:off x="1376361" y="3581626"/>
            <a:ext cx="585175" cy="215444"/>
            <a:chOff x="1376361" y="3581626"/>
            <a:chExt cx="585175" cy="215444"/>
          </a:xfrm>
        </p:grpSpPr>
        <p:cxnSp>
          <p:nvCxnSpPr>
            <p:cNvPr id="82" name="Connecteur droit avec flèche 81"/>
            <p:cNvCxnSpPr/>
            <p:nvPr/>
          </p:nvCxnSpPr>
          <p:spPr>
            <a:xfrm flipH="1">
              <a:off x="1718187" y="3672349"/>
              <a:ext cx="243349" cy="73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ZoneTexte 128"/>
            <p:cNvSpPr txBox="1"/>
            <p:nvPr/>
          </p:nvSpPr>
          <p:spPr>
            <a:xfrm>
              <a:off x="1376361" y="3581626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0.3</a:t>
              </a:r>
              <a:endParaRPr lang="fr-FR" sz="1400" dirty="0"/>
            </a:p>
          </p:txBody>
        </p:sp>
      </p:grpSp>
      <p:grpSp>
        <p:nvGrpSpPr>
          <p:cNvPr id="133" name="Groupe 132"/>
          <p:cNvGrpSpPr/>
          <p:nvPr/>
        </p:nvGrpSpPr>
        <p:grpSpPr>
          <a:xfrm>
            <a:off x="5449948" y="5814332"/>
            <a:ext cx="382183" cy="278384"/>
            <a:chOff x="5449948" y="5814332"/>
            <a:chExt cx="382183" cy="278384"/>
          </a:xfrm>
        </p:grpSpPr>
        <p:cxnSp>
          <p:nvCxnSpPr>
            <p:cNvPr id="67" name="Connecteur droit avec flèche 66"/>
            <p:cNvCxnSpPr/>
            <p:nvPr/>
          </p:nvCxnSpPr>
          <p:spPr>
            <a:xfrm flipH="1">
              <a:off x="5449948" y="5814332"/>
              <a:ext cx="1693" cy="1678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ZoneTexte 144"/>
            <p:cNvSpPr txBox="1"/>
            <p:nvPr/>
          </p:nvSpPr>
          <p:spPr>
            <a:xfrm>
              <a:off x="5508104" y="5877272"/>
              <a:ext cx="32402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</p:grpSp>
      <p:grpSp>
        <p:nvGrpSpPr>
          <p:cNvPr id="99" name="Groupe 98"/>
          <p:cNvGrpSpPr/>
          <p:nvPr/>
        </p:nvGrpSpPr>
        <p:grpSpPr>
          <a:xfrm>
            <a:off x="4414091" y="5820012"/>
            <a:ext cx="324027" cy="362431"/>
            <a:chOff x="4414091" y="5820012"/>
            <a:chExt cx="324027" cy="362431"/>
          </a:xfrm>
        </p:grpSpPr>
        <p:cxnSp>
          <p:nvCxnSpPr>
            <p:cNvPr id="68" name="Connecteur droit avec flèche 67"/>
            <p:cNvCxnSpPr/>
            <p:nvPr/>
          </p:nvCxnSpPr>
          <p:spPr>
            <a:xfrm flipH="1">
              <a:off x="4572000" y="5820012"/>
              <a:ext cx="1693" cy="1678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ZoneTexte 145"/>
            <p:cNvSpPr txBox="1"/>
            <p:nvPr/>
          </p:nvSpPr>
          <p:spPr>
            <a:xfrm>
              <a:off x="4414091" y="5966999"/>
              <a:ext cx="32402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</p:grpSp>
      <p:grpSp>
        <p:nvGrpSpPr>
          <p:cNvPr id="101" name="Groupe 100"/>
          <p:cNvGrpSpPr/>
          <p:nvPr/>
        </p:nvGrpSpPr>
        <p:grpSpPr>
          <a:xfrm>
            <a:off x="2828639" y="5812638"/>
            <a:ext cx="324027" cy="384553"/>
            <a:chOff x="2828639" y="5812638"/>
            <a:chExt cx="324027" cy="384553"/>
          </a:xfrm>
        </p:grpSpPr>
        <p:cxnSp>
          <p:nvCxnSpPr>
            <p:cNvPr id="63" name="Connecteur droit avec flèche 62"/>
            <p:cNvCxnSpPr/>
            <p:nvPr/>
          </p:nvCxnSpPr>
          <p:spPr>
            <a:xfrm flipH="1">
              <a:off x="3016045" y="5812638"/>
              <a:ext cx="1693" cy="1678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ZoneTexte 146"/>
            <p:cNvSpPr txBox="1"/>
            <p:nvPr/>
          </p:nvSpPr>
          <p:spPr>
            <a:xfrm>
              <a:off x="2828639" y="5981747"/>
              <a:ext cx="32402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</p:grpSp>
      <p:grpSp>
        <p:nvGrpSpPr>
          <p:cNvPr id="102" name="Groupe 101"/>
          <p:cNvGrpSpPr/>
          <p:nvPr/>
        </p:nvGrpSpPr>
        <p:grpSpPr>
          <a:xfrm>
            <a:off x="1914239" y="5805264"/>
            <a:ext cx="324027" cy="369805"/>
            <a:chOff x="1914239" y="5805264"/>
            <a:chExt cx="324027" cy="369805"/>
          </a:xfrm>
        </p:grpSpPr>
        <p:cxnSp>
          <p:nvCxnSpPr>
            <p:cNvPr id="66" name="Connecteur droit avec flèche 65"/>
            <p:cNvCxnSpPr/>
            <p:nvPr/>
          </p:nvCxnSpPr>
          <p:spPr>
            <a:xfrm flipH="1">
              <a:off x="2072148" y="5805264"/>
              <a:ext cx="1693" cy="1678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ZoneTexte 147"/>
            <p:cNvSpPr txBox="1"/>
            <p:nvPr/>
          </p:nvSpPr>
          <p:spPr>
            <a:xfrm>
              <a:off x="1914239" y="5959625"/>
              <a:ext cx="32402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</p:grpSp>
      <p:grpSp>
        <p:nvGrpSpPr>
          <p:cNvPr id="191" name="Groupe 190"/>
          <p:cNvGrpSpPr/>
          <p:nvPr/>
        </p:nvGrpSpPr>
        <p:grpSpPr>
          <a:xfrm>
            <a:off x="3275856" y="2996952"/>
            <a:ext cx="329249" cy="431468"/>
            <a:chOff x="3275856" y="2996952"/>
            <a:chExt cx="329249" cy="431468"/>
          </a:xfrm>
        </p:grpSpPr>
        <p:sp>
          <p:nvSpPr>
            <p:cNvPr id="151" name="ZoneTexte 150"/>
            <p:cNvSpPr txBox="1"/>
            <p:nvPr/>
          </p:nvSpPr>
          <p:spPr>
            <a:xfrm>
              <a:off x="3275856" y="3212976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  <p:cxnSp>
          <p:nvCxnSpPr>
            <p:cNvPr id="154" name="Connecteur droit avec flèche 153"/>
            <p:cNvCxnSpPr/>
            <p:nvPr/>
          </p:nvCxnSpPr>
          <p:spPr>
            <a:xfrm>
              <a:off x="3419872" y="2996952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e 189"/>
          <p:cNvGrpSpPr/>
          <p:nvPr/>
        </p:nvGrpSpPr>
        <p:grpSpPr>
          <a:xfrm>
            <a:off x="4139952" y="2982204"/>
            <a:ext cx="329249" cy="446216"/>
            <a:chOff x="4139952" y="2982204"/>
            <a:chExt cx="329249" cy="446216"/>
          </a:xfrm>
        </p:grpSpPr>
        <p:sp>
          <p:nvSpPr>
            <p:cNvPr id="149" name="ZoneTexte 148"/>
            <p:cNvSpPr txBox="1"/>
            <p:nvPr/>
          </p:nvSpPr>
          <p:spPr>
            <a:xfrm>
              <a:off x="4139952" y="3212976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  <p:cxnSp>
          <p:nvCxnSpPr>
            <p:cNvPr id="155" name="Connecteur droit avec flèche 154"/>
            <p:cNvCxnSpPr/>
            <p:nvPr/>
          </p:nvCxnSpPr>
          <p:spPr>
            <a:xfrm>
              <a:off x="4306091" y="2982204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oupe 188"/>
          <p:cNvGrpSpPr/>
          <p:nvPr/>
        </p:nvGrpSpPr>
        <p:grpSpPr>
          <a:xfrm>
            <a:off x="5724128" y="2973533"/>
            <a:ext cx="329249" cy="382879"/>
            <a:chOff x="5724128" y="2973533"/>
            <a:chExt cx="329249" cy="382879"/>
          </a:xfrm>
        </p:grpSpPr>
        <p:sp>
          <p:nvSpPr>
            <p:cNvPr id="125" name="ZoneTexte 124"/>
            <p:cNvSpPr txBox="1"/>
            <p:nvPr/>
          </p:nvSpPr>
          <p:spPr>
            <a:xfrm>
              <a:off x="5724128" y="3140968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  <p:cxnSp>
          <p:nvCxnSpPr>
            <p:cNvPr id="156" name="Connecteur droit avec flèche 155"/>
            <p:cNvCxnSpPr/>
            <p:nvPr/>
          </p:nvCxnSpPr>
          <p:spPr>
            <a:xfrm>
              <a:off x="5816465" y="2973533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oupe 191"/>
          <p:cNvGrpSpPr/>
          <p:nvPr/>
        </p:nvGrpSpPr>
        <p:grpSpPr>
          <a:xfrm>
            <a:off x="1475656" y="2996952"/>
            <a:ext cx="329249" cy="431468"/>
            <a:chOff x="1475656" y="2996952"/>
            <a:chExt cx="329249" cy="431468"/>
          </a:xfrm>
        </p:grpSpPr>
        <p:sp>
          <p:nvSpPr>
            <p:cNvPr id="128" name="ZoneTexte 127"/>
            <p:cNvSpPr txBox="1"/>
            <p:nvPr/>
          </p:nvSpPr>
          <p:spPr>
            <a:xfrm>
              <a:off x="1475656" y="3212976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0.5</a:t>
              </a:r>
              <a:endParaRPr lang="fr-FR" sz="1400" dirty="0"/>
            </a:p>
          </p:txBody>
        </p:sp>
        <p:cxnSp>
          <p:nvCxnSpPr>
            <p:cNvPr id="157" name="Connecteur droit avec flèche 156"/>
            <p:cNvCxnSpPr/>
            <p:nvPr/>
          </p:nvCxnSpPr>
          <p:spPr>
            <a:xfrm>
              <a:off x="1642691" y="2996952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e 158"/>
          <p:cNvGrpSpPr/>
          <p:nvPr/>
        </p:nvGrpSpPr>
        <p:grpSpPr>
          <a:xfrm>
            <a:off x="4355976" y="1484784"/>
            <a:ext cx="648072" cy="526638"/>
            <a:chOff x="4355976" y="1484784"/>
            <a:chExt cx="648072" cy="526638"/>
          </a:xfrm>
        </p:grpSpPr>
        <p:cxnSp>
          <p:nvCxnSpPr>
            <p:cNvPr id="140" name="Connecteur droit 139"/>
            <p:cNvCxnSpPr/>
            <p:nvPr/>
          </p:nvCxnSpPr>
          <p:spPr>
            <a:xfrm flipV="1">
              <a:off x="4992331" y="1631852"/>
              <a:ext cx="1700" cy="3795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eur droit 138"/>
            <p:cNvCxnSpPr/>
            <p:nvPr/>
          </p:nvCxnSpPr>
          <p:spPr>
            <a:xfrm flipH="1" flipV="1">
              <a:off x="4909625" y="1638886"/>
              <a:ext cx="1588" cy="3577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eur droit avec flèche 161"/>
            <p:cNvCxnSpPr/>
            <p:nvPr/>
          </p:nvCxnSpPr>
          <p:spPr>
            <a:xfrm flipH="1">
              <a:off x="4716016" y="1628800"/>
              <a:ext cx="28803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ZoneTexte 166"/>
            <p:cNvSpPr txBox="1"/>
            <p:nvPr/>
          </p:nvSpPr>
          <p:spPr>
            <a:xfrm>
              <a:off x="4355976" y="1484784"/>
              <a:ext cx="32924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0.8</a:t>
              </a:r>
              <a:endParaRPr lang="fr-FR" sz="1400" dirty="0"/>
            </a:p>
          </p:txBody>
        </p:sp>
      </p:grpSp>
      <p:grpSp>
        <p:nvGrpSpPr>
          <p:cNvPr id="92" name="Groupe 91"/>
          <p:cNvGrpSpPr/>
          <p:nvPr/>
        </p:nvGrpSpPr>
        <p:grpSpPr>
          <a:xfrm>
            <a:off x="3948724" y="2053883"/>
            <a:ext cx="695284" cy="217401"/>
            <a:chOff x="3948724" y="2053883"/>
            <a:chExt cx="695284" cy="217401"/>
          </a:xfrm>
        </p:grpSpPr>
        <p:cxnSp>
          <p:nvCxnSpPr>
            <p:cNvPr id="104" name="Connecteur droit avec flèche 103"/>
            <p:cNvCxnSpPr/>
            <p:nvPr/>
          </p:nvCxnSpPr>
          <p:spPr>
            <a:xfrm flipH="1" flipV="1">
              <a:off x="4164037" y="2131255"/>
              <a:ext cx="479971" cy="160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ZoneTexte 173"/>
            <p:cNvSpPr txBox="1"/>
            <p:nvPr/>
          </p:nvSpPr>
          <p:spPr>
            <a:xfrm>
              <a:off x="3948724" y="2053883"/>
              <a:ext cx="216024" cy="2174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1</a:t>
              </a:r>
              <a:endParaRPr lang="fr-FR" sz="1400" dirty="0"/>
            </a:p>
          </p:txBody>
        </p:sp>
      </p:grpSp>
      <p:grpSp>
        <p:nvGrpSpPr>
          <p:cNvPr id="142" name="Groupe 141"/>
          <p:cNvGrpSpPr/>
          <p:nvPr/>
        </p:nvGrpSpPr>
        <p:grpSpPr>
          <a:xfrm>
            <a:off x="4258214" y="1725249"/>
            <a:ext cx="534558" cy="284130"/>
            <a:chOff x="4258214" y="1725249"/>
            <a:chExt cx="534558" cy="284130"/>
          </a:xfrm>
        </p:grpSpPr>
        <p:cxnSp>
          <p:nvCxnSpPr>
            <p:cNvPr id="170" name="Connecteur droit 169"/>
            <p:cNvCxnSpPr/>
            <p:nvPr/>
          </p:nvCxnSpPr>
          <p:spPr>
            <a:xfrm flipV="1">
              <a:off x="4792772" y="1819384"/>
              <a:ext cx="0" cy="1899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4" name="Groupe 133"/>
            <p:cNvGrpSpPr/>
            <p:nvPr/>
          </p:nvGrpSpPr>
          <p:grpSpPr>
            <a:xfrm>
              <a:off x="4258214" y="1725249"/>
              <a:ext cx="529810" cy="215444"/>
              <a:chOff x="4258214" y="1725249"/>
              <a:chExt cx="529810" cy="215444"/>
            </a:xfrm>
          </p:grpSpPr>
          <p:cxnSp>
            <p:nvCxnSpPr>
              <p:cNvPr id="171" name="Connecteur droit avec flèche 170"/>
              <p:cNvCxnSpPr/>
              <p:nvPr/>
            </p:nvCxnSpPr>
            <p:spPr>
              <a:xfrm flipH="1">
                <a:off x="4499992" y="1814732"/>
                <a:ext cx="28803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ZoneTexte 174"/>
              <p:cNvSpPr txBox="1"/>
              <p:nvPr/>
            </p:nvSpPr>
            <p:spPr>
              <a:xfrm>
                <a:off x="4258214" y="1725249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1400" dirty="0" smtClean="0"/>
                  <a:t> 1</a:t>
                </a:r>
                <a:endParaRPr lang="fr-FR" sz="1400" dirty="0"/>
              </a:p>
            </p:txBody>
          </p:sp>
        </p:grpSp>
      </p:grpSp>
      <p:sp>
        <p:nvSpPr>
          <p:cNvPr id="187" name="ZoneTexte 186"/>
          <p:cNvSpPr txBox="1"/>
          <p:nvPr/>
        </p:nvSpPr>
        <p:spPr>
          <a:xfrm>
            <a:off x="6372200" y="1700808"/>
            <a:ext cx="2520280" cy="101566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fr-FR" sz="1200" dirty="0" smtClean="0"/>
              <a:t>Fourche dos :  : (2.7 – (1x2 )) il </a:t>
            </a:r>
            <a:r>
              <a:rPr lang="fr-FR" sz="1200" dirty="0" err="1" smtClean="0"/>
              <a:t>rest</a:t>
            </a:r>
            <a:r>
              <a:rPr lang="fr-FR" sz="1200" dirty="0" smtClean="0"/>
              <a:t> 0.5 cm  : on grade la fourche dos  = volume des fesses.</a:t>
            </a:r>
          </a:p>
          <a:p>
            <a:r>
              <a:rPr lang="fr-FR" sz="1200" dirty="0" smtClean="0"/>
              <a:t>Pour les grandes taille s, il reste 0.2 cm  qui seront placés à la fourche devant.</a:t>
            </a:r>
            <a:endParaRPr lang="fr-FR" sz="1200" dirty="0"/>
          </a:p>
        </p:txBody>
      </p:sp>
      <p:grpSp>
        <p:nvGrpSpPr>
          <p:cNvPr id="130" name="Groupe 129"/>
          <p:cNvGrpSpPr/>
          <p:nvPr/>
        </p:nvGrpSpPr>
        <p:grpSpPr>
          <a:xfrm>
            <a:off x="5095568" y="6381328"/>
            <a:ext cx="736563" cy="215444"/>
            <a:chOff x="5095568" y="6381328"/>
            <a:chExt cx="736563" cy="215444"/>
          </a:xfrm>
        </p:grpSpPr>
        <p:cxnSp>
          <p:nvCxnSpPr>
            <p:cNvPr id="84" name="Connecteur droit avec flèche 83"/>
            <p:cNvCxnSpPr/>
            <p:nvPr/>
          </p:nvCxnSpPr>
          <p:spPr>
            <a:xfrm flipV="1">
              <a:off x="5095568" y="6502722"/>
              <a:ext cx="393004" cy="13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ZoneTexte 112"/>
            <p:cNvSpPr txBox="1"/>
            <p:nvPr/>
          </p:nvSpPr>
          <p:spPr>
            <a:xfrm>
              <a:off x="5508104" y="6381328"/>
              <a:ext cx="32402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4</a:t>
              </a:r>
              <a:endParaRPr lang="fr-FR" sz="1400" dirty="0"/>
            </a:p>
          </p:txBody>
        </p:sp>
      </p:grpSp>
      <p:grpSp>
        <p:nvGrpSpPr>
          <p:cNvPr id="120" name="Groupe 119"/>
          <p:cNvGrpSpPr/>
          <p:nvPr/>
        </p:nvGrpSpPr>
        <p:grpSpPr>
          <a:xfrm>
            <a:off x="5095568" y="6093296"/>
            <a:ext cx="736563" cy="215444"/>
            <a:chOff x="5095568" y="6093296"/>
            <a:chExt cx="736563" cy="215444"/>
          </a:xfrm>
        </p:grpSpPr>
        <p:cxnSp>
          <p:nvCxnSpPr>
            <p:cNvPr id="83" name="Connecteur droit avec flèche 82"/>
            <p:cNvCxnSpPr/>
            <p:nvPr/>
          </p:nvCxnSpPr>
          <p:spPr>
            <a:xfrm>
              <a:off x="5095568" y="6216445"/>
              <a:ext cx="363508" cy="6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ZoneTexte 113"/>
            <p:cNvSpPr txBox="1"/>
            <p:nvPr/>
          </p:nvSpPr>
          <p:spPr>
            <a:xfrm>
              <a:off x="5508104" y="6093296"/>
              <a:ext cx="32402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1400" dirty="0" smtClean="0"/>
                <a:t> 4</a:t>
              </a:r>
              <a:endParaRPr lang="fr-FR" sz="1400" dirty="0"/>
            </a:p>
          </p:txBody>
        </p:sp>
      </p:grpSp>
      <p:grpSp>
        <p:nvGrpSpPr>
          <p:cNvPr id="150" name="Groupe 149"/>
          <p:cNvGrpSpPr/>
          <p:nvPr/>
        </p:nvGrpSpPr>
        <p:grpSpPr>
          <a:xfrm>
            <a:off x="2679576" y="1519808"/>
            <a:ext cx="671031" cy="410384"/>
            <a:chOff x="2627784" y="1556792"/>
            <a:chExt cx="671031" cy="410384"/>
          </a:xfrm>
        </p:grpSpPr>
        <p:cxnSp>
          <p:nvCxnSpPr>
            <p:cNvPr id="160" name="Connecteur droit avec flèche 159"/>
            <p:cNvCxnSpPr/>
            <p:nvPr/>
          </p:nvCxnSpPr>
          <p:spPr>
            <a:xfrm>
              <a:off x="2638625" y="1784555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8" name="Groupe 137"/>
            <p:cNvGrpSpPr/>
            <p:nvPr/>
          </p:nvGrpSpPr>
          <p:grpSpPr>
            <a:xfrm>
              <a:off x="2627784" y="1556792"/>
              <a:ext cx="671031" cy="410384"/>
              <a:chOff x="2627784" y="1556792"/>
              <a:chExt cx="671031" cy="410384"/>
            </a:xfrm>
          </p:grpSpPr>
          <p:cxnSp>
            <p:nvCxnSpPr>
              <p:cNvPr id="143" name="Connecteur droit 142"/>
              <p:cNvCxnSpPr/>
              <p:nvPr/>
            </p:nvCxnSpPr>
            <p:spPr>
              <a:xfrm flipV="1">
                <a:off x="2753145" y="1777181"/>
                <a:ext cx="0" cy="18999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Connecteur droit 143"/>
              <p:cNvCxnSpPr/>
              <p:nvPr/>
            </p:nvCxnSpPr>
            <p:spPr>
              <a:xfrm flipV="1">
                <a:off x="2627784" y="1779563"/>
                <a:ext cx="3062" cy="1654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ZoneTexte 135"/>
              <p:cNvSpPr txBox="1"/>
              <p:nvPr/>
            </p:nvSpPr>
            <p:spPr>
              <a:xfrm>
                <a:off x="3010783" y="1556792"/>
                <a:ext cx="28803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1400" dirty="0" smtClean="0"/>
                  <a:t>0.5</a:t>
                </a:r>
                <a:endParaRPr lang="fr-FR" sz="1400" dirty="0"/>
              </a:p>
            </p:txBody>
          </p:sp>
        </p:grpSp>
      </p:grpSp>
      <p:sp>
        <p:nvSpPr>
          <p:cNvPr id="161" name="ZoneTexte 160"/>
          <p:cNvSpPr txBox="1"/>
          <p:nvPr/>
        </p:nvSpPr>
        <p:spPr>
          <a:xfrm>
            <a:off x="6372200" y="3501008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Grader proportionnellement les crans haut de jambes, les plis et crans de tailles</a:t>
            </a:r>
            <a:endParaRPr lang="fr-FR" sz="1200" dirty="0"/>
          </a:p>
        </p:txBody>
      </p:sp>
      <p:sp>
        <p:nvSpPr>
          <p:cNvPr id="163" name="ZoneTexte 162"/>
          <p:cNvSpPr txBox="1"/>
          <p:nvPr/>
        </p:nvSpPr>
        <p:spPr>
          <a:xfrm>
            <a:off x="2195736" y="6237312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Ceinture entière</a:t>
            </a:r>
            <a:endParaRPr lang="fr-FR" sz="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07704" y="18864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TABLEAU DE MESURES GARCONNET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03648" y="692696"/>
          <a:ext cx="6624738" cy="53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648072"/>
                <a:gridCol w="720080"/>
                <a:gridCol w="576064"/>
                <a:gridCol w="648072"/>
                <a:gridCol w="576064"/>
                <a:gridCol w="576064"/>
                <a:gridCol w="648074"/>
              </a:tblGrid>
              <a:tr h="35226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STATURES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114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126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132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Age approximatif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5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6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7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8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9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Ecarts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½ </a:t>
                      </a:r>
                      <a:r>
                        <a:rPr lang="fr-FR" sz="1200" dirty="0" err="1" smtClean="0"/>
                        <a:t>évol</a:t>
                      </a:r>
                      <a:r>
                        <a:rPr lang="fr-FR" sz="1200" dirty="0" smtClean="0"/>
                        <a:t>.</a:t>
                      </a:r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Tour d’encolure ( base cou)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28.2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28.9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29.6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30.3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Tour de poitrine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Tour de taille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Tour de bassin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Longueur d’épaule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8.5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9.5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10.5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Carrure dos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25.8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26.6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27.4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28.2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Carrure devant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24.8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25.6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26.4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27.2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Longueur de</a:t>
                      </a:r>
                      <a:r>
                        <a:rPr lang="fr-FR" sz="1200" baseline="0" dirty="0" smtClean="0"/>
                        <a:t> taille milieu dos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26.2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27.4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28.6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29.8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Longueur taille devant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27.6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29.8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30.2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31.5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32.8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Largeur  encolure devant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9.92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10.24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10.56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10.88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11.2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Largeur encolure dos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10.32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10.64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10.96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11.28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11.6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Profondeur encolure devant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5.96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6.12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6.28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6.44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6.6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Profondeur encolure dos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0.9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1.1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1.2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1.3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Longueur du bras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Hauteur tête de manche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10.7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11.4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12.1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12.8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13.5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130304"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012160" y="47667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Remarque : chez l’homme on travaille   le côté gauche  ( sens de boutonnage)</a:t>
            </a:r>
            <a:endParaRPr lang="fr-FR" sz="1200" dirty="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899592" y="836712"/>
          <a:ext cx="4002445" cy="5471696"/>
        </p:xfrm>
        <a:graphic>
          <a:graphicData uri="http://schemas.openxmlformats.org/presentationml/2006/ole">
            <p:oleObj spid="_x0000_s25604" name="KaledoStyle" r:id="rId3" imgW="6019610" imgH="8229600" progId="">
              <p:embed/>
            </p:oleObj>
          </a:graphicData>
        </a:graphic>
      </p:graphicFrame>
      <p:cxnSp>
        <p:nvCxnSpPr>
          <p:cNvPr id="10" name="Connecteur droit avec flèche 9"/>
          <p:cNvCxnSpPr/>
          <p:nvPr/>
        </p:nvCxnSpPr>
        <p:spPr>
          <a:xfrm>
            <a:off x="2465834" y="1971675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2448669" y="2974107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2429619" y="3583707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>
            <a:off x="3423667" y="2009775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>
            <a:off x="3471292" y="2990850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3471292" y="3590925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2959943" y="1885950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0.5</a:t>
            </a:r>
            <a:endParaRPr lang="fr-FR" sz="1400" dirty="0"/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2248694" y="1763291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3642048" y="157043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2699792" y="148478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0.4</a:t>
            </a:r>
            <a:endParaRPr lang="fr-FR" sz="1400" dirty="0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4869235" y="942975"/>
            <a:ext cx="531440" cy="1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4815136" y="2019300"/>
            <a:ext cx="585539" cy="1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4832425" y="3594547"/>
            <a:ext cx="64998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3995936" y="3140968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DOS</a:t>
            </a:r>
            <a:endParaRPr lang="fr-FR" sz="1400" b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1187624" y="292494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DEVANT</a:t>
            </a:r>
            <a:endParaRPr lang="fr-FR" sz="1400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6012160" y="126876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Longueur taille milieu dos : par rapport au point fixe = calcul de proportions</a:t>
            </a:r>
            <a:endParaRPr lang="fr-FR" sz="1200" dirty="0"/>
          </a:p>
        </p:txBody>
      </p:sp>
      <p:cxnSp>
        <p:nvCxnSpPr>
          <p:cNvPr id="41" name="Connecteur droit 40"/>
          <p:cNvCxnSpPr/>
          <p:nvPr/>
        </p:nvCxnSpPr>
        <p:spPr>
          <a:xfrm>
            <a:off x="5292080" y="980728"/>
            <a:ext cx="24011" cy="1019522"/>
          </a:xfrm>
          <a:prstGeom prst="line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5304681" y="2093565"/>
            <a:ext cx="19050" cy="1485900"/>
          </a:xfrm>
          <a:prstGeom prst="line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076056" y="1268760"/>
            <a:ext cx="215444" cy="360040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</a:rPr>
              <a:t>0.5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5076056" y="2492896"/>
            <a:ext cx="215444" cy="360040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</a:rPr>
              <a:t>0.7</a:t>
            </a:r>
            <a:endParaRPr lang="fr-FR" sz="1400" dirty="0">
              <a:solidFill>
                <a:schemeClr val="tx2"/>
              </a:solidFill>
            </a:endParaRPr>
          </a:p>
        </p:txBody>
      </p:sp>
      <p:cxnSp>
        <p:nvCxnSpPr>
          <p:cNvPr id="48" name="Connecteur droit avec flèche 47"/>
          <p:cNvCxnSpPr/>
          <p:nvPr/>
        </p:nvCxnSpPr>
        <p:spPr>
          <a:xfrm flipV="1">
            <a:off x="4829175" y="68999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4860032" y="404664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0.5</a:t>
            </a:r>
            <a:endParaRPr lang="fr-FR" sz="1400" dirty="0"/>
          </a:p>
        </p:txBody>
      </p:sp>
      <p:sp>
        <p:nvSpPr>
          <p:cNvPr id="50" name="ZoneTexte 49"/>
          <p:cNvSpPr txBox="1"/>
          <p:nvPr/>
        </p:nvSpPr>
        <p:spPr>
          <a:xfrm>
            <a:off x="2940893" y="2857500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0.5</a:t>
            </a:r>
            <a:endParaRPr lang="fr-FR" sz="1400" dirty="0"/>
          </a:p>
        </p:txBody>
      </p:sp>
      <p:sp>
        <p:nvSpPr>
          <p:cNvPr id="51" name="ZoneTexte 50"/>
          <p:cNvSpPr txBox="1"/>
          <p:nvPr/>
        </p:nvSpPr>
        <p:spPr>
          <a:xfrm>
            <a:off x="2950418" y="3457575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0.5</a:t>
            </a:r>
            <a:endParaRPr lang="fr-FR" sz="1400" dirty="0"/>
          </a:p>
        </p:txBody>
      </p:sp>
      <p:cxnSp>
        <p:nvCxnSpPr>
          <p:cNvPr id="57" name="Connecteur droit avec flèche 56"/>
          <p:cNvCxnSpPr/>
          <p:nvPr/>
        </p:nvCxnSpPr>
        <p:spPr>
          <a:xfrm>
            <a:off x="4848225" y="3603501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>
            <a:off x="3648075" y="3584451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>
            <a:off x="2562225" y="3593976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>
            <a:off x="1352550" y="3565401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1266825" y="3555876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>
            <a:off x="1019175" y="3555876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4716016" y="3861048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0.7</a:t>
            </a:r>
            <a:endParaRPr lang="fr-FR" sz="1400" dirty="0"/>
          </a:p>
        </p:txBody>
      </p:sp>
      <p:sp>
        <p:nvSpPr>
          <p:cNvPr id="65" name="ZoneTexte 64"/>
          <p:cNvSpPr txBox="1"/>
          <p:nvPr/>
        </p:nvSpPr>
        <p:spPr>
          <a:xfrm>
            <a:off x="3528442" y="3821807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0.7</a:t>
            </a:r>
            <a:endParaRPr lang="fr-FR" sz="1400" dirty="0"/>
          </a:p>
        </p:txBody>
      </p:sp>
      <p:sp>
        <p:nvSpPr>
          <p:cNvPr id="66" name="ZoneTexte 65"/>
          <p:cNvSpPr txBox="1"/>
          <p:nvPr/>
        </p:nvSpPr>
        <p:spPr>
          <a:xfrm>
            <a:off x="2423542" y="3840857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0.7</a:t>
            </a:r>
            <a:endParaRPr lang="fr-FR" sz="1400" dirty="0"/>
          </a:p>
        </p:txBody>
      </p:sp>
      <p:sp>
        <p:nvSpPr>
          <p:cNvPr id="67" name="ZoneTexte 66"/>
          <p:cNvSpPr txBox="1"/>
          <p:nvPr/>
        </p:nvSpPr>
        <p:spPr>
          <a:xfrm>
            <a:off x="1213867" y="3850382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0.7</a:t>
            </a:r>
            <a:endParaRPr lang="fr-FR" sz="1400" dirty="0"/>
          </a:p>
        </p:txBody>
      </p:sp>
      <p:sp>
        <p:nvSpPr>
          <p:cNvPr id="68" name="ZoneTexte 67"/>
          <p:cNvSpPr txBox="1"/>
          <p:nvPr/>
        </p:nvSpPr>
        <p:spPr>
          <a:xfrm>
            <a:off x="861442" y="3812282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0.7</a:t>
            </a:r>
            <a:endParaRPr lang="fr-FR" sz="1400" dirty="0"/>
          </a:p>
        </p:txBody>
      </p:sp>
      <p:sp>
        <p:nvSpPr>
          <p:cNvPr id="69" name="ZoneTexte 68"/>
          <p:cNvSpPr txBox="1"/>
          <p:nvPr/>
        </p:nvSpPr>
        <p:spPr>
          <a:xfrm>
            <a:off x="1763688" y="4797152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b="1" dirty="0" smtClean="0"/>
              <a:t>PF</a:t>
            </a:r>
            <a:endParaRPr lang="fr-FR" sz="1200" b="1" dirty="0"/>
          </a:p>
        </p:txBody>
      </p:sp>
      <p:cxnSp>
        <p:nvCxnSpPr>
          <p:cNvPr id="72" name="Connecteur droit avec flèche 71"/>
          <p:cNvCxnSpPr/>
          <p:nvPr/>
        </p:nvCxnSpPr>
        <p:spPr>
          <a:xfrm flipV="1">
            <a:off x="1609725" y="547117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1331640" y="332656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0.6</a:t>
            </a:r>
            <a:endParaRPr lang="fr-FR" sz="1400" dirty="0"/>
          </a:p>
        </p:txBody>
      </p:sp>
      <p:sp>
        <p:nvSpPr>
          <p:cNvPr id="76" name="ZoneTexte 75"/>
          <p:cNvSpPr txBox="1"/>
          <p:nvPr/>
        </p:nvSpPr>
        <p:spPr>
          <a:xfrm>
            <a:off x="2411760" y="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CHEMISE GARCONNET : </a:t>
            </a:r>
            <a:r>
              <a:rPr lang="fr-FR" sz="1400" dirty="0" smtClean="0"/>
              <a:t>respect des points fixes</a:t>
            </a:r>
            <a:endParaRPr lang="fr-FR" sz="1400" dirty="0"/>
          </a:p>
        </p:txBody>
      </p:sp>
      <p:cxnSp>
        <p:nvCxnSpPr>
          <p:cNvPr id="77" name="Connecteur droit avec flèche 76"/>
          <p:cNvCxnSpPr/>
          <p:nvPr/>
        </p:nvCxnSpPr>
        <p:spPr>
          <a:xfrm>
            <a:off x="1620044" y="677441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1912664" y="551731"/>
            <a:ext cx="427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0.16</a:t>
            </a:r>
            <a:endParaRPr lang="fr-FR" sz="1400" dirty="0"/>
          </a:p>
        </p:txBody>
      </p:sp>
      <p:cxnSp>
        <p:nvCxnSpPr>
          <p:cNvPr id="79" name="Connecteur droit avec flèche 78"/>
          <p:cNvCxnSpPr/>
          <p:nvPr/>
        </p:nvCxnSpPr>
        <p:spPr>
          <a:xfrm flipV="1">
            <a:off x="2305050" y="737617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/>
          <p:cNvSpPr txBox="1"/>
          <p:nvPr/>
        </p:nvSpPr>
        <p:spPr>
          <a:xfrm>
            <a:off x="2339752" y="548680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0.6</a:t>
            </a:r>
            <a:endParaRPr lang="fr-FR" sz="1400" dirty="0"/>
          </a:p>
        </p:txBody>
      </p:sp>
      <p:cxnSp>
        <p:nvCxnSpPr>
          <p:cNvPr id="84" name="Connecteur droit avec flèche 83"/>
          <p:cNvCxnSpPr/>
          <p:nvPr/>
        </p:nvCxnSpPr>
        <p:spPr>
          <a:xfrm>
            <a:off x="2296319" y="886991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2588939" y="761281"/>
            <a:ext cx="427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0.66</a:t>
            </a:r>
            <a:endParaRPr lang="fr-FR" sz="1400" dirty="0"/>
          </a:p>
        </p:txBody>
      </p:sp>
      <p:cxnSp>
        <p:nvCxnSpPr>
          <p:cNvPr id="86" name="Connecteur droit avec flèche 85"/>
          <p:cNvCxnSpPr/>
          <p:nvPr/>
        </p:nvCxnSpPr>
        <p:spPr>
          <a:xfrm flipV="1">
            <a:off x="4533900" y="547117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4427984" y="404664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0.6</a:t>
            </a:r>
            <a:endParaRPr lang="fr-FR" sz="1400" dirty="0"/>
          </a:p>
        </p:txBody>
      </p:sp>
      <p:cxnSp>
        <p:nvCxnSpPr>
          <p:cNvPr id="88" name="Connecteur droit avec flèche 87"/>
          <p:cNvCxnSpPr/>
          <p:nvPr/>
        </p:nvCxnSpPr>
        <p:spPr>
          <a:xfrm flipV="1">
            <a:off x="3810000" y="76619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3704084" y="623739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0.6</a:t>
            </a:r>
            <a:endParaRPr lang="fr-FR" sz="1400" dirty="0"/>
          </a:p>
        </p:txBody>
      </p:sp>
      <p:cxnSp>
        <p:nvCxnSpPr>
          <p:cNvPr id="92" name="Connecteur droit avec flèche 91"/>
          <p:cNvCxnSpPr/>
          <p:nvPr/>
        </p:nvCxnSpPr>
        <p:spPr>
          <a:xfrm flipH="1">
            <a:off x="4251648" y="71318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ZoneTexte 92"/>
          <p:cNvSpPr txBox="1"/>
          <p:nvPr/>
        </p:nvSpPr>
        <p:spPr>
          <a:xfrm>
            <a:off x="3995936" y="476672"/>
            <a:ext cx="360040" cy="2160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0.16</a:t>
            </a:r>
            <a:endParaRPr lang="fr-FR" sz="1400" dirty="0"/>
          </a:p>
        </p:txBody>
      </p:sp>
      <p:cxnSp>
        <p:nvCxnSpPr>
          <p:cNvPr id="95" name="Connecteur droit avec flèche 94"/>
          <p:cNvCxnSpPr/>
          <p:nvPr/>
        </p:nvCxnSpPr>
        <p:spPr>
          <a:xfrm flipH="1">
            <a:off x="3527748" y="90368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3150914" y="780331"/>
            <a:ext cx="427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0.66</a:t>
            </a:r>
            <a:endParaRPr lang="fr-FR" sz="1400" dirty="0"/>
          </a:p>
        </p:txBody>
      </p:sp>
      <p:cxnSp>
        <p:nvCxnSpPr>
          <p:cNvPr id="97" name="Connecteur droit avec flèche 96"/>
          <p:cNvCxnSpPr/>
          <p:nvPr/>
        </p:nvCxnSpPr>
        <p:spPr>
          <a:xfrm flipH="1" flipV="1">
            <a:off x="1000125" y="952500"/>
            <a:ext cx="9525" cy="2541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avec flèche 97"/>
          <p:cNvCxnSpPr/>
          <p:nvPr/>
        </p:nvCxnSpPr>
        <p:spPr>
          <a:xfrm flipV="1">
            <a:off x="1219200" y="990600"/>
            <a:ext cx="0" cy="225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 flipV="1">
            <a:off x="1304925" y="1000125"/>
            <a:ext cx="9525" cy="2064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/>
          <p:nvPr/>
        </p:nvCxnSpPr>
        <p:spPr>
          <a:xfrm flipH="1" flipV="1">
            <a:off x="1381125" y="1000125"/>
            <a:ext cx="19050" cy="1969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ZoneTexte 100"/>
          <p:cNvSpPr txBox="1"/>
          <p:nvPr/>
        </p:nvSpPr>
        <p:spPr>
          <a:xfrm>
            <a:off x="702618" y="723181"/>
            <a:ext cx="33602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0.44</a:t>
            </a:r>
            <a:endParaRPr lang="fr-FR" sz="1400" dirty="0"/>
          </a:p>
        </p:txBody>
      </p:sp>
      <p:sp>
        <p:nvSpPr>
          <p:cNvPr id="102" name="ZoneTexte 101"/>
          <p:cNvSpPr txBox="1"/>
          <p:nvPr/>
        </p:nvSpPr>
        <p:spPr>
          <a:xfrm>
            <a:off x="1109463" y="768102"/>
            <a:ext cx="37152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0.44</a:t>
            </a:r>
            <a:endParaRPr lang="fr-FR" sz="1400" dirty="0"/>
          </a:p>
        </p:txBody>
      </p:sp>
      <p:sp>
        <p:nvSpPr>
          <p:cNvPr id="111" name="Forme libre 110"/>
          <p:cNvSpPr/>
          <p:nvPr/>
        </p:nvSpPr>
        <p:spPr>
          <a:xfrm>
            <a:off x="3895725" y="1562100"/>
            <a:ext cx="514350" cy="85725"/>
          </a:xfrm>
          <a:custGeom>
            <a:avLst/>
            <a:gdLst>
              <a:gd name="connsiteX0" fmla="*/ 0 w 514350"/>
              <a:gd name="connsiteY0" fmla="*/ 0 h 85725"/>
              <a:gd name="connsiteX1" fmla="*/ 276225 w 514350"/>
              <a:gd name="connsiteY1" fmla="*/ 28575 h 85725"/>
              <a:gd name="connsiteX2" fmla="*/ 466725 w 514350"/>
              <a:gd name="connsiteY2" fmla="*/ 85725 h 85725"/>
              <a:gd name="connsiteX3" fmla="*/ 466725 w 514350"/>
              <a:gd name="connsiteY3" fmla="*/ 85725 h 85725"/>
              <a:gd name="connsiteX4" fmla="*/ 495300 w 514350"/>
              <a:gd name="connsiteY4" fmla="*/ 76200 h 85725"/>
              <a:gd name="connsiteX5" fmla="*/ 514350 w 514350"/>
              <a:gd name="connsiteY5" fmla="*/ 66675 h 8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4350" h="85725">
                <a:moveTo>
                  <a:pt x="0" y="0"/>
                </a:moveTo>
                <a:cubicBezTo>
                  <a:pt x="99219" y="7144"/>
                  <a:pt x="198438" y="14288"/>
                  <a:pt x="276225" y="28575"/>
                </a:cubicBezTo>
                <a:cubicBezTo>
                  <a:pt x="354013" y="42863"/>
                  <a:pt x="466725" y="85725"/>
                  <a:pt x="466725" y="85725"/>
                </a:cubicBezTo>
                <a:lnTo>
                  <a:pt x="466725" y="85725"/>
                </a:lnTo>
                <a:cubicBezTo>
                  <a:pt x="471487" y="84138"/>
                  <a:pt x="487362" y="79375"/>
                  <a:pt x="495300" y="76200"/>
                </a:cubicBezTo>
                <a:cubicBezTo>
                  <a:pt x="503238" y="73025"/>
                  <a:pt x="508794" y="69850"/>
                  <a:pt x="514350" y="66675"/>
                </a:cubicBez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Forme libre 111"/>
          <p:cNvSpPr/>
          <p:nvPr/>
        </p:nvSpPr>
        <p:spPr>
          <a:xfrm>
            <a:off x="4371975" y="1556792"/>
            <a:ext cx="457200" cy="91033"/>
          </a:xfrm>
          <a:custGeom>
            <a:avLst/>
            <a:gdLst>
              <a:gd name="connsiteX0" fmla="*/ 0 w 457200"/>
              <a:gd name="connsiteY0" fmla="*/ 134937 h 134937"/>
              <a:gd name="connsiteX1" fmla="*/ 219075 w 457200"/>
              <a:gd name="connsiteY1" fmla="*/ 20637 h 134937"/>
              <a:gd name="connsiteX2" fmla="*/ 457200 w 457200"/>
              <a:gd name="connsiteY2" fmla="*/ 11112 h 134937"/>
              <a:gd name="connsiteX3" fmla="*/ 457200 w 457200"/>
              <a:gd name="connsiteY3" fmla="*/ 11112 h 134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134937">
                <a:moveTo>
                  <a:pt x="0" y="134937"/>
                </a:moveTo>
                <a:cubicBezTo>
                  <a:pt x="71437" y="88106"/>
                  <a:pt x="142875" y="41275"/>
                  <a:pt x="219075" y="20637"/>
                </a:cubicBezTo>
                <a:cubicBezTo>
                  <a:pt x="295275" y="0"/>
                  <a:pt x="457200" y="11112"/>
                  <a:pt x="457200" y="11112"/>
                </a:cubicBezTo>
                <a:lnTo>
                  <a:pt x="457200" y="11112"/>
                </a:ln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4" name="Connecteur droit avec flèche 113"/>
          <p:cNvCxnSpPr/>
          <p:nvPr/>
        </p:nvCxnSpPr>
        <p:spPr>
          <a:xfrm flipV="1">
            <a:off x="3838575" y="908721"/>
            <a:ext cx="661417" cy="196179"/>
          </a:xfrm>
          <a:prstGeom prst="straightConnector1">
            <a:avLst/>
          </a:prstGeom>
          <a:ln>
            <a:solidFill>
              <a:srgbClr val="CC0099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ZoneTexte 117"/>
          <p:cNvSpPr txBox="1"/>
          <p:nvPr/>
        </p:nvSpPr>
        <p:spPr>
          <a:xfrm rot="20609281">
            <a:off x="4092621" y="1017217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>
                <a:solidFill>
                  <a:srgbClr val="CC0099"/>
                </a:solidFill>
              </a:rPr>
              <a:t>0.5</a:t>
            </a:r>
            <a:endParaRPr lang="fr-FR" sz="1400" dirty="0">
              <a:solidFill>
                <a:srgbClr val="CC0099"/>
              </a:solidFill>
            </a:endParaRPr>
          </a:p>
        </p:txBody>
      </p:sp>
      <p:cxnSp>
        <p:nvCxnSpPr>
          <p:cNvPr id="120" name="Connecteur droit 119"/>
          <p:cNvCxnSpPr/>
          <p:nvPr/>
        </p:nvCxnSpPr>
        <p:spPr>
          <a:xfrm>
            <a:off x="3851920" y="5013176"/>
            <a:ext cx="936104" cy="0"/>
          </a:xfrm>
          <a:prstGeom prst="line">
            <a:avLst/>
          </a:prstGeom>
          <a:ln>
            <a:solidFill>
              <a:srgbClr val="CC0099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ZoneTexte 120"/>
          <p:cNvSpPr txBox="1"/>
          <p:nvPr/>
        </p:nvSpPr>
        <p:spPr>
          <a:xfrm>
            <a:off x="4226651" y="4763619"/>
            <a:ext cx="308446" cy="2237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>
                <a:solidFill>
                  <a:srgbClr val="CC0099"/>
                </a:solidFill>
              </a:rPr>
              <a:t>0.4</a:t>
            </a:r>
            <a:endParaRPr lang="fr-FR" sz="1400" dirty="0">
              <a:solidFill>
                <a:srgbClr val="CC0099"/>
              </a:solidFill>
            </a:endParaRPr>
          </a:p>
        </p:txBody>
      </p:sp>
      <p:cxnSp>
        <p:nvCxnSpPr>
          <p:cNvPr id="123" name="Connecteur droit avec flèche 122"/>
          <p:cNvCxnSpPr/>
          <p:nvPr/>
        </p:nvCxnSpPr>
        <p:spPr>
          <a:xfrm>
            <a:off x="4791869" y="4430291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/>
          <p:nvPr/>
        </p:nvCxnSpPr>
        <p:spPr>
          <a:xfrm>
            <a:off x="4791869" y="5058941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avec flèche 124"/>
          <p:cNvCxnSpPr/>
          <p:nvPr/>
        </p:nvCxnSpPr>
        <p:spPr>
          <a:xfrm flipH="1">
            <a:off x="3480817" y="4543425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avec flèche 125"/>
          <p:cNvCxnSpPr/>
          <p:nvPr/>
        </p:nvCxnSpPr>
        <p:spPr>
          <a:xfrm flipH="1">
            <a:off x="3576067" y="5057775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avec flèche 127"/>
          <p:cNvCxnSpPr/>
          <p:nvPr/>
        </p:nvCxnSpPr>
        <p:spPr>
          <a:xfrm flipH="1">
            <a:off x="604267" y="4895850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avec flèche 128"/>
          <p:cNvCxnSpPr/>
          <p:nvPr/>
        </p:nvCxnSpPr>
        <p:spPr>
          <a:xfrm flipH="1">
            <a:off x="1004317" y="6267450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avec flèche 129"/>
          <p:cNvCxnSpPr/>
          <p:nvPr/>
        </p:nvCxnSpPr>
        <p:spPr>
          <a:xfrm>
            <a:off x="2839194" y="4841007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/>
          <p:cNvCxnSpPr/>
          <p:nvPr/>
        </p:nvCxnSpPr>
        <p:spPr>
          <a:xfrm>
            <a:off x="2505819" y="6279282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/>
          <p:nvPr/>
        </p:nvCxnSpPr>
        <p:spPr>
          <a:xfrm>
            <a:off x="2619375" y="6280026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avec flèche 132"/>
          <p:cNvCxnSpPr/>
          <p:nvPr/>
        </p:nvCxnSpPr>
        <p:spPr>
          <a:xfrm>
            <a:off x="2247900" y="6241926"/>
            <a:ext cx="0" cy="2731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avec flèche 133"/>
          <p:cNvCxnSpPr/>
          <p:nvPr/>
        </p:nvCxnSpPr>
        <p:spPr>
          <a:xfrm>
            <a:off x="1190625" y="6260976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avec flèche 134"/>
          <p:cNvCxnSpPr/>
          <p:nvPr/>
        </p:nvCxnSpPr>
        <p:spPr>
          <a:xfrm flipH="1" flipV="1">
            <a:off x="1857375" y="4124325"/>
            <a:ext cx="9525" cy="2541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avec flèche 137"/>
          <p:cNvCxnSpPr/>
          <p:nvPr/>
        </p:nvCxnSpPr>
        <p:spPr>
          <a:xfrm>
            <a:off x="2257425" y="5937126"/>
            <a:ext cx="0" cy="1874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ZoneTexte 140"/>
          <p:cNvSpPr txBox="1"/>
          <p:nvPr/>
        </p:nvSpPr>
        <p:spPr>
          <a:xfrm>
            <a:off x="5132114" y="4352206"/>
            <a:ext cx="427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0.16</a:t>
            </a:r>
            <a:endParaRPr lang="fr-FR" sz="1400" dirty="0"/>
          </a:p>
        </p:txBody>
      </p:sp>
      <p:sp>
        <p:nvSpPr>
          <p:cNvPr id="142" name="ZoneTexte 141"/>
          <p:cNvSpPr txBox="1"/>
          <p:nvPr/>
        </p:nvSpPr>
        <p:spPr>
          <a:xfrm>
            <a:off x="5094014" y="4933231"/>
            <a:ext cx="427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0.16</a:t>
            </a:r>
            <a:endParaRPr lang="fr-FR" sz="1400" dirty="0"/>
          </a:p>
        </p:txBody>
      </p:sp>
      <p:sp>
        <p:nvSpPr>
          <p:cNvPr id="143" name="ZoneTexte 142"/>
          <p:cNvSpPr txBox="1"/>
          <p:nvPr/>
        </p:nvSpPr>
        <p:spPr>
          <a:xfrm>
            <a:off x="3160439" y="4961806"/>
            <a:ext cx="427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0.24</a:t>
            </a:r>
            <a:endParaRPr lang="fr-FR" sz="1400" dirty="0"/>
          </a:p>
        </p:txBody>
      </p:sp>
      <p:sp>
        <p:nvSpPr>
          <p:cNvPr id="144" name="ZoneTexte 143"/>
          <p:cNvSpPr txBox="1"/>
          <p:nvPr/>
        </p:nvSpPr>
        <p:spPr>
          <a:xfrm>
            <a:off x="3207593" y="4324350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0.5</a:t>
            </a:r>
            <a:endParaRPr lang="fr-FR" sz="1400" dirty="0"/>
          </a:p>
        </p:txBody>
      </p:sp>
      <p:sp>
        <p:nvSpPr>
          <p:cNvPr id="145" name="ZoneTexte 144"/>
          <p:cNvSpPr txBox="1"/>
          <p:nvPr/>
        </p:nvSpPr>
        <p:spPr>
          <a:xfrm>
            <a:off x="3093293" y="4695825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0.5</a:t>
            </a:r>
            <a:endParaRPr lang="fr-FR" sz="1400" dirty="0"/>
          </a:p>
        </p:txBody>
      </p:sp>
      <p:sp>
        <p:nvSpPr>
          <p:cNvPr id="146" name="ZoneTexte 145"/>
          <p:cNvSpPr txBox="1"/>
          <p:nvPr/>
        </p:nvSpPr>
        <p:spPr>
          <a:xfrm>
            <a:off x="302468" y="4743450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0.5</a:t>
            </a:r>
            <a:endParaRPr lang="fr-FR" sz="1400" dirty="0"/>
          </a:p>
        </p:txBody>
      </p:sp>
      <p:sp>
        <p:nvSpPr>
          <p:cNvPr id="147" name="ZoneTexte 146"/>
          <p:cNvSpPr txBox="1"/>
          <p:nvPr/>
        </p:nvSpPr>
        <p:spPr>
          <a:xfrm>
            <a:off x="692993" y="6134100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0.5</a:t>
            </a:r>
            <a:endParaRPr lang="fr-FR" sz="1400" dirty="0"/>
          </a:p>
        </p:txBody>
      </p:sp>
      <p:sp>
        <p:nvSpPr>
          <p:cNvPr id="148" name="ZoneTexte 147"/>
          <p:cNvSpPr txBox="1"/>
          <p:nvPr/>
        </p:nvSpPr>
        <p:spPr>
          <a:xfrm>
            <a:off x="2817068" y="6153150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0.5</a:t>
            </a:r>
            <a:endParaRPr lang="fr-FR" sz="1400" dirty="0"/>
          </a:p>
        </p:txBody>
      </p:sp>
      <p:sp>
        <p:nvSpPr>
          <p:cNvPr id="149" name="ZoneTexte 148"/>
          <p:cNvSpPr txBox="1"/>
          <p:nvPr/>
        </p:nvSpPr>
        <p:spPr>
          <a:xfrm>
            <a:off x="1712168" y="3914775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0.7</a:t>
            </a:r>
            <a:endParaRPr lang="fr-FR" sz="1400" dirty="0"/>
          </a:p>
        </p:txBody>
      </p:sp>
      <p:sp>
        <p:nvSpPr>
          <p:cNvPr id="150" name="ZoneTexte 149"/>
          <p:cNvSpPr txBox="1"/>
          <p:nvPr/>
        </p:nvSpPr>
        <p:spPr>
          <a:xfrm>
            <a:off x="1187624" y="6457950"/>
            <a:ext cx="33332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1.3</a:t>
            </a:r>
            <a:endParaRPr lang="fr-FR" sz="1400" dirty="0"/>
          </a:p>
        </p:txBody>
      </p:sp>
      <p:sp>
        <p:nvSpPr>
          <p:cNvPr id="151" name="ZoneTexte 150"/>
          <p:cNvSpPr txBox="1"/>
          <p:nvPr/>
        </p:nvSpPr>
        <p:spPr>
          <a:xfrm>
            <a:off x="1883618" y="6467475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1.3</a:t>
            </a:r>
            <a:endParaRPr lang="fr-FR" sz="1400" dirty="0"/>
          </a:p>
        </p:txBody>
      </p:sp>
      <p:sp>
        <p:nvSpPr>
          <p:cNvPr id="152" name="ZoneTexte 151"/>
          <p:cNvSpPr txBox="1"/>
          <p:nvPr/>
        </p:nvSpPr>
        <p:spPr>
          <a:xfrm>
            <a:off x="1893143" y="5953125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1.3</a:t>
            </a:r>
            <a:endParaRPr lang="fr-FR" sz="1400" dirty="0"/>
          </a:p>
        </p:txBody>
      </p:sp>
      <p:sp>
        <p:nvSpPr>
          <p:cNvPr id="153" name="ZoneTexte 152"/>
          <p:cNvSpPr txBox="1"/>
          <p:nvPr/>
        </p:nvSpPr>
        <p:spPr>
          <a:xfrm>
            <a:off x="2445593" y="6543675"/>
            <a:ext cx="294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1.3</a:t>
            </a:r>
            <a:endParaRPr lang="fr-FR" sz="1400" dirty="0"/>
          </a:p>
        </p:txBody>
      </p:sp>
      <p:cxnSp>
        <p:nvCxnSpPr>
          <p:cNvPr id="154" name="Connecteur droit avec flèche 153"/>
          <p:cNvCxnSpPr/>
          <p:nvPr/>
        </p:nvCxnSpPr>
        <p:spPr>
          <a:xfrm>
            <a:off x="4800600" y="5060826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avec flèche 154"/>
          <p:cNvCxnSpPr/>
          <p:nvPr/>
        </p:nvCxnSpPr>
        <p:spPr>
          <a:xfrm>
            <a:off x="4419600" y="5156076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/>
          <p:nvPr/>
        </p:nvCxnSpPr>
        <p:spPr>
          <a:xfrm>
            <a:off x="3851920" y="5085184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/>
          <p:nvPr/>
        </p:nvCxnSpPr>
        <p:spPr>
          <a:xfrm>
            <a:off x="4933950" y="4432176"/>
            <a:ext cx="11807" cy="2575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ZoneTexte 157"/>
          <p:cNvSpPr txBox="1"/>
          <p:nvPr/>
        </p:nvSpPr>
        <p:spPr>
          <a:xfrm>
            <a:off x="4998765" y="4609381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0.1</a:t>
            </a:r>
            <a:endParaRPr lang="fr-FR" sz="1400" dirty="0"/>
          </a:p>
        </p:txBody>
      </p:sp>
      <p:sp>
        <p:nvSpPr>
          <p:cNvPr id="159" name="ZoneTexte 158"/>
          <p:cNvSpPr txBox="1"/>
          <p:nvPr/>
        </p:nvSpPr>
        <p:spPr>
          <a:xfrm>
            <a:off x="4722540" y="5390431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0.3</a:t>
            </a:r>
            <a:endParaRPr lang="fr-FR" sz="1400" dirty="0"/>
          </a:p>
        </p:txBody>
      </p:sp>
      <p:sp>
        <p:nvSpPr>
          <p:cNvPr id="160" name="ZoneTexte 159"/>
          <p:cNvSpPr txBox="1"/>
          <p:nvPr/>
        </p:nvSpPr>
        <p:spPr>
          <a:xfrm>
            <a:off x="4283968" y="5373216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0.3</a:t>
            </a:r>
            <a:endParaRPr lang="fr-FR" sz="1400" dirty="0"/>
          </a:p>
        </p:txBody>
      </p:sp>
      <p:sp>
        <p:nvSpPr>
          <p:cNvPr id="161" name="ZoneTexte 160"/>
          <p:cNvSpPr txBox="1"/>
          <p:nvPr/>
        </p:nvSpPr>
        <p:spPr>
          <a:xfrm>
            <a:off x="3707904" y="5301208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0.3</a:t>
            </a:r>
            <a:endParaRPr lang="fr-FR" sz="1400" dirty="0"/>
          </a:p>
        </p:txBody>
      </p:sp>
      <p:sp>
        <p:nvSpPr>
          <p:cNvPr id="163" name="ZoneTexte 162"/>
          <p:cNvSpPr txBox="1"/>
          <p:nvPr/>
        </p:nvSpPr>
        <p:spPr>
          <a:xfrm>
            <a:off x="6084168" y="220486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Evolution empiècement : 3/5  de la partie supérieure devant</a:t>
            </a:r>
            <a:endParaRPr lang="fr-FR" sz="1200" dirty="0"/>
          </a:p>
        </p:txBody>
      </p:sp>
      <p:cxnSp>
        <p:nvCxnSpPr>
          <p:cNvPr id="165" name="Connecteur droit 164"/>
          <p:cNvCxnSpPr/>
          <p:nvPr/>
        </p:nvCxnSpPr>
        <p:spPr>
          <a:xfrm>
            <a:off x="4752975" y="1571625"/>
            <a:ext cx="142875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>
            <a:off x="4772025" y="1381125"/>
            <a:ext cx="1524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166"/>
          <p:cNvCxnSpPr/>
          <p:nvPr/>
        </p:nvCxnSpPr>
        <p:spPr>
          <a:xfrm>
            <a:off x="4752975" y="1181100"/>
            <a:ext cx="161925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169"/>
          <p:cNvCxnSpPr/>
          <p:nvPr/>
        </p:nvCxnSpPr>
        <p:spPr>
          <a:xfrm>
            <a:off x="4762500" y="1771650"/>
            <a:ext cx="169540" cy="1166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ZoneTexte 187"/>
          <p:cNvSpPr txBox="1"/>
          <p:nvPr/>
        </p:nvSpPr>
        <p:spPr>
          <a:xfrm>
            <a:off x="4932040" y="1124744"/>
            <a:ext cx="21602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rgbClr val="CC0099"/>
                </a:solidFill>
              </a:rPr>
              <a:t>3/5</a:t>
            </a:r>
            <a:endParaRPr lang="fr-FR" sz="1200" dirty="0">
              <a:solidFill>
                <a:srgbClr val="CC0099"/>
              </a:solidFill>
            </a:endParaRPr>
          </a:p>
        </p:txBody>
      </p:sp>
      <p:cxnSp>
        <p:nvCxnSpPr>
          <p:cNvPr id="189" name="Connecteur droit avec flèche 188"/>
          <p:cNvCxnSpPr/>
          <p:nvPr/>
        </p:nvCxnSpPr>
        <p:spPr>
          <a:xfrm>
            <a:off x="4879454" y="6039669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avec flèche 189"/>
          <p:cNvCxnSpPr/>
          <p:nvPr/>
        </p:nvCxnSpPr>
        <p:spPr>
          <a:xfrm>
            <a:off x="4891832" y="6184032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/>
          <p:cNvCxnSpPr/>
          <p:nvPr/>
        </p:nvCxnSpPr>
        <p:spPr>
          <a:xfrm flipH="1">
            <a:off x="4552950" y="6180584"/>
            <a:ext cx="1" cy="220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avec flèche 192"/>
          <p:cNvCxnSpPr/>
          <p:nvPr/>
        </p:nvCxnSpPr>
        <p:spPr>
          <a:xfrm flipV="1">
            <a:off x="4557315" y="6396038"/>
            <a:ext cx="257573" cy="3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ZoneTexte 194"/>
          <p:cNvSpPr txBox="1"/>
          <p:nvPr/>
        </p:nvSpPr>
        <p:spPr>
          <a:xfrm>
            <a:off x="5184502" y="5838106"/>
            <a:ext cx="427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0.35</a:t>
            </a:r>
            <a:endParaRPr lang="fr-FR" sz="1400" dirty="0"/>
          </a:p>
        </p:txBody>
      </p:sp>
      <p:sp>
        <p:nvSpPr>
          <p:cNvPr id="196" name="ZoneTexte 195"/>
          <p:cNvSpPr txBox="1"/>
          <p:nvPr/>
        </p:nvSpPr>
        <p:spPr>
          <a:xfrm>
            <a:off x="5198789" y="6114331"/>
            <a:ext cx="427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0.35</a:t>
            </a:r>
            <a:endParaRPr lang="fr-FR" sz="1400" dirty="0"/>
          </a:p>
        </p:txBody>
      </p:sp>
      <p:sp>
        <p:nvSpPr>
          <p:cNvPr id="197" name="ZoneTexte 196"/>
          <p:cNvSpPr txBox="1"/>
          <p:nvPr/>
        </p:nvSpPr>
        <p:spPr>
          <a:xfrm>
            <a:off x="4832077" y="6309593"/>
            <a:ext cx="427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0.18</a:t>
            </a:r>
            <a:endParaRPr lang="fr-FR" sz="1400" dirty="0"/>
          </a:p>
        </p:txBody>
      </p:sp>
      <p:sp>
        <p:nvSpPr>
          <p:cNvPr id="202" name="ZoneTexte 201"/>
          <p:cNvSpPr txBox="1"/>
          <p:nvPr/>
        </p:nvSpPr>
        <p:spPr>
          <a:xfrm>
            <a:off x="6228184" y="5229200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Cran d’épaule : évolution en fonction de l’évolution de l’encolure dos.</a:t>
            </a:r>
          </a:p>
          <a:p>
            <a:r>
              <a:rPr lang="fr-FR" sz="1200" dirty="0" smtClean="0"/>
              <a:t> A vérifier lors de la gradation informatique</a:t>
            </a:r>
            <a:endParaRPr lang="fr-FR" sz="1200" dirty="0"/>
          </a:p>
        </p:txBody>
      </p:sp>
      <p:sp>
        <p:nvSpPr>
          <p:cNvPr id="169" name="ZoneTexte 168"/>
          <p:cNvSpPr txBox="1"/>
          <p:nvPr/>
        </p:nvSpPr>
        <p:spPr>
          <a:xfrm>
            <a:off x="3109367" y="1322859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0.4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5" grpId="0"/>
      <p:bldP spid="46" grpId="0"/>
      <p:bldP spid="49" grpId="0"/>
      <p:bldP spid="49" grpId="1"/>
      <p:bldP spid="50" grpId="0"/>
      <p:bldP spid="51" grpId="0"/>
      <p:bldP spid="64" grpId="0"/>
      <p:bldP spid="65" grpId="0"/>
      <p:bldP spid="66" grpId="0"/>
      <p:bldP spid="67" grpId="0"/>
      <p:bldP spid="68" grpId="0"/>
      <p:bldP spid="75" grpId="0"/>
      <p:bldP spid="78" grpId="0"/>
      <p:bldP spid="82" grpId="0"/>
      <p:bldP spid="85" grpId="0"/>
      <p:bldP spid="87" grpId="0"/>
      <p:bldP spid="89" grpId="0"/>
      <p:bldP spid="93" grpId="0"/>
      <p:bldP spid="96" grpId="0"/>
      <p:bldP spid="101" grpId="0"/>
      <p:bldP spid="102" grpId="0"/>
      <p:bldP spid="118" grpId="0"/>
      <p:bldP spid="121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8" grpId="0"/>
      <p:bldP spid="159" grpId="0"/>
      <p:bldP spid="160" grpId="0"/>
      <p:bldP spid="161" grpId="0"/>
      <p:bldP spid="163" grpId="0"/>
      <p:bldP spid="188" grpId="0"/>
      <p:bldP spid="188" grpId="1"/>
      <p:bldP spid="195" grpId="0"/>
      <p:bldP spid="196" grpId="0"/>
      <p:bldP spid="197" grpId="0"/>
      <p:bldP spid="2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LA GRADATION 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: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généralités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12778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400" b="1" dirty="0" smtClean="0"/>
              <a:t>DEFINITION</a:t>
            </a:r>
            <a:r>
              <a:rPr lang="fr-FR" sz="2400" b="1" dirty="0"/>
              <a:t> :</a:t>
            </a:r>
            <a:endParaRPr lang="fr-FR" sz="2400" dirty="0"/>
          </a:p>
          <a:p>
            <a:pPr lvl="0"/>
            <a:r>
              <a:rPr lang="fr-FR" sz="2400" dirty="0"/>
              <a:t>Opération conduisant à l’obtention d’éléments de </a:t>
            </a:r>
            <a:r>
              <a:rPr lang="fr-FR" sz="2400" dirty="0" err="1"/>
              <a:t>patronnage</a:t>
            </a:r>
            <a:r>
              <a:rPr lang="fr-FR" sz="2400" dirty="0"/>
              <a:t> ou IB (Image de Base)  dans des tailles supérieures ou inférieures au patron de base.</a:t>
            </a:r>
          </a:p>
          <a:p>
            <a:pPr lvl="0"/>
            <a:r>
              <a:rPr lang="fr-FR" sz="2400" dirty="0"/>
              <a:t>C’est  un tracé à lignes multiples, fines, nettes qui demande précision et soin.</a:t>
            </a:r>
          </a:p>
          <a:p>
            <a:pPr lvl="0"/>
            <a:r>
              <a:rPr lang="fr-FR" sz="2400" dirty="0"/>
              <a:t>Les mesures utilisées pour agrandir ou diminuer les différentes tailles correspondent à la différence des mesures entre les tailles.</a:t>
            </a:r>
          </a:p>
          <a:p>
            <a:pPr lvl="0"/>
            <a:r>
              <a:rPr lang="fr-FR" sz="2400" dirty="0"/>
              <a:t>L’ensemble  de la gradation s’appelle :</a:t>
            </a:r>
          </a:p>
          <a:p>
            <a:pPr lvl="1"/>
            <a:r>
              <a:rPr lang="fr-FR" sz="2400" dirty="0"/>
              <a:t>Souche de gradation</a:t>
            </a:r>
          </a:p>
          <a:p>
            <a:pPr lvl="1"/>
            <a:r>
              <a:rPr lang="fr-FR" sz="2400" dirty="0"/>
              <a:t>Cliché de gradation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04665"/>
            <a:ext cx="8229600" cy="61206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/>
              <a:t> </a:t>
            </a:r>
            <a:r>
              <a:rPr lang="fr-FR" sz="2600" b="1" dirty="0" smtClean="0"/>
              <a:t>PRINCIPES </a:t>
            </a:r>
            <a:r>
              <a:rPr lang="fr-FR" sz="2600" b="1" dirty="0"/>
              <a:t>DE GRADATION :</a:t>
            </a:r>
            <a:endParaRPr lang="fr-FR" sz="2600" dirty="0"/>
          </a:p>
          <a:p>
            <a:r>
              <a:rPr lang="fr-FR" sz="2600" dirty="0"/>
              <a:t>La ligne inter-tailles ou </a:t>
            </a:r>
            <a:r>
              <a:rPr lang="fr-FR" sz="2600" dirty="0" err="1"/>
              <a:t>entre-tailles</a:t>
            </a:r>
            <a:r>
              <a:rPr lang="fr-FR" sz="2600" dirty="0"/>
              <a:t> est une ligne qui joint les points similaires de la taille inférieure à la taille </a:t>
            </a:r>
            <a:r>
              <a:rPr lang="fr-FR" sz="2600" dirty="0" smtClean="0"/>
              <a:t>supérieure.</a:t>
            </a:r>
          </a:p>
          <a:p>
            <a:endParaRPr lang="fr-FR" sz="2600" dirty="0"/>
          </a:p>
          <a:p>
            <a:pPr lvl="0"/>
            <a:r>
              <a:rPr lang="fr-FR" sz="2600" dirty="0" smtClean="0"/>
              <a:t>L’évolution </a:t>
            </a:r>
            <a:r>
              <a:rPr lang="fr-FR" sz="2600" dirty="0"/>
              <a:t>se fait selon des périmètres ou des largeurs : ligne d’</a:t>
            </a:r>
            <a:r>
              <a:rPr lang="fr-FR" sz="2600" dirty="0" err="1"/>
              <a:t>entre-tailles</a:t>
            </a:r>
            <a:r>
              <a:rPr lang="fr-FR" sz="2600" dirty="0"/>
              <a:t> horizontale </a:t>
            </a:r>
            <a:r>
              <a:rPr lang="fr-FR" sz="2600" dirty="0" smtClean="0"/>
              <a:t>:</a:t>
            </a:r>
          </a:p>
          <a:p>
            <a:pPr lvl="0"/>
            <a:endParaRPr lang="fr-FR" sz="2600" dirty="0"/>
          </a:p>
          <a:p>
            <a:pPr lvl="0"/>
            <a:r>
              <a:rPr lang="fr-FR" sz="2600" dirty="0"/>
              <a:t>L’évolution se fait selon des hauteurs : ligne d’</a:t>
            </a:r>
            <a:r>
              <a:rPr lang="fr-FR" sz="2600" dirty="0" err="1"/>
              <a:t>entre-tailles</a:t>
            </a:r>
            <a:r>
              <a:rPr lang="fr-FR" sz="2600" dirty="0"/>
              <a:t> verticale </a:t>
            </a:r>
            <a:r>
              <a:rPr lang="fr-FR" sz="2600" dirty="0" smtClean="0"/>
              <a:t>:</a:t>
            </a:r>
          </a:p>
          <a:p>
            <a:pPr lvl="0"/>
            <a:endParaRPr lang="fr-FR" sz="2600" dirty="0"/>
          </a:p>
          <a:p>
            <a:pPr lvl="0"/>
            <a:r>
              <a:rPr lang="fr-FR" sz="2600" dirty="0"/>
              <a:t>L’évolution se fait selon des largeurs et des hauteurs : ligne d’</a:t>
            </a:r>
            <a:r>
              <a:rPr lang="fr-FR" sz="2600" dirty="0" err="1"/>
              <a:t>entre-tailles</a:t>
            </a:r>
            <a:r>
              <a:rPr lang="fr-FR" sz="2600" dirty="0"/>
              <a:t> oblique :</a:t>
            </a:r>
          </a:p>
          <a:p>
            <a:pPr>
              <a:buNone/>
            </a:pPr>
            <a:r>
              <a:rPr lang="fr-FR" sz="2600" dirty="0" smtClean="0"/>
              <a:t> </a:t>
            </a:r>
            <a:endParaRPr lang="fr-FR" sz="2600" dirty="0"/>
          </a:p>
          <a:p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724128" y="3140968"/>
            <a:ext cx="64807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V="1">
            <a:off x="3707904" y="4149081"/>
            <a:ext cx="0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/>
          <p:cNvGrpSpPr/>
          <p:nvPr/>
        </p:nvGrpSpPr>
        <p:grpSpPr>
          <a:xfrm>
            <a:off x="5292080" y="5301209"/>
            <a:ext cx="864096" cy="576064"/>
            <a:chOff x="7740352" y="5157192"/>
            <a:chExt cx="864096" cy="576064"/>
          </a:xfrm>
        </p:grpSpPr>
        <p:cxnSp>
          <p:nvCxnSpPr>
            <p:cNvPr id="8" name="Connecteur droit avec flèche 7"/>
            <p:cNvCxnSpPr/>
            <p:nvPr/>
          </p:nvCxnSpPr>
          <p:spPr>
            <a:xfrm>
              <a:off x="7740352" y="5733256"/>
              <a:ext cx="864096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/>
            <p:nvPr/>
          </p:nvCxnSpPr>
          <p:spPr>
            <a:xfrm flipV="1">
              <a:off x="8316416" y="5157192"/>
              <a:ext cx="0" cy="576064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 flipV="1">
              <a:off x="7740352" y="5373216"/>
              <a:ext cx="792088" cy="36004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6"/>
            <a:ext cx="8229600" cy="5721499"/>
          </a:xfrm>
        </p:spPr>
        <p:txBody>
          <a:bodyPr/>
          <a:lstStyle/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METHODES </a:t>
            </a:r>
            <a:r>
              <a:rPr lang="fr-FR" sz="2400" b="1" dirty="0"/>
              <a:t>DE GRADATION :</a:t>
            </a:r>
            <a:endParaRPr lang="fr-FR" sz="2400" dirty="0"/>
          </a:p>
          <a:p>
            <a:r>
              <a:rPr lang="fr-FR" sz="2400" dirty="0"/>
              <a:t>Toutes les méthodes de gradation exigent les mêmes données de départ :</a:t>
            </a:r>
          </a:p>
          <a:p>
            <a:pPr lvl="1"/>
            <a:r>
              <a:rPr lang="fr-FR" sz="2400" dirty="0"/>
              <a:t>Un  patron de base</a:t>
            </a:r>
          </a:p>
          <a:p>
            <a:pPr lvl="1"/>
            <a:r>
              <a:rPr lang="fr-FR" sz="2400" dirty="0"/>
              <a:t>Des lois de gradation (</a:t>
            </a:r>
            <a:r>
              <a:rPr lang="fr-FR" sz="2400" dirty="0" smtClean="0"/>
              <a:t>barème </a:t>
            </a:r>
            <a:r>
              <a:rPr lang="fr-FR" sz="2400" dirty="0"/>
              <a:t>de mesures)</a:t>
            </a:r>
          </a:p>
          <a:p>
            <a:r>
              <a:rPr lang="fr-FR" sz="2400" dirty="0"/>
              <a:t>Méthodes : </a:t>
            </a:r>
          </a:p>
          <a:p>
            <a:pPr lvl="1"/>
            <a:r>
              <a:rPr lang="fr-FR" sz="2400" dirty="0"/>
              <a:t>Gradation manuelle</a:t>
            </a:r>
          </a:p>
          <a:p>
            <a:pPr lvl="1"/>
            <a:r>
              <a:rPr lang="fr-FR" sz="2400" dirty="0"/>
              <a:t>Gradation assistée par ordinateur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18058"/>
          </a:xfrm>
        </p:spPr>
        <p:txBody>
          <a:bodyPr>
            <a:noAutofit/>
          </a:bodyPr>
          <a:lstStyle/>
          <a:p>
            <a:pPr algn="r"/>
            <a:r>
              <a:rPr lang="fr-FR" sz="2400" b="1" dirty="0" smtClean="0"/>
              <a:t>TABLEAU DE MESURES FEMININES            </a:t>
            </a:r>
            <a:r>
              <a:rPr lang="fr-FR" sz="1800" dirty="0" smtClean="0"/>
              <a:t>CLEO R70</a:t>
            </a:r>
            <a:endParaRPr lang="fr-FR" sz="18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539556" y="692692"/>
          <a:ext cx="7920875" cy="5688635"/>
        </p:xfrm>
        <a:graphic>
          <a:graphicData uri="http://schemas.openxmlformats.org/drawingml/2006/table">
            <a:tbl>
              <a:tblPr/>
              <a:tblGrid>
                <a:gridCol w="2217845"/>
                <a:gridCol w="633670"/>
                <a:gridCol w="633670"/>
                <a:gridCol w="633670"/>
                <a:gridCol w="633670"/>
                <a:gridCol w="633670"/>
                <a:gridCol w="633670"/>
                <a:gridCol w="633670"/>
                <a:gridCol w="633670"/>
                <a:gridCol w="633670"/>
              </a:tblGrid>
              <a:tr h="484771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DESIGNATION 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Evolution 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½ </a:t>
                      </a:r>
                      <a:r>
                        <a:rPr lang="fr-FR" sz="1000" b="1" i="0" u="none" strike="noStrike" dirty="0" err="1">
                          <a:solidFill>
                            <a:srgbClr val="FFFFFF"/>
                          </a:solidFill>
                          <a:latin typeface="Arial"/>
                        </a:rPr>
                        <a:t>Evol</a:t>
                      </a:r>
                      <a:r>
                        <a:rPr lang="fr-FR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22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Tour de poitrine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99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Tour de taille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Tour de bassin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Longueur taille dos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39,75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40.25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40.75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41.25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Longueur taille devant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42,5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43,5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44,5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Longueur côté corsage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Longueur du bras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57,5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Longueur d’épaule dos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13.4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13.7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13.8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13.9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Longueur d’épaule devant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13.4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13.7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13.8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13.9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Pente d’épaule dos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22°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Pente d’épaule devant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20°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Largeur carrure dos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38.5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Largeur carrure devant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33.2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33.8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34.4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35.6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36.2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36.8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Largeur encolure dos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13.4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13.6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13.8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14.2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14.4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14.6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Largeur encolure devant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12.9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13.1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13.3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13.7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13.9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14.1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Ecartement des seins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16.8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17.4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18.6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19.2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19.8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20.4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Profondeur encolure dos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1.95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2.25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Profondeur encolure devant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6.75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7.25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7.75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8.25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Hauteur point de poitrine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26.5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Hauteur des hanches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8,55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8,7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8,85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9,15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9.3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9.45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Hauteur du bassin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19,6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19,9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20,2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20,5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20,8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21.1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21.4</a:t>
                      </a: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18058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PREPARATION A LA GRADATION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145435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Rappel des  prises de mesures nécessaires à la construction d’un vêtement</a:t>
            </a:r>
          </a:p>
          <a:p>
            <a:r>
              <a:rPr lang="fr-FR" sz="2800" dirty="0" smtClean="0"/>
              <a:t>Reconnaissance des lignes d’un tracé </a:t>
            </a:r>
          </a:p>
          <a:p>
            <a:r>
              <a:rPr lang="fr-FR" sz="2800" dirty="0" smtClean="0"/>
              <a:t>Sur le tableau de mesures :</a:t>
            </a:r>
          </a:p>
          <a:p>
            <a:pPr lvl="1"/>
            <a:r>
              <a:rPr lang="fr-FR" sz="2400" dirty="0" smtClean="0"/>
              <a:t>Calculer les évolutions  entre chaque taille</a:t>
            </a:r>
          </a:p>
          <a:p>
            <a:pPr lvl="1"/>
            <a:r>
              <a:rPr lang="fr-FR" sz="2400" dirty="0" smtClean="0"/>
              <a:t>Calculer les évolutions pour un demi vêtement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95536" y="548681"/>
          <a:ext cx="8229597" cy="6066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617211"/>
                <a:gridCol w="617211"/>
                <a:gridCol w="617211"/>
                <a:gridCol w="617211"/>
                <a:gridCol w="617211"/>
                <a:gridCol w="617211"/>
                <a:gridCol w="617211"/>
                <a:gridCol w="936104"/>
                <a:gridCol w="946448"/>
              </a:tblGrid>
              <a:tr h="452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DESIGNATION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" pitchFamily="34" charset="0"/>
                          <a:cs typeface="Arial" pitchFamily="34" charset="0"/>
                        </a:rPr>
                        <a:t>Evolution</a:t>
                      </a:r>
                      <a:endParaRPr lang="fr-F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" pitchFamily="34" charset="0"/>
                          <a:cs typeface="Arial" pitchFamily="34" charset="0"/>
                        </a:rPr>
                        <a:t>½ </a:t>
                      </a:r>
                      <a:r>
                        <a:rPr lang="fr-FR" sz="1200" dirty="0" err="1" smtClean="0">
                          <a:latin typeface="Arial" pitchFamily="34" charset="0"/>
                          <a:cs typeface="Arial" pitchFamily="34" charset="0"/>
                        </a:rPr>
                        <a:t>Evol</a:t>
                      </a:r>
                      <a:endParaRPr lang="fr-F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9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kern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Tour de poitrine</a:t>
                      </a: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ker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</a:t>
                      </a: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ker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</a:t>
                      </a: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kern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</a:t>
                      </a: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kern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</a:t>
                      </a: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ker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</a:t>
                      </a: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ker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</a:t>
                      </a: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ker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99</a:t>
                      </a: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1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latin typeface="Arial" pitchFamily="34" charset="0"/>
                          <a:cs typeface="Arial" pitchFamily="34" charset="0"/>
                        </a:rPr>
                        <a:t>1.5</a:t>
                      </a:r>
                      <a:endParaRPr lang="fr-FR" sz="11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9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kern="0" dirty="0">
                          <a:latin typeface="Arial"/>
                          <a:ea typeface="Times New Roman"/>
                          <a:cs typeface="Times New Roman"/>
                        </a:rPr>
                        <a:t>Tour de taille</a:t>
                      </a:r>
                      <a:endParaRPr lang="fr-FR" sz="1100" b="0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fr-FR" sz="11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fr-FR" sz="11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fr-FR" sz="11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fr-FR" sz="11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fr-FR" sz="11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fr-FR" sz="11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fr-FR" sz="11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fr-FR" sz="11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1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9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Tour de bassin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101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104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1.5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3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Longueur taille dos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39,75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40.25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40.5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40.75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41.25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8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Longueur taille devant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42,50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43,50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44,50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45.5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84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Longueur côté corsage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Longueur du bras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57,50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57,50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57,50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Longueur d’épaule dos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13.5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1.6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13.7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13.9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Longueur d’épaule devant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13.5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1.6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13.7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13.9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Pente d’épaule dos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22°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22°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22°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22°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22°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22°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22°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Pente d’épaule devant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20°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20°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20°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20°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20°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20°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20°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Largeur carrure dos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36.5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37.5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38.5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39.5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Largeur carrure devant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33.2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33.8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34.4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35.6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36.2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36.8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Largeur encolure dos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13.6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13.8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14.2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14.4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14.6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Largeur encolure devant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12.9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13.1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13.3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13.5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13.7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13.9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14.1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Ecartement des seins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16.8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17.4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18.6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19.2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19.8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20.4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Profondeur encolure dos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1.35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1.5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1.65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1.8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1.95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2.1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2.25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0.15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34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Profondeur encolure devant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6.75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7.25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7.5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7.75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8.25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Hauteur point de poitrine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24.5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25.5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26.5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6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Hauteur des hanches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8,55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8,7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8,85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9,15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9.3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9.45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0.15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390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Hauteur du bassin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19,6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19,9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20,2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20,5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20,8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21.1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21.4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5536" y="18864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CALCUL DES EVOLUTIONS</a:t>
            </a:r>
            <a:endParaRPr lang="fr-FR" sz="2400" b="1" dirty="0"/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7020272" y="2492896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8028384" y="3212976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092280" y="3501008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7956376" y="2132856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8028384" y="3789040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7092280" y="3789040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283968" y="332658"/>
            <a:ext cx="50405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788024" y="188641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Evolutions horizontales</a:t>
            </a:r>
            <a:endParaRPr lang="fr-FR" dirty="0"/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8028384" y="1916832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7956376" y="2492896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956376" y="2708920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7956376" y="2996952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8028384" y="3501008"/>
            <a:ext cx="28803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99592" y="1916832"/>
          <a:ext cx="6638925" cy="4352925"/>
        </p:xfrm>
        <a:graphic>
          <a:graphicData uri="http://schemas.openxmlformats.org/presentationml/2006/ole">
            <p:oleObj spid="_x0000_s27650" name="KaledoStyle" r:id="rId4" imgW="6638760" imgH="4352760" progId="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b="1" dirty="0" smtClean="0"/>
              <a:t>GRADATION JUPE DE BASE</a:t>
            </a:r>
            <a:endParaRPr lang="fr-FR" sz="2800" b="1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3079" name="ZoneTexte 22"/>
          <p:cNvSpPr txBox="1">
            <a:spLocks noChangeArrowheads="1"/>
          </p:cNvSpPr>
          <p:nvPr/>
        </p:nvSpPr>
        <p:spPr bwMode="auto">
          <a:xfrm>
            <a:off x="7164288" y="3212976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080" name="ZoneTexte 23"/>
          <p:cNvSpPr txBox="1">
            <a:spLocks noChangeArrowheads="1"/>
          </p:cNvSpPr>
          <p:nvPr/>
        </p:nvSpPr>
        <p:spPr bwMode="auto">
          <a:xfrm>
            <a:off x="1001713" y="3215431"/>
            <a:ext cx="215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5" name="Ellipse 24"/>
          <p:cNvSpPr/>
          <p:nvPr/>
        </p:nvSpPr>
        <p:spPr>
          <a:xfrm flipH="1">
            <a:off x="899591" y="3689131"/>
            <a:ext cx="56848" cy="45719"/>
          </a:xfrm>
          <a:prstGeom prst="ellipse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                    </a:t>
            </a:r>
          </a:p>
        </p:txBody>
      </p:sp>
      <p:sp>
        <p:nvSpPr>
          <p:cNvPr id="26" name="Ellipse 25"/>
          <p:cNvSpPr/>
          <p:nvPr/>
        </p:nvSpPr>
        <p:spPr>
          <a:xfrm flipH="1" flipV="1">
            <a:off x="7478609" y="3671313"/>
            <a:ext cx="45719" cy="45719"/>
          </a:xfrm>
          <a:prstGeom prst="ellipse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127"/>
          <p:cNvGrpSpPr>
            <a:grpSpLocks/>
          </p:cNvGrpSpPr>
          <p:nvPr/>
        </p:nvGrpSpPr>
        <p:grpSpPr bwMode="auto">
          <a:xfrm>
            <a:off x="3109610" y="1804625"/>
            <a:ext cx="587375" cy="307975"/>
            <a:chOff x="5929643" y="1628603"/>
            <a:chExt cx="586573" cy="307777"/>
          </a:xfrm>
        </p:grpSpPr>
        <p:cxnSp>
          <p:nvCxnSpPr>
            <p:cNvPr id="30" name="Connecteur droit avec flèche 29"/>
            <p:cNvCxnSpPr/>
            <p:nvPr/>
          </p:nvCxnSpPr>
          <p:spPr>
            <a:xfrm>
              <a:off x="5929643" y="1782492"/>
              <a:ext cx="35987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8" name="ZoneTexte 39"/>
            <p:cNvSpPr txBox="1">
              <a:spLocks noChangeArrowheads="1"/>
            </p:cNvSpPr>
            <p:nvPr/>
          </p:nvSpPr>
          <p:spPr bwMode="auto">
            <a:xfrm>
              <a:off x="6218799" y="1628603"/>
              <a:ext cx="29741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176" name="ZoneTexte 40"/>
          <p:cNvSpPr txBox="1">
            <a:spLocks noChangeArrowheads="1"/>
          </p:cNvSpPr>
          <p:nvPr/>
        </p:nvSpPr>
        <p:spPr bwMode="auto">
          <a:xfrm>
            <a:off x="4788024" y="1844824"/>
            <a:ext cx="2873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1</a:t>
            </a:r>
          </a:p>
        </p:txBody>
      </p:sp>
      <p:grpSp>
        <p:nvGrpSpPr>
          <p:cNvPr id="4" name="Groupe 104"/>
          <p:cNvGrpSpPr>
            <a:grpSpLocks/>
          </p:cNvGrpSpPr>
          <p:nvPr/>
        </p:nvGrpSpPr>
        <p:grpSpPr bwMode="auto">
          <a:xfrm>
            <a:off x="4432798" y="3536711"/>
            <a:ext cx="711200" cy="307975"/>
            <a:chOff x="149547" y="3583527"/>
            <a:chExt cx="710782" cy="307777"/>
          </a:xfrm>
        </p:grpSpPr>
        <p:cxnSp>
          <p:nvCxnSpPr>
            <p:cNvPr id="35" name="Connecteur droit avec flèche 34"/>
            <p:cNvCxnSpPr/>
            <p:nvPr/>
          </p:nvCxnSpPr>
          <p:spPr>
            <a:xfrm flipH="1">
              <a:off x="571574" y="3748521"/>
              <a:ext cx="28875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4" name="ZoneTexte 41"/>
            <p:cNvSpPr txBox="1">
              <a:spLocks noChangeArrowheads="1"/>
            </p:cNvSpPr>
            <p:nvPr/>
          </p:nvSpPr>
          <p:spPr bwMode="auto">
            <a:xfrm>
              <a:off x="149547" y="358352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5" name="Groupe 119"/>
          <p:cNvGrpSpPr>
            <a:grpSpLocks/>
          </p:cNvGrpSpPr>
          <p:nvPr/>
        </p:nvGrpSpPr>
        <p:grpSpPr bwMode="auto">
          <a:xfrm>
            <a:off x="3445705" y="6031162"/>
            <a:ext cx="814388" cy="307975"/>
            <a:chOff x="6349813" y="5229201"/>
            <a:chExt cx="814475" cy="307777"/>
          </a:xfrm>
        </p:grpSpPr>
        <p:cxnSp>
          <p:nvCxnSpPr>
            <p:cNvPr id="32" name="Connecteur droit avec flèche 31"/>
            <p:cNvCxnSpPr/>
            <p:nvPr/>
          </p:nvCxnSpPr>
          <p:spPr>
            <a:xfrm>
              <a:off x="6349813" y="5433857"/>
              <a:ext cx="3604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2" name="ZoneTexte 42"/>
            <p:cNvSpPr txBox="1">
              <a:spLocks noChangeArrowheads="1"/>
            </p:cNvSpPr>
            <p:nvPr/>
          </p:nvSpPr>
          <p:spPr bwMode="auto">
            <a:xfrm>
              <a:off x="6660232" y="5229201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6" name="Groupe 105"/>
          <p:cNvGrpSpPr>
            <a:grpSpLocks/>
          </p:cNvGrpSpPr>
          <p:nvPr/>
        </p:nvGrpSpPr>
        <p:grpSpPr bwMode="auto">
          <a:xfrm>
            <a:off x="4460644" y="6030102"/>
            <a:ext cx="685800" cy="307975"/>
            <a:chOff x="179512" y="5229201"/>
            <a:chExt cx="685907" cy="307777"/>
          </a:xfrm>
        </p:grpSpPr>
        <p:cxnSp>
          <p:nvCxnSpPr>
            <p:cNvPr id="36" name="Connecteur droit avec flèche 35"/>
            <p:cNvCxnSpPr/>
            <p:nvPr/>
          </p:nvCxnSpPr>
          <p:spPr>
            <a:xfrm flipH="1">
              <a:off x="578036" y="5427511"/>
              <a:ext cx="28738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0" name="ZoneTexte 43"/>
            <p:cNvSpPr txBox="1">
              <a:spLocks noChangeArrowheads="1"/>
            </p:cNvSpPr>
            <p:nvPr/>
          </p:nvSpPr>
          <p:spPr bwMode="auto">
            <a:xfrm>
              <a:off x="179512" y="5229201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7" name="Groupe 118"/>
          <p:cNvGrpSpPr>
            <a:grpSpLocks/>
          </p:cNvGrpSpPr>
          <p:nvPr/>
        </p:nvGrpSpPr>
        <p:grpSpPr bwMode="auto">
          <a:xfrm>
            <a:off x="3302412" y="2561952"/>
            <a:ext cx="889000" cy="307975"/>
            <a:chOff x="6204476" y="2564905"/>
            <a:chExt cx="887804" cy="307777"/>
          </a:xfrm>
        </p:grpSpPr>
        <p:sp>
          <p:nvSpPr>
            <p:cNvPr id="3167" name="ZoneTexte 46"/>
            <p:cNvSpPr txBox="1">
              <a:spLocks noChangeArrowheads="1"/>
            </p:cNvSpPr>
            <p:nvPr/>
          </p:nvSpPr>
          <p:spPr bwMode="auto">
            <a:xfrm>
              <a:off x="6588224" y="2564905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0.9</a:t>
              </a:r>
            </a:p>
          </p:txBody>
        </p:sp>
        <p:cxnSp>
          <p:nvCxnSpPr>
            <p:cNvPr id="48" name="Connecteur droit avec flèche 47"/>
            <p:cNvCxnSpPr/>
            <p:nvPr/>
          </p:nvCxnSpPr>
          <p:spPr>
            <a:xfrm>
              <a:off x="6204476" y="2715621"/>
              <a:ext cx="35987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e 103"/>
          <p:cNvGrpSpPr>
            <a:grpSpLocks/>
          </p:cNvGrpSpPr>
          <p:nvPr/>
        </p:nvGrpSpPr>
        <p:grpSpPr bwMode="auto">
          <a:xfrm>
            <a:off x="4499992" y="2492896"/>
            <a:ext cx="734562" cy="307975"/>
            <a:chOff x="220394" y="2532816"/>
            <a:chExt cx="734529" cy="307777"/>
          </a:xfrm>
        </p:grpSpPr>
        <p:cxnSp>
          <p:nvCxnSpPr>
            <p:cNvPr id="49" name="Connecteur droit avec flèche 48"/>
            <p:cNvCxnSpPr/>
            <p:nvPr/>
          </p:nvCxnSpPr>
          <p:spPr>
            <a:xfrm flipH="1">
              <a:off x="667599" y="2719895"/>
              <a:ext cx="2873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66" name="ZoneTexte 51"/>
            <p:cNvSpPr txBox="1">
              <a:spLocks noChangeArrowheads="1"/>
            </p:cNvSpPr>
            <p:nvPr/>
          </p:nvSpPr>
          <p:spPr bwMode="auto">
            <a:xfrm>
              <a:off x="220394" y="2532816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0.9</a:t>
              </a:r>
            </a:p>
          </p:txBody>
        </p:sp>
      </p:grpSp>
      <p:grpSp>
        <p:nvGrpSpPr>
          <p:cNvPr id="9" name="Groupe 120"/>
          <p:cNvGrpSpPr>
            <a:grpSpLocks/>
          </p:cNvGrpSpPr>
          <p:nvPr/>
        </p:nvGrpSpPr>
        <p:grpSpPr bwMode="auto">
          <a:xfrm>
            <a:off x="3441766" y="3520833"/>
            <a:ext cx="857250" cy="307975"/>
            <a:chOff x="6320089" y="3563388"/>
            <a:chExt cx="856274" cy="307777"/>
          </a:xfrm>
        </p:grpSpPr>
        <p:cxnSp>
          <p:nvCxnSpPr>
            <p:cNvPr id="31" name="Connecteur droit avec flèche 30"/>
            <p:cNvCxnSpPr/>
            <p:nvPr/>
          </p:nvCxnSpPr>
          <p:spPr>
            <a:xfrm>
              <a:off x="6320089" y="3745833"/>
              <a:ext cx="3599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64" name="ZoneTexte 53"/>
            <p:cNvSpPr txBox="1">
              <a:spLocks noChangeArrowheads="1"/>
            </p:cNvSpPr>
            <p:nvPr/>
          </p:nvSpPr>
          <p:spPr bwMode="auto">
            <a:xfrm>
              <a:off x="6672307" y="3563388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0.75</a:t>
              </a:r>
            </a:p>
          </p:txBody>
        </p:sp>
      </p:grpSp>
      <p:sp>
        <p:nvSpPr>
          <p:cNvPr id="3100" name="ZoneTexte 182"/>
          <p:cNvSpPr txBox="1">
            <a:spLocks noChangeArrowheads="1"/>
          </p:cNvSpPr>
          <p:nvPr/>
        </p:nvSpPr>
        <p:spPr bwMode="auto">
          <a:xfrm>
            <a:off x="539751" y="836613"/>
            <a:ext cx="23760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>
                <a:latin typeface="Calibri" pitchFamily="34" charset="0"/>
              </a:rPr>
              <a:t>DEFINIR POINTS FIXES : Milieux et bassin</a:t>
            </a:r>
          </a:p>
        </p:txBody>
      </p:sp>
      <p:sp>
        <p:nvSpPr>
          <p:cNvPr id="3118" name="ZoneTexte 97"/>
          <p:cNvSpPr txBox="1">
            <a:spLocks noChangeArrowheads="1"/>
          </p:cNvSpPr>
          <p:nvPr/>
        </p:nvSpPr>
        <p:spPr bwMode="auto">
          <a:xfrm>
            <a:off x="1947267" y="2745310"/>
            <a:ext cx="306619" cy="21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fr-FR" sz="1400" dirty="0">
              <a:latin typeface="Calibri" pitchFamily="34" charset="0"/>
            </a:endParaRPr>
          </a:p>
        </p:txBody>
      </p:sp>
      <p:cxnSp>
        <p:nvCxnSpPr>
          <p:cNvPr id="120" name="Connecteur droit 119"/>
          <p:cNvCxnSpPr/>
          <p:nvPr/>
        </p:nvCxnSpPr>
        <p:spPr>
          <a:xfrm flipH="1">
            <a:off x="914400" y="2017986"/>
            <a:ext cx="21021" cy="425669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>
            <a:off x="7493876" y="2039007"/>
            <a:ext cx="31531" cy="4204138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V="1">
            <a:off x="967149" y="3712217"/>
            <a:ext cx="2507324" cy="68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>
            <a:off x="5137554" y="3706521"/>
            <a:ext cx="23762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/>
          <p:nvPr/>
        </p:nvCxnSpPr>
        <p:spPr bwMode="auto">
          <a:xfrm flipH="1">
            <a:off x="5079625" y="1965434"/>
            <a:ext cx="28733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ZoneTexte 27"/>
          <p:cNvSpPr txBox="1">
            <a:spLocks noChangeArrowheads="1"/>
          </p:cNvSpPr>
          <p:nvPr/>
        </p:nvSpPr>
        <p:spPr bwMode="auto">
          <a:xfrm>
            <a:off x="3347864" y="980728"/>
            <a:ext cx="25209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1° Faire évoluer les périmètres :  taille, bassin, bas</a:t>
            </a:r>
          </a:p>
        </p:txBody>
      </p:sp>
      <p:sp>
        <p:nvSpPr>
          <p:cNvPr id="145" name="ZoneTexte 79"/>
          <p:cNvSpPr txBox="1">
            <a:spLocks noChangeArrowheads="1"/>
          </p:cNvSpPr>
          <p:nvPr/>
        </p:nvSpPr>
        <p:spPr bwMode="auto">
          <a:xfrm>
            <a:off x="6732240" y="548680"/>
            <a:ext cx="183038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2° Hanches : intermédiaire entre 1 et 0.75 :  gradation </a:t>
            </a:r>
            <a:r>
              <a:rPr lang="fr-FR" sz="1400" dirty="0" smtClean="0">
                <a:latin typeface="Calibri" pitchFamily="34" charset="0"/>
              </a:rPr>
              <a:t>sous </a:t>
            </a:r>
            <a:r>
              <a:rPr lang="fr-FR" sz="1400" dirty="0" err="1">
                <a:latin typeface="Calibri" pitchFamily="34" charset="0"/>
              </a:rPr>
              <a:t>Modaris</a:t>
            </a:r>
            <a:r>
              <a:rPr lang="fr-FR" sz="1400" dirty="0">
                <a:latin typeface="Calibri" pitchFamily="34" charset="0"/>
              </a:rPr>
              <a:t> : valeur automatique.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99592" y="1916832"/>
          <a:ext cx="6638925" cy="4352925"/>
        </p:xfrm>
        <a:graphic>
          <a:graphicData uri="http://schemas.openxmlformats.org/presentationml/2006/ole">
            <p:oleObj spid="_x0000_s28674" name="KaledoStyle" r:id="rId4" imgW="6638760" imgH="4352760" progId="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b="1" dirty="0" smtClean="0"/>
              <a:t>GRADATION JUPE DE BASE</a:t>
            </a:r>
            <a:endParaRPr lang="fr-FR" sz="2800" b="1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3079" name="ZoneTexte 22"/>
          <p:cNvSpPr txBox="1">
            <a:spLocks noChangeArrowheads="1"/>
          </p:cNvSpPr>
          <p:nvPr/>
        </p:nvSpPr>
        <p:spPr bwMode="auto">
          <a:xfrm>
            <a:off x="7164288" y="3212976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080" name="ZoneTexte 23"/>
          <p:cNvSpPr txBox="1">
            <a:spLocks noChangeArrowheads="1"/>
          </p:cNvSpPr>
          <p:nvPr/>
        </p:nvSpPr>
        <p:spPr bwMode="auto">
          <a:xfrm>
            <a:off x="1001713" y="3215431"/>
            <a:ext cx="215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5" name="Ellipse 24"/>
          <p:cNvSpPr/>
          <p:nvPr/>
        </p:nvSpPr>
        <p:spPr>
          <a:xfrm flipH="1">
            <a:off x="899591" y="3689131"/>
            <a:ext cx="56848" cy="45719"/>
          </a:xfrm>
          <a:prstGeom prst="ellipse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                    </a:t>
            </a:r>
          </a:p>
        </p:txBody>
      </p:sp>
      <p:sp>
        <p:nvSpPr>
          <p:cNvPr id="26" name="Ellipse 25"/>
          <p:cNvSpPr/>
          <p:nvPr/>
        </p:nvSpPr>
        <p:spPr>
          <a:xfrm>
            <a:off x="7489104" y="3666015"/>
            <a:ext cx="64513" cy="61708"/>
          </a:xfrm>
          <a:prstGeom prst="ellipse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127"/>
          <p:cNvGrpSpPr>
            <a:grpSpLocks/>
          </p:cNvGrpSpPr>
          <p:nvPr/>
        </p:nvGrpSpPr>
        <p:grpSpPr bwMode="auto">
          <a:xfrm>
            <a:off x="3109610" y="1804625"/>
            <a:ext cx="587375" cy="307975"/>
            <a:chOff x="5929643" y="1628603"/>
            <a:chExt cx="586573" cy="307777"/>
          </a:xfrm>
        </p:grpSpPr>
        <p:cxnSp>
          <p:nvCxnSpPr>
            <p:cNvPr id="30" name="Connecteur droit avec flèche 29"/>
            <p:cNvCxnSpPr/>
            <p:nvPr/>
          </p:nvCxnSpPr>
          <p:spPr>
            <a:xfrm>
              <a:off x="5929643" y="1782492"/>
              <a:ext cx="35987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8" name="ZoneTexte 39"/>
            <p:cNvSpPr txBox="1">
              <a:spLocks noChangeArrowheads="1"/>
            </p:cNvSpPr>
            <p:nvPr/>
          </p:nvSpPr>
          <p:spPr bwMode="auto">
            <a:xfrm>
              <a:off x="6218799" y="1628603"/>
              <a:ext cx="29741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solidFill>
                    <a:srgbClr val="00B0F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176" name="ZoneTexte 40"/>
          <p:cNvSpPr txBox="1">
            <a:spLocks noChangeArrowheads="1"/>
          </p:cNvSpPr>
          <p:nvPr/>
        </p:nvSpPr>
        <p:spPr bwMode="auto">
          <a:xfrm>
            <a:off x="4788024" y="1844824"/>
            <a:ext cx="2873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solidFill>
                  <a:srgbClr val="00B0F0"/>
                </a:solidFill>
                <a:latin typeface="Calibri" pitchFamily="34" charset="0"/>
              </a:rPr>
              <a:t>1</a:t>
            </a:r>
          </a:p>
        </p:txBody>
      </p:sp>
      <p:grpSp>
        <p:nvGrpSpPr>
          <p:cNvPr id="4" name="Groupe 104"/>
          <p:cNvGrpSpPr>
            <a:grpSpLocks/>
          </p:cNvGrpSpPr>
          <p:nvPr/>
        </p:nvGrpSpPr>
        <p:grpSpPr bwMode="auto">
          <a:xfrm>
            <a:off x="4440620" y="3541326"/>
            <a:ext cx="711200" cy="307975"/>
            <a:chOff x="149547" y="3583527"/>
            <a:chExt cx="710782" cy="307777"/>
          </a:xfrm>
        </p:grpSpPr>
        <p:cxnSp>
          <p:nvCxnSpPr>
            <p:cNvPr id="35" name="Connecteur droit avec flèche 34"/>
            <p:cNvCxnSpPr/>
            <p:nvPr/>
          </p:nvCxnSpPr>
          <p:spPr>
            <a:xfrm flipH="1">
              <a:off x="571574" y="3748521"/>
              <a:ext cx="28875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4" name="ZoneTexte 41"/>
            <p:cNvSpPr txBox="1">
              <a:spLocks noChangeArrowheads="1"/>
            </p:cNvSpPr>
            <p:nvPr/>
          </p:nvSpPr>
          <p:spPr bwMode="auto">
            <a:xfrm>
              <a:off x="149547" y="358352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5" name="Groupe 119"/>
          <p:cNvGrpSpPr>
            <a:grpSpLocks/>
          </p:cNvGrpSpPr>
          <p:nvPr/>
        </p:nvGrpSpPr>
        <p:grpSpPr bwMode="auto">
          <a:xfrm>
            <a:off x="3440397" y="6052419"/>
            <a:ext cx="814388" cy="307975"/>
            <a:chOff x="6349813" y="5229201"/>
            <a:chExt cx="814475" cy="307777"/>
          </a:xfrm>
        </p:grpSpPr>
        <p:cxnSp>
          <p:nvCxnSpPr>
            <p:cNvPr id="32" name="Connecteur droit avec flèche 31"/>
            <p:cNvCxnSpPr/>
            <p:nvPr/>
          </p:nvCxnSpPr>
          <p:spPr>
            <a:xfrm>
              <a:off x="6349813" y="5433857"/>
              <a:ext cx="3604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2" name="ZoneTexte 42"/>
            <p:cNvSpPr txBox="1">
              <a:spLocks noChangeArrowheads="1"/>
            </p:cNvSpPr>
            <p:nvPr/>
          </p:nvSpPr>
          <p:spPr bwMode="auto">
            <a:xfrm>
              <a:off x="6660232" y="5229201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6" name="Groupe 105"/>
          <p:cNvGrpSpPr>
            <a:grpSpLocks/>
          </p:cNvGrpSpPr>
          <p:nvPr/>
        </p:nvGrpSpPr>
        <p:grpSpPr bwMode="auto">
          <a:xfrm>
            <a:off x="4498744" y="6058677"/>
            <a:ext cx="685800" cy="307975"/>
            <a:chOff x="179512" y="5229201"/>
            <a:chExt cx="685907" cy="307777"/>
          </a:xfrm>
        </p:grpSpPr>
        <p:cxnSp>
          <p:nvCxnSpPr>
            <p:cNvPr id="36" name="Connecteur droit avec flèche 35"/>
            <p:cNvCxnSpPr/>
            <p:nvPr/>
          </p:nvCxnSpPr>
          <p:spPr>
            <a:xfrm flipH="1">
              <a:off x="578036" y="5427511"/>
              <a:ext cx="28738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0" name="ZoneTexte 43"/>
            <p:cNvSpPr txBox="1">
              <a:spLocks noChangeArrowheads="1"/>
            </p:cNvSpPr>
            <p:nvPr/>
          </p:nvSpPr>
          <p:spPr bwMode="auto">
            <a:xfrm>
              <a:off x="179512" y="5229201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7" name="Groupe 118"/>
          <p:cNvGrpSpPr>
            <a:grpSpLocks/>
          </p:cNvGrpSpPr>
          <p:nvPr/>
        </p:nvGrpSpPr>
        <p:grpSpPr bwMode="auto">
          <a:xfrm>
            <a:off x="3302412" y="2561952"/>
            <a:ext cx="889000" cy="307975"/>
            <a:chOff x="6204476" y="2564905"/>
            <a:chExt cx="887804" cy="307777"/>
          </a:xfrm>
        </p:grpSpPr>
        <p:sp>
          <p:nvSpPr>
            <p:cNvPr id="3167" name="ZoneTexte 46"/>
            <p:cNvSpPr txBox="1">
              <a:spLocks noChangeArrowheads="1"/>
            </p:cNvSpPr>
            <p:nvPr/>
          </p:nvSpPr>
          <p:spPr bwMode="auto">
            <a:xfrm>
              <a:off x="6588224" y="2564905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0.9</a:t>
              </a:r>
            </a:p>
          </p:txBody>
        </p:sp>
        <p:cxnSp>
          <p:nvCxnSpPr>
            <p:cNvPr id="48" name="Connecteur droit avec flèche 47"/>
            <p:cNvCxnSpPr/>
            <p:nvPr/>
          </p:nvCxnSpPr>
          <p:spPr>
            <a:xfrm>
              <a:off x="6204476" y="2715621"/>
              <a:ext cx="35987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e 103"/>
          <p:cNvGrpSpPr>
            <a:grpSpLocks/>
          </p:cNvGrpSpPr>
          <p:nvPr/>
        </p:nvGrpSpPr>
        <p:grpSpPr bwMode="auto">
          <a:xfrm>
            <a:off x="4502717" y="2545158"/>
            <a:ext cx="731837" cy="307975"/>
            <a:chOff x="223119" y="2585044"/>
            <a:chExt cx="731804" cy="307777"/>
          </a:xfrm>
        </p:grpSpPr>
        <p:cxnSp>
          <p:nvCxnSpPr>
            <p:cNvPr id="49" name="Connecteur droit avec flèche 48"/>
            <p:cNvCxnSpPr/>
            <p:nvPr/>
          </p:nvCxnSpPr>
          <p:spPr>
            <a:xfrm flipH="1">
              <a:off x="667599" y="2719895"/>
              <a:ext cx="2873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66" name="ZoneTexte 51"/>
            <p:cNvSpPr txBox="1">
              <a:spLocks noChangeArrowheads="1"/>
            </p:cNvSpPr>
            <p:nvPr/>
          </p:nvSpPr>
          <p:spPr bwMode="auto">
            <a:xfrm>
              <a:off x="223119" y="2585044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0.9</a:t>
              </a:r>
            </a:p>
          </p:txBody>
        </p:sp>
      </p:grpSp>
      <p:grpSp>
        <p:nvGrpSpPr>
          <p:cNvPr id="9" name="Groupe 120"/>
          <p:cNvGrpSpPr>
            <a:grpSpLocks/>
          </p:cNvGrpSpPr>
          <p:nvPr/>
        </p:nvGrpSpPr>
        <p:grpSpPr bwMode="auto">
          <a:xfrm>
            <a:off x="3441766" y="3520833"/>
            <a:ext cx="857250" cy="307975"/>
            <a:chOff x="6320089" y="3563388"/>
            <a:chExt cx="856274" cy="307777"/>
          </a:xfrm>
        </p:grpSpPr>
        <p:cxnSp>
          <p:nvCxnSpPr>
            <p:cNvPr id="31" name="Connecteur droit avec flèche 30"/>
            <p:cNvCxnSpPr/>
            <p:nvPr/>
          </p:nvCxnSpPr>
          <p:spPr>
            <a:xfrm>
              <a:off x="6320089" y="3745833"/>
              <a:ext cx="3599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64" name="ZoneTexte 53"/>
            <p:cNvSpPr txBox="1">
              <a:spLocks noChangeArrowheads="1"/>
            </p:cNvSpPr>
            <p:nvPr/>
          </p:nvSpPr>
          <p:spPr bwMode="auto">
            <a:xfrm>
              <a:off x="6672307" y="3563388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>
                  <a:solidFill>
                    <a:srgbClr val="00B0F0"/>
                  </a:solidFill>
                  <a:latin typeface="Calibri" pitchFamily="34" charset="0"/>
                </a:rPr>
                <a:t>0.75</a:t>
              </a:r>
            </a:p>
          </p:txBody>
        </p:sp>
      </p:grpSp>
      <p:grpSp>
        <p:nvGrpSpPr>
          <p:cNvPr id="10" name="Groupe 128"/>
          <p:cNvGrpSpPr>
            <a:grpSpLocks/>
          </p:cNvGrpSpPr>
          <p:nvPr/>
        </p:nvGrpSpPr>
        <p:grpSpPr bwMode="auto">
          <a:xfrm>
            <a:off x="7257073" y="1501727"/>
            <a:ext cx="503238" cy="473075"/>
            <a:chOff x="5857635" y="1300292"/>
            <a:chExt cx="504056" cy="472524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6083426" y="1557167"/>
              <a:ext cx="0" cy="21564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62" name="ZoneTexte 60"/>
            <p:cNvSpPr txBox="1">
              <a:spLocks noChangeArrowheads="1"/>
            </p:cNvSpPr>
            <p:nvPr/>
          </p:nvSpPr>
          <p:spPr bwMode="auto">
            <a:xfrm>
              <a:off x="5857635" y="1300292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0.3</a:t>
              </a:r>
            </a:p>
          </p:txBody>
        </p:sp>
      </p:grpSp>
      <p:sp>
        <p:nvSpPr>
          <p:cNvPr id="3100" name="ZoneTexte 182"/>
          <p:cNvSpPr txBox="1">
            <a:spLocks noChangeArrowheads="1"/>
          </p:cNvSpPr>
          <p:nvPr/>
        </p:nvSpPr>
        <p:spPr bwMode="auto">
          <a:xfrm>
            <a:off x="539750" y="836613"/>
            <a:ext cx="7561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DEFINIR POINTS FIXES : Milieux et bassin</a:t>
            </a:r>
          </a:p>
        </p:txBody>
      </p:sp>
      <p:grpSp>
        <p:nvGrpSpPr>
          <p:cNvPr id="11" name="Groupe 98"/>
          <p:cNvGrpSpPr>
            <a:grpSpLocks/>
          </p:cNvGrpSpPr>
          <p:nvPr/>
        </p:nvGrpSpPr>
        <p:grpSpPr bwMode="auto">
          <a:xfrm>
            <a:off x="3018495" y="1337278"/>
            <a:ext cx="504825" cy="631825"/>
            <a:chOff x="2808267" y="1348150"/>
            <a:chExt cx="504056" cy="632000"/>
          </a:xfrm>
        </p:grpSpPr>
        <p:sp>
          <p:nvSpPr>
            <p:cNvPr id="3121" name="ZoneTexte 107"/>
            <p:cNvSpPr txBox="1">
              <a:spLocks noChangeArrowheads="1"/>
            </p:cNvSpPr>
            <p:nvPr/>
          </p:nvSpPr>
          <p:spPr bwMode="auto">
            <a:xfrm>
              <a:off x="2808267" y="1348150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0.3</a:t>
              </a:r>
            </a:p>
          </p:txBody>
        </p:sp>
        <p:cxnSp>
          <p:nvCxnSpPr>
            <p:cNvPr id="111" name="Connecteur droit avec flèche 110"/>
            <p:cNvCxnSpPr/>
            <p:nvPr/>
          </p:nvCxnSpPr>
          <p:spPr>
            <a:xfrm flipH="1" flipV="1">
              <a:off x="3060295" y="1629215"/>
              <a:ext cx="0" cy="3509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7"/>
          <p:cNvGrpSpPr>
            <a:grpSpLocks/>
          </p:cNvGrpSpPr>
          <p:nvPr/>
        </p:nvGrpSpPr>
        <p:grpSpPr bwMode="auto">
          <a:xfrm>
            <a:off x="716072" y="1358243"/>
            <a:ext cx="504825" cy="642938"/>
            <a:chOff x="3932875" y="1264067"/>
            <a:chExt cx="504056" cy="642511"/>
          </a:xfrm>
        </p:grpSpPr>
        <p:cxnSp>
          <p:nvCxnSpPr>
            <p:cNvPr id="114" name="Connecteur droit avec flèche 113"/>
            <p:cNvCxnSpPr/>
            <p:nvPr/>
          </p:nvCxnSpPr>
          <p:spPr>
            <a:xfrm flipH="1" flipV="1">
              <a:off x="4153201" y="1555973"/>
              <a:ext cx="0" cy="3506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0" name="ZoneTexte 114"/>
            <p:cNvSpPr txBox="1">
              <a:spLocks noChangeArrowheads="1"/>
            </p:cNvSpPr>
            <p:nvPr/>
          </p:nvSpPr>
          <p:spPr bwMode="auto">
            <a:xfrm>
              <a:off x="3932875" y="12640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0.3</a:t>
              </a:r>
            </a:p>
          </p:txBody>
        </p:sp>
      </p:grpSp>
      <p:sp>
        <p:nvSpPr>
          <p:cNvPr id="3118" name="ZoneTexte 97"/>
          <p:cNvSpPr txBox="1">
            <a:spLocks noChangeArrowheads="1"/>
          </p:cNvSpPr>
          <p:nvPr/>
        </p:nvSpPr>
        <p:spPr bwMode="auto">
          <a:xfrm>
            <a:off x="1947267" y="2745310"/>
            <a:ext cx="306619" cy="21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fr-FR" sz="1400" dirty="0">
              <a:latin typeface="Calibri" pitchFamily="34" charset="0"/>
            </a:endParaRPr>
          </a:p>
        </p:txBody>
      </p:sp>
      <p:grpSp>
        <p:nvGrpSpPr>
          <p:cNvPr id="13" name="Groupe 126"/>
          <p:cNvGrpSpPr>
            <a:grpSpLocks/>
          </p:cNvGrpSpPr>
          <p:nvPr/>
        </p:nvGrpSpPr>
        <p:grpSpPr bwMode="auto">
          <a:xfrm>
            <a:off x="3196186" y="2175677"/>
            <a:ext cx="503238" cy="546100"/>
            <a:chOff x="6140252" y="2195340"/>
            <a:chExt cx="504056" cy="546296"/>
          </a:xfrm>
        </p:grpSpPr>
        <p:cxnSp>
          <p:nvCxnSpPr>
            <p:cNvPr id="58" name="Connecteur droit avec flèche 57"/>
            <p:cNvCxnSpPr/>
            <p:nvPr/>
          </p:nvCxnSpPr>
          <p:spPr>
            <a:xfrm flipV="1">
              <a:off x="6380355" y="2525659"/>
              <a:ext cx="0" cy="2159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6" name="ZoneTexte 125"/>
            <p:cNvSpPr txBox="1">
              <a:spLocks noChangeArrowheads="1"/>
            </p:cNvSpPr>
            <p:nvPr/>
          </p:nvSpPr>
          <p:spPr bwMode="auto">
            <a:xfrm>
              <a:off x="6140252" y="2195340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0.15</a:t>
              </a:r>
            </a:p>
          </p:txBody>
        </p:sp>
      </p:grpSp>
      <p:grpSp>
        <p:nvGrpSpPr>
          <p:cNvPr id="14" name="Groupe 138"/>
          <p:cNvGrpSpPr>
            <a:grpSpLocks/>
          </p:cNvGrpSpPr>
          <p:nvPr/>
        </p:nvGrpSpPr>
        <p:grpSpPr bwMode="auto">
          <a:xfrm>
            <a:off x="675063" y="2204658"/>
            <a:ext cx="503238" cy="515937"/>
            <a:chOff x="539552" y="2204865"/>
            <a:chExt cx="504056" cy="515750"/>
          </a:xfrm>
        </p:grpSpPr>
        <p:cxnSp>
          <p:nvCxnSpPr>
            <p:cNvPr id="113" name="Connecteur droit avec flèche 112"/>
            <p:cNvCxnSpPr/>
            <p:nvPr/>
          </p:nvCxnSpPr>
          <p:spPr>
            <a:xfrm flipV="1">
              <a:off x="798736" y="2504793"/>
              <a:ext cx="0" cy="21582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ZoneTexte 64"/>
            <p:cNvSpPr txBox="1">
              <a:spLocks noChangeArrowheads="1"/>
            </p:cNvSpPr>
            <p:nvPr/>
          </p:nvSpPr>
          <p:spPr bwMode="auto">
            <a:xfrm>
              <a:off x="539552" y="2204865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0.15</a:t>
              </a:r>
            </a:p>
          </p:txBody>
        </p:sp>
      </p:grpSp>
      <p:grpSp>
        <p:nvGrpSpPr>
          <p:cNvPr id="15" name="Groupe 138"/>
          <p:cNvGrpSpPr>
            <a:grpSpLocks/>
          </p:cNvGrpSpPr>
          <p:nvPr/>
        </p:nvGrpSpPr>
        <p:grpSpPr bwMode="auto">
          <a:xfrm>
            <a:off x="7234840" y="2141976"/>
            <a:ext cx="503238" cy="515937"/>
            <a:chOff x="539552" y="2204865"/>
            <a:chExt cx="504056" cy="515750"/>
          </a:xfrm>
        </p:grpSpPr>
        <p:cxnSp>
          <p:nvCxnSpPr>
            <p:cNvPr id="117" name="Connecteur droit avec flèche 116"/>
            <p:cNvCxnSpPr/>
            <p:nvPr/>
          </p:nvCxnSpPr>
          <p:spPr>
            <a:xfrm flipV="1">
              <a:off x="798736" y="2504793"/>
              <a:ext cx="0" cy="21582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ZoneTexte 64"/>
            <p:cNvSpPr txBox="1">
              <a:spLocks noChangeArrowheads="1"/>
            </p:cNvSpPr>
            <p:nvPr/>
          </p:nvSpPr>
          <p:spPr bwMode="auto">
            <a:xfrm>
              <a:off x="539552" y="2204865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0.15</a:t>
              </a:r>
            </a:p>
          </p:txBody>
        </p:sp>
      </p:grpSp>
      <p:cxnSp>
        <p:nvCxnSpPr>
          <p:cNvPr id="120" name="Connecteur droit 119"/>
          <p:cNvCxnSpPr/>
          <p:nvPr/>
        </p:nvCxnSpPr>
        <p:spPr>
          <a:xfrm flipH="1">
            <a:off x="914400" y="2017986"/>
            <a:ext cx="21021" cy="425669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>
            <a:off x="7493876" y="2039007"/>
            <a:ext cx="31531" cy="4204138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V="1">
            <a:off x="992621" y="3699641"/>
            <a:ext cx="2507324" cy="68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>
            <a:off x="5137554" y="3706521"/>
            <a:ext cx="23762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/>
          <p:nvPr/>
        </p:nvCxnSpPr>
        <p:spPr bwMode="auto">
          <a:xfrm flipH="1">
            <a:off x="5079625" y="1965434"/>
            <a:ext cx="28733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e 128"/>
          <p:cNvGrpSpPr>
            <a:grpSpLocks/>
          </p:cNvGrpSpPr>
          <p:nvPr/>
        </p:nvGrpSpPr>
        <p:grpSpPr bwMode="auto">
          <a:xfrm>
            <a:off x="5076056" y="1501727"/>
            <a:ext cx="503238" cy="473075"/>
            <a:chOff x="5857635" y="1300292"/>
            <a:chExt cx="504056" cy="472524"/>
          </a:xfrm>
        </p:grpSpPr>
        <p:cxnSp>
          <p:nvCxnSpPr>
            <p:cNvPr id="116" name="Connecteur droit avec flèche 115"/>
            <p:cNvCxnSpPr/>
            <p:nvPr/>
          </p:nvCxnSpPr>
          <p:spPr>
            <a:xfrm flipV="1">
              <a:off x="6083426" y="1557167"/>
              <a:ext cx="0" cy="21564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ZoneTexte 60"/>
            <p:cNvSpPr txBox="1">
              <a:spLocks noChangeArrowheads="1"/>
            </p:cNvSpPr>
            <p:nvPr/>
          </p:nvSpPr>
          <p:spPr bwMode="auto">
            <a:xfrm>
              <a:off x="5857635" y="1300292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0.3</a:t>
              </a:r>
            </a:p>
          </p:txBody>
        </p:sp>
      </p:grpSp>
      <p:grpSp>
        <p:nvGrpSpPr>
          <p:cNvPr id="17" name="Groupe 126"/>
          <p:cNvGrpSpPr>
            <a:grpSpLocks/>
          </p:cNvGrpSpPr>
          <p:nvPr/>
        </p:nvGrpSpPr>
        <p:grpSpPr bwMode="auto">
          <a:xfrm>
            <a:off x="4860032" y="2132856"/>
            <a:ext cx="503238" cy="546100"/>
            <a:chOff x="6140252" y="2195340"/>
            <a:chExt cx="504056" cy="546296"/>
          </a:xfrm>
        </p:grpSpPr>
        <p:cxnSp>
          <p:nvCxnSpPr>
            <p:cNvPr id="139" name="Connecteur droit avec flèche 138"/>
            <p:cNvCxnSpPr/>
            <p:nvPr/>
          </p:nvCxnSpPr>
          <p:spPr>
            <a:xfrm flipV="1">
              <a:off x="6380355" y="2525659"/>
              <a:ext cx="0" cy="2159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ZoneTexte 125"/>
            <p:cNvSpPr txBox="1">
              <a:spLocks noChangeArrowheads="1"/>
            </p:cNvSpPr>
            <p:nvPr/>
          </p:nvSpPr>
          <p:spPr bwMode="auto">
            <a:xfrm>
              <a:off x="6140252" y="2195340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dirty="0">
                  <a:latin typeface="Calibri" pitchFamily="34" charset="0"/>
                </a:rPr>
                <a:t>0.15</a:t>
              </a:r>
            </a:p>
          </p:txBody>
        </p:sp>
      </p:grpSp>
      <p:sp>
        <p:nvSpPr>
          <p:cNvPr id="143" name="ZoneTexte 54"/>
          <p:cNvSpPr txBox="1">
            <a:spLocks noChangeArrowheads="1"/>
          </p:cNvSpPr>
          <p:nvPr/>
        </p:nvSpPr>
        <p:spPr bwMode="auto">
          <a:xfrm>
            <a:off x="6588224" y="908720"/>
            <a:ext cx="2233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3° Faire évoluer les hauteurs : bassin, hanches.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</TotalTime>
  <Words>1405</Words>
  <Application>Microsoft Office PowerPoint</Application>
  <PresentationFormat>Affichage à l'écran (4:3)</PresentationFormat>
  <Paragraphs>830</Paragraphs>
  <Slides>17</Slides>
  <Notes>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Thème Office</vt:lpstr>
      <vt:lpstr>KaledoStyle</vt:lpstr>
      <vt:lpstr>GRADATION</vt:lpstr>
      <vt:lpstr>LA GRADATION : généralités</vt:lpstr>
      <vt:lpstr>Diapositive 3</vt:lpstr>
      <vt:lpstr>Diapositive 4</vt:lpstr>
      <vt:lpstr>TABLEAU DE MESURES FEMININES            CLEO R70</vt:lpstr>
      <vt:lpstr>PREPARATION A LA GRADATION</vt:lpstr>
      <vt:lpstr>Diapositive 7</vt:lpstr>
      <vt:lpstr>GRADATION JUPE DE BASE</vt:lpstr>
      <vt:lpstr>GRADATION JUPE DE BASE</vt:lpstr>
      <vt:lpstr>Diapositive 10</vt:lpstr>
      <vt:lpstr>GRADATION JUPE DE BASE</vt:lpstr>
      <vt:lpstr>GRADATION DU CORSAGE DE BASE</vt:lpstr>
      <vt:lpstr>CORSAGE DE BASE  sans pince de poitrine : Milieux et taille fixes </vt:lpstr>
      <vt:lpstr>Diapositive 14</vt:lpstr>
      <vt:lpstr>Diapositive 15</vt:lpstr>
      <vt:lpstr>Diapositive 16</vt:lpstr>
      <vt:lpstr>Diapositive 17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GRADATION</dc:title>
  <dc:creator>Valued Acer Customer</dc:creator>
  <cp:lastModifiedBy>egerard3</cp:lastModifiedBy>
  <cp:revision>139</cp:revision>
  <dcterms:created xsi:type="dcterms:W3CDTF">2011-11-30T13:02:00Z</dcterms:created>
  <dcterms:modified xsi:type="dcterms:W3CDTF">2012-03-13T08:25:40Z</dcterms:modified>
</cp:coreProperties>
</file>