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44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8E80F-4C0F-4224-94C4-89D0379ABF75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BD53B-DBAC-490E-ABC0-4B6A212FA9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1° : Périmètres : La découpe passe</a:t>
            </a:r>
            <a:r>
              <a:rPr lang="fr-FR" baseline="0" dirty="0" smtClean="0"/>
              <a:t> par le point de poitrine : contrainte =&gt; évolution  de l’espacement des seins sur le milieu devant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BD53B-DBAC-490E-ABC0-4B6A212FA9AD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2°  Hauteurs</a:t>
            </a:r>
            <a:r>
              <a:rPr lang="fr-FR" baseline="0" dirty="0" smtClean="0"/>
              <a:t> : évolution devant : proportion entre haut veste (+ grand que 1° partie bas veste ) et bas veste de la ligne de poitrine=&gt;taille</a:t>
            </a:r>
          </a:p>
          <a:p>
            <a:r>
              <a:rPr lang="fr-FR" baseline="0" dirty="0" smtClean="0"/>
              <a:t>                     Respecter le raccord de la ligne de poitrine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BD53B-DBAC-490E-ABC0-4B6A212FA9AD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Evolution tour d’encolure : 0.5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BD53B-DBAC-490E-ABC0-4B6A212FA9AD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Tour de bras : évolution de 1,</a:t>
            </a:r>
            <a:r>
              <a:rPr lang="fr-FR" baseline="0" dirty="0" smtClean="0"/>
              <a:t> tour de poignet : évolution de 0.5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BD53B-DBAC-490E-ABC0-4B6A212FA9AD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C9E2-2AA2-45EA-B3C2-39A7C8CEF32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3E71-5919-4BE7-B0B0-BAA864A25B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C9E2-2AA2-45EA-B3C2-39A7C8CEF32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3E71-5919-4BE7-B0B0-BAA864A25B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C9E2-2AA2-45EA-B3C2-39A7C8CEF32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3E71-5919-4BE7-B0B0-BAA864A25B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C9E2-2AA2-45EA-B3C2-39A7C8CEF32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3E71-5919-4BE7-B0B0-BAA864A25B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C9E2-2AA2-45EA-B3C2-39A7C8CEF32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3E71-5919-4BE7-B0B0-BAA864A25B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C9E2-2AA2-45EA-B3C2-39A7C8CEF32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3E71-5919-4BE7-B0B0-BAA864A25B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C9E2-2AA2-45EA-B3C2-39A7C8CEF32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3E71-5919-4BE7-B0B0-BAA864A25B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C9E2-2AA2-45EA-B3C2-39A7C8CEF32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3E71-5919-4BE7-B0B0-BAA864A25B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C9E2-2AA2-45EA-B3C2-39A7C8CEF32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3E71-5919-4BE7-B0B0-BAA864A25B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C9E2-2AA2-45EA-B3C2-39A7C8CEF32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3E71-5919-4BE7-B0B0-BAA864A25B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C9E2-2AA2-45EA-B3C2-39A7C8CEF32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13E71-5919-4BE7-B0B0-BAA864A25B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3C9E2-2AA2-45EA-B3C2-39A7C8CEF32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13E71-5919-4BE7-B0B0-BAA864A25B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d:\Mes documents\FORMATION GRADATION\Veste Mao00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492896"/>
            <a:ext cx="2232248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683568" y="980729"/>
            <a:ext cx="7772400" cy="1080120"/>
          </a:xfrm>
        </p:spPr>
        <p:txBody>
          <a:bodyPr>
            <a:normAutofit/>
          </a:bodyPr>
          <a:lstStyle/>
          <a:p>
            <a:r>
              <a:rPr lang="fr-FR" sz="1600" dirty="0"/>
              <a:t/>
            </a:r>
            <a:br>
              <a:rPr lang="fr-FR" sz="1600" dirty="0"/>
            </a:br>
            <a:r>
              <a:rPr lang="fr-FR" sz="1800" b="1" dirty="0"/>
              <a:t>VESTE « MAO </a:t>
            </a:r>
            <a:r>
              <a:rPr lang="fr-FR" sz="1800" b="1" dirty="0" smtClean="0"/>
              <a:t>»</a:t>
            </a:r>
            <a:r>
              <a:rPr lang="fr-FR" sz="1800" b="1" dirty="0"/>
              <a:t>	</a:t>
            </a:r>
            <a:r>
              <a:rPr lang="fr-FR" sz="1800" b="1" dirty="0" smtClean="0"/>
              <a:t>Découpe </a:t>
            </a:r>
            <a:r>
              <a:rPr lang="fr-FR" sz="1800" b="1" dirty="0"/>
              <a:t>verticale fixe</a:t>
            </a:r>
            <a:r>
              <a:rPr lang="fr-FR" sz="1800" dirty="0"/>
              <a:t/>
            </a:r>
            <a:br>
              <a:rPr lang="fr-FR" sz="1800" dirty="0"/>
            </a:br>
            <a:r>
              <a:rPr lang="fr-FR" sz="1200" dirty="0"/>
              <a:t/>
            </a:r>
            <a:br>
              <a:rPr lang="fr-FR" sz="1200" dirty="0"/>
            </a:br>
            <a:endParaRPr lang="fr-FR" sz="1200" dirty="0"/>
          </a:p>
        </p:txBody>
      </p:sp>
      <p:sp>
        <p:nvSpPr>
          <p:cNvPr id="6" name="ZoneTexte 5"/>
          <p:cNvSpPr txBox="1"/>
          <p:nvPr/>
        </p:nvSpPr>
        <p:spPr>
          <a:xfrm>
            <a:off x="2267744" y="476672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GRADATION</a:t>
            </a:r>
            <a:endParaRPr lang="fr-FR" b="1" dirty="0"/>
          </a:p>
        </p:txBody>
      </p:sp>
      <p:sp>
        <p:nvSpPr>
          <p:cNvPr id="7" name="Rectangle 6"/>
          <p:cNvSpPr/>
          <p:nvPr/>
        </p:nvSpPr>
        <p:spPr>
          <a:xfrm>
            <a:off x="5148064" y="3717032"/>
            <a:ext cx="432048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fr-FR" sz="1600" dirty="0"/>
              <a:t/>
            </a:r>
            <a:br>
              <a:rPr lang="fr-FR" sz="1600" dirty="0"/>
            </a:br>
            <a:r>
              <a:rPr lang="fr-FR" sz="1800" b="1" dirty="0"/>
              <a:t>VESTE « MAO »				</a:t>
            </a:r>
            <a:r>
              <a:rPr lang="fr-FR" sz="1800" b="1" dirty="0" smtClean="0"/>
              <a:t>Découpe </a:t>
            </a:r>
            <a:r>
              <a:rPr lang="fr-FR" sz="1800" b="1" dirty="0"/>
              <a:t>verticale fixe</a:t>
            </a:r>
            <a:r>
              <a:rPr lang="fr-FR" sz="1800" dirty="0"/>
              <a:t/>
            </a:r>
            <a:br>
              <a:rPr lang="fr-FR" sz="1800" dirty="0"/>
            </a:br>
            <a:r>
              <a:rPr lang="fr-FR" sz="1600" u="sng" dirty="0"/>
              <a:t> </a:t>
            </a:r>
            <a:r>
              <a:rPr lang="fr-FR" sz="1200" u="sng" dirty="0"/>
              <a:t>Variantes mesures</a:t>
            </a:r>
            <a:r>
              <a:rPr lang="fr-FR" sz="1200" dirty="0"/>
              <a:t> : épaules : +0.2 par taille			½ carrures dos : + 0.5 par </a:t>
            </a:r>
            <a:r>
              <a:rPr lang="fr-FR" sz="1200" dirty="0" smtClean="0"/>
              <a:t>taille (vêtement de dessus)</a:t>
            </a:r>
            <a:r>
              <a:rPr lang="fr-FR" sz="1200" dirty="0"/>
              <a:t/>
            </a:r>
            <a:br>
              <a:rPr lang="fr-FR" sz="1200" dirty="0"/>
            </a:br>
            <a:endParaRPr lang="fr-FR" sz="12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835697" y="1679913"/>
          <a:ext cx="6408712" cy="4660686"/>
        </p:xfrm>
        <a:graphic>
          <a:graphicData uri="http://schemas.openxmlformats.org/presentationml/2006/ole">
            <p:oleObj spid="_x0000_s1027" name="KaledoStyle" r:id="rId4" imgW="6676920" imgH="5391000" progId="KaledoStyle.Document">
              <p:embed/>
            </p:oleObj>
          </a:graphicData>
        </a:graphic>
      </p:graphicFrame>
      <p:pic>
        <p:nvPicPr>
          <p:cNvPr id="5" name="Image 4" descr="d:\Mes documents\FORMATION GRADATION\Veste Mao001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492896"/>
            <a:ext cx="129614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2" name="Groupe 31"/>
          <p:cNvGrpSpPr/>
          <p:nvPr/>
        </p:nvGrpSpPr>
        <p:grpSpPr>
          <a:xfrm>
            <a:off x="462774" y="3258700"/>
            <a:ext cx="787142" cy="711977"/>
            <a:chOff x="642286" y="1905533"/>
            <a:chExt cx="828427" cy="696991"/>
          </a:xfrm>
        </p:grpSpPr>
        <p:cxnSp>
          <p:nvCxnSpPr>
            <p:cNvPr id="7" name="Connecteur droit 6"/>
            <p:cNvCxnSpPr/>
            <p:nvPr/>
          </p:nvCxnSpPr>
          <p:spPr>
            <a:xfrm flipV="1">
              <a:off x="642286" y="1905533"/>
              <a:ext cx="713328" cy="24531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 flipV="1">
              <a:off x="648239" y="2174098"/>
              <a:ext cx="688192" cy="42023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/>
          </p:nvCxnSpPr>
          <p:spPr>
            <a:xfrm flipV="1">
              <a:off x="652229" y="2525790"/>
              <a:ext cx="818484" cy="76734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Forme libre 33"/>
          <p:cNvSpPr/>
          <p:nvPr/>
        </p:nvSpPr>
        <p:spPr>
          <a:xfrm>
            <a:off x="7432973" y="1779662"/>
            <a:ext cx="257175" cy="1403970"/>
          </a:xfrm>
          <a:custGeom>
            <a:avLst/>
            <a:gdLst>
              <a:gd name="connsiteX0" fmla="*/ 0 w 257175"/>
              <a:gd name="connsiteY0" fmla="*/ 0 h 1447800"/>
              <a:gd name="connsiteX1" fmla="*/ 76200 w 257175"/>
              <a:gd name="connsiteY1" fmla="*/ 352425 h 1447800"/>
              <a:gd name="connsiteX2" fmla="*/ 180975 w 257175"/>
              <a:gd name="connsiteY2" fmla="*/ 876300 h 1447800"/>
              <a:gd name="connsiteX3" fmla="*/ 257175 w 257175"/>
              <a:gd name="connsiteY3" fmla="*/ 1447800 h 1447800"/>
              <a:gd name="connsiteX4" fmla="*/ 257175 w 257175"/>
              <a:gd name="connsiteY4" fmla="*/ 1447800 h 1447800"/>
              <a:gd name="connsiteX5" fmla="*/ 247650 w 257175"/>
              <a:gd name="connsiteY5" fmla="*/ 14478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7175" h="1447800">
                <a:moveTo>
                  <a:pt x="0" y="0"/>
                </a:moveTo>
                <a:cubicBezTo>
                  <a:pt x="23019" y="103187"/>
                  <a:pt x="46038" y="206375"/>
                  <a:pt x="76200" y="352425"/>
                </a:cubicBezTo>
                <a:cubicBezTo>
                  <a:pt x="106362" y="498475"/>
                  <a:pt x="150813" y="693738"/>
                  <a:pt x="180975" y="876300"/>
                </a:cubicBezTo>
                <a:cubicBezTo>
                  <a:pt x="211138" y="1058863"/>
                  <a:pt x="257175" y="1447800"/>
                  <a:pt x="257175" y="1447800"/>
                </a:cubicBezTo>
                <a:lnTo>
                  <a:pt x="257175" y="1447800"/>
                </a:lnTo>
                <a:lnTo>
                  <a:pt x="247650" y="144780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Forme libre 34"/>
          <p:cNvSpPr/>
          <p:nvPr/>
        </p:nvSpPr>
        <p:spPr>
          <a:xfrm>
            <a:off x="6783710" y="1898500"/>
            <a:ext cx="409153" cy="1386484"/>
          </a:xfrm>
          <a:custGeom>
            <a:avLst/>
            <a:gdLst>
              <a:gd name="connsiteX0" fmla="*/ 0 w 442912"/>
              <a:gd name="connsiteY0" fmla="*/ 0 h 1428750"/>
              <a:gd name="connsiteX1" fmla="*/ 238125 w 442912"/>
              <a:gd name="connsiteY1" fmla="*/ 495300 h 1428750"/>
              <a:gd name="connsiteX2" fmla="*/ 400050 w 442912"/>
              <a:gd name="connsiteY2" fmla="*/ 933450 h 1428750"/>
              <a:gd name="connsiteX3" fmla="*/ 438150 w 442912"/>
              <a:gd name="connsiteY3" fmla="*/ 1200150 h 1428750"/>
              <a:gd name="connsiteX4" fmla="*/ 428625 w 442912"/>
              <a:gd name="connsiteY4" fmla="*/ 142875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2912" h="1428750">
                <a:moveTo>
                  <a:pt x="0" y="0"/>
                </a:moveTo>
                <a:cubicBezTo>
                  <a:pt x="85725" y="169862"/>
                  <a:pt x="171450" y="339725"/>
                  <a:pt x="238125" y="495300"/>
                </a:cubicBezTo>
                <a:cubicBezTo>
                  <a:pt x="304800" y="650875"/>
                  <a:pt x="366713" y="815975"/>
                  <a:pt x="400050" y="933450"/>
                </a:cubicBezTo>
                <a:cubicBezTo>
                  <a:pt x="433388" y="1050925"/>
                  <a:pt x="433388" y="1117600"/>
                  <a:pt x="438150" y="1200150"/>
                </a:cubicBezTo>
                <a:cubicBezTo>
                  <a:pt x="442912" y="1282700"/>
                  <a:pt x="435768" y="1355725"/>
                  <a:pt x="428625" y="142875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7" name="Connecteur droit 36"/>
          <p:cNvCxnSpPr/>
          <p:nvPr/>
        </p:nvCxnSpPr>
        <p:spPr>
          <a:xfrm>
            <a:off x="7668344" y="3068960"/>
            <a:ext cx="570781" cy="7615"/>
          </a:xfrm>
          <a:prstGeom prst="line">
            <a:avLst/>
          </a:prstGeom>
          <a:ln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7812360" y="2780928"/>
            <a:ext cx="36004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+0.3</a:t>
            </a:r>
            <a:endParaRPr lang="fr-FR" sz="1200" dirty="0">
              <a:solidFill>
                <a:srgbClr val="FF0000"/>
              </a:solidFill>
            </a:endParaRPr>
          </a:p>
        </p:txBody>
      </p:sp>
      <p:cxnSp>
        <p:nvCxnSpPr>
          <p:cNvPr id="40" name="Connecteur droit avec flèche 39"/>
          <p:cNvCxnSpPr/>
          <p:nvPr/>
        </p:nvCxnSpPr>
        <p:spPr>
          <a:xfrm>
            <a:off x="8206308" y="2070373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V="1">
            <a:off x="8225358" y="3171825"/>
            <a:ext cx="204267" cy="129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flipV="1">
            <a:off x="8177733" y="3857625"/>
            <a:ext cx="242367" cy="3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 flipV="1">
            <a:off x="8120583" y="6267450"/>
            <a:ext cx="309042" cy="3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8469585" y="3047628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0.3</a:t>
            </a:r>
            <a:endParaRPr lang="fr-FR" sz="1200" dirty="0"/>
          </a:p>
        </p:txBody>
      </p:sp>
      <p:sp>
        <p:nvSpPr>
          <p:cNvPr id="45" name="ZoneTexte 44"/>
          <p:cNvSpPr txBox="1"/>
          <p:nvPr/>
        </p:nvSpPr>
        <p:spPr>
          <a:xfrm>
            <a:off x="1691680" y="2204864"/>
            <a:ext cx="12533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b="1" dirty="0" smtClean="0"/>
              <a:t>F</a:t>
            </a:r>
            <a:endParaRPr lang="fr-FR" sz="1400" b="1" dirty="0"/>
          </a:p>
        </p:txBody>
      </p:sp>
      <p:sp>
        <p:nvSpPr>
          <p:cNvPr id="46" name="ZoneTexte 45"/>
          <p:cNvSpPr txBox="1"/>
          <p:nvPr/>
        </p:nvSpPr>
        <p:spPr>
          <a:xfrm>
            <a:off x="8460060" y="3717032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0.3</a:t>
            </a:r>
            <a:endParaRPr lang="fr-FR" sz="1200" dirty="0"/>
          </a:p>
        </p:txBody>
      </p:sp>
      <p:sp>
        <p:nvSpPr>
          <p:cNvPr id="47" name="ZoneTexte 46"/>
          <p:cNvSpPr txBox="1"/>
          <p:nvPr/>
        </p:nvSpPr>
        <p:spPr>
          <a:xfrm>
            <a:off x="8466212" y="6134100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0.3</a:t>
            </a:r>
            <a:endParaRPr lang="fr-FR" sz="1200" dirty="0"/>
          </a:p>
        </p:txBody>
      </p:sp>
      <p:cxnSp>
        <p:nvCxnSpPr>
          <p:cNvPr id="58" name="Connecteur droit avec flèche 57"/>
          <p:cNvCxnSpPr/>
          <p:nvPr/>
        </p:nvCxnSpPr>
        <p:spPr>
          <a:xfrm flipH="1">
            <a:off x="6142484" y="318135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/>
          <p:nvPr/>
        </p:nvCxnSpPr>
        <p:spPr>
          <a:xfrm flipH="1" flipV="1">
            <a:off x="6619875" y="4810125"/>
            <a:ext cx="220216" cy="19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6705600" y="3943350"/>
            <a:ext cx="220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/>
          <p:nvPr/>
        </p:nvCxnSpPr>
        <p:spPr>
          <a:xfrm flipH="1" flipV="1">
            <a:off x="6496050" y="5667375"/>
            <a:ext cx="220216" cy="19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 flipH="1" flipV="1">
            <a:off x="6477000" y="6267450"/>
            <a:ext cx="220216" cy="19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/>
          <p:nvPr/>
        </p:nvCxnSpPr>
        <p:spPr>
          <a:xfrm flipV="1">
            <a:off x="3152775" y="3276600"/>
            <a:ext cx="20955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V="1">
            <a:off x="3257550" y="3838575"/>
            <a:ext cx="20955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/>
          <p:nvPr/>
        </p:nvCxnSpPr>
        <p:spPr>
          <a:xfrm flipV="1">
            <a:off x="3327623" y="4740821"/>
            <a:ext cx="20955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/>
          <p:nvPr/>
        </p:nvCxnSpPr>
        <p:spPr>
          <a:xfrm flipV="1">
            <a:off x="3362325" y="5581650"/>
            <a:ext cx="20955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/>
          <p:nvPr/>
        </p:nvCxnSpPr>
        <p:spPr>
          <a:xfrm flipV="1">
            <a:off x="3448050" y="6191250"/>
            <a:ext cx="20955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/>
          <p:nvPr/>
        </p:nvCxnSpPr>
        <p:spPr>
          <a:xfrm flipV="1">
            <a:off x="3152775" y="3371850"/>
            <a:ext cx="20955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avec flèche 73"/>
          <p:cNvCxnSpPr/>
          <p:nvPr/>
        </p:nvCxnSpPr>
        <p:spPr>
          <a:xfrm flipH="1">
            <a:off x="6142484" y="3267075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ZoneTexte 77"/>
          <p:cNvSpPr txBox="1"/>
          <p:nvPr/>
        </p:nvSpPr>
        <p:spPr>
          <a:xfrm>
            <a:off x="1804417" y="4576192"/>
            <a:ext cx="7200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b="1" dirty="0" smtClean="0"/>
              <a:t>F</a:t>
            </a:r>
            <a:endParaRPr lang="fr-FR" sz="1400" b="1" dirty="0"/>
          </a:p>
        </p:txBody>
      </p:sp>
      <p:sp>
        <p:nvSpPr>
          <p:cNvPr id="79" name="ZoneTexte 78"/>
          <p:cNvSpPr txBox="1"/>
          <p:nvPr/>
        </p:nvSpPr>
        <p:spPr>
          <a:xfrm>
            <a:off x="1043608" y="1700808"/>
            <a:ext cx="989434" cy="307777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00" i="1" dirty="0" smtClean="0">
                <a:solidFill>
                  <a:srgbClr val="CC00CC"/>
                </a:solidFill>
              </a:rPr>
              <a:t>Déterminer point  </a:t>
            </a:r>
            <a:r>
              <a:rPr lang="fr-FR" sz="1000" i="1" dirty="0" smtClean="0">
                <a:solidFill>
                  <a:srgbClr val="CC00CC"/>
                </a:solidFill>
              </a:rPr>
              <a:t>fixe sur le  </a:t>
            </a:r>
            <a:r>
              <a:rPr lang="fr-FR" sz="1000" i="1" dirty="0" smtClean="0">
                <a:solidFill>
                  <a:srgbClr val="CC00CC"/>
                </a:solidFill>
              </a:rPr>
              <a:t>dos</a:t>
            </a:r>
            <a:endParaRPr lang="fr-FR" sz="1000" i="1" dirty="0">
              <a:solidFill>
                <a:srgbClr val="CC00CC"/>
              </a:solidFill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3419872" y="3212976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0.75</a:t>
            </a:r>
            <a:endParaRPr lang="fr-FR" sz="1200" dirty="0"/>
          </a:p>
        </p:txBody>
      </p:sp>
      <p:sp>
        <p:nvSpPr>
          <p:cNvPr id="81" name="ZoneTexte 80"/>
          <p:cNvSpPr txBox="1"/>
          <p:nvPr/>
        </p:nvSpPr>
        <p:spPr>
          <a:xfrm>
            <a:off x="8503865" y="1960265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0.3</a:t>
            </a:r>
            <a:endParaRPr lang="fr-FR" sz="1200" dirty="0"/>
          </a:p>
        </p:txBody>
      </p:sp>
      <p:sp>
        <p:nvSpPr>
          <p:cNvPr id="87" name="ZoneTexte 86"/>
          <p:cNvSpPr txBox="1"/>
          <p:nvPr/>
        </p:nvSpPr>
        <p:spPr>
          <a:xfrm>
            <a:off x="5868144" y="3140968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0.45</a:t>
            </a:r>
            <a:endParaRPr lang="fr-FR" sz="1200" dirty="0"/>
          </a:p>
        </p:txBody>
      </p:sp>
      <p:sp>
        <p:nvSpPr>
          <p:cNvPr id="88" name="ZoneTexte 87"/>
          <p:cNvSpPr txBox="1"/>
          <p:nvPr/>
        </p:nvSpPr>
        <p:spPr>
          <a:xfrm>
            <a:off x="6228184" y="5589240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0.45</a:t>
            </a:r>
            <a:endParaRPr lang="fr-FR" sz="1200" dirty="0"/>
          </a:p>
        </p:txBody>
      </p:sp>
      <p:sp>
        <p:nvSpPr>
          <p:cNvPr id="89" name="ZoneTexte 88"/>
          <p:cNvSpPr txBox="1"/>
          <p:nvPr/>
        </p:nvSpPr>
        <p:spPr>
          <a:xfrm>
            <a:off x="6195442" y="6162675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0.45</a:t>
            </a:r>
            <a:endParaRPr lang="fr-FR" sz="1200" dirty="0"/>
          </a:p>
        </p:txBody>
      </p:sp>
      <p:sp>
        <p:nvSpPr>
          <p:cNvPr id="90" name="ZoneTexte 89"/>
          <p:cNvSpPr txBox="1"/>
          <p:nvPr/>
        </p:nvSpPr>
        <p:spPr>
          <a:xfrm>
            <a:off x="6347842" y="4724400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0.45</a:t>
            </a:r>
            <a:endParaRPr lang="fr-FR" sz="1200" dirty="0"/>
          </a:p>
        </p:txBody>
      </p:sp>
      <p:sp>
        <p:nvSpPr>
          <p:cNvPr id="91" name="ZoneTexte 90"/>
          <p:cNvSpPr txBox="1"/>
          <p:nvPr/>
        </p:nvSpPr>
        <p:spPr>
          <a:xfrm>
            <a:off x="6414517" y="3886200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0.45</a:t>
            </a:r>
            <a:endParaRPr lang="fr-FR" sz="1200" dirty="0"/>
          </a:p>
        </p:txBody>
      </p:sp>
      <p:sp>
        <p:nvSpPr>
          <p:cNvPr id="92" name="ZoneTexte 91"/>
          <p:cNvSpPr txBox="1"/>
          <p:nvPr/>
        </p:nvSpPr>
        <p:spPr>
          <a:xfrm>
            <a:off x="3438922" y="3755901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0.75</a:t>
            </a:r>
            <a:endParaRPr lang="fr-FR" sz="1200" dirty="0"/>
          </a:p>
        </p:txBody>
      </p:sp>
      <p:sp>
        <p:nvSpPr>
          <p:cNvPr id="94" name="ZoneTexte 93"/>
          <p:cNvSpPr txBox="1"/>
          <p:nvPr/>
        </p:nvSpPr>
        <p:spPr>
          <a:xfrm>
            <a:off x="3599309" y="4636790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0.75</a:t>
            </a:r>
            <a:endParaRPr lang="fr-FR" sz="1200" dirty="0"/>
          </a:p>
        </p:txBody>
      </p:sp>
      <p:sp>
        <p:nvSpPr>
          <p:cNvPr id="96" name="ZoneTexte 95"/>
          <p:cNvSpPr txBox="1"/>
          <p:nvPr/>
        </p:nvSpPr>
        <p:spPr>
          <a:xfrm>
            <a:off x="3561209" y="5484515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0.75</a:t>
            </a:r>
            <a:endParaRPr lang="fr-FR" sz="1200" dirty="0"/>
          </a:p>
        </p:txBody>
      </p:sp>
      <p:sp>
        <p:nvSpPr>
          <p:cNvPr id="97" name="ZoneTexte 96"/>
          <p:cNvSpPr txBox="1"/>
          <p:nvPr/>
        </p:nvSpPr>
        <p:spPr>
          <a:xfrm>
            <a:off x="3635896" y="6093296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0.75</a:t>
            </a:r>
            <a:endParaRPr lang="fr-FR" sz="1200" dirty="0"/>
          </a:p>
        </p:txBody>
      </p:sp>
      <p:sp>
        <p:nvSpPr>
          <p:cNvPr id="99" name="ZoneTexte 98"/>
          <p:cNvSpPr txBox="1"/>
          <p:nvPr/>
        </p:nvSpPr>
        <p:spPr>
          <a:xfrm>
            <a:off x="2123728" y="4077072"/>
            <a:ext cx="1115516" cy="61555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000" i="1" dirty="0" smtClean="0">
                <a:solidFill>
                  <a:srgbClr val="CC00CC"/>
                </a:solidFill>
              </a:rPr>
              <a:t>Taille : on ne respecte pas l’évolution sinon bosse dans les grandes tailles</a:t>
            </a:r>
            <a:endParaRPr lang="fr-FR" sz="1000" i="1" dirty="0">
              <a:solidFill>
                <a:srgbClr val="CC00CC"/>
              </a:solidFill>
            </a:endParaRPr>
          </a:p>
        </p:txBody>
      </p:sp>
      <p:cxnSp>
        <p:nvCxnSpPr>
          <p:cNvPr id="101" name="Connecteur droit 100"/>
          <p:cNvCxnSpPr/>
          <p:nvPr/>
        </p:nvCxnSpPr>
        <p:spPr>
          <a:xfrm>
            <a:off x="1979712" y="4725144"/>
            <a:ext cx="1224136" cy="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101"/>
          <p:cNvCxnSpPr/>
          <p:nvPr/>
        </p:nvCxnSpPr>
        <p:spPr>
          <a:xfrm>
            <a:off x="6913662" y="4839444"/>
            <a:ext cx="1224136" cy="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>
            <a:off x="7452320" y="1412776"/>
            <a:ext cx="1584176" cy="1538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CC00CC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fr-FR" sz="1000" i="1" dirty="0" smtClean="0">
                <a:solidFill>
                  <a:srgbClr val="CC00CC"/>
                </a:solidFill>
              </a:rPr>
              <a:t>Contrainte espacement seins</a:t>
            </a:r>
            <a:endParaRPr lang="fr-FR" sz="1000" i="1" dirty="0">
              <a:solidFill>
                <a:srgbClr val="CC00CC"/>
              </a:solidFill>
            </a:endParaRPr>
          </a:p>
        </p:txBody>
      </p:sp>
      <p:cxnSp>
        <p:nvCxnSpPr>
          <p:cNvPr id="52" name="Connecteur droit avec flèche 51"/>
          <p:cNvCxnSpPr>
            <a:stCxn id="50" idx="2"/>
          </p:cNvCxnSpPr>
          <p:nvPr/>
        </p:nvCxnSpPr>
        <p:spPr>
          <a:xfrm>
            <a:off x="8244408" y="1566664"/>
            <a:ext cx="144016" cy="422176"/>
          </a:xfrm>
          <a:prstGeom prst="straightConnector1">
            <a:avLst/>
          </a:prstGeom>
          <a:ln>
            <a:solidFill>
              <a:srgbClr val="CC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8" grpId="0"/>
      <p:bldP spid="44" grpId="0"/>
      <p:bldP spid="45" grpId="0"/>
      <p:bldP spid="46" grpId="0"/>
      <p:bldP spid="47" grpId="0"/>
      <p:bldP spid="78" grpId="0"/>
      <p:bldP spid="79" grpId="0" animBg="1"/>
      <p:bldP spid="80" grpId="0"/>
      <p:bldP spid="81" grpId="0"/>
      <p:bldP spid="87" grpId="0"/>
      <p:bldP spid="88" grpId="0"/>
      <p:bldP spid="89" grpId="0"/>
      <p:bldP spid="90" grpId="0"/>
      <p:bldP spid="91" grpId="0"/>
      <p:bldP spid="92" grpId="0"/>
      <p:bldP spid="94" grpId="0"/>
      <p:bldP spid="96" grpId="0"/>
      <p:bldP spid="97" grpId="0"/>
      <p:bldP spid="99" grpId="0" animBg="1"/>
      <p:bldP spid="5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6480720" cy="720080"/>
          </a:xfrm>
        </p:spPr>
        <p:txBody>
          <a:bodyPr>
            <a:normAutofit fontScale="90000"/>
          </a:bodyPr>
          <a:lstStyle/>
          <a:p>
            <a:r>
              <a:rPr lang="fr-FR" sz="1600" dirty="0"/>
              <a:t/>
            </a:r>
            <a:br>
              <a:rPr lang="fr-FR" sz="1600" dirty="0"/>
            </a:br>
            <a:r>
              <a:rPr lang="fr-FR" sz="1800" b="1" dirty="0"/>
              <a:t>VESTE « MAO »			</a:t>
            </a:r>
            <a:r>
              <a:rPr lang="fr-FR" sz="1800" b="1" dirty="0" smtClean="0"/>
              <a:t>Découpe </a:t>
            </a:r>
            <a:r>
              <a:rPr lang="fr-FR" sz="1800" b="1" dirty="0"/>
              <a:t>verticale </a:t>
            </a:r>
            <a:r>
              <a:rPr lang="fr-FR" sz="1800" b="1" dirty="0" smtClean="0"/>
              <a:t>fixe</a:t>
            </a:r>
            <a:r>
              <a:rPr lang="fr-FR" sz="1800" dirty="0"/>
              <a:t/>
            </a:r>
            <a:br>
              <a:rPr lang="fr-FR" sz="1800" dirty="0"/>
            </a:br>
            <a:r>
              <a:rPr lang="fr-FR" sz="1600" u="sng" dirty="0" smtClean="0"/>
              <a:t> </a:t>
            </a:r>
            <a:r>
              <a:rPr lang="fr-FR" sz="1200" u="sng" dirty="0"/>
              <a:t>Variantes mesures</a:t>
            </a:r>
            <a:r>
              <a:rPr lang="fr-FR" sz="1200" dirty="0"/>
              <a:t> : épaules : +0.2 par taille	</a:t>
            </a:r>
            <a:r>
              <a:rPr lang="fr-FR" sz="1200" dirty="0" smtClean="0"/>
              <a:t>½ </a:t>
            </a:r>
            <a:r>
              <a:rPr lang="fr-FR" sz="1200" dirty="0"/>
              <a:t>carrures dos : + 0.5 par </a:t>
            </a:r>
            <a:r>
              <a:rPr lang="fr-FR" sz="1200" dirty="0" smtClean="0"/>
              <a:t>taille (vêtement de dessus)</a:t>
            </a:r>
            <a:r>
              <a:rPr lang="fr-FR" sz="1200" dirty="0"/>
              <a:t/>
            </a:r>
            <a:br>
              <a:rPr lang="fr-FR" sz="1200" dirty="0"/>
            </a:br>
            <a:endParaRPr lang="fr-FR" sz="12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835697" y="1679913"/>
          <a:ext cx="6408712" cy="4660686"/>
        </p:xfrm>
        <a:graphic>
          <a:graphicData uri="http://schemas.openxmlformats.org/presentationml/2006/ole">
            <p:oleObj spid="_x0000_s16386" name="KaledoStyle" r:id="rId4" imgW="6676920" imgH="5391000" progId="KaledoStyle.Document">
              <p:embed/>
            </p:oleObj>
          </a:graphicData>
        </a:graphic>
      </p:graphicFrame>
      <p:pic>
        <p:nvPicPr>
          <p:cNvPr id="5" name="Image 4" descr="d:\Mes documents\FORMATION GRADATION\Veste Mao001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708920"/>
            <a:ext cx="129614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Connecteur droit 6"/>
          <p:cNvCxnSpPr/>
          <p:nvPr/>
        </p:nvCxnSpPr>
        <p:spPr>
          <a:xfrm flipV="1">
            <a:off x="462774" y="3474726"/>
            <a:ext cx="677779" cy="2505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468430" y="3749065"/>
            <a:ext cx="653895" cy="4292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472221" y="4108319"/>
            <a:ext cx="777694" cy="78384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1165101" y="3273549"/>
            <a:ext cx="619124" cy="570720"/>
          </a:xfrm>
          <a:prstGeom prst="rect">
            <a:avLst/>
          </a:prstGeom>
          <a:solidFill>
            <a:schemeClr val="bg1"/>
          </a:solidFill>
        </p:spPr>
        <p:txBody>
          <a:bodyPr wrap="square" lIns="0" tIns="72000" rIns="0" bIns="36000" rtlCol="0">
            <a:spAutoFit/>
          </a:bodyPr>
          <a:lstStyle/>
          <a:p>
            <a:r>
              <a:rPr lang="fr-FR" sz="1000" i="1" dirty="0" smtClean="0">
                <a:solidFill>
                  <a:srgbClr val="CC00CC"/>
                </a:solidFill>
                <a:cs typeface="Arial" pitchFamily="34" charset="0"/>
              </a:rPr>
              <a:t>Respecter raccord assemblage</a:t>
            </a:r>
            <a:endParaRPr lang="fr-FR" sz="1000" i="1" dirty="0">
              <a:solidFill>
                <a:srgbClr val="CC00CC"/>
              </a:solidFill>
              <a:cs typeface="Arial" pitchFamily="34" charset="0"/>
            </a:endParaRPr>
          </a:p>
        </p:txBody>
      </p:sp>
      <p:sp>
        <p:nvSpPr>
          <p:cNvPr id="34" name="Forme libre 33"/>
          <p:cNvSpPr/>
          <p:nvPr/>
        </p:nvSpPr>
        <p:spPr>
          <a:xfrm>
            <a:off x="7432973" y="1779662"/>
            <a:ext cx="257175" cy="1403970"/>
          </a:xfrm>
          <a:custGeom>
            <a:avLst/>
            <a:gdLst>
              <a:gd name="connsiteX0" fmla="*/ 0 w 257175"/>
              <a:gd name="connsiteY0" fmla="*/ 0 h 1447800"/>
              <a:gd name="connsiteX1" fmla="*/ 76200 w 257175"/>
              <a:gd name="connsiteY1" fmla="*/ 352425 h 1447800"/>
              <a:gd name="connsiteX2" fmla="*/ 180975 w 257175"/>
              <a:gd name="connsiteY2" fmla="*/ 876300 h 1447800"/>
              <a:gd name="connsiteX3" fmla="*/ 257175 w 257175"/>
              <a:gd name="connsiteY3" fmla="*/ 1447800 h 1447800"/>
              <a:gd name="connsiteX4" fmla="*/ 257175 w 257175"/>
              <a:gd name="connsiteY4" fmla="*/ 1447800 h 1447800"/>
              <a:gd name="connsiteX5" fmla="*/ 247650 w 257175"/>
              <a:gd name="connsiteY5" fmla="*/ 14478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7175" h="1447800">
                <a:moveTo>
                  <a:pt x="0" y="0"/>
                </a:moveTo>
                <a:cubicBezTo>
                  <a:pt x="23019" y="103187"/>
                  <a:pt x="46038" y="206375"/>
                  <a:pt x="76200" y="352425"/>
                </a:cubicBezTo>
                <a:cubicBezTo>
                  <a:pt x="106362" y="498475"/>
                  <a:pt x="150813" y="693738"/>
                  <a:pt x="180975" y="876300"/>
                </a:cubicBezTo>
                <a:cubicBezTo>
                  <a:pt x="211138" y="1058863"/>
                  <a:pt x="257175" y="1447800"/>
                  <a:pt x="257175" y="1447800"/>
                </a:cubicBezTo>
                <a:lnTo>
                  <a:pt x="257175" y="1447800"/>
                </a:lnTo>
                <a:lnTo>
                  <a:pt x="247650" y="144780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Forme libre 34"/>
          <p:cNvSpPr/>
          <p:nvPr/>
        </p:nvSpPr>
        <p:spPr>
          <a:xfrm>
            <a:off x="6783710" y="1898500"/>
            <a:ext cx="409153" cy="1386484"/>
          </a:xfrm>
          <a:custGeom>
            <a:avLst/>
            <a:gdLst>
              <a:gd name="connsiteX0" fmla="*/ 0 w 442912"/>
              <a:gd name="connsiteY0" fmla="*/ 0 h 1428750"/>
              <a:gd name="connsiteX1" fmla="*/ 238125 w 442912"/>
              <a:gd name="connsiteY1" fmla="*/ 495300 h 1428750"/>
              <a:gd name="connsiteX2" fmla="*/ 400050 w 442912"/>
              <a:gd name="connsiteY2" fmla="*/ 933450 h 1428750"/>
              <a:gd name="connsiteX3" fmla="*/ 438150 w 442912"/>
              <a:gd name="connsiteY3" fmla="*/ 1200150 h 1428750"/>
              <a:gd name="connsiteX4" fmla="*/ 428625 w 442912"/>
              <a:gd name="connsiteY4" fmla="*/ 142875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2912" h="1428750">
                <a:moveTo>
                  <a:pt x="0" y="0"/>
                </a:moveTo>
                <a:cubicBezTo>
                  <a:pt x="85725" y="169862"/>
                  <a:pt x="171450" y="339725"/>
                  <a:pt x="238125" y="495300"/>
                </a:cubicBezTo>
                <a:cubicBezTo>
                  <a:pt x="304800" y="650875"/>
                  <a:pt x="366713" y="815975"/>
                  <a:pt x="400050" y="933450"/>
                </a:cubicBezTo>
                <a:cubicBezTo>
                  <a:pt x="433388" y="1050925"/>
                  <a:pt x="433388" y="1117600"/>
                  <a:pt x="438150" y="1200150"/>
                </a:cubicBezTo>
                <a:cubicBezTo>
                  <a:pt x="442912" y="1282700"/>
                  <a:pt x="435768" y="1355725"/>
                  <a:pt x="428625" y="142875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7" name="Connecteur droit 36"/>
          <p:cNvCxnSpPr/>
          <p:nvPr/>
        </p:nvCxnSpPr>
        <p:spPr>
          <a:xfrm>
            <a:off x="7668344" y="3068960"/>
            <a:ext cx="570781" cy="7615"/>
          </a:xfrm>
          <a:prstGeom prst="line">
            <a:avLst/>
          </a:prstGeom>
          <a:ln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7812360" y="2780928"/>
            <a:ext cx="36004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+0.3</a:t>
            </a:r>
            <a:endParaRPr lang="fr-FR" sz="1200" dirty="0">
              <a:solidFill>
                <a:srgbClr val="FF0000"/>
              </a:solidFill>
            </a:endParaRPr>
          </a:p>
        </p:txBody>
      </p:sp>
      <p:cxnSp>
        <p:nvCxnSpPr>
          <p:cNvPr id="40" name="Connecteur droit avec flèche 39"/>
          <p:cNvCxnSpPr/>
          <p:nvPr/>
        </p:nvCxnSpPr>
        <p:spPr>
          <a:xfrm>
            <a:off x="8206308" y="2070373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V="1">
            <a:off x="8225358" y="3171825"/>
            <a:ext cx="204267" cy="129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flipV="1">
            <a:off x="8177733" y="3857625"/>
            <a:ext cx="242367" cy="3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 flipV="1">
            <a:off x="8120583" y="6267450"/>
            <a:ext cx="309042" cy="3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8469585" y="3047628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1691680" y="2204864"/>
            <a:ext cx="12533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b="1" dirty="0" smtClean="0"/>
              <a:t>F</a:t>
            </a:r>
            <a:endParaRPr lang="fr-FR" sz="1400" b="1" dirty="0"/>
          </a:p>
        </p:txBody>
      </p:sp>
      <p:sp>
        <p:nvSpPr>
          <p:cNvPr id="46" name="ZoneTexte 45"/>
          <p:cNvSpPr txBox="1"/>
          <p:nvPr/>
        </p:nvSpPr>
        <p:spPr>
          <a:xfrm>
            <a:off x="8460060" y="3717032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8466212" y="6134100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cxnSp>
        <p:nvCxnSpPr>
          <p:cNvPr id="58" name="Connecteur droit avec flèche 57"/>
          <p:cNvCxnSpPr/>
          <p:nvPr/>
        </p:nvCxnSpPr>
        <p:spPr>
          <a:xfrm flipH="1">
            <a:off x="6142484" y="318135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/>
          <p:nvPr/>
        </p:nvCxnSpPr>
        <p:spPr>
          <a:xfrm flipH="1" flipV="1">
            <a:off x="6619875" y="4810125"/>
            <a:ext cx="220216" cy="19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6705600" y="3943350"/>
            <a:ext cx="220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/>
          <p:nvPr/>
        </p:nvCxnSpPr>
        <p:spPr>
          <a:xfrm flipH="1" flipV="1">
            <a:off x="6496050" y="5667375"/>
            <a:ext cx="220216" cy="19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 flipH="1" flipV="1">
            <a:off x="6477000" y="6267450"/>
            <a:ext cx="220216" cy="19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/>
          <p:nvPr/>
        </p:nvCxnSpPr>
        <p:spPr>
          <a:xfrm flipV="1">
            <a:off x="3152775" y="3276600"/>
            <a:ext cx="20955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V="1">
            <a:off x="3257550" y="3838575"/>
            <a:ext cx="20955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/>
          <p:nvPr/>
        </p:nvCxnSpPr>
        <p:spPr>
          <a:xfrm flipV="1">
            <a:off x="3327623" y="4740821"/>
            <a:ext cx="20955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/>
          <p:nvPr/>
        </p:nvCxnSpPr>
        <p:spPr>
          <a:xfrm flipV="1">
            <a:off x="3362325" y="5581650"/>
            <a:ext cx="20955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/>
          <p:nvPr/>
        </p:nvCxnSpPr>
        <p:spPr>
          <a:xfrm flipV="1">
            <a:off x="3448050" y="6191250"/>
            <a:ext cx="20955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/>
          <p:nvPr/>
        </p:nvCxnSpPr>
        <p:spPr>
          <a:xfrm flipV="1">
            <a:off x="3152775" y="3371850"/>
            <a:ext cx="20955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avec flèche 73"/>
          <p:cNvCxnSpPr/>
          <p:nvPr/>
        </p:nvCxnSpPr>
        <p:spPr>
          <a:xfrm flipH="1">
            <a:off x="6142484" y="3267075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ZoneTexte 77"/>
          <p:cNvSpPr txBox="1"/>
          <p:nvPr/>
        </p:nvSpPr>
        <p:spPr>
          <a:xfrm>
            <a:off x="1813942" y="4223767"/>
            <a:ext cx="7200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b="1" dirty="0" smtClean="0"/>
              <a:t>F</a:t>
            </a:r>
            <a:endParaRPr lang="fr-FR" sz="1400" b="1" dirty="0"/>
          </a:p>
        </p:txBody>
      </p:sp>
      <p:sp>
        <p:nvSpPr>
          <p:cNvPr id="80" name="ZoneTexte 79"/>
          <p:cNvSpPr txBox="1"/>
          <p:nvPr/>
        </p:nvSpPr>
        <p:spPr>
          <a:xfrm>
            <a:off x="3419872" y="3212976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0.75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8388424" y="2132856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5868144" y="3140968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0.45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6228184" y="5589240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0.45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6195442" y="6162675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0.45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6347842" y="4724400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0.45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6414517" y="3886200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0.45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3438922" y="3755901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0.75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3599309" y="4636790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0.75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3561209" y="5484515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0.75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3635896" y="6093296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0.75</a:t>
            </a:r>
            <a:endParaRPr lang="fr-FR" sz="1200" dirty="0">
              <a:solidFill>
                <a:schemeClr val="accent1"/>
              </a:solidFill>
            </a:endParaRPr>
          </a:p>
        </p:txBody>
      </p:sp>
      <p:cxnSp>
        <p:nvCxnSpPr>
          <p:cNvPr id="101" name="Connecteur droit 100"/>
          <p:cNvCxnSpPr/>
          <p:nvPr/>
        </p:nvCxnSpPr>
        <p:spPr>
          <a:xfrm>
            <a:off x="1979712" y="4725144"/>
            <a:ext cx="1224136" cy="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101"/>
          <p:cNvCxnSpPr/>
          <p:nvPr/>
        </p:nvCxnSpPr>
        <p:spPr>
          <a:xfrm>
            <a:off x="6913662" y="4839444"/>
            <a:ext cx="1224136" cy="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 flipH="1">
            <a:off x="1609725" y="4724400"/>
            <a:ext cx="314325" cy="9525"/>
          </a:xfrm>
          <a:prstGeom prst="line">
            <a:avLst/>
          </a:prstGeom>
          <a:ln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1691680" y="1988840"/>
            <a:ext cx="0" cy="2736304"/>
          </a:xfrm>
          <a:prstGeom prst="line">
            <a:avLst/>
          </a:prstGeom>
          <a:ln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 flipH="1">
            <a:off x="1609725" y="1988840"/>
            <a:ext cx="314325" cy="9525"/>
          </a:xfrm>
          <a:prstGeom prst="line">
            <a:avLst/>
          </a:prstGeom>
          <a:ln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1403648" y="2060848"/>
            <a:ext cx="138499" cy="1152128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r>
              <a:rPr lang="fr-FR" sz="900" i="1" dirty="0" smtClean="0">
                <a:solidFill>
                  <a:srgbClr val="CC00CC"/>
                </a:solidFill>
              </a:rPr>
              <a:t>Long taille dos + 0.25</a:t>
            </a:r>
            <a:endParaRPr lang="fr-FR" sz="900" i="1" dirty="0">
              <a:solidFill>
                <a:srgbClr val="CC00CC"/>
              </a:solidFill>
            </a:endParaRPr>
          </a:p>
        </p:txBody>
      </p:sp>
      <p:cxnSp>
        <p:nvCxnSpPr>
          <p:cNvPr id="67" name="Connecteur droit 66"/>
          <p:cNvCxnSpPr/>
          <p:nvPr/>
        </p:nvCxnSpPr>
        <p:spPr>
          <a:xfrm flipH="1" flipV="1">
            <a:off x="8142313" y="4847481"/>
            <a:ext cx="896912" cy="744"/>
          </a:xfrm>
          <a:prstGeom prst="line">
            <a:avLst/>
          </a:prstGeom>
          <a:ln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>
          <a:xfrm flipH="1">
            <a:off x="8892480" y="2060848"/>
            <a:ext cx="19370" cy="2745482"/>
          </a:xfrm>
          <a:prstGeom prst="line">
            <a:avLst/>
          </a:prstGeom>
          <a:ln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 flipH="1">
            <a:off x="8201027" y="2057400"/>
            <a:ext cx="828673" cy="19051"/>
          </a:xfrm>
          <a:prstGeom prst="line">
            <a:avLst/>
          </a:prstGeom>
          <a:ln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ZoneTexte 94"/>
          <p:cNvSpPr txBox="1"/>
          <p:nvPr/>
        </p:nvSpPr>
        <p:spPr>
          <a:xfrm>
            <a:off x="8748464" y="2420888"/>
            <a:ext cx="138499" cy="1152128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r>
              <a:rPr lang="fr-FR" sz="900" i="1" dirty="0" smtClean="0">
                <a:solidFill>
                  <a:srgbClr val="CC00CC"/>
                </a:solidFill>
              </a:rPr>
              <a:t>Long taille devant + 0.5</a:t>
            </a:r>
            <a:endParaRPr lang="fr-FR" sz="900" i="1" dirty="0">
              <a:solidFill>
                <a:srgbClr val="CC00CC"/>
              </a:solidFill>
            </a:endParaRPr>
          </a:p>
        </p:txBody>
      </p:sp>
      <p:cxnSp>
        <p:nvCxnSpPr>
          <p:cNvPr id="109" name="Connecteur droit avec flèche 108"/>
          <p:cNvCxnSpPr/>
          <p:nvPr/>
        </p:nvCxnSpPr>
        <p:spPr>
          <a:xfrm flipV="1">
            <a:off x="7791450" y="1370459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avec flèche 109"/>
          <p:cNvCxnSpPr/>
          <p:nvPr/>
        </p:nvCxnSpPr>
        <p:spPr>
          <a:xfrm flipV="1">
            <a:off x="8267700" y="3657600"/>
            <a:ext cx="0" cy="22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avec flèche 111"/>
          <p:cNvCxnSpPr/>
          <p:nvPr/>
        </p:nvCxnSpPr>
        <p:spPr>
          <a:xfrm flipV="1">
            <a:off x="6848475" y="3745235"/>
            <a:ext cx="0" cy="22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avec flèche 112"/>
          <p:cNvCxnSpPr/>
          <p:nvPr/>
        </p:nvCxnSpPr>
        <p:spPr>
          <a:xfrm flipV="1">
            <a:off x="6773069" y="1661542"/>
            <a:ext cx="0" cy="22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avec flèche 113"/>
          <p:cNvCxnSpPr/>
          <p:nvPr/>
        </p:nvCxnSpPr>
        <p:spPr>
          <a:xfrm flipV="1">
            <a:off x="6457950" y="1860401"/>
            <a:ext cx="0" cy="22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ZoneTexte 114"/>
          <p:cNvSpPr txBox="1"/>
          <p:nvPr/>
        </p:nvSpPr>
        <p:spPr>
          <a:xfrm>
            <a:off x="7645474" y="1170831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0.3</a:t>
            </a:r>
            <a:endParaRPr lang="fr-FR" sz="1200" dirty="0"/>
          </a:p>
        </p:txBody>
      </p:sp>
      <p:sp>
        <p:nvSpPr>
          <p:cNvPr id="116" name="ZoneTexte 115"/>
          <p:cNvSpPr txBox="1"/>
          <p:nvPr/>
        </p:nvSpPr>
        <p:spPr>
          <a:xfrm>
            <a:off x="6645349" y="1447056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0.3</a:t>
            </a:r>
            <a:endParaRPr lang="fr-FR" sz="1200" dirty="0"/>
          </a:p>
        </p:txBody>
      </p:sp>
      <p:sp>
        <p:nvSpPr>
          <p:cNvPr id="117" name="ZoneTexte 116"/>
          <p:cNvSpPr txBox="1"/>
          <p:nvPr/>
        </p:nvSpPr>
        <p:spPr>
          <a:xfrm>
            <a:off x="6273874" y="1637556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0.3</a:t>
            </a:r>
            <a:endParaRPr lang="fr-FR" sz="1200" dirty="0"/>
          </a:p>
        </p:txBody>
      </p:sp>
      <p:sp>
        <p:nvSpPr>
          <p:cNvPr id="118" name="ZoneTexte 117"/>
          <p:cNvSpPr txBox="1"/>
          <p:nvPr/>
        </p:nvSpPr>
        <p:spPr>
          <a:xfrm>
            <a:off x="8131249" y="3456831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0.2</a:t>
            </a:r>
            <a:endParaRPr lang="fr-FR" sz="1200" dirty="0"/>
          </a:p>
        </p:txBody>
      </p:sp>
      <p:sp>
        <p:nvSpPr>
          <p:cNvPr id="119" name="ZoneTexte 118"/>
          <p:cNvSpPr txBox="1"/>
          <p:nvPr/>
        </p:nvSpPr>
        <p:spPr>
          <a:xfrm>
            <a:off x="6673924" y="3552081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0.2</a:t>
            </a:r>
            <a:endParaRPr lang="fr-FR" sz="1200" dirty="0"/>
          </a:p>
        </p:txBody>
      </p:sp>
      <p:cxnSp>
        <p:nvCxnSpPr>
          <p:cNvPr id="122" name="Connecteur droit avec flèche 121"/>
          <p:cNvCxnSpPr/>
          <p:nvPr/>
        </p:nvCxnSpPr>
        <p:spPr>
          <a:xfrm flipV="1">
            <a:off x="3343275" y="3645024"/>
            <a:ext cx="4589" cy="1935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avec flèche 125"/>
          <p:cNvCxnSpPr/>
          <p:nvPr/>
        </p:nvCxnSpPr>
        <p:spPr>
          <a:xfrm flipV="1">
            <a:off x="1925538" y="3673227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ZoneTexte 127"/>
          <p:cNvSpPr txBox="1"/>
          <p:nvPr/>
        </p:nvSpPr>
        <p:spPr>
          <a:xfrm>
            <a:off x="3302074" y="3494931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0.2</a:t>
            </a:r>
            <a:endParaRPr lang="fr-FR" sz="1200" dirty="0"/>
          </a:p>
        </p:txBody>
      </p:sp>
      <p:sp>
        <p:nvSpPr>
          <p:cNvPr id="129" name="ZoneTexte 128"/>
          <p:cNvSpPr txBox="1"/>
          <p:nvPr/>
        </p:nvSpPr>
        <p:spPr>
          <a:xfrm>
            <a:off x="1778074" y="3494931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0.2</a:t>
            </a:r>
            <a:endParaRPr lang="fr-FR" sz="1200" dirty="0"/>
          </a:p>
        </p:txBody>
      </p:sp>
      <p:sp>
        <p:nvSpPr>
          <p:cNvPr id="132" name="ZoneTexte 131"/>
          <p:cNvSpPr txBox="1"/>
          <p:nvPr/>
        </p:nvSpPr>
        <p:spPr>
          <a:xfrm>
            <a:off x="6444209" y="764704"/>
            <a:ext cx="2652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i="1" dirty="0" smtClean="0">
                <a:solidFill>
                  <a:srgbClr val="CC00CC"/>
                </a:solidFill>
              </a:rPr>
              <a:t>Evolution hauteur </a:t>
            </a:r>
            <a:r>
              <a:rPr lang="fr-FR" sz="900" i="1" dirty="0" smtClean="0">
                <a:solidFill>
                  <a:srgbClr val="CC00CC"/>
                </a:solidFill>
              </a:rPr>
              <a:t> devant : </a:t>
            </a:r>
            <a:r>
              <a:rPr lang="fr-FR" sz="900" i="1" dirty="0" smtClean="0">
                <a:solidFill>
                  <a:srgbClr val="CC00CC"/>
                </a:solidFill>
              </a:rPr>
              <a:t>proportion haut </a:t>
            </a:r>
            <a:r>
              <a:rPr lang="fr-FR" sz="900" i="1" dirty="0" smtClean="0">
                <a:solidFill>
                  <a:srgbClr val="CC00CC"/>
                </a:solidFill>
              </a:rPr>
              <a:t>veste </a:t>
            </a:r>
            <a:r>
              <a:rPr lang="fr-FR" sz="900" i="1" dirty="0" smtClean="0">
                <a:solidFill>
                  <a:srgbClr val="CC00CC"/>
                </a:solidFill>
              </a:rPr>
              <a:t>( + grand) et bas </a:t>
            </a:r>
            <a:r>
              <a:rPr lang="fr-FR" sz="900" i="1" dirty="0" smtClean="0">
                <a:solidFill>
                  <a:srgbClr val="CC00CC"/>
                </a:solidFill>
              </a:rPr>
              <a:t>veste, de la ligne </a:t>
            </a:r>
            <a:r>
              <a:rPr lang="fr-FR" sz="900" i="1" dirty="0" smtClean="0">
                <a:solidFill>
                  <a:srgbClr val="CC00CC"/>
                </a:solidFill>
              </a:rPr>
              <a:t>de poitrine =&gt; taille</a:t>
            </a:r>
            <a:endParaRPr lang="fr-FR" sz="900" i="1" dirty="0">
              <a:solidFill>
                <a:srgbClr val="CC00CC"/>
              </a:solidFill>
            </a:endParaRPr>
          </a:p>
        </p:txBody>
      </p:sp>
      <p:cxnSp>
        <p:nvCxnSpPr>
          <p:cNvPr id="134" name="Connecteur droit avec flèche 133"/>
          <p:cNvCxnSpPr/>
          <p:nvPr/>
        </p:nvCxnSpPr>
        <p:spPr>
          <a:xfrm flipV="1">
            <a:off x="1835696" y="177281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ZoneTexte 134"/>
          <p:cNvSpPr txBox="1"/>
          <p:nvPr/>
        </p:nvSpPr>
        <p:spPr>
          <a:xfrm>
            <a:off x="1763688" y="1556792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0.05</a:t>
            </a:r>
            <a:endParaRPr lang="fr-FR" sz="1200" dirty="0"/>
          </a:p>
        </p:txBody>
      </p:sp>
      <p:cxnSp>
        <p:nvCxnSpPr>
          <p:cNvPr id="137" name="Connecteur droit avec flèche 136"/>
          <p:cNvCxnSpPr/>
          <p:nvPr/>
        </p:nvCxnSpPr>
        <p:spPr>
          <a:xfrm>
            <a:off x="8263458" y="6261695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cteur droit avec flèche 137"/>
          <p:cNvCxnSpPr/>
          <p:nvPr/>
        </p:nvCxnSpPr>
        <p:spPr>
          <a:xfrm>
            <a:off x="6607274" y="627122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cteur droit avec flèche 138"/>
          <p:cNvCxnSpPr/>
          <p:nvPr/>
        </p:nvCxnSpPr>
        <p:spPr>
          <a:xfrm>
            <a:off x="1933575" y="6209159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droit avec flèche 139"/>
          <p:cNvCxnSpPr/>
          <p:nvPr/>
        </p:nvCxnSpPr>
        <p:spPr>
          <a:xfrm>
            <a:off x="3544838" y="620340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ZoneTexte 140"/>
          <p:cNvSpPr txBox="1"/>
          <p:nvPr/>
        </p:nvSpPr>
        <p:spPr>
          <a:xfrm>
            <a:off x="8218562" y="6486525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0.3</a:t>
            </a:r>
            <a:endParaRPr lang="fr-FR" sz="1200" dirty="0"/>
          </a:p>
        </p:txBody>
      </p:sp>
      <p:sp>
        <p:nvSpPr>
          <p:cNvPr id="142" name="ZoneTexte 141"/>
          <p:cNvSpPr txBox="1"/>
          <p:nvPr/>
        </p:nvSpPr>
        <p:spPr>
          <a:xfrm>
            <a:off x="6513587" y="6496050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0.3</a:t>
            </a:r>
            <a:endParaRPr lang="fr-FR" sz="1200" dirty="0"/>
          </a:p>
        </p:txBody>
      </p:sp>
      <p:sp>
        <p:nvSpPr>
          <p:cNvPr id="143" name="ZoneTexte 142"/>
          <p:cNvSpPr txBox="1"/>
          <p:nvPr/>
        </p:nvSpPr>
        <p:spPr>
          <a:xfrm>
            <a:off x="3417962" y="6429375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0.3</a:t>
            </a:r>
            <a:endParaRPr lang="fr-FR" sz="1200" dirty="0"/>
          </a:p>
        </p:txBody>
      </p:sp>
      <p:sp>
        <p:nvSpPr>
          <p:cNvPr id="144" name="ZoneTexte 143"/>
          <p:cNvSpPr txBox="1"/>
          <p:nvPr/>
        </p:nvSpPr>
        <p:spPr>
          <a:xfrm>
            <a:off x="1760612" y="6448425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0.3</a:t>
            </a:r>
            <a:endParaRPr lang="fr-F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62" grpId="0"/>
      <p:bldP spid="95" grpId="0"/>
      <p:bldP spid="115" grpId="0"/>
      <p:bldP spid="116" grpId="0"/>
      <p:bldP spid="117" grpId="0"/>
      <p:bldP spid="118" grpId="0"/>
      <p:bldP spid="119" grpId="0"/>
      <p:bldP spid="128" grpId="0"/>
      <p:bldP spid="129" grpId="0"/>
      <p:bldP spid="132" grpId="0"/>
      <p:bldP spid="135" grpId="0"/>
      <p:bldP spid="141" grpId="0"/>
      <p:bldP spid="142" grpId="0"/>
      <p:bldP spid="143" grpId="0"/>
      <p:bldP spid="1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899592" y="2420888"/>
          <a:ext cx="7488832" cy="2664296"/>
        </p:xfrm>
        <a:graphic>
          <a:graphicData uri="http://schemas.openxmlformats.org/presentationml/2006/ole">
            <p:oleObj spid="_x0000_s20485" name="KaledoStyle" r:id="rId3" imgW="6676920" imgH="2028960" progId="KaledoStyle.Document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3131840" y="3284984"/>
            <a:ext cx="1512168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/>
          <p:nvPr/>
        </p:nvCxnSpPr>
        <p:spPr>
          <a:xfrm flipV="1">
            <a:off x="899592" y="270892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7442795" y="240603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8323709" y="4714875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8350324" y="3025527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8643367" y="2914650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8633842" y="4610100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7767067" y="2057400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7236296" y="2204864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516216" y="2276872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084168" y="2636912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cxnSp>
        <p:nvCxnSpPr>
          <p:cNvPr id="28" name="Connecteur droit avec flèche 27"/>
          <p:cNvCxnSpPr/>
          <p:nvPr/>
        </p:nvCxnSpPr>
        <p:spPr>
          <a:xfrm flipH="1">
            <a:off x="6018659" y="4676775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H="1">
            <a:off x="6018659" y="4848225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 flipV="1">
            <a:off x="2438400" y="4848225"/>
            <a:ext cx="238125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V="1">
            <a:off x="2428875" y="5029200"/>
            <a:ext cx="238125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5679926" y="4692005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0.45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2721124" y="4825355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0.75</a:t>
            </a:r>
            <a:endParaRPr lang="fr-FR" sz="1200" dirty="0">
              <a:solidFill>
                <a:schemeClr val="accent1"/>
              </a:solidFill>
            </a:endParaRPr>
          </a:p>
        </p:txBody>
      </p:sp>
      <p:cxnSp>
        <p:nvCxnSpPr>
          <p:cNvPr id="37" name="Connecteur droit avec flèche 36"/>
          <p:cNvCxnSpPr/>
          <p:nvPr/>
        </p:nvCxnSpPr>
        <p:spPr>
          <a:xfrm flipV="1">
            <a:off x="6290667" y="282513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V="1">
            <a:off x="7848600" y="2231901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flipV="1">
            <a:off x="6669757" y="2548905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755576" y="2492896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0.05</a:t>
            </a:r>
            <a:endParaRPr lang="fr-FR" sz="1200" dirty="0">
              <a:solidFill>
                <a:schemeClr val="accent1"/>
              </a:solidFill>
            </a:endParaRPr>
          </a:p>
        </p:txBody>
      </p:sp>
      <p:cxnSp>
        <p:nvCxnSpPr>
          <p:cNvPr id="43" name="Connecteur droit avec flèche 42"/>
          <p:cNvCxnSpPr/>
          <p:nvPr/>
        </p:nvCxnSpPr>
        <p:spPr>
          <a:xfrm flipV="1">
            <a:off x="1514475" y="246583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flipH="1" flipV="1">
            <a:off x="2305050" y="2705100"/>
            <a:ext cx="9526" cy="259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1331640" y="2276872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0.20</a:t>
            </a:r>
            <a:endParaRPr lang="fr-FR" sz="1200" dirty="0"/>
          </a:p>
        </p:txBody>
      </p:sp>
      <p:sp>
        <p:nvSpPr>
          <p:cNvPr id="46" name="ZoneTexte 45"/>
          <p:cNvSpPr txBox="1"/>
          <p:nvPr/>
        </p:nvSpPr>
        <p:spPr>
          <a:xfrm>
            <a:off x="8053611" y="2235721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0.20</a:t>
            </a:r>
            <a:endParaRPr lang="fr-FR" sz="1200" dirty="0"/>
          </a:p>
        </p:txBody>
      </p:sp>
      <p:sp>
        <p:nvSpPr>
          <p:cNvPr id="47" name="ZoneTexte 46"/>
          <p:cNvSpPr txBox="1"/>
          <p:nvPr/>
        </p:nvSpPr>
        <p:spPr>
          <a:xfrm>
            <a:off x="899592" y="1556792"/>
            <a:ext cx="1296144" cy="507831"/>
          </a:xfrm>
          <a:prstGeom prst="rect">
            <a:avLst/>
          </a:prstGeom>
          <a:noFill/>
          <a:ln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lang="fr-FR" sz="900" i="1" dirty="0" smtClean="0">
                <a:solidFill>
                  <a:srgbClr val="CC00CC"/>
                </a:solidFill>
              </a:rPr>
              <a:t>Évolution profondeur encolure dos = 0.15+0.05=0.20</a:t>
            </a:r>
            <a:endParaRPr lang="fr-FR" sz="900" i="1" dirty="0">
              <a:solidFill>
                <a:srgbClr val="CC00CC"/>
              </a:solidFill>
            </a:endParaRPr>
          </a:p>
        </p:txBody>
      </p:sp>
      <p:sp>
        <p:nvSpPr>
          <p:cNvPr id="48" name="Titre 4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r-FR" sz="1600" b="1" dirty="0" smtClean="0"/>
              <a:t>VESTE « MAO »				Découpe verticale fixe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1200" u="sng" dirty="0" smtClean="0"/>
              <a:t> Variantes mesures</a:t>
            </a:r>
            <a:r>
              <a:rPr lang="fr-FR" sz="1200" dirty="0" smtClean="0"/>
              <a:t> : épaules : +0.2 par taille			½ carrures dos : + 0.5 par taille (vêtement de dessus)</a:t>
            </a:r>
            <a:r>
              <a:rPr lang="fr-FR" sz="1400" dirty="0" smtClean="0"/>
              <a:t/>
            </a:r>
            <a:br>
              <a:rPr lang="fr-FR" sz="1400" dirty="0" smtClean="0"/>
            </a:br>
            <a:endParaRPr lang="fr-FR" sz="1400" dirty="0"/>
          </a:p>
        </p:txBody>
      </p:sp>
      <p:cxnSp>
        <p:nvCxnSpPr>
          <p:cNvPr id="50" name="Connecteur droit avec flèche 49"/>
          <p:cNvCxnSpPr/>
          <p:nvPr/>
        </p:nvCxnSpPr>
        <p:spPr>
          <a:xfrm>
            <a:off x="1513334" y="2600325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1763688" y="242088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0.1</a:t>
            </a:r>
            <a:endParaRPr lang="fr-FR" sz="1200" dirty="0"/>
          </a:p>
        </p:txBody>
      </p:sp>
      <p:cxnSp>
        <p:nvCxnSpPr>
          <p:cNvPr id="52" name="Connecteur droit avec flèche 51"/>
          <p:cNvCxnSpPr/>
          <p:nvPr/>
        </p:nvCxnSpPr>
        <p:spPr>
          <a:xfrm>
            <a:off x="2312293" y="286816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Texte 52"/>
          <p:cNvSpPr txBox="1"/>
          <p:nvPr/>
        </p:nvSpPr>
        <p:spPr>
          <a:xfrm>
            <a:off x="2528317" y="2724150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0.3</a:t>
            </a:r>
            <a:endParaRPr lang="fr-FR" sz="1200" dirty="0"/>
          </a:p>
        </p:txBody>
      </p:sp>
      <p:cxnSp>
        <p:nvCxnSpPr>
          <p:cNvPr id="56" name="Connecteur droit avec flèche 55"/>
          <p:cNvCxnSpPr/>
          <p:nvPr/>
        </p:nvCxnSpPr>
        <p:spPr>
          <a:xfrm>
            <a:off x="7840266" y="234161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 flipH="1" flipV="1">
            <a:off x="8505825" y="2790825"/>
            <a:ext cx="9526" cy="2487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>
            <a:off x="2128242" y="4020691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ZoneTexte 60"/>
          <p:cNvSpPr txBox="1"/>
          <p:nvPr/>
        </p:nvSpPr>
        <p:spPr>
          <a:xfrm>
            <a:off x="2344266" y="3876675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62" name="ZoneTexte 61"/>
          <p:cNvSpPr txBox="1"/>
          <p:nvPr/>
        </p:nvSpPr>
        <p:spPr>
          <a:xfrm>
            <a:off x="611560" y="3501008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F</a:t>
            </a:r>
            <a:endParaRPr lang="fr-FR" sz="1400" b="1" dirty="0"/>
          </a:p>
        </p:txBody>
      </p:sp>
      <p:sp>
        <p:nvSpPr>
          <p:cNvPr id="63" name="ZoneTexte 62"/>
          <p:cNvSpPr txBox="1"/>
          <p:nvPr/>
        </p:nvSpPr>
        <p:spPr>
          <a:xfrm>
            <a:off x="6228184" y="357301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F</a:t>
            </a:r>
            <a:endParaRPr lang="fr-FR" sz="1400" b="1" dirty="0"/>
          </a:p>
        </p:txBody>
      </p:sp>
      <p:sp>
        <p:nvSpPr>
          <p:cNvPr id="67" name="Forme libre 66"/>
          <p:cNvSpPr/>
          <p:nvPr/>
        </p:nvSpPr>
        <p:spPr>
          <a:xfrm>
            <a:off x="6667500" y="2752725"/>
            <a:ext cx="481012" cy="2076450"/>
          </a:xfrm>
          <a:custGeom>
            <a:avLst/>
            <a:gdLst>
              <a:gd name="connsiteX0" fmla="*/ 0 w 481012"/>
              <a:gd name="connsiteY0" fmla="*/ 0 h 2076450"/>
              <a:gd name="connsiteX1" fmla="*/ 304800 w 481012"/>
              <a:gd name="connsiteY1" fmla="*/ 904875 h 2076450"/>
              <a:gd name="connsiteX2" fmla="*/ 438150 w 481012"/>
              <a:gd name="connsiteY2" fmla="*/ 1409700 h 2076450"/>
              <a:gd name="connsiteX3" fmla="*/ 476250 w 481012"/>
              <a:gd name="connsiteY3" fmla="*/ 1666875 h 2076450"/>
              <a:gd name="connsiteX4" fmla="*/ 466725 w 481012"/>
              <a:gd name="connsiteY4" fmla="*/ 1905000 h 2076450"/>
              <a:gd name="connsiteX5" fmla="*/ 447675 w 481012"/>
              <a:gd name="connsiteY5" fmla="*/ 2076450 h 2076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1012" h="2076450">
                <a:moveTo>
                  <a:pt x="0" y="0"/>
                </a:moveTo>
                <a:cubicBezTo>
                  <a:pt x="115887" y="334962"/>
                  <a:pt x="231775" y="669925"/>
                  <a:pt x="304800" y="904875"/>
                </a:cubicBezTo>
                <a:cubicBezTo>
                  <a:pt x="377825" y="1139825"/>
                  <a:pt x="409575" y="1282700"/>
                  <a:pt x="438150" y="1409700"/>
                </a:cubicBezTo>
                <a:cubicBezTo>
                  <a:pt x="466725" y="1536700"/>
                  <a:pt x="471488" y="1584325"/>
                  <a:pt x="476250" y="1666875"/>
                </a:cubicBezTo>
                <a:cubicBezTo>
                  <a:pt x="481012" y="1749425"/>
                  <a:pt x="471487" y="1836738"/>
                  <a:pt x="466725" y="1905000"/>
                </a:cubicBezTo>
                <a:cubicBezTo>
                  <a:pt x="461963" y="1973262"/>
                  <a:pt x="454819" y="2024856"/>
                  <a:pt x="447675" y="207645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Forme libre 67"/>
          <p:cNvSpPr/>
          <p:nvPr/>
        </p:nvSpPr>
        <p:spPr>
          <a:xfrm>
            <a:off x="7439025" y="2600325"/>
            <a:ext cx="306388" cy="2200275"/>
          </a:xfrm>
          <a:custGeom>
            <a:avLst/>
            <a:gdLst>
              <a:gd name="connsiteX0" fmla="*/ 0 w 306388"/>
              <a:gd name="connsiteY0" fmla="*/ 0 h 2200275"/>
              <a:gd name="connsiteX1" fmla="*/ 180975 w 306388"/>
              <a:gd name="connsiteY1" fmla="*/ 1009650 h 2200275"/>
              <a:gd name="connsiteX2" fmla="*/ 285750 w 306388"/>
              <a:gd name="connsiteY2" fmla="*/ 1781175 h 2200275"/>
              <a:gd name="connsiteX3" fmla="*/ 304800 w 306388"/>
              <a:gd name="connsiteY3" fmla="*/ 2200275 h 2200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6388" h="2200275">
                <a:moveTo>
                  <a:pt x="0" y="0"/>
                </a:moveTo>
                <a:cubicBezTo>
                  <a:pt x="66675" y="356394"/>
                  <a:pt x="133350" y="712788"/>
                  <a:pt x="180975" y="1009650"/>
                </a:cubicBezTo>
                <a:cubicBezTo>
                  <a:pt x="228600" y="1306512"/>
                  <a:pt x="265113" y="1582738"/>
                  <a:pt x="285750" y="1781175"/>
                </a:cubicBezTo>
                <a:cubicBezTo>
                  <a:pt x="306388" y="1979613"/>
                  <a:pt x="304800" y="2200275"/>
                  <a:pt x="304800" y="2200275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ZoneTexte 68"/>
          <p:cNvSpPr txBox="1"/>
          <p:nvPr/>
        </p:nvSpPr>
        <p:spPr>
          <a:xfrm>
            <a:off x="7092280" y="342900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F</a:t>
            </a:r>
            <a:endParaRPr lang="fr-FR" sz="1400" b="1" dirty="0"/>
          </a:p>
        </p:txBody>
      </p:sp>
      <p:sp>
        <p:nvSpPr>
          <p:cNvPr id="70" name="ZoneTexte 69"/>
          <p:cNvSpPr txBox="1"/>
          <p:nvPr/>
        </p:nvSpPr>
        <p:spPr>
          <a:xfrm>
            <a:off x="7380312" y="1271042"/>
            <a:ext cx="1311474" cy="507831"/>
          </a:xfrm>
          <a:prstGeom prst="rect">
            <a:avLst/>
          </a:prstGeom>
          <a:noFill/>
          <a:ln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lang="fr-FR" sz="900" i="1" dirty="0" smtClean="0">
                <a:solidFill>
                  <a:srgbClr val="CC00CC"/>
                </a:solidFill>
              </a:rPr>
              <a:t>Évolution largeur encolure devant = 0.30-0.10 =0.20</a:t>
            </a:r>
            <a:endParaRPr lang="fr-FR" sz="900" i="1" dirty="0">
              <a:solidFill>
                <a:srgbClr val="CC00CC"/>
              </a:solidFill>
            </a:endParaRPr>
          </a:p>
        </p:txBody>
      </p:sp>
      <p:cxnSp>
        <p:nvCxnSpPr>
          <p:cNvPr id="72" name="Connecteur droit avec flèche 71"/>
          <p:cNvCxnSpPr>
            <a:endCxn id="46" idx="0"/>
          </p:cNvCxnSpPr>
          <p:nvPr/>
        </p:nvCxnSpPr>
        <p:spPr>
          <a:xfrm flipH="1">
            <a:off x="8197627" y="1790700"/>
            <a:ext cx="3398" cy="445021"/>
          </a:xfrm>
          <a:prstGeom prst="straightConnector1">
            <a:avLst/>
          </a:prstGeom>
          <a:ln>
            <a:solidFill>
              <a:srgbClr val="CC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/>
          <p:nvPr/>
        </p:nvCxnSpPr>
        <p:spPr>
          <a:xfrm>
            <a:off x="1476375" y="2066925"/>
            <a:ext cx="9526" cy="219075"/>
          </a:xfrm>
          <a:prstGeom prst="straightConnector1">
            <a:avLst/>
          </a:prstGeom>
          <a:ln>
            <a:solidFill>
              <a:srgbClr val="CC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ZoneTexte 85"/>
          <p:cNvSpPr txBox="1"/>
          <p:nvPr/>
        </p:nvSpPr>
        <p:spPr>
          <a:xfrm>
            <a:off x="8396511" y="2588146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0.05</a:t>
            </a:r>
            <a:endParaRPr lang="fr-FR" sz="1200" dirty="0"/>
          </a:p>
        </p:txBody>
      </p:sp>
      <p:sp>
        <p:nvSpPr>
          <p:cNvPr id="87" name="ZoneTexte 86"/>
          <p:cNvSpPr txBox="1"/>
          <p:nvPr/>
        </p:nvSpPr>
        <p:spPr>
          <a:xfrm>
            <a:off x="7668344" y="3140968"/>
            <a:ext cx="1368152" cy="507831"/>
          </a:xfrm>
          <a:prstGeom prst="rect">
            <a:avLst/>
          </a:prstGeom>
          <a:solidFill>
            <a:schemeClr val="bg1"/>
          </a:solidFill>
          <a:ln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lang="fr-FR" sz="900" i="1" dirty="0" smtClean="0">
                <a:solidFill>
                  <a:srgbClr val="CC00CC"/>
                </a:solidFill>
              </a:rPr>
              <a:t>Évolution profondeur encolure devant =</a:t>
            </a:r>
          </a:p>
          <a:p>
            <a:r>
              <a:rPr lang="fr-FR" sz="900" i="1" dirty="0" smtClean="0">
                <a:solidFill>
                  <a:srgbClr val="CC00CC"/>
                </a:solidFill>
              </a:rPr>
              <a:t> 0.30-0.25 =0.05</a:t>
            </a:r>
            <a:endParaRPr lang="fr-FR" sz="900" i="1" dirty="0">
              <a:solidFill>
                <a:srgbClr val="CC00CC"/>
              </a:solidFill>
            </a:endParaRPr>
          </a:p>
        </p:txBody>
      </p:sp>
      <p:cxnSp>
        <p:nvCxnSpPr>
          <p:cNvPr id="90" name="Connecteur droit avec flèche 89"/>
          <p:cNvCxnSpPr/>
          <p:nvPr/>
        </p:nvCxnSpPr>
        <p:spPr>
          <a:xfrm flipV="1">
            <a:off x="8028384" y="2708920"/>
            <a:ext cx="360040" cy="460490"/>
          </a:xfrm>
          <a:prstGeom prst="straightConnector1">
            <a:avLst/>
          </a:prstGeom>
          <a:ln>
            <a:solidFill>
              <a:srgbClr val="CC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2123728" y="2492896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0.20</a:t>
            </a:r>
            <a:endParaRPr lang="fr-FR" sz="1200" dirty="0"/>
          </a:p>
        </p:txBody>
      </p:sp>
      <p:sp>
        <p:nvSpPr>
          <p:cNvPr id="99" name="ZoneTexte 98"/>
          <p:cNvSpPr txBox="1"/>
          <p:nvPr/>
        </p:nvSpPr>
        <p:spPr>
          <a:xfrm>
            <a:off x="2627784" y="2060848"/>
            <a:ext cx="1296144" cy="507831"/>
          </a:xfrm>
          <a:prstGeom prst="rect">
            <a:avLst/>
          </a:prstGeom>
          <a:noFill/>
          <a:ln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lang="fr-FR" sz="900" i="1" dirty="0" smtClean="0">
                <a:solidFill>
                  <a:srgbClr val="CC00CC"/>
                </a:solidFill>
              </a:rPr>
              <a:t>Évolution </a:t>
            </a:r>
            <a:r>
              <a:rPr lang="fr-FR" sz="900" i="1" dirty="0" smtClean="0">
                <a:solidFill>
                  <a:srgbClr val="CC00CC"/>
                </a:solidFill>
              </a:rPr>
              <a:t>longueur épaule </a:t>
            </a:r>
            <a:r>
              <a:rPr lang="fr-FR" sz="900" i="1" dirty="0" smtClean="0">
                <a:solidFill>
                  <a:srgbClr val="CC00CC"/>
                </a:solidFill>
              </a:rPr>
              <a:t>dos </a:t>
            </a:r>
            <a:r>
              <a:rPr lang="fr-FR" sz="900" i="1" dirty="0" smtClean="0">
                <a:solidFill>
                  <a:srgbClr val="CC00CC"/>
                </a:solidFill>
              </a:rPr>
              <a:t>= </a:t>
            </a:r>
            <a:r>
              <a:rPr lang="fr-FR" sz="900" i="1" dirty="0" smtClean="0">
                <a:solidFill>
                  <a:srgbClr val="CC00CC"/>
                </a:solidFill>
              </a:rPr>
              <a:t>0.10+0.20=0.30</a:t>
            </a:r>
            <a:endParaRPr lang="fr-FR" sz="900" i="1" dirty="0">
              <a:solidFill>
                <a:srgbClr val="CC00CC"/>
              </a:solidFill>
            </a:endParaRPr>
          </a:p>
        </p:txBody>
      </p:sp>
      <p:cxnSp>
        <p:nvCxnSpPr>
          <p:cNvPr id="101" name="Connecteur droit avec flèche 100"/>
          <p:cNvCxnSpPr/>
          <p:nvPr/>
        </p:nvCxnSpPr>
        <p:spPr>
          <a:xfrm>
            <a:off x="2627784" y="2564904"/>
            <a:ext cx="0" cy="144016"/>
          </a:xfrm>
          <a:prstGeom prst="straightConnector1">
            <a:avLst/>
          </a:prstGeom>
          <a:ln>
            <a:solidFill>
              <a:srgbClr val="CC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ZoneTexte 102"/>
          <p:cNvSpPr txBox="1"/>
          <p:nvPr/>
        </p:nvSpPr>
        <p:spPr>
          <a:xfrm>
            <a:off x="4427984" y="2852936"/>
            <a:ext cx="1656184" cy="507831"/>
          </a:xfrm>
          <a:prstGeom prst="rect">
            <a:avLst/>
          </a:prstGeom>
          <a:noFill/>
          <a:ln>
            <a:solidFill>
              <a:srgbClr val="CC00CC"/>
            </a:solidFill>
          </a:ln>
        </p:spPr>
        <p:txBody>
          <a:bodyPr wrap="square" rtlCol="0">
            <a:spAutoFit/>
          </a:bodyPr>
          <a:lstStyle/>
          <a:p>
            <a:r>
              <a:rPr lang="fr-FR" sz="900" i="1" dirty="0" smtClean="0">
                <a:solidFill>
                  <a:srgbClr val="CC00CC"/>
                </a:solidFill>
              </a:rPr>
              <a:t>Evolution longueur épaule : faite avec l’évolution de la largeur encolure devant (0.20 )</a:t>
            </a:r>
            <a:endParaRPr lang="fr-FR" sz="900" i="1" dirty="0">
              <a:solidFill>
                <a:srgbClr val="CC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 animBg="1"/>
      <p:bldP spid="51" grpId="0"/>
      <p:bldP spid="53" grpId="0"/>
      <p:bldP spid="61" grpId="0"/>
      <p:bldP spid="70" grpId="0" animBg="1"/>
      <p:bldP spid="86" grpId="0"/>
      <p:bldP spid="87" grpId="1" animBg="1"/>
      <p:bldP spid="94" grpId="0"/>
      <p:bldP spid="99" grpId="0" animBg="1"/>
      <p:bldP spid="10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899592" y="2420888"/>
          <a:ext cx="7488832" cy="2664296"/>
        </p:xfrm>
        <a:graphic>
          <a:graphicData uri="http://schemas.openxmlformats.org/presentationml/2006/ole">
            <p:oleObj spid="_x0000_s25602" name="KaledoStyle" r:id="rId4" imgW="6676920" imgH="2028960" progId="KaledoStyle.Document">
              <p:embed/>
            </p:oleObj>
          </a:graphicData>
        </a:graphic>
      </p:graphicFrame>
      <p:cxnSp>
        <p:nvCxnSpPr>
          <p:cNvPr id="12" name="Connecteur droit avec flèche 11"/>
          <p:cNvCxnSpPr/>
          <p:nvPr/>
        </p:nvCxnSpPr>
        <p:spPr>
          <a:xfrm flipV="1">
            <a:off x="899592" y="270892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7442795" y="240603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8323709" y="4714875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8350324" y="3025527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8643367" y="2914650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8633842" y="4610100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7767067" y="2057400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7236296" y="2204864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516216" y="2276872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084168" y="2636912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cxnSp>
        <p:nvCxnSpPr>
          <p:cNvPr id="28" name="Connecteur droit avec flèche 27"/>
          <p:cNvCxnSpPr/>
          <p:nvPr/>
        </p:nvCxnSpPr>
        <p:spPr>
          <a:xfrm flipH="1">
            <a:off x="6018659" y="4676775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H="1">
            <a:off x="6018659" y="4848225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 flipV="1">
            <a:off x="2438400" y="4848225"/>
            <a:ext cx="238125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V="1">
            <a:off x="2428875" y="5029200"/>
            <a:ext cx="238125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5679926" y="4692005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0.45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2699792" y="4825355"/>
            <a:ext cx="30936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0.75</a:t>
            </a:r>
            <a:endParaRPr lang="fr-FR" sz="1200" dirty="0">
              <a:solidFill>
                <a:schemeClr val="accent1"/>
              </a:solidFill>
            </a:endParaRPr>
          </a:p>
        </p:txBody>
      </p:sp>
      <p:cxnSp>
        <p:nvCxnSpPr>
          <p:cNvPr id="37" name="Connecteur droit avec flèche 36"/>
          <p:cNvCxnSpPr/>
          <p:nvPr/>
        </p:nvCxnSpPr>
        <p:spPr>
          <a:xfrm flipV="1">
            <a:off x="6290667" y="282513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V="1">
            <a:off x="7848600" y="2231901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flipV="1">
            <a:off x="6669757" y="2548905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755576" y="2492896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0.05</a:t>
            </a:r>
            <a:endParaRPr lang="fr-FR" sz="1200" dirty="0">
              <a:solidFill>
                <a:schemeClr val="accent1"/>
              </a:solidFill>
            </a:endParaRPr>
          </a:p>
        </p:txBody>
      </p:sp>
      <p:cxnSp>
        <p:nvCxnSpPr>
          <p:cNvPr id="43" name="Connecteur droit avec flèche 42"/>
          <p:cNvCxnSpPr/>
          <p:nvPr/>
        </p:nvCxnSpPr>
        <p:spPr>
          <a:xfrm flipV="1">
            <a:off x="1514475" y="246583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flipH="1" flipV="1">
            <a:off x="2305050" y="2705100"/>
            <a:ext cx="9526" cy="259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1331640" y="2276872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0.20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8053611" y="2235721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0.20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48" name="Titre 4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r-FR" sz="1600" b="1" dirty="0" smtClean="0"/>
              <a:t>VESTE « MAO »				Découpe verticale fixe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1200" u="sng" dirty="0" smtClean="0"/>
              <a:t> Variantes mesures</a:t>
            </a:r>
            <a:r>
              <a:rPr lang="fr-FR" sz="1200" dirty="0" smtClean="0"/>
              <a:t> : épaules : +0.2 par taille			½ carrures dos : + 0.5 par taille (vêtement de dessus)</a:t>
            </a:r>
            <a:r>
              <a:rPr lang="fr-FR" sz="1400" dirty="0" smtClean="0"/>
              <a:t/>
            </a:r>
            <a:br>
              <a:rPr lang="fr-FR" sz="1400" dirty="0" smtClean="0"/>
            </a:br>
            <a:endParaRPr lang="fr-FR" sz="1400" dirty="0"/>
          </a:p>
        </p:txBody>
      </p:sp>
      <p:cxnSp>
        <p:nvCxnSpPr>
          <p:cNvPr id="50" name="Connecteur droit avec flèche 49"/>
          <p:cNvCxnSpPr/>
          <p:nvPr/>
        </p:nvCxnSpPr>
        <p:spPr>
          <a:xfrm>
            <a:off x="1513334" y="2600325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1763688" y="242088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0.1</a:t>
            </a:r>
            <a:endParaRPr lang="fr-FR" sz="1200" dirty="0">
              <a:solidFill>
                <a:schemeClr val="accent1"/>
              </a:solidFill>
            </a:endParaRPr>
          </a:p>
        </p:txBody>
      </p:sp>
      <p:cxnSp>
        <p:nvCxnSpPr>
          <p:cNvPr id="52" name="Connecteur droit avec flèche 51"/>
          <p:cNvCxnSpPr/>
          <p:nvPr/>
        </p:nvCxnSpPr>
        <p:spPr>
          <a:xfrm>
            <a:off x="2312293" y="286816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Texte 52"/>
          <p:cNvSpPr txBox="1"/>
          <p:nvPr/>
        </p:nvSpPr>
        <p:spPr>
          <a:xfrm>
            <a:off x="2528317" y="2724150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cxnSp>
        <p:nvCxnSpPr>
          <p:cNvPr id="56" name="Connecteur droit avec flèche 55"/>
          <p:cNvCxnSpPr/>
          <p:nvPr/>
        </p:nvCxnSpPr>
        <p:spPr>
          <a:xfrm>
            <a:off x="7840266" y="234161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 flipH="1" flipV="1">
            <a:off x="8505825" y="2790825"/>
            <a:ext cx="9526" cy="2487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>
            <a:off x="2128242" y="4020691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ZoneTexte 60"/>
          <p:cNvSpPr txBox="1"/>
          <p:nvPr/>
        </p:nvSpPr>
        <p:spPr>
          <a:xfrm>
            <a:off x="2344266" y="3876675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0.5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611560" y="3501008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F</a:t>
            </a:r>
            <a:endParaRPr lang="fr-FR" sz="1400" b="1" dirty="0"/>
          </a:p>
        </p:txBody>
      </p:sp>
      <p:sp>
        <p:nvSpPr>
          <p:cNvPr id="63" name="ZoneTexte 62"/>
          <p:cNvSpPr txBox="1"/>
          <p:nvPr/>
        </p:nvSpPr>
        <p:spPr>
          <a:xfrm>
            <a:off x="6228184" y="357301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F</a:t>
            </a:r>
            <a:endParaRPr lang="fr-FR" sz="1400" b="1" dirty="0"/>
          </a:p>
        </p:txBody>
      </p:sp>
      <p:sp>
        <p:nvSpPr>
          <p:cNvPr id="67" name="Forme libre 66"/>
          <p:cNvSpPr/>
          <p:nvPr/>
        </p:nvSpPr>
        <p:spPr>
          <a:xfrm>
            <a:off x="6667500" y="2752725"/>
            <a:ext cx="481012" cy="2076450"/>
          </a:xfrm>
          <a:custGeom>
            <a:avLst/>
            <a:gdLst>
              <a:gd name="connsiteX0" fmla="*/ 0 w 481012"/>
              <a:gd name="connsiteY0" fmla="*/ 0 h 2076450"/>
              <a:gd name="connsiteX1" fmla="*/ 304800 w 481012"/>
              <a:gd name="connsiteY1" fmla="*/ 904875 h 2076450"/>
              <a:gd name="connsiteX2" fmla="*/ 438150 w 481012"/>
              <a:gd name="connsiteY2" fmla="*/ 1409700 h 2076450"/>
              <a:gd name="connsiteX3" fmla="*/ 476250 w 481012"/>
              <a:gd name="connsiteY3" fmla="*/ 1666875 h 2076450"/>
              <a:gd name="connsiteX4" fmla="*/ 466725 w 481012"/>
              <a:gd name="connsiteY4" fmla="*/ 1905000 h 2076450"/>
              <a:gd name="connsiteX5" fmla="*/ 447675 w 481012"/>
              <a:gd name="connsiteY5" fmla="*/ 2076450 h 2076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1012" h="2076450">
                <a:moveTo>
                  <a:pt x="0" y="0"/>
                </a:moveTo>
                <a:cubicBezTo>
                  <a:pt x="115887" y="334962"/>
                  <a:pt x="231775" y="669925"/>
                  <a:pt x="304800" y="904875"/>
                </a:cubicBezTo>
                <a:cubicBezTo>
                  <a:pt x="377825" y="1139825"/>
                  <a:pt x="409575" y="1282700"/>
                  <a:pt x="438150" y="1409700"/>
                </a:cubicBezTo>
                <a:cubicBezTo>
                  <a:pt x="466725" y="1536700"/>
                  <a:pt x="471488" y="1584325"/>
                  <a:pt x="476250" y="1666875"/>
                </a:cubicBezTo>
                <a:cubicBezTo>
                  <a:pt x="481012" y="1749425"/>
                  <a:pt x="471487" y="1836738"/>
                  <a:pt x="466725" y="1905000"/>
                </a:cubicBezTo>
                <a:cubicBezTo>
                  <a:pt x="461963" y="1973262"/>
                  <a:pt x="454819" y="2024856"/>
                  <a:pt x="447675" y="207645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Forme libre 67"/>
          <p:cNvSpPr/>
          <p:nvPr/>
        </p:nvSpPr>
        <p:spPr>
          <a:xfrm>
            <a:off x="7439025" y="2600325"/>
            <a:ext cx="306388" cy="2200275"/>
          </a:xfrm>
          <a:custGeom>
            <a:avLst/>
            <a:gdLst>
              <a:gd name="connsiteX0" fmla="*/ 0 w 306388"/>
              <a:gd name="connsiteY0" fmla="*/ 0 h 2200275"/>
              <a:gd name="connsiteX1" fmla="*/ 180975 w 306388"/>
              <a:gd name="connsiteY1" fmla="*/ 1009650 h 2200275"/>
              <a:gd name="connsiteX2" fmla="*/ 285750 w 306388"/>
              <a:gd name="connsiteY2" fmla="*/ 1781175 h 2200275"/>
              <a:gd name="connsiteX3" fmla="*/ 304800 w 306388"/>
              <a:gd name="connsiteY3" fmla="*/ 2200275 h 2200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6388" h="2200275">
                <a:moveTo>
                  <a:pt x="0" y="0"/>
                </a:moveTo>
                <a:cubicBezTo>
                  <a:pt x="66675" y="356394"/>
                  <a:pt x="133350" y="712788"/>
                  <a:pt x="180975" y="1009650"/>
                </a:cubicBezTo>
                <a:cubicBezTo>
                  <a:pt x="228600" y="1306512"/>
                  <a:pt x="265113" y="1582738"/>
                  <a:pt x="285750" y="1781175"/>
                </a:cubicBezTo>
                <a:cubicBezTo>
                  <a:pt x="306388" y="1979613"/>
                  <a:pt x="304800" y="2200275"/>
                  <a:pt x="304800" y="2200275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ZoneTexte 68"/>
          <p:cNvSpPr txBox="1"/>
          <p:nvPr/>
        </p:nvSpPr>
        <p:spPr>
          <a:xfrm>
            <a:off x="7092280" y="342900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F</a:t>
            </a:r>
            <a:endParaRPr lang="fr-FR" sz="1400" b="1" dirty="0"/>
          </a:p>
        </p:txBody>
      </p:sp>
      <p:sp>
        <p:nvSpPr>
          <p:cNvPr id="86" name="ZoneTexte 85"/>
          <p:cNvSpPr txBox="1"/>
          <p:nvPr/>
        </p:nvSpPr>
        <p:spPr>
          <a:xfrm>
            <a:off x="8396511" y="2588146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0.20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2123728" y="2492896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0.20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3131840" y="3356992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F</a:t>
            </a:r>
            <a:endParaRPr lang="fr-FR" sz="1400" b="1" dirty="0"/>
          </a:p>
        </p:txBody>
      </p:sp>
      <p:cxnSp>
        <p:nvCxnSpPr>
          <p:cNvPr id="57" name="Connecteur droit avec flèche 56"/>
          <p:cNvCxnSpPr/>
          <p:nvPr/>
        </p:nvCxnSpPr>
        <p:spPr>
          <a:xfrm>
            <a:off x="4509517" y="377190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/>
          <p:nvPr/>
        </p:nvCxnSpPr>
        <p:spPr>
          <a:xfrm>
            <a:off x="4499992" y="3501008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ZoneTexte 63"/>
          <p:cNvSpPr txBox="1"/>
          <p:nvPr/>
        </p:nvSpPr>
        <p:spPr>
          <a:xfrm>
            <a:off x="4109467" y="3908301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0.20</a:t>
            </a:r>
            <a:endParaRPr lang="fr-FR" sz="1200" dirty="0"/>
          </a:p>
        </p:txBody>
      </p:sp>
      <p:sp>
        <p:nvSpPr>
          <p:cNvPr id="65" name="ZoneTexte 64"/>
          <p:cNvSpPr txBox="1"/>
          <p:nvPr/>
        </p:nvSpPr>
        <p:spPr>
          <a:xfrm>
            <a:off x="4716016" y="3356992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cxnSp>
        <p:nvCxnSpPr>
          <p:cNvPr id="70" name="Connecteur droit 69"/>
          <p:cNvCxnSpPr/>
          <p:nvPr/>
        </p:nvCxnSpPr>
        <p:spPr>
          <a:xfrm>
            <a:off x="3869035" y="381573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/>
          <p:nvPr/>
        </p:nvCxnSpPr>
        <p:spPr>
          <a:xfrm>
            <a:off x="3871342" y="398336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ZoneTexte 71"/>
          <p:cNvSpPr txBox="1"/>
          <p:nvPr/>
        </p:nvSpPr>
        <p:spPr>
          <a:xfrm>
            <a:off x="4716016" y="3717032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73" name="Ellipse 72"/>
          <p:cNvSpPr/>
          <p:nvPr/>
        </p:nvSpPr>
        <p:spPr>
          <a:xfrm>
            <a:off x="3635896" y="3645024"/>
            <a:ext cx="1512168" cy="864096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3884687" y="405727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i="1" dirty="0" smtClean="0">
                <a:solidFill>
                  <a:srgbClr val="CC00CC"/>
                </a:solidFill>
              </a:rPr>
              <a:t>A contrôler avec  </a:t>
            </a:r>
            <a:r>
              <a:rPr lang="fr-FR" sz="900" i="1" dirty="0" err="1" smtClean="0">
                <a:solidFill>
                  <a:srgbClr val="CC00CC"/>
                </a:solidFill>
              </a:rPr>
              <a:t>Modaris</a:t>
            </a:r>
            <a:r>
              <a:rPr lang="fr-FR" sz="900" i="1" dirty="0" smtClean="0">
                <a:solidFill>
                  <a:srgbClr val="CC00CC"/>
                </a:solidFill>
              </a:rPr>
              <a:t>  : F8 Mesures</a:t>
            </a:r>
            <a:endParaRPr lang="fr-FR" sz="900" i="1" dirty="0">
              <a:solidFill>
                <a:srgbClr val="CC00CC"/>
              </a:solidFill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2771800" y="3140968"/>
            <a:ext cx="12241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i="1" dirty="0" smtClean="0">
                <a:solidFill>
                  <a:srgbClr val="CC00CC"/>
                </a:solidFill>
              </a:rPr>
              <a:t>Déterminer  point  fixe</a:t>
            </a:r>
            <a:endParaRPr lang="fr-FR" sz="900" i="1" dirty="0">
              <a:solidFill>
                <a:srgbClr val="CC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64" grpId="0"/>
      <p:bldP spid="65" grpId="0"/>
      <p:bldP spid="72" grpId="0"/>
      <p:bldP spid="73" grpId="0" animBg="1"/>
      <p:bldP spid="74" grpId="0"/>
      <p:bldP spid="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6480720" cy="720080"/>
          </a:xfrm>
        </p:spPr>
        <p:txBody>
          <a:bodyPr>
            <a:normAutofit fontScale="90000"/>
          </a:bodyPr>
          <a:lstStyle/>
          <a:p>
            <a:r>
              <a:rPr lang="fr-FR" sz="1600" dirty="0"/>
              <a:t/>
            </a:r>
            <a:br>
              <a:rPr lang="fr-FR" sz="1600" dirty="0"/>
            </a:br>
            <a:r>
              <a:rPr lang="fr-FR" sz="1800" b="1" dirty="0"/>
              <a:t>VESTE « MAO »			</a:t>
            </a:r>
            <a:r>
              <a:rPr lang="fr-FR" sz="1800" b="1" dirty="0" smtClean="0"/>
              <a:t>Découpe </a:t>
            </a:r>
            <a:r>
              <a:rPr lang="fr-FR" sz="1800" b="1" dirty="0"/>
              <a:t>verticale </a:t>
            </a:r>
            <a:r>
              <a:rPr lang="fr-FR" sz="1800" b="1" dirty="0" smtClean="0"/>
              <a:t>fixe</a:t>
            </a:r>
            <a:r>
              <a:rPr lang="fr-FR" sz="1800" dirty="0"/>
              <a:t/>
            </a:r>
            <a:br>
              <a:rPr lang="fr-FR" sz="1800" dirty="0"/>
            </a:br>
            <a:r>
              <a:rPr lang="fr-FR" sz="1600" u="sng" dirty="0" smtClean="0"/>
              <a:t> </a:t>
            </a:r>
            <a:r>
              <a:rPr lang="fr-FR" sz="1200" u="sng" dirty="0"/>
              <a:t>Variantes mesures</a:t>
            </a:r>
            <a:r>
              <a:rPr lang="fr-FR" sz="1200" dirty="0"/>
              <a:t> : épaules : +0.2 par taille	</a:t>
            </a:r>
            <a:r>
              <a:rPr lang="fr-FR" sz="1200" dirty="0" smtClean="0"/>
              <a:t>½ </a:t>
            </a:r>
            <a:r>
              <a:rPr lang="fr-FR" sz="1200" dirty="0"/>
              <a:t>carrures dos : + 0.5 par </a:t>
            </a:r>
            <a:r>
              <a:rPr lang="fr-FR" sz="1200" dirty="0" smtClean="0"/>
              <a:t>taille (vêtement de dessus)</a:t>
            </a:r>
            <a:r>
              <a:rPr lang="fr-FR" sz="1200" dirty="0"/>
              <a:t/>
            </a:r>
            <a:br>
              <a:rPr lang="fr-FR" sz="1200" dirty="0"/>
            </a:br>
            <a:endParaRPr lang="fr-FR" sz="12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841376" y="1655068"/>
          <a:ext cx="6408712" cy="4660686"/>
        </p:xfrm>
        <a:graphic>
          <a:graphicData uri="http://schemas.openxmlformats.org/presentationml/2006/ole">
            <p:oleObj spid="_x0000_s18434" name="KaledoStyle" r:id="rId4" imgW="6676920" imgH="5391000" progId="KaledoStyle.Document">
              <p:embed/>
            </p:oleObj>
          </a:graphicData>
        </a:graphic>
      </p:graphicFrame>
      <p:sp>
        <p:nvSpPr>
          <p:cNvPr id="34" name="Forme libre 33"/>
          <p:cNvSpPr/>
          <p:nvPr/>
        </p:nvSpPr>
        <p:spPr>
          <a:xfrm>
            <a:off x="7432973" y="1779662"/>
            <a:ext cx="257175" cy="1403970"/>
          </a:xfrm>
          <a:custGeom>
            <a:avLst/>
            <a:gdLst>
              <a:gd name="connsiteX0" fmla="*/ 0 w 257175"/>
              <a:gd name="connsiteY0" fmla="*/ 0 h 1447800"/>
              <a:gd name="connsiteX1" fmla="*/ 76200 w 257175"/>
              <a:gd name="connsiteY1" fmla="*/ 352425 h 1447800"/>
              <a:gd name="connsiteX2" fmla="*/ 180975 w 257175"/>
              <a:gd name="connsiteY2" fmla="*/ 876300 h 1447800"/>
              <a:gd name="connsiteX3" fmla="*/ 257175 w 257175"/>
              <a:gd name="connsiteY3" fmla="*/ 1447800 h 1447800"/>
              <a:gd name="connsiteX4" fmla="*/ 257175 w 257175"/>
              <a:gd name="connsiteY4" fmla="*/ 1447800 h 1447800"/>
              <a:gd name="connsiteX5" fmla="*/ 247650 w 257175"/>
              <a:gd name="connsiteY5" fmla="*/ 14478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7175" h="1447800">
                <a:moveTo>
                  <a:pt x="0" y="0"/>
                </a:moveTo>
                <a:cubicBezTo>
                  <a:pt x="23019" y="103187"/>
                  <a:pt x="46038" y="206375"/>
                  <a:pt x="76200" y="352425"/>
                </a:cubicBezTo>
                <a:cubicBezTo>
                  <a:pt x="106362" y="498475"/>
                  <a:pt x="150813" y="693738"/>
                  <a:pt x="180975" y="876300"/>
                </a:cubicBezTo>
                <a:cubicBezTo>
                  <a:pt x="211138" y="1058863"/>
                  <a:pt x="257175" y="1447800"/>
                  <a:pt x="257175" y="1447800"/>
                </a:cubicBezTo>
                <a:lnTo>
                  <a:pt x="257175" y="1447800"/>
                </a:lnTo>
                <a:lnTo>
                  <a:pt x="247650" y="144780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Forme libre 34"/>
          <p:cNvSpPr/>
          <p:nvPr/>
        </p:nvSpPr>
        <p:spPr>
          <a:xfrm>
            <a:off x="6783710" y="1898500"/>
            <a:ext cx="409153" cy="1386484"/>
          </a:xfrm>
          <a:custGeom>
            <a:avLst/>
            <a:gdLst>
              <a:gd name="connsiteX0" fmla="*/ 0 w 442912"/>
              <a:gd name="connsiteY0" fmla="*/ 0 h 1428750"/>
              <a:gd name="connsiteX1" fmla="*/ 238125 w 442912"/>
              <a:gd name="connsiteY1" fmla="*/ 495300 h 1428750"/>
              <a:gd name="connsiteX2" fmla="*/ 400050 w 442912"/>
              <a:gd name="connsiteY2" fmla="*/ 933450 h 1428750"/>
              <a:gd name="connsiteX3" fmla="*/ 438150 w 442912"/>
              <a:gd name="connsiteY3" fmla="*/ 1200150 h 1428750"/>
              <a:gd name="connsiteX4" fmla="*/ 428625 w 442912"/>
              <a:gd name="connsiteY4" fmla="*/ 142875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2912" h="1428750">
                <a:moveTo>
                  <a:pt x="0" y="0"/>
                </a:moveTo>
                <a:cubicBezTo>
                  <a:pt x="85725" y="169862"/>
                  <a:pt x="171450" y="339725"/>
                  <a:pt x="238125" y="495300"/>
                </a:cubicBezTo>
                <a:cubicBezTo>
                  <a:pt x="304800" y="650875"/>
                  <a:pt x="366713" y="815975"/>
                  <a:pt x="400050" y="933450"/>
                </a:cubicBezTo>
                <a:cubicBezTo>
                  <a:pt x="433388" y="1050925"/>
                  <a:pt x="433388" y="1117600"/>
                  <a:pt x="438150" y="1200150"/>
                </a:cubicBezTo>
                <a:cubicBezTo>
                  <a:pt x="442912" y="1282700"/>
                  <a:pt x="435768" y="1355725"/>
                  <a:pt x="428625" y="142875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7" name="Connecteur droit 36"/>
          <p:cNvCxnSpPr/>
          <p:nvPr/>
        </p:nvCxnSpPr>
        <p:spPr>
          <a:xfrm>
            <a:off x="7668344" y="3068960"/>
            <a:ext cx="570781" cy="7615"/>
          </a:xfrm>
          <a:prstGeom prst="line">
            <a:avLst/>
          </a:prstGeom>
          <a:ln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7812360" y="2780928"/>
            <a:ext cx="36004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fr-FR" sz="1200" dirty="0" smtClean="0">
                <a:solidFill>
                  <a:srgbClr val="FF0000"/>
                </a:solidFill>
              </a:rPr>
              <a:t>+0.3</a:t>
            </a:r>
            <a:endParaRPr lang="fr-FR" sz="1200" dirty="0">
              <a:solidFill>
                <a:srgbClr val="FF0000"/>
              </a:solidFill>
            </a:endParaRPr>
          </a:p>
        </p:txBody>
      </p:sp>
      <p:cxnSp>
        <p:nvCxnSpPr>
          <p:cNvPr id="40" name="Connecteur droit avec flèche 39"/>
          <p:cNvCxnSpPr/>
          <p:nvPr/>
        </p:nvCxnSpPr>
        <p:spPr>
          <a:xfrm>
            <a:off x="8206308" y="2070373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V="1">
            <a:off x="8225358" y="3171825"/>
            <a:ext cx="204267" cy="129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flipV="1">
            <a:off x="8177733" y="3857625"/>
            <a:ext cx="242367" cy="3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 flipV="1">
            <a:off x="8120583" y="6267450"/>
            <a:ext cx="309042" cy="3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8469585" y="3047628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1691680" y="2204864"/>
            <a:ext cx="12533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b="1" dirty="0" smtClean="0"/>
              <a:t>F</a:t>
            </a:r>
            <a:endParaRPr lang="fr-FR" sz="1400" b="1" dirty="0"/>
          </a:p>
        </p:txBody>
      </p:sp>
      <p:sp>
        <p:nvSpPr>
          <p:cNvPr id="46" name="ZoneTexte 45"/>
          <p:cNvSpPr txBox="1"/>
          <p:nvPr/>
        </p:nvSpPr>
        <p:spPr>
          <a:xfrm>
            <a:off x="8460060" y="3717032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8466212" y="6134100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cxnSp>
        <p:nvCxnSpPr>
          <p:cNvPr id="58" name="Connecteur droit avec flèche 57"/>
          <p:cNvCxnSpPr/>
          <p:nvPr/>
        </p:nvCxnSpPr>
        <p:spPr>
          <a:xfrm flipH="1">
            <a:off x="6142484" y="318135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/>
          <p:nvPr/>
        </p:nvCxnSpPr>
        <p:spPr>
          <a:xfrm flipH="1">
            <a:off x="6648450" y="4829175"/>
            <a:ext cx="191641" cy="4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6705600" y="3943350"/>
            <a:ext cx="220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/>
          <p:nvPr/>
        </p:nvCxnSpPr>
        <p:spPr>
          <a:xfrm flipH="1">
            <a:off x="6557963" y="5686425"/>
            <a:ext cx="15830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 flipH="1">
            <a:off x="6524625" y="6286500"/>
            <a:ext cx="1725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/>
          <p:nvPr/>
        </p:nvCxnSpPr>
        <p:spPr>
          <a:xfrm flipV="1">
            <a:off x="3152775" y="3276600"/>
            <a:ext cx="20955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V="1">
            <a:off x="3257550" y="3838575"/>
            <a:ext cx="20955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/>
          <p:nvPr/>
        </p:nvCxnSpPr>
        <p:spPr>
          <a:xfrm flipV="1">
            <a:off x="3347864" y="4725144"/>
            <a:ext cx="20955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/>
          <p:nvPr/>
        </p:nvCxnSpPr>
        <p:spPr>
          <a:xfrm flipV="1">
            <a:off x="3362325" y="5581650"/>
            <a:ext cx="20955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/>
          <p:nvPr/>
        </p:nvCxnSpPr>
        <p:spPr>
          <a:xfrm flipV="1">
            <a:off x="3448050" y="6191250"/>
            <a:ext cx="20955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/>
          <p:nvPr/>
        </p:nvCxnSpPr>
        <p:spPr>
          <a:xfrm flipV="1">
            <a:off x="3152775" y="3371850"/>
            <a:ext cx="20955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avec flèche 73"/>
          <p:cNvCxnSpPr/>
          <p:nvPr/>
        </p:nvCxnSpPr>
        <p:spPr>
          <a:xfrm flipH="1">
            <a:off x="6142484" y="3267075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ZoneTexte 77"/>
          <p:cNvSpPr txBox="1"/>
          <p:nvPr/>
        </p:nvSpPr>
        <p:spPr>
          <a:xfrm>
            <a:off x="1813942" y="4223767"/>
            <a:ext cx="7200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b="1" dirty="0" smtClean="0"/>
              <a:t>F</a:t>
            </a:r>
            <a:endParaRPr lang="fr-FR" sz="1400" b="1" dirty="0"/>
          </a:p>
        </p:txBody>
      </p:sp>
      <p:sp>
        <p:nvSpPr>
          <p:cNvPr id="80" name="ZoneTexte 79"/>
          <p:cNvSpPr txBox="1"/>
          <p:nvPr/>
        </p:nvSpPr>
        <p:spPr>
          <a:xfrm>
            <a:off x="3419872" y="3212976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0.75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8388424" y="2132856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5868144" y="3140968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0.45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6294859" y="5589240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0.45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6361559" y="6057900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0.45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6390704" y="4733925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0.45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6444208" y="3861048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0.45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3438922" y="3755901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0.75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3599309" y="4636790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0.75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3561209" y="5484515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0.75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3563888" y="5949280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0.75</a:t>
            </a:r>
            <a:endParaRPr lang="fr-FR" sz="1200" dirty="0">
              <a:solidFill>
                <a:schemeClr val="accent1"/>
              </a:solidFill>
            </a:endParaRPr>
          </a:p>
        </p:txBody>
      </p:sp>
      <p:cxnSp>
        <p:nvCxnSpPr>
          <p:cNvPr id="109" name="Connecteur droit avec flèche 108"/>
          <p:cNvCxnSpPr/>
          <p:nvPr/>
        </p:nvCxnSpPr>
        <p:spPr>
          <a:xfrm flipV="1">
            <a:off x="7791450" y="1370459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avec flèche 109"/>
          <p:cNvCxnSpPr/>
          <p:nvPr/>
        </p:nvCxnSpPr>
        <p:spPr>
          <a:xfrm flipV="1">
            <a:off x="8267700" y="3657600"/>
            <a:ext cx="0" cy="22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avec flèche 111"/>
          <p:cNvCxnSpPr/>
          <p:nvPr/>
        </p:nvCxnSpPr>
        <p:spPr>
          <a:xfrm flipV="1">
            <a:off x="6848475" y="3745235"/>
            <a:ext cx="0" cy="22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avec flèche 112"/>
          <p:cNvCxnSpPr/>
          <p:nvPr/>
        </p:nvCxnSpPr>
        <p:spPr>
          <a:xfrm flipV="1">
            <a:off x="6773069" y="1661542"/>
            <a:ext cx="0" cy="22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avec flèche 113"/>
          <p:cNvCxnSpPr/>
          <p:nvPr/>
        </p:nvCxnSpPr>
        <p:spPr>
          <a:xfrm flipV="1">
            <a:off x="6457950" y="1860401"/>
            <a:ext cx="0" cy="22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ZoneTexte 114"/>
          <p:cNvSpPr txBox="1"/>
          <p:nvPr/>
        </p:nvSpPr>
        <p:spPr>
          <a:xfrm>
            <a:off x="7645474" y="1170831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116" name="ZoneTexte 115"/>
          <p:cNvSpPr txBox="1"/>
          <p:nvPr/>
        </p:nvSpPr>
        <p:spPr>
          <a:xfrm>
            <a:off x="6645349" y="1447056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117" name="ZoneTexte 116"/>
          <p:cNvSpPr txBox="1"/>
          <p:nvPr/>
        </p:nvSpPr>
        <p:spPr>
          <a:xfrm>
            <a:off x="6273874" y="1637556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118" name="ZoneTexte 117"/>
          <p:cNvSpPr txBox="1"/>
          <p:nvPr/>
        </p:nvSpPr>
        <p:spPr>
          <a:xfrm>
            <a:off x="8131249" y="3456831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0.2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6673924" y="3552081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0.2</a:t>
            </a:r>
            <a:endParaRPr lang="fr-FR" sz="1200" dirty="0">
              <a:solidFill>
                <a:schemeClr val="accent1"/>
              </a:solidFill>
            </a:endParaRPr>
          </a:p>
        </p:txBody>
      </p:sp>
      <p:cxnSp>
        <p:nvCxnSpPr>
          <p:cNvPr id="122" name="Connecteur droit avec flèche 121"/>
          <p:cNvCxnSpPr/>
          <p:nvPr/>
        </p:nvCxnSpPr>
        <p:spPr>
          <a:xfrm flipV="1">
            <a:off x="3343275" y="3645024"/>
            <a:ext cx="4589" cy="1935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avec flèche 125"/>
          <p:cNvCxnSpPr/>
          <p:nvPr/>
        </p:nvCxnSpPr>
        <p:spPr>
          <a:xfrm flipV="1">
            <a:off x="1925538" y="3673227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ZoneTexte 127"/>
          <p:cNvSpPr txBox="1"/>
          <p:nvPr/>
        </p:nvSpPr>
        <p:spPr>
          <a:xfrm>
            <a:off x="3302074" y="3494931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0.2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129" name="ZoneTexte 128"/>
          <p:cNvSpPr txBox="1"/>
          <p:nvPr/>
        </p:nvSpPr>
        <p:spPr>
          <a:xfrm>
            <a:off x="1778074" y="3494931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0.2</a:t>
            </a:r>
            <a:endParaRPr lang="fr-FR" sz="1200" dirty="0">
              <a:solidFill>
                <a:schemeClr val="accent1"/>
              </a:solidFill>
            </a:endParaRPr>
          </a:p>
        </p:txBody>
      </p:sp>
      <p:cxnSp>
        <p:nvCxnSpPr>
          <p:cNvPr id="134" name="Connecteur droit avec flèche 133"/>
          <p:cNvCxnSpPr/>
          <p:nvPr/>
        </p:nvCxnSpPr>
        <p:spPr>
          <a:xfrm flipV="1">
            <a:off x="1835696" y="177281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ZoneTexte 134"/>
          <p:cNvSpPr txBox="1"/>
          <p:nvPr/>
        </p:nvSpPr>
        <p:spPr>
          <a:xfrm>
            <a:off x="1763688" y="1556792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0.05</a:t>
            </a:r>
            <a:endParaRPr lang="fr-FR" sz="1200" dirty="0">
              <a:solidFill>
                <a:schemeClr val="accent1"/>
              </a:solidFill>
            </a:endParaRPr>
          </a:p>
        </p:txBody>
      </p:sp>
      <p:cxnSp>
        <p:nvCxnSpPr>
          <p:cNvPr id="137" name="Connecteur droit avec flèche 136"/>
          <p:cNvCxnSpPr/>
          <p:nvPr/>
        </p:nvCxnSpPr>
        <p:spPr>
          <a:xfrm>
            <a:off x="8263458" y="6261695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cteur droit avec flèche 137"/>
          <p:cNvCxnSpPr/>
          <p:nvPr/>
        </p:nvCxnSpPr>
        <p:spPr>
          <a:xfrm>
            <a:off x="6607274" y="627122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cteur droit avec flèche 138"/>
          <p:cNvCxnSpPr/>
          <p:nvPr/>
        </p:nvCxnSpPr>
        <p:spPr>
          <a:xfrm>
            <a:off x="1933575" y="6209159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droit avec flèche 139"/>
          <p:cNvCxnSpPr/>
          <p:nvPr/>
        </p:nvCxnSpPr>
        <p:spPr>
          <a:xfrm>
            <a:off x="3544838" y="620340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ZoneTexte 140"/>
          <p:cNvSpPr txBox="1"/>
          <p:nvPr/>
        </p:nvSpPr>
        <p:spPr>
          <a:xfrm>
            <a:off x="8218562" y="6486525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142" name="ZoneTexte 141"/>
          <p:cNvSpPr txBox="1"/>
          <p:nvPr/>
        </p:nvSpPr>
        <p:spPr>
          <a:xfrm>
            <a:off x="6513587" y="6496050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143" name="ZoneTexte 142"/>
          <p:cNvSpPr txBox="1"/>
          <p:nvPr/>
        </p:nvSpPr>
        <p:spPr>
          <a:xfrm>
            <a:off x="3417962" y="6453335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144" name="ZoneTexte 143"/>
          <p:cNvSpPr txBox="1"/>
          <p:nvPr/>
        </p:nvSpPr>
        <p:spPr>
          <a:xfrm>
            <a:off x="1760612" y="6453335"/>
            <a:ext cx="34136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</a:t>
            </a:r>
            <a:endParaRPr lang="fr-FR" sz="1200" dirty="0">
              <a:solidFill>
                <a:schemeClr val="accent1"/>
              </a:solidFill>
            </a:endParaRPr>
          </a:p>
        </p:txBody>
      </p:sp>
      <p:cxnSp>
        <p:nvCxnSpPr>
          <p:cNvPr id="77" name="Connecteur droit avec flèche 76"/>
          <p:cNvCxnSpPr/>
          <p:nvPr/>
        </p:nvCxnSpPr>
        <p:spPr>
          <a:xfrm>
            <a:off x="6228184" y="429309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/>
          <p:nvPr/>
        </p:nvCxnSpPr>
        <p:spPr>
          <a:xfrm flipV="1">
            <a:off x="3059832" y="177281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avec flèche 81"/>
          <p:cNvCxnSpPr/>
          <p:nvPr/>
        </p:nvCxnSpPr>
        <p:spPr>
          <a:xfrm flipV="1">
            <a:off x="2339752" y="162880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avec flèche 84"/>
          <p:cNvCxnSpPr/>
          <p:nvPr/>
        </p:nvCxnSpPr>
        <p:spPr>
          <a:xfrm flipV="1">
            <a:off x="7812360" y="1628800"/>
            <a:ext cx="20955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avec flèche 92"/>
          <p:cNvCxnSpPr/>
          <p:nvPr/>
        </p:nvCxnSpPr>
        <p:spPr>
          <a:xfrm flipV="1">
            <a:off x="8316416" y="1844824"/>
            <a:ext cx="0" cy="22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avec flèche 97"/>
          <p:cNvCxnSpPr/>
          <p:nvPr/>
        </p:nvCxnSpPr>
        <p:spPr>
          <a:xfrm flipV="1">
            <a:off x="3059832" y="1916832"/>
            <a:ext cx="20955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ZoneTexte 98"/>
          <p:cNvSpPr txBox="1"/>
          <p:nvPr/>
        </p:nvSpPr>
        <p:spPr>
          <a:xfrm>
            <a:off x="2195736" y="1412776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0.20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2915816" y="1484784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0.20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3275856" y="1772816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0.30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104" name="ZoneTexte 103"/>
          <p:cNvSpPr txBox="1"/>
          <p:nvPr/>
        </p:nvSpPr>
        <p:spPr>
          <a:xfrm>
            <a:off x="8028384" y="1412776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0.20</a:t>
            </a:r>
            <a:endParaRPr lang="fr-FR" sz="1200" dirty="0">
              <a:solidFill>
                <a:schemeClr val="accent1"/>
              </a:solidFill>
            </a:endParaRPr>
          </a:p>
        </p:txBody>
      </p:sp>
      <p:sp>
        <p:nvSpPr>
          <p:cNvPr id="105" name="ZoneTexte 104"/>
          <p:cNvSpPr txBox="1"/>
          <p:nvPr/>
        </p:nvSpPr>
        <p:spPr>
          <a:xfrm>
            <a:off x="8316416" y="1700808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1"/>
                </a:solidFill>
              </a:rPr>
              <a:t>0.05</a:t>
            </a:r>
            <a:endParaRPr lang="fr-FR" sz="1200" dirty="0">
              <a:solidFill>
                <a:schemeClr val="accent1"/>
              </a:solidFill>
            </a:endParaRPr>
          </a:p>
        </p:txBody>
      </p:sp>
      <p:cxnSp>
        <p:nvCxnSpPr>
          <p:cNvPr id="107" name="Connecteur droit avec flèche 106"/>
          <p:cNvCxnSpPr/>
          <p:nvPr/>
        </p:nvCxnSpPr>
        <p:spPr>
          <a:xfrm flipH="1">
            <a:off x="3952900" y="4257675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avec flèche 107"/>
          <p:cNvCxnSpPr/>
          <p:nvPr/>
        </p:nvCxnSpPr>
        <p:spPr>
          <a:xfrm flipH="1">
            <a:off x="4001269" y="629027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avec flèche 110"/>
          <p:cNvCxnSpPr/>
          <p:nvPr/>
        </p:nvCxnSpPr>
        <p:spPr>
          <a:xfrm>
            <a:off x="6084168" y="6309320"/>
            <a:ext cx="130895" cy="57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avec flèche 119"/>
          <p:cNvCxnSpPr/>
          <p:nvPr/>
        </p:nvCxnSpPr>
        <p:spPr>
          <a:xfrm flipV="1">
            <a:off x="5191125" y="3137917"/>
            <a:ext cx="0" cy="220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ZoneTexte 120"/>
          <p:cNvSpPr txBox="1"/>
          <p:nvPr/>
        </p:nvSpPr>
        <p:spPr>
          <a:xfrm>
            <a:off x="6204967" y="6186488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124" name="ZoneTexte 123"/>
          <p:cNvSpPr txBox="1"/>
          <p:nvPr/>
        </p:nvSpPr>
        <p:spPr>
          <a:xfrm>
            <a:off x="3779912" y="6165304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127" name="ZoneTexte 126"/>
          <p:cNvSpPr txBox="1"/>
          <p:nvPr/>
        </p:nvSpPr>
        <p:spPr>
          <a:xfrm>
            <a:off x="3761804" y="4148138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130" name="ZoneTexte 129"/>
          <p:cNvSpPr txBox="1"/>
          <p:nvPr/>
        </p:nvSpPr>
        <p:spPr>
          <a:xfrm>
            <a:off x="6444208" y="4149080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131" name="ZoneTexte 130"/>
          <p:cNvSpPr txBox="1"/>
          <p:nvPr/>
        </p:nvSpPr>
        <p:spPr>
          <a:xfrm>
            <a:off x="5076056" y="2924944"/>
            <a:ext cx="3600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151" name="Forme libre 150"/>
          <p:cNvSpPr/>
          <p:nvPr/>
        </p:nvSpPr>
        <p:spPr>
          <a:xfrm>
            <a:off x="3552825" y="2816225"/>
            <a:ext cx="3221037" cy="1704975"/>
          </a:xfrm>
          <a:custGeom>
            <a:avLst/>
            <a:gdLst>
              <a:gd name="connsiteX0" fmla="*/ 342900 w 3221037"/>
              <a:gd name="connsiteY0" fmla="*/ 1574800 h 1704975"/>
              <a:gd name="connsiteX1" fmla="*/ 1038225 w 3221037"/>
              <a:gd name="connsiteY1" fmla="*/ 1527175 h 1704975"/>
              <a:gd name="connsiteX2" fmla="*/ 1333500 w 3221037"/>
              <a:gd name="connsiteY2" fmla="*/ 1117600 h 1704975"/>
              <a:gd name="connsiteX3" fmla="*/ 1819275 w 3221037"/>
              <a:gd name="connsiteY3" fmla="*/ 1069975 h 1704975"/>
              <a:gd name="connsiteX4" fmla="*/ 2247900 w 3221037"/>
              <a:gd name="connsiteY4" fmla="*/ 1574800 h 1704975"/>
              <a:gd name="connsiteX5" fmla="*/ 2933700 w 3221037"/>
              <a:gd name="connsiteY5" fmla="*/ 1670050 h 1704975"/>
              <a:gd name="connsiteX6" fmla="*/ 3143250 w 3221037"/>
              <a:gd name="connsiteY6" fmla="*/ 1365250 h 1704975"/>
              <a:gd name="connsiteX7" fmla="*/ 2466975 w 3221037"/>
              <a:gd name="connsiteY7" fmla="*/ 1060450 h 1704975"/>
              <a:gd name="connsiteX8" fmla="*/ 2247900 w 3221037"/>
              <a:gd name="connsiteY8" fmla="*/ 660400 h 1704975"/>
              <a:gd name="connsiteX9" fmla="*/ 2028825 w 3221037"/>
              <a:gd name="connsiteY9" fmla="*/ 307975 h 1704975"/>
              <a:gd name="connsiteX10" fmla="*/ 1504950 w 3221037"/>
              <a:gd name="connsiteY10" fmla="*/ 3175 h 1704975"/>
              <a:gd name="connsiteX11" fmla="*/ 962025 w 3221037"/>
              <a:gd name="connsiteY11" fmla="*/ 327025 h 1704975"/>
              <a:gd name="connsiteX12" fmla="*/ 504825 w 3221037"/>
              <a:gd name="connsiteY12" fmla="*/ 1146175 h 1704975"/>
              <a:gd name="connsiteX13" fmla="*/ 76200 w 3221037"/>
              <a:gd name="connsiteY13" fmla="*/ 1298575 h 1704975"/>
              <a:gd name="connsiteX14" fmla="*/ 47625 w 3221037"/>
              <a:gd name="connsiteY14" fmla="*/ 1546225 h 1704975"/>
              <a:gd name="connsiteX15" fmla="*/ 342900 w 3221037"/>
              <a:gd name="connsiteY15" fmla="*/ 1574800 h 1704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21037" h="1704975">
                <a:moveTo>
                  <a:pt x="342900" y="1574800"/>
                </a:moveTo>
                <a:cubicBezTo>
                  <a:pt x="508000" y="1571625"/>
                  <a:pt x="873125" y="1603375"/>
                  <a:pt x="1038225" y="1527175"/>
                </a:cubicBezTo>
                <a:cubicBezTo>
                  <a:pt x="1203325" y="1450975"/>
                  <a:pt x="1203325" y="1193800"/>
                  <a:pt x="1333500" y="1117600"/>
                </a:cubicBezTo>
                <a:cubicBezTo>
                  <a:pt x="1463675" y="1041400"/>
                  <a:pt x="1666875" y="993775"/>
                  <a:pt x="1819275" y="1069975"/>
                </a:cubicBezTo>
                <a:cubicBezTo>
                  <a:pt x="1971675" y="1146175"/>
                  <a:pt x="2062163" y="1474788"/>
                  <a:pt x="2247900" y="1574800"/>
                </a:cubicBezTo>
                <a:cubicBezTo>
                  <a:pt x="2433637" y="1674812"/>
                  <a:pt x="2784475" y="1704975"/>
                  <a:pt x="2933700" y="1670050"/>
                </a:cubicBezTo>
                <a:cubicBezTo>
                  <a:pt x="3082925" y="1635125"/>
                  <a:pt x="3221037" y="1466850"/>
                  <a:pt x="3143250" y="1365250"/>
                </a:cubicBezTo>
                <a:cubicBezTo>
                  <a:pt x="3065463" y="1263650"/>
                  <a:pt x="2616200" y="1177925"/>
                  <a:pt x="2466975" y="1060450"/>
                </a:cubicBezTo>
                <a:cubicBezTo>
                  <a:pt x="2317750" y="942975"/>
                  <a:pt x="2320925" y="785813"/>
                  <a:pt x="2247900" y="660400"/>
                </a:cubicBezTo>
                <a:cubicBezTo>
                  <a:pt x="2174875" y="534988"/>
                  <a:pt x="2152650" y="417512"/>
                  <a:pt x="2028825" y="307975"/>
                </a:cubicBezTo>
                <a:cubicBezTo>
                  <a:pt x="1905000" y="198438"/>
                  <a:pt x="1682750" y="0"/>
                  <a:pt x="1504950" y="3175"/>
                </a:cubicBezTo>
                <a:cubicBezTo>
                  <a:pt x="1327150" y="6350"/>
                  <a:pt x="1128713" y="136525"/>
                  <a:pt x="962025" y="327025"/>
                </a:cubicBezTo>
                <a:cubicBezTo>
                  <a:pt x="795337" y="517525"/>
                  <a:pt x="652462" y="984250"/>
                  <a:pt x="504825" y="1146175"/>
                </a:cubicBezTo>
                <a:cubicBezTo>
                  <a:pt x="357188" y="1308100"/>
                  <a:pt x="152400" y="1231900"/>
                  <a:pt x="76200" y="1298575"/>
                </a:cubicBezTo>
                <a:cubicBezTo>
                  <a:pt x="0" y="1365250"/>
                  <a:pt x="1588" y="1500188"/>
                  <a:pt x="47625" y="1546225"/>
                </a:cubicBezTo>
                <a:cubicBezTo>
                  <a:pt x="93662" y="1592262"/>
                  <a:pt x="177800" y="1577975"/>
                  <a:pt x="342900" y="1574800"/>
                </a:cubicBezTo>
                <a:close/>
              </a:path>
            </a:pathLst>
          </a:cu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ZoneTexte 151"/>
          <p:cNvSpPr txBox="1"/>
          <p:nvPr/>
        </p:nvSpPr>
        <p:spPr>
          <a:xfrm>
            <a:off x="3851920" y="2276872"/>
            <a:ext cx="1296144" cy="4154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900" i="1" dirty="0" smtClean="0">
                <a:solidFill>
                  <a:srgbClr val="CC00CC"/>
                </a:solidFill>
              </a:rPr>
              <a:t>Contrôler tête de manche et emmanchures avec </a:t>
            </a:r>
            <a:r>
              <a:rPr lang="fr-FR" sz="900" i="1" dirty="0" err="1" smtClean="0">
                <a:solidFill>
                  <a:srgbClr val="CC00CC"/>
                </a:solidFill>
              </a:rPr>
              <a:t>Madaris</a:t>
            </a:r>
            <a:r>
              <a:rPr lang="fr-FR" sz="900" i="1" dirty="0" smtClean="0">
                <a:solidFill>
                  <a:srgbClr val="CC00CC"/>
                </a:solidFill>
              </a:rPr>
              <a:t> : F8 Mesures</a:t>
            </a:r>
            <a:endParaRPr lang="fr-FR" sz="900" i="1" dirty="0">
              <a:solidFill>
                <a:srgbClr val="CC00CC"/>
              </a:solidFill>
            </a:endParaRPr>
          </a:p>
        </p:txBody>
      </p:sp>
      <p:sp>
        <p:nvSpPr>
          <p:cNvPr id="154" name="ZoneTexte 153"/>
          <p:cNvSpPr txBox="1"/>
          <p:nvPr/>
        </p:nvSpPr>
        <p:spPr>
          <a:xfrm>
            <a:off x="4572000" y="6021288"/>
            <a:ext cx="129614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900" i="1" dirty="0" smtClean="0">
                <a:solidFill>
                  <a:srgbClr val="CC00CC"/>
                </a:solidFill>
              </a:rPr>
              <a:t>Manche non ajustée</a:t>
            </a:r>
            <a:endParaRPr lang="fr-FR" sz="900" i="1" dirty="0">
              <a:solidFill>
                <a:srgbClr val="CC00CC"/>
              </a:solidFill>
            </a:endParaRPr>
          </a:p>
        </p:txBody>
      </p:sp>
      <p:cxnSp>
        <p:nvCxnSpPr>
          <p:cNvPr id="156" name="Connecteur droit 155"/>
          <p:cNvCxnSpPr/>
          <p:nvPr/>
        </p:nvCxnSpPr>
        <p:spPr>
          <a:xfrm flipH="1">
            <a:off x="5153025" y="4003551"/>
            <a:ext cx="9525" cy="5398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cteur droit 157"/>
          <p:cNvCxnSpPr/>
          <p:nvPr/>
        </p:nvCxnSpPr>
        <p:spPr>
          <a:xfrm>
            <a:off x="4932040" y="4293096"/>
            <a:ext cx="5760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oneTexte 158"/>
          <p:cNvSpPr txBox="1"/>
          <p:nvPr/>
        </p:nvSpPr>
        <p:spPr>
          <a:xfrm>
            <a:off x="5076056" y="4077072"/>
            <a:ext cx="7200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b="1" dirty="0" smtClean="0"/>
              <a:t>F</a:t>
            </a:r>
            <a:endParaRPr lang="fr-FR" sz="1400" b="1" dirty="0"/>
          </a:p>
        </p:txBody>
      </p:sp>
      <p:sp>
        <p:nvSpPr>
          <p:cNvPr id="166" name="ZoneTexte 165"/>
          <p:cNvSpPr txBox="1"/>
          <p:nvPr/>
        </p:nvSpPr>
        <p:spPr>
          <a:xfrm>
            <a:off x="4644008" y="4581128"/>
            <a:ext cx="129614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900" i="1" dirty="0" smtClean="0">
                <a:solidFill>
                  <a:srgbClr val="CC00CC"/>
                </a:solidFill>
              </a:rPr>
              <a:t>Déterminer point fixe</a:t>
            </a:r>
            <a:endParaRPr lang="fr-FR" sz="900" i="1" dirty="0">
              <a:solidFill>
                <a:srgbClr val="CC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21" grpId="1"/>
      <p:bldP spid="124" grpId="0"/>
      <p:bldP spid="124" grpId="1"/>
      <p:bldP spid="127" grpId="0"/>
      <p:bldP spid="130" grpId="0"/>
      <p:bldP spid="131" grpId="0"/>
      <p:bldP spid="151" grpId="0" animBg="1"/>
      <p:bldP spid="152" grpId="0" animBg="1"/>
      <p:bldP spid="154" grpId="1"/>
      <p:bldP spid="159" grpId="0"/>
      <p:bldP spid="16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353</Words>
  <Application>Microsoft Office PowerPoint</Application>
  <PresentationFormat>Affichage à l'écran (4:3)</PresentationFormat>
  <Paragraphs>162</Paragraphs>
  <Slides>6</Slides>
  <Notes>4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8" baseType="lpstr">
      <vt:lpstr>Thème Office</vt:lpstr>
      <vt:lpstr>KaledoStyle</vt:lpstr>
      <vt:lpstr> VESTE « MAO » Découpe verticale fixe  </vt:lpstr>
      <vt:lpstr> VESTE « MAO »    Découpe verticale fixe  Variantes mesures : épaules : +0.2 par taille   ½ carrures dos : + 0.5 par taille (vêtement de dessus) </vt:lpstr>
      <vt:lpstr> VESTE « MAO »   Découpe verticale fixe  Variantes mesures : épaules : +0.2 par taille ½ carrures dos : + 0.5 par taille (vêtement de dessus) </vt:lpstr>
      <vt:lpstr>VESTE « MAO »    Découpe verticale fixe  Variantes mesures : épaules : +0.2 par taille   ½ carrures dos : + 0.5 par taille (vêtement de dessus) </vt:lpstr>
      <vt:lpstr>VESTE « MAO »    Découpe verticale fixe  Variantes mesures : épaules : +0.2 par taille   ½ carrures dos : + 0.5 par taille (vêtement de dessus) </vt:lpstr>
      <vt:lpstr> VESTE « MAO »   Découpe verticale fixe  Variantes mesures : épaules : +0.2 par taille ½ carrures dos : + 0.5 par taille (vêtement de dessus) 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VESTE « MAO » Découpe verticale fixe  </dc:title>
  <dc:creator>Valued Acer Customer</dc:creator>
  <cp:lastModifiedBy>Valued Acer Customer</cp:lastModifiedBy>
  <cp:revision>76</cp:revision>
  <dcterms:created xsi:type="dcterms:W3CDTF">2012-02-17T14:45:36Z</dcterms:created>
  <dcterms:modified xsi:type="dcterms:W3CDTF">2012-02-21T10:52:00Z</dcterms:modified>
</cp:coreProperties>
</file>