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62" r:id="rId4"/>
    <p:sldId id="258" r:id="rId5"/>
    <p:sldId id="259" r:id="rId6"/>
    <p:sldId id="260" r:id="rId7"/>
    <p:sldId id="261" r:id="rId8"/>
    <p:sldId id="263" r:id="rId9"/>
    <p:sldId id="272" r:id="rId10"/>
    <p:sldId id="264" r:id="rId11"/>
    <p:sldId id="266" r:id="rId12"/>
    <p:sldId id="271" r:id="rId13"/>
    <p:sldId id="270" r:id="rId14"/>
    <p:sldId id="269" r:id="rId15"/>
    <p:sldId id="268" r:id="rId16"/>
    <p:sldId id="273" r:id="rId17"/>
    <p:sldId id="274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53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44" y="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FAB97-FA45-46F7-8F03-972C7A2B20F3}" type="datetimeFigureOut">
              <a:rPr lang="fr-FR" smtClean="0"/>
              <a:t>13/05/2014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88B89-15CA-43A7-8339-8D20A996E0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459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FAB97-FA45-46F7-8F03-972C7A2B20F3}" type="datetimeFigureOut">
              <a:rPr lang="fr-FR" smtClean="0"/>
              <a:t>13/05/2014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88B89-15CA-43A7-8339-8D20A996E0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5299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FAB97-FA45-46F7-8F03-972C7A2B20F3}" type="datetimeFigureOut">
              <a:rPr lang="fr-FR" smtClean="0"/>
              <a:t>13/05/2014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88B89-15CA-43A7-8339-8D20A996E0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6976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FAB97-FA45-46F7-8F03-972C7A2B20F3}" type="datetimeFigureOut">
              <a:rPr lang="fr-FR" smtClean="0"/>
              <a:t>13/05/2014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88B89-15CA-43A7-8339-8D20A996E0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2212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FAB97-FA45-46F7-8F03-972C7A2B20F3}" type="datetimeFigureOut">
              <a:rPr lang="fr-FR" smtClean="0"/>
              <a:t>13/05/2014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88B89-15CA-43A7-8339-8D20A996E0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6498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FAB97-FA45-46F7-8F03-972C7A2B20F3}" type="datetimeFigureOut">
              <a:rPr lang="fr-FR" smtClean="0"/>
              <a:t>13/05/2014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88B89-15CA-43A7-8339-8D20A996E0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7435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FAB97-FA45-46F7-8F03-972C7A2B20F3}" type="datetimeFigureOut">
              <a:rPr lang="fr-FR" smtClean="0"/>
              <a:t>13/05/2014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88B89-15CA-43A7-8339-8D20A996E0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1575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FAB97-FA45-46F7-8F03-972C7A2B20F3}" type="datetimeFigureOut">
              <a:rPr lang="fr-FR" smtClean="0"/>
              <a:t>13/05/2014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88B89-15CA-43A7-8339-8D20A996E0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1418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FAB97-FA45-46F7-8F03-972C7A2B20F3}" type="datetimeFigureOut">
              <a:rPr lang="fr-FR" smtClean="0"/>
              <a:t>13/05/2014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88B89-15CA-43A7-8339-8D20A996E0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1092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FAB97-FA45-46F7-8F03-972C7A2B20F3}" type="datetimeFigureOut">
              <a:rPr lang="fr-FR" smtClean="0"/>
              <a:t>13/05/2014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88B89-15CA-43A7-8339-8D20A996E0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5715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FAB97-FA45-46F7-8F03-972C7A2B20F3}" type="datetimeFigureOut">
              <a:rPr lang="fr-FR" smtClean="0"/>
              <a:t>13/05/2014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88B89-15CA-43A7-8339-8D20A996E0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3234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FAB97-FA45-46F7-8F03-972C7A2B20F3}" type="datetimeFigureOut">
              <a:rPr lang="fr-FR" smtClean="0"/>
              <a:t>13/05/2014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88B89-15CA-43A7-8339-8D20A996E0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8703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sagaweb.afnor.org/fr-FR/sw/Identification/Inscription/?id=atgZnr9RlHwcoG4WEkm%2bp1NjG93ZrDCvh5td21kJ5G9BbqPbKj7yfiX4315QjEFfLcMZ4dkKS6QQB5iWn2Kdsg%3d%3d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plugin.fileopen.com/Default.aspx?bhcp=1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sagaweb.afnor.org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 smtClean="0">
                <a:latin typeface="+mn-lt"/>
              </a:rPr>
              <a:t>LES  NORMES</a:t>
            </a:r>
            <a:endParaRPr lang="fr-FR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29287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0" t="26251" r="12300" b="22998"/>
          <a:stretch/>
        </p:blipFill>
        <p:spPr bwMode="auto">
          <a:xfrm>
            <a:off x="1450848" y="816864"/>
            <a:ext cx="9424416" cy="4949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à coins arrondis 5"/>
          <p:cNvSpPr/>
          <p:nvPr/>
        </p:nvSpPr>
        <p:spPr>
          <a:xfrm>
            <a:off x="1450848" y="1201960"/>
            <a:ext cx="9424416" cy="1219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865376" y="816864"/>
            <a:ext cx="1877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Bloc 1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1633728" y="2523744"/>
            <a:ext cx="1731264" cy="128016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1938528" y="3840480"/>
            <a:ext cx="1121664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B050"/>
                </a:solidFill>
              </a:rPr>
              <a:t>Bloc 2</a:t>
            </a: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62528" y="3182112"/>
            <a:ext cx="5401056" cy="25847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2548128" y="5145024"/>
            <a:ext cx="81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Bloc 4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80576" y="3218688"/>
            <a:ext cx="1536192" cy="258470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9485376" y="5939290"/>
            <a:ext cx="926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C000"/>
                </a:solidFill>
              </a:rPr>
              <a:t>Bloc 5</a:t>
            </a:r>
            <a:endParaRPr lang="fr-FR" dirty="0">
              <a:solidFill>
                <a:srgbClr val="FFC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462528" y="2566416"/>
            <a:ext cx="7254240" cy="59740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10875264" y="2770108"/>
            <a:ext cx="987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7030A0"/>
                </a:solidFill>
              </a:rPr>
              <a:t>Bloc 3</a:t>
            </a:r>
            <a:endParaRPr lang="fr-FR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653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0" t="26251" r="10800" b="52568"/>
          <a:stretch/>
        </p:blipFill>
        <p:spPr bwMode="auto">
          <a:xfrm>
            <a:off x="1450848" y="662919"/>
            <a:ext cx="9607296" cy="21379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Rectangle à coins arrondis 5"/>
          <p:cNvSpPr/>
          <p:nvPr/>
        </p:nvSpPr>
        <p:spPr>
          <a:xfrm>
            <a:off x="1450848" y="1066198"/>
            <a:ext cx="9424416" cy="1431512"/>
          </a:xfrm>
          <a:prstGeom prst="round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865376" y="616120"/>
            <a:ext cx="1877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Bloc 1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902208" y="3328416"/>
            <a:ext cx="1044854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b="1" dirty="0">
                <a:solidFill>
                  <a:srgbClr val="0070C0"/>
                </a:solidFill>
              </a:rPr>
              <a:t>Le premier bloc</a:t>
            </a:r>
            <a:r>
              <a:rPr lang="fr-FR" sz="2000" b="1" dirty="0">
                <a:solidFill>
                  <a:srgbClr val="000000"/>
                </a:solidFill>
              </a:rPr>
              <a:t> </a:t>
            </a:r>
            <a:r>
              <a:rPr lang="fr-FR" sz="2000" dirty="0">
                <a:solidFill>
                  <a:srgbClr val="000000"/>
                </a:solidFill>
              </a:rPr>
              <a:t>affiche : </a:t>
            </a:r>
          </a:p>
          <a:p>
            <a:pPr algn="just"/>
            <a:r>
              <a:rPr lang="fr-FR" sz="2000" dirty="0" smtClean="0">
                <a:solidFill>
                  <a:srgbClr val="000000"/>
                </a:solidFill>
              </a:rPr>
              <a:t>►</a:t>
            </a:r>
            <a:r>
              <a:rPr lang="fr-FR" sz="2000" dirty="0">
                <a:solidFill>
                  <a:srgbClr val="000000"/>
                </a:solidFill>
              </a:rPr>
              <a:t>Le nombre de documents trouvés. </a:t>
            </a:r>
            <a:endParaRPr lang="fr-FR" sz="2000" dirty="0" smtClean="0">
              <a:solidFill>
                <a:srgbClr val="000000"/>
              </a:solidFill>
            </a:endParaRPr>
          </a:p>
          <a:p>
            <a:pPr algn="just"/>
            <a:endParaRPr lang="fr-FR" sz="2000" dirty="0">
              <a:solidFill>
                <a:srgbClr val="000000"/>
              </a:solidFill>
            </a:endParaRPr>
          </a:p>
          <a:p>
            <a:pPr algn="just"/>
            <a:r>
              <a:rPr lang="fr-FR" sz="2000" dirty="0" smtClean="0">
                <a:solidFill>
                  <a:srgbClr val="000000"/>
                </a:solidFill>
              </a:rPr>
              <a:t>►</a:t>
            </a:r>
            <a:r>
              <a:rPr lang="fr-FR" sz="2000" dirty="0">
                <a:solidFill>
                  <a:srgbClr val="000000"/>
                </a:solidFill>
              </a:rPr>
              <a:t>Les critères utilisés lors de cette recherche. Chaque critère de recherche est affiché sous la forme d’une pastille </a:t>
            </a:r>
            <a:r>
              <a:rPr lang="fr-FR" sz="2000" dirty="0" smtClean="0">
                <a:solidFill>
                  <a:srgbClr val="000000"/>
                </a:solidFill>
              </a:rPr>
              <a:t>     qui </a:t>
            </a:r>
            <a:r>
              <a:rPr lang="fr-FR" sz="2000" dirty="0">
                <a:solidFill>
                  <a:srgbClr val="000000"/>
                </a:solidFill>
              </a:rPr>
              <a:t>peut être supprimée (en cliquant sur le symbole ) afin d’élargir la recherche. </a:t>
            </a:r>
          </a:p>
          <a:p>
            <a:pPr algn="just"/>
            <a:r>
              <a:rPr lang="fr-FR" sz="2000" dirty="0">
                <a:solidFill>
                  <a:srgbClr val="000000"/>
                </a:solidFill>
              </a:rPr>
              <a:t>Le </a:t>
            </a:r>
            <a:r>
              <a:rPr lang="fr-FR" sz="2000" dirty="0" smtClean="0">
                <a:solidFill>
                  <a:srgbClr val="000000"/>
                </a:solidFill>
              </a:rPr>
              <a:t>bouton                                       vous </a:t>
            </a:r>
            <a:r>
              <a:rPr lang="fr-FR" sz="2000" dirty="0">
                <a:solidFill>
                  <a:srgbClr val="000000"/>
                </a:solidFill>
              </a:rPr>
              <a:t>ramène à l’écran de recherche afin de modifier ou compléter la recherche précédente. </a:t>
            </a:r>
            <a:endParaRPr lang="fr-FR" sz="2000" dirty="0" smtClean="0">
              <a:solidFill>
                <a:srgbClr val="000000"/>
              </a:solidFill>
            </a:endParaRPr>
          </a:p>
          <a:p>
            <a:pPr algn="just"/>
            <a:endParaRPr lang="fr-FR" sz="2000" dirty="0">
              <a:solidFill>
                <a:srgbClr val="000000"/>
              </a:solidFill>
            </a:endParaRPr>
          </a:p>
          <a:p>
            <a:pPr algn="just"/>
            <a:r>
              <a:rPr lang="fr-FR" sz="2000" dirty="0" smtClean="0">
                <a:solidFill>
                  <a:srgbClr val="000000"/>
                </a:solidFill>
              </a:rPr>
              <a:t>►</a:t>
            </a:r>
            <a:r>
              <a:rPr lang="fr-FR" sz="2000" dirty="0">
                <a:solidFill>
                  <a:srgbClr val="000000"/>
                </a:solidFill>
              </a:rPr>
              <a:t>Le </a:t>
            </a:r>
            <a:r>
              <a:rPr lang="fr-FR" sz="2000" dirty="0" smtClean="0">
                <a:solidFill>
                  <a:srgbClr val="000000"/>
                </a:solidFill>
              </a:rPr>
              <a:t>bouton                                vous </a:t>
            </a:r>
            <a:r>
              <a:rPr lang="fr-FR" sz="2000" dirty="0">
                <a:solidFill>
                  <a:srgbClr val="000000"/>
                </a:solidFill>
              </a:rPr>
              <a:t>permet d’enregistrer cette recherche afin de pouvoir la réutiliser ultérieurement</a:t>
            </a:r>
            <a:r>
              <a:rPr lang="fr-FR" sz="2000" i="1" dirty="0">
                <a:solidFill>
                  <a:srgbClr val="000000"/>
                </a:solidFill>
              </a:rPr>
              <a:t>. </a:t>
            </a:r>
            <a:endParaRPr lang="fr-FR" sz="2000" dirty="0"/>
          </a:p>
        </p:txBody>
      </p:sp>
      <p:pic>
        <p:nvPicPr>
          <p:cNvPr id="8" name="Image 7"/>
          <p:cNvPicPr/>
          <p:nvPr/>
        </p:nvPicPr>
        <p:blipFill rotWithShape="1">
          <a:blip r:embed="rId3"/>
          <a:srcRect l="57556" t="27082" r="41314" b="71616"/>
          <a:stretch/>
        </p:blipFill>
        <p:spPr bwMode="auto">
          <a:xfrm>
            <a:off x="2431304" y="4683698"/>
            <a:ext cx="238125" cy="1714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 8"/>
          <p:cNvPicPr/>
          <p:nvPr/>
        </p:nvPicPr>
        <p:blipFill rotWithShape="1">
          <a:blip r:embed="rId3"/>
          <a:srcRect l="35314" t="31422" r="55147" b="66481"/>
          <a:stretch/>
        </p:blipFill>
        <p:spPr bwMode="auto">
          <a:xfrm>
            <a:off x="2235944" y="4956244"/>
            <a:ext cx="2009775" cy="2762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 9"/>
          <p:cNvPicPr/>
          <p:nvPr/>
        </p:nvPicPr>
        <p:blipFill rotWithShape="1">
          <a:blip r:embed="rId3"/>
          <a:srcRect l="36535" t="35183" r="53248" b="62793"/>
          <a:stretch/>
        </p:blipFill>
        <p:spPr bwMode="auto">
          <a:xfrm>
            <a:off x="2550367" y="5830641"/>
            <a:ext cx="2152650" cy="2667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06930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0" t="37376" r="71500" b="36624"/>
          <a:stretch/>
        </p:blipFill>
        <p:spPr bwMode="auto">
          <a:xfrm>
            <a:off x="1158240" y="1255776"/>
            <a:ext cx="2206752" cy="253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à coins arrondis 7"/>
          <p:cNvSpPr/>
          <p:nvPr/>
        </p:nvSpPr>
        <p:spPr>
          <a:xfrm>
            <a:off x="1328928" y="1877568"/>
            <a:ext cx="1731264" cy="1280160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938528" y="3840480"/>
            <a:ext cx="1121664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B050"/>
                </a:solidFill>
              </a:rPr>
              <a:t>Bloc 2</a:t>
            </a: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412508" y="1153139"/>
            <a:ext cx="6778752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00B050"/>
                </a:solidFill>
              </a:rPr>
              <a:t>Le deuxième bloc </a:t>
            </a:r>
            <a:r>
              <a:rPr lang="fr-FR" sz="2000" dirty="0"/>
              <a:t>vous permet d’affiner le résultat : </a:t>
            </a:r>
          </a:p>
          <a:p>
            <a:endParaRPr lang="fr-FR" sz="2000" dirty="0" smtClean="0"/>
          </a:p>
          <a:p>
            <a:r>
              <a:rPr lang="fr-FR" sz="2000" dirty="0" smtClean="0"/>
              <a:t>►</a:t>
            </a:r>
            <a:r>
              <a:rPr lang="fr-FR" sz="2000" dirty="0"/>
              <a:t>par Collection. </a:t>
            </a:r>
            <a:endParaRPr lang="fr-FR" sz="2000" dirty="0" smtClean="0"/>
          </a:p>
          <a:p>
            <a:endParaRPr lang="fr-FR" sz="2000" dirty="0"/>
          </a:p>
          <a:p>
            <a:r>
              <a:rPr lang="fr-FR" sz="2000" dirty="0" smtClean="0"/>
              <a:t>►</a:t>
            </a:r>
            <a:r>
              <a:rPr lang="fr-FR" sz="2000" dirty="0"/>
              <a:t>par ICS (l’arborescence comporte plusieurs niveaux, cliquez </a:t>
            </a:r>
            <a:r>
              <a:rPr lang="fr-FR" sz="2000" dirty="0" smtClean="0"/>
              <a:t>sur      pour </a:t>
            </a:r>
            <a:r>
              <a:rPr lang="fr-FR" sz="2000" dirty="0"/>
              <a:t>les déplier). </a:t>
            </a:r>
            <a:endParaRPr lang="fr-FR" sz="2000" dirty="0" smtClean="0"/>
          </a:p>
          <a:p>
            <a:endParaRPr lang="fr-FR" sz="2000" dirty="0"/>
          </a:p>
          <a:p>
            <a:r>
              <a:rPr lang="fr-FR" sz="2000" dirty="0" smtClean="0"/>
              <a:t>►</a:t>
            </a:r>
            <a:r>
              <a:rPr lang="fr-FR" sz="2000" dirty="0"/>
              <a:t>par Type de document (Norme, Projets de normes, Textes réglementaires, Règles techniques). </a:t>
            </a:r>
            <a:endParaRPr lang="fr-FR" sz="2000" dirty="0" smtClean="0"/>
          </a:p>
          <a:p>
            <a:endParaRPr lang="fr-FR" sz="2000" dirty="0"/>
          </a:p>
          <a:p>
            <a:r>
              <a:rPr lang="fr-FR" sz="2000" dirty="0" smtClean="0"/>
              <a:t>►</a:t>
            </a:r>
            <a:r>
              <a:rPr lang="fr-FR" sz="2000" dirty="0"/>
              <a:t>par Statut de document (en vigueur ou annulé). </a:t>
            </a:r>
          </a:p>
          <a:p>
            <a:r>
              <a:rPr lang="fr-FR" sz="2000" dirty="0"/>
              <a:t>Pour affiner les résultats, cliquez sur un des liens pour le sélectionner comme critère d’affinage. </a:t>
            </a:r>
            <a:r>
              <a:rPr lang="fr-FR" dirty="0"/>
              <a:t>	</a:t>
            </a:r>
          </a:p>
          <a:p>
            <a:endParaRPr lang="fr-FR" dirty="0"/>
          </a:p>
        </p:txBody>
      </p:sp>
      <p:pic>
        <p:nvPicPr>
          <p:cNvPr id="6" name="Image 5"/>
          <p:cNvPicPr/>
          <p:nvPr/>
        </p:nvPicPr>
        <p:blipFill rotWithShape="1">
          <a:blip r:embed="rId3"/>
          <a:srcRect l="53202" t="52208" r="45754" b="45973"/>
          <a:stretch/>
        </p:blipFill>
        <p:spPr bwMode="auto">
          <a:xfrm>
            <a:off x="4932492" y="2783244"/>
            <a:ext cx="180975" cy="190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35620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0" t="42700" r="12300" b="43123"/>
          <a:stretch/>
        </p:blipFill>
        <p:spPr bwMode="auto">
          <a:xfrm>
            <a:off x="1743456" y="393573"/>
            <a:ext cx="7656576" cy="1382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944624" y="487536"/>
            <a:ext cx="7254240" cy="709803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9601200" y="812366"/>
            <a:ext cx="987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7030A0"/>
                </a:solidFill>
              </a:rPr>
              <a:t>Bloc 3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110343" y="2267339"/>
            <a:ext cx="1045028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7030A0"/>
                </a:solidFill>
              </a:rPr>
              <a:t>Le troisième bloc </a:t>
            </a:r>
            <a:r>
              <a:rPr lang="fr-FR" dirty="0"/>
              <a:t>permet de : 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►</a:t>
            </a:r>
            <a:r>
              <a:rPr lang="fr-FR" dirty="0"/>
              <a:t>Gérer la pagination de la liste de résultats : </a:t>
            </a:r>
            <a:endParaRPr lang="fr-FR" dirty="0" smtClean="0"/>
          </a:p>
          <a:p>
            <a:r>
              <a:rPr lang="fr-FR" dirty="0"/>
              <a:t> </a:t>
            </a:r>
            <a:r>
              <a:rPr lang="fr-FR" dirty="0" smtClean="0"/>
              <a:t>           Utilisez </a:t>
            </a:r>
            <a:r>
              <a:rPr lang="fr-FR" dirty="0"/>
              <a:t>la première liste déroulante pour sélectionner le nombre de résultats à afficher par page</a:t>
            </a:r>
            <a:r>
              <a:rPr lang="fr-FR" dirty="0" smtClean="0"/>
              <a:t>. </a:t>
            </a:r>
          </a:p>
          <a:p>
            <a:r>
              <a:rPr lang="fr-FR" dirty="0"/>
              <a:t> </a:t>
            </a:r>
            <a:r>
              <a:rPr lang="fr-FR" dirty="0" smtClean="0"/>
              <a:t>           Changez </a:t>
            </a:r>
            <a:r>
              <a:rPr lang="fr-FR" dirty="0"/>
              <a:t>de page avec la seconde liste déroulante. 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►</a:t>
            </a:r>
            <a:r>
              <a:rPr lang="fr-FR" dirty="0"/>
              <a:t>Changez le tri dans la liste de résultats. </a:t>
            </a:r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/>
              <a:t>Le tri par défaut est un </a:t>
            </a:r>
            <a:r>
              <a:rPr lang="fr-FR" b="1" dirty="0"/>
              <a:t>Tri par pertinence </a:t>
            </a:r>
            <a:r>
              <a:rPr lang="fr-FR" dirty="0"/>
              <a:t>qui classe les documents trouvés dans cet ordre </a:t>
            </a:r>
            <a:r>
              <a:rPr lang="fr-FR" dirty="0" smtClean="0"/>
              <a:t>:</a:t>
            </a:r>
          </a:p>
          <a:p>
            <a:pPr marL="1200150" lvl="2" indent="-285750">
              <a:buFontTx/>
              <a:buChar char="-"/>
            </a:pPr>
            <a:r>
              <a:rPr lang="fr-FR" dirty="0" smtClean="0"/>
              <a:t>par </a:t>
            </a:r>
            <a:r>
              <a:rPr lang="fr-FR" dirty="0"/>
              <a:t>collection, </a:t>
            </a:r>
            <a:endParaRPr lang="fr-FR" dirty="0" smtClean="0"/>
          </a:p>
          <a:p>
            <a:pPr marL="1200150" lvl="2" indent="-285750">
              <a:buFontTx/>
              <a:buChar char="-"/>
            </a:pPr>
            <a:r>
              <a:rPr lang="fr-FR" dirty="0" smtClean="0"/>
              <a:t>puis </a:t>
            </a:r>
            <a:r>
              <a:rPr lang="fr-FR" dirty="0"/>
              <a:t>par statut du document (les documents en vigueur avant les documents annulés</a:t>
            </a:r>
            <a:r>
              <a:rPr lang="fr-FR" dirty="0" smtClean="0"/>
              <a:t>),</a:t>
            </a:r>
          </a:p>
          <a:p>
            <a:pPr marL="1200150" lvl="2" indent="-285750">
              <a:buFontTx/>
              <a:buChar char="-"/>
            </a:pPr>
            <a:r>
              <a:rPr lang="fr-FR" dirty="0" smtClean="0"/>
              <a:t>puis </a:t>
            </a:r>
            <a:r>
              <a:rPr lang="fr-FR" dirty="0"/>
              <a:t>par pertinence des critères. 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3" name="Flèche droite 2"/>
          <p:cNvSpPr/>
          <p:nvPr/>
        </p:nvSpPr>
        <p:spPr>
          <a:xfrm>
            <a:off x="1547514" y="3201734"/>
            <a:ext cx="223934" cy="1306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droite 6"/>
          <p:cNvSpPr/>
          <p:nvPr/>
        </p:nvSpPr>
        <p:spPr>
          <a:xfrm>
            <a:off x="1547514" y="3502089"/>
            <a:ext cx="223934" cy="1306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t="30407" r="81819"/>
          <a:stretch/>
        </p:blipFill>
        <p:spPr>
          <a:xfrm>
            <a:off x="5337611" y="3984170"/>
            <a:ext cx="1863170" cy="987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620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00" t="48171" r="25900" b="22998"/>
          <a:stretch/>
        </p:blipFill>
        <p:spPr bwMode="auto">
          <a:xfrm>
            <a:off x="5712822" y="463252"/>
            <a:ext cx="5864352" cy="2812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800282" y="765234"/>
            <a:ext cx="5401056" cy="258470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8236566" y="93920"/>
            <a:ext cx="81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Bloc 4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26571" y="351285"/>
            <a:ext cx="51691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Le quatrième bloc </a:t>
            </a:r>
            <a:r>
              <a:rPr lang="fr-FR" dirty="0"/>
              <a:t>affiche : 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►</a:t>
            </a:r>
            <a:r>
              <a:rPr lang="fr-FR" dirty="0"/>
              <a:t>La référence du document et sa date officielle de publication. </a:t>
            </a:r>
          </a:p>
          <a:p>
            <a:endParaRPr lang="fr-FR" dirty="0"/>
          </a:p>
          <a:p>
            <a:r>
              <a:rPr lang="fr-FR" dirty="0" smtClean="0"/>
              <a:t>►</a:t>
            </a:r>
            <a:r>
              <a:rPr lang="fr-FR" dirty="0"/>
              <a:t>L’information </a:t>
            </a:r>
            <a:r>
              <a:rPr lang="fr-FR" dirty="0" smtClean="0"/>
              <a:t>d’annulation</a:t>
            </a:r>
            <a:endParaRPr lang="fr-FR" dirty="0"/>
          </a:p>
          <a:p>
            <a:r>
              <a:rPr lang="fr-FR" dirty="0"/>
              <a:t>Ex : </a:t>
            </a:r>
            <a:r>
              <a:rPr lang="fr-FR" dirty="0" smtClean="0"/>
              <a:t>      </a:t>
            </a:r>
            <a:r>
              <a:rPr lang="fr-FR" dirty="0" smtClean="0">
                <a:solidFill>
                  <a:srgbClr val="FF0000"/>
                </a:solidFill>
              </a:rPr>
              <a:t>et Annulé en septembre 2003.</a:t>
            </a:r>
          </a:p>
          <a:p>
            <a:endParaRPr lang="fr-FR" dirty="0"/>
          </a:p>
          <a:p>
            <a:r>
              <a:rPr lang="fr-FR" dirty="0" smtClean="0"/>
              <a:t>►</a:t>
            </a:r>
            <a:r>
              <a:rPr lang="fr-FR" dirty="0"/>
              <a:t>L’indice de classement français (uniquement pour les normes françaises). </a:t>
            </a:r>
          </a:p>
          <a:p>
            <a:r>
              <a:rPr lang="fr-FR" dirty="0"/>
              <a:t>Ex : </a:t>
            </a:r>
            <a:r>
              <a:rPr lang="fr-FR" dirty="0" smtClean="0"/>
              <a:t>X50-130</a:t>
            </a:r>
            <a:endParaRPr lang="fr-FR" dirty="0"/>
          </a:p>
        </p:txBody>
      </p:sp>
      <p:pic>
        <p:nvPicPr>
          <p:cNvPr id="8" name="Image 7"/>
          <p:cNvPicPr/>
          <p:nvPr/>
        </p:nvPicPr>
        <p:blipFill rotWithShape="1">
          <a:blip r:embed="rId3"/>
          <a:srcRect l="34185" t="32429" r="64475" b="65026"/>
          <a:stretch/>
        </p:blipFill>
        <p:spPr bwMode="auto">
          <a:xfrm>
            <a:off x="785326" y="2057586"/>
            <a:ext cx="231710" cy="265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26571" y="3651920"/>
            <a:ext cx="116072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►</a:t>
            </a:r>
            <a:r>
              <a:rPr lang="fr-FR" dirty="0"/>
              <a:t>Le titre du </a:t>
            </a:r>
            <a:r>
              <a:rPr lang="fr-FR" dirty="0" smtClean="0"/>
              <a:t>document</a:t>
            </a:r>
          </a:p>
          <a:p>
            <a:endParaRPr lang="fr-FR" dirty="0" smtClean="0"/>
          </a:p>
          <a:p>
            <a:r>
              <a:rPr lang="fr-FR" dirty="0" smtClean="0"/>
              <a:t>►</a:t>
            </a:r>
            <a:r>
              <a:rPr lang="fr-FR" dirty="0"/>
              <a:t>L’indication que cette norme française fait l’objet d’un projet de révision. </a:t>
            </a:r>
          </a:p>
          <a:p>
            <a:pPr lvl="1"/>
            <a:r>
              <a:rPr lang="fr-FR" dirty="0"/>
              <a:t>Ex : </a:t>
            </a:r>
            <a:r>
              <a:rPr lang="fr-FR" dirty="0" smtClean="0"/>
              <a:t>      </a:t>
            </a:r>
            <a:r>
              <a:rPr lang="fr-FR" dirty="0" smtClean="0">
                <a:solidFill>
                  <a:srgbClr val="00B050"/>
                </a:solidFill>
              </a:rPr>
              <a:t>norme faisant l’objet d’une révision.</a:t>
            </a:r>
            <a:endParaRPr lang="fr-FR" dirty="0">
              <a:solidFill>
                <a:srgbClr val="00B050"/>
              </a:solidFill>
            </a:endParaRPr>
          </a:p>
          <a:p>
            <a:pPr lvl="1"/>
            <a:endParaRPr lang="fr-FR" dirty="0"/>
          </a:p>
          <a:p>
            <a:r>
              <a:rPr lang="fr-FR" dirty="0" smtClean="0"/>
              <a:t>►</a:t>
            </a:r>
            <a:r>
              <a:rPr lang="fr-FR" dirty="0"/>
              <a:t>Les liens directs vers les documents (modifie, remplace, modifié par, remplacé par) liés à ce document apparaissent sous un menu dépliable. Ces menus apparaissent uniquement lorsque le document possède ce type de liaison. </a:t>
            </a:r>
          </a:p>
          <a:p>
            <a:endParaRPr lang="fr-FR" dirty="0"/>
          </a:p>
        </p:txBody>
      </p:sp>
      <p:pic>
        <p:nvPicPr>
          <p:cNvPr id="10" name="Image 9"/>
          <p:cNvPicPr/>
          <p:nvPr/>
        </p:nvPicPr>
        <p:blipFill rotWithShape="1">
          <a:blip r:embed="rId3"/>
          <a:srcRect l="33779" t="82998" r="65014" b="14937"/>
          <a:stretch/>
        </p:blipFill>
        <p:spPr bwMode="auto">
          <a:xfrm>
            <a:off x="1250303" y="4498173"/>
            <a:ext cx="251926" cy="3079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356203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10" t="46671" r="12300" b="22998"/>
          <a:stretch/>
        </p:blipFill>
        <p:spPr bwMode="auto">
          <a:xfrm>
            <a:off x="671804" y="811763"/>
            <a:ext cx="1973860" cy="2958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969637" y="1557839"/>
            <a:ext cx="1536192" cy="221222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1195438" y="3951869"/>
            <a:ext cx="926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C000"/>
                </a:solidFill>
              </a:rPr>
              <a:t>Bloc 5</a:t>
            </a:r>
            <a:endParaRPr lang="fr-FR" dirty="0">
              <a:solidFill>
                <a:srgbClr val="FFC000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803662" y="581305"/>
            <a:ext cx="901822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Liste de résultats : </a:t>
            </a:r>
            <a:r>
              <a:rPr lang="fr-FR" sz="2000" b="1" dirty="0">
                <a:solidFill>
                  <a:srgbClr val="FFC000"/>
                </a:solidFill>
              </a:rPr>
              <a:t>bloc 5 </a:t>
            </a:r>
            <a:endParaRPr lang="fr-FR" sz="2000" dirty="0">
              <a:solidFill>
                <a:srgbClr val="FFC000"/>
              </a:solidFill>
            </a:endParaRPr>
          </a:p>
          <a:p>
            <a:r>
              <a:rPr lang="fr-FR" sz="2000" dirty="0"/>
              <a:t>Ce bloc contient les pictogrammes d’accès au texte intégral du document</a:t>
            </a:r>
            <a:r>
              <a:rPr lang="fr-FR" sz="2000" dirty="0" smtClean="0"/>
              <a:t>.</a:t>
            </a:r>
          </a:p>
          <a:p>
            <a:r>
              <a:rPr lang="fr-FR" sz="2000" i="1" dirty="0" smtClean="0">
                <a:solidFill>
                  <a:srgbClr val="FF0000"/>
                </a:solidFill>
              </a:rPr>
              <a:t>Il </a:t>
            </a:r>
            <a:r>
              <a:rPr lang="fr-FR" sz="2000" i="1" dirty="0">
                <a:solidFill>
                  <a:srgbClr val="FF0000"/>
                </a:solidFill>
              </a:rPr>
              <a:t>apparaît uniquement si la collection à laquelle il appartient fait partie de votre périmètre d’abonnement. </a:t>
            </a:r>
            <a:endParaRPr lang="fr-FR" sz="2000" i="1" dirty="0" smtClean="0">
              <a:solidFill>
                <a:srgbClr val="FF0000"/>
              </a:solidFill>
            </a:endParaRPr>
          </a:p>
          <a:p>
            <a:endParaRPr lang="fr-FR" sz="2000" dirty="0" smtClean="0"/>
          </a:p>
          <a:p>
            <a:r>
              <a:rPr lang="fr-FR" sz="2000" dirty="0"/>
              <a:t>	</a:t>
            </a:r>
            <a:r>
              <a:rPr lang="fr-FR" sz="2000" dirty="0" smtClean="0"/>
              <a:t>Pour </a:t>
            </a:r>
            <a:r>
              <a:rPr lang="fr-FR" sz="2000" dirty="0"/>
              <a:t>ouvrir le PDF de la norme en version française. </a:t>
            </a:r>
            <a:endParaRPr lang="fr-FR" sz="2000" dirty="0" smtClean="0"/>
          </a:p>
          <a:p>
            <a:r>
              <a:rPr lang="fr-FR" sz="2000" dirty="0"/>
              <a:t>	</a:t>
            </a:r>
          </a:p>
          <a:p>
            <a:r>
              <a:rPr lang="fr-FR" sz="2000" dirty="0" smtClean="0"/>
              <a:t>	Pour </a:t>
            </a:r>
            <a:r>
              <a:rPr lang="fr-FR" sz="2000" dirty="0"/>
              <a:t>ouvrir le PDF de la norme en version anglaise. 	</a:t>
            </a:r>
          </a:p>
          <a:p>
            <a:r>
              <a:rPr lang="fr-FR" sz="2000" dirty="0"/>
              <a:t>		</a:t>
            </a:r>
          </a:p>
          <a:p>
            <a:r>
              <a:rPr lang="fr-FR" sz="2000" dirty="0" smtClean="0"/>
              <a:t>	Pour </a:t>
            </a:r>
            <a:r>
              <a:rPr lang="fr-FR" sz="2000" dirty="0"/>
              <a:t>ouvrir la norme en version html, et bénéficier des fonctionnalités html. </a:t>
            </a:r>
            <a:endParaRPr lang="fr-FR" sz="2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87" t="55057" r="14281" b="41499"/>
          <a:stretch/>
        </p:blipFill>
        <p:spPr bwMode="auto">
          <a:xfrm>
            <a:off x="3187462" y="2166354"/>
            <a:ext cx="503853" cy="335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34" t="55025" r="20404" b="41627"/>
          <a:stretch/>
        </p:blipFill>
        <p:spPr bwMode="auto">
          <a:xfrm>
            <a:off x="3173465" y="3443493"/>
            <a:ext cx="531845" cy="326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33" t="58387" r="14434" b="38170"/>
          <a:stretch/>
        </p:blipFill>
        <p:spPr bwMode="auto">
          <a:xfrm>
            <a:off x="3187461" y="2819248"/>
            <a:ext cx="503854" cy="335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671804" y="4721290"/>
            <a:ext cx="11243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En </a:t>
            </a:r>
            <a:r>
              <a:rPr lang="fr-FR" sz="2000" dirty="0"/>
              <a:t>cliquant sur un des pictogrammes </a:t>
            </a:r>
            <a:r>
              <a:rPr lang="fr-FR" sz="2000" dirty="0" smtClean="0"/>
              <a:t>             ou             , </a:t>
            </a:r>
            <a:r>
              <a:rPr lang="fr-FR" sz="2000" dirty="0"/>
              <a:t>le texte intégral du document s’ouvre avec votre lecteur PDF. </a:t>
            </a:r>
            <a:endParaRPr lang="fr-FR" sz="2000" dirty="0"/>
          </a:p>
        </p:txBody>
      </p:sp>
      <p:sp>
        <p:nvSpPr>
          <p:cNvPr id="4" name="Flèche droite 3"/>
          <p:cNvSpPr/>
          <p:nvPr/>
        </p:nvSpPr>
        <p:spPr>
          <a:xfrm>
            <a:off x="270588" y="4801766"/>
            <a:ext cx="401216" cy="29274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 droite 10"/>
          <p:cNvSpPr/>
          <p:nvPr/>
        </p:nvSpPr>
        <p:spPr>
          <a:xfrm>
            <a:off x="270588" y="5627939"/>
            <a:ext cx="401216" cy="29274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87" t="55057" r="14281" b="41499"/>
          <a:stretch/>
        </p:blipFill>
        <p:spPr bwMode="auto">
          <a:xfrm>
            <a:off x="4841592" y="4801766"/>
            <a:ext cx="503853" cy="335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33" t="58387" r="14434" b="38170"/>
          <a:stretch/>
        </p:blipFill>
        <p:spPr bwMode="auto">
          <a:xfrm>
            <a:off x="5826469" y="4801766"/>
            <a:ext cx="503854" cy="335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34" t="55025" r="20404" b="41627"/>
          <a:stretch/>
        </p:blipFill>
        <p:spPr bwMode="auto">
          <a:xfrm>
            <a:off x="4244432" y="5665979"/>
            <a:ext cx="531845" cy="326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718456" y="5598998"/>
            <a:ext cx="111500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0000"/>
                </a:solidFill>
              </a:rPr>
              <a:t>En </a:t>
            </a:r>
            <a:r>
              <a:rPr lang="fr-FR" sz="2000" dirty="0">
                <a:solidFill>
                  <a:srgbClr val="000000"/>
                </a:solidFill>
              </a:rPr>
              <a:t>cliquant sur le pictogramme </a:t>
            </a:r>
            <a:r>
              <a:rPr lang="fr-FR" sz="2000" dirty="0" smtClean="0">
                <a:solidFill>
                  <a:srgbClr val="000000"/>
                </a:solidFill>
              </a:rPr>
              <a:t>       vous </a:t>
            </a:r>
            <a:r>
              <a:rPr lang="fr-FR" sz="2000" dirty="0">
                <a:solidFill>
                  <a:srgbClr val="000000"/>
                </a:solidFill>
              </a:rPr>
              <a:t>ouvrez le document en html dans un nouvel onglet ou une nouvelle fenêtre du </a:t>
            </a:r>
            <a:r>
              <a:rPr lang="fr-FR" sz="2000" dirty="0" smtClean="0">
                <a:solidFill>
                  <a:srgbClr val="000000"/>
                </a:solidFill>
              </a:rPr>
              <a:t>navigateur. 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1356203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225167"/>
            <a:ext cx="10515600" cy="567936"/>
          </a:xfrm>
        </p:spPr>
        <p:txBody>
          <a:bodyPr>
            <a:normAutofit/>
          </a:bodyPr>
          <a:lstStyle/>
          <a:p>
            <a:pPr algn="ctr"/>
            <a:r>
              <a:rPr lang="fr-FR" sz="3200" b="1" dirty="0" smtClean="0">
                <a:solidFill>
                  <a:srgbClr val="000000"/>
                </a:solidFill>
              </a:rPr>
              <a:t>Ouverture du document en html</a:t>
            </a:r>
            <a:endParaRPr lang="fr-FR" sz="3200" b="1" dirty="0"/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 rotWithShape="1">
          <a:blip r:embed="rId2"/>
          <a:srcRect l="18352" t="8466" r="6912" b="2381"/>
          <a:stretch/>
        </p:blipFill>
        <p:spPr bwMode="auto">
          <a:xfrm>
            <a:off x="3387012" y="1101012"/>
            <a:ext cx="7165910" cy="5533053"/>
          </a:xfrm>
          <a:prstGeom prst="rect">
            <a:avLst/>
          </a:prstGeom>
          <a:ln w="127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Accolade ouvrante 4"/>
          <p:cNvSpPr/>
          <p:nvPr/>
        </p:nvSpPr>
        <p:spPr>
          <a:xfrm>
            <a:off x="3116424" y="1735493"/>
            <a:ext cx="270588" cy="961053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349897" y="1903445"/>
            <a:ext cx="269654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 smtClean="0"/>
              <a:t>Un  </a:t>
            </a:r>
            <a:r>
              <a:rPr lang="fr-FR" sz="2000" u="sng" dirty="0"/>
              <a:t>menu </a:t>
            </a:r>
            <a:r>
              <a:rPr lang="fr-FR" sz="2000" u="sng" dirty="0" smtClean="0"/>
              <a:t>comportant </a:t>
            </a:r>
            <a:r>
              <a:rPr lang="fr-FR" sz="2000" u="sng" dirty="0"/>
              <a:t>différentes parties : </a:t>
            </a:r>
            <a:endParaRPr lang="fr-FR" sz="2000" u="sng" dirty="0" smtClean="0"/>
          </a:p>
          <a:p>
            <a:endParaRPr lang="fr-FR" sz="2000" dirty="0"/>
          </a:p>
          <a:p>
            <a:r>
              <a:rPr lang="fr-FR" sz="2000" dirty="0" smtClean="0"/>
              <a:t>►</a:t>
            </a:r>
            <a:r>
              <a:rPr lang="fr-FR" sz="2000" dirty="0"/>
              <a:t>Le sommaire des chapitres. </a:t>
            </a:r>
            <a:endParaRPr lang="fr-FR" sz="2000" dirty="0" smtClean="0"/>
          </a:p>
          <a:p>
            <a:endParaRPr lang="fr-FR" sz="2000" dirty="0"/>
          </a:p>
          <a:p>
            <a:r>
              <a:rPr lang="fr-FR" sz="2000" dirty="0" smtClean="0"/>
              <a:t>►</a:t>
            </a:r>
            <a:r>
              <a:rPr lang="fr-FR" sz="2000" dirty="0"/>
              <a:t>Le sommaire de figures et </a:t>
            </a:r>
            <a:r>
              <a:rPr lang="fr-FR" sz="2000" dirty="0" smtClean="0"/>
              <a:t>tableaux.</a:t>
            </a:r>
          </a:p>
          <a:p>
            <a:endParaRPr lang="fr-FR" sz="2000" dirty="0" smtClean="0"/>
          </a:p>
          <a:p>
            <a:r>
              <a:rPr lang="fr-FR" sz="2000" dirty="0" smtClean="0"/>
              <a:t>►</a:t>
            </a:r>
            <a:r>
              <a:rPr lang="fr-FR" sz="2000" dirty="0"/>
              <a:t>Un accès aux dossiers auxquels est rattaché le </a:t>
            </a:r>
            <a:r>
              <a:rPr lang="fr-FR" sz="2000" dirty="0" smtClean="0"/>
              <a:t>document.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9954514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 rotWithShape="1">
          <a:blip r:embed="rId2"/>
          <a:srcRect l="18519" t="10002" r="65372" b="31745"/>
          <a:stretch/>
        </p:blipFill>
        <p:spPr bwMode="auto">
          <a:xfrm>
            <a:off x="767585" y="541175"/>
            <a:ext cx="2563446" cy="57937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 4"/>
          <p:cNvPicPr/>
          <p:nvPr/>
        </p:nvPicPr>
        <p:blipFill rotWithShape="1">
          <a:blip r:embed="rId3"/>
          <a:srcRect l="19676" t="10232" r="65178" b="55820"/>
          <a:stretch/>
        </p:blipFill>
        <p:spPr bwMode="auto">
          <a:xfrm>
            <a:off x="4477427" y="559837"/>
            <a:ext cx="2445887" cy="35363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 5"/>
          <p:cNvPicPr/>
          <p:nvPr/>
        </p:nvPicPr>
        <p:blipFill rotWithShape="1">
          <a:blip r:embed="rId4"/>
          <a:srcRect l="19345" t="9524" r="66270" b="64285"/>
          <a:stretch/>
        </p:blipFill>
        <p:spPr bwMode="auto">
          <a:xfrm>
            <a:off x="8107032" y="541175"/>
            <a:ext cx="2370657" cy="24915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14316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718457"/>
            <a:ext cx="10515600" cy="54585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>
                <a:solidFill>
                  <a:srgbClr val="FF0000"/>
                </a:solidFill>
              </a:rPr>
              <a:t>Saga Web </a:t>
            </a:r>
            <a:r>
              <a:rPr lang="fr-FR" sz="2000" dirty="0"/>
              <a:t>est un service permettant de proposer, à partir d’un même outil web </a:t>
            </a:r>
            <a:r>
              <a:rPr lang="fr-FR" sz="2000" dirty="0" smtClean="0"/>
              <a:t>:</a:t>
            </a:r>
          </a:p>
          <a:p>
            <a:pPr>
              <a:buFontTx/>
              <a:buChar char="-"/>
            </a:pPr>
            <a:r>
              <a:rPr lang="fr-FR" sz="2000" dirty="0" smtClean="0"/>
              <a:t>l’accès </a:t>
            </a:r>
            <a:r>
              <a:rPr lang="fr-FR" sz="2000" dirty="0"/>
              <a:t>à des bases de données bibliographiques des normes et </a:t>
            </a:r>
            <a:r>
              <a:rPr lang="fr-FR" sz="2000" dirty="0" smtClean="0"/>
              <a:t>réglementation</a:t>
            </a:r>
          </a:p>
          <a:p>
            <a:pPr>
              <a:buFontTx/>
              <a:buChar char="-"/>
            </a:pPr>
            <a:r>
              <a:rPr lang="fr-FR" sz="2000" dirty="0" smtClean="0"/>
              <a:t>l’accès </a:t>
            </a:r>
            <a:r>
              <a:rPr lang="fr-FR" sz="2000" dirty="0"/>
              <a:t>aux contenus intégraux de </a:t>
            </a:r>
            <a:r>
              <a:rPr lang="fr-FR" sz="2000" dirty="0" smtClean="0"/>
              <a:t>normes</a:t>
            </a:r>
          </a:p>
          <a:p>
            <a:pPr marL="0" indent="0">
              <a:buNone/>
            </a:pPr>
            <a:endParaRPr lang="fr-FR" sz="1400" dirty="0" smtClean="0"/>
          </a:p>
          <a:p>
            <a:pPr marL="0" indent="0">
              <a:buNone/>
            </a:pPr>
            <a:r>
              <a:rPr lang="fr-FR" sz="2000" dirty="0" smtClean="0"/>
              <a:t>Le </a:t>
            </a:r>
            <a:r>
              <a:rPr lang="fr-FR" sz="2000" dirty="0"/>
              <a:t>texte intégral des normes est accessible au format PDF et au format html (page web) pour certaines d’entre elles. </a:t>
            </a:r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r>
              <a:rPr lang="fr-FR" sz="2000" u="sng" dirty="0">
                <a:solidFill>
                  <a:srgbClr val="FF0000"/>
                </a:solidFill>
              </a:rPr>
              <a:t>Les fonctionnalités de base de Saga Web sont : </a:t>
            </a:r>
          </a:p>
          <a:p>
            <a:pPr marL="0" indent="0">
              <a:buNone/>
            </a:pPr>
            <a:r>
              <a:rPr lang="fr-FR" sz="2000" dirty="0" smtClean="0"/>
              <a:t>►</a:t>
            </a:r>
            <a:r>
              <a:rPr lang="fr-FR" sz="2000" dirty="0"/>
              <a:t>Un moteur de recherche. </a:t>
            </a:r>
          </a:p>
          <a:p>
            <a:pPr marL="0" indent="0">
              <a:buNone/>
            </a:pPr>
            <a:r>
              <a:rPr lang="fr-FR" sz="2000" dirty="0" smtClean="0"/>
              <a:t>►</a:t>
            </a:r>
            <a:r>
              <a:rPr lang="fr-FR" sz="2000" dirty="0"/>
              <a:t>Une interface bilingue français/anglais. </a:t>
            </a:r>
          </a:p>
          <a:p>
            <a:pPr marL="0" indent="0">
              <a:buNone/>
            </a:pPr>
            <a:r>
              <a:rPr lang="fr-FR" sz="2000" dirty="0" smtClean="0"/>
              <a:t>►</a:t>
            </a:r>
            <a:r>
              <a:rPr lang="fr-FR" sz="2000" dirty="0"/>
              <a:t>La possibilité de consulter, annoter et imprimer les documents. </a:t>
            </a:r>
          </a:p>
          <a:p>
            <a:pPr marL="0" indent="0">
              <a:buNone/>
            </a:pPr>
            <a:r>
              <a:rPr lang="fr-FR" sz="2000" dirty="0" smtClean="0"/>
              <a:t>►</a:t>
            </a:r>
            <a:r>
              <a:rPr lang="fr-FR" sz="2000" dirty="0"/>
              <a:t>Des mises à jour quotidiennes. </a:t>
            </a:r>
          </a:p>
          <a:p>
            <a:pPr marL="0" indent="0">
              <a:buNone/>
            </a:pPr>
            <a:r>
              <a:rPr lang="fr-FR" sz="2000" dirty="0" smtClean="0"/>
              <a:t>►</a:t>
            </a:r>
            <a:r>
              <a:rPr lang="fr-FR" sz="2000" dirty="0"/>
              <a:t>Différents modes d’identification (adresse IP/ adresse mail/ mot de passe…).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653717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44894" y="379379"/>
            <a:ext cx="10515600" cy="60120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 smtClean="0"/>
              <a:t>Saga </a:t>
            </a:r>
            <a:r>
              <a:rPr lang="fr-FR" sz="2000" dirty="0"/>
              <a:t>Web vous donne accès </a:t>
            </a:r>
            <a:r>
              <a:rPr lang="fr-FR" sz="2000" u="sng" dirty="0"/>
              <a:t>aux informations bibliographiques </a:t>
            </a:r>
            <a:r>
              <a:rPr lang="fr-FR" sz="2000" dirty="0"/>
              <a:t>des collections suivantes et ce quel que soit le niveau d’abonnement dont vous </a:t>
            </a:r>
            <a:r>
              <a:rPr lang="fr-FR" sz="2000" dirty="0" smtClean="0"/>
              <a:t>disposez</a:t>
            </a:r>
            <a:r>
              <a:rPr lang="fr-FR" sz="2000" dirty="0"/>
              <a:t> </a:t>
            </a:r>
            <a:r>
              <a:rPr lang="fr-FR" sz="2000" dirty="0" smtClean="0"/>
              <a:t>: </a:t>
            </a:r>
          </a:p>
          <a:p>
            <a:pPr marL="0" indent="0">
              <a:buNone/>
            </a:pPr>
            <a:r>
              <a:rPr lang="fr-FR" sz="2000" dirty="0" smtClean="0"/>
              <a:t>	►</a:t>
            </a:r>
            <a:r>
              <a:rPr lang="fr-FR" sz="2000" dirty="0"/>
              <a:t>Normes françaises en vigueur et annulées. </a:t>
            </a:r>
          </a:p>
          <a:p>
            <a:pPr marL="0" indent="0">
              <a:buNone/>
            </a:pPr>
            <a:r>
              <a:rPr lang="fr-FR" sz="2000" dirty="0" smtClean="0"/>
              <a:t>	►</a:t>
            </a:r>
            <a:r>
              <a:rPr lang="fr-FR" sz="2000" dirty="0"/>
              <a:t>Projets de normes françaises. </a:t>
            </a:r>
          </a:p>
          <a:p>
            <a:pPr marL="0" indent="0">
              <a:buNone/>
            </a:pPr>
            <a:r>
              <a:rPr lang="fr-FR" sz="2000" dirty="0" smtClean="0"/>
              <a:t>	►</a:t>
            </a:r>
            <a:r>
              <a:rPr lang="fr-FR" sz="2000" dirty="0"/>
              <a:t>Normes ISO (Organisation Internationale de Normalisation) en vigueur et annulées. </a:t>
            </a:r>
          </a:p>
          <a:p>
            <a:pPr marL="0" indent="0">
              <a:buNone/>
            </a:pPr>
            <a:r>
              <a:rPr lang="fr-FR" sz="2000" dirty="0" smtClean="0"/>
              <a:t>	►</a:t>
            </a:r>
            <a:r>
              <a:rPr lang="fr-FR" sz="2000" dirty="0"/>
              <a:t>Projets de normes ISO. </a:t>
            </a:r>
          </a:p>
          <a:p>
            <a:pPr marL="0" indent="0">
              <a:buNone/>
            </a:pPr>
            <a:r>
              <a:rPr lang="fr-FR" sz="2000" dirty="0" smtClean="0"/>
              <a:t>	►</a:t>
            </a:r>
            <a:r>
              <a:rPr lang="fr-FR" sz="2000" dirty="0"/>
              <a:t>Réglementation technique française et européenne. </a:t>
            </a:r>
          </a:p>
          <a:p>
            <a:pPr marL="0" indent="0">
              <a:buNone/>
            </a:pPr>
            <a:r>
              <a:rPr lang="fr-FR" sz="2000" dirty="0" smtClean="0"/>
              <a:t>	►</a:t>
            </a:r>
            <a:r>
              <a:rPr lang="fr-FR" sz="2000" dirty="0"/>
              <a:t>Normes ASTM (American Society for </a:t>
            </a:r>
            <a:r>
              <a:rPr lang="fr-FR" sz="2000" dirty="0" err="1"/>
              <a:t>Testing</a:t>
            </a:r>
            <a:r>
              <a:rPr lang="fr-FR" sz="2000" dirty="0"/>
              <a:t> and </a:t>
            </a:r>
            <a:r>
              <a:rPr lang="fr-FR" sz="2000" dirty="0" err="1"/>
              <a:t>Materials</a:t>
            </a:r>
            <a:r>
              <a:rPr lang="fr-FR" sz="2000" dirty="0"/>
              <a:t>) en vigueur et annulées. </a:t>
            </a:r>
            <a:endParaRPr lang="fr-FR" sz="2000" dirty="0" smtClean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r>
              <a:rPr lang="fr-FR" sz="2000" i="1" u="sng" dirty="0"/>
              <a:t>La </a:t>
            </a:r>
            <a:r>
              <a:rPr lang="fr-FR" sz="2000" i="1" u="sng" dirty="0" smtClean="0"/>
              <a:t>mise </a:t>
            </a:r>
            <a:r>
              <a:rPr lang="fr-FR" sz="2000" i="1" u="sng" dirty="0"/>
              <a:t>à jour des documents diffère suivant leurs origines : </a:t>
            </a:r>
          </a:p>
          <a:p>
            <a:pPr marL="0" indent="0">
              <a:buNone/>
            </a:pPr>
            <a:r>
              <a:rPr lang="fr-FR" sz="2000" dirty="0" smtClean="0"/>
              <a:t>	►</a:t>
            </a:r>
            <a:r>
              <a:rPr lang="fr-FR" sz="2000" dirty="0"/>
              <a:t>Normes/Projets de normes françaises et normes européennes : </a:t>
            </a:r>
            <a:r>
              <a:rPr lang="fr-FR" sz="2000" u="sng" dirty="0"/>
              <a:t>quotidienne </a:t>
            </a:r>
            <a:endParaRPr lang="fr-FR" sz="2000" dirty="0"/>
          </a:p>
          <a:p>
            <a:pPr marL="0" indent="0">
              <a:buNone/>
            </a:pPr>
            <a:r>
              <a:rPr lang="fr-FR" sz="2000" dirty="0" smtClean="0"/>
              <a:t>	►</a:t>
            </a:r>
            <a:r>
              <a:rPr lang="fr-FR" sz="2000" dirty="0"/>
              <a:t>Normes/Projets de normes ISO </a:t>
            </a:r>
            <a:r>
              <a:rPr lang="fr-FR" sz="2000" dirty="0" smtClean="0"/>
              <a:t>: </a:t>
            </a:r>
            <a:r>
              <a:rPr lang="fr-FR" sz="2000" u="sng" dirty="0"/>
              <a:t>bimensuelle </a:t>
            </a:r>
            <a:endParaRPr lang="fr-FR" sz="2000" dirty="0"/>
          </a:p>
          <a:p>
            <a:pPr marL="0" indent="0">
              <a:buNone/>
            </a:pPr>
            <a:r>
              <a:rPr lang="fr-FR" sz="2000" dirty="0" smtClean="0"/>
              <a:t>	►</a:t>
            </a:r>
            <a:r>
              <a:rPr lang="fr-FR" sz="2000" dirty="0"/>
              <a:t>Réglementation : </a:t>
            </a:r>
            <a:r>
              <a:rPr lang="fr-FR" sz="2000" u="sng" dirty="0"/>
              <a:t>quotidienne 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946573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72886" y="150521"/>
            <a:ext cx="10515600" cy="1325563"/>
          </a:xfrm>
        </p:spPr>
        <p:txBody>
          <a:bodyPr/>
          <a:lstStyle/>
          <a:p>
            <a:pPr algn="ctr"/>
            <a:r>
              <a:rPr kumimoji="0" lang="fr-FR" altLang="fr-FR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Procédure d'inscription à Saga Web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625" y="1659845"/>
            <a:ext cx="10515600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r-FR" altLang="fr-FR" dirty="0" smtClean="0">
                <a:solidFill>
                  <a:srgbClr val="222222"/>
                </a:solidFill>
                <a:cs typeface="Arial" panose="020B0604020202020204" pitchFamily="34" charset="0"/>
              </a:rPr>
              <a:t>Pour </a:t>
            </a:r>
            <a:r>
              <a:rPr lang="fr-FR" altLang="fr-FR" dirty="0">
                <a:solidFill>
                  <a:srgbClr val="222222"/>
                </a:solidFill>
                <a:cs typeface="Arial" panose="020B0604020202020204" pitchFamily="34" charset="0"/>
              </a:rPr>
              <a:t>accéder au formulaire d'inscription, </a:t>
            </a:r>
            <a:r>
              <a:rPr lang="fr-FR" altLang="fr-FR" dirty="0">
                <a:solidFill>
                  <a:srgbClr val="1155CC"/>
                </a:solidFill>
                <a:cs typeface="Arial" panose="020B0604020202020204" pitchFamily="34" charset="0"/>
                <a:hlinkClick r:id="rId2"/>
              </a:rPr>
              <a:t>suivez le </a:t>
            </a:r>
            <a:r>
              <a:rPr lang="fr-FR" altLang="fr-FR" dirty="0" smtClean="0">
                <a:solidFill>
                  <a:srgbClr val="1155CC"/>
                </a:solidFill>
                <a:cs typeface="Arial" panose="020B0604020202020204" pitchFamily="34" charset="0"/>
                <a:hlinkClick r:id="rId2"/>
              </a:rPr>
              <a:t>lien</a:t>
            </a:r>
            <a:endParaRPr lang="fr-FR" altLang="fr-FR" dirty="0" smtClean="0">
              <a:solidFill>
                <a:srgbClr val="1155CC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altLang="fr-FR" dirty="0" smtClean="0">
                <a:solidFill>
                  <a:srgbClr val="1155CC"/>
                </a:solidFill>
                <a:cs typeface="Arial" panose="020B0604020202020204" pitchFamily="34" charset="0"/>
              </a:rPr>
              <a:t>	</a:t>
            </a:r>
            <a:r>
              <a:rPr lang="fr-FR" altLang="fr-FR" dirty="0" smtClean="0">
                <a:solidFill>
                  <a:srgbClr val="1155CC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 une fenêtre apparaît:</a:t>
            </a:r>
            <a:endParaRPr lang="fr-FR" altLang="fr-FR" dirty="0">
              <a:solidFill>
                <a:srgbClr val="1155CC"/>
              </a:solidFill>
              <a:cs typeface="Arial" panose="020B0604020202020204" pitchFamily="34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fr-FR" altLang="fr-FR" b="1" dirty="0">
              <a:solidFill>
                <a:srgbClr val="222222"/>
              </a:solidFill>
              <a:cs typeface="Arial" panose="020B0604020202020204" pitchFamily="34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fr-FR" altLang="fr-FR" b="1" dirty="0" smtClean="0">
              <a:solidFill>
                <a:srgbClr val="222222"/>
              </a:solidFill>
              <a:cs typeface="Arial" panose="020B0604020202020204" pitchFamily="34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fr-FR" altLang="fr-FR" dirty="0" smtClean="0">
              <a:solidFill>
                <a:srgbClr val="222222"/>
              </a:solidFill>
              <a:cs typeface="Arial" panose="020B0604020202020204" pitchFamily="34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1400" b="1" dirty="0" smtClean="0">
                <a:solidFill>
                  <a:srgbClr val="222222"/>
                </a:solidFill>
                <a:cs typeface="Arial" panose="020B0604020202020204" pitchFamily="34" charset="0"/>
              </a:rPr>
              <a:t>                          </a:t>
            </a:r>
            <a:r>
              <a:rPr lang="fr-FR" altLang="fr-FR" sz="2000" b="1" dirty="0" smtClean="0">
                <a:solidFill>
                  <a:srgbClr val="222222"/>
                </a:solidFill>
                <a:cs typeface="Arial" panose="020B0604020202020204" pitchFamily="34" charset="0"/>
              </a:rPr>
              <a:t>Renseignez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2000" b="1" dirty="0">
                <a:solidFill>
                  <a:srgbClr val="222222"/>
                </a:solidFill>
                <a:cs typeface="Arial" panose="020B0604020202020204" pitchFamily="34" charset="0"/>
              </a:rPr>
              <a:t> </a:t>
            </a:r>
            <a:r>
              <a:rPr lang="fr-FR" altLang="fr-FR" sz="2000" b="1" dirty="0" smtClean="0">
                <a:solidFill>
                  <a:srgbClr val="222222"/>
                </a:solidFill>
                <a:cs typeface="Arial" panose="020B0604020202020204" pitchFamily="34" charset="0"/>
              </a:rPr>
              <a:t>              </a:t>
            </a:r>
            <a:r>
              <a:rPr lang="fr-FR" altLang="fr-FR" sz="2000" dirty="0" smtClean="0">
                <a:solidFill>
                  <a:srgbClr val="222222"/>
                </a:solidFill>
                <a:cs typeface="Arial" panose="020B0604020202020204" pitchFamily="34" charset="0"/>
              </a:rPr>
              <a:t>tous </a:t>
            </a:r>
            <a:r>
              <a:rPr lang="fr-FR" altLang="fr-FR" sz="2000" dirty="0">
                <a:solidFill>
                  <a:srgbClr val="222222"/>
                </a:solidFill>
                <a:cs typeface="Arial" panose="020B0604020202020204" pitchFamily="34" charset="0"/>
              </a:rPr>
              <a:t>les </a:t>
            </a:r>
            <a:r>
              <a:rPr lang="fr-FR" altLang="fr-FR" sz="2000" dirty="0" smtClean="0">
                <a:solidFill>
                  <a:srgbClr val="222222"/>
                </a:solidFill>
                <a:cs typeface="Arial" panose="020B0604020202020204" pitchFamily="34" charset="0"/>
              </a:rPr>
              <a:t>champs</a:t>
            </a:r>
            <a:endParaRPr lang="fr-FR" altLang="fr-FR" sz="2000" b="1" dirty="0">
              <a:solidFill>
                <a:srgbClr val="222222"/>
              </a:solidFill>
              <a:cs typeface="Arial" panose="020B0604020202020204" pitchFamily="34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fr-FR" altLang="fr-FR" b="1" dirty="0">
              <a:solidFill>
                <a:srgbClr val="222222"/>
              </a:solidFill>
              <a:cs typeface="Arial" panose="020B0604020202020204" pitchFamily="34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2000" dirty="0" smtClean="0">
                <a:solidFill>
                  <a:srgbClr val="FF0000"/>
                </a:solidFill>
                <a:cs typeface="Arial" panose="020B0604020202020204" pitchFamily="34" charset="0"/>
              </a:rPr>
              <a:t>                                                                                                                       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20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fr-FR" altLang="fr-FR" sz="20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                                                                                                                      </a:t>
            </a:r>
            <a:r>
              <a:rPr lang="fr-FR" altLang="fr-FR" sz="2000" b="1" dirty="0" smtClean="0">
                <a:cs typeface="Arial" panose="020B0604020202020204" pitchFamily="34" charset="0"/>
              </a:rPr>
              <a:t>Valider</a:t>
            </a:r>
            <a:endParaRPr lang="fr-FR" altLang="fr-FR" b="1" dirty="0">
              <a:cs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fr-FR" altLang="fr-FR" b="1" dirty="0" smtClean="0">
              <a:solidFill>
                <a:srgbClr val="222222"/>
              </a:solidFill>
              <a:cs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fr-FR" altLang="fr-FR" b="1" dirty="0">
              <a:solidFill>
                <a:srgbClr val="222222"/>
              </a:solidFill>
              <a:cs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fr-FR" altLang="fr-FR" b="1" dirty="0" smtClean="0">
              <a:solidFill>
                <a:srgbClr val="222222"/>
              </a:solidFill>
              <a:cs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fr-FR" altLang="fr-FR" b="1" dirty="0">
              <a:solidFill>
                <a:srgbClr val="222222"/>
              </a:solidFill>
              <a:cs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fr-FR" altLang="fr-FR" b="1" dirty="0" smtClean="0">
              <a:solidFill>
                <a:srgbClr val="222222"/>
              </a:solidFill>
              <a:cs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fr-FR" altLang="fr-FR" b="1" dirty="0">
              <a:solidFill>
                <a:srgbClr val="222222"/>
              </a:solidFill>
              <a:cs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fr-FR" altLang="fr-FR" b="1" dirty="0" smtClean="0">
              <a:solidFill>
                <a:srgbClr val="222222"/>
              </a:solidFill>
              <a:cs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fr-FR" altLang="fr-FR" b="1" dirty="0">
              <a:solidFill>
                <a:srgbClr val="222222"/>
              </a:solidFill>
              <a:cs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fr-FR" altLang="fr-FR" b="1" dirty="0" smtClean="0">
              <a:solidFill>
                <a:srgbClr val="222222"/>
              </a:solidFill>
              <a:cs typeface="Arial" panose="020B0604020202020204" pitchFamily="34" charset="0"/>
            </a:endParaRPr>
          </a:p>
        </p:txBody>
      </p:sp>
      <p:sp>
        <p:nvSpPr>
          <p:cNvPr id="9" name="AutoShape 6"/>
          <p:cNvSpPr>
            <a:spLocks noChangeAspect="1" noChangeArrowheads="1"/>
          </p:cNvSpPr>
          <p:nvPr/>
        </p:nvSpPr>
        <p:spPr bwMode="auto">
          <a:xfrm>
            <a:off x="123825" y="-339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1" name="Image 10"/>
          <p:cNvPicPr/>
          <p:nvPr/>
        </p:nvPicPr>
        <p:blipFill rotWithShape="1">
          <a:blip r:embed="rId3"/>
          <a:srcRect l="20502" t="11111" r="20304" b="24603"/>
          <a:stretch/>
        </p:blipFill>
        <p:spPr bwMode="auto">
          <a:xfrm>
            <a:off x="3462240" y="3116423"/>
            <a:ext cx="3824968" cy="25861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Accolade ouvrante 4"/>
          <p:cNvSpPr/>
          <p:nvPr/>
        </p:nvSpPr>
        <p:spPr>
          <a:xfrm>
            <a:off x="4036170" y="4170783"/>
            <a:ext cx="233265" cy="625151"/>
          </a:xfrm>
          <a:prstGeom prst="leftBrac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Bulle ronde 7"/>
          <p:cNvSpPr/>
          <p:nvPr/>
        </p:nvSpPr>
        <p:spPr>
          <a:xfrm>
            <a:off x="1018397" y="3741577"/>
            <a:ext cx="2276669" cy="1054358"/>
          </a:xfrm>
          <a:prstGeom prst="wedgeEllipseCallout">
            <a:avLst>
              <a:gd name="adj1" fmla="val 77528"/>
              <a:gd name="adj2" fmla="val 19164"/>
            </a:avLst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Bulle ronde 9"/>
          <p:cNvSpPr/>
          <p:nvPr/>
        </p:nvSpPr>
        <p:spPr>
          <a:xfrm>
            <a:off x="7016038" y="5199062"/>
            <a:ext cx="1250885" cy="438539"/>
          </a:xfrm>
          <a:prstGeom prst="wedgeEllipseCallout">
            <a:avLst>
              <a:gd name="adj1" fmla="val -96067"/>
              <a:gd name="adj2" fmla="val 13564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2415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07571" y="174107"/>
            <a:ext cx="10610461" cy="6394644"/>
          </a:xfrm>
        </p:spPr>
        <p:txBody>
          <a:bodyPr/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fr-FR" altLang="fr-FR" dirty="0" smtClean="0">
                <a:solidFill>
                  <a:srgbClr val="222222"/>
                </a:solidFill>
                <a:cs typeface="Arial" panose="020B0604020202020204" pitchFamily="34" charset="0"/>
              </a:rPr>
              <a:t>Après </a:t>
            </a:r>
            <a:r>
              <a:rPr lang="fr-FR" altLang="fr-FR" dirty="0">
                <a:solidFill>
                  <a:srgbClr val="222222"/>
                </a:solidFill>
                <a:cs typeface="Arial" panose="020B0604020202020204" pitchFamily="34" charset="0"/>
              </a:rPr>
              <a:t>validation de votre inscription et avant d'accepter les termes du contrat, vous devrez télécharger et installer le </a:t>
            </a:r>
            <a:r>
              <a:rPr lang="fr-FR" altLang="fr-FR" b="1" dirty="0">
                <a:solidFill>
                  <a:srgbClr val="222222"/>
                </a:solidFill>
                <a:cs typeface="Arial" panose="020B0604020202020204" pitchFamily="34" charset="0"/>
              </a:rPr>
              <a:t>plug-in </a:t>
            </a:r>
            <a:r>
              <a:rPr lang="fr-FR" altLang="fr-FR" b="1" dirty="0" smtClean="0">
                <a:solidFill>
                  <a:srgbClr val="222222"/>
                </a:solidFill>
                <a:cs typeface="Arial" panose="020B0604020202020204" pitchFamily="34" charset="0"/>
              </a:rPr>
              <a:t>File Open</a:t>
            </a:r>
            <a:r>
              <a:rPr lang="fr-FR" altLang="fr-FR" dirty="0" smtClean="0">
                <a:solidFill>
                  <a:srgbClr val="222222"/>
                </a:solidFill>
                <a:cs typeface="Arial" panose="020B0604020202020204" pitchFamily="34" charset="0"/>
              </a:rPr>
              <a:t>, </a:t>
            </a:r>
            <a:r>
              <a:rPr lang="fr-FR" altLang="fr-FR" dirty="0">
                <a:solidFill>
                  <a:srgbClr val="222222"/>
                </a:solidFill>
                <a:cs typeface="Arial" panose="020B0604020202020204" pitchFamily="34" charset="0"/>
              </a:rPr>
              <a:t>en cliquant sur le lien « </a:t>
            </a:r>
            <a:r>
              <a:rPr lang="fr-FR" altLang="fr-FR" dirty="0">
                <a:solidFill>
                  <a:srgbClr val="1155CC"/>
                </a:solidFill>
                <a:cs typeface="Arial" panose="020B0604020202020204" pitchFamily="34" charset="0"/>
                <a:hlinkClick r:id="rId2"/>
              </a:rPr>
              <a:t>Téléchargez maintenant</a:t>
            </a:r>
            <a:r>
              <a:rPr lang="fr-FR" altLang="fr-FR" dirty="0">
                <a:solidFill>
                  <a:srgbClr val="222222"/>
                </a:solidFill>
                <a:cs typeface="Arial" panose="020B0604020202020204" pitchFamily="34" charset="0"/>
              </a:rPr>
              <a:t> ». Cette action est nécessaire à la consultation des normes</a:t>
            </a:r>
            <a:r>
              <a:rPr lang="fr-FR" altLang="fr-FR" dirty="0" smtClean="0">
                <a:solidFill>
                  <a:srgbClr val="222222"/>
                </a:solidFill>
                <a:cs typeface="Arial" panose="020B0604020202020204" pitchFamily="34" charset="0"/>
              </a:rPr>
              <a:t>.</a:t>
            </a:r>
            <a:endParaRPr lang="fr-FR" altLang="fr-FR" dirty="0">
              <a:solidFill>
                <a:srgbClr val="222222"/>
              </a:solidFill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fr-FR" altLang="fr-FR" dirty="0" smtClean="0">
                <a:solidFill>
                  <a:srgbClr val="222222"/>
                </a:solidFill>
                <a:cs typeface="Arial" panose="020B0604020202020204" pitchFamily="34" charset="0"/>
              </a:rPr>
              <a:t>	</a:t>
            </a:r>
            <a:r>
              <a:rPr lang="fr-FR" altLang="fr-FR" dirty="0">
                <a:solidFill>
                  <a:srgbClr val="1155CC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 une fenêtre apparaît:</a:t>
            </a:r>
            <a:endParaRPr lang="fr-FR" altLang="fr-FR" dirty="0">
              <a:solidFill>
                <a:srgbClr val="1155CC"/>
              </a:solidFill>
              <a:cs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dirty="0" smtClean="0">
                <a:solidFill>
                  <a:srgbClr val="222222"/>
                </a:solidFill>
                <a:cs typeface="Arial" panose="020B0604020202020204" pitchFamily="34" charset="0"/>
              </a:rPr>
              <a:t>	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dirty="0" smtClean="0">
                <a:solidFill>
                  <a:srgbClr val="222222"/>
                </a:solidFill>
                <a:cs typeface="Arial" panose="020B0604020202020204" pitchFamily="34" charset="0"/>
              </a:rPr>
              <a:t>																	</a:t>
            </a:r>
            <a:r>
              <a:rPr lang="fr-FR" altLang="fr-FR" sz="2400" dirty="0" smtClean="0">
                <a:solidFill>
                  <a:srgbClr val="222222"/>
                </a:solidFill>
                <a:cs typeface="Arial" panose="020B0604020202020204" pitchFamily="34" charset="0"/>
              </a:rPr>
              <a:t>               Cliquez sur OK,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2400" dirty="0">
                <a:solidFill>
                  <a:srgbClr val="222222"/>
                </a:solidFill>
                <a:cs typeface="Arial" panose="020B0604020202020204" pitchFamily="34" charset="0"/>
              </a:rPr>
              <a:t> </a:t>
            </a:r>
            <a:r>
              <a:rPr lang="fr-FR" altLang="fr-FR" sz="2400" dirty="0" smtClean="0">
                <a:solidFill>
                  <a:srgbClr val="222222"/>
                </a:solidFill>
                <a:cs typeface="Arial" panose="020B0604020202020204" pitchFamily="34" charset="0"/>
              </a:rPr>
              <a:t>                                                                                      Puis suivre les inscriptions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2400" dirty="0">
                <a:solidFill>
                  <a:srgbClr val="222222"/>
                </a:solidFill>
                <a:cs typeface="Arial" panose="020B0604020202020204" pitchFamily="34" charset="0"/>
              </a:rPr>
              <a:t> </a:t>
            </a:r>
            <a:r>
              <a:rPr lang="fr-FR" altLang="fr-FR" sz="2400" dirty="0" smtClean="0">
                <a:solidFill>
                  <a:srgbClr val="222222"/>
                </a:solidFill>
                <a:cs typeface="Arial" panose="020B0604020202020204" pitchFamily="34" charset="0"/>
              </a:rPr>
              <a:t>                                                                                    jusqu’à la fin du  téléchargement.		</a:t>
            </a:r>
            <a:endParaRPr lang="fr-FR" altLang="fr-FR" sz="2400" dirty="0">
              <a:solidFill>
                <a:srgbClr val="222222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11" name="Image 10"/>
          <p:cNvPicPr/>
          <p:nvPr/>
        </p:nvPicPr>
        <p:blipFill rotWithShape="1">
          <a:blip r:embed="rId3"/>
          <a:srcRect l="30093" t="8468" r="29398" b="9522"/>
          <a:stretch/>
        </p:blipFill>
        <p:spPr bwMode="auto">
          <a:xfrm>
            <a:off x="2185986" y="2752531"/>
            <a:ext cx="3001834" cy="3629608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Bulle ronde 11"/>
          <p:cNvSpPr/>
          <p:nvPr/>
        </p:nvSpPr>
        <p:spPr>
          <a:xfrm>
            <a:off x="6148873" y="3125755"/>
            <a:ext cx="4823927" cy="1698173"/>
          </a:xfrm>
          <a:prstGeom prst="wedgeEllipseCallout">
            <a:avLst>
              <a:gd name="adj1" fmla="val -90569"/>
              <a:gd name="adj2" fmla="val 43211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8301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31845" y="307910"/>
            <a:ext cx="11010122" cy="5925037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fr-FR" altLang="fr-FR" b="1" dirty="0" smtClean="0">
                <a:solidFill>
                  <a:srgbClr val="222222"/>
                </a:solidFill>
                <a:cs typeface="Arial" panose="020B0604020202020204" pitchFamily="34" charset="0"/>
              </a:rPr>
              <a:t>Pour </a:t>
            </a:r>
            <a:r>
              <a:rPr lang="fr-FR" altLang="fr-FR" b="1" dirty="0">
                <a:solidFill>
                  <a:srgbClr val="222222"/>
                </a:solidFill>
                <a:cs typeface="Arial" panose="020B0604020202020204" pitchFamily="34" charset="0"/>
              </a:rPr>
              <a:t>faciliter les connexions suivantes à Saga Web</a:t>
            </a:r>
            <a:r>
              <a:rPr lang="fr-FR" altLang="fr-FR" dirty="0">
                <a:solidFill>
                  <a:srgbClr val="222222"/>
                </a:solidFill>
                <a:cs typeface="Arial" panose="020B0604020202020204" pitchFamily="34" charset="0"/>
              </a:rPr>
              <a:t>, nous vous invitons à ajouter </a:t>
            </a:r>
            <a:r>
              <a:rPr lang="fr-FR" altLang="fr-FR" dirty="0">
                <a:solidFill>
                  <a:srgbClr val="1155CC"/>
                </a:solidFill>
                <a:cs typeface="Arial" panose="020B0604020202020204" pitchFamily="34" charset="0"/>
                <a:hlinkClick r:id="rId2"/>
              </a:rPr>
              <a:t>http://sagaweb.afnor.org</a:t>
            </a:r>
            <a:r>
              <a:rPr lang="fr-FR" altLang="fr-FR" dirty="0">
                <a:solidFill>
                  <a:srgbClr val="222222"/>
                </a:solidFill>
                <a:cs typeface="Arial" panose="020B0604020202020204" pitchFamily="34" charset="0"/>
              </a:rPr>
              <a:t> à vos favoris.</a:t>
            </a:r>
          </a:p>
          <a:p>
            <a:pPr marL="0" indent="0">
              <a:buNone/>
            </a:pPr>
            <a:r>
              <a:rPr lang="fr-FR" altLang="fr-FR" dirty="0" smtClean="0">
                <a:solidFill>
                  <a:srgbClr val="1155CC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	 </a:t>
            </a:r>
            <a:r>
              <a:rPr lang="fr-FR" altLang="fr-FR" dirty="0">
                <a:solidFill>
                  <a:srgbClr val="1155CC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une fenêtre apparaît:</a:t>
            </a:r>
            <a:endParaRPr lang="fr-FR" altLang="fr-FR" dirty="0">
              <a:solidFill>
                <a:srgbClr val="1155CC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spcBef>
                <a:spcPts val="0"/>
              </a:spcBef>
              <a:buNone/>
            </a:pPr>
            <a:r>
              <a:rPr lang="fr-FR" sz="2000" dirty="0" smtClean="0"/>
              <a:t>                                                                                  Cliquer sur: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2000" dirty="0"/>
              <a:t> </a:t>
            </a:r>
            <a:r>
              <a:rPr lang="fr-FR" sz="2000" dirty="0" smtClean="0"/>
              <a:t>                                                                           Accédez à saga web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altLang="fr-FR" dirty="0" smtClean="0">
                <a:solidFill>
                  <a:srgbClr val="1155CC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	                              </a:t>
            </a:r>
          </a:p>
          <a:p>
            <a:pPr marL="0" indent="0">
              <a:buNone/>
            </a:pPr>
            <a:r>
              <a:rPr lang="fr-FR" altLang="fr-FR" dirty="0">
                <a:solidFill>
                  <a:srgbClr val="1155CC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altLang="fr-FR" dirty="0" smtClean="0">
                <a:solidFill>
                  <a:srgbClr val="1155CC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                  			 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2000" dirty="0" smtClean="0"/>
              <a:t>                                                                                                                                            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2000" dirty="0"/>
              <a:t>	</a:t>
            </a:r>
            <a:r>
              <a:rPr lang="fr-FR" sz="2000" dirty="0" smtClean="0"/>
              <a:t>							                        Puis accepter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2000" dirty="0"/>
              <a:t> </a:t>
            </a:r>
            <a:r>
              <a:rPr lang="fr-FR" sz="2000" dirty="0" smtClean="0"/>
              <a:t>                                                                                                                                                 les thermes </a:t>
            </a:r>
            <a:r>
              <a:rPr lang="fr-FR" sz="2000" dirty="0"/>
              <a:t>du </a:t>
            </a:r>
            <a:r>
              <a:rPr lang="fr-FR" sz="2000" dirty="0" smtClean="0"/>
              <a:t>contrat</a:t>
            </a:r>
            <a:endParaRPr lang="fr-FR" sz="2000" dirty="0"/>
          </a:p>
        </p:txBody>
      </p:sp>
      <p:pic>
        <p:nvPicPr>
          <p:cNvPr id="5" name="Image 4"/>
          <p:cNvPicPr/>
          <p:nvPr/>
        </p:nvPicPr>
        <p:blipFill rotWithShape="1">
          <a:blip r:embed="rId3"/>
          <a:srcRect l="20502" t="11376" r="20304" b="41270"/>
          <a:stretch/>
        </p:blipFill>
        <p:spPr bwMode="auto">
          <a:xfrm>
            <a:off x="914399" y="1870836"/>
            <a:ext cx="3312368" cy="17075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Bulle ronde 5"/>
          <p:cNvSpPr/>
          <p:nvPr/>
        </p:nvSpPr>
        <p:spPr>
          <a:xfrm>
            <a:off x="4739659" y="2528597"/>
            <a:ext cx="2444913" cy="914402"/>
          </a:xfrm>
          <a:prstGeom prst="wedgeEllipseCallout">
            <a:avLst>
              <a:gd name="adj1" fmla="val -72666"/>
              <a:gd name="adj2" fmla="val 5237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/>
          <p:cNvPicPr/>
          <p:nvPr/>
        </p:nvPicPr>
        <p:blipFill rotWithShape="1">
          <a:blip r:embed="rId4"/>
          <a:srcRect l="20502" t="11111" r="20635" b="43916"/>
          <a:stretch/>
        </p:blipFill>
        <p:spPr bwMode="auto">
          <a:xfrm>
            <a:off x="4951057" y="4432139"/>
            <a:ext cx="3390900" cy="16192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Bulle ronde 8"/>
          <p:cNvSpPr/>
          <p:nvPr/>
        </p:nvSpPr>
        <p:spPr>
          <a:xfrm>
            <a:off x="8820247" y="4907902"/>
            <a:ext cx="2721720" cy="1001489"/>
          </a:xfrm>
          <a:prstGeom prst="wedgeEllipseCallout">
            <a:avLst>
              <a:gd name="adj1" fmla="val -72666"/>
              <a:gd name="adj2" fmla="val 5237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0633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/>
          </p:cNvPicPr>
          <p:nvPr>
            <p:ph sz="half" idx="1"/>
          </p:nvPr>
        </p:nvPicPr>
        <p:blipFill rotWithShape="1">
          <a:blip r:embed="rId2"/>
          <a:srcRect l="20338" t="8202" r="20139" b="28836"/>
          <a:stretch/>
        </p:blipFill>
        <p:spPr bwMode="auto">
          <a:xfrm>
            <a:off x="1835176" y="577850"/>
            <a:ext cx="8469260" cy="55991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47819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/>
          </p:cNvPicPr>
          <p:nvPr>
            <p:ph sz="half" idx="1"/>
          </p:nvPr>
        </p:nvPicPr>
        <p:blipFill rotWithShape="1">
          <a:blip r:embed="rId2"/>
          <a:srcRect l="20338" t="8202" r="20139" b="28836"/>
          <a:stretch/>
        </p:blipFill>
        <p:spPr bwMode="auto">
          <a:xfrm>
            <a:off x="6692052" y="259024"/>
            <a:ext cx="5172599" cy="36202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2967" y="181947"/>
            <a:ext cx="5618584" cy="61022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b="1" i="1" dirty="0" smtClean="0"/>
              <a:t>Champ rechercher:</a:t>
            </a:r>
          </a:p>
          <a:p>
            <a:pPr lvl="2">
              <a:buFontTx/>
              <a:buChar char="-"/>
            </a:pPr>
            <a:r>
              <a:rPr lang="fr-FR" sz="1800" dirty="0" smtClean="0"/>
              <a:t>Par mots</a:t>
            </a:r>
          </a:p>
          <a:p>
            <a:pPr lvl="2">
              <a:buFontTx/>
              <a:buChar char="-"/>
            </a:pPr>
            <a:r>
              <a:rPr lang="fr-FR" sz="1800" dirty="0" smtClean="0"/>
              <a:t>Par combinaison de plusieurs mots</a:t>
            </a:r>
          </a:p>
          <a:p>
            <a:pPr lvl="2">
              <a:buFontTx/>
              <a:buChar char="-"/>
            </a:pPr>
            <a:r>
              <a:rPr lang="fr-FR" sz="1800" dirty="0" smtClean="0"/>
              <a:t>Par combinaison d’un mot et d’une référence</a:t>
            </a:r>
          </a:p>
          <a:p>
            <a:pPr lvl="2">
              <a:buFontTx/>
              <a:buChar char="-"/>
            </a:pPr>
            <a:r>
              <a:rPr lang="fr-FR" sz="1800" dirty="0" smtClean="0"/>
              <a:t>Par référence</a:t>
            </a:r>
            <a:endParaRPr lang="fr-FR" sz="1800" b="1" i="1" dirty="0" smtClean="0">
              <a:latin typeface="+mj-lt"/>
            </a:endParaRPr>
          </a:p>
          <a:p>
            <a:pPr marL="0" indent="0">
              <a:buNone/>
            </a:pPr>
            <a:endParaRPr lang="fr-FR" sz="2000" b="1" i="1" dirty="0" smtClean="0"/>
          </a:p>
          <a:p>
            <a:pPr marL="0" indent="0">
              <a:buNone/>
            </a:pPr>
            <a:r>
              <a:rPr lang="fr-FR" sz="2000" b="1" i="1" dirty="0" smtClean="0"/>
              <a:t>Champ ICS: </a:t>
            </a:r>
            <a:r>
              <a:rPr lang="fr-FR" sz="1800" i="1" dirty="0" smtClean="0"/>
              <a:t>(international classification for standardisation)</a:t>
            </a:r>
            <a:endParaRPr lang="fr-FR" sz="1800" dirty="0" smtClean="0">
              <a:latin typeface="+mj-lt"/>
            </a:endParaRPr>
          </a:p>
          <a:p>
            <a:pPr marL="0" indent="0">
              <a:buNone/>
            </a:pPr>
            <a:r>
              <a:rPr lang="fr-FR" sz="2000" i="1" dirty="0" smtClean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</a:t>
            </a:r>
            <a:r>
              <a:rPr lang="fr-FR" sz="2000" i="1" dirty="0" smtClean="0">
                <a:latin typeface="+mj-lt"/>
                <a:sym typeface="Wingdings" panose="05000000000000000000" pitchFamily="2" charset="2"/>
              </a:rPr>
              <a:t> </a:t>
            </a:r>
            <a:r>
              <a:rPr lang="fr-FR" sz="1800" dirty="0" smtClean="0">
                <a:sym typeface="Wingdings" panose="05000000000000000000" pitchFamily="2" charset="2"/>
              </a:rPr>
              <a:t>Permet d’effectuer des recherches par thèmes</a:t>
            </a:r>
            <a:endParaRPr lang="fr-FR" sz="1800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6815234" y="4084575"/>
            <a:ext cx="4605435" cy="177505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900" b="1" i="1" dirty="0" smtClean="0"/>
          </a:p>
          <a:p>
            <a:pPr marL="0" indent="0">
              <a:buNone/>
            </a:pPr>
            <a:r>
              <a:rPr lang="fr-FR" sz="2000" b="1" i="1" dirty="0" smtClean="0"/>
              <a:t>Champ limiter la rechercher</a:t>
            </a:r>
            <a:r>
              <a:rPr lang="fr-FR" sz="2000" b="1" i="1" dirty="0"/>
              <a:t>:</a:t>
            </a:r>
          </a:p>
          <a:p>
            <a:pPr marL="0" indent="0">
              <a:buNone/>
            </a:pPr>
            <a:endParaRPr lang="fr-FR" sz="2000" dirty="0">
              <a:latin typeface="+mj-lt"/>
            </a:endParaRPr>
          </a:p>
        </p:txBody>
      </p:sp>
      <p:pic>
        <p:nvPicPr>
          <p:cNvPr id="7" name="Image 6"/>
          <p:cNvPicPr/>
          <p:nvPr/>
        </p:nvPicPr>
        <p:blipFill rotWithShape="1">
          <a:blip r:embed="rId3"/>
          <a:srcRect l="22983" t="28307" r="22784" b="23545"/>
          <a:stretch/>
        </p:blipFill>
        <p:spPr bwMode="auto">
          <a:xfrm>
            <a:off x="619707" y="3377681"/>
            <a:ext cx="5197151" cy="29464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ectangle à coins arrondis 8"/>
          <p:cNvSpPr/>
          <p:nvPr/>
        </p:nvSpPr>
        <p:spPr>
          <a:xfrm>
            <a:off x="436983" y="142001"/>
            <a:ext cx="5730551" cy="164014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7007289" y="1722008"/>
            <a:ext cx="1782147" cy="19594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à coins arrondis 10"/>
          <p:cNvSpPr/>
          <p:nvPr/>
        </p:nvSpPr>
        <p:spPr>
          <a:xfrm>
            <a:off x="7007289" y="2071396"/>
            <a:ext cx="1894114" cy="19594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à coins arrondis 13"/>
          <p:cNvSpPr/>
          <p:nvPr/>
        </p:nvSpPr>
        <p:spPr>
          <a:xfrm>
            <a:off x="233265" y="2071396"/>
            <a:ext cx="5990253" cy="446003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à coins arrondis 14"/>
          <p:cNvSpPr/>
          <p:nvPr/>
        </p:nvSpPr>
        <p:spPr>
          <a:xfrm>
            <a:off x="7063273" y="2574228"/>
            <a:ext cx="1782147" cy="419878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à coins arrondis 15"/>
          <p:cNvSpPr/>
          <p:nvPr/>
        </p:nvSpPr>
        <p:spPr>
          <a:xfrm>
            <a:off x="6692052" y="4282751"/>
            <a:ext cx="4728617" cy="1782147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1853" y="4850897"/>
            <a:ext cx="2434514" cy="104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244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578498"/>
            <a:ext cx="10515600" cy="5598465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		     </a:t>
            </a:r>
            <a:r>
              <a:rPr lang="fr-FR" sz="4400" dirty="0" smtClean="0"/>
              <a:t>EXEMPLE DE RECHERCHE</a:t>
            </a:r>
          </a:p>
          <a:p>
            <a:pPr marL="0" indent="0">
              <a:buNone/>
            </a:pPr>
            <a:endParaRPr lang="fr-FR" dirty="0" smtClean="0"/>
          </a:p>
          <a:p>
            <a:pPr>
              <a:buFont typeface="Wingdings" panose="05000000000000000000" pitchFamily="2" charset="2"/>
              <a:buChar char="è"/>
            </a:pPr>
            <a:r>
              <a:rPr lang="fr-FR" dirty="0" smtClean="0">
                <a:sym typeface="Wingdings" panose="05000000000000000000" pitchFamily="2" charset="2"/>
              </a:rPr>
              <a:t>Résistance au mouillage superficiel</a:t>
            </a:r>
          </a:p>
          <a:p>
            <a:pPr>
              <a:buFont typeface="Wingdings" panose="05000000000000000000" pitchFamily="2" charset="2"/>
              <a:buChar char="è"/>
            </a:pP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smtClean="0">
                <a:sym typeface="Wingdings" panose="05000000000000000000" pitchFamily="2" charset="2"/>
              </a:rPr>
              <a:t>toutes les collections</a:t>
            </a:r>
          </a:p>
          <a:p>
            <a:pPr>
              <a:buFont typeface="Wingdings" panose="05000000000000000000" pitchFamily="2" charset="2"/>
              <a:buChar char="è"/>
            </a:pP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smtClean="0">
                <a:sym typeface="Wingdings" panose="05000000000000000000" pitchFamily="2" charset="2"/>
              </a:rPr>
              <a:t>ISC: 59; 61</a:t>
            </a:r>
          </a:p>
          <a:p>
            <a:pPr>
              <a:buFont typeface="Wingdings" panose="05000000000000000000" pitchFamily="2" charset="2"/>
              <a:buChar char="è"/>
            </a:pP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smtClean="0">
                <a:sym typeface="Wingdings" panose="05000000000000000000" pitchFamily="2" charset="2"/>
              </a:rPr>
              <a:t>document en vigueur</a:t>
            </a:r>
          </a:p>
          <a:p>
            <a:pPr>
              <a:buFont typeface="Wingdings" panose="05000000000000000000" pitchFamily="2" charset="2"/>
              <a:buChar char="è"/>
            </a:pPr>
            <a:endParaRPr lang="fr-FR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è"/>
            </a:pPr>
            <a:endParaRPr lang="fr-FR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r-FR" i="1" dirty="0" smtClean="0">
                <a:solidFill>
                  <a:srgbClr val="FF0000"/>
                </a:solidFill>
              </a:rPr>
              <a:t>Après avoir lancé la recherche, la liste des résultats apparaît.</a:t>
            </a:r>
            <a:endParaRPr lang="fr-FR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39977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711</Words>
  <Application>Microsoft Office PowerPoint</Application>
  <PresentationFormat>Grand écran</PresentationFormat>
  <Paragraphs>155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Thème Office</vt:lpstr>
      <vt:lpstr>LES  NORMES</vt:lpstr>
      <vt:lpstr>Présentation PowerPoint</vt:lpstr>
      <vt:lpstr>Présentation PowerPoint</vt:lpstr>
      <vt:lpstr>Procédure d'inscription à Saga Web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Ouverture du document en html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user</dc:creator>
  <cp:lastModifiedBy>user</cp:lastModifiedBy>
  <cp:revision>36</cp:revision>
  <dcterms:created xsi:type="dcterms:W3CDTF">2014-05-07T11:39:28Z</dcterms:created>
  <dcterms:modified xsi:type="dcterms:W3CDTF">2014-05-13T08:06:08Z</dcterms:modified>
</cp:coreProperties>
</file>