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59" r:id="rId6"/>
    <p:sldId id="274" r:id="rId7"/>
    <p:sldId id="275" r:id="rId8"/>
    <p:sldId id="261" r:id="rId9"/>
    <p:sldId id="262" r:id="rId10"/>
    <p:sldId id="271" r:id="rId11"/>
    <p:sldId id="263" r:id="rId12"/>
    <p:sldId id="264" r:id="rId13"/>
    <p:sldId id="299" r:id="rId14"/>
    <p:sldId id="306" r:id="rId15"/>
    <p:sldId id="265" r:id="rId16"/>
    <p:sldId id="266" r:id="rId17"/>
    <p:sldId id="267" r:id="rId18"/>
    <p:sldId id="268" r:id="rId19"/>
    <p:sldId id="269" r:id="rId20"/>
    <p:sldId id="270" r:id="rId21"/>
    <p:sldId id="276" r:id="rId22"/>
    <p:sldId id="281" r:id="rId23"/>
    <p:sldId id="288" r:id="rId24"/>
    <p:sldId id="278" r:id="rId25"/>
    <p:sldId id="292" r:id="rId26"/>
    <p:sldId id="279" r:id="rId27"/>
    <p:sldId id="280" r:id="rId28"/>
    <p:sldId id="289" r:id="rId29"/>
    <p:sldId id="290" r:id="rId30"/>
    <p:sldId id="294" r:id="rId31"/>
    <p:sldId id="303" r:id="rId32"/>
    <p:sldId id="304" r:id="rId33"/>
    <p:sldId id="305" r:id="rId34"/>
    <p:sldId id="300" r:id="rId35"/>
    <p:sldId id="277" r:id="rId36"/>
    <p:sldId id="282" r:id="rId37"/>
    <p:sldId id="283" r:id="rId38"/>
    <p:sldId id="286" r:id="rId39"/>
    <p:sldId id="285" r:id="rId40"/>
    <p:sldId id="284" r:id="rId41"/>
    <p:sldId id="287" r:id="rId42"/>
    <p:sldId id="30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219616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149581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271570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178475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333357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67C50B-2BD8-4D09-A70D-11A7A34B07B1}" type="datetimeFigureOut">
              <a:rPr lang="fr-FR" smtClean="0"/>
              <a:t>19/05/2014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38847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67C50B-2BD8-4D09-A70D-11A7A34B07B1}" type="datetimeFigureOut">
              <a:rPr lang="fr-FR" smtClean="0"/>
              <a:t>19/05/2014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369911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D67C50B-2BD8-4D09-A70D-11A7A34B07B1}" type="datetimeFigureOut">
              <a:rPr lang="fr-FR" smtClean="0"/>
              <a:t>19/05/2014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332125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67C50B-2BD8-4D09-A70D-11A7A34B07B1}" type="datetimeFigureOut">
              <a:rPr lang="fr-FR" smtClean="0"/>
              <a:t>19/05/2014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100526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D67C50B-2BD8-4D09-A70D-11A7A34B07B1}" type="datetimeFigureOut">
              <a:rPr lang="fr-FR" smtClean="0"/>
              <a:t>19/05/2014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15804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D67C50B-2BD8-4D09-A70D-11A7A34B07B1}" type="datetimeFigureOut">
              <a:rPr lang="fr-FR" smtClean="0"/>
              <a:t>19/05/2014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1D7DEA-2D85-4ECF-9C2A-6FF3F713C348}" type="slidenum">
              <a:rPr lang="fr-FR" smtClean="0"/>
              <a:t>‹N°›</a:t>
            </a:fld>
            <a:endParaRPr lang="fr-FR"/>
          </a:p>
        </p:txBody>
      </p:sp>
    </p:spTree>
    <p:extLst>
      <p:ext uri="{BB962C8B-B14F-4D97-AF65-F5344CB8AC3E}">
        <p14:creationId xmlns:p14="http://schemas.microsoft.com/office/powerpoint/2010/main" val="124492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C50B-2BD8-4D09-A70D-11A7A34B07B1}" type="datetimeFigureOut">
              <a:rPr lang="fr-FR" smtClean="0"/>
              <a:t>19/05/2014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D7DEA-2D85-4ECF-9C2A-6FF3F713C348}" type="slidenum">
              <a:rPr lang="fr-FR" smtClean="0"/>
              <a:t>‹N°›</a:t>
            </a:fld>
            <a:endParaRPr lang="fr-FR"/>
          </a:p>
        </p:txBody>
      </p:sp>
    </p:spTree>
    <p:extLst>
      <p:ext uri="{BB962C8B-B14F-4D97-AF65-F5344CB8AC3E}">
        <p14:creationId xmlns:p14="http://schemas.microsoft.com/office/powerpoint/2010/main" val="328805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at-ing.com/images/stories/Appareils_Sodemat/Scrub-Tester/Scrub-Tester-1.jpg"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mat-ing.com/images/stories/Appareils_Sodemat/Scrub-Tester/Scrub-Tester-2.jpg" TargetMode="Externa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5" Type="http://schemas.openxmlformats.org/officeDocument/2006/relationships/oleObject" Target="../embeddings/oleObject10.bin"/><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uver.com/frances/productos/piel_cuero_textil/p5011.html"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muver.com/frances/productos/piel_cuero_textil/p5029.html" TargetMode="Externa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04864"/>
            <a:ext cx="7772400" cy="1470025"/>
          </a:xfrm>
        </p:spPr>
        <p:txBody>
          <a:bodyPr>
            <a:normAutofit/>
          </a:bodyPr>
          <a:lstStyle/>
          <a:p>
            <a:r>
              <a:rPr lang="fr-FR" sz="5400" dirty="0" smtClean="0"/>
              <a:t>LE LABORATOIRE</a:t>
            </a:r>
            <a:endParaRPr lang="fr-FR" sz="5400" dirty="0"/>
          </a:p>
        </p:txBody>
      </p:sp>
    </p:spTree>
    <p:extLst>
      <p:ext uri="{BB962C8B-B14F-4D97-AF65-F5344CB8AC3E}">
        <p14:creationId xmlns:p14="http://schemas.microsoft.com/office/powerpoint/2010/main" val="17369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LE MICROMETRE</a:t>
            </a:r>
            <a:endParaRPr lang="fr-FR" sz="2800" dirty="0"/>
          </a:p>
        </p:txBody>
      </p:sp>
      <p:sp>
        <p:nvSpPr>
          <p:cNvPr id="3" name="Espace réservé du contenu 2"/>
          <p:cNvSpPr>
            <a:spLocks noGrp="1"/>
          </p:cNvSpPr>
          <p:nvPr>
            <p:ph idx="1"/>
          </p:nvPr>
        </p:nvSpPr>
        <p:spPr>
          <a:xfrm>
            <a:off x="395536" y="1916832"/>
            <a:ext cx="5040560" cy="3672408"/>
          </a:xfrm>
        </p:spPr>
        <p:txBody>
          <a:bodyPr>
            <a:normAutofit/>
          </a:bodyPr>
          <a:lstStyle/>
          <a:p>
            <a:pPr>
              <a:buFont typeface="Wingdings 2" pitchFamily="18" charset="2"/>
              <a:buNone/>
            </a:pPr>
            <a:r>
              <a:rPr lang="fr-FR" sz="2000" u="sng" dirty="0" smtClean="0">
                <a:latin typeface="+mj-lt"/>
                <a:ea typeface="Arial Unicode MS" pitchFamily="34" charset="-128"/>
                <a:cs typeface="Arial Unicode MS" pitchFamily="34" charset="-128"/>
              </a:rPr>
              <a:t>Utilisation : </a:t>
            </a:r>
          </a:p>
          <a:p>
            <a:pPr>
              <a:buFont typeface="Wingdings 2" pitchFamily="18" charset="2"/>
              <a:buNone/>
            </a:pPr>
            <a:r>
              <a:rPr lang="fr-FR" sz="2000" dirty="0" smtClean="0">
                <a:latin typeface="+mj-lt"/>
                <a:ea typeface="Arial Unicode MS" pitchFamily="34" charset="-128"/>
                <a:cs typeface="Arial Unicode MS" pitchFamily="34" charset="-128"/>
              </a:rPr>
              <a:t> Permet de mesurer l’épaisseur des étoffes</a:t>
            </a: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smtClean="0">
                <a:latin typeface="+mj-lt"/>
                <a:ea typeface="Arial Unicode MS" pitchFamily="34" charset="-128"/>
                <a:cs typeface="Arial Unicode MS" pitchFamily="34" charset="-128"/>
              </a:rPr>
              <a:t>Objectif </a:t>
            </a:r>
            <a:r>
              <a:rPr lang="fr-FR" sz="2000" dirty="0" smtClean="0">
                <a:latin typeface="+mj-lt"/>
                <a:ea typeface="Arial Unicode MS" pitchFamily="34" charset="-128"/>
                <a:cs typeface="Arial Unicode MS" pitchFamily="34" charset="-128"/>
              </a:rPr>
              <a:t>:</a:t>
            </a:r>
          </a:p>
          <a:p>
            <a:r>
              <a:rPr lang="fr-FR" sz="2000" dirty="0" smtClean="0">
                <a:latin typeface="+mj-lt"/>
                <a:ea typeface="Arial Unicode MS" pitchFamily="34" charset="-128"/>
                <a:cs typeface="Arial Unicode MS" pitchFamily="34" charset="-128"/>
              </a:rPr>
              <a:t>Vérifier la conformité du matériau utilisé par rapport aux spécifications.</a:t>
            </a:r>
          </a:p>
          <a:p>
            <a:endParaRPr lang="fr-FR" sz="2000" b="1" dirty="0" smtClean="0">
              <a:latin typeface="+mj-lt"/>
              <a:ea typeface="Arial Unicode MS" pitchFamily="34" charset="-128"/>
              <a:cs typeface="Arial Unicode MS" pitchFamily="34" charset="-128"/>
            </a:endParaRPr>
          </a:p>
          <a:p>
            <a:pPr algn="ctr">
              <a:buFont typeface="Wingdings 2" pitchFamily="18" charset="2"/>
              <a:buNone/>
            </a:pPr>
            <a:r>
              <a:rPr lang="fr-FR" sz="2000" b="1" dirty="0" smtClean="0">
                <a:latin typeface="+mj-lt"/>
                <a:ea typeface="Arial Unicode MS" pitchFamily="34" charset="-128"/>
                <a:cs typeface="Arial Unicode MS" pitchFamily="34" charset="-128"/>
              </a:rPr>
              <a:t>NF EN ISO 5084</a:t>
            </a:r>
            <a:endParaRPr lang="fr-FR" sz="2000" dirty="0" smtClean="0">
              <a:latin typeface="+mj-lt"/>
              <a:ea typeface="Arial Unicode MS" pitchFamily="34" charset="-128"/>
              <a:cs typeface="Arial Unicode MS" pitchFamily="34" charset="-128"/>
            </a:endParaRPr>
          </a:p>
          <a:p>
            <a:pPr marL="0" indent="0">
              <a:buClr>
                <a:schemeClr val="accent3"/>
              </a:buClr>
              <a:buNone/>
              <a:defRPr/>
            </a:pPr>
            <a:r>
              <a:rPr lang="fr-FR" sz="2000" b="1" dirty="0" smtClean="0">
                <a:ea typeface="Arial Unicode MS" pitchFamily="34" charset="-128"/>
                <a:cs typeface="Arial Unicode MS" pitchFamily="34" charset="-128"/>
              </a:rPr>
              <a:t>                            NF </a:t>
            </a:r>
            <a:r>
              <a:rPr lang="fr-FR" sz="2000" b="1" dirty="0">
                <a:ea typeface="Arial Unicode MS" pitchFamily="34" charset="-128"/>
                <a:cs typeface="Arial Unicode MS" pitchFamily="34" charset="-128"/>
              </a:rPr>
              <a:t>EN </a:t>
            </a:r>
            <a:r>
              <a:rPr lang="fr-FR" sz="2000" b="1" dirty="0" smtClean="0">
                <a:ea typeface="Arial Unicode MS" pitchFamily="34" charset="-128"/>
                <a:cs typeface="Arial Unicode MS" pitchFamily="34" charset="-128"/>
              </a:rPr>
              <a:t>ISO 2589 (cuir)</a:t>
            </a:r>
            <a:endParaRPr lang="fr-FR" sz="2000" dirty="0" smtClean="0">
              <a:latin typeface="+mj-lt"/>
              <a:ea typeface="Arial Unicode MS" pitchFamily="34" charset="-128"/>
              <a:cs typeface="Arial Unicode MS" pitchFamily="34" charset="-128"/>
            </a:endParaRPr>
          </a:p>
          <a:p>
            <a:pPr marL="0" indent="0">
              <a:buClr>
                <a:schemeClr val="accent3"/>
              </a:buClr>
              <a:buNone/>
              <a:defRPr/>
            </a:pPr>
            <a:r>
              <a:rPr lang="fr-FR" sz="2000" b="1" dirty="0" smtClean="0">
                <a:latin typeface="+mj-lt"/>
                <a:ea typeface="Arial Unicode MS" pitchFamily="34" charset="-128"/>
                <a:cs typeface="Arial Unicode MS" pitchFamily="34" charset="-128"/>
              </a:rPr>
              <a:t>	</a:t>
            </a:r>
            <a:endParaRPr lang="fr-FR" dirty="0">
              <a:latin typeface="+mj-lt"/>
              <a:ea typeface="Arial Unicode MS" pitchFamily="34" charset="-128"/>
              <a:cs typeface="Arial Unicode MS" pitchFamily="34" charset="-128"/>
            </a:endParaRPr>
          </a:p>
          <a:p>
            <a:endParaRPr lang="fr-FR" dirty="0" smtClean="0">
              <a:latin typeface="+mj-lt"/>
              <a:ea typeface="Arial Unicode MS" pitchFamily="34" charset="-128"/>
              <a:cs typeface="Arial Unicode MS" pitchFamily="34" charset="-128"/>
            </a:endParaRPr>
          </a:p>
        </p:txBody>
      </p:sp>
      <p:pic>
        <p:nvPicPr>
          <p:cNvPr id="17410" name="Picture 2" descr="J:\DCIM\106_PANA\P106068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62"/>
          <a:stretch/>
        </p:blipFill>
        <p:spPr bwMode="auto">
          <a:xfrm>
            <a:off x="5737945" y="1628800"/>
            <a:ext cx="2722492" cy="367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410"/>
                                        </p:tgtEl>
                                        <p:attrNameLst>
                                          <p:attrName>style.visibility</p:attrName>
                                        </p:attrNameLst>
                                      </p:cBhvr>
                                      <p:to>
                                        <p:strVal val="visible"/>
                                      </p:to>
                                    </p:set>
                                    <p:animEffect transition="in" filter="fade">
                                      <p:cBhvr>
                                        <p:cTn id="34"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LE DRAPEOMETRE</a:t>
            </a:r>
            <a:endParaRPr lang="fr-FR" sz="2800" dirty="0"/>
          </a:p>
        </p:txBody>
      </p:sp>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1643052869"/>
              </p:ext>
            </p:extLst>
          </p:nvPr>
        </p:nvGraphicFramePr>
        <p:xfrm>
          <a:off x="4804393" y="1772816"/>
          <a:ext cx="4181961" cy="2781792"/>
        </p:xfrm>
        <a:graphic>
          <a:graphicData uri="http://schemas.openxmlformats.org/presentationml/2006/ole">
            <mc:AlternateContent xmlns:mc="http://schemas.openxmlformats.org/markup-compatibility/2006">
              <mc:Choice xmlns:v="urn:schemas-microsoft-com:vml" Requires="v">
                <p:oleObj spid="_x0000_s2116" name="Image bitmap" r:id="rId3" imgW="4296375" imgH="2857899" progId="PBrush">
                  <p:embed/>
                </p:oleObj>
              </mc:Choice>
              <mc:Fallback>
                <p:oleObj name="Image bitmap" r:id="rId3" imgW="4296375" imgH="2857899"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393" y="1772816"/>
                        <a:ext cx="4181961" cy="2781792"/>
                      </a:xfrm>
                      <a:prstGeom prst="rect">
                        <a:avLst/>
                      </a:prstGeom>
                      <a:noFill/>
                      <a:ln>
                        <a:noFill/>
                      </a:ln>
                    </p:spPr>
                  </p:pic>
                </p:oleObj>
              </mc:Fallback>
            </mc:AlternateContent>
          </a:graphicData>
        </a:graphic>
      </p:graphicFrame>
      <p:sp>
        <p:nvSpPr>
          <p:cNvPr id="5" name="Rectangle 4"/>
          <p:cNvSpPr/>
          <p:nvPr/>
        </p:nvSpPr>
        <p:spPr>
          <a:xfrm>
            <a:off x="251520" y="1772816"/>
            <a:ext cx="4572000" cy="3170099"/>
          </a:xfrm>
          <a:prstGeom prst="rect">
            <a:avLst/>
          </a:prstGeom>
        </p:spPr>
        <p:txBody>
          <a:bodyPr>
            <a:sp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a:latin typeface="+mj-lt"/>
                <a:ea typeface="Arial Unicode MS" pitchFamily="34" charset="-128"/>
                <a:cs typeface="Arial Unicode MS" pitchFamily="34" charset="-128"/>
              </a:rPr>
              <a:t>P</a:t>
            </a:r>
            <a:r>
              <a:rPr lang="fr-FR" sz="2000" dirty="0" smtClean="0">
                <a:latin typeface="+mj-lt"/>
                <a:ea typeface="Arial Unicode MS" pitchFamily="34" charset="-128"/>
                <a:cs typeface="Arial Unicode MS" pitchFamily="34" charset="-128"/>
              </a:rPr>
              <a:t>ermet </a:t>
            </a:r>
            <a:r>
              <a:rPr lang="fr-FR" sz="2000" dirty="0">
                <a:latin typeface="+mj-lt"/>
                <a:ea typeface="Arial Unicode MS" pitchFamily="34" charset="-128"/>
                <a:cs typeface="Arial Unicode MS" pitchFamily="34" charset="-128"/>
              </a:rPr>
              <a:t>de </a:t>
            </a:r>
            <a:r>
              <a:rPr lang="fr-FR" sz="2000" dirty="0" smtClean="0">
                <a:latin typeface="+mj-lt"/>
                <a:ea typeface="Arial Unicode MS" pitchFamily="34" charset="-128"/>
                <a:cs typeface="Arial Unicode MS" pitchFamily="34" charset="-128"/>
              </a:rPr>
              <a:t>mesurer le drapé d’une étoffe.</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smtClean="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Evaluer le tombant d’une matière.</a:t>
            </a:r>
          </a:p>
          <a:p>
            <a:pPr lvl="1">
              <a:buClr>
                <a:schemeClr val="accent3"/>
              </a:buClr>
              <a:defRPr/>
            </a:pPr>
            <a:r>
              <a:rPr lang="fr-FR" sz="2000" dirty="0" smtClean="0">
                <a:latin typeface="+mj-lt"/>
                <a:ea typeface="Arial Unicode MS" pitchFamily="34" charset="-128"/>
                <a:cs typeface="Arial Unicode MS" pitchFamily="34" charset="-128"/>
              </a:rPr>
              <a:t>    </a:t>
            </a:r>
          </a:p>
          <a:p>
            <a:pPr lvl="1">
              <a:buClr>
                <a:schemeClr val="accent3"/>
              </a:buClr>
              <a:defRPr/>
            </a:pPr>
            <a:endParaRPr lang="fr-FR" sz="2000" b="1" dirty="0">
              <a:latin typeface="+mj-lt"/>
              <a:ea typeface="Arial Unicode MS" pitchFamily="34" charset="-128"/>
              <a:cs typeface="Arial Unicode MS" pitchFamily="34" charset="-128"/>
            </a:endParaRPr>
          </a:p>
          <a:p>
            <a:pPr lvl="1">
              <a:buClr>
                <a:schemeClr val="accent3"/>
              </a:buClr>
              <a:defRPr/>
            </a:pPr>
            <a:endParaRPr lang="fr-FR" sz="2000" b="1" dirty="0" smtClean="0">
              <a:latin typeface="+mj-lt"/>
              <a:ea typeface="Arial Unicode MS" pitchFamily="34" charset="-128"/>
              <a:cs typeface="Arial Unicode MS" pitchFamily="34" charset="-128"/>
            </a:endParaRPr>
          </a:p>
          <a:p>
            <a:pPr lvl="1">
              <a:buClr>
                <a:schemeClr val="accent3"/>
              </a:buClr>
              <a:defRPr/>
            </a:pPr>
            <a:r>
              <a:rPr lang="fr-FR" sz="2000" b="1" dirty="0">
                <a:latin typeface="+mj-lt"/>
                <a:ea typeface="Arial Unicode MS" pitchFamily="34" charset="-128"/>
                <a:cs typeface="Arial Unicode MS" pitchFamily="34" charset="-128"/>
              </a:rPr>
              <a:t>	</a:t>
            </a:r>
            <a:r>
              <a:rPr lang="fr-FR" sz="2000" b="1" dirty="0" smtClean="0">
                <a:latin typeface="+mj-lt"/>
                <a:ea typeface="Arial Unicode MS" pitchFamily="34" charset="-128"/>
                <a:cs typeface="Arial Unicode MS" pitchFamily="34" charset="-128"/>
              </a:rPr>
              <a:t>NF G07 109</a:t>
            </a:r>
            <a:endParaRPr lang="fr-FR" sz="2000" b="1" dirty="0">
              <a:latin typeface="+mj-lt"/>
              <a:ea typeface="Arial Unicode MS" pitchFamily="34" charset="-128"/>
              <a:cs typeface="Arial Unicode MS" pitchFamily="34" charset="-128"/>
            </a:endParaRPr>
          </a:p>
        </p:txBody>
      </p:sp>
    </p:spTree>
    <p:extLst>
      <p:ext uri="{BB962C8B-B14F-4D97-AF65-F5344CB8AC3E}">
        <p14:creationId xmlns:p14="http://schemas.microsoft.com/office/powerpoint/2010/main" val="4499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6206"/>
            <a:ext cx="8229600" cy="1143000"/>
          </a:xfrm>
        </p:spPr>
        <p:txBody>
          <a:bodyPr/>
          <a:lstStyle/>
          <a:p>
            <a:pPr algn="l"/>
            <a:r>
              <a:rPr lang="fr-FR" sz="2800" b="1" dirty="0" smtClean="0">
                <a:solidFill>
                  <a:schemeClr val="accent3">
                    <a:lumMod val="50000"/>
                  </a:schemeClr>
                </a:solidFill>
              </a:rPr>
              <a:t>LE CROCKMETTER</a:t>
            </a:r>
            <a:endParaRPr lang="fr-FR" sz="2800" dirty="0"/>
          </a:p>
        </p:txBody>
      </p:sp>
      <p:sp>
        <p:nvSpPr>
          <p:cNvPr id="3" name="Espace réservé du contenu 2"/>
          <p:cNvSpPr>
            <a:spLocks noGrp="1"/>
          </p:cNvSpPr>
          <p:nvPr>
            <p:ph idx="1"/>
          </p:nvPr>
        </p:nvSpPr>
        <p:spPr>
          <a:xfrm>
            <a:off x="457200" y="1600200"/>
            <a:ext cx="4402832" cy="4525963"/>
          </a:xfrm>
        </p:spPr>
        <p:txBody>
          <a:bodyPr>
            <a:normAutofit fontScale="92500" lnSpcReduction="10000"/>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Cet appareil permet </a:t>
            </a:r>
            <a:r>
              <a:rPr lang="fr-FR" sz="2000" dirty="0">
                <a:latin typeface="+mj-lt"/>
                <a:ea typeface="Arial Unicode MS" pitchFamily="34" charset="-128"/>
                <a:cs typeface="Arial Unicode MS" pitchFamily="34" charset="-128"/>
              </a:rPr>
              <a:t>de </a:t>
            </a:r>
            <a:r>
              <a:rPr lang="fr-FR" sz="2000" dirty="0" smtClean="0">
                <a:latin typeface="+mj-lt"/>
                <a:ea typeface="Arial Unicode MS" pitchFamily="34" charset="-128"/>
                <a:cs typeface="Arial Unicode MS" pitchFamily="34" charset="-128"/>
              </a:rPr>
              <a:t>déterminer la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tenue des teintures et des impressions</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au dégorgement par frottement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mécanique.</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Evaluer le </a:t>
            </a:r>
            <a:r>
              <a:rPr lang="fr-FR" sz="2000" dirty="0" smtClean="0">
                <a:latin typeface="+mj-lt"/>
                <a:ea typeface="Arial Unicode MS" pitchFamily="34" charset="-128"/>
                <a:cs typeface="Arial Unicode MS" pitchFamily="34" charset="-128"/>
              </a:rPr>
              <a:t>risque de dégradation de dégorgement de la teinture par frottement au sec, au mouillé, ou au solvant.</a:t>
            </a:r>
          </a:p>
          <a:p>
            <a:pPr marL="274320" indent="-274320" fontAlgn="auto">
              <a:spcAft>
                <a:spcPts val="0"/>
              </a:spcAft>
              <a:buClr>
                <a:schemeClr val="accent3"/>
              </a:buClr>
              <a:buFont typeface="Wingdings 2"/>
              <a:buChar char=""/>
              <a:defRPr/>
            </a:pP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sz="2000" dirty="0" smtClean="0">
                <a:latin typeface="+mj-lt"/>
                <a:ea typeface="Arial Unicode MS" pitchFamily="34" charset="-128"/>
                <a:cs typeface="Arial Unicode MS" pitchFamily="34" charset="-128"/>
              </a:rPr>
              <a:t>   </a:t>
            </a:r>
            <a:r>
              <a:rPr lang="fr-FR" sz="2000" b="1" dirty="0">
                <a:latin typeface="+mj-lt"/>
                <a:ea typeface="Arial Unicode MS" pitchFamily="34" charset="-128"/>
                <a:cs typeface="Arial Unicode MS" pitchFamily="34" charset="-128"/>
              </a:rPr>
              <a:t>NF </a:t>
            </a:r>
            <a:r>
              <a:rPr lang="fr-FR" sz="2000" b="1" dirty="0" smtClean="0">
                <a:latin typeface="+mj-lt"/>
                <a:ea typeface="Arial Unicode MS" pitchFamily="34" charset="-128"/>
                <a:cs typeface="Arial Unicode MS" pitchFamily="34" charset="-128"/>
              </a:rPr>
              <a:t>EN ISO 105-X12</a:t>
            </a:r>
            <a:endParaRPr lang="fr-FR" sz="2000" b="1" dirty="0">
              <a:latin typeface="+mj-lt"/>
              <a:ea typeface="Arial Unicode MS" pitchFamily="34" charset="-128"/>
              <a:cs typeface="Arial Unicode MS" pitchFamily="34" charset="-128"/>
            </a:endParaRPr>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942983284"/>
              </p:ext>
            </p:extLst>
          </p:nvPr>
        </p:nvGraphicFramePr>
        <p:xfrm>
          <a:off x="4788024" y="2564904"/>
          <a:ext cx="4032448" cy="2310075"/>
        </p:xfrm>
        <a:graphic>
          <a:graphicData uri="http://schemas.openxmlformats.org/presentationml/2006/ole">
            <mc:AlternateContent xmlns:mc="http://schemas.openxmlformats.org/markup-compatibility/2006">
              <mc:Choice xmlns:v="urn:schemas-microsoft-com:vml" Requires="v">
                <p:oleObj spid="_x0000_s3136" name="Image bitmap" r:id="rId3" imgW="4401164" imgH="2333333" progId="PBrush">
                  <p:embed/>
                </p:oleObj>
              </mc:Choice>
              <mc:Fallback>
                <p:oleObj name="Image bitmap" r:id="rId3" imgW="4401164" imgH="2333333"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564904"/>
                        <a:ext cx="4032448" cy="2310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308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787900" y="188913"/>
            <a:ext cx="4149725" cy="792162"/>
          </a:xfrm>
        </p:spPr>
        <p:txBody>
          <a:bodyPr/>
          <a:lstStyle/>
          <a:p>
            <a:r>
              <a:rPr lang="fr-FR" sz="4000" dirty="0" smtClean="0"/>
              <a:t>Échelles de gris</a:t>
            </a:r>
          </a:p>
        </p:txBody>
      </p:sp>
      <p:pic>
        <p:nvPicPr>
          <p:cNvPr id="35844" name="Picture 4" descr="echelle gris 3à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2133600"/>
            <a:ext cx="46069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echelle gris 3à5 ISO 105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4724400"/>
            <a:ext cx="44799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ECHELLE GRIS  1à3 ISO 105 A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429000"/>
            <a:ext cx="46101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8"/>
          <p:cNvSpPr>
            <a:spLocks noChangeArrowheads="1"/>
          </p:cNvSpPr>
          <p:nvPr/>
        </p:nvSpPr>
        <p:spPr bwMode="auto">
          <a:xfrm>
            <a:off x="250825" y="5805488"/>
            <a:ext cx="69135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t>PARAMÈTRES D’ESSAI :</a:t>
            </a:r>
            <a:endParaRPr lang="fr-FR" dirty="0"/>
          </a:p>
          <a:p>
            <a:r>
              <a:rPr lang="fr-FR" dirty="0"/>
              <a:t>Certaines conclusions du rapport sont accompagnées d’une note :</a:t>
            </a:r>
            <a:br>
              <a:rPr lang="fr-FR" dirty="0"/>
            </a:br>
            <a:r>
              <a:rPr lang="fr-FR" dirty="0"/>
              <a:t>1 = pauvre   3 = moyen   5 = excellent</a:t>
            </a:r>
          </a:p>
        </p:txBody>
      </p:sp>
      <p:pic>
        <p:nvPicPr>
          <p:cNvPr id="35849" name="Picture 9" descr="echelle gris 1à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08050"/>
            <a:ext cx="45243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98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5849"/>
                                        </p:tgtEl>
                                        <p:attrNameLst>
                                          <p:attrName>style.visibility</p:attrName>
                                        </p:attrNameLst>
                                      </p:cBhvr>
                                      <p:to>
                                        <p:strVal val="visible"/>
                                      </p:to>
                                    </p:set>
                                    <p:anim calcmode="lin" valueType="num">
                                      <p:cBhvr>
                                        <p:cTn id="13" dur="1000" fill="hold"/>
                                        <p:tgtEl>
                                          <p:spTgt spid="35849"/>
                                        </p:tgtEl>
                                        <p:attrNameLst>
                                          <p:attrName>ppt_w</p:attrName>
                                        </p:attrNameLst>
                                      </p:cBhvr>
                                      <p:tavLst>
                                        <p:tav tm="0">
                                          <p:val>
                                            <p:strVal val="#ppt_w*0.70"/>
                                          </p:val>
                                        </p:tav>
                                        <p:tav tm="100000">
                                          <p:val>
                                            <p:strVal val="#ppt_w"/>
                                          </p:val>
                                        </p:tav>
                                      </p:tavLst>
                                    </p:anim>
                                    <p:anim calcmode="lin" valueType="num">
                                      <p:cBhvr>
                                        <p:cTn id="14" dur="1000" fill="hold"/>
                                        <p:tgtEl>
                                          <p:spTgt spid="35849"/>
                                        </p:tgtEl>
                                        <p:attrNameLst>
                                          <p:attrName>ppt_h</p:attrName>
                                        </p:attrNameLst>
                                      </p:cBhvr>
                                      <p:tavLst>
                                        <p:tav tm="0">
                                          <p:val>
                                            <p:strVal val="#ppt_h"/>
                                          </p:val>
                                        </p:tav>
                                        <p:tav tm="100000">
                                          <p:val>
                                            <p:strVal val="#ppt_h"/>
                                          </p:val>
                                        </p:tav>
                                      </p:tavLst>
                                    </p:anim>
                                    <p:animEffect transition="in" filter="fade">
                                      <p:cBhvr>
                                        <p:cTn id="15" dur="1000"/>
                                        <p:tgtEl>
                                          <p:spTgt spid="35849"/>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p:cTn id="19" dur="1000" fill="hold"/>
                                        <p:tgtEl>
                                          <p:spTgt spid="35844"/>
                                        </p:tgtEl>
                                        <p:attrNameLst>
                                          <p:attrName>ppt_w</p:attrName>
                                        </p:attrNameLst>
                                      </p:cBhvr>
                                      <p:tavLst>
                                        <p:tav tm="0">
                                          <p:val>
                                            <p:strVal val="#ppt_w*0.70"/>
                                          </p:val>
                                        </p:tav>
                                        <p:tav tm="100000">
                                          <p:val>
                                            <p:strVal val="#ppt_w"/>
                                          </p:val>
                                        </p:tav>
                                      </p:tavLst>
                                    </p:anim>
                                    <p:anim calcmode="lin" valueType="num">
                                      <p:cBhvr>
                                        <p:cTn id="20" dur="1000" fill="hold"/>
                                        <p:tgtEl>
                                          <p:spTgt spid="35844"/>
                                        </p:tgtEl>
                                        <p:attrNameLst>
                                          <p:attrName>ppt_h</p:attrName>
                                        </p:attrNameLst>
                                      </p:cBhvr>
                                      <p:tavLst>
                                        <p:tav tm="0">
                                          <p:val>
                                            <p:strVal val="#ppt_h"/>
                                          </p:val>
                                        </p:tav>
                                        <p:tav tm="100000">
                                          <p:val>
                                            <p:strVal val="#ppt_h"/>
                                          </p:val>
                                        </p:tav>
                                      </p:tavLst>
                                    </p:anim>
                                    <p:animEffect transition="in" filter="fade">
                                      <p:cBhvr>
                                        <p:cTn id="21" dur="1000"/>
                                        <p:tgtEl>
                                          <p:spTgt spid="35844"/>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p:cTn id="25" dur="1000" fill="hold"/>
                                        <p:tgtEl>
                                          <p:spTgt spid="35846"/>
                                        </p:tgtEl>
                                        <p:attrNameLst>
                                          <p:attrName>ppt_w</p:attrName>
                                        </p:attrNameLst>
                                      </p:cBhvr>
                                      <p:tavLst>
                                        <p:tav tm="0">
                                          <p:val>
                                            <p:strVal val="#ppt_w*0.70"/>
                                          </p:val>
                                        </p:tav>
                                        <p:tav tm="100000">
                                          <p:val>
                                            <p:strVal val="#ppt_w"/>
                                          </p:val>
                                        </p:tav>
                                      </p:tavLst>
                                    </p:anim>
                                    <p:anim calcmode="lin" valueType="num">
                                      <p:cBhvr>
                                        <p:cTn id="26" dur="1000" fill="hold"/>
                                        <p:tgtEl>
                                          <p:spTgt spid="35846"/>
                                        </p:tgtEl>
                                        <p:attrNameLst>
                                          <p:attrName>ppt_h</p:attrName>
                                        </p:attrNameLst>
                                      </p:cBhvr>
                                      <p:tavLst>
                                        <p:tav tm="0">
                                          <p:val>
                                            <p:strVal val="#ppt_h"/>
                                          </p:val>
                                        </p:tav>
                                        <p:tav tm="100000">
                                          <p:val>
                                            <p:strVal val="#ppt_h"/>
                                          </p:val>
                                        </p:tav>
                                      </p:tavLst>
                                    </p:anim>
                                    <p:animEffect transition="in" filter="fade">
                                      <p:cBhvr>
                                        <p:cTn id="27" dur="1000"/>
                                        <p:tgtEl>
                                          <p:spTgt spid="35846"/>
                                        </p:tgtEl>
                                      </p:cBhvr>
                                    </p:animEffect>
                                  </p:childTnLst>
                                </p:cTn>
                              </p:par>
                            </p:childTnLst>
                          </p:cTn>
                        </p:par>
                        <p:par>
                          <p:cTn id="28" fill="hold" nodeType="afterGroup">
                            <p:stCondLst>
                              <p:cond delay="4000"/>
                            </p:stCondLst>
                            <p:childTnLst>
                              <p:par>
                                <p:cTn id="29" presetID="55" presetClass="entr" presetSubtype="0" fill="hold" nodeType="afterEffect">
                                  <p:stCondLst>
                                    <p:cond delay="0"/>
                                  </p:stCondLst>
                                  <p:childTnLst>
                                    <p:set>
                                      <p:cBhvr>
                                        <p:cTn id="30" dur="1" fill="hold">
                                          <p:stCondLst>
                                            <p:cond delay="0"/>
                                          </p:stCondLst>
                                        </p:cTn>
                                        <p:tgtEl>
                                          <p:spTgt spid="35845"/>
                                        </p:tgtEl>
                                        <p:attrNameLst>
                                          <p:attrName>style.visibility</p:attrName>
                                        </p:attrNameLst>
                                      </p:cBhvr>
                                      <p:to>
                                        <p:strVal val="visible"/>
                                      </p:to>
                                    </p:set>
                                    <p:anim calcmode="lin" valueType="num">
                                      <p:cBhvr>
                                        <p:cTn id="31" dur="1000" fill="hold"/>
                                        <p:tgtEl>
                                          <p:spTgt spid="35845"/>
                                        </p:tgtEl>
                                        <p:attrNameLst>
                                          <p:attrName>ppt_w</p:attrName>
                                        </p:attrNameLst>
                                      </p:cBhvr>
                                      <p:tavLst>
                                        <p:tav tm="0">
                                          <p:val>
                                            <p:strVal val="#ppt_w*0.70"/>
                                          </p:val>
                                        </p:tav>
                                        <p:tav tm="100000">
                                          <p:val>
                                            <p:strVal val="#ppt_w"/>
                                          </p:val>
                                        </p:tav>
                                      </p:tavLst>
                                    </p:anim>
                                    <p:anim calcmode="lin" valueType="num">
                                      <p:cBhvr>
                                        <p:cTn id="32" dur="1000" fill="hold"/>
                                        <p:tgtEl>
                                          <p:spTgt spid="35845"/>
                                        </p:tgtEl>
                                        <p:attrNameLst>
                                          <p:attrName>ppt_h</p:attrName>
                                        </p:attrNameLst>
                                      </p:cBhvr>
                                      <p:tavLst>
                                        <p:tav tm="0">
                                          <p:val>
                                            <p:strVal val="#ppt_h"/>
                                          </p:val>
                                        </p:tav>
                                        <p:tav tm="100000">
                                          <p:val>
                                            <p:strVal val="#ppt_h"/>
                                          </p:val>
                                        </p:tav>
                                      </p:tavLst>
                                    </p:anim>
                                    <p:animEffect transition="in" filter="fade">
                                      <p:cBhvr>
                                        <p:cTn id="33" dur="1000"/>
                                        <p:tgtEl>
                                          <p:spTgt spid="35845"/>
                                        </p:tgtEl>
                                      </p:cBhvr>
                                    </p:animEffect>
                                  </p:childTnLst>
                                </p:cTn>
                              </p:par>
                            </p:childTnLst>
                          </p:cTn>
                        </p:par>
                        <p:par>
                          <p:cTn id="34" fill="hold" nodeType="afterGroup">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35848"/>
                                        </p:tgtEl>
                                        <p:attrNameLst>
                                          <p:attrName>style.visibility</p:attrName>
                                        </p:attrNameLst>
                                      </p:cBhvr>
                                      <p:to>
                                        <p:strVal val="visible"/>
                                      </p:to>
                                    </p:set>
                                    <p:animEffect transition="in" filter="wipe(up)">
                                      <p:cBhvr>
                                        <p:cTn id="37" dur="50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a:solidFill>
                  <a:schemeClr val="accent3">
                    <a:lumMod val="50000"/>
                  </a:schemeClr>
                </a:solidFill>
              </a:rPr>
              <a:t>LE </a:t>
            </a:r>
            <a:r>
              <a:rPr lang="fr-FR" sz="2800" b="1" dirty="0" smtClean="0">
                <a:solidFill>
                  <a:schemeClr val="accent3">
                    <a:lumMod val="50000"/>
                  </a:schemeClr>
                </a:solidFill>
              </a:rPr>
              <a:t>TESTER VESLIC</a:t>
            </a:r>
            <a:endParaRPr lang="fr-FR" sz="2800" dirty="0"/>
          </a:p>
        </p:txBody>
      </p:sp>
      <p:sp>
        <p:nvSpPr>
          <p:cNvPr id="4" name="Espace réservé du contenu 3"/>
          <p:cNvSpPr>
            <a:spLocks noGrp="1"/>
          </p:cNvSpPr>
          <p:nvPr>
            <p:ph sz="half" idx="2"/>
          </p:nvPr>
        </p:nvSpPr>
        <p:spPr>
          <a:xfrm>
            <a:off x="467544" y="1772816"/>
            <a:ext cx="4464496" cy="3951288"/>
          </a:xfrm>
        </p:spPr>
        <p:txBody>
          <a:bodyPr>
            <a:norm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0" indent="0">
              <a:buNone/>
            </a:pPr>
            <a:r>
              <a:rPr lang="fr-FR" sz="2000" dirty="0">
                <a:latin typeface="+mj-lt"/>
              </a:rPr>
              <a:t>Ce test permet de déterminer la résistance des couleurs du cuir </a:t>
            </a:r>
            <a:r>
              <a:rPr lang="fr-FR" sz="2000" dirty="0" smtClean="0">
                <a:latin typeface="+mj-lt"/>
              </a:rPr>
              <a:t>aux </a:t>
            </a:r>
            <a:r>
              <a:rPr lang="fr-FR" sz="2000" dirty="0">
                <a:latin typeface="+mj-lt"/>
              </a:rPr>
              <a:t>frottements, avec un feutre de </a:t>
            </a:r>
            <a:r>
              <a:rPr lang="fr-FR" sz="2000" dirty="0" smtClean="0">
                <a:latin typeface="+mj-lt"/>
              </a:rPr>
              <a:t>laine.</a:t>
            </a: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Evaluer le </a:t>
            </a:r>
            <a:r>
              <a:rPr lang="fr-FR" sz="2000" dirty="0" smtClean="0">
                <a:latin typeface="+mj-lt"/>
                <a:ea typeface="Arial Unicode MS" pitchFamily="34" charset="-128"/>
                <a:cs typeface="Arial Unicode MS" pitchFamily="34" charset="-128"/>
              </a:rPr>
              <a:t>changement de couleur du cuir et le dégorgement des feutres par </a:t>
            </a:r>
            <a:r>
              <a:rPr lang="fr-FR" sz="2000" dirty="0">
                <a:latin typeface="+mj-lt"/>
                <a:ea typeface="Arial Unicode MS" pitchFamily="34" charset="-128"/>
                <a:cs typeface="Arial Unicode MS" pitchFamily="34" charset="-128"/>
              </a:rPr>
              <a:t>frottement au sec, </a:t>
            </a:r>
            <a:r>
              <a:rPr lang="fr-FR" sz="2000" dirty="0" smtClean="0">
                <a:latin typeface="+mj-lt"/>
                <a:ea typeface="Arial Unicode MS" pitchFamily="34" charset="-128"/>
                <a:cs typeface="Arial Unicode MS" pitchFamily="34" charset="-128"/>
              </a:rPr>
              <a:t>ou au mouillé.</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dirty="0">
                <a:latin typeface="+mj-lt"/>
                <a:ea typeface="Arial Unicode MS" pitchFamily="34" charset="-128"/>
                <a:cs typeface="Arial Unicode MS" pitchFamily="34" charset="-128"/>
              </a:rPr>
              <a:t>   </a:t>
            </a:r>
            <a:r>
              <a:rPr lang="fr-FR" b="1" dirty="0">
                <a:latin typeface="+mj-lt"/>
                <a:ea typeface="Arial Unicode MS" pitchFamily="34" charset="-128"/>
                <a:cs typeface="Arial Unicode MS" pitchFamily="34" charset="-128"/>
              </a:rPr>
              <a:t>NF EN ISO </a:t>
            </a:r>
            <a:r>
              <a:rPr lang="fr-FR" b="1" dirty="0" smtClean="0">
                <a:latin typeface="+mj-lt"/>
                <a:ea typeface="Arial Unicode MS" pitchFamily="34" charset="-128"/>
                <a:cs typeface="Arial Unicode MS" pitchFamily="34" charset="-128"/>
              </a:rPr>
              <a:t>11640</a:t>
            </a:r>
            <a:endParaRPr lang="fr-FR" b="1" dirty="0">
              <a:latin typeface="+mj-lt"/>
              <a:ea typeface="Arial Unicode MS" pitchFamily="34" charset="-128"/>
              <a:cs typeface="Arial Unicode MS" pitchFamily="34" charset="-128"/>
            </a:endParaRPr>
          </a:p>
          <a:p>
            <a:endParaRPr lang="fr-FR" dirty="0"/>
          </a:p>
        </p:txBody>
      </p:sp>
      <p:pic>
        <p:nvPicPr>
          <p:cNvPr id="15363" name="Picture 3" descr="J:\DCIM\106_PANA\P10607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55" r="10833" b="2642"/>
          <a:stretch/>
        </p:blipFill>
        <p:spPr bwMode="auto">
          <a:xfrm rot="5400000">
            <a:off x="5370082" y="2126862"/>
            <a:ext cx="308435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5363"/>
                                        </p:tgtEl>
                                        <p:attrNameLst>
                                          <p:attrName>style.visibility</p:attrName>
                                        </p:attrNameLst>
                                      </p:cBhvr>
                                      <p:to>
                                        <p:strVal val="visible"/>
                                      </p:to>
                                    </p:set>
                                    <p:animEffect transition="in" filter="fade">
                                      <p:cBhvr>
                                        <p:cTn id="28"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LE SPAY TEST</a:t>
            </a:r>
            <a:endParaRPr lang="fr-FR" sz="2800" dirty="0"/>
          </a:p>
        </p:txBody>
      </p:sp>
      <p:sp>
        <p:nvSpPr>
          <p:cNvPr id="3" name="Espace réservé du contenu 2"/>
          <p:cNvSpPr>
            <a:spLocks noGrp="1"/>
          </p:cNvSpPr>
          <p:nvPr>
            <p:ph idx="1"/>
          </p:nvPr>
        </p:nvSpPr>
        <p:spPr>
          <a:xfrm>
            <a:off x="457200" y="1600200"/>
            <a:ext cx="4906888" cy="4525963"/>
          </a:xfrm>
        </p:spPr>
        <p:txBody>
          <a:bodyPr>
            <a:norm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Détermination de la résistance au mouillage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superficiel:  Essai d’arrosage.</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L’eau est versée sur le textile à une distance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de deux pieds durant 10 minutes.</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Mesurer la résistance du tissu à la pénétration de gouttes d’eau.</a:t>
            </a: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sz="2000" dirty="0">
                <a:latin typeface="+mj-lt"/>
                <a:ea typeface="Arial Unicode MS" pitchFamily="34" charset="-128"/>
                <a:cs typeface="Arial Unicode MS" pitchFamily="34" charset="-128"/>
              </a:rPr>
              <a:t>  </a:t>
            </a:r>
            <a:endParaRPr lang="fr-FR" sz="2000" dirty="0" smtClean="0">
              <a:latin typeface="+mj-lt"/>
              <a:ea typeface="Arial Unicode MS" pitchFamily="34" charset="-128"/>
              <a:cs typeface="Arial Unicode MS" pitchFamily="34" charset="-128"/>
            </a:endParaRPr>
          </a:p>
          <a:p>
            <a:pPr marL="457200" lvl="1" indent="0">
              <a:buClr>
                <a:schemeClr val="accent3"/>
              </a:buClr>
              <a:buNone/>
              <a:defRPr/>
            </a:pPr>
            <a:r>
              <a:rPr lang="fr-FR" sz="2000" dirty="0" smtClean="0">
                <a:latin typeface="+mj-lt"/>
                <a:ea typeface="Arial Unicode MS" pitchFamily="34" charset="-128"/>
                <a:cs typeface="Arial Unicode MS" pitchFamily="34" charset="-128"/>
              </a:rPr>
              <a:t>  </a:t>
            </a:r>
            <a:r>
              <a:rPr lang="fr-FR" sz="2000" b="1" dirty="0">
                <a:latin typeface="+mj-lt"/>
                <a:ea typeface="Arial Unicode MS" pitchFamily="34" charset="-128"/>
                <a:cs typeface="Arial Unicode MS" pitchFamily="34" charset="-128"/>
              </a:rPr>
              <a:t>NF </a:t>
            </a:r>
            <a:r>
              <a:rPr lang="fr-FR" sz="2000" b="1" dirty="0" smtClean="0">
                <a:latin typeface="+mj-lt"/>
                <a:ea typeface="Arial Unicode MS" pitchFamily="34" charset="-128"/>
                <a:cs typeface="Arial Unicode MS" pitchFamily="34" charset="-128"/>
              </a:rPr>
              <a:t>EN ISO 4920</a:t>
            </a:r>
            <a:endParaRPr lang="fr-FR" sz="2000" b="1" dirty="0">
              <a:latin typeface="+mj-lt"/>
              <a:ea typeface="Arial Unicode MS" pitchFamily="34" charset="-128"/>
              <a:cs typeface="Arial Unicode MS" pitchFamily="34" charset="-128"/>
            </a:endParaRPr>
          </a:p>
          <a:p>
            <a:endParaRPr lang="fr-FR" sz="2000" dirty="0">
              <a:latin typeface="+mj-lt"/>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465747498"/>
              </p:ext>
            </p:extLst>
          </p:nvPr>
        </p:nvGraphicFramePr>
        <p:xfrm>
          <a:off x="6372200" y="692696"/>
          <a:ext cx="1848222" cy="3256392"/>
        </p:xfrm>
        <a:graphic>
          <a:graphicData uri="http://schemas.openxmlformats.org/presentationml/2006/ole">
            <mc:AlternateContent xmlns:mc="http://schemas.openxmlformats.org/markup-compatibility/2006">
              <mc:Choice xmlns:v="urn:schemas-microsoft-com:vml" Requires="v">
                <p:oleObj spid="_x0000_s4161" name="Image bitmap" r:id="rId3" imgW="2514286" imgH="3067478" progId="PBrush">
                  <p:embed/>
                </p:oleObj>
              </mc:Choice>
              <mc:Fallback>
                <p:oleObj name="Image bitmap" r:id="rId3" imgW="2514286" imgH="3067478"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r="31395"/>
                      <a:stretch>
                        <a:fillRect/>
                      </a:stretch>
                    </p:blipFill>
                    <p:spPr bwMode="auto">
                      <a:xfrm>
                        <a:off x="6372200" y="692696"/>
                        <a:ext cx="1848222" cy="3256392"/>
                      </a:xfrm>
                      <a:prstGeom prst="rect">
                        <a:avLst/>
                      </a:prstGeom>
                      <a:noFill/>
                      <a:ln>
                        <a:noFill/>
                      </a:ln>
                    </p:spPr>
                  </p:pic>
                </p:oleObj>
              </mc:Fallback>
            </mc:AlternateContent>
          </a:graphicData>
        </a:graphic>
      </p:graphicFrame>
      <p:pic>
        <p:nvPicPr>
          <p:cNvPr id="5" name="Image 1" descr="Satellite?blobcol=urldata&amp;blobheader=image%2Fjpeg&amp;blobkey=id&amp;blobtable=MungoBlobs&amp;blobwhere=1153979338454&amp;ssbinary=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509120"/>
            <a:ext cx="19431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8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000"/>
                                        <p:tgtEl>
                                          <p:spTgt spid="4"/>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LE DYNAMOMETRE</a:t>
            </a:r>
            <a:endParaRPr lang="fr-FR" sz="2800" dirty="0"/>
          </a:p>
        </p:txBody>
      </p:sp>
      <p:sp>
        <p:nvSpPr>
          <p:cNvPr id="3" name="Espace réservé du contenu 2"/>
          <p:cNvSpPr>
            <a:spLocks noGrp="1"/>
          </p:cNvSpPr>
          <p:nvPr>
            <p:ph idx="1"/>
          </p:nvPr>
        </p:nvSpPr>
        <p:spPr>
          <a:xfrm>
            <a:off x="457200" y="1600200"/>
            <a:ext cx="4618856" cy="4744194"/>
          </a:xfrm>
        </p:spPr>
        <p:txBody>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a:latin typeface="+mj-lt"/>
                <a:ea typeface="Arial Unicode MS" pitchFamily="34" charset="-128"/>
                <a:cs typeface="Arial Unicode MS" pitchFamily="34" charset="-128"/>
              </a:rPr>
              <a:t>P</a:t>
            </a:r>
            <a:r>
              <a:rPr lang="fr-FR" sz="2000" dirty="0" smtClean="0">
                <a:latin typeface="+mj-lt"/>
                <a:ea typeface="Arial Unicode MS" pitchFamily="34" charset="-128"/>
                <a:cs typeface="Arial Unicode MS" pitchFamily="34" charset="-128"/>
              </a:rPr>
              <a:t>ermet </a:t>
            </a:r>
            <a:r>
              <a:rPr lang="fr-FR" sz="2000" dirty="0">
                <a:latin typeface="+mj-lt"/>
                <a:ea typeface="Arial Unicode MS" pitchFamily="34" charset="-128"/>
                <a:cs typeface="Arial Unicode MS" pitchFamily="34" charset="-128"/>
              </a:rPr>
              <a:t>de mesurer </a:t>
            </a:r>
            <a:r>
              <a:rPr lang="fr-FR" sz="2000" dirty="0" smtClean="0">
                <a:latin typeface="+mj-lt"/>
                <a:ea typeface="Arial Unicode MS" pitchFamily="34" charset="-128"/>
                <a:cs typeface="Arial Unicode MS" pitchFamily="34" charset="-128"/>
              </a:rPr>
              <a:t>la force de résistance à</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la traction nécessaire pour rompre les fils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d’une étoffe.</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S’assurer que la résistance de la matière soumise à un effort de traction corresponde à l’emploi envisagé.</a:t>
            </a: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sz="2000" dirty="0">
                <a:latin typeface="+mj-lt"/>
                <a:ea typeface="Arial Unicode MS" pitchFamily="34" charset="-128"/>
                <a:cs typeface="Arial Unicode MS" pitchFamily="34" charset="-128"/>
              </a:rPr>
              <a:t>  </a:t>
            </a:r>
            <a:endParaRPr lang="fr-FR" sz="2000" dirty="0" smtClean="0">
              <a:latin typeface="+mj-lt"/>
              <a:ea typeface="Arial Unicode MS" pitchFamily="34" charset="-128"/>
              <a:cs typeface="Arial Unicode MS" pitchFamily="34" charset="-128"/>
            </a:endParaRPr>
          </a:p>
          <a:p>
            <a:pPr marL="457200" lvl="1" indent="0">
              <a:buClr>
                <a:schemeClr val="accent3"/>
              </a:buClr>
              <a:buNone/>
              <a:defRPr/>
            </a:pPr>
            <a:r>
              <a:rPr lang="fr-FR" sz="2000" dirty="0" smtClean="0">
                <a:latin typeface="+mj-lt"/>
                <a:ea typeface="Arial Unicode MS" pitchFamily="34" charset="-128"/>
                <a:cs typeface="Arial Unicode MS" pitchFamily="34" charset="-128"/>
              </a:rPr>
              <a:t>  </a:t>
            </a:r>
            <a:r>
              <a:rPr lang="fr-FR" sz="2000" b="1" dirty="0">
                <a:latin typeface="+mj-lt"/>
                <a:ea typeface="Arial Unicode MS" pitchFamily="34" charset="-128"/>
                <a:cs typeface="Arial Unicode MS" pitchFamily="34" charset="-128"/>
              </a:rPr>
              <a:t>NF </a:t>
            </a:r>
            <a:r>
              <a:rPr lang="fr-FR" sz="2000" b="1" dirty="0" smtClean="0">
                <a:latin typeface="+mj-lt"/>
                <a:ea typeface="Arial Unicode MS" pitchFamily="34" charset="-128"/>
                <a:cs typeface="Arial Unicode MS" pitchFamily="34" charset="-128"/>
              </a:rPr>
              <a:t>EN ISO 13934-1</a:t>
            </a:r>
          </a:p>
          <a:p>
            <a:pPr marL="457200" lvl="1" indent="0">
              <a:buClr>
                <a:schemeClr val="accent3"/>
              </a:buClr>
              <a:buNone/>
              <a:defRPr/>
            </a:pPr>
            <a:r>
              <a:rPr lang="fr-FR" sz="2000" b="1" dirty="0" smtClean="0">
                <a:latin typeface="+mj-lt"/>
                <a:ea typeface="Arial Unicode MS" pitchFamily="34" charset="-128"/>
                <a:cs typeface="Arial Unicode MS" pitchFamily="34" charset="-128"/>
              </a:rPr>
              <a:t>  NF EN ISO 13936-2</a:t>
            </a:r>
          </a:p>
          <a:p>
            <a:pPr marL="457200" lvl="1" indent="0">
              <a:buClr>
                <a:schemeClr val="accent3"/>
              </a:buClr>
              <a:buNone/>
              <a:defRPr/>
            </a:pPr>
            <a:r>
              <a:rPr lang="fr-FR" sz="2000" b="1" dirty="0" smtClean="0">
                <a:ea typeface="Arial Unicode MS" pitchFamily="34" charset="-128"/>
                <a:cs typeface="Arial Unicode MS" pitchFamily="34" charset="-128"/>
              </a:rPr>
              <a:t>  NF </a:t>
            </a:r>
            <a:r>
              <a:rPr lang="fr-FR" sz="2000" b="1" dirty="0">
                <a:ea typeface="Arial Unicode MS" pitchFamily="34" charset="-128"/>
                <a:cs typeface="Arial Unicode MS" pitchFamily="34" charset="-128"/>
              </a:rPr>
              <a:t>EN </a:t>
            </a:r>
            <a:r>
              <a:rPr lang="fr-FR" sz="2000" b="1" dirty="0" smtClean="0">
                <a:ea typeface="Arial Unicode MS" pitchFamily="34" charset="-128"/>
                <a:cs typeface="Arial Unicode MS" pitchFamily="34" charset="-128"/>
              </a:rPr>
              <a:t>ISO 3376 (cuir)</a:t>
            </a:r>
            <a:endParaRPr lang="fr-FR" sz="2000" b="1" dirty="0">
              <a:latin typeface="+mj-lt"/>
              <a:ea typeface="Arial Unicode MS" pitchFamily="34" charset="-128"/>
              <a:cs typeface="Arial Unicode MS" pitchFamily="34" charset="-128"/>
            </a:endParaRPr>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135021689"/>
              </p:ext>
            </p:extLst>
          </p:nvPr>
        </p:nvGraphicFramePr>
        <p:xfrm>
          <a:off x="6156176" y="1628800"/>
          <a:ext cx="2362200" cy="2571750"/>
        </p:xfrm>
        <a:graphic>
          <a:graphicData uri="http://schemas.openxmlformats.org/presentationml/2006/ole">
            <mc:AlternateContent xmlns:mc="http://schemas.openxmlformats.org/markup-compatibility/2006">
              <mc:Choice xmlns:v="urn:schemas-microsoft-com:vml" Requires="v">
                <p:oleObj spid="_x0000_s5244" name="Image bitmap" r:id="rId3" imgW="2886478" imgH="4191585" progId="Paint.Picture">
                  <p:embed/>
                </p:oleObj>
              </mc:Choice>
              <mc:Fallback>
                <p:oleObj name="Image bitmap" r:id="rId3" imgW="2886478" imgH="4191585"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628800"/>
                        <a:ext cx="2362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557122745"/>
              </p:ext>
            </p:extLst>
          </p:nvPr>
        </p:nvGraphicFramePr>
        <p:xfrm>
          <a:off x="6732240" y="4725144"/>
          <a:ext cx="1285875" cy="1619250"/>
        </p:xfrm>
        <a:graphic>
          <a:graphicData uri="http://schemas.openxmlformats.org/presentationml/2006/ole">
            <mc:AlternateContent xmlns:mc="http://schemas.openxmlformats.org/markup-compatibility/2006">
              <mc:Choice xmlns:v="urn:schemas-microsoft-com:vml" Requires="v">
                <p:oleObj spid="_x0000_s5245" name="Image bitmap" r:id="rId5" imgW="1971950" imgH="2486372" progId="PBrush">
                  <p:embed/>
                </p:oleObj>
              </mc:Choice>
              <mc:Fallback>
                <p:oleObj name="Image bitmap" r:id="rId5" imgW="1971950" imgH="2486372"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725144"/>
                        <a:ext cx="12858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79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LA MARTINDALE</a:t>
            </a:r>
            <a:endParaRPr lang="fr-FR" sz="2800" dirty="0"/>
          </a:p>
        </p:txBody>
      </p:sp>
      <p:sp>
        <p:nvSpPr>
          <p:cNvPr id="3" name="Espace réservé du contenu 2"/>
          <p:cNvSpPr>
            <a:spLocks noGrp="1"/>
          </p:cNvSpPr>
          <p:nvPr>
            <p:ph idx="1"/>
          </p:nvPr>
        </p:nvSpPr>
        <p:spPr>
          <a:xfrm>
            <a:off x="457200" y="1600200"/>
            <a:ext cx="4402832" cy="4525963"/>
          </a:xfrm>
        </p:spPr>
        <p:txBody>
          <a:bodyPr>
            <a:normAutofit lnSpcReduction="10000"/>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Ce test permet d’évalue la résistance à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l’abrasion et au boulochage, en</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frottant de la laine ou du papier de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verre sur le tissu avec une pression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considérable.</a:t>
            </a:r>
          </a:p>
          <a:p>
            <a:pPr marL="274320" indent="-274320" fontAlgn="auto">
              <a:spcAft>
                <a:spcPts val="0"/>
              </a:spcAft>
              <a:buClr>
                <a:schemeClr val="accent3"/>
              </a:buClr>
              <a:buFont typeface="Wingdings 2"/>
              <a:buNone/>
              <a:defRPr/>
            </a:pPr>
            <a:endParaRPr lang="fr-FR" sz="2000" dirty="0" smtClean="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smtClean="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Calculer le nombre de tours effectués jusqu’à la rupture du fil.</a:t>
            </a: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sz="2000" dirty="0">
                <a:latin typeface="+mj-lt"/>
                <a:ea typeface="Arial Unicode MS" pitchFamily="34" charset="-128"/>
                <a:cs typeface="Arial Unicode MS" pitchFamily="34" charset="-128"/>
              </a:rPr>
              <a:t>    </a:t>
            </a:r>
            <a:r>
              <a:rPr lang="fr-FR" sz="2000" b="1" dirty="0">
                <a:latin typeface="+mj-lt"/>
                <a:ea typeface="Arial Unicode MS" pitchFamily="34" charset="-128"/>
                <a:cs typeface="Arial Unicode MS" pitchFamily="34" charset="-128"/>
              </a:rPr>
              <a:t>NF </a:t>
            </a:r>
            <a:r>
              <a:rPr lang="fr-FR" sz="2000" b="1" dirty="0" smtClean="0">
                <a:latin typeface="+mj-lt"/>
                <a:ea typeface="Arial Unicode MS" pitchFamily="34" charset="-128"/>
                <a:cs typeface="Arial Unicode MS" pitchFamily="34" charset="-128"/>
              </a:rPr>
              <a:t>EN ISO 12947 </a:t>
            </a:r>
            <a:endParaRPr lang="fr-FR" sz="2000" b="1"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r>
              <a:rPr lang="fr-FR" sz="2000" dirty="0" smtClean="0">
                <a:ea typeface="Arial Unicode MS" pitchFamily="34" charset="-128"/>
                <a:cs typeface="Arial Unicode MS" pitchFamily="34" charset="-128"/>
              </a:rPr>
              <a:t>Evaluer le boulochage en surface.</a:t>
            </a:r>
            <a:endParaRPr lang="fr-FR" sz="2000" dirty="0">
              <a:ea typeface="Arial Unicode MS" pitchFamily="34" charset="-128"/>
              <a:cs typeface="Arial Unicode MS" pitchFamily="34" charset="-128"/>
            </a:endParaRPr>
          </a:p>
          <a:p>
            <a:pPr marL="457200" lvl="1" indent="0">
              <a:buClr>
                <a:schemeClr val="accent3"/>
              </a:buClr>
              <a:buNone/>
              <a:defRPr/>
            </a:pPr>
            <a:r>
              <a:rPr lang="fr-FR" sz="2000" dirty="0">
                <a:ea typeface="Arial Unicode MS" pitchFamily="34" charset="-128"/>
                <a:cs typeface="Arial Unicode MS" pitchFamily="34" charset="-128"/>
              </a:rPr>
              <a:t>    </a:t>
            </a:r>
            <a:r>
              <a:rPr lang="fr-FR" sz="2000" b="1" dirty="0">
                <a:ea typeface="Arial Unicode MS" pitchFamily="34" charset="-128"/>
                <a:cs typeface="Arial Unicode MS" pitchFamily="34" charset="-128"/>
              </a:rPr>
              <a:t>NF EN ISO </a:t>
            </a:r>
            <a:r>
              <a:rPr lang="fr-FR" sz="2000" b="1" dirty="0" smtClean="0">
                <a:ea typeface="Arial Unicode MS" pitchFamily="34" charset="-128"/>
                <a:cs typeface="Arial Unicode MS" pitchFamily="34" charset="-128"/>
              </a:rPr>
              <a:t>129475-2</a:t>
            </a:r>
            <a:endParaRPr lang="fr-FR" sz="2000" b="1" dirty="0">
              <a:ea typeface="Arial Unicode MS" pitchFamily="34" charset="-128"/>
              <a:cs typeface="Arial Unicode MS" pitchFamily="34" charset="-128"/>
            </a:endParaRPr>
          </a:p>
          <a:p>
            <a:endParaRPr lang="fr-FR" sz="2000" dirty="0">
              <a:latin typeface="+mj-lt"/>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73" t="9191" r="8249" b="4410"/>
          <a:stretch/>
        </p:blipFill>
        <p:spPr bwMode="auto">
          <a:xfrm>
            <a:off x="5364088" y="1916832"/>
            <a:ext cx="3213716" cy="234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8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4338"/>
                                        </p:tgtEl>
                                        <p:attrNameLst>
                                          <p:attrName>style.visibility</p:attrName>
                                        </p:attrNameLst>
                                      </p:cBhvr>
                                      <p:to>
                                        <p:strVal val="visible"/>
                                      </p:to>
                                    </p:set>
                                    <p:animEffect transition="in" filter="fade">
                                      <p:cBhvr>
                                        <p:cTn id="46"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LA CABINE DE LUMIERE</a:t>
            </a:r>
            <a:endParaRPr lang="fr-FR" sz="2800" dirty="0"/>
          </a:p>
        </p:txBody>
      </p:sp>
      <p:sp>
        <p:nvSpPr>
          <p:cNvPr id="3" name="Espace réservé du contenu 2"/>
          <p:cNvSpPr>
            <a:spLocks noGrp="1"/>
          </p:cNvSpPr>
          <p:nvPr>
            <p:ph idx="1"/>
          </p:nvPr>
        </p:nvSpPr>
        <p:spPr>
          <a:xfrm>
            <a:off x="457200" y="1600200"/>
            <a:ext cx="4330824" cy="4525963"/>
          </a:xfrm>
        </p:spPr>
        <p:txBody>
          <a:bodyPr>
            <a:norm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Cet appareil permet d’effectuer la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comparaison de contrôle visuel des </a:t>
            </a:r>
          </a:p>
          <a:p>
            <a:pPr marL="274320" indent="-274320" fontAlgn="auto">
              <a:spcAft>
                <a:spcPts val="0"/>
              </a:spcAft>
              <a:buClr>
                <a:schemeClr val="accent3"/>
              </a:buClr>
              <a:buFont typeface="Wingdings 2"/>
              <a:buNone/>
              <a:defRPr/>
            </a:pPr>
            <a:r>
              <a:rPr lang="fr-FR" sz="2000" dirty="0">
                <a:latin typeface="+mj-lt"/>
                <a:ea typeface="Arial Unicode MS" pitchFamily="34" charset="-128"/>
                <a:cs typeface="Arial Unicode MS" pitchFamily="34" charset="-128"/>
              </a:rPr>
              <a:t>c</a:t>
            </a:r>
            <a:r>
              <a:rPr lang="fr-FR" sz="2000" dirty="0" smtClean="0">
                <a:latin typeface="+mj-lt"/>
                <a:ea typeface="Arial Unicode MS" pitchFamily="34" charset="-128"/>
                <a:cs typeface="Arial Unicode MS" pitchFamily="34" charset="-128"/>
              </a:rPr>
              <a:t>ouleurs sous différents illuminant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normalisé.</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smtClean="0">
                <a:latin typeface="+mj-lt"/>
                <a:ea typeface="Arial Unicode MS" pitchFamily="34" charset="-128"/>
                <a:cs typeface="Arial Unicode MS" pitchFamily="34" charset="-128"/>
              </a:rPr>
              <a:t>Objectif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Tester la solidité des teintures et impression à la lumière.</a:t>
            </a:r>
            <a:endParaRPr lang="fr-FR" sz="2000" dirty="0">
              <a:latin typeface="+mj-lt"/>
              <a:ea typeface="Arial Unicode MS" pitchFamily="34" charset="-128"/>
              <a:cs typeface="Arial Unicode MS" pitchFamily="34" charset="-128"/>
            </a:endParaRPr>
          </a:p>
          <a:p>
            <a:pPr marL="457200" lvl="1" indent="0">
              <a:buClr>
                <a:schemeClr val="accent3"/>
              </a:buClr>
              <a:buNone/>
              <a:defRPr/>
            </a:pPr>
            <a:r>
              <a:rPr lang="fr-FR" sz="2000" smtClean="0">
                <a:latin typeface="+mj-lt"/>
                <a:ea typeface="Arial Unicode MS" pitchFamily="34" charset="-128"/>
                <a:cs typeface="Arial Unicode MS" pitchFamily="34" charset="-128"/>
              </a:rPr>
              <a:t>     </a:t>
            </a:r>
            <a:r>
              <a:rPr lang="fr-FR" sz="2000" b="1">
                <a:latin typeface="+mj-lt"/>
                <a:ea typeface="Arial Unicode MS" pitchFamily="34" charset="-128"/>
                <a:cs typeface="Arial Unicode MS" pitchFamily="34" charset="-128"/>
              </a:rPr>
              <a:t>NF </a:t>
            </a:r>
            <a:r>
              <a:rPr lang="fr-FR" sz="2000" b="1" smtClean="0">
                <a:latin typeface="+mj-lt"/>
                <a:ea typeface="Arial Unicode MS" pitchFamily="34" charset="-128"/>
                <a:cs typeface="Arial Unicode MS" pitchFamily="34" charset="-128"/>
              </a:rPr>
              <a:t>G07-124</a:t>
            </a:r>
            <a:endParaRPr lang="fr-FR" sz="2000" dirty="0"/>
          </a:p>
          <a:p>
            <a:pPr marL="457200" lvl="1" indent="0">
              <a:buClr>
                <a:schemeClr val="accent3"/>
              </a:buClr>
              <a:buNone/>
              <a:defRPr/>
            </a:pPr>
            <a:endParaRPr lang="fr-FR" sz="2000" b="1" dirty="0">
              <a:latin typeface="+mj-lt"/>
              <a:ea typeface="Arial Unicode MS" pitchFamily="34" charset="-128"/>
              <a:cs typeface="Arial Unicode MS" pitchFamily="34" charset="-128"/>
            </a:endParaRPr>
          </a:p>
          <a:p>
            <a:endParaRPr lang="fr-FR" sz="20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244" y="2348880"/>
            <a:ext cx="3758023" cy="302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5"/>
          <p:cNvSpPr txBox="1">
            <a:spLocks noChangeArrowheads="1"/>
          </p:cNvSpPr>
          <p:nvPr/>
        </p:nvSpPr>
        <p:spPr bwMode="auto">
          <a:xfrm>
            <a:off x="4742781" y="1164878"/>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fr-FR" b="1" dirty="0">
                <a:latin typeface="Arial" charset="0"/>
              </a:rPr>
              <a:t>CHOIX DE SOURCES LUMINEUSES</a:t>
            </a:r>
          </a:p>
        </p:txBody>
      </p:sp>
      <p:cxnSp>
        <p:nvCxnSpPr>
          <p:cNvPr id="6" name="Connecteur droit avec flèche 5"/>
          <p:cNvCxnSpPr/>
          <p:nvPr/>
        </p:nvCxnSpPr>
        <p:spPr>
          <a:xfrm rot="16200000" flipH="1">
            <a:off x="6623844" y="1809206"/>
            <a:ext cx="1223962" cy="7191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LA MACHINE A LAVER</a:t>
            </a:r>
            <a:endParaRPr lang="fr-FR" sz="2800" dirty="0"/>
          </a:p>
        </p:txBody>
      </p:sp>
      <p:sp>
        <p:nvSpPr>
          <p:cNvPr id="3" name="Espace réservé du contenu 2"/>
          <p:cNvSpPr>
            <a:spLocks noGrp="1"/>
          </p:cNvSpPr>
          <p:nvPr>
            <p:ph idx="1"/>
          </p:nvPr>
        </p:nvSpPr>
        <p:spPr>
          <a:xfrm>
            <a:off x="467543" y="1309898"/>
            <a:ext cx="5996151" cy="4525963"/>
          </a:xfrm>
        </p:spPr>
        <p:txBody>
          <a:bodyPr>
            <a:no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r>
              <a:rPr lang="fr-FR" sz="2000" u="sng" dirty="0" smtClean="0">
                <a:latin typeface="+mj-lt"/>
                <a:ea typeface="Arial Unicode MS" pitchFamily="34" charset="-128"/>
                <a:cs typeface="Arial Unicode MS" pitchFamily="34" charset="-128"/>
              </a:rPr>
              <a:t>:</a:t>
            </a:r>
            <a:endParaRPr lang="fr-FR" sz="2000" dirty="0" smtClean="0">
              <a:latin typeface="+mj-lt"/>
              <a:ea typeface="Arial Unicode MS" pitchFamily="34" charset="-128"/>
              <a:cs typeface="Arial Unicode MS" pitchFamily="34" charset="-128"/>
            </a:endParaRPr>
          </a:p>
          <a:p>
            <a:pPr marL="0" indent="0">
              <a:buClr>
                <a:schemeClr val="accent3"/>
              </a:buClr>
              <a:buNone/>
              <a:defRPr/>
            </a:pPr>
            <a:r>
              <a:rPr lang="fr-FR" sz="2000" dirty="0">
                <a:latin typeface="+mj-lt"/>
                <a:cs typeface="Andalus" pitchFamily="2" charset="-78"/>
              </a:rPr>
              <a:t>Évaluer la capacité de l’étoffe à rester stable dans sa surface lors de divers traitement de lavage, nettoyage à sec, trempage,…en vue de déterminer les limites des conditions d’emploi et des </a:t>
            </a:r>
            <a:r>
              <a:rPr lang="fr-FR" sz="2000" dirty="0" smtClean="0">
                <a:latin typeface="+mj-lt"/>
                <a:cs typeface="Andalus" pitchFamily="2" charset="-78"/>
              </a:rPr>
              <a:t>procédés.</a:t>
            </a:r>
            <a:endParaRPr lang="fr-FR" sz="2000" dirty="0">
              <a:latin typeface="+mj-lt"/>
              <a:cs typeface="Andalus" pitchFamily="2" charset="-78"/>
            </a:endParaRPr>
          </a:p>
          <a:p>
            <a:pPr marL="0" indent="0" fontAlgn="auto">
              <a:spcAft>
                <a:spcPts val="0"/>
              </a:spcAft>
              <a:buClr>
                <a:schemeClr val="accent3"/>
              </a:buClr>
              <a:buNone/>
              <a:defRPr/>
            </a:pPr>
            <a:endParaRPr lang="fr-FR" sz="2000" dirty="0" smtClean="0">
              <a:latin typeface="+mj-lt"/>
              <a:ea typeface="Arial Unicode MS" pitchFamily="34" charset="-128"/>
              <a:cs typeface="Arial Unicode MS" pitchFamily="34" charset="-128"/>
            </a:endParaRPr>
          </a:p>
          <a:p>
            <a:pPr marL="0" indent="0" fontAlgn="auto">
              <a:spcAft>
                <a:spcPts val="0"/>
              </a:spcAft>
              <a:buClr>
                <a:schemeClr val="accent3"/>
              </a:buClr>
              <a:buNone/>
              <a:defRPr/>
            </a:pPr>
            <a:r>
              <a:rPr lang="fr-FR" sz="2000" u="sng" dirty="0" smtClean="0">
                <a:latin typeface="+mj-lt"/>
                <a:ea typeface="Arial Unicode MS" pitchFamily="34" charset="-128"/>
                <a:cs typeface="Arial Unicode MS" pitchFamily="34" charset="-128"/>
              </a:rPr>
              <a:t>Objectif:</a:t>
            </a:r>
          </a:p>
          <a:p>
            <a:pPr marL="274320" indent="-274320" fontAlgn="auto">
              <a:spcAft>
                <a:spcPts val="0"/>
              </a:spcAft>
              <a:buClr>
                <a:schemeClr val="accent3"/>
              </a:buClr>
              <a:buFont typeface="Wingdings 2"/>
              <a:buChar char=""/>
              <a:defRPr/>
            </a:pPr>
            <a:r>
              <a:rPr lang="fr-FR" sz="2000" dirty="0" smtClean="0">
                <a:latin typeface="+mj-lt"/>
                <a:ea typeface="Arial Unicode MS" pitchFamily="34" charset="-128"/>
                <a:cs typeface="Arial Unicode MS" pitchFamily="34" charset="-128"/>
              </a:rPr>
              <a:t>Connaître le comportement du textile à l’entretien:</a:t>
            </a:r>
          </a:p>
          <a:p>
            <a:pPr lvl="1">
              <a:buFontTx/>
              <a:buChar char="-"/>
              <a:defRPr/>
            </a:pPr>
            <a:r>
              <a:rPr lang="fr-FR" sz="2000" dirty="0" smtClean="0">
                <a:latin typeface="+mj-lt"/>
                <a:ea typeface="Arial Unicode MS" pitchFamily="34" charset="-128"/>
                <a:cs typeface="Arial Unicode MS" pitchFamily="34" charset="-128"/>
              </a:rPr>
              <a:t>Stabilité dimensionnelle   </a:t>
            </a:r>
            <a:r>
              <a:rPr lang="fr-FR" sz="2000" b="1" dirty="0" smtClean="0">
                <a:latin typeface="+mj-lt"/>
                <a:ea typeface="Arial Unicode MS" pitchFamily="34" charset="-128"/>
                <a:cs typeface="Arial Unicode MS" pitchFamily="34" charset="-128"/>
              </a:rPr>
              <a:t>NF EN ISO 5077</a:t>
            </a:r>
          </a:p>
          <a:p>
            <a:pPr marL="457200" lvl="1" indent="0">
              <a:buNone/>
              <a:defRPr/>
            </a:pPr>
            <a:r>
              <a:rPr lang="fr-FR" sz="2000" b="1" dirty="0">
                <a:latin typeface="+mj-lt"/>
                <a:ea typeface="Arial Unicode MS" pitchFamily="34" charset="-128"/>
                <a:cs typeface="Arial Unicode MS" pitchFamily="34" charset="-128"/>
              </a:rPr>
              <a:t> </a:t>
            </a:r>
            <a:r>
              <a:rPr lang="fr-FR" sz="2000" b="1" dirty="0" smtClean="0">
                <a:latin typeface="+mj-lt"/>
                <a:ea typeface="Arial Unicode MS" pitchFamily="34" charset="-128"/>
                <a:cs typeface="Arial Unicode MS" pitchFamily="34" charset="-128"/>
              </a:rPr>
              <a:t>                                                  NF EN ISO 3759 </a:t>
            </a:r>
            <a:endParaRPr lang="fr-FR" sz="2000" dirty="0" smtClean="0">
              <a:latin typeface="+mj-lt"/>
              <a:ea typeface="Arial Unicode MS" pitchFamily="34" charset="-128"/>
              <a:cs typeface="Arial Unicode MS" pitchFamily="34" charset="-128"/>
            </a:endParaRPr>
          </a:p>
          <a:p>
            <a:pPr lvl="1">
              <a:buFontTx/>
              <a:buChar char="-"/>
              <a:defRPr/>
            </a:pPr>
            <a:r>
              <a:rPr lang="fr-FR" sz="2000" dirty="0" smtClean="0">
                <a:latin typeface="+mj-lt"/>
                <a:ea typeface="Arial Unicode MS" pitchFamily="34" charset="-128"/>
                <a:cs typeface="Arial Unicode MS" pitchFamily="34" charset="-128"/>
              </a:rPr>
              <a:t>Résistance des coloris       </a:t>
            </a:r>
            <a:r>
              <a:rPr lang="fr-FR" sz="2000" b="1" dirty="0" smtClean="0">
                <a:latin typeface="+mj-lt"/>
                <a:ea typeface="Arial Unicode MS" pitchFamily="34" charset="-128"/>
                <a:cs typeface="Arial Unicode MS" pitchFamily="34" charset="-128"/>
              </a:rPr>
              <a:t>NF EN ISO 105-C06</a:t>
            </a:r>
          </a:p>
          <a:p>
            <a:pPr marL="457200" lvl="1" indent="0">
              <a:buNone/>
              <a:defRPr/>
            </a:pPr>
            <a:r>
              <a:rPr lang="fr-FR" sz="2000" b="1" dirty="0">
                <a:latin typeface="+mj-lt"/>
                <a:ea typeface="Arial Unicode MS" pitchFamily="34" charset="-128"/>
                <a:cs typeface="Arial Unicode MS" pitchFamily="34" charset="-128"/>
              </a:rPr>
              <a:t>	</a:t>
            </a:r>
            <a:r>
              <a:rPr lang="fr-FR" sz="2000" b="1" dirty="0" smtClean="0">
                <a:latin typeface="+mj-lt"/>
                <a:ea typeface="Arial Unicode MS" pitchFamily="34" charset="-128"/>
                <a:cs typeface="Arial Unicode MS" pitchFamily="34" charset="-128"/>
              </a:rPr>
              <a:t>		           NF EN ISO 6330</a:t>
            </a:r>
            <a:endParaRPr lang="fr-FR" sz="2000" dirty="0" smtClean="0">
              <a:latin typeface="+mj-lt"/>
              <a:ea typeface="Arial Unicode MS" pitchFamily="34" charset="-128"/>
              <a:cs typeface="Arial Unicode MS" pitchFamily="34" charset="-128"/>
            </a:endParaRPr>
          </a:p>
          <a:p>
            <a:pPr fontAlgn="auto">
              <a:spcAft>
                <a:spcPts val="0"/>
              </a:spcAft>
              <a:buClr>
                <a:schemeClr val="accent3"/>
              </a:buClr>
              <a:buFontTx/>
              <a:buChar char="-"/>
              <a:defRPr/>
            </a:pPr>
            <a:endParaRPr lang="fr-FR" sz="2000" dirty="0" smtClean="0">
              <a:latin typeface="+mj-lt"/>
              <a:ea typeface="Arial Unicode MS" pitchFamily="34" charset="-128"/>
              <a:cs typeface="Arial Unicode MS" pitchFamily="34" charset="-128"/>
            </a:endParaRPr>
          </a:p>
          <a:p>
            <a:pPr marL="0" indent="0" fontAlgn="auto">
              <a:spcAft>
                <a:spcPts val="0"/>
              </a:spcAft>
              <a:buClr>
                <a:schemeClr val="accent3"/>
              </a:buClr>
              <a:buNone/>
              <a:defRPr/>
            </a:pPr>
            <a:endParaRPr lang="fr-FR" sz="2000" dirty="0"/>
          </a:p>
        </p:txBody>
      </p:sp>
      <p:pic>
        <p:nvPicPr>
          <p:cNvPr id="4" name="Picture 5" descr="Z2444356A"/>
          <p:cNvPicPr>
            <a:picLocks noChangeAspect="1" noChangeArrowheads="1"/>
          </p:cNvPicPr>
          <p:nvPr/>
        </p:nvPicPr>
        <p:blipFill>
          <a:blip r:embed="rId2">
            <a:extLst>
              <a:ext uri="{28A0092B-C50C-407E-A947-70E740481C1C}">
                <a14:useLocalDpi xmlns:a14="http://schemas.microsoft.com/office/drawing/2010/main" val="0"/>
              </a:ext>
            </a:extLst>
          </a:blip>
          <a:srcRect t="8711" b="12891"/>
          <a:stretch>
            <a:fillRect/>
          </a:stretch>
        </p:blipFill>
        <p:spPr bwMode="auto">
          <a:xfrm>
            <a:off x="6463696" y="2132856"/>
            <a:ext cx="2352974" cy="28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4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2800" b="1" dirty="0" smtClean="0"/>
              <a:t>LE VÊTEMENT DOIT-ÊTRE:</a:t>
            </a:r>
            <a:endParaRPr lang="fr-FR" sz="2800" b="1" dirty="0"/>
          </a:p>
        </p:txBody>
      </p:sp>
      <p:sp>
        <p:nvSpPr>
          <p:cNvPr id="3" name="ZoneTexte 2"/>
          <p:cNvSpPr txBox="1"/>
          <p:nvPr/>
        </p:nvSpPr>
        <p:spPr>
          <a:xfrm>
            <a:off x="6238633" y="4797152"/>
            <a:ext cx="2520950" cy="1846659"/>
          </a:xfrm>
          <a:prstGeom prst="rect">
            <a:avLst/>
          </a:prstGeom>
          <a:noFill/>
        </p:spPr>
        <p:txBody>
          <a:bodyPr>
            <a:spAutoFit/>
          </a:bodyPr>
          <a:lstStyle/>
          <a:p>
            <a:pPr fontAlgn="auto">
              <a:spcBef>
                <a:spcPts val="0"/>
              </a:spcBef>
              <a:spcAft>
                <a:spcPts val="0"/>
              </a:spcAft>
              <a:defRPr/>
            </a:pPr>
            <a:r>
              <a:rPr lang="fr-FR" sz="1600" b="1" u="sng" dirty="0" smtClean="0">
                <a:latin typeface="+mj-lt"/>
                <a:cs typeface="+mn-cs"/>
              </a:rPr>
              <a:t>FACILE </a:t>
            </a:r>
            <a:r>
              <a:rPr lang="fr-FR" sz="1600" b="1" u="sng" dirty="0">
                <a:latin typeface="+mj-lt"/>
                <a:cs typeface="+mn-cs"/>
              </a:rPr>
              <a:t>D’ENTRETIEN :</a:t>
            </a:r>
            <a:endParaRPr lang="fr-FR" sz="1600" dirty="0">
              <a:latin typeface="+mj-lt"/>
              <a:cs typeface="+mn-cs"/>
            </a:endParaRPr>
          </a:p>
          <a:p>
            <a:pPr fontAlgn="auto">
              <a:spcBef>
                <a:spcPts val="0"/>
              </a:spcBef>
              <a:spcAft>
                <a:spcPts val="0"/>
              </a:spcAft>
              <a:defRPr/>
            </a:pPr>
            <a:r>
              <a:rPr lang="fr-FR" sz="1600" dirty="0">
                <a:latin typeface="+mj-lt"/>
                <a:cs typeface="+mn-cs"/>
              </a:rPr>
              <a:t>Coloris résistant au lavage</a:t>
            </a:r>
          </a:p>
          <a:p>
            <a:pPr fontAlgn="auto">
              <a:spcBef>
                <a:spcPts val="0"/>
              </a:spcBef>
              <a:spcAft>
                <a:spcPts val="0"/>
              </a:spcAft>
              <a:defRPr/>
            </a:pPr>
            <a:r>
              <a:rPr lang="fr-FR" sz="1600" dirty="0">
                <a:latin typeface="+mj-lt"/>
                <a:cs typeface="+mn-cs"/>
              </a:rPr>
              <a:t>Coloris résistant au repassage</a:t>
            </a:r>
          </a:p>
          <a:p>
            <a:pPr fontAlgn="auto">
              <a:spcBef>
                <a:spcPts val="0"/>
              </a:spcBef>
              <a:spcAft>
                <a:spcPts val="0"/>
              </a:spcAft>
              <a:defRPr/>
            </a:pPr>
            <a:r>
              <a:rPr lang="fr-FR" sz="1600" dirty="0">
                <a:latin typeface="+mj-lt"/>
                <a:cs typeface="+mn-cs"/>
              </a:rPr>
              <a:t>Matières doivent supporter le lavage et repassage</a:t>
            </a:r>
          </a:p>
          <a:p>
            <a:pPr fontAlgn="auto">
              <a:spcBef>
                <a:spcPts val="0"/>
              </a:spcBef>
              <a:spcAft>
                <a:spcPts val="0"/>
              </a:spcAft>
              <a:defRPr/>
            </a:pPr>
            <a:endParaRPr lang="fr-FR" dirty="0">
              <a:latin typeface="+mn-lt"/>
              <a:cs typeface="+mn-cs"/>
            </a:endParaRPr>
          </a:p>
        </p:txBody>
      </p:sp>
      <p:sp>
        <p:nvSpPr>
          <p:cNvPr id="4" name="ZoneTexte 3"/>
          <p:cNvSpPr txBox="1"/>
          <p:nvPr/>
        </p:nvSpPr>
        <p:spPr>
          <a:xfrm>
            <a:off x="6238633" y="3068960"/>
            <a:ext cx="2393210" cy="1354217"/>
          </a:xfrm>
          <a:prstGeom prst="rect">
            <a:avLst/>
          </a:prstGeom>
          <a:noFill/>
        </p:spPr>
        <p:txBody>
          <a:bodyPr wrap="square">
            <a:spAutoFit/>
          </a:bodyPr>
          <a:lstStyle/>
          <a:p>
            <a:pPr fontAlgn="auto">
              <a:spcBef>
                <a:spcPts val="0"/>
              </a:spcBef>
              <a:spcAft>
                <a:spcPts val="0"/>
              </a:spcAft>
              <a:defRPr/>
            </a:pPr>
            <a:r>
              <a:rPr lang="fr-FR" sz="1600" b="1" u="sng" dirty="0" smtClean="0">
                <a:solidFill>
                  <a:srgbClr val="FF0000"/>
                </a:solidFill>
                <a:latin typeface="+mj-lt"/>
                <a:cs typeface="+mn-cs"/>
              </a:rPr>
              <a:t>CONFORTABLE </a:t>
            </a:r>
            <a:r>
              <a:rPr lang="fr-FR" sz="1600" b="1" u="sng" dirty="0">
                <a:solidFill>
                  <a:srgbClr val="FF0000"/>
                </a:solidFill>
                <a:latin typeface="+mj-lt"/>
                <a:cs typeface="+mn-cs"/>
              </a:rPr>
              <a:t>:</a:t>
            </a:r>
            <a:endParaRPr lang="fr-FR" sz="1600" dirty="0">
              <a:solidFill>
                <a:srgbClr val="FF0000"/>
              </a:solidFill>
              <a:latin typeface="+mj-lt"/>
              <a:cs typeface="+mn-cs"/>
            </a:endParaRPr>
          </a:p>
          <a:p>
            <a:pPr fontAlgn="auto">
              <a:spcBef>
                <a:spcPts val="0"/>
              </a:spcBef>
              <a:spcAft>
                <a:spcPts val="0"/>
              </a:spcAft>
              <a:defRPr/>
            </a:pPr>
            <a:r>
              <a:rPr lang="fr-FR" sz="1600" dirty="0">
                <a:solidFill>
                  <a:srgbClr val="FF0000"/>
                </a:solidFill>
                <a:latin typeface="+mj-lt"/>
                <a:cs typeface="+mn-cs"/>
              </a:rPr>
              <a:t>Souplesse du tissu</a:t>
            </a:r>
          </a:p>
          <a:p>
            <a:pPr fontAlgn="auto">
              <a:spcBef>
                <a:spcPts val="0"/>
              </a:spcBef>
              <a:spcAft>
                <a:spcPts val="0"/>
              </a:spcAft>
              <a:defRPr/>
            </a:pPr>
            <a:r>
              <a:rPr lang="fr-FR" sz="1600" dirty="0">
                <a:solidFill>
                  <a:srgbClr val="FF0000"/>
                </a:solidFill>
                <a:latin typeface="+mj-lt"/>
                <a:cs typeface="+mn-cs"/>
              </a:rPr>
              <a:t>Flexibilité du tissu</a:t>
            </a:r>
          </a:p>
          <a:p>
            <a:pPr fontAlgn="auto">
              <a:spcBef>
                <a:spcPts val="0"/>
              </a:spcBef>
              <a:spcAft>
                <a:spcPts val="0"/>
              </a:spcAft>
              <a:defRPr/>
            </a:pPr>
            <a:r>
              <a:rPr lang="fr-FR" sz="1600" dirty="0">
                <a:solidFill>
                  <a:srgbClr val="FF0000"/>
                </a:solidFill>
                <a:latin typeface="+mj-lt"/>
                <a:cs typeface="+mn-cs"/>
              </a:rPr>
              <a:t>Légèreté</a:t>
            </a:r>
          </a:p>
          <a:p>
            <a:pPr fontAlgn="auto">
              <a:spcBef>
                <a:spcPts val="0"/>
              </a:spcBef>
              <a:spcAft>
                <a:spcPts val="0"/>
              </a:spcAft>
              <a:defRPr/>
            </a:pPr>
            <a:endParaRPr lang="fr-FR" dirty="0">
              <a:latin typeface="+mn-lt"/>
              <a:cs typeface="+mn-cs"/>
            </a:endParaRPr>
          </a:p>
        </p:txBody>
      </p:sp>
      <p:sp>
        <p:nvSpPr>
          <p:cNvPr id="5" name="ZoneTexte 4"/>
          <p:cNvSpPr txBox="1"/>
          <p:nvPr/>
        </p:nvSpPr>
        <p:spPr>
          <a:xfrm>
            <a:off x="179512" y="4848960"/>
            <a:ext cx="3240088" cy="1077218"/>
          </a:xfrm>
          <a:prstGeom prst="rect">
            <a:avLst/>
          </a:prstGeom>
          <a:noFill/>
        </p:spPr>
        <p:txBody>
          <a:bodyPr>
            <a:spAutoFit/>
          </a:bodyPr>
          <a:lstStyle/>
          <a:p>
            <a:pPr fontAlgn="auto">
              <a:spcBef>
                <a:spcPts val="0"/>
              </a:spcBef>
              <a:spcAft>
                <a:spcPts val="0"/>
              </a:spcAft>
              <a:defRPr/>
            </a:pPr>
            <a:r>
              <a:rPr lang="fr-FR" sz="1600" b="1" u="sng" dirty="0" smtClean="0">
                <a:solidFill>
                  <a:srgbClr val="9900FF"/>
                </a:solidFill>
                <a:latin typeface="+mj-lt"/>
              </a:rPr>
              <a:t>RESISTANT à </a:t>
            </a:r>
            <a:r>
              <a:rPr lang="fr-FR" sz="1600" b="1" u="sng" dirty="0">
                <a:solidFill>
                  <a:srgbClr val="9900FF"/>
                </a:solidFill>
                <a:latin typeface="+mj-lt"/>
              </a:rPr>
              <a:t>l’ENVIRONNEMENT  :</a:t>
            </a:r>
            <a:endParaRPr lang="fr-FR" sz="1600" dirty="0">
              <a:solidFill>
                <a:srgbClr val="9900FF"/>
              </a:solidFill>
              <a:latin typeface="+mj-lt"/>
            </a:endParaRPr>
          </a:p>
          <a:p>
            <a:pPr fontAlgn="auto">
              <a:spcBef>
                <a:spcPts val="0"/>
              </a:spcBef>
              <a:spcAft>
                <a:spcPts val="0"/>
              </a:spcAft>
              <a:defRPr/>
            </a:pPr>
            <a:r>
              <a:rPr lang="fr-FR" sz="1600" dirty="0">
                <a:solidFill>
                  <a:srgbClr val="9900FF"/>
                </a:solidFill>
                <a:latin typeface="+mj-lt"/>
              </a:rPr>
              <a:t>Résistance aux UV</a:t>
            </a:r>
          </a:p>
          <a:p>
            <a:pPr fontAlgn="auto">
              <a:spcBef>
                <a:spcPts val="0"/>
              </a:spcBef>
              <a:spcAft>
                <a:spcPts val="0"/>
              </a:spcAft>
              <a:defRPr/>
            </a:pPr>
            <a:r>
              <a:rPr lang="fr-FR" sz="1600" dirty="0">
                <a:solidFill>
                  <a:srgbClr val="9900FF"/>
                </a:solidFill>
                <a:latin typeface="+mj-lt"/>
              </a:rPr>
              <a:t>Résistance aux intempéries</a:t>
            </a:r>
          </a:p>
          <a:p>
            <a:pPr fontAlgn="auto">
              <a:spcBef>
                <a:spcPts val="0"/>
              </a:spcBef>
              <a:spcAft>
                <a:spcPts val="0"/>
              </a:spcAft>
              <a:defRPr/>
            </a:pPr>
            <a:r>
              <a:rPr lang="fr-FR" sz="1600" dirty="0">
                <a:solidFill>
                  <a:srgbClr val="9900FF"/>
                </a:solidFill>
                <a:latin typeface="+mj-lt"/>
              </a:rPr>
              <a:t>A l’eau de mer…</a:t>
            </a:r>
          </a:p>
        </p:txBody>
      </p:sp>
      <p:sp>
        <p:nvSpPr>
          <p:cNvPr id="6" name="ZoneTexte 5"/>
          <p:cNvSpPr txBox="1"/>
          <p:nvPr/>
        </p:nvSpPr>
        <p:spPr>
          <a:xfrm>
            <a:off x="6274637" y="1404684"/>
            <a:ext cx="2321202" cy="1323439"/>
          </a:xfrm>
          <a:prstGeom prst="rect">
            <a:avLst/>
          </a:prstGeom>
          <a:noFill/>
        </p:spPr>
        <p:txBody>
          <a:bodyPr wrap="square">
            <a:spAutoFit/>
          </a:bodyPr>
          <a:lstStyle/>
          <a:p>
            <a:pPr fontAlgn="auto">
              <a:spcBef>
                <a:spcPts val="0"/>
              </a:spcBef>
              <a:spcAft>
                <a:spcPts val="0"/>
              </a:spcAft>
              <a:defRPr/>
            </a:pPr>
            <a:r>
              <a:rPr lang="fr-FR" sz="1600" b="1" u="sng" dirty="0" smtClean="0">
                <a:solidFill>
                  <a:srgbClr val="92D050"/>
                </a:solidFill>
                <a:latin typeface="+mj-lt"/>
                <a:cs typeface="+mn-cs"/>
              </a:rPr>
              <a:t>ESTHETIQUE</a:t>
            </a:r>
            <a:r>
              <a:rPr lang="fr-FR" sz="1600" b="1" u="sng" dirty="0">
                <a:solidFill>
                  <a:srgbClr val="92D050"/>
                </a:solidFill>
                <a:latin typeface="+mj-lt"/>
                <a:cs typeface="+mn-cs"/>
              </a:rPr>
              <a:t> :</a:t>
            </a:r>
            <a:endParaRPr lang="fr-FR" sz="1600" dirty="0">
              <a:solidFill>
                <a:srgbClr val="92D050"/>
              </a:solidFill>
              <a:latin typeface="+mj-lt"/>
              <a:cs typeface="+mn-cs"/>
            </a:endParaRPr>
          </a:p>
          <a:p>
            <a:pPr fontAlgn="auto">
              <a:spcBef>
                <a:spcPts val="0"/>
              </a:spcBef>
              <a:spcAft>
                <a:spcPts val="0"/>
              </a:spcAft>
              <a:defRPr/>
            </a:pPr>
            <a:r>
              <a:rPr lang="fr-FR" sz="1600" dirty="0">
                <a:solidFill>
                  <a:srgbClr val="92D050"/>
                </a:solidFill>
                <a:latin typeface="+mj-lt"/>
                <a:cs typeface="+mn-cs"/>
              </a:rPr>
              <a:t>Bonne tenue </a:t>
            </a:r>
          </a:p>
          <a:p>
            <a:pPr fontAlgn="auto">
              <a:spcBef>
                <a:spcPts val="0"/>
              </a:spcBef>
              <a:spcAft>
                <a:spcPts val="0"/>
              </a:spcAft>
              <a:defRPr/>
            </a:pPr>
            <a:r>
              <a:rPr lang="fr-FR" sz="1600" dirty="0">
                <a:solidFill>
                  <a:srgbClr val="92D050"/>
                </a:solidFill>
                <a:latin typeface="+mj-lt"/>
                <a:cs typeface="+mn-cs"/>
              </a:rPr>
              <a:t>Aspect du tissu </a:t>
            </a:r>
          </a:p>
          <a:p>
            <a:pPr fontAlgn="auto">
              <a:spcBef>
                <a:spcPts val="0"/>
              </a:spcBef>
              <a:spcAft>
                <a:spcPts val="0"/>
              </a:spcAft>
              <a:defRPr/>
            </a:pPr>
            <a:r>
              <a:rPr lang="fr-FR" sz="1600" dirty="0">
                <a:solidFill>
                  <a:srgbClr val="92D050"/>
                </a:solidFill>
                <a:latin typeface="+mj-lt"/>
                <a:cs typeface="+mn-cs"/>
              </a:rPr>
              <a:t>Nuance des coloris</a:t>
            </a:r>
          </a:p>
          <a:p>
            <a:pPr fontAlgn="auto">
              <a:spcBef>
                <a:spcPts val="0"/>
              </a:spcBef>
              <a:spcAft>
                <a:spcPts val="0"/>
              </a:spcAft>
              <a:defRPr/>
            </a:pPr>
            <a:endParaRPr lang="fr-FR" sz="1600" dirty="0">
              <a:cs typeface="+mn-cs"/>
            </a:endParaRPr>
          </a:p>
        </p:txBody>
      </p:sp>
      <p:sp>
        <p:nvSpPr>
          <p:cNvPr id="7" name="ZoneTexte 6"/>
          <p:cNvSpPr txBox="1"/>
          <p:nvPr/>
        </p:nvSpPr>
        <p:spPr>
          <a:xfrm>
            <a:off x="179512" y="1484311"/>
            <a:ext cx="2808288" cy="2308324"/>
          </a:xfrm>
          <a:prstGeom prst="rect">
            <a:avLst/>
          </a:prstGeom>
          <a:noFill/>
        </p:spPr>
        <p:txBody>
          <a:bodyPr>
            <a:spAutoFit/>
          </a:bodyPr>
          <a:lstStyle/>
          <a:p>
            <a:pPr fontAlgn="auto">
              <a:spcBef>
                <a:spcPts val="0"/>
              </a:spcBef>
              <a:spcAft>
                <a:spcPts val="0"/>
              </a:spcAft>
              <a:defRPr/>
            </a:pPr>
            <a:r>
              <a:rPr lang="fr-FR" sz="1200" b="1" u="sng" dirty="0" smtClean="0">
                <a:solidFill>
                  <a:srgbClr val="0070C0"/>
                </a:solidFill>
                <a:latin typeface="+mj-lt"/>
                <a:cs typeface="+mn-cs"/>
              </a:rPr>
              <a:t> </a:t>
            </a:r>
            <a:r>
              <a:rPr lang="fr-FR" sz="1600" b="1" u="sng" dirty="0">
                <a:solidFill>
                  <a:srgbClr val="0070C0"/>
                </a:solidFill>
                <a:latin typeface="+mj-lt"/>
                <a:cs typeface="+mn-cs"/>
              </a:rPr>
              <a:t>RESISTANT  aux sollicitations de l’utilisateur :</a:t>
            </a:r>
            <a:endParaRPr lang="fr-FR" sz="1600" dirty="0">
              <a:solidFill>
                <a:srgbClr val="0070C0"/>
              </a:solidFill>
              <a:latin typeface="+mj-lt"/>
              <a:cs typeface="+mn-cs"/>
            </a:endParaRPr>
          </a:p>
          <a:p>
            <a:pPr fontAlgn="auto">
              <a:spcBef>
                <a:spcPts val="0"/>
              </a:spcBef>
              <a:spcAft>
                <a:spcPts val="0"/>
              </a:spcAft>
              <a:defRPr/>
            </a:pPr>
            <a:r>
              <a:rPr lang="fr-FR" sz="1600" dirty="0">
                <a:solidFill>
                  <a:srgbClr val="0070C0"/>
                </a:solidFill>
                <a:latin typeface="+mj-lt"/>
                <a:cs typeface="+mn-cs"/>
              </a:rPr>
              <a:t>Résistance à la traction</a:t>
            </a:r>
          </a:p>
          <a:p>
            <a:pPr fontAlgn="auto">
              <a:spcBef>
                <a:spcPts val="0"/>
              </a:spcBef>
              <a:spcAft>
                <a:spcPts val="0"/>
              </a:spcAft>
              <a:defRPr/>
            </a:pPr>
            <a:r>
              <a:rPr lang="fr-FR" sz="1600" dirty="0">
                <a:solidFill>
                  <a:srgbClr val="0070C0"/>
                </a:solidFill>
                <a:latin typeface="+mj-lt"/>
                <a:cs typeface="+mn-cs"/>
              </a:rPr>
              <a:t>Résistance des coutures</a:t>
            </a:r>
          </a:p>
          <a:p>
            <a:pPr fontAlgn="auto">
              <a:spcBef>
                <a:spcPts val="0"/>
              </a:spcBef>
              <a:spcAft>
                <a:spcPts val="0"/>
              </a:spcAft>
              <a:defRPr/>
            </a:pPr>
            <a:r>
              <a:rPr lang="fr-FR" sz="1600" dirty="0" smtClean="0">
                <a:solidFill>
                  <a:srgbClr val="0070C0"/>
                </a:solidFill>
                <a:latin typeface="+mj-lt"/>
                <a:cs typeface="+mn-cs"/>
              </a:rPr>
              <a:t>Résistance </a:t>
            </a:r>
            <a:r>
              <a:rPr lang="fr-FR" sz="1600" dirty="0">
                <a:solidFill>
                  <a:srgbClr val="0070C0"/>
                </a:solidFill>
                <a:latin typeface="+mj-lt"/>
                <a:cs typeface="+mn-cs"/>
              </a:rPr>
              <a:t>à la déchirure</a:t>
            </a:r>
          </a:p>
          <a:p>
            <a:pPr fontAlgn="auto">
              <a:spcBef>
                <a:spcPts val="0"/>
              </a:spcBef>
              <a:spcAft>
                <a:spcPts val="0"/>
              </a:spcAft>
              <a:defRPr/>
            </a:pPr>
            <a:r>
              <a:rPr lang="fr-FR" sz="1600" dirty="0">
                <a:solidFill>
                  <a:srgbClr val="0070C0"/>
                </a:solidFill>
                <a:latin typeface="+mj-lt"/>
                <a:cs typeface="+mn-cs"/>
              </a:rPr>
              <a:t>Résistance aux frottements : usure du tissu, usure des coloris</a:t>
            </a:r>
          </a:p>
          <a:p>
            <a:pPr fontAlgn="auto">
              <a:spcBef>
                <a:spcPts val="0"/>
              </a:spcBef>
              <a:spcAft>
                <a:spcPts val="0"/>
              </a:spcAft>
              <a:defRPr/>
            </a:pPr>
            <a:r>
              <a:rPr lang="fr-FR" sz="1600" dirty="0">
                <a:solidFill>
                  <a:srgbClr val="0070C0"/>
                </a:solidFill>
                <a:latin typeface="+mj-lt"/>
                <a:cs typeface="+mn-cs"/>
              </a:rPr>
              <a:t>Résistance à la </a:t>
            </a:r>
            <a:r>
              <a:rPr lang="fr-FR" sz="1600" dirty="0" smtClean="0">
                <a:solidFill>
                  <a:srgbClr val="0070C0"/>
                </a:solidFill>
                <a:latin typeface="+mj-lt"/>
                <a:cs typeface="+mn-cs"/>
              </a:rPr>
              <a:t>sueur</a:t>
            </a:r>
          </a:p>
        </p:txBody>
      </p:sp>
      <p:pic>
        <p:nvPicPr>
          <p:cNvPr id="11" name="Image 10" descr="http://p0.pic.akm.vodst.com/21978/21978.croquis-de-mode-jouer-sur-les-transparences.w_1280.h_720.m_zoom.c_middle.ts_1377688737..jpg"/>
          <p:cNvPicPr/>
          <p:nvPr/>
        </p:nvPicPr>
        <p:blipFill rotWithShape="1">
          <a:blip r:embed="rId2">
            <a:extLst>
              <a:ext uri="{28A0092B-C50C-407E-A947-70E740481C1C}">
                <a14:useLocalDpi xmlns:a14="http://schemas.microsoft.com/office/drawing/2010/main" val="0"/>
              </a:ext>
            </a:extLst>
          </a:blip>
          <a:srcRect l="63364" r="2818"/>
          <a:stretch/>
        </p:blipFill>
        <p:spPr bwMode="auto">
          <a:xfrm>
            <a:off x="3132137" y="1404684"/>
            <a:ext cx="2974861" cy="44411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86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additive="base">
                                        <p:cTn id="3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iterate type="lt">
                                    <p:tmPct val="0"/>
                                  </p:iterate>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 calcmode="lin" valueType="num">
                                      <p:cBhvr additive="base">
                                        <p:cTn id="4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 calcmode="lin" valueType="num">
                                      <p:cBhvr additive="base">
                                        <p:cTn id="5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7">
                                            <p:txEl>
                                              <p:pRg st="5" end="5"/>
                                            </p:txEl>
                                          </p:spTgt>
                                        </p:tgtEl>
                                        <p:attrNameLst>
                                          <p:attrName>style.visibility</p:attrName>
                                        </p:attrNameLst>
                                      </p:cBhvr>
                                      <p:to>
                                        <p:strVal val="visible"/>
                                      </p:to>
                                    </p:set>
                                    <p:anim calcmode="lin" valueType="num">
                                      <p:cBhvr additive="base">
                                        <p:cTn id="5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LA FER A REPASSER</a:t>
            </a:r>
            <a:endParaRPr lang="fr-FR" sz="2800" dirty="0"/>
          </a:p>
        </p:txBody>
      </p:sp>
      <p:pic>
        <p:nvPicPr>
          <p:cNvPr id="4" name="Picture 10" descr="v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980728"/>
            <a:ext cx="2903485" cy="273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lti TP4500 Fer à repass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86891"/>
            <a:ext cx="2246312"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55576" y="2132856"/>
            <a:ext cx="4572000" cy="2585323"/>
          </a:xfrm>
          <a:prstGeom prst="rect">
            <a:avLst/>
          </a:prstGeom>
        </p:spPr>
        <p:txBody>
          <a:bodyPr>
            <a:spAutoFit/>
          </a:bodyPr>
          <a:lstStyle/>
          <a:p>
            <a:pPr marL="274320" indent="-274320" fontAlgn="auto">
              <a:spcAft>
                <a:spcPts val="0"/>
              </a:spcAft>
              <a:buClr>
                <a:schemeClr val="accent3"/>
              </a:buClr>
              <a:buFont typeface="Wingdings 2"/>
              <a:buNone/>
              <a:defRPr/>
            </a:pPr>
            <a:r>
              <a:rPr lang="fr-FR" u="sng" dirty="0" smtClean="0">
                <a:ea typeface="Arial Unicode MS" pitchFamily="34" charset="-128"/>
                <a:cs typeface="Arial Unicode MS" pitchFamily="34" charset="-128"/>
              </a:rPr>
              <a:t>Objectif </a:t>
            </a:r>
            <a:r>
              <a:rPr lang="fr-FR" dirty="0">
                <a:ea typeface="Arial Unicode MS" pitchFamily="34" charset="-128"/>
                <a:cs typeface="Arial Unicode MS" pitchFamily="34" charset="-128"/>
              </a:rPr>
              <a:t>:</a:t>
            </a:r>
          </a:p>
          <a:p>
            <a:pPr marL="274320" indent="-274320" fontAlgn="auto">
              <a:spcAft>
                <a:spcPts val="0"/>
              </a:spcAft>
              <a:buClr>
                <a:schemeClr val="accent3"/>
              </a:buClr>
              <a:buFont typeface="Wingdings 2"/>
              <a:buNone/>
              <a:defRPr/>
            </a:pPr>
            <a:endParaRPr lang="fr-FR" dirty="0">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r>
              <a:rPr lang="fr-FR" dirty="0" smtClean="0">
                <a:ea typeface="Arial Unicode MS" pitchFamily="34" charset="-128"/>
                <a:cs typeface="Arial Unicode MS" pitchFamily="34" charset="-128"/>
              </a:rPr>
              <a:t>Cet appareil permet de connaître le comportement de la matière lors du repassage .</a:t>
            </a:r>
          </a:p>
          <a:p>
            <a:pPr marL="274320" indent="-274320" fontAlgn="auto">
              <a:spcAft>
                <a:spcPts val="0"/>
              </a:spcAft>
              <a:buClr>
                <a:schemeClr val="accent3"/>
              </a:buClr>
              <a:buFont typeface="Wingdings 2"/>
              <a:buChar char=""/>
              <a:defRPr/>
            </a:pPr>
            <a:endParaRPr lang="fr-FR" dirty="0" smtClean="0">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endParaRPr lang="fr-FR" dirty="0">
              <a:ea typeface="Arial Unicode MS" pitchFamily="34" charset="-128"/>
              <a:cs typeface="Arial Unicode MS" pitchFamily="34" charset="-128"/>
            </a:endParaRPr>
          </a:p>
          <a:p>
            <a:pPr fontAlgn="auto">
              <a:spcAft>
                <a:spcPts val="0"/>
              </a:spcAft>
              <a:buClr>
                <a:schemeClr val="accent3"/>
              </a:buClr>
              <a:defRPr/>
            </a:pPr>
            <a:endParaRPr lang="fr-FR" dirty="0">
              <a:ea typeface="Arial Unicode MS" pitchFamily="34" charset="-128"/>
              <a:cs typeface="Arial Unicode MS" pitchFamily="34" charset="-128"/>
            </a:endParaRPr>
          </a:p>
          <a:p>
            <a:pPr fontAlgn="auto">
              <a:spcAft>
                <a:spcPts val="0"/>
              </a:spcAft>
              <a:buClr>
                <a:schemeClr val="accent3"/>
              </a:buClr>
              <a:defRPr/>
            </a:pPr>
            <a:r>
              <a:rPr lang="fr-FR" b="1" dirty="0" smtClean="0">
                <a:ea typeface="Arial Unicode MS" pitchFamily="34" charset="-128"/>
                <a:cs typeface="Arial Unicode MS" pitchFamily="34" charset="-128"/>
              </a:rPr>
              <a:t>               ISO 105X11</a:t>
            </a:r>
            <a:endParaRPr lang="fr-FR" b="1" dirty="0">
              <a:ea typeface="Arial Unicode MS" pitchFamily="34" charset="-128"/>
              <a:cs typeface="Arial Unicode MS" pitchFamily="34" charset="-128"/>
            </a:endParaRPr>
          </a:p>
        </p:txBody>
      </p:sp>
    </p:spTree>
    <p:extLst>
      <p:ext uri="{BB962C8B-B14F-4D97-AF65-F5344CB8AC3E}">
        <p14:creationId xmlns:p14="http://schemas.microsoft.com/office/powerpoint/2010/main" val="261126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Suite du matériel existant</a:t>
            </a:r>
            <a:endParaRPr lang="fr-FR" sz="2800" b="1" dirty="0"/>
          </a:p>
        </p:txBody>
      </p:sp>
      <p:sp>
        <p:nvSpPr>
          <p:cNvPr id="3" name="Sous-titre 2"/>
          <p:cNvSpPr>
            <a:spLocks noGrp="1"/>
          </p:cNvSpPr>
          <p:nvPr>
            <p:ph sz="half" idx="1"/>
          </p:nvPr>
        </p:nvSpPr>
        <p:spPr>
          <a:xfrm>
            <a:off x="467544" y="2204864"/>
            <a:ext cx="4038600" cy="2620888"/>
          </a:xfrm>
        </p:spPr>
        <p:txBody>
          <a:bodyPr>
            <a:normAutofit/>
          </a:bodyPr>
          <a:lstStyle/>
          <a:p>
            <a:pPr marL="800100" lvl="1" indent="-342900" algn="l">
              <a:buFont typeface="Wingdings" pitchFamily="2" charset="2"/>
              <a:buChar char="§"/>
              <a:defRPr/>
            </a:pPr>
            <a:r>
              <a:rPr lang="fr-FR" sz="2000" dirty="0" smtClean="0">
                <a:solidFill>
                  <a:schemeClr val="tx1"/>
                </a:solidFill>
                <a:latin typeface="+mj-lt"/>
              </a:rPr>
              <a:t>La visiteuse</a:t>
            </a:r>
          </a:p>
          <a:p>
            <a:pPr marL="800100" lvl="1" indent="-342900" algn="l">
              <a:buFont typeface="Wingdings" pitchFamily="2" charset="2"/>
              <a:buChar char="§"/>
              <a:defRPr/>
            </a:pPr>
            <a:r>
              <a:rPr lang="fr-FR" sz="2000" dirty="0" smtClean="0">
                <a:solidFill>
                  <a:schemeClr val="tx1"/>
                </a:solidFill>
                <a:latin typeface="+mj-lt"/>
              </a:rPr>
              <a:t>Le déchirométre</a:t>
            </a:r>
          </a:p>
          <a:p>
            <a:pPr marL="800100" lvl="1" indent="-342900" algn="l">
              <a:buFont typeface="Wingdings" pitchFamily="2" charset="2"/>
              <a:buChar char="§"/>
              <a:defRPr/>
            </a:pPr>
            <a:r>
              <a:rPr lang="fr-FR" sz="2000" dirty="0" smtClean="0">
                <a:solidFill>
                  <a:schemeClr val="tx1"/>
                </a:solidFill>
                <a:latin typeface="+mj-lt"/>
              </a:rPr>
              <a:t>Le cylindre creux</a:t>
            </a:r>
          </a:p>
          <a:p>
            <a:pPr marL="800100" lvl="1" indent="-342900" algn="l">
              <a:buFont typeface="Wingdings" pitchFamily="2" charset="2"/>
              <a:buChar char="§"/>
              <a:defRPr/>
            </a:pPr>
            <a:r>
              <a:rPr lang="fr-FR" sz="2000" dirty="0" smtClean="0">
                <a:solidFill>
                  <a:schemeClr val="tx1"/>
                </a:solidFill>
                <a:latin typeface="+mj-lt"/>
              </a:rPr>
              <a:t>Scrub-tester</a:t>
            </a:r>
          </a:p>
          <a:p>
            <a:pPr marL="800100" lvl="1" indent="-342900" algn="l">
              <a:buFont typeface="Wingdings" pitchFamily="2" charset="2"/>
              <a:buChar char="§"/>
              <a:defRPr/>
            </a:pPr>
            <a:r>
              <a:rPr lang="fr-FR" sz="2000" dirty="0" smtClean="0">
                <a:solidFill>
                  <a:schemeClr val="tx1"/>
                </a:solidFill>
                <a:latin typeface="+mj-lt"/>
              </a:rPr>
              <a:t>L’abrasimètre</a:t>
            </a:r>
          </a:p>
          <a:p>
            <a:pPr marL="800100" lvl="1" indent="-342900" algn="l">
              <a:buFont typeface="Wingdings" pitchFamily="2" charset="2"/>
              <a:buChar char="§"/>
              <a:defRPr/>
            </a:pPr>
            <a:r>
              <a:rPr lang="fr-FR" sz="2000" dirty="0" smtClean="0">
                <a:solidFill>
                  <a:schemeClr val="tx1"/>
                </a:solidFill>
                <a:latin typeface="+mj-lt"/>
              </a:rPr>
              <a:t>Le pouvoir adiathermique</a:t>
            </a:r>
          </a:p>
          <a:p>
            <a:pPr marL="800100" lvl="1" indent="-342900" algn="l">
              <a:buFont typeface="Wingdings" pitchFamily="2" charset="2"/>
              <a:buChar char="§"/>
              <a:defRPr/>
            </a:pPr>
            <a:r>
              <a:rPr lang="fr-FR" sz="2000" dirty="0" smtClean="0">
                <a:latin typeface="+mj-lt"/>
              </a:rPr>
              <a:t>Le maillemètre</a:t>
            </a:r>
            <a:endParaRPr lang="fr-FR" sz="2000" dirty="0" smtClean="0">
              <a:solidFill>
                <a:schemeClr val="tx1"/>
              </a:solidFill>
              <a:latin typeface="+mj-lt"/>
            </a:endParaRPr>
          </a:p>
          <a:p>
            <a:pPr marL="457200" lvl="1" indent="0" algn="l">
              <a:buNone/>
              <a:defRPr/>
            </a:pPr>
            <a:endParaRPr lang="fr-FR" sz="1600" dirty="0" smtClean="0">
              <a:solidFill>
                <a:schemeClr val="tx1"/>
              </a:solidFill>
              <a:latin typeface="+mj-lt"/>
            </a:endParaRPr>
          </a:p>
        </p:txBody>
      </p:sp>
      <p:sp>
        <p:nvSpPr>
          <p:cNvPr id="6" name="Espace réservé du contenu 5"/>
          <p:cNvSpPr>
            <a:spLocks noGrp="1"/>
          </p:cNvSpPr>
          <p:nvPr>
            <p:ph sz="half" idx="2"/>
          </p:nvPr>
        </p:nvSpPr>
        <p:spPr>
          <a:xfrm>
            <a:off x="4716016" y="2204864"/>
            <a:ext cx="4038600" cy="2260848"/>
          </a:xfrm>
        </p:spPr>
        <p:txBody>
          <a:bodyPr>
            <a:normAutofit/>
          </a:bodyPr>
          <a:lstStyle/>
          <a:p>
            <a:pPr marL="800100" lvl="1" indent="-342900">
              <a:buFont typeface="Wingdings" pitchFamily="2" charset="2"/>
              <a:buChar char="§"/>
              <a:defRPr/>
            </a:pPr>
            <a:r>
              <a:rPr lang="fr-FR" sz="2000" dirty="0" smtClean="0">
                <a:latin typeface="+mj-lt"/>
              </a:rPr>
              <a:t>Imperméabilimétre</a:t>
            </a:r>
            <a:endParaRPr lang="fr-FR" sz="2000" dirty="0">
              <a:latin typeface="+mj-lt"/>
            </a:endParaRPr>
          </a:p>
          <a:p>
            <a:pPr marL="800100" lvl="1" indent="-342900">
              <a:buFont typeface="Wingdings" pitchFamily="2" charset="2"/>
              <a:buChar char="§"/>
              <a:defRPr/>
            </a:pPr>
            <a:r>
              <a:rPr lang="fr-FR" sz="2000" dirty="0" smtClean="0">
                <a:latin typeface="+mj-lt"/>
              </a:rPr>
              <a:t>Perméabilimètre </a:t>
            </a:r>
            <a:r>
              <a:rPr lang="fr-FR" sz="2000" dirty="0">
                <a:latin typeface="+mj-lt"/>
              </a:rPr>
              <a:t>Schmerber</a:t>
            </a:r>
          </a:p>
          <a:p>
            <a:pPr marL="800100" lvl="1" indent="-342900">
              <a:buFont typeface="Wingdings" pitchFamily="2" charset="2"/>
              <a:buChar char="§"/>
              <a:defRPr/>
            </a:pPr>
            <a:r>
              <a:rPr lang="fr-FR" sz="2000" dirty="0" smtClean="0">
                <a:latin typeface="+mj-lt"/>
              </a:rPr>
              <a:t>Eclatomètre</a:t>
            </a:r>
            <a:endParaRPr lang="fr-FR" sz="2000" dirty="0">
              <a:latin typeface="+mj-lt"/>
            </a:endParaRPr>
          </a:p>
          <a:p>
            <a:pPr marL="800100" lvl="1" indent="-342900">
              <a:buFont typeface="Wingdings" pitchFamily="2" charset="2"/>
              <a:buChar char="§"/>
              <a:defRPr/>
            </a:pPr>
            <a:r>
              <a:rPr lang="fr-FR" sz="2000" dirty="0">
                <a:latin typeface="+mj-lt"/>
              </a:rPr>
              <a:t>Xénotest</a:t>
            </a:r>
          </a:p>
          <a:p>
            <a:pPr marL="800100" lvl="1" indent="-342900">
              <a:buFont typeface="Wingdings" pitchFamily="2" charset="2"/>
              <a:buChar char="§"/>
              <a:defRPr/>
            </a:pPr>
            <a:r>
              <a:rPr lang="fr-FR" sz="2000" dirty="0">
                <a:latin typeface="+mj-lt"/>
              </a:rPr>
              <a:t>Perspirométre</a:t>
            </a:r>
          </a:p>
          <a:p>
            <a:pPr marL="800100" lvl="1" indent="-342900">
              <a:buFont typeface="Wingdings" pitchFamily="2" charset="2"/>
              <a:buChar char="§"/>
              <a:defRPr/>
            </a:pPr>
            <a:r>
              <a:rPr lang="fr-FR" sz="2000" dirty="0">
                <a:latin typeface="+mj-lt"/>
              </a:rPr>
              <a:t>Comportement au feu</a:t>
            </a:r>
          </a:p>
          <a:p>
            <a:pPr marL="800100" lvl="1" indent="-342900">
              <a:buFont typeface="Wingdings" pitchFamily="2" charset="2"/>
              <a:buChar char="§"/>
              <a:defRPr/>
            </a:pPr>
            <a:endParaRPr lang="fr-FR" sz="2000" dirty="0">
              <a:latin typeface="+mj-lt"/>
            </a:endParaRPr>
          </a:p>
        </p:txBody>
      </p:sp>
      <p:sp>
        <p:nvSpPr>
          <p:cNvPr id="4" name="Flèche droite 3"/>
          <p:cNvSpPr/>
          <p:nvPr/>
        </p:nvSpPr>
        <p:spPr>
          <a:xfrm>
            <a:off x="1691680" y="620688"/>
            <a:ext cx="504056" cy="28803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00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000"/>
                                        <p:tgtEl>
                                          <p:spTgt spid="6">
                                            <p:txEl>
                                              <p:pRg st="0" end="0"/>
                                            </p:txEl>
                                          </p:spTgt>
                                        </p:tgtEl>
                                      </p:cBhvr>
                                    </p:animEffect>
                                    <p:anim calcmode="lin" valueType="num">
                                      <p:cBhvr>
                                        <p:cTn id="5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1000"/>
                                        <p:tgtEl>
                                          <p:spTgt spid="6">
                                            <p:txEl>
                                              <p:pRg st="1" end="1"/>
                                            </p:txEl>
                                          </p:spTgt>
                                        </p:tgtEl>
                                      </p:cBhvr>
                                    </p:animEffect>
                                    <p:anim calcmode="lin" valueType="num">
                                      <p:cBhvr>
                                        <p:cTn id="6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1000"/>
                                        <p:tgtEl>
                                          <p:spTgt spid="6">
                                            <p:txEl>
                                              <p:pRg st="2" end="2"/>
                                            </p:txEl>
                                          </p:spTgt>
                                        </p:tgtEl>
                                      </p:cBhvr>
                                    </p:animEffect>
                                    <p:anim calcmode="lin" valueType="num">
                                      <p:cBhvr>
                                        <p:cTn id="6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fade">
                                      <p:cBhvr>
                                        <p:cTn id="73" dur="1000"/>
                                        <p:tgtEl>
                                          <p:spTgt spid="6">
                                            <p:txEl>
                                              <p:pRg st="3" end="3"/>
                                            </p:txEl>
                                          </p:spTgt>
                                        </p:tgtEl>
                                      </p:cBhvr>
                                    </p:animEffect>
                                    <p:anim calcmode="lin" valueType="num">
                                      <p:cBhvr>
                                        <p:cTn id="7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fade">
                                      <p:cBhvr>
                                        <p:cTn id="79" dur="1000"/>
                                        <p:tgtEl>
                                          <p:spTgt spid="6">
                                            <p:txEl>
                                              <p:pRg st="4" end="4"/>
                                            </p:txEl>
                                          </p:spTgt>
                                        </p:tgtEl>
                                      </p:cBhvr>
                                    </p:animEffect>
                                    <p:anim calcmode="lin" valueType="num">
                                      <p:cBhvr>
                                        <p:cTn id="8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Effect transition="in" filter="fade">
                                      <p:cBhvr>
                                        <p:cTn id="85" dur="1000"/>
                                        <p:tgtEl>
                                          <p:spTgt spid="6">
                                            <p:txEl>
                                              <p:pRg st="5" end="5"/>
                                            </p:txEl>
                                          </p:spTgt>
                                        </p:tgtEl>
                                      </p:cBhvr>
                                    </p:animEffect>
                                    <p:anim calcmode="lin" valueType="num">
                                      <p:cBhvr>
                                        <p:cTn id="8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47664" y="116632"/>
            <a:ext cx="6336704" cy="792088"/>
          </a:xfrm>
        </p:spPr>
        <p:txBody>
          <a:bodyPr>
            <a:normAutofit/>
          </a:bodyPr>
          <a:lstStyle/>
          <a:p>
            <a:r>
              <a:rPr lang="fr-FR" sz="2800" b="1" dirty="0" smtClean="0"/>
              <a:t>LA VISITEUSE</a:t>
            </a:r>
          </a:p>
        </p:txBody>
      </p:sp>
      <p:pic>
        <p:nvPicPr>
          <p:cNvPr id="25604" name="Picture 4" descr="Visiteuse étoff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011117" y="1052736"/>
            <a:ext cx="4882058" cy="3661865"/>
          </a:xfrm>
        </p:spPr>
      </p:pic>
      <p:pic>
        <p:nvPicPr>
          <p:cNvPr id="25605" name="Picture 5" descr="visiteu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39980"/>
            <a:ext cx="4361061" cy="230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4356100" y="4868863"/>
            <a:ext cx="45370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dirty="0">
                <a:latin typeface="+mj-lt"/>
              </a:rPr>
              <a:t>Le tissu se déroule à vitesse variable, il est vérifié sur toute sa longueur. Chaque défaut est signalé en lisière (sonnette).</a:t>
            </a:r>
          </a:p>
          <a:p>
            <a:pPr eaLnBrk="1" hangingPunct="1">
              <a:spcBef>
                <a:spcPct val="50000"/>
              </a:spcBef>
            </a:pPr>
            <a:r>
              <a:rPr lang="fr-FR" dirty="0">
                <a:latin typeface="+mj-lt"/>
              </a:rPr>
              <a:t>La longueur de la pièce est enregistrée ainsi que les variations de laize.</a:t>
            </a:r>
          </a:p>
        </p:txBody>
      </p:sp>
      <p:sp>
        <p:nvSpPr>
          <p:cNvPr id="3" name="ZoneTexte 2"/>
          <p:cNvSpPr txBox="1"/>
          <p:nvPr/>
        </p:nvSpPr>
        <p:spPr>
          <a:xfrm>
            <a:off x="200098" y="836712"/>
            <a:ext cx="3651822" cy="3416320"/>
          </a:xfrm>
          <a:prstGeom prst="rect">
            <a:avLst/>
          </a:prstGeom>
          <a:noFill/>
        </p:spPr>
        <p:txBody>
          <a:bodyPr wrap="square" rtlCol="0">
            <a:spAutoFit/>
          </a:bodyPr>
          <a:lstStyle/>
          <a:p>
            <a:pPr marL="274320" indent="-274320" fontAlgn="auto">
              <a:spcAft>
                <a:spcPts val="0"/>
              </a:spcAft>
              <a:buClr>
                <a:schemeClr val="accent3"/>
              </a:buClr>
              <a:buFont typeface="Wingdings 2"/>
              <a:buNone/>
              <a:defRPr/>
            </a:pPr>
            <a:r>
              <a:rPr lang="fr-FR"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dirty="0">
                <a:latin typeface="+mj-lt"/>
                <a:ea typeface="Arial Unicode MS" pitchFamily="34" charset="-128"/>
                <a:cs typeface="Arial Unicode MS" pitchFamily="34" charset="-128"/>
              </a:rPr>
              <a:t>Permet </a:t>
            </a:r>
            <a:r>
              <a:rPr lang="fr-FR" dirty="0" smtClean="0">
                <a:latin typeface="+mj-lt"/>
              </a:rPr>
              <a:t>de vérifier si les pièces de</a:t>
            </a:r>
          </a:p>
          <a:p>
            <a:pPr marL="274320" indent="-274320" fontAlgn="auto">
              <a:spcAft>
                <a:spcPts val="0"/>
              </a:spcAft>
              <a:buClr>
                <a:schemeClr val="accent3"/>
              </a:buClr>
              <a:buFont typeface="Wingdings 2"/>
              <a:buNone/>
              <a:defRPr/>
            </a:pPr>
            <a:r>
              <a:rPr lang="fr-FR" dirty="0" smtClean="0">
                <a:latin typeface="+mj-lt"/>
              </a:rPr>
              <a:t>tissu ne comportent pas de défauts.</a:t>
            </a:r>
            <a:endParaRPr lang="fr-FR"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u="sng" dirty="0">
                <a:latin typeface="+mj-lt"/>
                <a:ea typeface="Arial Unicode MS" pitchFamily="34" charset="-128"/>
                <a:cs typeface="Arial Unicode MS" pitchFamily="34" charset="-128"/>
              </a:rPr>
              <a:t>Objectifs </a:t>
            </a:r>
            <a:r>
              <a:rPr lang="fr-FR" dirty="0">
                <a:latin typeface="+mj-lt"/>
                <a:ea typeface="Arial Unicode MS" pitchFamily="34" charset="-128"/>
                <a:cs typeface="Arial Unicode MS" pitchFamily="34" charset="-128"/>
              </a:rPr>
              <a:t>:</a:t>
            </a:r>
          </a:p>
          <a:p>
            <a:pPr marL="285750" indent="-285750" fontAlgn="auto">
              <a:spcAft>
                <a:spcPts val="0"/>
              </a:spcAft>
              <a:buClr>
                <a:schemeClr val="accent3"/>
              </a:buClr>
              <a:buFont typeface="Arial" pitchFamily="34" charset="0"/>
              <a:buChar char="•"/>
              <a:defRPr/>
            </a:pPr>
            <a:r>
              <a:rPr lang="fr-FR" dirty="0" smtClean="0">
                <a:latin typeface="+mj-lt"/>
                <a:ea typeface="Arial Unicode MS" pitchFamily="34" charset="-128"/>
                <a:cs typeface="Arial Unicode MS" pitchFamily="34" charset="-128"/>
              </a:rPr>
              <a:t>Vérifier les longueurs livrée. </a:t>
            </a:r>
          </a:p>
          <a:p>
            <a:pPr lvl="1">
              <a:buClr>
                <a:schemeClr val="accent3"/>
              </a:buClr>
              <a:defRPr/>
            </a:pPr>
            <a:r>
              <a:rPr lang="fr-FR" b="1" dirty="0" smtClean="0">
                <a:latin typeface="+mj-lt"/>
                <a:ea typeface="Arial Unicode MS" pitchFamily="34" charset="-128"/>
                <a:cs typeface="Arial Unicode MS" pitchFamily="34" charset="-128"/>
              </a:rPr>
              <a:t>NF G07 114</a:t>
            </a:r>
          </a:p>
          <a:p>
            <a:pPr lvl="1">
              <a:buClr>
                <a:schemeClr val="accent3"/>
              </a:buClr>
              <a:defRPr/>
            </a:pPr>
            <a:endParaRPr lang="fr-FR" dirty="0">
              <a:latin typeface="+mj-lt"/>
              <a:ea typeface="Arial Unicode MS" pitchFamily="34" charset="-128"/>
              <a:cs typeface="Arial Unicode MS" pitchFamily="34" charset="-128"/>
            </a:endParaRPr>
          </a:p>
          <a:p>
            <a:pPr marL="285750" indent="-285750" fontAlgn="auto">
              <a:spcAft>
                <a:spcPts val="0"/>
              </a:spcAft>
              <a:buClr>
                <a:schemeClr val="accent3"/>
              </a:buClr>
              <a:buFont typeface="Arial" pitchFamily="34" charset="0"/>
              <a:buChar char="•"/>
              <a:defRPr/>
            </a:pPr>
            <a:r>
              <a:rPr lang="fr-FR" dirty="0" smtClean="0">
                <a:latin typeface="+mj-lt"/>
                <a:ea typeface="Arial Unicode MS" pitchFamily="34" charset="-128"/>
                <a:cs typeface="Arial Unicode MS" pitchFamily="34" charset="-128"/>
              </a:rPr>
              <a:t>Contrôler la laize.</a:t>
            </a:r>
          </a:p>
          <a:p>
            <a:pPr lvl="1">
              <a:buClr>
                <a:schemeClr val="accent3"/>
              </a:buClr>
              <a:defRPr/>
            </a:pPr>
            <a:r>
              <a:rPr lang="fr-FR" b="1" dirty="0" smtClean="0">
                <a:latin typeface="+mj-lt"/>
                <a:ea typeface="Arial Unicode MS" pitchFamily="34" charset="-128"/>
                <a:cs typeface="Arial Unicode MS" pitchFamily="34" charset="-128"/>
              </a:rPr>
              <a:t>NF G07 103</a:t>
            </a:r>
            <a:endParaRPr lang="fr-FR" b="1" dirty="0">
              <a:latin typeface="+mj-lt"/>
              <a:ea typeface="Arial Unicode MS" pitchFamily="34" charset="-128"/>
              <a:cs typeface="Arial Unicode MS" pitchFamily="34" charset="-128"/>
            </a:endParaRPr>
          </a:p>
          <a:p>
            <a:endParaRPr lang="fr-FR" dirty="0"/>
          </a:p>
        </p:txBody>
      </p:sp>
    </p:spTree>
    <p:extLst>
      <p:ext uri="{BB962C8B-B14F-4D97-AF65-F5344CB8AC3E}">
        <p14:creationId xmlns:p14="http://schemas.microsoft.com/office/powerpoint/2010/main" val="3942751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fltVal val="0"/>
                                          </p:val>
                                        </p:tav>
                                        <p:tav tm="100000">
                                          <p:val>
                                            <p:strVal val="#ppt_w"/>
                                          </p:val>
                                        </p:tav>
                                      </p:tavLst>
                                    </p:anim>
                                    <p:anim calcmode="lin" valueType="num">
                                      <p:cBhvr>
                                        <p:cTn id="8" dur="2000" fill="hold"/>
                                        <p:tgtEl>
                                          <p:spTgt spid="25602"/>
                                        </p:tgtEl>
                                        <p:attrNameLst>
                                          <p:attrName>ppt_h</p:attrName>
                                        </p:attrNameLst>
                                      </p:cBhvr>
                                      <p:tavLst>
                                        <p:tav tm="0">
                                          <p:val>
                                            <p:fltVal val="0"/>
                                          </p:val>
                                        </p:tav>
                                        <p:tav tm="100000">
                                          <p:val>
                                            <p:strVal val="#ppt_h"/>
                                          </p:val>
                                        </p:tav>
                                      </p:tavLst>
                                    </p:anim>
                                    <p:animEffect transition="in" filter="fade">
                                      <p:cBhvr>
                                        <p:cTn id="9" dur="2000"/>
                                        <p:tgtEl>
                                          <p:spTgt spid="25602"/>
                                        </p:tgtEl>
                                      </p:cBhvr>
                                    </p:animEffect>
                                  </p:childTnLst>
                                </p:cTn>
                              </p:par>
                              <p:par>
                                <p:cTn id="10" presetID="10" presetClass="entr" presetSubtype="0" fill="hold" nodeType="with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2000"/>
                                        <p:tgtEl>
                                          <p:spTgt spid="25604"/>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25605"/>
                                        </p:tgtEl>
                                        <p:attrNameLst>
                                          <p:attrName>style.visibility</p:attrName>
                                        </p:attrNameLst>
                                      </p:cBhvr>
                                      <p:to>
                                        <p:strVal val="visible"/>
                                      </p:to>
                                    </p:set>
                                    <p:animEffect transition="in" filter="fade">
                                      <p:cBhvr>
                                        <p:cTn id="16" dur="2000"/>
                                        <p:tgtEl>
                                          <p:spTgt spid="25605"/>
                                        </p:tgtEl>
                                      </p:cBhvr>
                                    </p:animEffect>
                                  </p:childTnLst>
                                </p:cTn>
                              </p:par>
                            </p:childTnLst>
                          </p:cTn>
                        </p:par>
                        <p:par>
                          <p:cTn id="17" fill="hold" nodeType="afterGroup">
                            <p:stCondLst>
                              <p:cond delay="4000"/>
                            </p:stCondLst>
                            <p:childTnLst>
                              <p:par>
                                <p:cTn id="18" presetID="22" presetClass="entr" presetSubtype="1" fill="hold" grpId="0" nodeType="afterEffect">
                                  <p:stCondLst>
                                    <p:cond delay="0"/>
                                  </p:stCondLst>
                                  <p:childTnLst>
                                    <p:set>
                                      <p:cBhvr>
                                        <p:cTn id="19" dur="1" fill="hold">
                                          <p:stCondLst>
                                            <p:cond delay="0"/>
                                          </p:stCondLst>
                                        </p:cTn>
                                        <p:tgtEl>
                                          <p:spTgt spid="25606"/>
                                        </p:tgtEl>
                                        <p:attrNameLst>
                                          <p:attrName>style.visibility</p:attrName>
                                        </p:attrNameLst>
                                      </p:cBhvr>
                                      <p:to>
                                        <p:strVal val="visible"/>
                                      </p:to>
                                    </p:set>
                                    <p:animEffect transition="in" filter="wipe(up)">
                                      <p:cBhvr>
                                        <p:cTn id="20" dur="5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normAutofit/>
          </a:bodyPr>
          <a:lstStyle/>
          <a:p>
            <a:pPr algn="ctr"/>
            <a:r>
              <a:rPr lang="fr-FR" sz="2800" b="1" dirty="0" smtClean="0">
                <a:cs typeface="Arial" pitchFamily="34" charset="0"/>
              </a:rPr>
              <a:t>LE DECHIROMETRE</a:t>
            </a:r>
            <a:endParaRPr lang="fr-FR" sz="2800" dirty="0" smtClean="0">
              <a:cs typeface="Arial" pitchFamily="34" charset="0"/>
            </a:endParaRPr>
          </a:p>
        </p:txBody>
      </p:sp>
      <p:sp>
        <p:nvSpPr>
          <p:cNvPr id="3" name="Espace réservé du contenu 2"/>
          <p:cNvSpPr>
            <a:spLocks noGrp="1"/>
          </p:cNvSpPr>
          <p:nvPr>
            <p:ph idx="1"/>
          </p:nvPr>
        </p:nvSpPr>
        <p:spPr>
          <a:xfrm>
            <a:off x="467544" y="1340768"/>
            <a:ext cx="4757738" cy="4389437"/>
          </a:xfrm>
        </p:spPr>
        <p:txBody>
          <a:bodyPr>
            <a:noAutofit/>
          </a:bodyPr>
          <a:lstStyle/>
          <a:p>
            <a:pPr marL="0" indent="0" fontAlgn="auto">
              <a:spcAft>
                <a:spcPts val="0"/>
              </a:spcAft>
              <a:buClr>
                <a:schemeClr val="accent3"/>
              </a:buClr>
              <a:buNone/>
              <a:defRPr/>
            </a:pPr>
            <a:r>
              <a:rPr lang="fr-FR" sz="2000" b="1" u="sng" dirty="0" smtClean="0">
                <a:latin typeface="+mj-lt"/>
                <a:ea typeface="Arial Unicode MS" pitchFamily="34" charset="-128"/>
                <a:cs typeface="Arial" pitchFamily="34" charset="0"/>
              </a:rPr>
              <a:t>Utilisation :</a:t>
            </a:r>
          </a:p>
          <a:p>
            <a:pPr marL="0" indent="0" fontAlgn="auto">
              <a:spcAft>
                <a:spcPts val="0"/>
              </a:spcAft>
              <a:buClr>
                <a:schemeClr val="accent3"/>
              </a:buClr>
              <a:buNone/>
              <a:defRPr/>
            </a:pPr>
            <a:r>
              <a:rPr lang="fr-FR" sz="2000" dirty="0">
                <a:latin typeface="+mj-lt"/>
                <a:cs typeface="Arial" pitchFamily="34" charset="0"/>
              </a:rPr>
              <a:t>Permet de connaître la résistance des tissus à la déchirure (par la méthode </a:t>
            </a:r>
            <a:r>
              <a:rPr lang="fr-FR" sz="2000" dirty="0" err="1">
                <a:latin typeface="+mj-lt"/>
                <a:cs typeface="Arial" pitchFamily="34" charset="0"/>
              </a:rPr>
              <a:t>Elmerdof</a:t>
            </a:r>
            <a:r>
              <a:rPr lang="fr-FR" sz="2000" dirty="0">
                <a:latin typeface="+mj-lt"/>
                <a:cs typeface="Arial" pitchFamily="34" charset="0"/>
              </a:rPr>
              <a:t>).</a:t>
            </a:r>
          </a:p>
          <a:p>
            <a:pPr marL="274320" indent="-274320" fontAlgn="auto">
              <a:spcAft>
                <a:spcPts val="0"/>
              </a:spcAft>
              <a:buClr>
                <a:schemeClr val="accent3"/>
              </a:buClr>
              <a:buFont typeface="Wingdings 2"/>
              <a:buNone/>
              <a:defRPr/>
            </a:pPr>
            <a:endParaRPr lang="fr-FR" sz="2000" dirty="0">
              <a:latin typeface="+mj-lt"/>
              <a:cs typeface="Arial" pitchFamily="34" charset="0"/>
            </a:endParaRPr>
          </a:p>
          <a:p>
            <a:pPr marL="0" indent="0" fontAlgn="auto">
              <a:spcAft>
                <a:spcPts val="0"/>
              </a:spcAft>
              <a:buClr>
                <a:schemeClr val="accent3"/>
              </a:buClr>
              <a:buNone/>
              <a:defRPr/>
            </a:pPr>
            <a:r>
              <a:rPr lang="fr-FR" sz="2000" dirty="0">
                <a:latin typeface="+mj-lt"/>
                <a:cs typeface="Arial" pitchFamily="34" charset="0"/>
              </a:rPr>
              <a:t>L’appareil est destiné à reproduire l’application d’une force soudaine sur un échantillon préalablement entaillé, simulant les points fragiles d’un vêtement :</a:t>
            </a:r>
          </a:p>
          <a:p>
            <a:pPr marL="274320" indent="-274320" fontAlgn="auto">
              <a:spcAft>
                <a:spcPts val="0"/>
              </a:spcAft>
              <a:buClr>
                <a:schemeClr val="accent3"/>
              </a:buClr>
              <a:buFont typeface="Wingdings 2"/>
              <a:buChar char=""/>
              <a:defRPr/>
            </a:pPr>
            <a:r>
              <a:rPr lang="fr-FR" sz="2000" dirty="0">
                <a:latin typeface="+mj-lt"/>
                <a:cs typeface="Arial" pitchFamily="34" charset="0"/>
              </a:rPr>
              <a:t>Boutonnière,</a:t>
            </a:r>
          </a:p>
          <a:p>
            <a:pPr marL="274320" indent="-274320" fontAlgn="auto">
              <a:spcAft>
                <a:spcPts val="0"/>
              </a:spcAft>
              <a:buClr>
                <a:schemeClr val="accent3"/>
              </a:buClr>
              <a:buFont typeface="Wingdings 2"/>
              <a:buChar char=""/>
              <a:defRPr/>
            </a:pPr>
            <a:r>
              <a:rPr lang="fr-FR" sz="2000" dirty="0">
                <a:latin typeface="+mj-lt"/>
                <a:cs typeface="Arial" pitchFamily="34" charset="0"/>
              </a:rPr>
              <a:t>Couture,</a:t>
            </a:r>
          </a:p>
          <a:p>
            <a:pPr marL="274320" indent="-274320" fontAlgn="auto">
              <a:spcAft>
                <a:spcPts val="0"/>
              </a:spcAft>
              <a:buClr>
                <a:schemeClr val="accent3"/>
              </a:buClr>
              <a:buFont typeface="Wingdings 2"/>
              <a:buChar char=""/>
              <a:defRPr/>
            </a:pPr>
            <a:r>
              <a:rPr lang="fr-FR" sz="2000" dirty="0">
                <a:latin typeface="+mj-lt"/>
                <a:cs typeface="Arial" pitchFamily="34" charset="0"/>
              </a:rPr>
              <a:t>Défaut de trame</a:t>
            </a:r>
            <a:r>
              <a:rPr lang="fr-FR" sz="2000" dirty="0" smtClean="0">
                <a:latin typeface="+mj-lt"/>
                <a:cs typeface="Arial" pitchFamily="34" charset="0"/>
              </a:rPr>
              <a:t>, …</a:t>
            </a:r>
            <a:endParaRPr lang="fr-FR" sz="2000" dirty="0">
              <a:latin typeface="+mj-lt"/>
              <a:cs typeface="Arial" pitchFamily="34" charset="0"/>
            </a:endParaRPr>
          </a:p>
          <a:p>
            <a:pPr marL="274320" indent="-274320" algn="ctr" fontAlgn="auto">
              <a:spcAft>
                <a:spcPts val="0"/>
              </a:spcAft>
              <a:buClr>
                <a:schemeClr val="accent3"/>
              </a:buClr>
              <a:buFont typeface="Wingdings 2"/>
              <a:buNone/>
              <a:defRPr/>
            </a:pPr>
            <a:endParaRPr lang="fr-FR" sz="2000" b="1" dirty="0" smtClean="0">
              <a:latin typeface="+mj-lt"/>
              <a:ea typeface="Arial Unicode MS" pitchFamily="34" charset="-128"/>
              <a:cs typeface="Arial Unicode MS" pitchFamily="34" charset="-128"/>
            </a:endParaRPr>
          </a:p>
          <a:p>
            <a:pPr marL="274320" indent="-274320" algn="ctr" fontAlgn="auto">
              <a:spcAft>
                <a:spcPts val="0"/>
              </a:spcAft>
              <a:buClr>
                <a:schemeClr val="accent3"/>
              </a:buClr>
              <a:buFont typeface="Wingdings 2"/>
              <a:buNone/>
              <a:defRPr/>
            </a:pPr>
            <a:r>
              <a:rPr lang="fr-FR" sz="2000" b="1" dirty="0" smtClean="0">
                <a:latin typeface="+mj-lt"/>
                <a:ea typeface="Arial Unicode MS" pitchFamily="34" charset="-128"/>
                <a:cs typeface="Arial Unicode MS" pitchFamily="34" charset="-128"/>
              </a:rPr>
              <a:t>NF G07 147</a:t>
            </a:r>
          </a:p>
          <a:p>
            <a:pPr marL="274320" indent="-274320" algn="ctr" fontAlgn="auto">
              <a:spcAft>
                <a:spcPts val="0"/>
              </a:spcAft>
              <a:buClr>
                <a:schemeClr val="accent3"/>
              </a:buClr>
              <a:buFont typeface="Wingdings 2"/>
              <a:buNone/>
              <a:defRPr/>
            </a:pPr>
            <a:r>
              <a:rPr lang="fr-FR" sz="2000" b="1" dirty="0" smtClean="0">
                <a:latin typeface="+mj-lt"/>
                <a:ea typeface="Arial Unicode MS" pitchFamily="34" charset="-128"/>
                <a:cs typeface="Arial Unicode MS" pitchFamily="34" charset="-128"/>
              </a:rPr>
              <a:t>NF EN ISO 13937-1</a:t>
            </a:r>
            <a:endParaRPr lang="fr-FR" sz="2000" dirty="0">
              <a:latin typeface="+mj-lt"/>
              <a:ea typeface="Arial Unicode MS" pitchFamily="34" charset="-128"/>
              <a:cs typeface="Arial Unicode MS" pitchFamily="34" charset="-128"/>
            </a:endParaRPr>
          </a:p>
        </p:txBody>
      </p:sp>
      <p:sp>
        <p:nvSpPr>
          <p:cNvPr id="71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2" name="Objet 1"/>
          <p:cNvGraphicFramePr>
            <a:graphicFrameLocks noChangeAspect="1"/>
          </p:cNvGraphicFramePr>
          <p:nvPr>
            <p:extLst>
              <p:ext uri="{D42A27DB-BD31-4B8C-83A1-F6EECF244321}">
                <p14:modId xmlns:p14="http://schemas.microsoft.com/office/powerpoint/2010/main" val="746660016"/>
              </p:ext>
            </p:extLst>
          </p:nvPr>
        </p:nvGraphicFramePr>
        <p:xfrm>
          <a:off x="5796136" y="2132856"/>
          <a:ext cx="2815098" cy="3096344"/>
        </p:xfrm>
        <a:graphic>
          <a:graphicData uri="http://schemas.openxmlformats.org/presentationml/2006/ole">
            <mc:AlternateContent xmlns:mc="http://schemas.openxmlformats.org/markup-compatibility/2006">
              <mc:Choice xmlns:v="urn:schemas-microsoft-com:vml" Requires="v">
                <p:oleObj spid="_x0000_s13360" name="Image bitmap" r:id="rId3" imgW="3390476" imgH="3734321" progId="PBrush">
                  <p:embed/>
                </p:oleObj>
              </mc:Choice>
              <mc:Fallback>
                <p:oleObj name="Image bitmap" r:id="rId3" imgW="3390476" imgH="3734321"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132856"/>
                        <a:ext cx="2815098" cy="30963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48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normAutofit/>
          </a:bodyPr>
          <a:lstStyle/>
          <a:p>
            <a:pPr algn="ctr"/>
            <a:r>
              <a:rPr lang="fr-FR" sz="2800" b="1" dirty="0" smtClean="0">
                <a:cs typeface="Arial" pitchFamily="34" charset="0"/>
              </a:rPr>
              <a:t>LE CYLINDRE CREUX</a:t>
            </a:r>
            <a:endParaRPr lang="fr-FR" sz="2800" dirty="0" smtClean="0">
              <a:cs typeface="Arial" pitchFamily="34" charset="0"/>
            </a:endParaRPr>
          </a:p>
        </p:txBody>
      </p:sp>
      <p:sp>
        <p:nvSpPr>
          <p:cNvPr id="3" name="Espace réservé du contenu 2"/>
          <p:cNvSpPr>
            <a:spLocks noGrp="1"/>
          </p:cNvSpPr>
          <p:nvPr>
            <p:ph idx="1"/>
          </p:nvPr>
        </p:nvSpPr>
        <p:spPr>
          <a:xfrm>
            <a:off x="529208" y="1935163"/>
            <a:ext cx="4474840" cy="4389437"/>
          </a:xfrm>
        </p:spPr>
        <p:txBody>
          <a:bodyPr>
            <a:noAutofit/>
          </a:bodyPr>
          <a:lstStyle/>
          <a:p>
            <a:pPr marL="0" indent="0" fontAlgn="auto">
              <a:spcAft>
                <a:spcPts val="0"/>
              </a:spcAft>
              <a:buClr>
                <a:schemeClr val="accent3"/>
              </a:buClr>
              <a:buNone/>
              <a:defRPr/>
            </a:pPr>
            <a:r>
              <a:rPr lang="fr-FR" sz="2000" b="1" u="sng" dirty="0" smtClean="0">
                <a:latin typeface="+mj-lt"/>
                <a:ea typeface="Arial Unicode MS" pitchFamily="34" charset="-128"/>
                <a:cs typeface="Arial" pitchFamily="34" charset="0"/>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pitchFamily="34" charset="0"/>
              </a:rPr>
              <a:t>Permet la Détermination de l’AUTODEFROISSABILITE des étoffes.</a:t>
            </a:r>
            <a:r>
              <a:rPr lang="fr-FR" sz="2000" dirty="0" smtClean="0">
                <a:latin typeface="+mj-lt"/>
                <a:cs typeface="Arial" pitchFamily="34" charset="0"/>
              </a:rPr>
              <a:t> </a:t>
            </a:r>
          </a:p>
          <a:p>
            <a:pPr marL="274320" indent="-274320" fontAlgn="auto">
              <a:spcAft>
                <a:spcPts val="0"/>
              </a:spcAft>
              <a:buClr>
                <a:schemeClr val="accent3"/>
              </a:buClr>
              <a:buFont typeface="Wingdings 2"/>
              <a:buChar char=""/>
              <a:defRPr/>
            </a:pPr>
            <a:endParaRPr lang="fr-FR" sz="2000" dirty="0" smtClean="0">
              <a:latin typeface="+mj-lt"/>
              <a:ea typeface="Arial Unicode MS" pitchFamily="34" charset="-128"/>
              <a:cs typeface="Arial" pitchFamily="34" charset="0"/>
            </a:endParaRPr>
          </a:p>
          <a:p>
            <a:pPr marL="0" indent="0" fontAlgn="auto">
              <a:spcAft>
                <a:spcPts val="0"/>
              </a:spcAft>
              <a:buClr>
                <a:schemeClr val="accent3"/>
              </a:buClr>
              <a:buNone/>
              <a:defRPr/>
            </a:pPr>
            <a:endParaRPr lang="fr-FR" sz="2000" dirty="0" smtClean="0">
              <a:latin typeface="+mj-lt"/>
              <a:ea typeface="Arial Unicode MS" pitchFamily="34" charset="-128"/>
              <a:cs typeface="Arial" pitchFamily="34" charset="0"/>
            </a:endParaRPr>
          </a:p>
          <a:p>
            <a:pPr marL="0" indent="0" fontAlgn="auto">
              <a:spcAft>
                <a:spcPts val="0"/>
              </a:spcAft>
              <a:buClr>
                <a:schemeClr val="accent3"/>
              </a:buClr>
              <a:buNone/>
              <a:defRPr/>
            </a:pPr>
            <a:r>
              <a:rPr lang="fr-FR" sz="2000" b="1" u="sng" dirty="0" smtClean="0">
                <a:latin typeface="+mj-lt"/>
                <a:ea typeface="Arial Unicode MS" pitchFamily="34" charset="-128"/>
                <a:cs typeface="Arial" pitchFamily="34" charset="0"/>
              </a:rPr>
              <a:t>Objectifs </a:t>
            </a:r>
            <a:r>
              <a:rPr lang="fr-FR" sz="2000" b="1" dirty="0" smtClean="0">
                <a:latin typeface="+mj-lt"/>
                <a:ea typeface="Arial Unicode MS" pitchFamily="34" charset="-128"/>
                <a:cs typeface="Arial" pitchFamily="34" charset="0"/>
              </a:rPr>
              <a:t>:</a:t>
            </a:r>
          </a:p>
          <a:p>
            <a:pPr>
              <a:buClr>
                <a:schemeClr val="accent3"/>
              </a:buClr>
              <a:defRPr/>
            </a:pPr>
            <a:r>
              <a:rPr lang="fr-FR" sz="2000" dirty="0" smtClean="0">
                <a:latin typeface="+mj-lt"/>
                <a:ea typeface="Arial Unicode MS" pitchFamily="34" charset="-128"/>
                <a:cs typeface="Arial" pitchFamily="34" charset="0"/>
              </a:rPr>
              <a:t>Détecter les tissus qui se froisse facilement au porter ou lors du transport.</a:t>
            </a:r>
          </a:p>
          <a:p>
            <a:pPr marL="274320" indent="-274320" fontAlgn="auto">
              <a:spcAft>
                <a:spcPts val="0"/>
              </a:spcAft>
              <a:buClr>
                <a:schemeClr val="accent3"/>
              </a:buClr>
              <a:buFont typeface="Wingdings 2"/>
              <a:buChar char=""/>
              <a:defRPr/>
            </a:pPr>
            <a:endParaRPr lang="fr-FR" sz="2000" dirty="0" smtClean="0">
              <a:latin typeface="+mj-lt"/>
              <a:cs typeface="Arial" pitchFamily="34" charset="0"/>
            </a:endParaRPr>
          </a:p>
          <a:p>
            <a:pPr marL="274320" indent="-274320" algn="ctr" fontAlgn="auto">
              <a:spcAft>
                <a:spcPts val="0"/>
              </a:spcAft>
              <a:buClr>
                <a:schemeClr val="accent3"/>
              </a:buClr>
              <a:buFont typeface="Wingdings 2"/>
              <a:buNone/>
              <a:defRPr/>
            </a:pPr>
            <a:r>
              <a:rPr lang="fr-FR" sz="2000" b="1" dirty="0" smtClean="0">
                <a:latin typeface="+mj-lt"/>
                <a:ea typeface="Arial Unicode MS" pitchFamily="34" charset="-128"/>
                <a:cs typeface="Arial" pitchFamily="34" charset="0"/>
              </a:rPr>
              <a:t>ISO 9867</a:t>
            </a:r>
            <a:endParaRPr lang="fr-FR" sz="2000" dirty="0">
              <a:latin typeface="+mj-lt"/>
              <a:ea typeface="Arial Unicode MS" pitchFamily="34" charset="-128"/>
              <a:cs typeface="Arial" pitchFamily="34" charset="0"/>
            </a:endParaRPr>
          </a:p>
        </p:txBody>
      </p:sp>
      <p:sp>
        <p:nvSpPr>
          <p:cNvPr id="71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7173" name="Object 1"/>
          <p:cNvGraphicFramePr>
            <a:graphicFrameLocks noChangeAspect="1"/>
          </p:cNvGraphicFramePr>
          <p:nvPr>
            <p:extLst>
              <p:ext uri="{D42A27DB-BD31-4B8C-83A1-F6EECF244321}">
                <p14:modId xmlns:p14="http://schemas.microsoft.com/office/powerpoint/2010/main" val="4105761478"/>
              </p:ext>
            </p:extLst>
          </p:nvPr>
        </p:nvGraphicFramePr>
        <p:xfrm>
          <a:off x="5220072" y="2348880"/>
          <a:ext cx="3452813" cy="2933700"/>
        </p:xfrm>
        <a:graphic>
          <a:graphicData uri="http://schemas.openxmlformats.org/presentationml/2006/ole">
            <mc:AlternateContent xmlns:mc="http://schemas.openxmlformats.org/markup-compatibility/2006">
              <mc:Choice xmlns:v="urn:schemas-microsoft-com:vml" Requires="v">
                <p:oleObj spid="_x0000_s8253" name="Image bitmap" r:id="rId3" imgW="4580952" imgH="3561905" progId="PBrush">
                  <p:embed/>
                </p:oleObj>
              </mc:Choice>
              <mc:Fallback>
                <p:oleObj name="Image bitmap" r:id="rId3" imgW="4580952" imgH="356190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48880"/>
                        <a:ext cx="34528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261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fade">
                                      <p:cBhvr>
                                        <p:cTn id="28"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6" name="Picture 12" descr="Click image to open!">
            <a:hlinkClick r:id="rId2" tooltip="&lt;b&gt;Scrub-Tester-1.jpg&lt;/b&g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884613"/>
            <a:ext cx="3811588"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3" descr="Click image to open!">
            <a:hlinkClick r:id="rId4" tooltip="&lt;b&gt;Scrub-Tester-2.jpg&lt;/b&g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653136"/>
            <a:ext cx="1905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Rectangle 14"/>
          <p:cNvSpPr>
            <a:spLocks noChangeArrowheads="1"/>
          </p:cNvSpPr>
          <p:nvPr/>
        </p:nvSpPr>
        <p:spPr bwMode="auto">
          <a:xfrm>
            <a:off x="468313" y="188913"/>
            <a:ext cx="77739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r-FR" sz="2800" b="1" dirty="0" smtClean="0">
                <a:latin typeface="+mj-lt"/>
              </a:rPr>
              <a:t>SCRUB-TESTER   </a:t>
            </a:r>
            <a:r>
              <a:rPr lang="fr-FR" sz="2800" b="1" dirty="0" smtClean="0">
                <a:latin typeface="+mj-lt"/>
                <a:sym typeface="Wingdings" pitchFamily="2" charset="2"/>
              </a:rPr>
              <a:t></a:t>
            </a:r>
            <a:r>
              <a:rPr lang="fr-FR" sz="2800" b="1" dirty="0" smtClean="0">
                <a:latin typeface="+mj-lt"/>
              </a:rPr>
              <a:t>  </a:t>
            </a:r>
            <a:r>
              <a:rPr lang="fr-FR" sz="2800" b="1" dirty="0">
                <a:latin typeface="+mj-lt"/>
              </a:rPr>
              <a:t>Froissement des tissus</a:t>
            </a:r>
          </a:p>
        </p:txBody>
      </p:sp>
      <p:sp>
        <p:nvSpPr>
          <p:cNvPr id="47119" name="Rectangle 15"/>
          <p:cNvSpPr>
            <a:spLocks noChangeArrowheads="1"/>
          </p:cNvSpPr>
          <p:nvPr/>
        </p:nvSpPr>
        <p:spPr bwMode="auto">
          <a:xfrm>
            <a:off x="395288" y="1268413"/>
            <a:ext cx="8386762" cy="460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2000" b="1" u="sng" dirty="0">
                <a:latin typeface="+mj-lt"/>
              </a:rPr>
              <a:t>Utilisation : </a:t>
            </a:r>
            <a:endParaRPr lang="fr-FR" sz="2000" b="1" u="sng" dirty="0" smtClean="0">
              <a:latin typeface="+mj-lt"/>
            </a:endParaRPr>
          </a:p>
          <a:p>
            <a:endParaRPr lang="fr-FR" sz="2000" b="1" u="sng" dirty="0">
              <a:latin typeface="+mj-lt"/>
            </a:endParaRPr>
          </a:p>
          <a:p>
            <a:r>
              <a:rPr lang="fr-FR" sz="2000" i="1" dirty="0" smtClean="0">
                <a:latin typeface="+mj-lt"/>
              </a:rPr>
              <a:t>Le </a:t>
            </a:r>
            <a:r>
              <a:rPr lang="fr-FR" sz="2000" i="1" dirty="0">
                <a:latin typeface="+mj-lt"/>
              </a:rPr>
              <a:t>Scrub-Tester est destiné aux essais de comportement au froissement de tous supports textiles revêtus de caoutchouc ou de </a:t>
            </a:r>
            <a:r>
              <a:rPr lang="fr-FR" sz="2000" i="1" dirty="0" smtClean="0">
                <a:latin typeface="+mj-lt"/>
              </a:rPr>
              <a:t>plastique</a:t>
            </a:r>
            <a:r>
              <a:rPr lang="fr-FR" sz="2000" i="1" dirty="0">
                <a:latin typeface="+mj-lt"/>
              </a:rPr>
              <a:t> </a:t>
            </a:r>
            <a:r>
              <a:rPr lang="fr-FR" sz="2000" i="1" dirty="0" smtClean="0">
                <a:latin typeface="+mj-lt"/>
              </a:rPr>
              <a:t>.</a:t>
            </a:r>
            <a:r>
              <a:rPr lang="fr-FR" sz="2000" i="1" dirty="0">
                <a:latin typeface="+mj-lt"/>
              </a:rPr>
              <a:t>  </a:t>
            </a:r>
          </a:p>
          <a:p>
            <a:r>
              <a:rPr lang="fr-FR" sz="2000" i="1" dirty="0">
                <a:latin typeface="+mj-lt"/>
              </a:rPr>
              <a:t>Cet appareil </a:t>
            </a:r>
            <a:r>
              <a:rPr lang="fr-FR" sz="2000" i="1" dirty="0" smtClean="0">
                <a:latin typeface="+mj-lt"/>
              </a:rPr>
              <a:t>test de </a:t>
            </a:r>
            <a:r>
              <a:rPr lang="fr-FR" sz="2000" i="1" dirty="0">
                <a:latin typeface="+mj-lt"/>
              </a:rPr>
              <a:t>nombreux matériaux souples (cuir, tissu, TEP, tissu d’airbag, etc.) notamment dans le secteur automobile.  </a:t>
            </a:r>
          </a:p>
          <a:p>
            <a:endParaRPr lang="fr-FR" sz="2000" i="1" dirty="0" smtClean="0">
              <a:latin typeface="+mj-lt"/>
            </a:endParaRPr>
          </a:p>
          <a:p>
            <a:r>
              <a:rPr lang="fr-FR" sz="2000" i="1" dirty="0" smtClean="0">
                <a:latin typeface="+mj-lt"/>
              </a:rPr>
              <a:t>Il </a:t>
            </a:r>
            <a:r>
              <a:rPr lang="fr-FR" sz="2000" i="1" dirty="0">
                <a:latin typeface="+mj-lt"/>
              </a:rPr>
              <a:t>peut ainsi, par exemple, évaluer la solidité d’un matériau (tel que le cuir) à une flexion répétée.</a:t>
            </a:r>
          </a:p>
          <a:p>
            <a:pPr>
              <a:buClr>
                <a:srgbClr val="92D050"/>
              </a:buClr>
            </a:pPr>
            <a:endParaRPr lang="fr-FR" sz="2000" dirty="0">
              <a:latin typeface="+mj-lt"/>
            </a:endParaRPr>
          </a:p>
          <a:p>
            <a:pPr>
              <a:buClr>
                <a:srgbClr val="92D050"/>
              </a:buClr>
            </a:pPr>
            <a:endParaRPr lang="fr-FR" sz="2000" dirty="0" smtClean="0">
              <a:latin typeface="+mj-lt"/>
            </a:endParaRPr>
          </a:p>
          <a:p>
            <a:pPr>
              <a:buClr>
                <a:srgbClr val="92D050"/>
              </a:buClr>
            </a:pPr>
            <a:r>
              <a:rPr lang="fr-FR" sz="2000" b="1" dirty="0">
                <a:latin typeface="+mj-lt"/>
                <a:ea typeface="Arial Unicode MS" pitchFamily="34" charset="-128"/>
                <a:cs typeface="Arial Unicode MS" pitchFamily="34" charset="-128"/>
              </a:rPr>
              <a:t>ISO </a:t>
            </a:r>
            <a:r>
              <a:rPr lang="fr-FR" sz="2000" b="1" dirty="0" smtClean="0">
                <a:latin typeface="+mj-lt"/>
                <a:ea typeface="Arial Unicode MS" pitchFamily="34" charset="-128"/>
                <a:cs typeface="Arial Unicode MS" pitchFamily="34" charset="-128"/>
              </a:rPr>
              <a:t>5981   NF G37-126</a:t>
            </a:r>
            <a:endParaRPr lang="fr-FR" sz="2000" dirty="0">
              <a:latin typeface="+mj-lt"/>
              <a:ea typeface="Arial Unicode MS" pitchFamily="34" charset="-128"/>
              <a:cs typeface="Arial Unicode MS" pitchFamily="34" charset="-128"/>
            </a:endParaRPr>
          </a:p>
          <a:p>
            <a:pPr marL="342900" indent="-342900">
              <a:lnSpc>
                <a:spcPct val="80000"/>
              </a:lnSpc>
              <a:spcBef>
                <a:spcPct val="20000"/>
              </a:spcBef>
            </a:pPr>
            <a:endParaRPr lang="fr-FR" sz="2000" dirty="0">
              <a:latin typeface="+mj-lt"/>
            </a:endParaRPr>
          </a:p>
        </p:txBody>
      </p:sp>
    </p:spTree>
    <p:extLst>
      <p:ext uri="{BB962C8B-B14F-4D97-AF65-F5344CB8AC3E}">
        <p14:creationId xmlns:p14="http://schemas.microsoft.com/office/powerpoint/2010/main" val="153422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p:cTn id="7" dur="1000" fill="hold"/>
                                        <p:tgtEl>
                                          <p:spTgt spid="47118"/>
                                        </p:tgtEl>
                                        <p:attrNameLst>
                                          <p:attrName>ppt_w</p:attrName>
                                        </p:attrNameLst>
                                      </p:cBhvr>
                                      <p:tavLst>
                                        <p:tav tm="0">
                                          <p:val>
                                            <p:strVal val="#ppt_w*0.70"/>
                                          </p:val>
                                        </p:tav>
                                        <p:tav tm="100000">
                                          <p:val>
                                            <p:strVal val="#ppt_w"/>
                                          </p:val>
                                        </p:tav>
                                      </p:tavLst>
                                    </p:anim>
                                    <p:anim calcmode="lin" valueType="num">
                                      <p:cBhvr>
                                        <p:cTn id="8" dur="1000" fill="hold"/>
                                        <p:tgtEl>
                                          <p:spTgt spid="47118"/>
                                        </p:tgtEl>
                                        <p:attrNameLst>
                                          <p:attrName>ppt_h</p:attrName>
                                        </p:attrNameLst>
                                      </p:cBhvr>
                                      <p:tavLst>
                                        <p:tav tm="0">
                                          <p:val>
                                            <p:strVal val="#ppt_h"/>
                                          </p:val>
                                        </p:tav>
                                        <p:tav tm="100000">
                                          <p:val>
                                            <p:strVal val="#ppt_h"/>
                                          </p:val>
                                        </p:tav>
                                      </p:tavLst>
                                    </p:anim>
                                    <p:animEffect transition="in" filter="fade">
                                      <p:cBhvr>
                                        <p:cTn id="9" dur="1000"/>
                                        <p:tgtEl>
                                          <p:spTgt spid="47118"/>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116"/>
                                        </p:tgtEl>
                                        <p:attrNameLst>
                                          <p:attrName>style.visibility</p:attrName>
                                        </p:attrNameLst>
                                      </p:cBhvr>
                                      <p:to>
                                        <p:strVal val="visible"/>
                                      </p:to>
                                    </p:set>
                                    <p:animEffect transition="in" filter="fade">
                                      <p:cBhvr>
                                        <p:cTn id="13" dur="2000"/>
                                        <p:tgtEl>
                                          <p:spTgt spid="47116"/>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47117"/>
                                        </p:tgtEl>
                                        <p:attrNameLst>
                                          <p:attrName>style.visibility</p:attrName>
                                        </p:attrNameLst>
                                      </p:cBhvr>
                                      <p:to>
                                        <p:strVal val="visible"/>
                                      </p:to>
                                    </p:set>
                                    <p:animEffect transition="in" filter="fade">
                                      <p:cBhvr>
                                        <p:cTn id="17" dur="2000"/>
                                        <p:tgtEl>
                                          <p:spTgt spid="47117"/>
                                        </p:tgtEl>
                                      </p:cBhvr>
                                    </p:animEffect>
                                  </p:childTnLst>
                                </p:cTn>
                              </p:par>
                            </p:childTnLst>
                          </p:cTn>
                        </p:par>
                        <p:par>
                          <p:cTn id="18" fill="hold" nodeType="afterGroup">
                            <p:stCondLst>
                              <p:cond delay="5000"/>
                            </p:stCondLst>
                            <p:childTnLst>
                              <p:par>
                                <p:cTn id="19" presetID="22" presetClass="entr" presetSubtype="1" fill="hold" grpId="0" nodeType="afterEffect">
                                  <p:stCondLst>
                                    <p:cond delay="0"/>
                                  </p:stCondLst>
                                  <p:childTnLst>
                                    <p:set>
                                      <p:cBhvr>
                                        <p:cTn id="20" dur="1" fill="hold">
                                          <p:stCondLst>
                                            <p:cond delay="0"/>
                                          </p:stCondLst>
                                        </p:cTn>
                                        <p:tgtEl>
                                          <p:spTgt spid="47119"/>
                                        </p:tgtEl>
                                        <p:attrNameLst>
                                          <p:attrName>style.visibility</p:attrName>
                                        </p:attrNameLst>
                                      </p:cBhvr>
                                      <p:to>
                                        <p:strVal val="visible"/>
                                      </p:to>
                                    </p:set>
                                    <p:animEffect transition="in" filter="wipe(up)">
                                      <p:cBhvr>
                                        <p:cTn id="21" dur="50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8" grpId="0"/>
      <p:bldP spid="471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rmAutofit/>
          </a:bodyPr>
          <a:lstStyle/>
          <a:p>
            <a:pPr algn="ctr"/>
            <a:r>
              <a:rPr lang="fr-FR" sz="2800" b="1" dirty="0" smtClean="0"/>
              <a:t>L’ ABRASIMETRE</a:t>
            </a:r>
            <a:endParaRPr lang="fr-FR" sz="2800" dirty="0" smtClean="0"/>
          </a:p>
        </p:txBody>
      </p:sp>
      <p:sp>
        <p:nvSpPr>
          <p:cNvPr id="8195" name="Espace réservé du contenu 2"/>
          <p:cNvSpPr>
            <a:spLocks noGrp="1"/>
          </p:cNvSpPr>
          <p:nvPr>
            <p:ph idx="1"/>
          </p:nvPr>
        </p:nvSpPr>
        <p:spPr>
          <a:xfrm>
            <a:off x="545406" y="1988840"/>
            <a:ext cx="4170610" cy="4389437"/>
          </a:xfrm>
        </p:spPr>
        <p:txBody>
          <a:bodyPr>
            <a:normAutofit/>
          </a:bodyPr>
          <a:lstStyle/>
          <a:p>
            <a:pPr marL="0" indent="0">
              <a:buNone/>
            </a:pPr>
            <a:r>
              <a:rPr lang="fr-FR" sz="2000" b="1" u="sng" dirty="0" smtClean="0">
                <a:latin typeface="+mj-lt"/>
              </a:rPr>
              <a:t>Utilisation : </a:t>
            </a:r>
          </a:p>
          <a:p>
            <a:pPr>
              <a:buFont typeface="Wingdings 2" pitchFamily="18" charset="2"/>
              <a:buNone/>
            </a:pPr>
            <a:r>
              <a:rPr lang="fr-FR" sz="2000" dirty="0">
                <a:latin typeface="+mj-lt"/>
              </a:rPr>
              <a:t>C</a:t>
            </a:r>
            <a:r>
              <a:rPr lang="fr-FR" sz="2000" dirty="0" smtClean="0">
                <a:latin typeface="+mj-lt"/>
              </a:rPr>
              <a:t>et appareil permet de déterminer la </a:t>
            </a:r>
          </a:p>
          <a:p>
            <a:pPr>
              <a:buFont typeface="Wingdings 2" pitchFamily="18" charset="2"/>
              <a:buNone/>
            </a:pPr>
            <a:r>
              <a:rPr lang="fr-FR" sz="2000" dirty="0" smtClean="0">
                <a:latin typeface="+mj-lt"/>
              </a:rPr>
              <a:t>résistance au </a:t>
            </a:r>
            <a:r>
              <a:rPr lang="fr-FR" sz="2000" u="sng" dirty="0" smtClean="0">
                <a:latin typeface="+mj-lt"/>
              </a:rPr>
              <a:t>boulochage</a:t>
            </a:r>
            <a:r>
              <a:rPr lang="fr-FR" sz="2000" dirty="0" smtClean="0">
                <a:latin typeface="+mj-lt"/>
              </a:rPr>
              <a:t> et à l</a:t>
            </a:r>
            <a:r>
              <a:rPr lang="fr-FR" sz="2000" u="sng" dirty="0" smtClean="0">
                <a:latin typeface="+mj-lt"/>
              </a:rPr>
              <a:t>’usure</a:t>
            </a:r>
            <a:r>
              <a:rPr lang="fr-FR" sz="2000" dirty="0" smtClean="0">
                <a:latin typeface="+mj-lt"/>
              </a:rPr>
              <a:t>.</a:t>
            </a:r>
          </a:p>
          <a:p>
            <a:pPr marL="0" indent="0">
              <a:buNone/>
            </a:pPr>
            <a:r>
              <a:rPr lang="fr-FR" sz="2000" dirty="0" smtClean="0">
                <a:latin typeface="+mj-lt"/>
              </a:rPr>
              <a:t>Ce test met en évidence la tenue dans le temps des tissus sujets à ce défaut.</a:t>
            </a:r>
          </a:p>
          <a:p>
            <a:pPr marL="0" indent="0">
              <a:buNone/>
            </a:pPr>
            <a:endParaRPr lang="fr-FR" sz="2000" dirty="0">
              <a:latin typeface="+mj-lt"/>
            </a:endParaRPr>
          </a:p>
          <a:p>
            <a:pPr marL="0" indent="0">
              <a:buNone/>
            </a:pPr>
            <a:endParaRPr lang="fr-FR" sz="2000" dirty="0" smtClean="0">
              <a:latin typeface="+mj-lt"/>
            </a:endParaRPr>
          </a:p>
          <a:p>
            <a:pPr marL="0" indent="0">
              <a:buNone/>
            </a:pPr>
            <a:r>
              <a:rPr lang="fr-FR" sz="2000" b="1" u="sng" dirty="0" smtClean="0">
                <a:latin typeface="+mj-lt"/>
              </a:rPr>
              <a:t>Objectif :</a:t>
            </a:r>
          </a:p>
          <a:p>
            <a:pPr>
              <a:buClr>
                <a:srgbClr val="92D050"/>
              </a:buClr>
            </a:pPr>
            <a:r>
              <a:rPr lang="fr-FR" sz="2000" dirty="0" smtClean="0">
                <a:latin typeface="+mj-lt"/>
              </a:rPr>
              <a:t>Évaluer le risque d’usure prématurée d’une matière. </a:t>
            </a:r>
          </a:p>
          <a:p>
            <a:pPr algn="ctr">
              <a:buFont typeface="Wingdings 2" pitchFamily="18" charset="2"/>
              <a:buNone/>
            </a:pPr>
            <a:r>
              <a:rPr lang="fr-FR" sz="2000" b="1" dirty="0" smtClean="0">
                <a:latin typeface="+mj-lt"/>
                <a:ea typeface="Arial Unicode MS" pitchFamily="34" charset="-128"/>
                <a:cs typeface="Arial Unicode MS" pitchFamily="34" charset="-128"/>
              </a:rPr>
              <a:t>NF G 07 121 </a:t>
            </a:r>
            <a:endParaRPr lang="fr-FR" sz="2000" dirty="0" smtClean="0">
              <a:latin typeface="+mj-lt"/>
              <a:ea typeface="Arial Unicode MS" pitchFamily="34" charset="-128"/>
              <a:cs typeface="Arial Unicode MS" pitchFamily="34" charset="-128"/>
            </a:endParaRPr>
          </a:p>
        </p:txBody>
      </p:sp>
      <p:sp>
        <p:nvSpPr>
          <p:cNvPr id="81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8197" name="Object 1"/>
          <p:cNvGraphicFramePr>
            <a:graphicFrameLocks noChangeAspect="1"/>
          </p:cNvGraphicFramePr>
          <p:nvPr/>
        </p:nvGraphicFramePr>
        <p:xfrm>
          <a:off x="5357813" y="2428875"/>
          <a:ext cx="3209925" cy="3286125"/>
        </p:xfrm>
        <a:graphic>
          <a:graphicData uri="http://schemas.openxmlformats.org/presentationml/2006/ole">
            <mc:AlternateContent xmlns:mc="http://schemas.openxmlformats.org/markup-compatibility/2006">
              <mc:Choice xmlns:v="urn:schemas-microsoft-com:vml" Requires="v">
                <p:oleObj spid="_x0000_s9276" name="Image bitmap" r:id="rId3" imgW="3209524" imgH="3285714" progId="PBrush">
                  <p:embed/>
                </p:oleObj>
              </mc:Choice>
              <mc:Fallback>
                <p:oleObj name="Image bitmap" r:id="rId3" imgW="3209524" imgH="3285714"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2428875"/>
                        <a:ext cx="32099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96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8195">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8195">
                                            <p:txEl>
                                              <p:pRg st="8" end="8"/>
                                            </p:txEl>
                                          </p:spTgt>
                                        </p:tgtEl>
                                        <p:attrNameLst>
                                          <p:attrName>style.visibility</p:attrName>
                                        </p:attrNameLst>
                                      </p:cBhvr>
                                      <p:to>
                                        <p:strVal val="visible"/>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197"/>
                                        </p:tgtEl>
                                        <p:attrNameLst>
                                          <p:attrName>style.visibility</p:attrName>
                                        </p:attrNameLst>
                                      </p:cBhvr>
                                      <p:to>
                                        <p:strVal val="visible"/>
                                      </p:to>
                                    </p:set>
                                    <p:animEffect transition="in" filter="fade">
                                      <p:cBhvr>
                                        <p:cTn id="34"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LE POUVOIR ADIATHERMIQUE</a:t>
            </a:r>
            <a:endParaRPr lang="fr-FR" sz="2800" dirty="0" smtClean="0"/>
          </a:p>
        </p:txBody>
      </p:sp>
      <p:sp>
        <p:nvSpPr>
          <p:cNvPr id="9219" name="Espace réservé du contenu 2"/>
          <p:cNvSpPr>
            <a:spLocks noGrp="1"/>
          </p:cNvSpPr>
          <p:nvPr>
            <p:ph idx="1"/>
          </p:nvPr>
        </p:nvSpPr>
        <p:spPr>
          <a:xfrm>
            <a:off x="457200" y="1935163"/>
            <a:ext cx="4829175" cy="4389437"/>
          </a:xfrm>
        </p:spPr>
        <p:txBody>
          <a:bodyPr>
            <a:normAutofit/>
          </a:bodyPr>
          <a:lstStyle/>
          <a:p>
            <a:pPr marL="0" indent="0">
              <a:buNone/>
            </a:pPr>
            <a:r>
              <a:rPr lang="fr-FR" sz="2000" b="1" u="sng" dirty="0" smtClean="0">
                <a:latin typeface="+mj-lt"/>
                <a:ea typeface="Arial Unicode MS" pitchFamily="34" charset="-128"/>
                <a:cs typeface="Arial Unicode MS" pitchFamily="34" charset="-128"/>
              </a:rPr>
              <a:t>Utilisation :</a:t>
            </a:r>
            <a:endParaRPr lang="fr-FR" sz="2000" u="sng" dirty="0" smtClean="0">
              <a:latin typeface="+mj-lt"/>
              <a:ea typeface="Arial Unicode MS" pitchFamily="34" charset="-128"/>
              <a:cs typeface="Arial Unicode MS" pitchFamily="34" charset="-128"/>
            </a:endParaRPr>
          </a:p>
          <a:p>
            <a:pPr>
              <a:buFont typeface="Wingdings 2" pitchFamily="18" charset="2"/>
              <a:buNone/>
            </a:pPr>
            <a:r>
              <a:rPr lang="fr-FR" sz="2000" dirty="0" smtClean="0">
                <a:latin typeface="+mj-lt"/>
                <a:ea typeface="Arial Unicode MS" pitchFamily="34" charset="-128"/>
                <a:cs typeface="Arial Unicode MS" pitchFamily="34" charset="-128"/>
              </a:rPr>
              <a:t> permet de mesurer la transmission de la chaleur à travers les matériaux textiles et de déterminer le </a:t>
            </a:r>
            <a:r>
              <a:rPr lang="fr-FR" sz="2000" b="1" dirty="0" smtClean="0">
                <a:latin typeface="+mj-lt"/>
                <a:ea typeface="Arial Unicode MS" pitchFamily="34" charset="-128"/>
                <a:cs typeface="Arial Unicode MS" pitchFamily="34" charset="-128"/>
              </a:rPr>
              <a:t> « Pouvoir isolant  ».</a:t>
            </a:r>
          </a:p>
          <a:p>
            <a:pPr>
              <a:buFont typeface="Wingdings 2" pitchFamily="18" charset="2"/>
              <a:buNone/>
            </a:pPr>
            <a:endParaRPr lang="fr-FR" sz="2000" b="1" dirty="0">
              <a:latin typeface="+mj-lt"/>
              <a:ea typeface="Arial Unicode MS" pitchFamily="34" charset="-128"/>
              <a:cs typeface="Arial Unicode MS" pitchFamily="34" charset="-128"/>
            </a:endParaRPr>
          </a:p>
          <a:p>
            <a:pPr>
              <a:buFont typeface="Wingdings 2" pitchFamily="18" charset="2"/>
              <a:buNone/>
            </a:pPr>
            <a:endParaRPr lang="fr-FR" sz="2000" b="1" dirty="0" smtClean="0">
              <a:latin typeface="+mj-lt"/>
              <a:ea typeface="Arial Unicode MS" pitchFamily="34" charset="-128"/>
              <a:cs typeface="Arial Unicode MS" pitchFamily="34" charset="-128"/>
            </a:endParaRPr>
          </a:p>
          <a:p>
            <a:pPr marL="0" indent="0">
              <a:buNone/>
            </a:pPr>
            <a:r>
              <a:rPr lang="fr-FR" sz="2000" b="1" u="sng" dirty="0" smtClean="0">
                <a:latin typeface="+mj-lt"/>
                <a:ea typeface="Arial Unicode MS" pitchFamily="34" charset="-128"/>
                <a:cs typeface="Arial Unicode MS" pitchFamily="34" charset="-128"/>
              </a:rPr>
              <a:t>Objectif :</a:t>
            </a:r>
          </a:p>
          <a:p>
            <a:pPr>
              <a:buClr>
                <a:srgbClr val="92D050"/>
              </a:buClr>
            </a:pPr>
            <a:r>
              <a:rPr lang="fr-FR" sz="2000" dirty="0" smtClean="0">
                <a:latin typeface="+mj-lt"/>
                <a:ea typeface="Arial Unicode MS" pitchFamily="34" charset="-128"/>
                <a:cs typeface="Arial Unicode MS" pitchFamily="34" charset="-128"/>
              </a:rPr>
              <a:t>Mesurer l’aptitude d’une matière à s’opposer au passage de la chaleur qui tend à la traverser</a:t>
            </a:r>
            <a:r>
              <a:rPr lang="fr-FR" sz="2000" b="1" dirty="0" smtClean="0">
                <a:latin typeface="+mj-lt"/>
                <a:ea typeface="Arial Unicode MS" pitchFamily="34" charset="-128"/>
                <a:cs typeface="Arial Unicode MS" pitchFamily="34" charset="-128"/>
              </a:rPr>
              <a:t>.</a:t>
            </a:r>
          </a:p>
          <a:p>
            <a:pPr algn="ctr">
              <a:buFont typeface="Wingdings 2" pitchFamily="18" charset="2"/>
              <a:buNone/>
            </a:pPr>
            <a:endParaRPr lang="fr-FR" sz="2000" b="1" dirty="0" smtClean="0">
              <a:latin typeface="+mj-lt"/>
              <a:ea typeface="Arial Unicode MS" pitchFamily="34" charset="-128"/>
              <a:cs typeface="Arial Unicode MS" pitchFamily="34" charset="-128"/>
            </a:endParaRPr>
          </a:p>
          <a:p>
            <a:pPr algn="ctr">
              <a:buFont typeface="Wingdings 2" pitchFamily="18" charset="2"/>
              <a:buNone/>
            </a:pPr>
            <a:r>
              <a:rPr lang="fr-FR" sz="2000" b="1" dirty="0" smtClean="0">
                <a:latin typeface="+mj-lt"/>
                <a:ea typeface="Arial Unicode MS" pitchFamily="34" charset="-128"/>
                <a:cs typeface="Arial Unicode MS" pitchFamily="34" charset="-128"/>
              </a:rPr>
              <a:t>NF G07 107 </a:t>
            </a:r>
            <a:endParaRPr lang="fr-FR" sz="2000" dirty="0" smtClean="0">
              <a:latin typeface="+mj-lt"/>
              <a:ea typeface="Arial Unicode MS" pitchFamily="34" charset="-128"/>
              <a:cs typeface="Arial Unicode MS" pitchFamily="34" charset="-128"/>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9221" name="Object 1"/>
          <p:cNvGraphicFramePr>
            <a:graphicFrameLocks noChangeAspect="1"/>
          </p:cNvGraphicFramePr>
          <p:nvPr/>
        </p:nvGraphicFramePr>
        <p:xfrm>
          <a:off x="5500688" y="1928813"/>
          <a:ext cx="3286125" cy="2343150"/>
        </p:xfrm>
        <a:graphic>
          <a:graphicData uri="http://schemas.openxmlformats.org/presentationml/2006/ole">
            <mc:AlternateContent xmlns:mc="http://schemas.openxmlformats.org/markup-compatibility/2006">
              <mc:Choice xmlns:v="urn:schemas-microsoft-com:vml" Requires="v">
                <p:oleObj spid="_x0000_s10356" name="Image bitmap" r:id="rId3" imgW="3285714" imgH="2343477" progId="PBrush">
                  <p:embed/>
                </p:oleObj>
              </mc:Choice>
              <mc:Fallback>
                <p:oleObj name="Image bitmap" r:id="rId3" imgW="3285714" imgH="234347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928813"/>
                        <a:ext cx="32861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graphicFrame>
        <p:nvGraphicFramePr>
          <p:cNvPr id="9223" name="Object 3"/>
          <p:cNvGraphicFramePr>
            <a:graphicFrameLocks noChangeAspect="1"/>
          </p:cNvGraphicFramePr>
          <p:nvPr/>
        </p:nvGraphicFramePr>
        <p:xfrm>
          <a:off x="5786438" y="4357688"/>
          <a:ext cx="2781300" cy="2076450"/>
        </p:xfrm>
        <a:graphic>
          <a:graphicData uri="http://schemas.openxmlformats.org/presentationml/2006/ole">
            <mc:AlternateContent xmlns:mc="http://schemas.openxmlformats.org/markup-compatibility/2006">
              <mc:Choice xmlns:v="urn:schemas-microsoft-com:vml" Requires="v">
                <p:oleObj spid="_x0000_s10357" name="Image bitmap" r:id="rId5" imgW="2781688" imgH="2076740" progId="PBrush">
                  <p:embed/>
                </p:oleObj>
              </mc:Choice>
              <mc:Fallback>
                <p:oleObj name="Image bitmap" r:id="rId5" imgW="2781688" imgH="2076740"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38" y="4357688"/>
                        <a:ext cx="2781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16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childTnLst>
                          </p:cTn>
                        </p:par>
                        <p:par>
                          <p:cTn id="25" fill="hold">
                            <p:stCondLst>
                              <p:cond delay="1000"/>
                            </p:stCondLst>
                            <p:childTnLst>
                              <p:par>
                                <p:cTn id="26" presetID="10" presetClass="entr" presetSubtype="0" fill="hold" nodeType="afterEffect">
                                  <p:stCondLst>
                                    <p:cond delay="1000"/>
                                  </p:stCondLst>
                                  <p:childTnLst>
                                    <p:set>
                                      <p:cBhvr>
                                        <p:cTn id="27" dur="1" fill="hold">
                                          <p:stCondLst>
                                            <p:cond delay="0"/>
                                          </p:stCondLst>
                                        </p:cTn>
                                        <p:tgtEl>
                                          <p:spTgt spid="9221"/>
                                        </p:tgtEl>
                                        <p:attrNameLst>
                                          <p:attrName>style.visibility</p:attrName>
                                        </p:attrNameLst>
                                      </p:cBhvr>
                                      <p:to>
                                        <p:strVal val="visible"/>
                                      </p:to>
                                    </p:set>
                                    <p:animEffect transition="in" filter="fade">
                                      <p:cBhvr>
                                        <p:cTn id="28" dur="2000"/>
                                        <p:tgtEl>
                                          <p:spTgt spid="9221"/>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fade">
                                      <p:cBhvr>
                                        <p:cTn id="32"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LE MAILLEMETRE</a:t>
            </a:r>
            <a:endParaRPr lang="fr-FR" sz="2800" dirty="0" smtClean="0"/>
          </a:p>
        </p:txBody>
      </p:sp>
      <p:sp>
        <p:nvSpPr>
          <p:cNvPr id="9219" name="Espace réservé du contenu 2"/>
          <p:cNvSpPr>
            <a:spLocks noGrp="1"/>
          </p:cNvSpPr>
          <p:nvPr>
            <p:ph idx="1"/>
          </p:nvPr>
        </p:nvSpPr>
        <p:spPr>
          <a:xfrm>
            <a:off x="457200" y="1935163"/>
            <a:ext cx="4829175" cy="4389437"/>
          </a:xfrm>
        </p:spPr>
        <p:txBody>
          <a:bodyPr>
            <a:normAutofit/>
          </a:bodyPr>
          <a:lstStyle/>
          <a:p>
            <a:pPr marL="0" indent="0">
              <a:buNone/>
            </a:pPr>
            <a:r>
              <a:rPr lang="fr-FR" sz="2000" b="1" u="sng" dirty="0" smtClean="0">
                <a:latin typeface="+mj-lt"/>
                <a:ea typeface="Arial Unicode MS" pitchFamily="34" charset="-128"/>
                <a:cs typeface="Arial Unicode MS" pitchFamily="34" charset="-128"/>
              </a:rPr>
              <a:t>Utilisation :</a:t>
            </a:r>
            <a:endParaRPr lang="fr-FR" sz="2000" u="sng" dirty="0" smtClean="0">
              <a:latin typeface="+mj-lt"/>
              <a:ea typeface="Arial Unicode MS" pitchFamily="34" charset="-128"/>
              <a:cs typeface="Arial Unicode MS" pitchFamily="34" charset="-128"/>
            </a:endParaRPr>
          </a:p>
          <a:p>
            <a:pPr marL="0" indent="0">
              <a:buNone/>
            </a:pPr>
            <a:r>
              <a:rPr lang="fr-FR" sz="2000" dirty="0" smtClean="0">
                <a:latin typeface="+mj-lt"/>
              </a:rPr>
              <a:t>Cet </a:t>
            </a:r>
            <a:r>
              <a:rPr lang="fr-FR" sz="2000" dirty="0">
                <a:latin typeface="+mj-lt"/>
              </a:rPr>
              <a:t>appareil permet de déterminer l’embuvage </a:t>
            </a:r>
            <a:r>
              <a:rPr lang="fr-FR" sz="2000" dirty="0" smtClean="0">
                <a:latin typeface="+mj-lt"/>
              </a:rPr>
              <a:t>d’un fil dans un tissu.</a:t>
            </a:r>
            <a:endParaRPr lang="fr-FR" sz="2000" dirty="0">
              <a:latin typeface="+mj-lt"/>
            </a:endParaRPr>
          </a:p>
          <a:p>
            <a:pPr marL="0" indent="0">
              <a:buNone/>
            </a:pPr>
            <a:r>
              <a:rPr lang="fr-FR" sz="2000" dirty="0">
                <a:latin typeface="+mj-lt"/>
              </a:rPr>
              <a:t> </a:t>
            </a:r>
          </a:p>
          <a:p>
            <a:pPr marL="0" indent="0">
              <a:buNone/>
            </a:pPr>
            <a:r>
              <a:rPr lang="fr-FR" sz="2000" dirty="0">
                <a:latin typeface="+mj-lt"/>
              </a:rPr>
              <a:t>L’embuvage est la différence entre la longueur du fil occupé dans le tissu </a:t>
            </a:r>
          </a:p>
          <a:p>
            <a:pPr marL="0" indent="0">
              <a:buNone/>
            </a:pPr>
            <a:r>
              <a:rPr lang="fr-FR" sz="2000" dirty="0">
                <a:latin typeface="+mj-lt"/>
              </a:rPr>
              <a:t>et la longueur du fil extrait du tissu.</a:t>
            </a:r>
          </a:p>
          <a:p>
            <a:pPr marL="0" indent="0">
              <a:buNone/>
            </a:pPr>
            <a:r>
              <a:rPr lang="fr-FR" sz="2000" dirty="0">
                <a:latin typeface="+mj-lt"/>
              </a:rPr>
              <a:t>Le résultat s’exprime en %.</a:t>
            </a:r>
          </a:p>
          <a:p>
            <a:pPr>
              <a:buFont typeface="Wingdings 2" pitchFamily="18" charset="2"/>
              <a:buNone/>
            </a:pPr>
            <a:endParaRPr lang="fr-FR" sz="2000" b="1" dirty="0" smtClean="0">
              <a:latin typeface="+mj-lt"/>
              <a:ea typeface="Arial Unicode MS" pitchFamily="34" charset="-128"/>
              <a:cs typeface="Arial Unicode MS" pitchFamily="34" charset="-128"/>
            </a:endParaRPr>
          </a:p>
          <a:p>
            <a:pPr algn="ctr">
              <a:buFont typeface="Wingdings 2" pitchFamily="18" charset="2"/>
              <a:buNone/>
            </a:pPr>
            <a:r>
              <a:rPr lang="fr-FR" sz="2000" b="1" dirty="0" smtClean="0">
                <a:latin typeface="+mj-lt"/>
              </a:rPr>
              <a:t>NF </a:t>
            </a:r>
            <a:r>
              <a:rPr lang="fr-FR" sz="2000" b="1" dirty="0">
                <a:latin typeface="+mj-lt"/>
              </a:rPr>
              <a:t>G07 </a:t>
            </a:r>
            <a:r>
              <a:rPr lang="fr-FR" sz="2000" b="1" dirty="0" smtClean="0">
                <a:latin typeface="+mj-lt"/>
              </a:rPr>
              <a:t>156</a:t>
            </a:r>
            <a:endParaRPr lang="fr-FR" sz="2000" dirty="0">
              <a:latin typeface="+mj-lt"/>
            </a:endParaRPr>
          </a:p>
          <a:p>
            <a:pPr marL="0" indent="0">
              <a:buNone/>
            </a:pPr>
            <a:r>
              <a:rPr lang="fr-FR" sz="2000" b="1" dirty="0">
                <a:latin typeface="+mj-lt"/>
              </a:rPr>
              <a:t> </a:t>
            </a:r>
            <a:endParaRPr lang="fr-FR" sz="2000" dirty="0">
              <a:latin typeface="+mj-lt"/>
            </a:endParaRPr>
          </a:p>
          <a:p>
            <a:pPr algn="ctr">
              <a:buFont typeface="Wingdings 2" pitchFamily="18" charset="2"/>
              <a:buNone/>
            </a:pPr>
            <a:r>
              <a:rPr lang="fr-FR" sz="2000" b="1" dirty="0" smtClean="0">
                <a:latin typeface="+mj-lt"/>
                <a:ea typeface="Arial Unicode MS" pitchFamily="34" charset="-128"/>
                <a:cs typeface="Arial Unicode MS" pitchFamily="34" charset="-128"/>
              </a:rPr>
              <a:t>  </a:t>
            </a:r>
            <a:endParaRPr lang="fr-FR" sz="2000" dirty="0" smtClean="0">
              <a:latin typeface="+mj-lt"/>
              <a:ea typeface="Arial Unicode MS" pitchFamily="34" charset="-128"/>
              <a:cs typeface="Arial Unicode MS" pitchFamily="34" charset="-128"/>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14067" t="25226" r="14903" b="58591"/>
          <a:stretch>
            <a:fillRect/>
          </a:stretch>
        </p:blipFill>
        <p:spPr bwMode="auto">
          <a:xfrm>
            <a:off x="4499992" y="2204864"/>
            <a:ext cx="4435387" cy="93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6713" t="38821" r="17549" b="26285"/>
          <a:stretch>
            <a:fillRect/>
          </a:stretch>
        </p:blipFill>
        <p:spPr bwMode="auto">
          <a:xfrm>
            <a:off x="5724128" y="3477515"/>
            <a:ext cx="2439789" cy="11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9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9219">
                                            <p:txEl>
                                              <p:pRg st="5" end="5"/>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9219">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4339"/>
                                        </p:tgtEl>
                                        <p:attrNameLst>
                                          <p:attrName>style.visibility</p:attrName>
                                        </p:attrNameLst>
                                      </p:cBhvr>
                                      <p:to>
                                        <p:strVal val="visible"/>
                                      </p:to>
                                    </p:set>
                                    <p:animEffect transition="in" filter="fade">
                                      <p:cBhvr>
                                        <p:cTn id="40" dur="2000"/>
                                        <p:tgtEl>
                                          <p:spTgt spid="14339"/>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4338"/>
                                        </p:tgtEl>
                                        <p:attrNameLst>
                                          <p:attrName>style.visibility</p:attrName>
                                        </p:attrNameLst>
                                      </p:cBhvr>
                                      <p:to>
                                        <p:strVal val="visible"/>
                                      </p:to>
                                    </p:set>
                                    <p:animEffect transition="in" filter="fade">
                                      <p:cBhvr>
                                        <p:cTn id="44"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PERMEABILIMETRE</a:t>
            </a:r>
            <a:endParaRPr lang="fr-FR" sz="2800" dirty="0" smtClean="0"/>
          </a:p>
        </p:txBody>
      </p:sp>
      <p:sp>
        <p:nvSpPr>
          <p:cNvPr id="9219" name="Espace réservé du contenu 2"/>
          <p:cNvSpPr>
            <a:spLocks noGrp="1"/>
          </p:cNvSpPr>
          <p:nvPr>
            <p:ph idx="1"/>
          </p:nvPr>
        </p:nvSpPr>
        <p:spPr>
          <a:xfrm>
            <a:off x="395536" y="1522313"/>
            <a:ext cx="7992888" cy="4389437"/>
          </a:xfrm>
        </p:spPr>
        <p:txBody>
          <a:bodyPr>
            <a:noAutofit/>
          </a:bodyPr>
          <a:lstStyle/>
          <a:p>
            <a:pPr marL="0" indent="0">
              <a:buNone/>
            </a:pPr>
            <a:r>
              <a:rPr lang="fr-FR" sz="2000" b="1" u="sng" dirty="0" smtClean="0">
                <a:latin typeface="+mj-lt"/>
                <a:ea typeface="Arial Unicode MS" pitchFamily="34" charset="-128"/>
                <a:cs typeface="Arial Unicode MS" pitchFamily="34" charset="-128"/>
              </a:rPr>
              <a:t>Utilisation :</a:t>
            </a:r>
            <a:endParaRPr lang="fr-FR" sz="2000" u="sng" dirty="0" smtClean="0">
              <a:latin typeface="+mj-lt"/>
              <a:ea typeface="Arial Unicode MS" pitchFamily="34" charset="-128"/>
              <a:cs typeface="Arial Unicode MS" pitchFamily="34" charset="-128"/>
            </a:endParaRPr>
          </a:p>
          <a:p>
            <a:pPr>
              <a:buFont typeface="Wingdings 2" pitchFamily="18" charset="2"/>
              <a:buNone/>
            </a:pPr>
            <a:r>
              <a:rPr lang="fr-FR" sz="2000" dirty="0" smtClean="0">
                <a:latin typeface="+mj-lt"/>
                <a:ea typeface="Arial Unicode MS" pitchFamily="34" charset="-128"/>
                <a:cs typeface="Arial Unicode MS" pitchFamily="34" charset="-128"/>
              </a:rPr>
              <a:t> Cet appareil p</a:t>
            </a:r>
            <a:r>
              <a:rPr lang="fr-FR" sz="2000" dirty="0" smtClean="0">
                <a:latin typeface="+mj-lt"/>
              </a:rPr>
              <a:t>ermet </a:t>
            </a:r>
            <a:r>
              <a:rPr lang="fr-FR" sz="2000" dirty="0">
                <a:latin typeface="+mj-lt"/>
              </a:rPr>
              <a:t>de mesurer la résistance d’un tissu à </a:t>
            </a:r>
            <a:r>
              <a:rPr lang="fr-FR" sz="2000" dirty="0" smtClean="0">
                <a:latin typeface="+mj-lt"/>
              </a:rPr>
              <a:t>la  pénétration </a:t>
            </a:r>
          </a:p>
          <a:p>
            <a:pPr>
              <a:buFont typeface="Wingdings 2" pitchFamily="18" charset="2"/>
              <a:buNone/>
            </a:pPr>
            <a:r>
              <a:rPr lang="fr-FR" sz="2000" dirty="0">
                <a:latin typeface="+mj-lt"/>
              </a:rPr>
              <a:t> </a:t>
            </a:r>
            <a:r>
              <a:rPr lang="fr-FR" sz="2000" dirty="0" smtClean="0">
                <a:latin typeface="+mj-lt"/>
              </a:rPr>
              <a:t>d’une colonne </a:t>
            </a:r>
            <a:r>
              <a:rPr lang="fr-FR" sz="2000" dirty="0">
                <a:latin typeface="+mj-lt"/>
              </a:rPr>
              <a:t>d’eau. </a:t>
            </a:r>
            <a:endParaRPr lang="fr-FR" sz="2000" dirty="0" smtClean="0">
              <a:latin typeface="+mj-lt"/>
            </a:endParaRPr>
          </a:p>
          <a:p>
            <a:pPr>
              <a:buFont typeface="Wingdings 2" pitchFamily="18" charset="2"/>
              <a:buNone/>
            </a:pPr>
            <a:r>
              <a:rPr lang="fr-FR" sz="1600" i="1" dirty="0" smtClean="0">
                <a:latin typeface="+mj-lt"/>
              </a:rPr>
              <a:t>Test </a:t>
            </a:r>
            <a:r>
              <a:rPr lang="fr-FR" sz="1600" i="1" dirty="0">
                <a:latin typeface="+mj-lt"/>
              </a:rPr>
              <a:t>évidemment nécessaire pour tester les tissus imperméables</a:t>
            </a:r>
            <a:r>
              <a:rPr lang="fr-FR" sz="2000" i="1" dirty="0" smtClean="0">
                <a:latin typeface="+mj-lt"/>
              </a:rPr>
              <a:t>.</a:t>
            </a:r>
          </a:p>
          <a:p>
            <a:pPr>
              <a:buFont typeface="Wingdings 2" pitchFamily="18" charset="2"/>
              <a:buNone/>
            </a:pPr>
            <a:endParaRPr lang="fr-FR" sz="2000" b="1" dirty="0" smtClean="0">
              <a:latin typeface="+mj-lt"/>
              <a:ea typeface="Arial Unicode MS" pitchFamily="34" charset="-128"/>
              <a:cs typeface="Arial Unicode MS" pitchFamily="34" charset="-128"/>
            </a:endParaRPr>
          </a:p>
          <a:p>
            <a:pPr marL="0" indent="0">
              <a:buNone/>
            </a:pPr>
            <a:r>
              <a:rPr lang="fr-FR" sz="2000" b="1" u="sng" dirty="0" smtClean="0">
                <a:latin typeface="+mj-lt"/>
                <a:ea typeface="Arial Unicode MS" pitchFamily="34" charset="-128"/>
                <a:cs typeface="Arial Unicode MS" pitchFamily="34" charset="-128"/>
              </a:rPr>
              <a:t>Objectif :</a:t>
            </a:r>
          </a:p>
          <a:p>
            <a:pPr>
              <a:buClr>
                <a:srgbClr val="92D050"/>
              </a:buClr>
            </a:pPr>
            <a:r>
              <a:rPr lang="fr-FR" sz="2000" dirty="0" smtClean="0">
                <a:latin typeface="+mj-lt"/>
                <a:ea typeface="Arial Unicode MS" pitchFamily="34" charset="-128"/>
                <a:cs typeface="Arial Unicode MS" pitchFamily="34" charset="-128"/>
              </a:rPr>
              <a:t>Mesurer la performance des tissus hydrofugés</a:t>
            </a:r>
          </a:p>
          <a:p>
            <a:pPr marL="0" indent="0">
              <a:buClr>
                <a:srgbClr val="92D050"/>
              </a:buClr>
              <a:buNone/>
            </a:pPr>
            <a:r>
              <a:rPr lang="fr-FR" sz="2000" dirty="0" smtClean="0">
                <a:latin typeface="+mj-lt"/>
                <a:ea typeface="Arial Unicode MS" pitchFamily="34" charset="-128"/>
                <a:cs typeface="Arial Unicode MS" pitchFamily="34" charset="-128"/>
              </a:rPr>
              <a:t> (tissu imperméable à l’eau, mais perméable à l’air).</a:t>
            </a:r>
          </a:p>
          <a:p>
            <a:pPr>
              <a:buClr>
                <a:srgbClr val="92D050"/>
              </a:buClr>
            </a:pPr>
            <a:r>
              <a:rPr lang="fr-FR" sz="2000" dirty="0" smtClean="0">
                <a:latin typeface="+mj-lt"/>
                <a:ea typeface="Arial Unicode MS" pitchFamily="34" charset="-128"/>
                <a:cs typeface="Arial Unicode MS" pitchFamily="34" charset="-128"/>
              </a:rPr>
              <a:t>Essai par pression hydrostatique.</a:t>
            </a:r>
          </a:p>
          <a:p>
            <a:pPr marL="0" indent="0">
              <a:buClr>
                <a:srgbClr val="92D050"/>
              </a:buClr>
              <a:buNone/>
            </a:pPr>
            <a:endParaRPr lang="fr-FR" sz="2000" b="1" dirty="0">
              <a:latin typeface="+mj-lt"/>
              <a:ea typeface="Arial Unicode MS" pitchFamily="34" charset="-128"/>
              <a:cs typeface="Arial Unicode MS" pitchFamily="34" charset="-128"/>
            </a:endParaRPr>
          </a:p>
          <a:p>
            <a:pPr marL="0" indent="0">
              <a:buClr>
                <a:srgbClr val="92D050"/>
              </a:buClr>
              <a:buNone/>
            </a:pPr>
            <a:r>
              <a:rPr lang="fr-FR" sz="2000" b="1" dirty="0" smtClean="0">
                <a:latin typeface="+mj-lt"/>
                <a:ea typeface="Arial Unicode MS" pitchFamily="34" charset="-128"/>
                <a:cs typeface="Arial Unicode MS" pitchFamily="34" charset="-128"/>
              </a:rPr>
              <a:t>		NF EN 20811</a:t>
            </a:r>
            <a:endParaRPr lang="fr-FR" sz="2000" dirty="0" smtClean="0">
              <a:latin typeface="+mj-lt"/>
              <a:ea typeface="Arial Unicode MS" pitchFamily="34" charset="-128"/>
              <a:cs typeface="Arial Unicode MS" pitchFamily="34" charset="-128"/>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9" name="Picture 4" descr="Impermeabilimetre_vue_du_dispositif_P_-fac87"/>
          <p:cNvPicPr>
            <a:picLocks noChangeAspect="1" noChangeArrowheads="1"/>
          </p:cNvPicPr>
          <p:nvPr/>
        </p:nvPicPr>
        <p:blipFill rotWithShape="1">
          <a:blip r:embed="rId2">
            <a:extLst>
              <a:ext uri="{28A0092B-C50C-407E-A947-70E740481C1C}">
                <a14:useLocalDpi xmlns:a14="http://schemas.microsoft.com/office/drawing/2010/main" val="0"/>
              </a:ext>
            </a:extLst>
          </a:blip>
          <a:srcRect l="9727" t="2068" r="10863" b="-1"/>
          <a:stretch/>
        </p:blipFill>
        <p:spPr>
          <a:xfrm>
            <a:off x="5868144" y="3068960"/>
            <a:ext cx="3028139" cy="2808312"/>
          </a:xfrm>
          <a:prstGeom prst="rect">
            <a:avLst/>
          </a:prstGeom>
        </p:spPr>
      </p:pic>
    </p:spTree>
    <p:extLst>
      <p:ext uri="{BB962C8B-B14F-4D97-AF65-F5344CB8AC3E}">
        <p14:creationId xmlns:p14="http://schemas.microsoft.com/office/powerpoint/2010/main" val="26189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9219">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9219">
                                            <p:txEl>
                                              <p:pRg st="10" end="10"/>
                                            </p:txEl>
                                          </p:spTgt>
                                        </p:tgtEl>
                                        <p:attrNameLst>
                                          <p:attrName>style.visibility</p:attrName>
                                        </p:attrNameLst>
                                      </p:cBhvr>
                                      <p:to>
                                        <p:strVal val="visible"/>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2800" b="1" dirty="0" smtClean="0"/>
              <a:t>LE CONTRÔLE DES MATERIAUX</a:t>
            </a:r>
            <a:endParaRPr lang="fr-FR" sz="2800" dirty="0"/>
          </a:p>
        </p:txBody>
      </p:sp>
      <p:sp>
        <p:nvSpPr>
          <p:cNvPr id="3" name="Espace réservé du contenu 2"/>
          <p:cNvSpPr>
            <a:spLocks noGrp="1"/>
          </p:cNvSpPr>
          <p:nvPr>
            <p:ph idx="1"/>
          </p:nvPr>
        </p:nvSpPr>
        <p:spPr/>
        <p:txBody>
          <a:bodyPr/>
          <a:lstStyle/>
          <a:p>
            <a:pPr>
              <a:buFont typeface="Wingdings" pitchFamily="2" charset="2"/>
              <a:buChar char="Ø"/>
            </a:pPr>
            <a:r>
              <a:rPr lang="fr-FR" sz="2000" b="1" u="sng" dirty="0" smtClean="0">
                <a:latin typeface="+mj-lt"/>
              </a:rPr>
              <a:t>La </a:t>
            </a:r>
            <a:r>
              <a:rPr lang="fr-FR" sz="2000" b="1" u="sng" dirty="0">
                <a:latin typeface="+mj-lt"/>
              </a:rPr>
              <a:t>qualité?</a:t>
            </a:r>
          </a:p>
          <a:p>
            <a:pPr marL="0" indent="0">
              <a:buNone/>
            </a:pPr>
            <a:r>
              <a:rPr lang="fr-FR" sz="2000" dirty="0" smtClean="0">
                <a:latin typeface="+mj-lt"/>
              </a:rPr>
              <a:t>C’est l’aptitude d’un produit à satisfaire les besoins des utilisateurs.</a:t>
            </a:r>
          </a:p>
          <a:p>
            <a:pPr marL="0" indent="0">
              <a:buNone/>
            </a:pPr>
            <a:endParaRPr lang="fr-FR" sz="2000" dirty="0" smtClean="0">
              <a:latin typeface="+mj-lt"/>
            </a:endParaRPr>
          </a:p>
          <a:p>
            <a:pPr>
              <a:buFont typeface="Wingdings" pitchFamily="2" charset="2"/>
              <a:buChar char="Ø"/>
            </a:pPr>
            <a:r>
              <a:rPr lang="fr-FR" sz="2000" b="1" u="sng" dirty="0" smtClean="0">
                <a:latin typeface="+mj-lt"/>
              </a:rPr>
              <a:t>Objectifs du contrôle qualité:</a:t>
            </a:r>
          </a:p>
          <a:p>
            <a:pPr marL="457200" indent="-457200">
              <a:buFont typeface="+mj-lt"/>
              <a:buAutoNum type="arabicPeriod"/>
            </a:pPr>
            <a:r>
              <a:rPr lang="fr-FR" sz="2000" dirty="0">
                <a:latin typeface="+mj-lt"/>
              </a:rPr>
              <a:t>V</a:t>
            </a:r>
            <a:r>
              <a:rPr lang="fr-FR" sz="2000" dirty="0" smtClean="0">
                <a:latin typeface="+mj-lt"/>
              </a:rPr>
              <a:t>érifier si le produit est bien adapté à l’utilisation à laquelle il est destiné.</a:t>
            </a:r>
          </a:p>
          <a:p>
            <a:pPr marL="457200" indent="-457200">
              <a:buFont typeface="+mj-lt"/>
              <a:buAutoNum type="arabicPeriod"/>
            </a:pPr>
            <a:r>
              <a:rPr lang="fr-FR" sz="2000" dirty="0" smtClean="0">
                <a:latin typeface="+mj-lt"/>
              </a:rPr>
              <a:t>Vérifier si le produit est conforme aux spécifications.</a:t>
            </a:r>
          </a:p>
          <a:p>
            <a:pPr marL="457200" indent="-457200">
              <a:buFont typeface="+mj-lt"/>
              <a:buAutoNum type="arabicPeriod"/>
            </a:pPr>
            <a:r>
              <a:rPr lang="fr-FR" sz="2000" dirty="0" smtClean="0">
                <a:latin typeface="+mj-lt"/>
              </a:rPr>
              <a:t>Permettre une amélioration de la qualité et de la productivité, par une réduction de la non qualité.</a:t>
            </a:r>
          </a:p>
          <a:p>
            <a:pPr marL="457200" indent="-457200">
              <a:buFont typeface="+mj-lt"/>
              <a:buAutoNum type="arabicPeriod"/>
            </a:pPr>
            <a:r>
              <a:rPr lang="fr-FR" sz="2000" dirty="0" smtClean="0">
                <a:latin typeface="+mj-lt"/>
              </a:rPr>
              <a:t>Permettre à l’entreprise de donner entière satisfaction à ses clients par la qualité constante de ses produits. </a:t>
            </a:r>
            <a:endParaRPr lang="fr-FR" sz="2000" dirty="0">
              <a:latin typeface="+mj-lt"/>
            </a:endParaRPr>
          </a:p>
        </p:txBody>
      </p:sp>
    </p:spTree>
    <p:extLst>
      <p:ext uri="{BB962C8B-B14F-4D97-AF65-F5344CB8AC3E}">
        <p14:creationId xmlns:p14="http://schemas.microsoft.com/office/powerpoint/2010/main" val="31881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fr-FR" sz="2800" b="1" dirty="0" smtClean="0"/>
              <a:t>PERMEABILIMETRE  Schmerber</a:t>
            </a:r>
          </a:p>
        </p:txBody>
      </p:sp>
      <p:sp>
        <p:nvSpPr>
          <p:cNvPr id="15363" name="Rectangle 5"/>
          <p:cNvSpPr>
            <a:spLocks noChangeArrowheads="1"/>
          </p:cNvSpPr>
          <p:nvPr/>
        </p:nvSpPr>
        <p:spPr bwMode="auto">
          <a:xfrm>
            <a:off x="0" y="2636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28680" name="Picture 8" descr="0C077ADB160B44968F4EC00C740517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106" y="3501008"/>
            <a:ext cx="2637137" cy="282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5011_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916113"/>
            <a:ext cx="11414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34" descr="5029_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989138"/>
            <a:ext cx="190341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Rectangle 39"/>
          <p:cNvSpPr>
            <a:spLocks noChangeArrowheads="1"/>
          </p:cNvSpPr>
          <p:nvPr/>
        </p:nvSpPr>
        <p:spPr bwMode="auto">
          <a:xfrm>
            <a:off x="693084" y="1915958"/>
            <a:ext cx="41767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b="1" u="sng" dirty="0">
                <a:latin typeface="+mj-lt"/>
                <a:ea typeface="Arial Unicode MS" pitchFamily="34" charset="-128"/>
                <a:cs typeface="Arial Unicode MS" pitchFamily="34" charset="-128"/>
              </a:rPr>
              <a:t>Objectif :</a:t>
            </a:r>
          </a:p>
          <a:p>
            <a:endParaRPr lang="fr-FR" sz="2000" b="1" dirty="0" smtClean="0">
              <a:latin typeface="+mj-lt"/>
            </a:endParaRPr>
          </a:p>
          <a:p>
            <a:r>
              <a:rPr lang="fr-FR" sz="2000" b="1" dirty="0" smtClean="0">
                <a:latin typeface="+mj-lt"/>
              </a:rPr>
              <a:t>Perméabilité </a:t>
            </a:r>
            <a:r>
              <a:rPr lang="fr-FR" sz="2000" b="1" dirty="0">
                <a:latin typeface="+mj-lt"/>
              </a:rPr>
              <a:t>à la vapeur </a:t>
            </a:r>
            <a:r>
              <a:rPr lang="fr-FR" sz="2000" b="1" dirty="0" smtClean="0">
                <a:latin typeface="+mj-lt"/>
              </a:rPr>
              <a:t>d’eau</a:t>
            </a:r>
          </a:p>
          <a:p>
            <a:r>
              <a:rPr lang="fr-FR" sz="2000" dirty="0">
                <a:latin typeface="+mj-lt"/>
              </a:rPr>
              <a:t/>
            </a:r>
            <a:br>
              <a:rPr lang="fr-FR" sz="2000" dirty="0">
                <a:latin typeface="+mj-lt"/>
              </a:rPr>
            </a:br>
            <a:r>
              <a:rPr lang="fr-FR" sz="2000" dirty="0">
                <a:latin typeface="+mj-lt"/>
              </a:rPr>
              <a:t>Ce test mesure le transfert de vapeur d’eau. Un côté du tissu est peu humide, et l’autre est très humide. Avec la méthode de la tasse d’eau renversée, il signifie que le tissu peut transférer l’humidité d’un côté très humide à un côté peu humide</a:t>
            </a:r>
            <a:r>
              <a:rPr lang="fr-FR" sz="2000" dirty="0" smtClean="0">
                <a:latin typeface="+mj-lt"/>
              </a:rPr>
              <a:t>.</a:t>
            </a:r>
          </a:p>
          <a:p>
            <a:endParaRPr lang="fr-FR" sz="2000" dirty="0">
              <a:latin typeface="+mj-lt"/>
            </a:endParaRPr>
          </a:p>
          <a:p>
            <a:endParaRPr lang="fr-FR" sz="2000" dirty="0" smtClean="0">
              <a:latin typeface="+mj-lt"/>
            </a:endParaRPr>
          </a:p>
          <a:p>
            <a:r>
              <a:rPr lang="fr-FR" sz="2000" b="1" dirty="0" smtClean="0">
                <a:ea typeface="Arial Unicode MS" pitchFamily="34" charset="-128"/>
                <a:cs typeface="Arial Unicode MS" pitchFamily="34" charset="-128"/>
              </a:rPr>
              <a:t>	NF EN ISO 15496</a:t>
            </a:r>
            <a:endParaRPr lang="fr-FR" sz="2000" dirty="0">
              <a:ea typeface="Arial Unicode MS" pitchFamily="34" charset="-128"/>
              <a:cs typeface="Arial Unicode MS" pitchFamily="34" charset="-128"/>
            </a:endParaRPr>
          </a:p>
          <a:p>
            <a:endParaRPr lang="fr-FR" sz="2000" dirty="0">
              <a:latin typeface="+mj-lt"/>
            </a:endParaRPr>
          </a:p>
        </p:txBody>
      </p:sp>
    </p:spTree>
    <p:extLst>
      <p:ext uri="{BB962C8B-B14F-4D97-AF65-F5344CB8AC3E}">
        <p14:creationId xmlns:p14="http://schemas.microsoft.com/office/powerpoint/2010/main" val="3004417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strVal val="#ppt_w*0.70"/>
                                          </p:val>
                                        </p:tav>
                                        <p:tav tm="100000">
                                          <p:val>
                                            <p:strVal val="#ppt_w"/>
                                          </p:val>
                                        </p:tav>
                                      </p:tavLst>
                                    </p:anim>
                                    <p:anim calcmode="lin" valueType="num">
                                      <p:cBhvr>
                                        <p:cTn id="8" dur="1000" fill="hold"/>
                                        <p:tgtEl>
                                          <p:spTgt spid="28674"/>
                                        </p:tgtEl>
                                        <p:attrNameLst>
                                          <p:attrName>ppt_h</p:attrName>
                                        </p:attrNameLst>
                                      </p:cBhvr>
                                      <p:tavLst>
                                        <p:tav tm="0">
                                          <p:val>
                                            <p:strVal val="#ppt_h"/>
                                          </p:val>
                                        </p:tav>
                                        <p:tav tm="100000">
                                          <p:val>
                                            <p:strVal val="#ppt_h"/>
                                          </p:val>
                                        </p:tav>
                                      </p:tavLst>
                                    </p:anim>
                                    <p:animEffect transition="in" filter="fade">
                                      <p:cBhvr>
                                        <p:cTn id="9" dur="1000"/>
                                        <p:tgtEl>
                                          <p:spTgt spid="28674"/>
                                        </p:tgtEl>
                                      </p:cBhvr>
                                    </p:animEffect>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8711"/>
                                        </p:tgtEl>
                                        <p:attrNameLst>
                                          <p:attrName>style.visibility</p:attrName>
                                        </p:attrNameLst>
                                      </p:cBhvr>
                                      <p:to>
                                        <p:strVal val="visible"/>
                                      </p:to>
                                    </p:set>
                                    <p:animEffect transition="in" filter="wipe(up)">
                                      <p:cBhvr>
                                        <p:cTn id="13" dur="5000"/>
                                        <p:tgtEl>
                                          <p:spTgt spid="28711"/>
                                        </p:tgtEl>
                                      </p:cBhvr>
                                    </p:animEffect>
                                  </p:childTnLst>
                                </p:cTn>
                              </p:par>
                            </p:childTnLst>
                          </p:cTn>
                        </p:par>
                        <p:par>
                          <p:cTn id="14" fill="hold">
                            <p:stCondLst>
                              <p:cond delay="6000"/>
                            </p:stCondLst>
                            <p:childTnLst>
                              <p:par>
                                <p:cTn id="15" presetID="10" presetClass="entr" presetSubtype="0" fill="hold" nodeType="after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fade">
                                      <p:cBhvr>
                                        <p:cTn id="17" dur="2000"/>
                                        <p:tgtEl>
                                          <p:spTgt spid="28680"/>
                                        </p:tgtEl>
                                      </p:cBhvr>
                                    </p:animEffect>
                                  </p:childTnLst>
                                </p:cTn>
                              </p:par>
                            </p:childTnLst>
                          </p:cTn>
                        </p:par>
                        <p:par>
                          <p:cTn id="18" fill="hold" nodeType="afterGroup">
                            <p:stCondLst>
                              <p:cond delay="8000"/>
                            </p:stCondLst>
                            <p:childTnLst>
                              <p:par>
                                <p:cTn id="19" presetID="10" presetClass="entr" presetSubtype="0" fill="hold" nodeType="afterEffect">
                                  <p:stCondLst>
                                    <p:cond delay="0"/>
                                  </p:stCondLst>
                                  <p:childTnLst>
                                    <p:set>
                                      <p:cBhvr>
                                        <p:cTn id="20" dur="1" fill="hold">
                                          <p:stCondLst>
                                            <p:cond delay="0"/>
                                          </p:stCondLst>
                                        </p:cTn>
                                        <p:tgtEl>
                                          <p:spTgt spid="28706"/>
                                        </p:tgtEl>
                                        <p:attrNameLst>
                                          <p:attrName>style.visibility</p:attrName>
                                        </p:attrNameLst>
                                      </p:cBhvr>
                                      <p:to>
                                        <p:strVal val="visible"/>
                                      </p:to>
                                    </p:set>
                                    <p:animEffect transition="in" filter="fade">
                                      <p:cBhvr>
                                        <p:cTn id="21" dur="2000"/>
                                        <p:tgtEl>
                                          <p:spTgt spid="28706"/>
                                        </p:tgtEl>
                                      </p:cBhvr>
                                    </p:animEffect>
                                  </p:childTnLst>
                                </p:cTn>
                              </p:par>
                              <p:par>
                                <p:cTn id="22" presetID="10" presetClass="entr" presetSubtype="0" fill="hold" nodeType="withEffect">
                                  <p:stCondLst>
                                    <p:cond delay="0"/>
                                  </p:stCondLst>
                                  <p:childTnLst>
                                    <p:set>
                                      <p:cBhvr>
                                        <p:cTn id="23" dur="1" fill="hold">
                                          <p:stCondLst>
                                            <p:cond delay="0"/>
                                          </p:stCondLst>
                                        </p:cTn>
                                        <p:tgtEl>
                                          <p:spTgt spid="28693"/>
                                        </p:tgtEl>
                                        <p:attrNameLst>
                                          <p:attrName>style.visibility</p:attrName>
                                        </p:attrNameLst>
                                      </p:cBhvr>
                                      <p:to>
                                        <p:strVal val="visible"/>
                                      </p:to>
                                    </p:set>
                                    <p:animEffect transition="in" filter="fade">
                                      <p:cBhvr>
                                        <p:cTn id="24" dur="20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7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ECLATOMETRE</a:t>
            </a:r>
            <a:endParaRPr lang="fr-FR" sz="2800" dirty="0" smtClean="0"/>
          </a:p>
        </p:txBody>
      </p:sp>
      <p:sp>
        <p:nvSpPr>
          <p:cNvPr id="9219" name="Espace réservé du contenu 2"/>
          <p:cNvSpPr>
            <a:spLocks noGrp="1"/>
          </p:cNvSpPr>
          <p:nvPr>
            <p:ph idx="1"/>
          </p:nvPr>
        </p:nvSpPr>
        <p:spPr>
          <a:xfrm>
            <a:off x="395535" y="1522313"/>
            <a:ext cx="5841069" cy="4389437"/>
          </a:xfrm>
        </p:spPr>
        <p:txBody>
          <a:bodyPr>
            <a:noAutofit/>
          </a:bodyPr>
          <a:lstStyle/>
          <a:p>
            <a:pPr>
              <a:buFont typeface="Wingdings 2" pitchFamily="18" charset="2"/>
              <a:buNone/>
            </a:pPr>
            <a:r>
              <a:rPr lang="fr-FR" sz="2000" b="1" u="sng" dirty="0">
                <a:latin typeface="+mj-lt"/>
                <a:ea typeface="Arial Unicode MS" pitchFamily="34" charset="-128"/>
                <a:cs typeface="Arial Unicode MS" pitchFamily="34" charset="-128"/>
              </a:rPr>
              <a:t>Objectif :</a:t>
            </a:r>
          </a:p>
          <a:p>
            <a:pPr>
              <a:buClr>
                <a:srgbClr val="92D050"/>
              </a:buClr>
            </a:pPr>
            <a:r>
              <a:rPr lang="fr-FR" sz="2000" dirty="0" smtClean="0">
                <a:latin typeface="+mj-lt"/>
                <a:ea typeface="Arial Unicode MS" pitchFamily="34" charset="-128"/>
                <a:cs typeface="Arial Unicode MS" pitchFamily="34" charset="-128"/>
              </a:rPr>
              <a:t>Cet </a:t>
            </a:r>
            <a:r>
              <a:rPr lang="fr-FR" sz="2000" dirty="0">
                <a:latin typeface="+mj-lt"/>
              </a:rPr>
              <a:t>appareil permet de mesurer la résistance à l’éclatement et l’allongement des matériaux souples (textile, cuir, non tissé, plastique</a:t>
            </a:r>
            <a:r>
              <a:rPr lang="fr-FR" sz="2000" dirty="0" smtClean="0">
                <a:latin typeface="+mj-lt"/>
              </a:rPr>
              <a:t>).</a:t>
            </a:r>
            <a:endParaRPr lang="fr-FR" sz="2000" dirty="0">
              <a:latin typeface="+mj-lt"/>
              <a:ea typeface="Arial Unicode MS" pitchFamily="34" charset="-128"/>
              <a:cs typeface="Arial Unicode MS" pitchFamily="34" charset="-128"/>
            </a:endParaRPr>
          </a:p>
          <a:p>
            <a:pPr marL="0" indent="0">
              <a:buClr>
                <a:srgbClr val="92D050"/>
              </a:buClr>
              <a:buNone/>
            </a:pPr>
            <a:endParaRPr lang="fr-FR" sz="2000" b="1" u="sng" dirty="0" smtClean="0">
              <a:latin typeface="+mj-lt"/>
              <a:ea typeface="Arial Unicode MS" pitchFamily="34" charset="-128"/>
              <a:cs typeface="Arial Unicode MS" pitchFamily="34" charset="-128"/>
            </a:endParaRPr>
          </a:p>
          <a:p>
            <a:pPr marL="0" indent="0">
              <a:buClr>
                <a:srgbClr val="92D050"/>
              </a:buClr>
              <a:buNone/>
            </a:pPr>
            <a:r>
              <a:rPr lang="fr-FR" sz="2000" b="1" u="sng" dirty="0" smtClean="0">
                <a:latin typeface="+mj-lt"/>
                <a:ea typeface="Arial Unicode MS" pitchFamily="34" charset="-128"/>
                <a:cs typeface="Arial Unicode MS" pitchFamily="34" charset="-128"/>
              </a:rPr>
              <a:t>Principe :</a:t>
            </a:r>
            <a:endParaRPr lang="fr-FR" sz="2000" b="1" u="sng" dirty="0">
              <a:latin typeface="+mj-lt"/>
              <a:ea typeface="Arial Unicode MS" pitchFamily="34" charset="-128"/>
              <a:cs typeface="Arial Unicode MS" pitchFamily="34" charset="-128"/>
            </a:endParaRPr>
          </a:p>
          <a:p>
            <a:pPr marL="0" indent="0">
              <a:buNone/>
            </a:pPr>
            <a:r>
              <a:rPr lang="fr-FR" sz="2000" dirty="0" smtClean="0">
                <a:latin typeface="+mj-lt"/>
              </a:rPr>
              <a:t>Exercer une </a:t>
            </a:r>
            <a:r>
              <a:rPr lang="fr-FR" sz="2000" dirty="0">
                <a:latin typeface="+mj-lt"/>
              </a:rPr>
              <a:t>pression croissante </a:t>
            </a:r>
            <a:r>
              <a:rPr lang="fr-FR" sz="2000" dirty="0" smtClean="0">
                <a:latin typeface="+mj-lt"/>
              </a:rPr>
              <a:t>par </a:t>
            </a:r>
            <a:r>
              <a:rPr lang="fr-FR" sz="2000" dirty="0">
                <a:latin typeface="+mj-lt"/>
              </a:rPr>
              <a:t>l’intermédiaire d’une membrane en élastomère sur un morceau d’étoffe maintenu entre deux disques en inox. Lorsque l’échantillon éclate, la pression nécessaire ainsi que l’allongement sont enregistrés par un automate.</a:t>
            </a:r>
          </a:p>
          <a:p>
            <a:endParaRPr lang="fr-FR" sz="2000" dirty="0">
              <a:latin typeface="+mj-lt"/>
            </a:endParaRPr>
          </a:p>
          <a:p>
            <a:pPr marL="0" indent="0">
              <a:buClr>
                <a:srgbClr val="92D050"/>
              </a:buClr>
              <a:buNone/>
            </a:pPr>
            <a:r>
              <a:rPr lang="fr-FR" sz="2000" b="1" dirty="0" smtClean="0">
                <a:latin typeface="+mj-lt"/>
                <a:ea typeface="Arial Unicode MS" pitchFamily="34" charset="-128"/>
                <a:cs typeface="Arial Unicode MS" pitchFamily="34" charset="-128"/>
              </a:rPr>
              <a:t>		NF EN 14704-2</a:t>
            </a:r>
            <a:endParaRPr lang="fr-FR" sz="2000" dirty="0" smtClean="0">
              <a:latin typeface="+mj-lt"/>
              <a:ea typeface="Arial Unicode MS" pitchFamily="34" charset="-128"/>
              <a:cs typeface="Arial Unicode MS" pitchFamily="34" charset="-128"/>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l="15945" t="54214" r="70096" b="7399"/>
          <a:stretch>
            <a:fillRect/>
          </a:stretch>
        </p:blipFill>
        <p:spPr bwMode="auto">
          <a:xfrm>
            <a:off x="6932144" y="2060848"/>
            <a:ext cx="1384272" cy="238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61636" t="54570" r="12424" b="7141"/>
          <a:stretch>
            <a:fillRect/>
          </a:stretch>
        </p:blipFill>
        <p:spPr bwMode="auto">
          <a:xfrm>
            <a:off x="5580112" y="5364788"/>
            <a:ext cx="1312986" cy="121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3902" t="56697" r="38364" b="4626"/>
          <a:stretch>
            <a:fillRect/>
          </a:stretch>
        </p:blipFill>
        <p:spPr bwMode="auto">
          <a:xfrm>
            <a:off x="7338893" y="5364788"/>
            <a:ext cx="1335529" cy="117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fade">
                                      <p:cBhvr>
                                        <p:cTn id="13" dur="2000"/>
                                        <p:tgtEl>
                                          <p:spTgt spid="15362"/>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fade">
                                      <p:cBhvr>
                                        <p:cTn id="17" dur="2000"/>
                                        <p:tgtEl>
                                          <p:spTgt spid="15363"/>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XENOTEST</a:t>
            </a:r>
            <a:endParaRPr lang="fr-FR" sz="2800" dirty="0" smtClean="0"/>
          </a:p>
        </p:txBody>
      </p:sp>
      <p:sp>
        <p:nvSpPr>
          <p:cNvPr id="9219" name="Espace réservé du contenu 2"/>
          <p:cNvSpPr>
            <a:spLocks noGrp="1"/>
          </p:cNvSpPr>
          <p:nvPr>
            <p:ph idx="1"/>
          </p:nvPr>
        </p:nvSpPr>
        <p:spPr>
          <a:xfrm>
            <a:off x="395535" y="1340768"/>
            <a:ext cx="8245953" cy="4389437"/>
          </a:xfrm>
        </p:spPr>
        <p:txBody>
          <a:bodyPr>
            <a:noAutofit/>
          </a:bodyPr>
          <a:lstStyle/>
          <a:p>
            <a:pPr marL="0" indent="0">
              <a:buNone/>
            </a:pPr>
            <a:r>
              <a:rPr lang="fr-FR" sz="2000" b="1" u="sng" dirty="0">
                <a:latin typeface="+mj-lt"/>
                <a:ea typeface="Arial Unicode MS" pitchFamily="34" charset="-128"/>
                <a:cs typeface="Arial Unicode MS" pitchFamily="34" charset="-128"/>
              </a:rPr>
              <a:t>Utilisation </a:t>
            </a:r>
            <a:r>
              <a:rPr lang="fr-FR" sz="2000" b="1" u="sng" dirty="0" smtClean="0">
                <a:latin typeface="+mj-lt"/>
                <a:ea typeface="Arial Unicode MS" pitchFamily="34" charset="-128"/>
                <a:cs typeface="Arial Unicode MS" pitchFamily="34" charset="-128"/>
              </a:rPr>
              <a:t>:</a:t>
            </a:r>
          </a:p>
          <a:p>
            <a:pPr marL="0" indent="0">
              <a:buNone/>
            </a:pPr>
            <a:r>
              <a:rPr lang="fr-FR" sz="2000" dirty="0">
                <a:latin typeface="+mj-lt"/>
              </a:rPr>
              <a:t>Cet appareil permet de tester la solidité des </a:t>
            </a:r>
            <a:r>
              <a:rPr lang="fr-FR" sz="2000" dirty="0" smtClean="0">
                <a:latin typeface="+mj-lt"/>
              </a:rPr>
              <a:t>coloris à la</a:t>
            </a:r>
          </a:p>
          <a:p>
            <a:pPr marL="0" indent="0">
              <a:buNone/>
            </a:pPr>
            <a:r>
              <a:rPr lang="fr-FR" sz="2000" dirty="0" smtClean="0">
                <a:latin typeface="+mj-lt"/>
              </a:rPr>
              <a:t>lumière </a:t>
            </a:r>
            <a:r>
              <a:rPr lang="fr-FR" sz="2000" dirty="0">
                <a:latin typeface="+mj-lt"/>
              </a:rPr>
              <a:t>du soleil, </a:t>
            </a:r>
            <a:r>
              <a:rPr lang="fr-FR" sz="2000" dirty="0" smtClean="0">
                <a:latin typeface="+mj-lt"/>
              </a:rPr>
              <a:t>artificiellement </a:t>
            </a:r>
            <a:r>
              <a:rPr lang="fr-FR" sz="2000" dirty="0">
                <a:latin typeface="+mj-lt"/>
              </a:rPr>
              <a:t>(UV).</a:t>
            </a:r>
          </a:p>
          <a:p>
            <a:pPr marL="0" indent="0">
              <a:buNone/>
            </a:pPr>
            <a:endParaRPr lang="fr-FR" sz="2000" u="sng" dirty="0">
              <a:latin typeface="+mj-lt"/>
              <a:ea typeface="Arial Unicode MS" pitchFamily="34" charset="-128"/>
              <a:cs typeface="Arial Unicode MS" pitchFamily="34" charset="-128"/>
            </a:endParaRPr>
          </a:p>
          <a:p>
            <a:pPr marL="0" indent="0">
              <a:buNone/>
            </a:pPr>
            <a:r>
              <a:rPr lang="fr-FR" sz="2000" b="1" u="sng" dirty="0" smtClean="0">
                <a:latin typeface="+mj-lt"/>
                <a:ea typeface="Arial Unicode MS" pitchFamily="34" charset="-128"/>
                <a:cs typeface="Arial Unicode MS" pitchFamily="34" charset="-128"/>
              </a:rPr>
              <a:t>Objectif </a:t>
            </a:r>
            <a:r>
              <a:rPr lang="fr-FR" sz="2000" b="1" u="sng" dirty="0">
                <a:latin typeface="+mj-lt"/>
                <a:ea typeface="Arial Unicode MS" pitchFamily="34" charset="-128"/>
                <a:cs typeface="Arial Unicode MS" pitchFamily="34" charset="-128"/>
              </a:rPr>
              <a:t>:</a:t>
            </a:r>
          </a:p>
          <a:p>
            <a:pPr>
              <a:buClr>
                <a:srgbClr val="92D050"/>
              </a:buClr>
            </a:pPr>
            <a:r>
              <a:rPr lang="fr-FR" sz="2000" dirty="0">
                <a:latin typeface="+mj-lt"/>
              </a:rPr>
              <a:t>Éviter la dégradation des coloris après exposition à </a:t>
            </a:r>
            <a:endParaRPr lang="fr-FR" sz="2000" dirty="0" smtClean="0">
              <a:latin typeface="+mj-lt"/>
            </a:endParaRPr>
          </a:p>
          <a:p>
            <a:pPr marL="0" indent="0">
              <a:buClr>
                <a:srgbClr val="92D050"/>
              </a:buClr>
              <a:buNone/>
            </a:pPr>
            <a:r>
              <a:rPr lang="fr-FR" sz="2000" dirty="0" smtClean="0">
                <a:latin typeface="+mj-lt"/>
              </a:rPr>
              <a:t>      la lumière</a:t>
            </a:r>
            <a:r>
              <a:rPr lang="fr-FR" sz="2000" dirty="0" smtClean="0">
                <a:latin typeface="+mj-lt"/>
                <a:ea typeface="Arial Unicode MS" pitchFamily="34" charset="-128"/>
                <a:cs typeface="Arial Unicode MS" pitchFamily="34" charset="-128"/>
              </a:rPr>
              <a:t>.</a:t>
            </a:r>
          </a:p>
          <a:p>
            <a:pPr marL="0" indent="0">
              <a:lnSpc>
                <a:spcPct val="90000"/>
              </a:lnSpc>
              <a:buNone/>
            </a:pPr>
            <a:endParaRPr lang="fr-FR" sz="1600" dirty="0" smtClean="0">
              <a:latin typeface="+mj-lt"/>
            </a:endParaRPr>
          </a:p>
          <a:p>
            <a:pPr marL="0" indent="0">
              <a:lnSpc>
                <a:spcPct val="90000"/>
              </a:lnSpc>
              <a:buNone/>
            </a:pPr>
            <a:r>
              <a:rPr lang="fr-FR" sz="2000" dirty="0" smtClean="0">
                <a:latin typeface="+mj-lt"/>
              </a:rPr>
              <a:t>Des </a:t>
            </a:r>
            <a:r>
              <a:rPr lang="fr-FR" sz="2000" dirty="0">
                <a:latin typeface="+mj-lt"/>
              </a:rPr>
              <a:t>lampes UV fluorescentes, présentant des propriétés mécaniques et électriques semblables à celles utilisées pour l’éclairage domestique et commercial. Les essais réalisés avec ces lampes fluorescentes sont utiles pour comparer la tenue de différents produits dans des conditions définies</a:t>
            </a:r>
            <a:r>
              <a:rPr lang="fr-FR" sz="1600" dirty="0" smtClean="0">
                <a:latin typeface="+mj-lt"/>
              </a:rPr>
              <a:t>.</a:t>
            </a:r>
            <a:endParaRPr lang="fr-FR" sz="2000" dirty="0">
              <a:ea typeface="Arial Unicode MS" pitchFamily="34" charset="-128"/>
              <a:cs typeface="Arial Unicode MS" pitchFamily="34" charset="-128"/>
            </a:endParaRPr>
          </a:p>
          <a:p>
            <a:endParaRPr lang="fr-FR" sz="2000" dirty="0"/>
          </a:p>
          <a:p>
            <a:pPr marL="0" indent="0">
              <a:buClr>
                <a:srgbClr val="92D050"/>
              </a:buClr>
              <a:buNone/>
            </a:pPr>
            <a:r>
              <a:rPr lang="fr-FR" sz="2000" b="1" dirty="0" smtClean="0">
                <a:latin typeface="+mj-lt"/>
                <a:ea typeface="Arial Unicode MS" pitchFamily="34" charset="-128"/>
                <a:cs typeface="Arial Unicode MS" pitchFamily="34" charset="-128"/>
              </a:rPr>
              <a:t>			NF EN ISO 105 B02</a:t>
            </a:r>
            <a:endParaRPr lang="fr-FR" sz="2000" dirty="0" smtClean="0">
              <a:latin typeface="+mj-lt"/>
              <a:ea typeface="Arial Unicode MS" pitchFamily="34" charset="-128"/>
              <a:cs typeface="Arial Unicode MS" pitchFamily="34" charset="-128"/>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9" name="Picture 5" descr="chambre d'ess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532" y="1484784"/>
            <a:ext cx="20907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1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1000" fill="hold"/>
                                        <p:tgtEl>
                                          <p:spTgt spid="9218"/>
                                        </p:tgtEl>
                                        <p:attrNameLst>
                                          <p:attrName>ppt_w</p:attrName>
                                        </p:attrNameLst>
                                      </p:cBhvr>
                                      <p:tavLst>
                                        <p:tav tm="0">
                                          <p:val>
                                            <p:strVal val="#ppt_w*0.70"/>
                                          </p:val>
                                        </p:tav>
                                        <p:tav tm="100000">
                                          <p:val>
                                            <p:strVal val="#ppt_w"/>
                                          </p:val>
                                        </p:tav>
                                      </p:tavLst>
                                    </p:anim>
                                    <p:anim calcmode="lin" valueType="num">
                                      <p:cBhvr>
                                        <p:cTn id="12" dur="1000" fill="hold"/>
                                        <p:tgtEl>
                                          <p:spTgt spid="9218"/>
                                        </p:tgtEl>
                                        <p:attrNameLst>
                                          <p:attrName>ppt_h</p:attrName>
                                        </p:attrNameLst>
                                      </p:cBhvr>
                                      <p:tavLst>
                                        <p:tav tm="0">
                                          <p:val>
                                            <p:strVal val="#ppt_h"/>
                                          </p:val>
                                        </p:tav>
                                        <p:tav tm="100000">
                                          <p:val>
                                            <p:strVal val="#ppt_h"/>
                                          </p:val>
                                        </p:tav>
                                      </p:tavLst>
                                    </p:anim>
                                    <p:animEffect transition="in" filter="fade">
                                      <p:cBhvr>
                                        <p:cTn id="13"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fr-FR" sz="2800" b="1" dirty="0" smtClean="0"/>
              <a:t>PERSPIROMETRE</a:t>
            </a:r>
            <a:endParaRPr lang="fr-FR" sz="2800" dirty="0" smtClean="0"/>
          </a:p>
        </p:txBody>
      </p:sp>
      <p:sp>
        <p:nvSpPr>
          <p:cNvPr id="9219" name="Espace réservé du contenu 2"/>
          <p:cNvSpPr>
            <a:spLocks noGrp="1"/>
          </p:cNvSpPr>
          <p:nvPr>
            <p:ph idx="1"/>
          </p:nvPr>
        </p:nvSpPr>
        <p:spPr>
          <a:xfrm>
            <a:off x="467544" y="1288812"/>
            <a:ext cx="6480720" cy="4389437"/>
          </a:xfrm>
        </p:spPr>
        <p:txBody>
          <a:bodyPr>
            <a:noAutofit/>
          </a:bodyPr>
          <a:lstStyle/>
          <a:p>
            <a:pPr marL="0" indent="0">
              <a:buNone/>
            </a:pPr>
            <a:r>
              <a:rPr lang="fr-FR" sz="2000" b="1" u="sng" dirty="0">
                <a:latin typeface="+mj-lt"/>
                <a:ea typeface="Arial Unicode MS" pitchFamily="34" charset="-128"/>
                <a:cs typeface="Arial Unicode MS" pitchFamily="34" charset="-128"/>
              </a:rPr>
              <a:t>Objectif :</a:t>
            </a:r>
          </a:p>
          <a:p>
            <a:pPr>
              <a:buClr>
                <a:srgbClr val="92D050"/>
              </a:buClr>
            </a:pPr>
            <a:r>
              <a:rPr lang="fr-FR" sz="2000" dirty="0" smtClean="0">
                <a:latin typeface="+mj-lt"/>
              </a:rPr>
              <a:t>Cet </a:t>
            </a:r>
            <a:r>
              <a:rPr lang="fr-FR" sz="2000" dirty="0">
                <a:latin typeface="+mj-lt"/>
              </a:rPr>
              <a:t>appareil permet de déterminer la tenue des </a:t>
            </a:r>
            <a:r>
              <a:rPr lang="fr-FR" sz="2000" dirty="0" smtClean="0">
                <a:latin typeface="+mj-lt"/>
              </a:rPr>
              <a:t>couleurs:</a:t>
            </a:r>
          </a:p>
          <a:p>
            <a:pPr lvl="1">
              <a:buFontTx/>
              <a:buChar char="-"/>
            </a:pPr>
            <a:r>
              <a:rPr lang="fr-FR" sz="2000" dirty="0" smtClean="0">
                <a:latin typeface="+mj-lt"/>
              </a:rPr>
              <a:t>à l’eau                     </a:t>
            </a:r>
            <a:r>
              <a:rPr lang="fr-FR" sz="2000" b="1" dirty="0" smtClean="0">
                <a:latin typeface="+mj-lt"/>
              </a:rPr>
              <a:t>NF EN ISO 105 E01</a:t>
            </a:r>
          </a:p>
          <a:p>
            <a:pPr lvl="1">
              <a:buFontTx/>
              <a:buChar char="-"/>
            </a:pPr>
            <a:r>
              <a:rPr lang="fr-FR" sz="2000" dirty="0" smtClean="0">
                <a:latin typeface="+mj-lt"/>
              </a:rPr>
              <a:t>à la sueur               </a:t>
            </a:r>
            <a:r>
              <a:rPr lang="fr-FR" sz="2000" b="1" dirty="0" smtClean="0">
                <a:latin typeface="+mj-lt"/>
              </a:rPr>
              <a:t>NF EN ISO 105 E04</a:t>
            </a:r>
          </a:p>
          <a:p>
            <a:pPr lvl="1">
              <a:buFontTx/>
              <a:buChar char="-"/>
            </a:pPr>
            <a:r>
              <a:rPr lang="fr-FR" sz="2000" dirty="0">
                <a:latin typeface="+mj-lt"/>
              </a:rPr>
              <a:t>à</a:t>
            </a:r>
            <a:r>
              <a:rPr lang="fr-FR" sz="2000" dirty="0" smtClean="0">
                <a:latin typeface="+mj-lt"/>
              </a:rPr>
              <a:t> l’eau de mer       </a:t>
            </a:r>
            <a:r>
              <a:rPr lang="fr-FR" sz="2000" b="1" dirty="0" smtClean="0">
                <a:latin typeface="+mj-lt"/>
              </a:rPr>
              <a:t>NF EN ISO 105 E 02</a:t>
            </a:r>
          </a:p>
          <a:p>
            <a:pPr marL="0" indent="0">
              <a:buNone/>
            </a:pPr>
            <a:endParaRPr lang="fr-FR" sz="2000" b="1" dirty="0" smtClean="0">
              <a:latin typeface="+mj-lt"/>
            </a:endParaRPr>
          </a:p>
          <a:p>
            <a:pPr marL="0" indent="0">
              <a:buNone/>
            </a:pPr>
            <a:r>
              <a:rPr lang="fr-FR" sz="2000" dirty="0" smtClean="0">
                <a:latin typeface="+mj-lt"/>
              </a:rPr>
              <a:t>La </a:t>
            </a:r>
            <a:r>
              <a:rPr lang="fr-FR" sz="2000" dirty="0">
                <a:latin typeface="+mj-lt"/>
              </a:rPr>
              <a:t>tenue des teintures à l’humidité et à la </a:t>
            </a:r>
            <a:r>
              <a:rPr lang="fr-FR" sz="2000" dirty="0" smtClean="0">
                <a:latin typeface="+mj-lt"/>
              </a:rPr>
              <a:t>chaleur associée d’un vêtement porté est ainsi fidèlement reproduite.</a:t>
            </a:r>
          </a:p>
          <a:p>
            <a:pPr marL="0" indent="0">
              <a:lnSpc>
                <a:spcPct val="90000"/>
              </a:lnSpc>
              <a:buNone/>
            </a:pPr>
            <a:endParaRPr lang="fr-FR" sz="2000" dirty="0" smtClean="0">
              <a:latin typeface="+mj-lt"/>
            </a:endParaRPr>
          </a:p>
          <a:p>
            <a:pPr marL="0" indent="0">
              <a:lnSpc>
                <a:spcPct val="90000"/>
              </a:lnSpc>
              <a:buNone/>
            </a:pPr>
            <a:r>
              <a:rPr lang="fr-FR" sz="2000" dirty="0" smtClean="0">
                <a:latin typeface="+mj-lt"/>
              </a:rPr>
              <a:t>Après </a:t>
            </a:r>
            <a:r>
              <a:rPr lang="fr-FR" sz="2000" dirty="0">
                <a:latin typeface="+mj-lt"/>
              </a:rPr>
              <a:t>le conditionnement, le changement de couleur du tissu est mesuré au moyen d’une échelle de transfert chromatique, et la décoloration </a:t>
            </a:r>
            <a:r>
              <a:rPr lang="fr-FR" sz="2000" dirty="0" smtClean="0">
                <a:latin typeface="+mj-lt"/>
              </a:rPr>
              <a:t>sur </a:t>
            </a:r>
            <a:r>
              <a:rPr lang="fr-FR" sz="2000" dirty="0">
                <a:latin typeface="+mj-lt"/>
              </a:rPr>
              <a:t>les échantillons de test est </a:t>
            </a:r>
            <a:r>
              <a:rPr lang="fr-FR" sz="2000" dirty="0" smtClean="0">
                <a:latin typeface="+mj-lt"/>
              </a:rPr>
              <a:t>évaluée </a:t>
            </a:r>
            <a:r>
              <a:rPr lang="fr-FR" sz="2000" dirty="0">
                <a:latin typeface="+mj-lt"/>
              </a:rPr>
              <a:t>à l’aide d’une </a:t>
            </a:r>
            <a:r>
              <a:rPr lang="fr-FR" sz="2000" dirty="0" smtClean="0">
                <a:latin typeface="+mj-lt"/>
              </a:rPr>
              <a:t>échelle</a:t>
            </a:r>
          </a:p>
          <a:p>
            <a:pPr marL="0" indent="0">
              <a:lnSpc>
                <a:spcPct val="90000"/>
              </a:lnSpc>
              <a:buNone/>
            </a:pPr>
            <a:r>
              <a:rPr lang="fr-FR" sz="2000" dirty="0" smtClean="0">
                <a:latin typeface="+mj-lt"/>
              </a:rPr>
              <a:t>de </a:t>
            </a:r>
            <a:r>
              <a:rPr lang="fr-FR" sz="2000" dirty="0">
                <a:latin typeface="+mj-lt"/>
              </a:rPr>
              <a:t>gris</a:t>
            </a:r>
            <a:r>
              <a:rPr lang="fr-FR" sz="2000" dirty="0"/>
              <a:t>.</a:t>
            </a:r>
          </a:p>
          <a:p>
            <a:pPr marL="0" indent="0">
              <a:lnSpc>
                <a:spcPct val="90000"/>
              </a:lnSpc>
              <a:buNone/>
            </a:pPr>
            <a:endParaRPr lang="fr-FR" sz="2000" dirty="0" smtClean="0">
              <a:latin typeface="+mj-lt"/>
            </a:endParaRP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
        <p:nvSpPr>
          <p:cNvPr id="922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7" name="Picture 10" descr="sueur1"/>
          <p:cNvPicPr>
            <a:picLocks noChangeAspect="1" noChangeArrowheads="1"/>
          </p:cNvPicPr>
          <p:nvPr/>
        </p:nvPicPr>
        <p:blipFill rotWithShape="1">
          <a:blip r:embed="rId2">
            <a:extLst>
              <a:ext uri="{28A0092B-C50C-407E-A947-70E740481C1C}">
                <a14:useLocalDpi xmlns:a14="http://schemas.microsoft.com/office/drawing/2010/main" val="0"/>
              </a:ext>
            </a:extLst>
          </a:blip>
          <a:srcRect l="13211" t="6281" b="6281"/>
          <a:stretch/>
        </p:blipFill>
        <p:spPr bwMode="auto">
          <a:xfrm>
            <a:off x="6934464" y="3068960"/>
            <a:ext cx="1710073" cy="19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15" r="3835" b="4878"/>
          <a:stretch/>
        </p:blipFill>
        <p:spPr bwMode="auto">
          <a:xfrm>
            <a:off x="6948264" y="764704"/>
            <a:ext cx="2102929" cy="217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ICX8722"/>
          <p:cNvPicPr>
            <a:picLocks noChangeAspect="1" noChangeArrowheads="1"/>
          </p:cNvPicPr>
          <p:nvPr/>
        </p:nvPicPr>
        <p:blipFill>
          <a:blip r:embed="rId4" cstate="print">
            <a:extLst>
              <a:ext uri="{28A0092B-C50C-407E-A947-70E740481C1C}">
                <a14:useLocalDpi xmlns:a14="http://schemas.microsoft.com/office/drawing/2010/main" val="0"/>
              </a:ext>
            </a:extLst>
          </a:blip>
          <a:srcRect t="31052"/>
          <a:stretch>
            <a:fillRect/>
          </a:stretch>
        </p:blipFill>
        <p:spPr bwMode="auto">
          <a:xfrm>
            <a:off x="4337643" y="5448214"/>
            <a:ext cx="2443089" cy="126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KICX87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5332" y="5448215"/>
            <a:ext cx="1608675" cy="12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03943" y="5472622"/>
            <a:ext cx="1866088" cy="369332"/>
          </a:xfrm>
          <a:prstGeom prst="rect">
            <a:avLst/>
          </a:prstGeom>
        </p:spPr>
        <p:txBody>
          <a:bodyPr wrap="none">
            <a:spAutoFit/>
          </a:bodyPr>
          <a:lstStyle/>
          <a:p>
            <a:pPr>
              <a:spcBef>
                <a:spcPct val="20000"/>
              </a:spcBef>
            </a:pPr>
            <a:r>
              <a:rPr lang="fr-FR" dirty="0"/>
              <a:t>cabine de lumière</a:t>
            </a:r>
          </a:p>
        </p:txBody>
      </p:sp>
    </p:spTree>
    <p:extLst>
      <p:ext uri="{BB962C8B-B14F-4D97-AF65-F5344CB8AC3E}">
        <p14:creationId xmlns:p14="http://schemas.microsoft.com/office/powerpoint/2010/main" val="35755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0" y="476250"/>
            <a:ext cx="9144000" cy="649288"/>
          </a:xfrm>
        </p:spPr>
        <p:txBody>
          <a:bodyPr/>
          <a:lstStyle/>
          <a:p>
            <a:pPr algn="ctr">
              <a:lnSpc>
                <a:spcPct val="90000"/>
              </a:lnSpc>
              <a:buFontTx/>
              <a:buNone/>
            </a:pPr>
            <a:r>
              <a:rPr lang="fr-FR" sz="2800" b="1" dirty="0" smtClean="0">
                <a:latin typeface="+mj-lt"/>
              </a:rPr>
              <a:t>FLAMTEST  :Comportement au feu</a:t>
            </a:r>
          </a:p>
        </p:txBody>
      </p:sp>
      <p:pic>
        <p:nvPicPr>
          <p:cNvPr id="22531" name="mainImage"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90314"/>
            <a:ext cx="2447577" cy="32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Text Box 34"/>
          <p:cNvSpPr txBox="1">
            <a:spLocks noChangeArrowheads="1"/>
          </p:cNvSpPr>
          <p:nvPr/>
        </p:nvSpPr>
        <p:spPr bwMode="auto">
          <a:xfrm>
            <a:off x="899592" y="1743465"/>
            <a:ext cx="38163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sz="2000" u="sng" dirty="0" smtClean="0">
                <a:latin typeface="+mj-lt"/>
              </a:rPr>
              <a:t>Résistance à la flamme verticale:</a:t>
            </a:r>
          </a:p>
          <a:p>
            <a:pPr eaLnBrk="1" hangingPunct="1">
              <a:spcBef>
                <a:spcPct val="50000"/>
              </a:spcBef>
            </a:pPr>
            <a:r>
              <a:rPr lang="fr-FR" sz="2000" b="1" dirty="0" smtClean="0">
                <a:latin typeface="+mj-lt"/>
              </a:rPr>
              <a:t>NF </a:t>
            </a:r>
            <a:r>
              <a:rPr lang="fr-FR" sz="2000" b="1" dirty="0">
                <a:latin typeface="+mj-lt"/>
              </a:rPr>
              <a:t>EN ISO 6941</a:t>
            </a:r>
          </a:p>
          <a:p>
            <a:pPr eaLnBrk="1" hangingPunct="1">
              <a:spcBef>
                <a:spcPct val="50000"/>
              </a:spcBef>
            </a:pPr>
            <a:r>
              <a:rPr lang="fr-FR" sz="2000" dirty="0">
                <a:latin typeface="+mj-lt"/>
              </a:rPr>
              <a:t> </a:t>
            </a:r>
            <a:r>
              <a:rPr lang="fr-FR" sz="2000" dirty="0">
                <a:solidFill>
                  <a:srgbClr val="FF0000"/>
                </a:solidFill>
                <a:latin typeface="+mj-lt"/>
              </a:rPr>
              <a:t>Propagation de la flamme:</a:t>
            </a:r>
          </a:p>
          <a:p>
            <a:pPr eaLnBrk="1" hangingPunct="1">
              <a:spcBef>
                <a:spcPct val="50000"/>
              </a:spcBef>
            </a:pPr>
            <a:r>
              <a:rPr lang="fr-FR" sz="2000" dirty="0" smtClean="0">
                <a:latin typeface="+mj-lt"/>
              </a:rPr>
              <a:t>Mesure </a:t>
            </a:r>
            <a:r>
              <a:rPr lang="fr-FR" sz="2000" dirty="0">
                <a:latin typeface="+mj-lt"/>
              </a:rPr>
              <a:t>la vitesse de propagation de la flamme.</a:t>
            </a:r>
          </a:p>
          <a:p>
            <a:pPr eaLnBrk="1" hangingPunct="1">
              <a:spcBef>
                <a:spcPct val="50000"/>
              </a:spcBef>
            </a:pPr>
            <a:endParaRPr lang="fr-FR" sz="2000" dirty="0">
              <a:latin typeface="+mj-lt"/>
            </a:endParaRPr>
          </a:p>
          <a:p>
            <a:pPr eaLnBrk="1" hangingPunct="1">
              <a:spcBef>
                <a:spcPct val="50000"/>
              </a:spcBef>
            </a:pPr>
            <a:r>
              <a:rPr lang="fr-FR" sz="2000" b="1" dirty="0">
                <a:latin typeface="+mj-lt"/>
              </a:rPr>
              <a:t>NF EN ISO 12952</a:t>
            </a:r>
          </a:p>
          <a:p>
            <a:pPr eaLnBrk="1" hangingPunct="1">
              <a:spcBef>
                <a:spcPct val="50000"/>
              </a:spcBef>
            </a:pPr>
            <a:r>
              <a:rPr lang="fr-FR" sz="2000" dirty="0">
                <a:latin typeface="+mj-lt"/>
              </a:rPr>
              <a:t> </a:t>
            </a:r>
            <a:r>
              <a:rPr lang="fr-FR" sz="2000" dirty="0">
                <a:solidFill>
                  <a:srgbClr val="FF0000"/>
                </a:solidFill>
                <a:latin typeface="+mj-lt"/>
              </a:rPr>
              <a:t>Inflammation:</a:t>
            </a:r>
            <a:r>
              <a:rPr lang="fr-FR" sz="2000" dirty="0">
                <a:latin typeface="+mj-lt"/>
              </a:rPr>
              <a:t> </a:t>
            </a:r>
          </a:p>
          <a:p>
            <a:pPr eaLnBrk="1" hangingPunct="1">
              <a:spcBef>
                <a:spcPct val="50000"/>
              </a:spcBef>
            </a:pPr>
            <a:r>
              <a:rPr lang="fr-FR" sz="2000" dirty="0">
                <a:latin typeface="+mj-lt"/>
              </a:rPr>
              <a:t>Estimer l’aptitude à l’inflammation par mesurage du temps minimal d’allumage.</a:t>
            </a:r>
          </a:p>
        </p:txBody>
      </p:sp>
    </p:spTree>
    <p:extLst>
      <p:ext uri="{BB962C8B-B14F-4D97-AF65-F5344CB8AC3E}">
        <p14:creationId xmlns:p14="http://schemas.microsoft.com/office/powerpoint/2010/main" val="2064864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3586"/>
                                        </p:tgtEl>
                                        <p:attrNameLst>
                                          <p:attrName>style.visibility</p:attrName>
                                        </p:attrNameLst>
                                      </p:cBhvr>
                                      <p:to>
                                        <p:strVal val="visible"/>
                                      </p:to>
                                    </p:set>
                                    <p:animEffect transition="in" filter="wipe(up)">
                                      <p:cBhvr>
                                        <p:cTn id="11" dur="5000"/>
                                        <p:tgtEl>
                                          <p:spTgt spid="2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8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700" y="194769"/>
            <a:ext cx="7772400" cy="497928"/>
          </a:xfrm>
        </p:spPr>
        <p:txBody>
          <a:bodyPr>
            <a:noAutofit/>
          </a:bodyPr>
          <a:lstStyle/>
          <a:p>
            <a:r>
              <a:rPr lang="fr-FR" sz="2800" b="1" dirty="0" smtClean="0">
                <a:solidFill>
                  <a:schemeClr val="tx1"/>
                </a:solidFill>
              </a:rPr>
              <a:t/>
            </a:r>
            <a:br>
              <a:rPr lang="fr-FR" sz="2800" b="1" dirty="0" smtClean="0">
                <a:solidFill>
                  <a:schemeClr val="tx1"/>
                </a:solidFill>
              </a:rPr>
            </a:br>
            <a:r>
              <a:rPr lang="fr-FR" sz="2800" b="1" dirty="0" smtClean="0">
                <a:solidFill>
                  <a:schemeClr val="tx1"/>
                </a:solidFill>
              </a:rPr>
              <a:t>Les normes</a:t>
            </a:r>
            <a:br>
              <a:rPr lang="fr-FR" sz="2800" b="1" dirty="0" smtClean="0">
                <a:solidFill>
                  <a:schemeClr val="tx1"/>
                </a:solidFill>
              </a:rPr>
            </a:br>
            <a:endParaRPr lang="fr-FR" sz="2800" b="1" dirty="0"/>
          </a:p>
        </p:txBody>
      </p:sp>
      <p:sp>
        <p:nvSpPr>
          <p:cNvPr id="6" name="Flèche droite 5"/>
          <p:cNvSpPr/>
          <p:nvPr/>
        </p:nvSpPr>
        <p:spPr>
          <a:xfrm>
            <a:off x="2951820" y="355173"/>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338" name="Picture 2" descr="no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80081"/>
            <a:ext cx="2232248" cy="333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 2" descr="06-07licencelabonormeNF-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8214" y="2701117"/>
            <a:ext cx="2114146" cy="2913991"/>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755576" y="5750079"/>
            <a:ext cx="7776864" cy="1015663"/>
          </a:xfrm>
          <a:prstGeom prst="rect">
            <a:avLst/>
          </a:prstGeom>
        </p:spPr>
        <p:txBody>
          <a:bodyPr wrap="square">
            <a:spAutoFit/>
          </a:bodyPr>
          <a:lstStyle/>
          <a:p>
            <a:pPr marL="228600">
              <a:spcAft>
                <a:spcPts val="0"/>
              </a:spcAft>
            </a:pPr>
            <a:r>
              <a:rPr lang="fr-FR" sz="2000" dirty="0">
                <a:latin typeface="Calibri" panose="020F0502020204030204" pitchFamily="34" charset="0"/>
                <a:ea typeface="Times New Roman" panose="02020603050405020304" pitchFamily="18" charset="0"/>
              </a:rPr>
              <a:t>Chaque </a:t>
            </a:r>
            <a:r>
              <a:rPr lang="fr-FR" sz="2000" dirty="0" smtClean="0">
                <a:latin typeface="Calibri" panose="020F0502020204030204" pitchFamily="34" charset="0"/>
                <a:ea typeface="Times New Roman" panose="02020603050405020304" pitchFamily="18" charset="0"/>
              </a:rPr>
              <a:t>norme décrit l’appareillage ainsi que le mode opératoire pour le domaine d’application approprié. </a:t>
            </a:r>
          </a:p>
          <a:p>
            <a:pPr marL="228600">
              <a:spcAft>
                <a:spcPts val="0"/>
              </a:spcAft>
            </a:pPr>
            <a:r>
              <a:rPr lang="fr-FR" sz="2000" dirty="0" smtClean="0">
                <a:latin typeface="Calibri" panose="020F0502020204030204" pitchFamily="34" charset="0"/>
                <a:ea typeface="Times New Roman" panose="02020603050405020304" pitchFamily="18" charset="0"/>
              </a:rPr>
              <a:t>Ces </a:t>
            </a:r>
            <a:r>
              <a:rPr lang="fr-FR" sz="2000" dirty="0">
                <a:latin typeface="Calibri" panose="020F0502020204030204" pitchFamily="34" charset="0"/>
                <a:ea typeface="Times New Roman" panose="02020603050405020304" pitchFamily="18" charset="0"/>
              </a:rPr>
              <a:t>normes doivent être respectées pour que les tests soient validés.</a:t>
            </a:r>
            <a:endParaRPr lang="fr-FR" sz="2000" dirty="0">
              <a:effectLst/>
              <a:latin typeface="Calibri" panose="020F0502020204030204" pitchFamily="34" charset="0"/>
              <a:ea typeface="Times New Roman" panose="02020603050405020304" pitchFamily="18" charset="0"/>
            </a:endParaRPr>
          </a:p>
        </p:txBody>
      </p:sp>
      <p:sp>
        <p:nvSpPr>
          <p:cNvPr id="7" name="Text Box 5"/>
          <p:cNvSpPr txBox="1">
            <a:spLocks noChangeArrowheads="1"/>
          </p:cNvSpPr>
          <p:nvPr/>
        </p:nvSpPr>
        <p:spPr bwMode="auto">
          <a:xfrm>
            <a:off x="176175" y="1523985"/>
            <a:ext cx="3970337" cy="546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0" u="none" strike="noStrike" cap="none" normalizeH="0" baseline="0" dirty="0" smtClean="0">
                <a:ln>
                  <a:noFill/>
                </a:ln>
                <a:solidFill>
                  <a:srgbClr val="000000"/>
                </a:solidFill>
                <a:effectLst/>
                <a:latin typeface="Verdana" panose="020B0604030504040204" pitchFamily="34" charset="0"/>
              </a:rPr>
              <a:t>- Normes </a:t>
            </a:r>
            <a:r>
              <a:rPr kumimoji="0" lang="fr-FR" altLang="fr-FR" sz="1400" b="0" i="0" u="none" strike="noStrike" cap="none" normalizeH="0" baseline="0" dirty="0" smtClean="0">
                <a:ln>
                  <a:noFill/>
                </a:ln>
                <a:solidFill>
                  <a:srgbClr val="FF00FF"/>
                </a:solidFill>
                <a:effectLst/>
                <a:latin typeface="Verdana" panose="020B0604030504040204" pitchFamily="34" charset="0"/>
              </a:rPr>
              <a:t>internationales (ISO) </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smtClean="0">
                <a:ln>
                  <a:noFill/>
                </a:ln>
                <a:solidFill>
                  <a:schemeClr val="tx1"/>
                </a:solidFill>
                <a:effectLst/>
                <a:latin typeface="Verdana" panose="020B0604030504040204" pitchFamily="34" charset="0"/>
              </a:rPr>
              <a:t>Ex : </a:t>
            </a:r>
            <a:r>
              <a:rPr kumimoji="0" lang="fr-FR" altLang="fr-FR" sz="1100" b="1" i="0" u="none" strike="noStrike" cap="none" normalizeH="0" baseline="0" dirty="0" smtClean="0">
                <a:ln>
                  <a:noFill/>
                </a:ln>
                <a:solidFill>
                  <a:schemeClr val="tx1"/>
                </a:solidFill>
                <a:effectLst/>
                <a:latin typeface="Verdana" panose="020B0604030504040204" pitchFamily="34" charset="0"/>
              </a:rPr>
              <a:t>ISO 105-E04 : 1994(f)</a:t>
            </a:r>
            <a:r>
              <a:rPr kumimoji="0" lang="fr-FR" altLang="fr-FR" sz="1100" b="0" i="0" u="none" strike="noStrike" cap="none" normalizeH="0" baseline="0" dirty="0" smtClean="0">
                <a:ln>
                  <a:noFill/>
                </a:ln>
                <a:solidFill>
                  <a:schemeClr val="tx1"/>
                </a:solidFill>
                <a:effectLst/>
                <a:latin typeface="Verdana" panose="020B0604030504040204" pitchFamily="34" charset="0"/>
              </a:rPr>
              <a:t>, </a:t>
            </a:r>
            <a:r>
              <a:rPr kumimoji="0" lang="fr-FR" altLang="fr-FR" sz="1000" b="0" i="0" u="none" strike="noStrike" cap="none" normalizeH="0" baseline="0" dirty="0" smtClean="0">
                <a:ln>
                  <a:noFill/>
                </a:ln>
                <a:solidFill>
                  <a:schemeClr val="tx1"/>
                </a:solidFill>
                <a:effectLst/>
                <a:latin typeface="Verdana" panose="020B0604030504040204" pitchFamily="34" charset="0"/>
              </a:rPr>
              <a:t>solidité des teintures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6"/>
          <p:cNvSpPr txBox="1">
            <a:spLocks noChangeArrowheads="1"/>
          </p:cNvSpPr>
          <p:nvPr/>
        </p:nvSpPr>
        <p:spPr bwMode="auto">
          <a:xfrm>
            <a:off x="5067975" y="1510243"/>
            <a:ext cx="3286125" cy="1114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0" u="none" strike="noStrike" cap="none" normalizeH="0" baseline="0" dirty="0" smtClean="0">
                <a:ln>
                  <a:noFill/>
                </a:ln>
                <a:solidFill>
                  <a:srgbClr val="000000"/>
                </a:solidFill>
                <a:effectLst/>
                <a:latin typeface="Verdana" panose="020B0604030504040204" pitchFamily="34" charset="0"/>
              </a:rPr>
              <a:t>-</a:t>
            </a:r>
            <a:r>
              <a:rPr kumimoji="0" lang="fr-FR" altLang="fr-FR" sz="1400" b="1" i="0" u="none" strike="noStrike" cap="none" normalizeH="0" baseline="0" dirty="0" smtClean="0">
                <a:ln>
                  <a:noFill/>
                </a:ln>
                <a:solidFill>
                  <a:srgbClr val="FF6600"/>
                </a:solidFill>
                <a:effectLst/>
                <a:latin typeface="Verdana" panose="020B0604030504040204" pitchFamily="34" charset="0"/>
              </a:rPr>
              <a:t> </a:t>
            </a:r>
            <a:r>
              <a:rPr kumimoji="0" lang="fr-FR" altLang="fr-FR" sz="1400" b="0" i="0" u="none" strike="noStrike" cap="none" normalizeH="0" baseline="0" dirty="0" smtClean="0">
                <a:ln>
                  <a:noFill/>
                </a:ln>
                <a:solidFill>
                  <a:srgbClr val="000000"/>
                </a:solidFill>
                <a:effectLst/>
                <a:latin typeface="Verdana" panose="020B0604030504040204" pitchFamily="34" charset="0"/>
              </a:rPr>
              <a:t>Normes </a:t>
            </a:r>
            <a:r>
              <a:rPr kumimoji="0" lang="fr-FR" altLang="fr-FR" sz="1400" b="0" i="0" u="none" strike="noStrike" cap="none" normalizeH="0" baseline="0" dirty="0" smtClean="0">
                <a:ln>
                  <a:noFill/>
                </a:ln>
                <a:solidFill>
                  <a:srgbClr val="FF00FF"/>
                </a:solidFill>
                <a:effectLst/>
                <a:latin typeface="Verdana" panose="020B0604030504040204" pitchFamily="34" charset="0"/>
              </a:rPr>
              <a:t>françaises (NF)</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smtClean="0">
                <a:ln>
                  <a:noFill/>
                </a:ln>
                <a:solidFill>
                  <a:schemeClr val="tx1"/>
                </a:solidFill>
                <a:effectLst/>
                <a:latin typeface="Verdana" panose="020B0604030504040204" pitchFamily="34" charset="0"/>
              </a:rPr>
              <a:t>Ex : </a:t>
            </a:r>
            <a:r>
              <a:rPr kumimoji="0" lang="fr-FR" altLang="fr-FR" sz="1100" b="1" i="0" u="none" strike="noStrike" cap="none" normalizeH="0" baseline="0" dirty="0" smtClean="0">
                <a:ln>
                  <a:noFill/>
                </a:ln>
                <a:solidFill>
                  <a:schemeClr val="tx1"/>
                </a:solidFill>
                <a:effectLst/>
                <a:latin typeface="Verdana" panose="020B0604030504040204" pitchFamily="34" charset="0"/>
              </a:rPr>
              <a:t>NF G07 121</a:t>
            </a:r>
            <a:r>
              <a:rPr kumimoji="0" lang="fr-FR" altLang="fr-FR" sz="1100" b="0" i="0" u="none" strike="noStrike" cap="none" normalizeH="0" baseline="0" dirty="0" smtClean="0">
                <a:ln>
                  <a:noFill/>
                </a:ln>
                <a:solidFill>
                  <a:schemeClr val="tx1"/>
                </a:solidFill>
                <a:effectLst/>
                <a:latin typeface="Verdana" panose="020B0604030504040204" pitchFamily="34" charset="0"/>
              </a:rPr>
              <a:t>, </a:t>
            </a:r>
            <a:r>
              <a:rPr kumimoji="0" lang="fr-FR" altLang="fr-FR" sz="1000" b="0" i="0" u="none" strike="noStrike" cap="none" normalizeH="0" baseline="0" dirty="0" smtClean="0">
                <a:ln>
                  <a:noFill/>
                </a:ln>
                <a:solidFill>
                  <a:schemeClr val="tx1"/>
                </a:solidFill>
                <a:effectLst/>
                <a:latin typeface="Verdana" panose="020B0604030504040204" pitchFamily="34" charset="0"/>
              </a:rPr>
              <a:t>boulochage</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400" b="0" i="0" u="none" strike="noStrike" cap="none" normalizeH="0" baseline="0" dirty="0" smtClean="0">
                <a:ln>
                  <a:noFill/>
                </a:ln>
                <a:solidFill>
                  <a:srgbClr val="000000"/>
                </a:solidFill>
                <a:effectLst/>
                <a:latin typeface="Verdana" panose="020B0604030504040204" pitchFamily="34" charset="0"/>
              </a:rPr>
              <a:t>- Normes </a:t>
            </a:r>
            <a:r>
              <a:rPr kumimoji="0" lang="fr-FR" altLang="fr-FR" sz="1400" b="0" i="0" u="none" strike="noStrike" cap="none" normalizeH="0" baseline="0" dirty="0" smtClean="0">
                <a:ln>
                  <a:noFill/>
                </a:ln>
                <a:solidFill>
                  <a:srgbClr val="FF00FF"/>
                </a:solidFill>
                <a:effectLst/>
                <a:latin typeface="Verdana" panose="020B0604030504040204" pitchFamily="34" charset="0"/>
              </a:rPr>
              <a:t>européennes (EN) </a:t>
            </a:r>
          </a:p>
          <a:p>
            <a:pPr marL="0" marR="0" lvl="0" indent="0" algn="l" defTabSz="914400" rtl="0" eaLnBrk="0" fontAlgn="base" latinLnBrk="0" hangingPunct="0">
              <a:lnSpc>
                <a:spcPct val="100000"/>
              </a:lnSpc>
              <a:spcBef>
                <a:spcPct val="0"/>
              </a:spcBef>
              <a:spcAft>
                <a:spcPts val="800"/>
              </a:spcAft>
              <a:buClrTx/>
              <a:buSzTx/>
              <a:buFontTx/>
              <a:buNone/>
              <a:tabLst/>
            </a:pPr>
            <a:r>
              <a:rPr kumimoji="0" lang="fr-FR" altLang="fr-FR" sz="1100" b="0" i="0" u="none" strike="noStrike" cap="none" normalizeH="0" baseline="0" dirty="0" smtClean="0">
                <a:ln>
                  <a:noFill/>
                </a:ln>
                <a:solidFill>
                  <a:schemeClr val="tx1"/>
                </a:solidFill>
                <a:effectLst/>
                <a:latin typeface="Verdana" panose="020B0604030504040204" pitchFamily="34" charset="0"/>
              </a:rPr>
              <a:t>Ex : </a:t>
            </a:r>
            <a:r>
              <a:rPr kumimoji="0" lang="fr-FR" altLang="fr-FR" sz="1100" b="1" i="0" u="none" strike="noStrike" cap="none" normalizeH="0" baseline="0" dirty="0" smtClean="0">
                <a:ln>
                  <a:noFill/>
                </a:ln>
                <a:solidFill>
                  <a:schemeClr val="tx1"/>
                </a:solidFill>
                <a:effectLst/>
                <a:latin typeface="Verdana" panose="020B0604030504040204" pitchFamily="34" charset="0"/>
              </a:rPr>
              <a:t>NF EN 20139</a:t>
            </a:r>
            <a:r>
              <a:rPr kumimoji="0" lang="fr-FR" altLang="fr-FR" sz="1100" b="0" i="0" u="none" strike="noStrike" cap="none" normalizeH="0" baseline="0" dirty="0" smtClean="0">
                <a:ln>
                  <a:noFill/>
                </a:ln>
                <a:solidFill>
                  <a:schemeClr val="tx1"/>
                </a:solidFill>
                <a:effectLst/>
                <a:latin typeface="Verdana" panose="020B0604030504040204" pitchFamily="34" charset="0"/>
              </a:rPr>
              <a:t>, </a:t>
            </a:r>
            <a:r>
              <a:rPr kumimoji="0" lang="fr-FR" altLang="fr-FR" sz="1000" b="0" i="0" u="none" strike="noStrike" cap="none" normalizeH="0" baseline="0" dirty="0" smtClean="0">
                <a:ln>
                  <a:noFill/>
                </a:ln>
                <a:solidFill>
                  <a:schemeClr val="tx1"/>
                </a:solidFill>
                <a:effectLst/>
                <a:latin typeface="Verdana" panose="020B0604030504040204" pitchFamily="34" charset="0"/>
              </a:rPr>
              <a:t>imperméabilité à l’eau</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581700" y="883215"/>
            <a:ext cx="8280920" cy="400110"/>
          </a:xfrm>
          <a:prstGeom prst="rect">
            <a:avLst/>
          </a:prstGeom>
        </p:spPr>
        <p:txBody>
          <a:bodyPr wrap="square">
            <a:spAutoFit/>
          </a:bodyPr>
          <a:lstStyle/>
          <a:p>
            <a:r>
              <a:rPr lang="fr-FR" sz="2000" dirty="0"/>
              <a:t>Les matériels de laboratoire et les essais répondent aux normes en vigueur.</a:t>
            </a:r>
          </a:p>
        </p:txBody>
      </p:sp>
    </p:spTree>
    <p:extLst>
      <p:ext uri="{BB962C8B-B14F-4D97-AF65-F5344CB8AC3E}">
        <p14:creationId xmlns:p14="http://schemas.microsoft.com/office/powerpoint/2010/main" val="35256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sz="2800" b="1" dirty="0" smtClean="0"/>
              <a:t>METHODOLOGIE DE TRAVAIL EN LABORATOIRE D’ESSAI</a:t>
            </a:r>
            <a:endParaRPr lang="fr-FR" sz="2800" b="1" dirty="0"/>
          </a:p>
        </p:txBody>
      </p:sp>
      <p:sp>
        <p:nvSpPr>
          <p:cNvPr id="3" name="Espace réservé du contenu 2"/>
          <p:cNvSpPr>
            <a:spLocks noGrp="1"/>
          </p:cNvSpPr>
          <p:nvPr>
            <p:ph idx="1"/>
          </p:nvPr>
        </p:nvSpPr>
        <p:spPr>
          <a:xfrm>
            <a:off x="1619672" y="1628800"/>
            <a:ext cx="5915000" cy="4525963"/>
          </a:xfrm>
        </p:spPr>
        <p:txBody>
          <a:bodyPr/>
          <a:lstStyle/>
          <a:p>
            <a:pPr marL="0" indent="0">
              <a:buNone/>
            </a:pPr>
            <a:endParaRPr lang="fr-FR" dirty="0" smtClean="0"/>
          </a:p>
          <a:p>
            <a:pPr marL="857250" lvl="1" indent="-457200">
              <a:buFont typeface="+mj-lt"/>
              <a:buAutoNum type="arabicPeriod"/>
            </a:pPr>
            <a:r>
              <a:rPr lang="fr-FR" sz="2400" dirty="0" smtClean="0">
                <a:latin typeface="+mj-lt"/>
                <a:cs typeface="Arial" pitchFamily="34" charset="0"/>
              </a:rPr>
              <a:t>De quoi avons-nous besoin ?</a:t>
            </a:r>
          </a:p>
          <a:p>
            <a:pPr marL="857250" lvl="1" indent="-457200">
              <a:buFont typeface="+mj-lt"/>
              <a:buAutoNum type="arabicPeriod"/>
            </a:pPr>
            <a:r>
              <a:rPr lang="fr-FR" sz="2400" dirty="0">
                <a:latin typeface="+mj-lt"/>
                <a:cs typeface="Arial" pitchFamily="34" charset="0"/>
              </a:rPr>
              <a:t>Q</a:t>
            </a:r>
            <a:r>
              <a:rPr lang="fr-FR" sz="2400" dirty="0" smtClean="0">
                <a:latin typeface="+mj-lt"/>
                <a:cs typeface="Arial" pitchFamily="34" charset="0"/>
              </a:rPr>
              <a:t>uels sont les essais à réaliser ? </a:t>
            </a:r>
          </a:p>
          <a:p>
            <a:pPr marL="857250" lvl="1" indent="-457200">
              <a:buFont typeface="+mj-lt"/>
              <a:buAutoNum type="arabicPeriod"/>
            </a:pPr>
            <a:r>
              <a:rPr lang="fr-FR" sz="2400" dirty="0" smtClean="0">
                <a:latin typeface="+mj-lt"/>
                <a:cs typeface="Arial" pitchFamily="34" charset="0"/>
              </a:rPr>
              <a:t>Comment utiliser le matériel ?</a:t>
            </a:r>
          </a:p>
          <a:p>
            <a:pPr marL="857250" lvl="1" indent="-457200">
              <a:buFont typeface="+mj-lt"/>
              <a:buAutoNum type="arabicPeriod"/>
            </a:pPr>
            <a:r>
              <a:rPr lang="fr-FR" sz="2400" dirty="0">
                <a:latin typeface="+mj-lt"/>
                <a:cs typeface="Arial" pitchFamily="34" charset="0"/>
              </a:rPr>
              <a:t>Q</a:t>
            </a:r>
            <a:r>
              <a:rPr lang="fr-FR" sz="2400" dirty="0" smtClean="0">
                <a:latin typeface="+mj-lt"/>
                <a:cs typeface="Arial" pitchFamily="34" charset="0"/>
              </a:rPr>
              <a:t>uelles mesures relever et combien ?</a:t>
            </a:r>
          </a:p>
          <a:p>
            <a:pPr marL="857250" lvl="1" indent="-457200">
              <a:buFont typeface="+mj-lt"/>
              <a:buAutoNum type="arabicPeriod"/>
            </a:pPr>
            <a:r>
              <a:rPr lang="fr-FR" sz="2400" dirty="0">
                <a:latin typeface="+mj-lt"/>
                <a:cs typeface="Arial" pitchFamily="34" charset="0"/>
              </a:rPr>
              <a:t>Q</a:t>
            </a:r>
            <a:r>
              <a:rPr lang="fr-FR" sz="2400" dirty="0" smtClean="0">
                <a:latin typeface="+mj-lt"/>
                <a:cs typeface="Arial" pitchFamily="34" charset="0"/>
              </a:rPr>
              <a:t>ue faire des résultats ?</a:t>
            </a:r>
          </a:p>
          <a:p>
            <a:endParaRPr lang="fr-FR" sz="2400" dirty="0"/>
          </a:p>
        </p:txBody>
      </p:sp>
    </p:spTree>
    <p:extLst>
      <p:ext uri="{BB962C8B-B14F-4D97-AF65-F5344CB8AC3E}">
        <p14:creationId xmlns:p14="http://schemas.microsoft.com/office/powerpoint/2010/main" val="26751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lgn="l">
              <a:buFont typeface="+mj-lt"/>
              <a:buAutoNum type="arabicPeriod"/>
            </a:pPr>
            <a:r>
              <a:rPr lang="fr-FR" sz="2800" b="1" dirty="0" smtClean="0"/>
              <a:t>LES BESOINS</a:t>
            </a:r>
            <a:endParaRPr lang="fr-FR" sz="2800" b="1" dirty="0"/>
          </a:p>
        </p:txBody>
      </p:sp>
      <p:sp>
        <p:nvSpPr>
          <p:cNvPr id="3" name="Espace réservé du contenu 2"/>
          <p:cNvSpPr>
            <a:spLocks noGrp="1"/>
          </p:cNvSpPr>
          <p:nvPr>
            <p:ph idx="1"/>
          </p:nvPr>
        </p:nvSpPr>
        <p:spPr>
          <a:xfrm>
            <a:off x="457200" y="1600200"/>
            <a:ext cx="7283152" cy="4525963"/>
          </a:xfrm>
        </p:spPr>
        <p:txBody>
          <a:bodyPr/>
          <a:lstStyle/>
          <a:p>
            <a:pPr marL="0" indent="0">
              <a:buNone/>
            </a:pPr>
            <a:endParaRPr lang="fr-FR" sz="2400" dirty="0" smtClean="0">
              <a:latin typeface="+mj-lt"/>
            </a:endParaRPr>
          </a:p>
          <a:p>
            <a:pPr>
              <a:buFont typeface="Wingdings" pitchFamily="2" charset="2"/>
              <a:buChar char="§"/>
            </a:pPr>
            <a:r>
              <a:rPr lang="fr-FR" sz="2400" dirty="0">
                <a:latin typeface="+mj-lt"/>
              </a:rPr>
              <a:t>p</a:t>
            </a:r>
            <a:r>
              <a:rPr lang="fr-FR" sz="2400" dirty="0" smtClean="0">
                <a:latin typeface="+mj-lt"/>
              </a:rPr>
              <a:t>rototype, vêtement,</a:t>
            </a:r>
          </a:p>
          <a:p>
            <a:pPr>
              <a:buFont typeface="Wingdings" pitchFamily="2" charset="2"/>
              <a:buChar char="§"/>
            </a:pPr>
            <a:r>
              <a:rPr lang="fr-FR" sz="2400" dirty="0" smtClean="0">
                <a:latin typeface="+mj-lt"/>
              </a:rPr>
              <a:t>cahier des charges, dossier technique,</a:t>
            </a:r>
          </a:p>
          <a:p>
            <a:pPr>
              <a:buFont typeface="Wingdings" pitchFamily="2" charset="2"/>
              <a:buChar char="§"/>
            </a:pPr>
            <a:r>
              <a:rPr lang="fr-FR" sz="2400" dirty="0" smtClean="0">
                <a:latin typeface="+mj-lt"/>
              </a:rPr>
              <a:t>matières d’</a:t>
            </a:r>
            <a:r>
              <a:rPr lang="fr-FR" sz="2400" dirty="0" err="1" smtClean="0">
                <a:latin typeface="+mj-lt"/>
              </a:rPr>
              <a:t>oeuvre</a:t>
            </a:r>
            <a:r>
              <a:rPr lang="fr-FR" sz="2400" dirty="0" smtClean="0">
                <a:latin typeface="+mj-lt"/>
              </a:rPr>
              <a:t> du prototype,</a:t>
            </a:r>
          </a:p>
          <a:p>
            <a:pPr>
              <a:buFont typeface="Wingdings" pitchFamily="2" charset="2"/>
              <a:buChar char="§"/>
            </a:pPr>
            <a:r>
              <a:rPr lang="fr-FR" sz="2400" dirty="0" smtClean="0">
                <a:latin typeface="+mj-lt"/>
              </a:rPr>
              <a:t>notices d’utilisation du matériel,</a:t>
            </a:r>
          </a:p>
          <a:p>
            <a:pPr>
              <a:buFont typeface="Wingdings" pitchFamily="2" charset="2"/>
              <a:buChar char="§"/>
            </a:pPr>
            <a:r>
              <a:rPr lang="fr-FR" sz="2400" dirty="0" smtClean="0">
                <a:latin typeface="+mj-lt"/>
              </a:rPr>
              <a:t>normes correspondant aux essais,</a:t>
            </a:r>
          </a:p>
          <a:p>
            <a:pPr>
              <a:buFont typeface="Wingdings" pitchFamily="2" charset="2"/>
              <a:buChar char="§"/>
            </a:pPr>
            <a:r>
              <a:rPr lang="fr-FR" sz="2400" dirty="0" smtClean="0">
                <a:latin typeface="+mj-lt"/>
              </a:rPr>
              <a:t>procès verbaux vierges par matériel.</a:t>
            </a:r>
          </a:p>
          <a:p>
            <a:pPr marL="0" indent="0">
              <a:buNone/>
            </a:pPr>
            <a:endParaRPr lang="fr-FR" dirty="0"/>
          </a:p>
        </p:txBody>
      </p:sp>
    </p:spTree>
    <p:extLst>
      <p:ext uri="{BB962C8B-B14F-4D97-AF65-F5344CB8AC3E}">
        <p14:creationId xmlns:p14="http://schemas.microsoft.com/office/powerpoint/2010/main" val="20530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pPr algn="l"/>
            <a:r>
              <a:rPr lang="fr-FR" sz="2800" b="1" dirty="0" smtClean="0"/>
              <a:t>2.   LES ESSAIS</a:t>
            </a:r>
            <a:endParaRPr lang="fr-FR" sz="2800" b="1" dirty="0"/>
          </a:p>
        </p:txBody>
      </p:sp>
      <p:sp>
        <p:nvSpPr>
          <p:cNvPr id="3" name="Espace réservé du contenu 2"/>
          <p:cNvSpPr>
            <a:spLocks noGrp="1"/>
          </p:cNvSpPr>
          <p:nvPr>
            <p:ph idx="1"/>
          </p:nvPr>
        </p:nvSpPr>
        <p:spPr>
          <a:xfrm>
            <a:off x="457200" y="1268760"/>
            <a:ext cx="4474840" cy="2088232"/>
          </a:xfrm>
        </p:spPr>
        <p:txBody>
          <a:bodyPr>
            <a:normAutofit/>
          </a:bodyPr>
          <a:lstStyle/>
          <a:p>
            <a:pPr>
              <a:buFont typeface="Wingdings" pitchFamily="2" charset="2"/>
              <a:buChar char="§"/>
            </a:pPr>
            <a:r>
              <a:rPr lang="fr-FR" sz="2000" b="1" dirty="0" smtClean="0">
                <a:latin typeface="+mj-lt"/>
              </a:rPr>
              <a:t>Où les trouver?</a:t>
            </a:r>
          </a:p>
          <a:p>
            <a:pPr marL="0" indent="0">
              <a:buNone/>
            </a:pPr>
            <a:r>
              <a:rPr lang="fr-FR" sz="2000" b="1" dirty="0">
                <a:latin typeface="+mj-lt"/>
              </a:rPr>
              <a:t>	</a:t>
            </a:r>
            <a:r>
              <a:rPr lang="fr-FR" sz="2000" b="1" dirty="0" smtClean="0">
                <a:latin typeface="+mj-lt"/>
              </a:rPr>
              <a:t>       </a:t>
            </a:r>
            <a:r>
              <a:rPr lang="fr-FR" sz="2000" dirty="0" smtClean="0">
                <a:latin typeface="+mj-lt"/>
              </a:rPr>
              <a:t>dans le cahier des charges</a:t>
            </a:r>
          </a:p>
          <a:p>
            <a:pPr marL="0" indent="0">
              <a:buNone/>
            </a:pPr>
            <a:endParaRPr lang="fr-FR" sz="2000" b="1" dirty="0" smtClean="0">
              <a:latin typeface="+mj-lt"/>
            </a:endParaRPr>
          </a:p>
          <a:p>
            <a:pPr marL="0" indent="0">
              <a:buNone/>
            </a:pPr>
            <a:endParaRPr lang="fr-FR" sz="2000" b="1" dirty="0" smtClean="0">
              <a:latin typeface="+mj-lt"/>
            </a:endParaRPr>
          </a:p>
          <a:p>
            <a:pPr>
              <a:buFont typeface="Wingdings" pitchFamily="2" charset="2"/>
              <a:buChar char="§"/>
            </a:pPr>
            <a:r>
              <a:rPr lang="fr-FR" sz="2000" b="1" dirty="0" smtClean="0">
                <a:latin typeface="+mj-lt"/>
              </a:rPr>
              <a:t>Choix des tests:</a:t>
            </a:r>
          </a:p>
          <a:p>
            <a:pPr marL="0" indent="0">
              <a:buNone/>
            </a:pPr>
            <a:endParaRPr lang="fr-FR" sz="2000" b="1" dirty="0">
              <a:latin typeface="+mj-lt"/>
            </a:endParaRPr>
          </a:p>
        </p:txBody>
      </p:sp>
      <p:sp>
        <p:nvSpPr>
          <p:cNvPr id="4" name="Flèche droite 3"/>
          <p:cNvSpPr/>
          <p:nvPr/>
        </p:nvSpPr>
        <p:spPr>
          <a:xfrm>
            <a:off x="1259632" y="1772816"/>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r="3017"/>
          <a:stretch>
            <a:fillRect/>
          </a:stretch>
        </p:blipFill>
        <p:spPr bwMode="auto">
          <a:xfrm>
            <a:off x="5436096" y="332656"/>
            <a:ext cx="2952328" cy="246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au 10"/>
          <p:cNvGraphicFramePr>
            <a:graphicFrameLocks noGrp="1"/>
          </p:cNvGraphicFramePr>
          <p:nvPr>
            <p:extLst>
              <p:ext uri="{D42A27DB-BD31-4B8C-83A1-F6EECF244321}">
                <p14:modId xmlns:p14="http://schemas.microsoft.com/office/powerpoint/2010/main" val="889188582"/>
              </p:ext>
            </p:extLst>
          </p:nvPr>
        </p:nvGraphicFramePr>
        <p:xfrm>
          <a:off x="683568" y="3441290"/>
          <a:ext cx="7200801" cy="3041596"/>
        </p:xfrm>
        <a:graphic>
          <a:graphicData uri="http://schemas.openxmlformats.org/drawingml/2006/table">
            <a:tbl>
              <a:tblPr firstRow="1" bandRow="1">
                <a:tableStyleId>{5C22544A-7EE6-4342-B048-85BDC9FD1C3A}</a:tableStyleId>
              </a:tblPr>
              <a:tblGrid>
                <a:gridCol w="2400267"/>
                <a:gridCol w="2400267"/>
                <a:gridCol w="2400267"/>
              </a:tblGrid>
              <a:tr h="636851">
                <a:tc>
                  <a:txBody>
                    <a:bodyPr/>
                    <a:lstStyle/>
                    <a:p>
                      <a:endParaRPr lang="fr-FR" sz="1400" dirty="0" smtClean="0"/>
                    </a:p>
                    <a:p>
                      <a:pPr algn="ctr"/>
                      <a:r>
                        <a:rPr lang="fr-FR" sz="1400" dirty="0" smtClean="0"/>
                        <a:t>ESSAIS à</a:t>
                      </a:r>
                      <a:r>
                        <a:rPr lang="fr-FR" sz="1400" baseline="0" dirty="0" smtClean="0"/>
                        <a:t> réaliser </a:t>
                      </a:r>
                      <a:endParaRPr lang="fr-FR" sz="1400" dirty="0"/>
                    </a:p>
                  </a:txBody>
                  <a:tcPr marL="91439" marR="91439" marT="45729" marB="45729">
                    <a:solidFill>
                      <a:srgbClr val="92D050"/>
                    </a:solidFill>
                  </a:tcPr>
                </a:tc>
                <a:tc>
                  <a:txBody>
                    <a:bodyPr/>
                    <a:lstStyle/>
                    <a:p>
                      <a:endParaRPr lang="fr-FR" sz="1400" dirty="0" smtClean="0"/>
                    </a:p>
                    <a:p>
                      <a:pPr algn="ctr"/>
                      <a:r>
                        <a:rPr lang="fr-FR" sz="1400" dirty="0" smtClean="0"/>
                        <a:t>VALEURS à contrôler</a:t>
                      </a:r>
                      <a:r>
                        <a:rPr lang="fr-FR" sz="1400" baseline="0" dirty="0" smtClean="0"/>
                        <a:t> </a:t>
                      </a:r>
                      <a:endParaRPr lang="fr-FR" sz="1400" dirty="0"/>
                    </a:p>
                  </a:txBody>
                  <a:tcPr marL="91439" marR="91439" marT="45729" marB="45729">
                    <a:solidFill>
                      <a:srgbClr val="92D050"/>
                    </a:solidFill>
                  </a:tcPr>
                </a:tc>
                <a:tc>
                  <a:txBody>
                    <a:bodyPr/>
                    <a:lstStyle/>
                    <a:p>
                      <a:endParaRPr lang="fr-FR" sz="1400" dirty="0" smtClean="0"/>
                    </a:p>
                    <a:p>
                      <a:pPr algn="ctr"/>
                      <a:r>
                        <a:rPr lang="fr-FR" sz="1400" dirty="0" smtClean="0"/>
                        <a:t>MATERIELS</a:t>
                      </a:r>
                      <a:endParaRPr lang="fr-FR" sz="1400" dirty="0"/>
                    </a:p>
                  </a:txBody>
                  <a:tcPr marL="91439" marR="91439" marT="45729" marB="45729">
                    <a:solidFill>
                      <a:srgbClr val="92D050"/>
                    </a:solidFill>
                  </a:tcPr>
                </a:tc>
              </a:tr>
              <a:tr h="151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MASSE surfacique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marL="91439" marR="91439" marT="45729" marB="45729">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   210 g/m²</a:t>
                      </a:r>
                    </a:p>
                  </a:txBody>
                  <a:tcPr marL="91439" marR="91439" marT="45729" marB="45729">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BALANCE</a:t>
                      </a:r>
                      <a:r>
                        <a:rPr lang="fr-FR" sz="1400" baseline="0" dirty="0" smtClean="0"/>
                        <a:t> ELECTRONIQUE</a:t>
                      </a:r>
                      <a:endParaRPr lang="fr-FR" sz="1400" dirty="0" smtClean="0"/>
                    </a:p>
                    <a:p>
                      <a:endParaRPr lang="fr-FR" sz="1400" dirty="0"/>
                    </a:p>
                  </a:txBody>
                  <a:tcPr marL="91439" marR="91439" marT="45729" marB="45729">
                    <a:solidFill>
                      <a:schemeClr val="accent3">
                        <a:lumMod val="40000"/>
                        <a:lumOff val="60000"/>
                      </a:schemeClr>
                    </a:solidFill>
                  </a:tcPr>
                </a:tc>
              </a:tr>
              <a:tr h="636851">
                <a:tc>
                  <a:txBody>
                    <a:bodyPr/>
                    <a:lstStyle/>
                    <a:p>
                      <a:r>
                        <a:rPr lang="fr-FR" sz="1400" dirty="0" smtClean="0"/>
                        <a:t>Résistance à la traction </a:t>
                      </a:r>
                    </a:p>
                  </a:txBody>
                  <a:tcPr marL="91439" marR="91439" marT="45729" marB="45729">
                    <a:solidFill>
                      <a:schemeClr val="accent3">
                        <a:lumMod val="20000"/>
                        <a:lumOff val="80000"/>
                      </a:schemeClr>
                    </a:solidFill>
                  </a:tcPr>
                </a:tc>
                <a:tc>
                  <a:txBody>
                    <a:bodyPr/>
                    <a:lstStyle/>
                    <a:p>
                      <a:r>
                        <a:rPr lang="fr-FR" sz="1400" dirty="0" smtClean="0"/>
                        <a:t>Chaine   ≤  90 daN</a:t>
                      </a:r>
                    </a:p>
                    <a:p>
                      <a:r>
                        <a:rPr lang="fr-FR" sz="1400" dirty="0" smtClean="0"/>
                        <a:t>Trame     ≤ 80 daN</a:t>
                      </a:r>
                    </a:p>
                  </a:txBody>
                  <a:tcPr marL="91439" marR="91439" marT="45729" marB="45729">
                    <a:solidFill>
                      <a:schemeClr val="accent3">
                        <a:lumMod val="20000"/>
                        <a:lumOff val="80000"/>
                      </a:schemeClr>
                    </a:solidFill>
                  </a:tcPr>
                </a:tc>
                <a:tc>
                  <a:txBody>
                    <a:bodyPr/>
                    <a:lstStyle/>
                    <a:p>
                      <a:r>
                        <a:rPr lang="fr-FR" sz="1400" dirty="0" smtClean="0"/>
                        <a:t>DYNAMOMETRE</a:t>
                      </a:r>
                    </a:p>
                  </a:txBody>
                  <a:tcPr marL="91439" marR="91439" marT="45729" marB="45729">
                    <a:solidFill>
                      <a:schemeClr val="accent3">
                        <a:lumMod val="20000"/>
                        <a:lumOff val="80000"/>
                      </a:schemeClr>
                    </a:solidFill>
                  </a:tcPr>
                </a:tc>
              </a:tr>
              <a:tr h="495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Résistance</a:t>
                      </a:r>
                      <a:r>
                        <a:rPr lang="fr-FR" sz="1400" baseline="0" dirty="0" smtClean="0"/>
                        <a:t> des teintures aux frottements</a:t>
                      </a:r>
                      <a:endParaRPr lang="fr-FR" sz="1400" dirty="0" smtClean="0"/>
                    </a:p>
                    <a:p>
                      <a:endParaRPr lang="fr-FR" sz="1400" dirty="0"/>
                    </a:p>
                  </a:txBody>
                  <a:tcPr marL="91439" marR="91439" marT="45729" marB="45729">
                    <a:solidFill>
                      <a:schemeClr val="accent3">
                        <a:lumMod val="40000"/>
                        <a:lumOff val="60000"/>
                      </a:schemeClr>
                    </a:solidFill>
                  </a:tcPr>
                </a:tc>
                <a:tc>
                  <a:txBody>
                    <a:bodyPr/>
                    <a:lstStyle/>
                    <a:p>
                      <a:pPr algn="l"/>
                      <a:r>
                        <a:rPr lang="fr-FR" sz="1400" dirty="0" smtClean="0"/>
                        <a:t>Sec                5</a:t>
                      </a:r>
                    </a:p>
                    <a:p>
                      <a:pPr algn="l"/>
                      <a:r>
                        <a:rPr lang="fr-FR" sz="1400" dirty="0" smtClean="0"/>
                        <a:t>Humide        5</a:t>
                      </a:r>
                    </a:p>
                    <a:p>
                      <a:pPr algn="ctr"/>
                      <a:endParaRPr lang="fr-FR" sz="1400" dirty="0"/>
                    </a:p>
                  </a:txBody>
                  <a:tcPr marL="91439" marR="91439" marT="45729" marB="45729">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CROCKMETER</a:t>
                      </a:r>
                    </a:p>
                    <a:p>
                      <a:endParaRPr lang="fr-FR" sz="1400" dirty="0"/>
                    </a:p>
                  </a:txBody>
                  <a:tcPr marL="91439" marR="91439" marT="45729" marB="45729">
                    <a:solidFill>
                      <a:schemeClr val="accent3">
                        <a:lumMod val="40000"/>
                        <a:lumOff val="60000"/>
                      </a:schemeClr>
                    </a:solidFill>
                  </a:tcPr>
                </a:tc>
              </a:tr>
              <a:tr h="495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Résistance à la pénétration</a:t>
                      </a:r>
                      <a:r>
                        <a:rPr lang="fr-FR" sz="1400" baseline="0" dirty="0" smtClean="0"/>
                        <a:t> de l’eau</a:t>
                      </a:r>
                      <a:endParaRPr lang="fr-FR" sz="1400" dirty="0"/>
                    </a:p>
                  </a:txBody>
                  <a:tcPr marL="91439" marR="91439" marT="45729" marB="45729">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5</a:t>
                      </a:r>
                    </a:p>
                    <a:p>
                      <a:pPr algn="ctr"/>
                      <a:endParaRPr lang="fr-FR" sz="1400" dirty="0"/>
                    </a:p>
                  </a:txBody>
                  <a:tcPr marL="91439" marR="91439" marT="45729" marB="45729">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SPRAY TEST</a:t>
                      </a:r>
                    </a:p>
                    <a:p>
                      <a:endParaRPr lang="fr-FR" sz="1400" dirty="0" smtClean="0"/>
                    </a:p>
                  </a:txBody>
                  <a:tcPr marL="91439" marR="91439" marT="45729" marB="45729">
                    <a:solidFill>
                      <a:schemeClr val="accent3">
                        <a:lumMod val="20000"/>
                        <a:lumOff val="80000"/>
                      </a:schemeClr>
                    </a:solidFill>
                  </a:tcPr>
                </a:tc>
              </a:tr>
            </a:tbl>
          </a:graphicData>
        </a:graphic>
      </p:graphicFrame>
    </p:spTree>
    <p:extLst>
      <p:ext uri="{BB962C8B-B14F-4D97-AF65-F5344CB8AC3E}">
        <p14:creationId xmlns:p14="http://schemas.microsoft.com/office/powerpoint/2010/main" val="13766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a:t>3</a:t>
            </a:r>
            <a:r>
              <a:rPr lang="fr-FR" sz="2800" b="1" dirty="0" smtClean="0"/>
              <a:t>.   UTILISATION DU MATERIEL</a:t>
            </a:r>
            <a:endParaRPr lang="fr-FR" sz="2800" b="1" dirty="0"/>
          </a:p>
        </p:txBody>
      </p:sp>
      <p:sp>
        <p:nvSpPr>
          <p:cNvPr id="3" name="Espace réservé du contenu 2"/>
          <p:cNvSpPr>
            <a:spLocks noGrp="1"/>
          </p:cNvSpPr>
          <p:nvPr>
            <p:ph idx="1"/>
          </p:nvPr>
        </p:nvSpPr>
        <p:spPr/>
        <p:txBody>
          <a:bodyPr/>
          <a:lstStyle/>
          <a:p>
            <a:pPr>
              <a:buFont typeface="Wingdings 2" pitchFamily="18" charset="2"/>
              <a:buNone/>
            </a:pPr>
            <a:r>
              <a:rPr lang="fr-FR" sz="2000" u="sng" dirty="0">
                <a:latin typeface="+mj-lt"/>
              </a:rPr>
              <a:t>Procédure :</a:t>
            </a:r>
          </a:p>
          <a:p>
            <a:pPr>
              <a:buFont typeface="Wingdings 2" pitchFamily="18" charset="2"/>
              <a:buNone/>
            </a:pPr>
            <a:endParaRPr lang="fr-FR" sz="2000" u="sng" dirty="0">
              <a:latin typeface="+mj-lt"/>
            </a:endParaRPr>
          </a:p>
          <a:p>
            <a:pPr>
              <a:buFont typeface="Wingdings" pitchFamily="2" charset="2"/>
              <a:buChar char="Ø"/>
            </a:pPr>
            <a:r>
              <a:rPr lang="fr-FR" sz="2000" dirty="0">
                <a:latin typeface="+mj-lt"/>
              </a:rPr>
              <a:t>Lire et décoder la notice d’utilisation,</a:t>
            </a:r>
          </a:p>
          <a:p>
            <a:pPr>
              <a:buFont typeface="Wingdings" pitchFamily="2" charset="2"/>
              <a:buChar char="Ø"/>
            </a:pPr>
            <a:r>
              <a:rPr lang="fr-FR" sz="2000" dirty="0" smtClean="0">
                <a:latin typeface="+mj-lt"/>
              </a:rPr>
              <a:t>Tracer et couper les éprouvettes de textiles nécessaires,</a:t>
            </a:r>
            <a:endParaRPr lang="fr-FR" sz="2000" dirty="0">
              <a:latin typeface="+mj-lt"/>
            </a:endParaRPr>
          </a:p>
          <a:p>
            <a:pPr>
              <a:buFont typeface="Wingdings" pitchFamily="2" charset="2"/>
              <a:buChar char="Ø"/>
            </a:pPr>
            <a:r>
              <a:rPr lang="fr-FR" sz="2000" dirty="0">
                <a:latin typeface="+mj-lt"/>
              </a:rPr>
              <a:t>Régler le matériel (ex. : remise à zéro),</a:t>
            </a:r>
          </a:p>
          <a:p>
            <a:pPr>
              <a:buFont typeface="Wingdings" pitchFamily="2" charset="2"/>
              <a:buChar char="Ø"/>
            </a:pPr>
            <a:r>
              <a:rPr lang="fr-FR" sz="2000" dirty="0">
                <a:latin typeface="+mj-lt"/>
              </a:rPr>
              <a:t>Réaliser les tests à effectuer, et noter les </a:t>
            </a:r>
            <a:r>
              <a:rPr lang="fr-FR" sz="2000" dirty="0" smtClean="0">
                <a:latin typeface="+mj-lt"/>
              </a:rPr>
              <a:t>valeurs dans les PV.</a:t>
            </a:r>
            <a:endParaRPr lang="fr-FR" sz="2000" dirty="0">
              <a:latin typeface="+mj-lt"/>
            </a:endParaRPr>
          </a:p>
          <a:p>
            <a:pPr marL="0" indent="0">
              <a:buNone/>
            </a:pPr>
            <a:endParaRPr lang="fr-FR" dirty="0" smtClean="0"/>
          </a:p>
          <a:p>
            <a:endParaRPr lang="fr-FR" dirty="0"/>
          </a:p>
        </p:txBody>
      </p:sp>
    </p:spTree>
    <p:extLst>
      <p:ext uri="{BB962C8B-B14F-4D97-AF65-F5344CB8AC3E}">
        <p14:creationId xmlns:p14="http://schemas.microsoft.com/office/powerpoint/2010/main" val="13766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fontScale="92500" lnSpcReduction="20000"/>
          </a:bodyPr>
          <a:lstStyle/>
          <a:p>
            <a:pPr>
              <a:buFont typeface="Wingdings" pitchFamily="2" charset="2"/>
              <a:buChar char="Ø"/>
            </a:pPr>
            <a:r>
              <a:rPr lang="fr-FR" sz="2000" b="1" u="sng" dirty="0" smtClean="0"/>
              <a:t>Les étapes du contrôle qualité:</a:t>
            </a:r>
          </a:p>
          <a:p>
            <a:pPr marL="0" indent="0">
              <a:buNone/>
            </a:pPr>
            <a:endParaRPr lang="fr-FR" sz="2000" b="1" u="sng" dirty="0" smtClean="0">
              <a:latin typeface="+mj-lt"/>
            </a:endParaRPr>
          </a:p>
          <a:p>
            <a:pPr marL="0" indent="0">
              <a:buNone/>
            </a:pPr>
            <a:r>
              <a:rPr lang="fr-FR" sz="2000" b="1" dirty="0">
                <a:latin typeface="+mj-lt"/>
              </a:rPr>
              <a:t> </a:t>
            </a:r>
            <a:r>
              <a:rPr lang="fr-FR" sz="2000" b="1" dirty="0" smtClean="0">
                <a:latin typeface="+mj-lt"/>
              </a:rPr>
              <a:t>     AVANT LA </a:t>
            </a:r>
            <a:r>
              <a:rPr lang="fr-FR" sz="2000" b="1" dirty="0">
                <a:latin typeface="+mj-lt"/>
              </a:rPr>
              <a:t>FABRICATION : </a:t>
            </a:r>
            <a:endParaRPr lang="fr-FR" sz="2000" dirty="0">
              <a:latin typeface="+mj-lt"/>
            </a:endParaRPr>
          </a:p>
          <a:p>
            <a:pPr marL="0" lvl="0" indent="0">
              <a:buNone/>
            </a:pPr>
            <a:r>
              <a:rPr lang="fr-FR" sz="2000" dirty="0" smtClean="0">
                <a:latin typeface="+mj-lt"/>
              </a:rPr>
              <a:t>             - </a:t>
            </a:r>
            <a:r>
              <a:rPr lang="fr-FR" sz="2000" dirty="0" smtClean="0">
                <a:effectLst/>
                <a:latin typeface="+mj-lt"/>
              </a:rPr>
              <a:t> contrôle ou détermination des caractéristiques </a:t>
            </a:r>
          </a:p>
          <a:p>
            <a:pPr marL="0" lvl="0" indent="0">
              <a:buNone/>
            </a:pPr>
            <a:r>
              <a:rPr lang="fr-FR" sz="2000" dirty="0">
                <a:latin typeface="+mj-lt"/>
              </a:rPr>
              <a:t> </a:t>
            </a:r>
            <a:r>
              <a:rPr lang="fr-FR" sz="2000" dirty="0" smtClean="0">
                <a:latin typeface="+mj-lt"/>
              </a:rPr>
              <a:t>               </a:t>
            </a:r>
            <a:r>
              <a:rPr lang="fr-FR" sz="2000" dirty="0" smtClean="0">
                <a:effectLst/>
                <a:latin typeface="+mj-lt"/>
              </a:rPr>
              <a:t>de résistances des matières,</a:t>
            </a:r>
          </a:p>
          <a:p>
            <a:pPr marL="0" lvl="0" indent="0">
              <a:buNone/>
            </a:pPr>
            <a:r>
              <a:rPr lang="fr-FR" sz="2000" dirty="0">
                <a:latin typeface="+mj-lt"/>
              </a:rPr>
              <a:t> </a:t>
            </a:r>
            <a:r>
              <a:rPr lang="fr-FR" sz="2000" dirty="0" smtClean="0">
                <a:latin typeface="+mj-lt"/>
              </a:rPr>
              <a:t>            - </a:t>
            </a:r>
            <a:r>
              <a:rPr lang="fr-FR" sz="2000" dirty="0" smtClean="0">
                <a:effectLst/>
                <a:latin typeface="+mj-lt"/>
              </a:rPr>
              <a:t> </a:t>
            </a:r>
            <a:r>
              <a:rPr lang="fr-FR" sz="2000" dirty="0">
                <a:latin typeface="+mj-lt"/>
              </a:rPr>
              <a:t>contrôle des matières premières à la </a:t>
            </a:r>
            <a:r>
              <a:rPr lang="fr-FR" sz="2000" dirty="0" smtClean="0">
                <a:latin typeface="+mj-lt"/>
              </a:rPr>
              <a:t>réception</a:t>
            </a:r>
          </a:p>
          <a:p>
            <a:pPr marL="0" lvl="0" indent="0">
              <a:buNone/>
            </a:pPr>
            <a:r>
              <a:rPr lang="fr-FR" sz="2000" dirty="0">
                <a:latin typeface="+mj-lt"/>
              </a:rPr>
              <a:t> </a:t>
            </a:r>
            <a:r>
              <a:rPr lang="fr-FR" sz="2000" dirty="0" smtClean="0">
                <a:latin typeface="+mj-lt"/>
              </a:rPr>
              <a:t>               </a:t>
            </a:r>
            <a:r>
              <a:rPr lang="fr-FR" sz="2000" dirty="0">
                <a:latin typeface="+mj-lt"/>
              </a:rPr>
              <a:t>des tissus et fournitures,</a:t>
            </a:r>
          </a:p>
          <a:p>
            <a:pPr marL="0" lvl="0" indent="0">
              <a:buNone/>
            </a:pPr>
            <a:r>
              <a:rPr lang="fr-FR" sz="2000" dirty="0" smtClean="0">
                <a:latin typeface="+mj-lt"/>
              </a:rPr>
              <a:t>             - contrôle des patronnages</a:t>
            </a:r>
          </a:p>
          <a:p>
            <a:pPr marL="0" lvl="0" indent="0">
              <a:buNone/>
            </a:pPr>
            <a:endParaRPr lang="fr-FR" sz="2000" dirty="0">
              <a:latin typeface="+mj-lt"/>
            </a:endParaRPr>
          </a:p>
          <a:p>
            <a:pPr marL="0" indent="0">
              <a:buNone/>
            </a:pPr>
            <a:r>
              <a:rPr lang="fr-FR" sz="2000" b="1" dirty="0" smtClean="0">
                <a:latin typeface="+mj-lt"/>
              </a:rPr>
              <a:t>      PENDANT</a:t>
            </a:r>
            <a:r>
              <a:rPr lang="fr-FR" sz="2000" b="1" dirty="0">
                <a:latin typeface="+mj-lt"/>
              </a:rPr>
              <a:t>  LA FABRICATION : </a:t>
            </a:r>
            <a:endParaRPr lang="fr-FR" sz="2000" dirty="0">
              <a:latin typeface="+mj-lt"/>
            </a:endParaRPr>
          </a:p>
          <a:p>
            <a:pPr marL="0" lvl="0" indent="0">
              <a:buNone/>
            </a:pPr>
            <a:r>
              <a:rPr lang="fr-FR" sz="2000" dirty="0" smtClean="0">
                <a:latin typeface="+mj-lt"/>
              </a:rPr>
              <a:t>             - contrôle </a:t>
            </a:r>
            <a:r>
              <a:rPr lang="fr-FR" sz="2000" dirty="0">
                <a:latin typeface="+mj-lt"/>
              </a:rPr>
              <a:t>du nombre de pièces à couper,</a:t>
            </a:r>
          </a:p>
          <a:p>
            <a:pPr marL="0" lvl="0" indent="0">
              <a:buNone/>
            </a:pPr>
            <a:r>
              <a:rPr lang="fr-FR" sz="2000" dirty="0" smtClean="0">
                <a:latin typeface="+mj-lt"/>
              </a:rPr>
              <a:t>             - contrôle </a:t>
            </a:r>
            <a:r>
              <a:rPr lang="fr-FR" sz="2000" dirty="0">
                <a:latin typeface="+mj-lt"/>
              </a:rPr>
              <a:t>des placements,</a:t>
            </a:r>
          </a:p>
          <a:p>
            <a:pPr marL="0" lvl="0" indent="0">
              <a:buNone/>
            </a:pPr>
            <a:r>
              <a:rPr lang="fr-FR" sz="2000" dirty="0" smtClean="0">
                <a:latin typeface="+mj-lt"/>
              </a:rPr>
              <a:t>             - auto </a:t>
            </a:r>
            <a:r>
              <a:rPr lang="fr-FR" sz="2000" dirty="0">
                <a:latin typeface="+mj-lt"/>
              </a:rPr>
              <a:t>contrôle des ouvrières au poste de travail,</a:t>
            </a:r>
          </a:p>
          <a:p>
            <a:pPr marL="0" lvl="0" indent="0">
              <a:buNone/>
            </a:pPr>
            <a:r>
              <a:rPr lang="fr-FR" sz="2000" dirty="0" smtClean="0">
                <a:latin typeface="+mj-lt"/>
              </a:rPr>
              <a:t>             - contrôle </a:t>
            </a:r>
            <a:r>
              <a:rPr lang="fr-FR" sz="2000" dirty="0">
                <a:latin typeface="+mj-lt"/>
              </a:rPr>
              <a:t>en fin de fabrication des différentes coutures</a:t>
            </a:r>
            <a:r>
              <a:rPr lang="fr-FR" sz="2000" dirty="0" smtClean="0">
                <a:latin typeface="+mj-lt"/>
              </a:rPr>
              <a:t>,</a:t>
            </a:r>
          </a:p>
          <a:p>
            <a:pPr marL="0" lvl="0" indent="0">
              <a:buNone/>
            </a:pPr>
            <a:endParaRPr lang="fr-FR" sz="2000" dirty="0">
              <a:latin typeface="+mj-lt"/>
            </a:endParaRPr>
          </a:p>
          <a:p>
            <a:pPr marL="0" indent="0">
              <a:buNone/>
            </a:pPr>
            <a:r>
              <a:rPr lang="fr-FR" sz="2000" b="1" dirty="0" smtClean="0">
                <a:latin typeface="+mj-lt"/>
              </a:rPr>
              <a:t>      APRES</a:t>
            </a:r>
            <a:r>
              <a:rPr lang="fr-FR" sz="2000" b="1" dirty="0">
                <a:latin typeface="+mj-lt"/>
              </a:rPr>
              <a:t> : </a:t>
            </a:r>
            <a:endParaRPr lang="fr-FR" sz="2000" dirty="0">
              <a:latin typeface="+mj-lt"/>
            </a:endParaRPr>
          </a:p>
          <a:p>
            <a:pPr marL="0" lvl="0" indent="0">
              <a:buNone/>
            </a:pPr>
            <a:r>
              <a:rPr lang="fr-FR" sz="2000" dirty="0" smtClean="0">
                <a:latin typeface="+mj-lt"/>
              </a:rPr>
              <a:t>             - contrôle </a:t>
            </a:r>
            <a:r>
              <a:rPr lang="fr-FR" sz="2000" dirty="0">
                <a:latin typeface="+mj-lt"/>
              </a:rPr>
              <a:t>dimensionnel et aspect des produit</a:t>
            </a:r>
          </a:p>
          <a:p>
            <a:pPr marL="0" indent="0">
              <a:buNone/>
            </a:pPr>
            <a:r>
              <a:rPr lang="fr-FR" sz="2000" b="1" dirty="0" smtClean="0">
                <a:latin typeface="+mj-lt"/>
              </a:rPr>
              <a:t>     </a:t>
            </a:r>
          </a:p>
        </p:txBody>
      </p:sp>
      <p:sp>
        <p:nvSpPr>
          <p:cNvPr id="4" name="Accolade fermante 3"/>
          <p:cNvSpPr/>
          <p:nvPr/>
        </p:nvSpPr>
        <p:spPr>
          <a:xfrm>
            <a:off x="6228184" y="1628800"/>
            <a:ext cx="216024" cy="93610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sp>
        <p:nvSpPr>
          <p:cNvPr id="6" name="Rectangle 5"/>
          <p:cNvSpPr/>
          <p:nvPr/>
        </p:nvSpPr>
        <p:spPr>
          <a:xfrm>
            <a:off x="6660232" y="1700808"/>
            <a:ext cx="1944216" cy="792088"/>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LABORATOIRE</a:t>
            </a:r>
            <a:endParaRPr lang="fr-FR" dirty="0">
              <a:solidFill>
                <a:srgbClr val="FF0000"/>
              </a:solidFill>
            </a:endParaRPr>
          </a:p>
        </p:txBody>
      </p:sp>
    </p:spTree>
    <p:extLst>
      <p:ext uri="{BB962C8B-B14F-4D97-AF65-F5344CB8AC3E}">
        <p14:creationId xmlns:p14="http://schemas.microsoft.com/office/powerpoint/2010/main" val="3774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t>4.  REMPLIR LE PROCES VERBAL </a:t>
            </a:r>
            <a:endParaRPr lang="fr-FR" sz="2800" b="1" dirty="0"/>
          </a:p>
        </p:txBody>
      </p:sp>
      <p:sp>
        <p:nvSpPr>
          <p:cNvPr id="6" name="Rectangle 5"/>
          <p:cNvSpPr/>
          <p:nvPr/>
        </p:nvSpPr>
        <p:spPr>
          <a:xfrm>
            <a:off x="560278" y="1700808"/>
            <a:ext cx="1995498" cy="1477328"/>
          </a:xfrm>
          <a:prstGeom prst="rect">
            <a:avLst/>
          </a:prstGeom>
        </p:spPr>
        <p:txBody>
          <a:bodyPr wrap="square">
            <a:spAutoFit/>
          </a:bodyPr>
          <a:lstStyle/>
          <a:p>
            <a:r>
              <a:rPr lang="fr-FR" dirty="0">
                <a:solidFill>
                  <a:srgbClr val="0070C0"/>
                </a:solidFill>
                <a:latin typeface="+mj-lt"/>
                <a:cs typeface="Arial" pitchFamily="34" charset="0"/>
              </a:rPr>
              <a:t>Partie à remplir en fonction du cahier des charges du matériau, de ses caractéristiques</a:t>
            </a:r>
          </a:p>
        </p:txBody>
      </p:sp>
      <p:sp>
        <p:nvSpPr>
          <p:cNvPr id="7" name="Rectangle 6"/>
          <p:cNvSpPr/>
          <p:nvPr/>
        </p:nvSpPr>
        <p:spPr>
          <a:xfrm>
            <a:off x="581967" y="4293096"/>
            <a:ext cx="1709936" cy="1477328"/>
          </a:xfrm>
          <a:prstGeom prst="rect">
            <a:avLst/>
          </a:prstGeom>
        </p:spPr>
        <p:txBody>
          <a:bodyPr wrap="square">
            <a:spAutoFit/>
          </a:bodyPr>
          <a:lstStyle/>
          <a:p>
            <a:r>
              <a:rPr lang="fr-FR" dirty="0">
                <a:solidFill>
                  <a:srgbClr val="00B050"/>
                </a:solidFill>
                <a:latin typeface="+mj-lt"/>
                <a:cs typeface="Arial" pitchFamily="34" charset="0"/>
              </a:rPr>
              <a:t>Nombre d’essai à réaliser (inscrit dans la norme)</a:t>
            </a:r>
          </a:p>
          <a:p>
            <a:endParaRPr lang="fr-FR" dirty="0">
              <a:solidFill>
                <a:srgbClr val="00B050"/>
              </a:solidFill>
              <a:latin typeface="+mj-lt"/>
            </a:endParaRPr>
          </a:p>
        </p:txBody>
      </p:sp>
      <p:sp>
        <p:nvSpPr>
          <p:cNvPr id="8" name="Rectangle 7"/>
          <p:cNvSpPr/>
          <p:nvPr/>
        </p:nvSpPr>
        <p:spPr>
          <a:xfrm>
            <a:off x="7020272" y="3844499"/>
            <a:ext cx="1656184" cy="1200329"/>
          </a:xfrm>
          <a:prstGeom prst="rect">
            <a:avLst/>
          </a:prstGeom>
        </p:spPr>
        <p:txBody>
          <a:bodyPr wrap="square">
            <a:spAutoFit/>
          </a:bodyPr>
          <a:lstStyle/>
          <a:p>
            <a:r>
              <a:rPr lang="fr-FR" dirty="0">
                <a:solidFill>
                  <a:srgbClr val="FF0000"/>
                </a:solidFill>
                <a:latin typeface="+mj-lt"/>
                <a:cs typeface="Arial" pitchFamily="34" charset="0"/>
              </a:rPr>
              <a:t>Après chaque </a:t>
            </a:r>
            <a:r>
              <a:rPr lang="fr-FR" dirty="0" smtClean="0">
                <a:solidFill>
                  <a:srgbClr val="FF0000"/>
                </a:solidFill>
                <a:latin typeface="+mj-lt"/>
                <a:cs typeface="Arial" pitchFamily="34" charset="0"/>
              </a:rPr>
              <a:t>essai, consigner </a:t>
            </a:r>
            <a:r>
              <a:rPr lang="fr-FR" dirty="0">
                <a:solidFill>
                  <a:srgbClr val="FF0000"/>
                </a:solidFill>
                <a:latin typeface="+mj-lt"/>
                <a:cs typeface="Arial" pitchFamily="34" charset="0"/>
              </a:rPr>
              <a:t>la valeur dans le PV</a:t>
            </a:r>
          </a:p>
        </p:txBody>
      </p:sp>
      <p:pic>
        <p:nvPicPr>
          <p:cNvPr id="11266" name="Picture 2" descr="DSC0304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07" t="12389" r="8859" b="7080"/>
          <a:stretch/>
        </p:blipFill>
        <p:spPr bwMode="auto">
          <a:xfrm>
            <a:off x="6932483" y="1340768"/>
            <a:ext cx="1615737" cy="174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avec flèche 11"/>
          <p:cNvCxnSpPr/>
          <p:nvPr/>
        </p:nvCxnSpPr>
        <p:spPr>
          <a:xfrm>
            <a:off x="2171811" y="2577970"/>
            <a:ext cx="688023" cy="20295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291903" y="4690157"/>
            <a:ext cx="839937" cy="10699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860032" y="4690157"/>
            <a:ext cx="2072452" cy="1790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Espace réservé du contenu 21"/>
          <p:cNvGraphicFramePr>
            <a:graphicFrameLocks noGrp="1"/>
          </p:cNvGraphicFramePr>
          <p:nvPr>
            <p:ph idx="1"/>
            <p:extLst>
              <p:ext uri="{D42A27DB-BD31-4B8C-83A1-F6EECF244321}">
                <p14:modId xmlns:p14="http://schemas.microsoft.com/office/powerpoint/2010/main" val="4035099630"/>
              </p:ext>
            </p:extLst>
          </p:nvPr>
        </p:nvGraphicFramePr>
        <p:xfrm>
          <a:off x="2771800" y="1196753"/>
          <a:ext cx="3672408" cy="4824535"/>
        </p:xfrm>
        <a:graphic>
          <a:graphicData uri="http://schemas.openxmlformats.org/drawingml/2006/table">
            <a:tbl>
              <a:tblPr firstRow="1" bandRow="1">
                <a:tableStyleId>{2D5ABB26-0587-4C30-8999-92F81FD0307C}</a:tableStyleId>
              </a:tblPr>
              <a:tblGrid>
                <a:gridCol w="3672408"/>
              </a:tblGrid>
              <a:tr h="48245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834" y="1318570"/>
            <a:ext cx="3448100" cy="462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7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a:t>5</a:t>
            </a:r>
            <a:r>
              <a:rPr lang="fr-FR" sz="2800" b="1" dirty="0" smtClean="0"/>
              <a:t>.   EXPRESSION DES RESULTATS </a:t>
            </a:r>
            <a:endParaRPr lang="fr-FR" sz="2800" b="1" dirty="0"/>
          </a:p>
        </p:txBody>
      </p:sp>
      <p:sp>
        <p:nvSpPr>
          <p:cNvPr id="3" name="Espace réservé du contenu 2"/>
          <p:cNvSpPr>
            <a:spLocks noGrp="1"/>
          </p:cNvSpPr>
          <p:nvPr>
            <p:ph idx="1"/>
          </p:nvPr>
        </p:nvSpPr>
        <p:spPr>
          <a:xfrm>
            <a:off x="395536" y="4437112"/>
            <a:ext cx="8229600" cy="1872208"/>
          </a:xfrm>
        </p:spPr>
        <p:txBody>
          <a:bodyPr>
            <a:normAutofit fontScale="47500" lnSpcReduction="20000"/>
          </a:bodyPr>
          <a:lstStyle/>
          <a:p>
            <a:pPr marL="0" indent="0">
              <a:buNone/>
            </a:pPr>
            <a:r>
              <a:rPr lang="fr-FR" sz="2900" b="1" u="sng" dirty="0" smtClean="0">
                <a:latin typeface="+mj-lt"/>
              </a:rPr>
              <a:t>Interprétation :</a:t>
            </a:r>
          </a:p>
          <a:p>
            <a:pPr marL="0" indent="0">
              <a:buNone/>
            </a:pPr>
            <a:r>
              <a:rPr lang="fr-FR" sz="2900" dirty="0" smtClean="0">
                <a:latin typeface="+mj-lt"/>
              </a:rPr>
              <a:t>La matière est conforme aux critères du cahier des charges pour la résistance à la traction et la masse. En revanche elle est non conforme  pour la résistance des coloris et la pénétration de l’eau .</a:t>
            </a:r>
          </a:p>
          <a:p>
            <a:endParaRPr lang="fr-FR" sz="2900" dirty="0" smtClean="0">
              <a:latin typeface="+mj-lt"/>
            </a:endParaRPr>
          </a:p>
          <a:p>
            <a:pPr marL="0" indent="0">
              <a:buNone/>
            </a:pPr>
            <a:r>
              <a:rPr lang="fr-FR" sz="2900" b="1" dirty="0" smtClean="0">
                <a:latin typeface="+mj-lt"/>
              </a:rPr>
              <a:t>	</a:t>
            </a:r>
            <a:r>
              <a:rPr lang="fr-FR" sz="2900" b="1" u="sng" dirty="0" smtClean="0">
                <a:latin typeface="+mj-lt"/>
              </a:rPr>
              <a:t>Solutions :</a:t>
            </a:r>
          </a:p>
          <a:p>
            <a:pPr marL="0" indent="0">
              <a:buNone/>
            </a:pPr>
            <a:r>
              <a:rPr lang="fr-FR" sz="2900" dirty="0" smtClean="0">
                <a:latin typeface="+mj-lt"/>
              </a:rPr>
              <a:t> </a:t>
            </a:r>
            <a:r>
              <a:rPr lang="fr-FR" sz="2900" b="1" i="1" dirty="0" smtClean="0">
                <a:latin typeface="+mj-lt"/>
              </a:rPr>
              <a:t>Renvoyer la matière au fournisseur,</a:t>
            </a:r>
          </a:p>
          <a:p>
            <a:pPr marL="0" indent="0">
              <a:buNone/>
            </a:pPr>
            <a:r>
              <a:rPr lang="fr-FR" sz="2900" b="1" i="1" dirty="0" smtClean="0">
                <a:latin typeface="+mj-lt"/>
              </a:rPr>
              <a:t> revoir les exigences du cahier des charges avec le fabricant.</a:t>
            </a:r>
          </a:p>
          <a:p>
            <a:pPr marL="0" indent="0">
              <a:buNone/>
            </a:pPr>
            <a:endParaRPr lang="fr-FR" sz="2900" dirty="0" smtClean="0">
              <a:latin typeface="+mj-lt"/>
            </a:endParaRPr>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460359744"/>
              </p:ext>
            </p:extLst>
          </p:nvPr>
        </p:nvGraphicFramePr>
        <p:xfrm>
          <a:off x="323528" y="1412776"/>
          <a:ext cx="5832648" cy="2730784"/>
        </p:xfrm>
        <a:graphic>
          <a:graphicData uri="http://schemas.openxmlformats.org/drawingml/2006/table">
            <a:tbl>
              <a:tblPr firstRow="1" bandRow="1">
                <a:tableStyleId>{5C22544A-7EE6-4342-B048-85BDC9FD1C3A}</a:tableStyleId>
              </a:tblPr>
              <a:tblGrid>
                <a:gridCol w="2374736"/>
                <a:gridCol w="1728956"/>
                <a:gridCol w="1728956"/>
              </a:tblGrid>
              <a:tr h="0">
                <a:tc>
                  <a:txBody>
                    <a:bodyPr/>
                    <a:lstStyle/>
                    <a:p>
                      <a:endParaRPr lang="fr-FR" sz="1400" dirty="0" smtClean="0">
                        <a:latin typeface="+mj-lt"/>
                      </a:endParaRPr>
                    </a:p>
                  </a:txBody>
                  <a:tcPr marL="91439" marR="91439" marT="45710" marB="45710">
                    <a:solidFill>
                      <a:srgbClr val="92D050"/>
                    </a:solidFill>
                  </a:tcPr>
                </a:tc>
                <a:tc>
                  <a:txBody>
                    <a:bodyPr/>
                    <a:lstStyle/>
                    <a:p>
                      <a:pPr algn="ctr"/>
                      <a:r>
                        <a:rPr lang="fr-FR" sz="1400" dirty="0" smtClean="0">
                          <a:latin typeface="+mj-lt"/>
                        </a:rPr>
                        <a:t>VALEURS</a:t>
                      </a:r>
                    </a:p>
                    <a:p>
                      <a:pPr algn="ctr"/>
                      <a:r>
                        <a:rPr lang="fr-FR" sz="1400" dirty="0" smtClean="0">
                          <a:latin typeface="+mj-lt"/>
                        </a:rPr>
                        <a:t>À respecter</a:t>
                      </a:r>
                      <a:endParaRPr lang="fr-FR" sz="1400" dirty="0">
                        <a:latin typeface="+mj-lt"/>
                      </a:endParaRPr>
                    </a:p>
                  </a:txBody>
                  <a:tcPr marL="91439" marR="91439" marT="45710" marB="45710">
                    <a:solidFill>
                      <a:srgbClr val="92D050"/>
                    </a:solidFill>
                  </a:tcPr>
                </a:tc>
                <a:tc>
                  <a:txBody>
                    <a:bodyPr/>
                    <a:lstStyle/>
                    <a:p>
                      <a:pPr algn="ctr"/>
                      <a:r>
                        <a:rPr lang="fr-FR" sz="1400" dirty="0" smtClean="0">
                          <a:latin typeface="+mj-lt"/>
                        </a:rPr>
                        <a:t>RESULTATS</a:t>
                      </a:r>
                      <a:r>
                        <a:rPr lang="fr-FR" sz="1400" baseline="0" dirty="0" smtClean="0">
                          <a:latin typeface="+mj-lt"/>
                        </a:rPr>
                        <a:t> </a:t>
                      </a:r>
                    </a:p>
                    <a:p>
                      <a:pPr algn="ctr"/>
                      <a:r>
                        <a:rPr lang="fr-FR" sz="1400" baseline="0" dirty="0" smtClean="0">
                          <a:latin typeface="+mj-lt"/>
                        </a:rPr>
                        <a:t> DES TESTS</a:t>
                      </a:r>
                      <a:endParaRPr lang="fr-FR" sz="1400" dirty="0">
                        <a:latin typeface="+mj-lt"/>
                      </a:endParaRPr>
                    </a:p>
                  </a:txBody>
                  <a:tcPr marL="91439" marR="91439" marT="45710" marB="45710">
                    <a:solidFill>
                      <a:srgbClr val="92D050"/>
                    </a:solidFill>
                  </a:tcPr>
                </a:tc>
              </a:tr>
              <a:tr h="51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MASSE surfacique</a:t>
                      </a:r>
                    </a:p>
                  </a:txBody>
                  <a:tcPr marL="91439" marR="91439" marT="45710" marB="4571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  210 g/m²</a:t>
                      </a:r>
                    </a:p>
                  </a:txBody>
                  <a:tcPr marL="91439" marR="91439" marT="45710" marB="4571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00B050"/>
                          </a:solidFill>
                          <a:latin typeface="+mn-lt"/>
                          <a:ea typeface="+mn-ea"/>
                          <a:cs typeface="+mn-cs"/>
                        </a:rPr>
                        <a:t>195g/m²</a:t>
                      </a:r>
                    </a:p>
                    <a:p>
                      <a:pPr algn="ctr"/>
                      <a:r>
                        <a:rPr lang="fr-FR" sz="1400" dirty="0" smtClean="0">
                          <a:solidFill>
                            <a:srgbClr val="00B050"/>
                          </a:solidFill>
                          <a:latin typeface="+mj-lt"/>
                        </a:rPr>
                        <a:t> </a:t>
                      </a:r>
                    </a:p>
                  </a:txBody>
                  <a:tcPr marL="91439" marR="91439" marT="45710" marB="45710">
                    <a:solidFill>
                      <a:schemeClr val="accent3">
                        <a:lumMod val="40000"/>
                        <a:lumOff val="60000"/>
                      </a:schemeClr>
                    </a:solidFill>
                  </a:tcPr>
                </a:tc>
              </a:tr>
              <a:tr h="588182">
                <a:tc>
                  <a:txBody>
                    <a:bodyPr/>
                    <a:lstStyle/>
                    <a:p>
                      <a:r>
                        <a:rPr lang="fr-FR" sz="1400" kern="1200" dirty="0" smtClean="0">
                          <a:solidFill>
                            <a:schemeClr val="dk1"/>
                          </a:solidFill>
                          <a:latin typeface="+mn-lt"/>
                          <a:ea typeface="+mn-ea"/>
                          <a:cs typeface="+mn-cs"/>
                        </a:rPr>
                        <a:t>Résistance à la traction</a:t>
                      </a:r>
                      <a:endParaRPr lang="fr-FR" sz="1400" dirty="0">
                        <a:latin typeface="+mj-lt"/>
                      </a:endParaRPr>
                    </a:p>
                  </a:txBody>
                  <a:tcPr marL="91439" marR="91439" marT="45710" marB="45710">
                    <a:solidFill>
                      <a:schemeClr val="accent3">
                        <a:lumMod val="20000"/>
                        <a:lumOff val="80000"/>
                      </a:schemeClr>
                    </a:solidFill>
                  </a:tcPr>
                </a:tc>
                <a:tc>
                  <a:txBody>
                    <a:bodyPr/>
                    <a:lstStyle/>
                    <a:p>
                      <a:r>
                        <a:rPr lang="fr-FR" sz="1400" kern="1200" dirty="0" smtClean="0">
                          <a:solidFill>
                            <a:schemeClr val="dk1"/>
                          </a:solidFill>
                          <a:latin typeface="+mn-lt"/>
                          <a:ea typeface="+mn-ea"/>
                          <a:cs typeface="+mn-cs"/>
                        </a:rPr>
                        <a:t>Chaine   ≤90 daN</a:t>
                      </a:r>
                    </a:p>
                    <a:p>
                      <a:r>
                        <a:rPr lang="fr-FR" sz="1400" kern="1200" dirty="0" smtClean="0">
                          <a:solidFill>
                            <a:schemeClr val="dk1"/>
                          </a:solidFill>
                          <a:latin typeface="+mn-lt"/>
                          <a:ea typeface="+mn-ea"/>
                          <a:cs typeface="+mn-cs"/>
                        </a:rPr>
                        <a:t>Trame    ≤ 80 dan</a:t>
                      </a:r>
                    </a:p>
                  </a:txBody>
                  <a:tcPr marL="91439" marR="91439" marT="45710" marB="45710">
                    <a:solidFill>
                      <a:schemeClr val="accent3">
                        <a:lumMod val="20000"/>
                        <a:lumOff val="80000"/>
                      </a:schemeClr>
                    </a:solidFill>
                  </a:tcPr>
                </a:tc>
                <a:tc>
                  <a:txBody>
                    <a:bodyPr/>
                    <a:lstStyle/>
                    <a:p>
                      <a:pPr algn="ctr"/>
                      <a:r>
                        <a:rPr lang="fr-FR" sz="1400" kern="1200" dirty="0" smtClean="0">
                          <a:solidFill>
                            <a:srgbClr val="00B050"/>
                          </a:solidFill>
                          <a:latin typeface="+mn-lt"/>
                          <a:ea typeface="+mn-ea"/>
                          <a:cs typeface="+mn-cs"/>
                        </a:rPr>
                        <a:t>92 daN</a:t>
                      </a:r>
                    </a:p>
                    <a:p>
                      <a:pPr algn="ctr"/>
                      <a:r>
                        <a:rPr lang="fr-FR" sz="1400" kern="1200" dirty="0" smtClean="0">
                          <a:solidFill>
                            <a:srgbClr val="00B050"/>
                          </a:solidFill>
                          <a:latin typeface="+mn-lt"/>
                          <a:ea typeface="+mn-ea"/>
                          <a:cs typeface="+mn-cs"/>
                        </a:rPr>
                        <a:t>  80 daN</a:t>
                      </a:r>
                    </a:p>
                  </a:txBody>
                  <a:tcPr marL="91439" marR="91439" marT="45710" marB="45710">
                    <a:solidFill>
                      <a:schemeClr val="accent3">
                        <a:lumMod val="20000"/>
                        <a:lumOff val="80000"/>
                      </a:schemeClr>
                    </a:solidFill>
                  </a:tcPr>
                </a:tc>
              </a:tr>
              <a:tr h="588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Résistance</a:t>
                      </a:r>
                      <a:r>
                        <a:rPr lang="fr-FR" sz="1400" kern="1200" baseline="0" dirty="0" smtClean="0">
                          <a:solidFill>
                            <a:schemeClr val="dk1"/>
                          </a:solidFill>
                          <a:latin typeface="+mn-lt"/>
                          <a:ea typeface="+mn-ea"/>
                          <a:cs typeface="+mn-cs"/>
                        </a:rPr>
                        <a:t> des teintures aux frottements</a:t>
                      </a:r>
                      <a:endParaRPr lang="fr-FR" sz="1400" kern="1200" dirty="0" smtClean="0">
                        <a:solidFill>
                          <a:schemeClr val="dk1"/>
                        </a:solidFill>
                        <a:latin typeface="+mn-lt"/>
                        <a:ea typeface="+mn-ea"/>
                        <a:cs typeface="+mn-cs"/>
                      </a:endParaRPr>
                    </a:p>
                  </a:txBody>
                  <a:tcPr marL="91439" marR="91439" marT="45710" marB="45710">
                    <a:solidFill>
                      <a:schemeClr val="accent3">
                        <a:lumMod val="40000"/>
                        <a:lumOff val="60000"/>
                      </a:schemeClr>
                    </a:solidFill>
                  </a:tcPr>
                </a:tc>
                <a:tc>
                  <a:txBody>
                    <a:bodyPr/>
                    <a:lstStyle/>
                    <a:p>
                      <a:pPr algn="l"/>
                      <a:r>
                        <a:rPr lang="fr-FR" sz="1400" kern="1200" dirty="0" smtClean="0">
                          <a:solidFill>
                            <a:schemeClr val="dk1"/>
                          </a:solidFill>
                          <a:latin typeface="+mn-lt"/>
                          <a:ea typeface="+mn-ea"/>
                          <a:cs typeface="+mn-cs"/>
                        </a:rPr>
                        <a:t>Sec               5</a:t>
                      </a:r>
                    </a:p>
                    <a:p>
                      <a:pPr algn="l"/>
                      <a:r>
                        <a:rPr lang="fr-FR" sz="1400" kern="1200" dirty="0" smtClean="0">
                          <a:solidFill>
                            <a:schemeClr val="dk1"/>
                          </a:solidFill>
                          <a:latin typeface="+mn-lt"/>
                          <a:ea typeface="+mn-ea"/>
                          <a:cs typeface="+mn-cs"/>
                        </a:rPr>
                        <a:t>Humide       5</a:t>
                      </a:r>
                    </a:p>
                  </a:txBody>
                  <a:tcPr marL="91439" marR="91439" marT="45710" marB="45710">
                    <a:solidFill>
                      <a:schemeClr val="accent3">
                        <a:lumMod val="40000"/>
                        <a:lumOff val="60000"/>
                      </a:schemeClr>
                    </a:solidFill>
                  </a:tcPr>
                </a:tc>
                <a:tc>
                  <a:txBody>
                    <a:bodyPr/>
                    <a:lstStyle/>
                    <a:p>
                      <a:pPr algn="ctr"/>
                      <a:r>
                        <a:rPr lang="fr-FR" sz="1400" kern="1200" dirty="0" smtClean="0">
                          <a:solidFill>
                            <a:srgbClr val="00B050"/>
                          </a:solidFill>
                          <a:latin typeface="+mn-lt"/>
                          <a:ea typeface="+mn-ea"/>
                          <a:cs typeface="+mn-cs"/>
                        </a:rPr>
                        <a:t>4</a:t>
                      </a:r>
                    </a:p>
                    <a:p>
                      <a:pPr algn="ctr"/>
                      <a:r>
                        <a:rPr lang="fr-FR" sz="1400" kern="1200" dirty="0" smtClean="0">
                          <a:solidFill>
                            <a:srgbClr val="00B050"/>
                          </a:solidFill>
                          <a:latin typeface="+mn-lt"/>
                          <a:ea typeface="+mn-ea"/>
                          <a:cs typeface="+mn-cs"/>
                        </a:rPr>
                        <a:t>3</a:t>
                      </a:r>
                    </a:p>
                  </a:txBody>
                  <a:tcPr marL="91439" marR="91439" marT="45710" marB="45710">
                    <a:solidFill>
                      <a:schemeClr val="accent3">
                        <a:lumMod val="40000"/>
                        <a:lumOff val="60000"/>
                      </a:schemeClr>
                    </a:solidFill>
                  </a:tcPr>
                </a:tc>
              </a:tr>
              <a:tr h="51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Résistance à la pénétration</a:t>
                      </a:r>
                      <a:r>
                        <a:rPr lang="fr-FR" sz="1400" kern="1200" baseline="0" dirty="0" smtClean="0">
                          <a:solidFill>
                            <a:schemeClr val="dk1"/>
                          </a:solidFill>
                          <a:latin typeface="+mn-lt"/>
                          <a:ea typeface="+mn-ea"/>
                          <a:cs typeface="+mn-cs"/>
                        </a:rPr>
                        <a:t> de l’eau</a:t>
                      </a:r>
                      <a:endParaRPr lang="fr-FR" sz="1400" kern="1200" dirty="0" smtClean="0">
                        <a:solidFill>
                          <a:schemeClr val="dk1"/>
                        </a:solidFill>
                        <a:latin typeface="+mn-lt"/>
                        <a:ea typeface="+mn-ea"/>
                        <a:cs typeface="+mn-cs"/>
                      </a:endParaRPr>
                    </a:p>
                  </a:txBody>
                  <a:tcPr marL="91439" marR="91439" marT="45710" marB="45710">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latin typeface="+mn-lt"/>
                          <a:ea typeface="+mn-ea"/>
                          <a:cs typeface="+mn-cs"/>
                        </a:rPr>
                        <a:t>5</a:t>
                      </a:r>
                    </a:p>
                  </a:txBody>
                  <a:tcPr marL="91439" marR="91439" marT="45710" marB="45710">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00B050"/>
                          </a:solidFill>
                          <a:latin typeface="+mn-lt"/>
                          <a:ea typeface="+mn-ea"/>
                          <a:cs typeface="+mn-cs"/>
                        </a:rPr>
                        <a:t>4</a:t>
                      </a:r>
                    </a:p>
                  </a:txBody>
                  <a:tcPr marL="91439" marR="91439" marT="45710" marB="45710">
                    <a:solidFill>
                      <a:schemeClr val="accent3">
                        <a:lumMod val="20000"/>
                        <a:lumOff val="80000"/>
                      </a:schemeClr>
                    </a:solidFill>
                  </a:tcPr>
                </a:tc>
              </a:tr>
            </a:tbl>
          </a:graphicData>
        </a:graphic>
      </p:graphicFrame>
      <p:sp>
        <p:nvSpPr>
          <p:cNvPr id="9" name="Flèche droite 8"/>
          <p:cNvSpPr/>
          <p:nvPr/>
        </p:nvSpPr>
        <p:spPr>
          <a:xfrm>
            <a:off x="716575" y="5250253"/>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169022655"/>
              </p:ext>
            </p:extLst>
          </p:nvPr>
        </p:nvGraphicFramePr>
        <p:xfrm>
          <a:off x="6588224" y="1412776"/>
          <a:ext cx="1512168" cy="2736305"/>
        </p:xfrm>
        <a:graphic>
          <a:graphicData uri="http://schemas.openxmlformats.org/drawingml/2006/table">
            <a:tbl>
              <a:tblPr firstRow="1" bandRow="1">
                <a:tableStyleId>{5C22544A-7EE6-4342-B048-85BDC9FD1C3A}</a:tableStyleId>
              </a:tblPr>
              <a:tblGrid>
                <a:gridCol w="1512168"/>
              </a:tblGrid>
              <a:tr h="547261">
                <a:tc>
                  <a:txBody>
                    <a:bodyPr/>
                    <a:lstStyle/>
                    <a:p>
                      <a:pPr algn="ctr"/>
                      <a:r>
                        <a:rPr lang="fr-FR" sz="1400" dirty="0" smtClean="0">
                          <a:solidFill>
                            <a:schemeClr val="bg1"/>
                          </a:solidFill>
                          <a:latin typeface="+mj-lt"/>
                        </a:rPr>
                        <a:t>CONFORMITE</a:t>
                      </a:r>
                      <a:endParaRPr lang="fr-FR" sz="1400" dirty="0">
                        <a:solidFill>
                          <a:schemeClr val="bg1"/>
                        </a:solidFill>
                        <a:latin typeface="+mj-lt"/>
                      </a:endParaRPr>
                    </a:p>
                  </a:txBody>
                  <a:tcPr>
                    <a:solidFill>
                      <a:srgbClr val="92D050"/>
                    </a:solidFill>
                  </a:tcPr>
                </a:tc>
              </a:tr>
              <a:tr h="547261">
                <a:tc>
                  <a:txBody>
                    <a:bodyPr/>
                    <a:lstStyle/>
                    <a:p>
                      <a:pPr algn="ctr"/>
                      <a:r>
                        <a:rPr lang="fr-FR" sz="1400" dirty="0" smtClean="0">
                          <a:solidFill>
                            <a:srgbClr val="FF0000"/>
                          </a:solidFill>
                          <a:latin typeface="+mj-lt"/>
                        </a:rPr>
                        <a:t>OUI</a:t>
                      </a:r>
                      <a:endParaRPr lang="fr-FR" sz="1400" dirty="0">
                        <a:solidFill>
                          <a:srgbClr val="FF0000"/>
                        </a:solidFill>
                        <a:latin typeface="+mj-lt"/>
                      </a:endParaRPr>
                    </a:p>
                  </a:txBody>
                  <a:tcPr>
                    <a:solidFill>
                      <a:schemeClr val="accent3">
                        <a:lumMod val="40000"/>
                        <a:lumOff val="60000"/>
                      </a:schemeClr>
                    </a:solidFill>
                  </a:tcP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FF0000"/>
                          </a:solidFill>
                          <a:latin typeface="+mn-lt"/>
                          <a:ea typeface="+mn-ea"/>
                          <a:cs typeface="+mn-cs"/>
                        </a:rPr>
                        <a:t>OUI</a:t>
                      </a:r>
                    </a:p>
                  </a:txBody>
                  <a:tcPr>
                    <a:solidFill>
                      <a:schemeClr val="accent3">
                        <a:lumMod val="20000"/>
                        <a:lumOff val="80000"/>
                      </a:schemeClr>
                    </a:solidFill>
                  </a:tcPr>
                </a:tc>
              </a:tr>
              <a:tr h="547261">
                <a:tc>
                  <a:txBody>
                    <a:bodyPr/>
                    <a:lstStyle/>
                    <a:p>
                      <a:pPr algn="ctr"/>
                      <a:r>
                        <a:rPr lang="fr-FR" sz="1400" dirty="0" smtClean="0">
                          <a:solidFill>
                            <a:srgbClr val="FF0000"/>
                          </a:solidFill>
                          <a:latin typeface="+mj-lt"/>
                        </a:rPr>
                        <a:t>NON</a:t>
                      </a:r>
                      <a:endParaRPr lang="fr-FR" sz="1400" dirty="0">
                        <a:solidFill>
                          <a:srgbClr val="FF0000"/>
                        </a:solidFill>
                        <a:latin typeface="+mj-lt"/>
                      </a:endParaRPr>
                    </a:p>
                  </a:txBody>
                  <a:tcPr>
                    <a:solidFill>
                      <a:schemeClr val="accent3">
                        <a:lumMod val="40000"/>
                        <a:lumOff val="60000"/>
                      </a:schemeClr>
                    </a:solidFill>
                  </a:tcP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FF0000"/>
                          </a:solidFill>
                          <a:latin typeface="+mn-lt"/>
                          <a:ea typeface="+mn-ea"/>
                          <a:cs typeface="+mn-cs"/>
                        </a:rPr>
                        <a:t>NON</a:t>
                      </a:r>
                    </a:p>
                    <a:p>
                      <a:pPr algn="ctr"/>
                      <a:endParaRPr lang="fr-FR" sz="1400" dirty="0" smtClean="0">
                        <a:solidFill>
                          <a:srgbClr val="FF0000"/>
                        </a:solidFill>
                        <a:latin typeface="+mj-lt"/>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137666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50825" y="1557338"/>
            <a:ext cx="8686800" cy="4525962"/>
          </a:xfrm>
        </p:spPr>
        <p:txBody>
          <a:bodyPr>
            <a:normAutofit/>
          </a:bodyPr>
          <a:lstStyle/>
          <a:p>
            <a:pPr marL="274320" indent="-274320" fontAlgn="auto">
              <a:lnSpc>
                <a:spcPct val="90000"/>
              </a:lnSpc>
              <a:spcAft>
                <a:spcPts val="0"/>
              </a:spcAft>
              <a:buClr>
                <a:schemeClr val="accent3"/>
              </a:buClr>
              <a:buFont typeface="Wingdings 2"/>
              <a:buChar char=""/>
              <a:defRPr/>
            </a:pPr>
            <a:r>
              <a:rPr lang="fr-FR" sz="2800" dirty="0"/>
              <a:t>Ce diaporama n’est pas exhaustif, le matériel évolue, les Normes peuvent aussi être modifiées</a:t>
            </a:r>
            <a:r>
              <a:rPr lang="fr-FR" sz="2800" dirty="0" smtClean="0"/>
              <a:t>.</a:t>
            </a:r>
          </a:p>
          <a:p>
            <a:pPr marL="274320" indent="-274320" fontAlgn="auto">
              <a:lnSpc>
                <a:spcPct val="90000"/>
              </a:lnSpc>
              <a:spcAft>
                <a:spcPts val="0"/>
              </a:spcAft>
              <a:buClr>
                <a:schemeClr val="accent3"/>
              </a:buClr>
              <a:buFont typeface="Wingdings 2"/>
              <a:buChar char=""/>
              <a:defRPr/>
            </a:pPr>
            <a:endParaRPr lang="fr-FR" sz="2800" dirty="0"/>
          </a:p>
          <a:p>
            <a:pPr marL="274320" indent="-274320" fontAlgn="auto">
              <a:lnSpc>
                <a:spcPct val="90000"/>
              </a:lnSpc>
              <a:spcAft>
                <a:spcPts val="0"/>
              </a:spcAft>
              <a:buClr>
                <a:schemeClr val="accent3"/>
              </a:buClr>
              <a:buFont typeface="Wingdings 2"/>
              <a:buChar char=""/>
              <a:defRPr/>
            </a:pPr>
            <a:r>
              <a:rPr lang="fr-FR" sz="2800" dirty="0"/>
              <a:t>Chaque méthode et appareil seront développés en fonction des besoins de formation.</a:t>
            </a:r>
          </a:p>
          <a:p>
            <a:pPr marL="274320" indent="-274320" fontAlgn="auto">
              <a:lnSpc>
                <a:spcPct val="90000"/>
              </a:lnSpc>
              <a:spcAft>
                <a:spcPts val="0"/>
              </a:spcAft>
              <a:buClr>
                <a:schemeClr val="accent3"/>
              </a:buClr>
              <a:buFontTx/>
              <a:buNone/>
              <a:defRPr/>
            </a:pPr>
            <a:endParaRPr lang="fr-FR" sz="2800" dirty="0" smtClean="0"/>
          </a:p>
          <a:p>
            <a:pPr marL="274320" indent="-274320" fontAlgn="auto">
              <a:lnSpc>
                <a:spcPct val="90000"/>
              </a:lnSpc>
              <a:spcAft>
                <a:spcPts val="0"/>
              </a:spcAft>
              <a:buClr>
                <a:schemeClr val="accent3"/>
              </a:buClr>
              <a:buFontTx/>
              <a:buNone/>
              <a:defRPr/>
            </a:pPr>
            <a:endParaRPr lang="fr-FR" sz="2800" dirty="0"/>
          </a:p>
          <a:p>
            <a:pPr marL="274320" indent="-274320" fontAlgn="auto">
              <a:lnSpc>
                <a:spcPct val="90000"/>
              </a:lnSpc>
              <a:spcAft>
                <a:spcPts val="0"/>
              </a:spcAft>
              <a:buClr>
                <a:schemeClr val="accent3"/>
              </a:buClr>
              <a:buFontTx/>
              <a:buNone/>
              <a:defRPr/>
            </a:pPr>
            <a:endParaRPr lang="fr-FR" sz="2800" dirty="0" smtClean="0"/>
          </a:p>
          <a:p>
            <a:pPr marL="274320" indent="-274320" fontAlgn="auto">
              <a:lnSpc>
                <a:spcPct val="90000"/>
              </a:lnSpc>
              <a:spcAft>
                <a:spcPts val="0"/>
              </a:spcAft>
              <a:buClr>
                <a:schemeClr val="accent3"/>
              </a:buClr>
              <a:buFontTx/>
              <a:buNone/>
              <a:defRPr/>
            </a:pPr>
            <a:endParaRPr lang="fr-FR" sz="2800" dirty="0"/>
          </a:p>
        </p:txBody>
      </p:sp>
    </p:spTree>
    <p:extLst>
      <p:ext uri="{BB962C8B-B14F-4D97-AF65-F5344CB8AC3E}">
        <p14:creationId xmlns:p14="http://schemas.microsoft.com/office/powerpoint/2010/main" val="4391497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5000"/>
                                  </p:iterate>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1000"/>
                                        <p:tgtEl>
                                          <p:spTgt spid="34819">
                                            <p:txEl>
                                              <p:pRg st="0" end="0"/>
                                            </p:txEl>
                                          </p:spTgt>
                                        </p:tgtEl>
                                      </p:cBhvr>
                                    </p:animEffect>
                                  </p:childTnLst>
                                </p:cTn>
                              </p:par>
                            </p:childTnLst>
                          </p:cTn>
                        </p:par>
                        <p:par>
                          <p:cTn id="8" fill="hold" nodeType="afterGroup">
                            <p:stCondLst>
                              <p:cond delay="5000"/>
                            </p:stCondLst>
                            <p:childTnLst>
                              <p:par>
                                <p:cTn id="9" presetID="22" presetClass="entr" presetSubtype="8" fill="hold" grpId="0" nodeType="afterEffect">
                                  <p:stCondLst>
                                    <p:cond delay="0"/>
                                  </p:stCondLst>
                                  <p:iterate type="lt">
                                    <p:tmPct val="5000"/>
                                  </p:iterate>
                                  <p:childTnLst>
                                    <p:set>
                                      <p:cBhvr>
                                        <p:cTn id="10" dur="1" fill="hold">
                                          <p:stCondLst>
                                            <p:cond delay="0"/>
                                          </p:stCondLst>
                                        </p:cTn>
                                        <p:tgtEl>
                                          <p:spTgt spid="34819">
                                            <p:txEl>
                                              <p:pRg st="2" end="2"/>
                                            </p:txEl>
                                          </p:spTgt>
                                        </p:tgtEl>
                                        <p:attrNameLst>
                                          <p:attrName>style.visibility</p:attrName>
                                        </p:attrNameLst>
                                      </p:cBhvr>
                                      <p:to>
                                        <p:strVal val="visible"/>
                                      </p:to>
                                    </p:set>
                                    <p:animEffect transition="in" filter="wipe(left)">
                                      <p:cBhvr>
                                        <p:cTn id="11" dur="1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8" y="764704"/>
            <a:ext cx="7776864" cy="5256584"/>
          </a:xfrm>
        </p:spPr>
        <p:txBody>
          <a:bodyPr>
            <a:normAutofit/>
          </a:bodyPr>
          <a:lstStyle/>
          <a:p>
            <a:pPr marL="342900" indent="-342900" algn="l">
              <a:buFont typeface="Wingdings" pitchFamily="2" charset="2"/>
              <a:buChar char="Ø"/>
              <a:defRPr/>
            </a:pPr>
            <a:endParaRPr lang="fr-FR" sz="2000" b="1" u="sng" dirty="0" smtClean="0">
              <a:solidFill>
                <a:schemeClr val="tx1"/>
              </a:solidFill>
              <a:latin typeface="+mj-lt"/>
            </a:endParaRPr>
          </a:p>
          <a:p>
            <a:pPr marL="342900" indent="-342900" algn="l">
              <a:buFont typeface="Wingdings" pitchFamily="2" charset="2"/>
              <a:buChar char="Ø"/>
              <a:defRPr/>
            </a:pPr>
            <a:r>
              <a:rPr lang="fr-FR" sz="2000" b="1" u="sng" dirty="0" smtClean="0">
                <a:solidFill>
                  <a:schemeClr val="tx1"/>
                </a:solidFill>
                <a:latin typeface="+mj-lt"/>
              </a:rPr>
              <a:t>Le contrôle avant la fabrication au laboratoire:</a:t>
            </a:r>
          </a:p>
          <a:p>
            <a:pPr algn="l">
              <a:defRPr/>
            </a:pPr>
            <a:endParaRPr lang="fr-FR" sz="2000" b="1" u="sng" dirty="0" smtClean="0">
              <a:solidFill>
                <a:schemeClr val="tx1"/>
              </a:solidFill>
              <a:latin typeface="+mj-lt"/>
            </a:endParaRPr>
          </a:p>
          <a:p>
            <a:pPr marL="265176" indent="-265176" algn="l">
              <a:buFont typeface="Wingdings 2"/>
              <a:buChar char=""/>
              <a:defRPr/>
            </a:pPr>
            <a:r>
              <a:rPr lang="fr-FR" sz="2000" b="1" dirty="0" smtClean="0">
                <a:solidFill>
                  <a:schemeClr val="tx1"/>
                </a:solidFill>
                <a:latin typeface="+mj-lt"/>
              </a:rPr>
              <a:t>Analyser </a:t>
            </a:r>
            <a:r>
              <a:rPr lang="fr-FR" sz="2000" b="1" dirty="0">
                <a:solidFill>
                  <a:schemeClr val="tx1"/>
                </a:solidFill>
                <a:latin typeface="+mj-lt"/>
              </a:rPr>
              <a:t>les matières et fournitures réceptionnées </a:t>
            </a:r>
            <a:r>
              <a:rPr lang="fr-FR" sz="2000" dirty="0">
                <a:solidFill>
                  <a:schemeClr val="tx1"/>
                </a:solidFill>
                <a:latin typeface="+mj-lt"/>
              </a:rPr>
              <a:t>:</a:t>
            </a:r>
          </a:p>
          <a:p>
            <a:pPr marL="265176" indent="-265176" algn="l">
              <a:buFontTx/>
              <a:buChar char="-"/>
              <a:defRPr/>
            </a:pPr>
            <a:r>
              <a:rPr lang="fr-FR" sz="2000" dirty="0">
                <a:solidFill>
                  <a:schemeClr val="tx1"/>
                </a:solidFill>
                <a:latin typeface="+mj-lt"/>
              </a:rPr>
              <a:t>Réaliser les tests en laboratoire sur les matières d’œuvres</a:t>
            </a:r>
          </a:p>
          <a:p>
            <a:pPr marL="265176" indent="-265176" algn="l">
              <a:buFontTx/>
              <a:buChar char="-"/>
              <a:defRPr/>
            </a:pPr>
            <a:r>
              <a:rPr lang="fr-FR" sz="2000" dirty="0" smtClean="0">
                <a:solidFill>
                  <a:schemeClr val="tx1"/>
                </a:solidFill>
                <a:latin typeface="+mj-lt"/>
              </a:rPr>
              <a:t>Déterminer </a:t>
            </a:r>
            <a:r>
              <a:rPr lang="fr-FR" sz="2000" dirty="0">
                <a:solidFill>
                  <a:schemeClr val="tx1"/>
                </a:solidFill>
                <a:latin typeface="+mj-lt"/>
              </a:rPr>
              <a:t>les valeurs de chaque critère en vue d’établir un rapport de confectionnabilité.</a:t>
            </a:r>
          </a:p>
          <a:p>
            <a:pPr marL="265176" indent="-265176" algn="l">
              <a:buFont typeface="Wingdings 2"/>
              <a:buChar char=""/>
              <a:defRPr/>
            </a:pPr>
            <a:endParaRPr lang="fr-FR" sz="2000" b="1" u="sng" dirty="0">
              <a:solidFill>
                <a:schemeClr val="tx1"/>
              </a:solidFill>
              <a:latin typeface="+mj-lt"/>
            </a:endParaRPr>
          </a:p>
          <a:p>
            <a:pPr marL="265176" indent="-265176" algn="l">
              <a:buFont typeface="Wingdings 2"/>
              <a:buChar char=""/>
              <a:defRPr/>
            </a:pPr>
            <a:r>
              <a:rPr lang="fr-FR" sz="2000" b="1" dirty="0">
                <a:solidFill>
                  <a:schemeClr val="tx1"/>
                </a:solidFill>
                <a:latin typeface="+mj-lt"/>
              </a:rPr>
              <a:t>Valider la conformité des matériaux </a:t>
            </a:r>
            <a:r>
              <a:rPr lang="fr-FR" sz="2000" dirty="0">
                <a:solidFill>
                  <a:schemeClr val="tx1"/>
                </a:solidFill>
                <a:latin typeface="+mj-lt"/>
              </a:rPr>
              <a:t>:</a:t>
            </a:r>
          </a:p>
          <a:p>
            <a:pPr marL="265176" indent="-265176" algn="l">
              <a:buFontTx/>
              <a:buChar char="-"/>
              <a:defRPr/>
            </a:pPr>
            <a:r>
              <a:rPr lang="fr-FR" sz="2000" dirty="0">
                <a:solidFill>
                  <a:schemeClr val="tx1"/>
                </a:solidFill>
                <a:latin typeface="+mj-lt"/>
              </a:rPr>
              <a:t>Réaliser les tests en laboratoire sur les matières d’œuvres</a:t>
            </a:r>
          </a:p>
          <a:p>
            <a:pPr marL="265176" indent="-265176" algn="l">
              <a:buFontTx/>
              <a:buChar char="-"/>
              <a:defRPr/>
            </a:pPr>
            <a:r>
              <a:rPr lang="fr-FR" sz="2000" dirty="0" smtClean="0">
                <a:solidFill>
                  <a:schemeClr val="tx1"/>
                </a:solidFill>
                <a:latin typeface="+mj-lt"/>
              </a:rPr>
              <a:t>Compléter </a:t>
            </a:r>
            <a:r>
              <a:rPr lang="fr-FR" sz="2000" dirty="0">
                <a:solidFill>
                  <a:schemeClr val="tx1"/>
                </a:solidFill>
                <a:latin typeface="+mj-lt"/>
              </a:rPr>
              <a:t>les spécifications des matières premières proposées,</a:t>
            </a:r>
          </a:p>
          <a:p>
            <a:pPr marL="265176" indent="-265176" algn="l">
              <a:buFontTx/>
              <a:buChar char="-"/>
              <a:defRPr/>
            </a:pPr>
            <a:r>
              <a:rPr lang="fr-FR" sz="2000" dirty="0" smtClean="0">
                <a:solidFill>
                  <a:schemeClr val="tx1"/>
                </a:solidFill>
                <a:latin typeface="+mj-lt"/>
              </a:rPr>
              <a:t>Etablir </a:t>
            </a:r>
            <a:r>
              <a:rPr lang="fr-FR" sz="2000" dirty="0">
                <a:solidFill>
                  <a:schemeClr val="tx1"/>
                </a:solidFill>
                <a:latin typeface="+mj-lt"/>
              </a:rPr>
              <a:t>un rapport de confectionnabilité.</a:t>
            </a:r>
          </a:p>
          <a:p>
            <a:pPr algn="l"/>
            <a:endParaRPr lang="fr-FR" dirty="0"/>
          </a:p>
        </p:txBody>
      </p:sp>
    </p:spTree>
    <p:extLst>
      <p:ext uri="{BB962C8B-B14F-4D97-AF65-F5344CB8AC3E}">
        <p14:creationId xmlns:p14="http://schemas.microsoft.com/office/powerpoint/2010/main" val="428411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5"/>
            <a:ext cx="7772400" cy="720079"/>
          </a:xfrm>
        </p:spPr>
        <p:txBody>
          <a:bodyPr>
            <a:normAutofit/>
          </a:bodyPr>
          <a:lstStyle/>
          <a:p>
            <a:r>
              <a:rPr lang="fr-FR" sz="2800" b="1" dirty="0" smtClean="0"/>
              <a:t>LES ESSAIS EN LABORATOIRE</a:t>
            </a:r>
            <a:endParaRPr lang="fr-FR" sz="2800" b="1" dirty="0"/>
          </a:p>
        </p:txBody>
      </p:sp>
      <p:sp>
        <p:nvSpPr>
          <p:cNvPr id="3" name="Sous-titre 2"/>
          <p:cNvSpPr>
            <a:spLocks noGrp="1"/>
          </p:cNvSpPr>
          <p:nvPr>
            <p:ph type="subTitle" idx="1"/>
          </p:nvPr>
        </p:nvSpPr>
        <p:spPr>
          <a:xfrm>
            <a:off x="683568" y="1772816"/>
            <a:ext cx="7776864" cy="4248472"/>
          </a:xfrm>
        </p:spPr>
        <p:txBody>
          <a:bodyPr>
            <a:normAutofit/>
          </a:bodyPr>
          <a:lstStyle/>
          <a:p>
            <a:pPr marL="342900" indent="-342900" algn="l">
              <a:buFont typeface="Wingdings" pitchFamily="2" charset="2"/>
              <a:buChar char="Ø"/>
              <a:defRPr/>
            </a:pPr>
            <a:endParaRPr lang="fr-FR" sz="2000" b="1" u="sng" dirty="0" smtClean="0">
              <a:solidFill>
                <a:schemeClr val="tx1"/>
              </a:solidFill>
              <a:latin typeface="+mj-lt"/>
            </a:endParaRPr>
          </a:p>
          <a:p>
            <a:pPr algn="l">
              <a:defRPr/>
            </a:pPr>
            <a:r>
              <a:rPr lang="fr-FR" sz="2000" dirty="0">
                <a:solidFill>
                  <a:schemeClr val="tx1"/>
                </a:solidFill>
                <a:latin typeface="+mj-lt"/>
              </a:rPr>
              <a:t>	</a:t>
            </a:r>
            <a:r>
              <a:rPr lang="fr-FR" sz="2000" dirty="0" smtClean="0">
                <a:solidFill>
                  <a:schemeClr val="tx1"/>
                </a:solidFill>
                <a:latin typeface="+mj-lt"/>
              </a:rPr>
              <a:t>Le matériels de laboratoire au sein du lycée</a:t>
            </a:r>
          </a:p>
          <a:p>
            <a:pPr algn="l">
              <a:defRPr/>
            </a:pPr>
            <a:endParaRPr lang="fr-FR" sz="2000" dirty="0" smtClean="0">
              <a:solidFill>
                <a:schemeClr val="tx1"/>
              </a:solidFill>
              <a:latin typeface="+mj-lt"/>
            </a:endParaRPr>
          </a:p>
          <a:p>
            <a:pPr algn="l">
              <a:defRPr/>
            </a:pPr>
            <a:r>
              <a:rPr lang="fr-FR" sz="2000" dirty="0" smtClean="0">
                <a:solidFill>
                  <a:schemeClr val="tx1"/>
                </a:solidFill>
                <a:latin typeface="+mj-lt"/>
              </a:rPr>
              <a:t>	Suite du matériel existant</a:t>
            </a:r>
          </a:p>
          <a:p>
            <a:pPr algn="l">
              <a:defRPr/>
            </a:pPr>
            <a:endParaRPr lang="fr-FR" sz="2000" dirty="0" smtClean="0">
              <a:solidFill>
                <a:schemeClr val="tx1"/>
              </a:solidFill>
              <a:latin typeface="+mj-lt"/>
            </a:endParaRPr>
          </a:p>
          <a:p>
            <a:pPr algn="l">
              <a:defRPr/>
            </a:pPr>
            <a:r>
              <a:rPr lang="fr-FR" sz="2000" dirty="0">
                <a:solidFill>
                  <a:schemeClr val="tx1"/>
                </a:solidFill>
                <a:latin typeface="+mj-lt"/>
              </a:rPr>
              <a:t>	</a:t>
            </a:r>
            <a:r>
              <a:rPr lang="fr-FR" sz="2000" dirty="0" smtClean="0">
                <a:solidFill>
                  <a:schemeClr val="tx1"/>
                </a:solidFill>
                <a:latin typeface="+mj-lt"/>
              </a:rPr>
              <a:t>Les normes</a:t>
            </a:r>
          </a:p>
          <a:p>
            <a:pPr algn="l">
              <a:defRPr/>
            </a:pPr>
            <a:endParaRPr lang="fr-FR" sz="2000" dirty="0" smtClean="0">
              <a:solidFill>
                <a:schemeClr val="tx1"/>
              </a:solidFill>
              <a:latin typeface="+mj-lt"/>
            </a:endParaRPr>
          </a:p>
          <a:p>
            <a:pPr algn="l">
              <a:defRPr/>
            </a:pPr>
            <a:r>
              <a:rPr lang="fr-FR" sz="2000" dirty="0" smtClean="0">
                <a:solidFill>
                  <a:schemeClr val="tx1"/>
                </a:solidFill>
              </a:rPr>
              <a:t>                Méthodologie de travail en laboratoire d’essai</a:t>
            </a:r>
            <a:endParaRPr lang="fr-FR" sz="2000" dirty="0" smtClean="0">
              <a:solidFill>
                <a:schemeClr val="tx1"/>
              </a:solidFill>
              <a:latin typeface="+mj-lt"/>
            </a:endParaRPr>
          </a:p>
        </p:txBody>
      </p:sp>
      <p:sp>
        <p:nvSpPr>
          <p:cNvPr id="4" name="Flèche droite 3"/>
          <p:cNvSpPr/>
          <p:nvPr/>
        </p:nvSpPr>
        <p:spPr>
          <a:xfrm>
            <a:off x="919308" y="2276872"/>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905956" y="2996952"/>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887204" y="3717032"/>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908813" y="4437112"/>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24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5"/>
            <a:ext cx="7772400" cy="720079"/>
          </a:xfrm>
        </p:spPr>
        <p:txBody>
          <a:bodyPr>
            <a:noAutofit/>
          </a:bodyPr>
          <a:lstStyle/>
          <a:p>
            <a:pPr>
              <a:defRPr/>
            </a:pPr>
            <a:r>
              <a:rPr lang="fr-FR" sz="2800" b="1" dirty="0"/>
              <a:t>Le matériels de laboratoire au sein du lycée</a:t>
            </a:r>
            <a:br>
              <a:rPr lang="fr-FR" sz="2800" b="1" dirty="0"/>
            </a:br>
            <a:endParaRPr lang="fr-FR" sz="2800" b="1" dirty="0"/>
          </a:p>
        </p:txBody>
      </p:sp>
      <p:sp>
        <p:nvSpPr>
          <p:cNvPr id="3" name="Sous-titre 2"/>
          <p:cNvSpPr>
            <a:spLocks noGrp="1"/>
          </p:cNvSpPr>
          <p:nvPr>
            <p:ph type="subTitle" idx="1"/>
          </p:nvPr>
        </p:nvSpPr>
        <p:spPr>
          <a:xfrm>
            <a:off x="605124" y="1628800"/>
            <a:ext cx="7776864" cy="4248472"/>
          </a:xfrm>
        </p:spPr>
        <p:txBody>
          <a:bodyPr>
            <a:normAutofit lnSpcReduction="10000"/>
          </a:bodyPr>
          <a:lstStyle/>
          <a:p>
            <a:pPr marL="800100" lvl="1" indent="-342900" algn="l">
              <a:buFont typeface="Wingdings" pitchFamily="2" charset="2"/>
              <a:buChar char="§"/>
              <a:defRPr/>
            </a:pPr>
            <a:r>
              <a:rPr lang="fr-FR" sz="2000" dirty="0" smtClean="0">
                <a:solidFill>
                  <a:schemeClr val="tx1"/>
                </a:solidFill>
                <a:latin typeface="+mj-lt"/>
              </a:rPr>
              <a:t>Le microscope, le compte fil</a:t>
            </a:r>
          </a:p>
          <a:p>
            <a:pPr marL="800100" lvl="1" indent="-342900" algn="l">
              <a:buFont typeface="Wingdings" pitchFamily="2" charset="2"/>
              <a:buChar char="§"/>
              <a:defRPr/>
            </a:pPr>
            <a:r>
              <a:rPr lang="fr-FR" sz="2000" dirty="0" smtClean="0">
                <a:solidFill>
                  <a:schemeClr val="tx1"/>
                </a:solidFill>
                <a:latin typeface="+mj-lt"/>
              </a:rPr>
              <a:t>La balance électronique</a:t>
            </a:r>
          </a:p>
          <a:p>
            <a:pPr marL="800100" lvl="1" indent="-342900" algn="l">
              <a:buFont typeface="Wingdings" pitchFamily="2" charset="2"/>
              <a:buChar char="§"/>
              <a:defRPr/>
            </a:pPr>
            <a:r>
              <a:rPr lang="fr-FR" sz="2000" dirty="0" smtClean="0">
                <a:solidFill>
                  <a:schemeClr val="tx1"/>
                </a:solidFill>
                <a:latin typeface="+mj-lt"/>
              </a:rPr>
              <a:t>Le micromètre</a:t>
            </a:r>
          </a:p>
          <a:p>
            <a:pPr marL="800100" lvl="1" indent="-342900" algn="l">
              <a:buFont typeface="Wingdings" pitchFamily="2" charset="2"/>
              <a:buChar char="§"/>
              <a:defRPr/>
            </a:pPr>
            <a:r>
              <a:rPr lang="fr-FR" sz="2000" dirty="0" smtClean="0">
                <a:solidFill>
                  <a:schemeClr val="tx1"/>
                </a:solidFill>
                <a:latin typeface="+mj-lt"/>
              </a:rPr>
              <a:t>Le drapéomètre</a:t>
            </a:r>
          </a:p>
          <a:p>
            <a:pPr marL="800100" lvl="1" indent="-342900" algn="l">
              <a:buFont typeface="Wingdings" pitchFamily="2" charset="2"/>
              <a:buChar char="§"/>
              <a:defRPr/>
            </a:pPr>
            <a:r>
              <a:rPr lang="fr-FR" sz="2000" dirty="0" smtClean="0">
                <a:solidFill>
                  <a:schemeClr val="tx1"/>
                </a:solidFill>
                <a:latin typeface="+mj-lt"/>
              </a:rPr>
              <a:t>Le crockmetter</a:t>
            </a:r>
          </a:p>
          <a:p>
            <a:pPr marL="800100" lvl="1" indent="-342900" algn="l">
              <a:buFont typeface="Wingdings" pitchFamily="2" charset="2"/>
              <a:buChar char="§"/>
              <a:defRPr/>
            </a:pPr>
            <a:r>
              <a:rPr lang="fr-FR" sz="2000" dirty="0" smtClean="0">
                <a:solidFill>
                  <a:schemeClr val="tx1"/>
                </a:solidFill>
                <a:latin typeface="+mj-lt"/>
              </a:rPr>
              <a:t>Le tester veslic</a:t>
            </a:r>
          </a:p>
          <a:p>
            <a:pPr marL="800100" lvl="1" indent="-342900" algn="l">
              <a:buFont typeface="Wingdings" pitchFamily="2" charset="2"/>
              <a:buChar char="§"/>
              <a:defRPr/>
            </a:pPr>
            <a:r>
              <a:rPr lang="fr-FR" sz="2000" dirty="0" smtClean="0">
                <a:solidFill>
                  <a:schemeClr val="tx1"/>
                </a:solidFill>
                <a:latin typeface="+mj-lt"/>
              </a:rPr>
              <a:t>Le spray test</a:t>
            </a:r>
          </a:p>
          <a:p>
            <a:pPr marL="800100" lvl="1" indent="-342900" algn="l">
              <a:buFont typeface="Wingdings" pitchFamily="2" charset="2"/>
              <a:buChar char="§"/>
              <a:defRPr/>
            </a:pPr>
            <a:r>
              <a:rPr lang="fr-FR" sz="2000" dirty="0" smtClean="0">
                <a:solidFill>
                  <a:schemeClr val="tx1"/>
                </a:solidFill>
                <a:latin typeface="+mj-lt"/>
              </a:rPr>
              <a:t>Le dynamomètre</a:t>
            </a:r>
          </a:p>
          <a:p>
            <a:pPr marL="800100" lvl="1" indent="-342900" algn="l">
              <a:buFont typeface="Wingdings" pitchFamily="2" charset="2"/>
              <a:buChar char="§"/>
              <a:defRPr/>
            </a:pPr>
            <a:r>
              <a:rPr lang="fr-FR" sz="2000" dirty="0">
                <a:solidFill>
                  <a:schemeClr val="tx1"/>
                </a:solidFill>
              </a:rPr>
              <a:t>La </a:t>
            </a:r>
            <a:r>
              <a:rPr lang="fr-FR" sz="2000" dirty="0" smtClean="0">
                <a:solidFill>
                  <a:schemeClr val="tx1"/>
                </a:solidFill>
              </a:rPr>
              <a:t>martindale</a:t>
            </a:r>
            <a:endParaRPr lang="fr-FR" sz="2000" dirty="0" smtClean="0">
              <a:solidFill>
                <a:schemeClr val="tx1"/>
              </a:solidFill>
              <a:latin typeface="+mj-lt"/>
            </a:endParaRPr>
          </a:p>
          <a:p>
            <a:pPr marL="800100" lvl="1" indent="-342900" algn="l">
              <a:buFont typeface="Wingdings" pitchFamily="2" charset="2"/>
              <a:buChar char="§"/>
              <a:defRPr/>
            </a:pPr>
            <a:r>
              <a:rPr lang="fr-FR" sz="2000" dirty="0" smtClean="0">
                <a:solidFill>
                  <a:schemeClr val="tx1"/>
                </a:solidFill>
                <a:latin typeface="+mj-lt"/>
              </a:rPr>
              <a:t>La cabine de lumière</a:t>
            </a:r>
          </a:p>
          <a:p>
            <a:pPr marL="800100" lvl="1" indent="-342900" algn="l">
              <a:buFont typeface="Wingdings" pitchFamily="2" charset="2"/>
              <a:buChar char="§"/>
              <a:defRPr/>
            </a:pPr>
            <a:r>
              <a:rPr lang="fr-FR" sz="2000" dirty="0" smtClean="0">
                <a:solidFill>
                  <a:schemeClr val="tx1"/>
                </a:solidFill>
                <a:latin typeface="+mj-lt"/>
              </a:rPr>
              <a:t>Le lave linge</a:t>
            </a:r>
          </a:p>
          <a:p>
            <a:pPr marL="800100" lvl="1" indent="-342900" algn="l">
              <a:buFont typeface="Wingdings" pitchFamily="2" charset="2"/>
              <a:buChar char="§"/>
              <a:defRPr/>
            </a:pPr>
            <a:r>
              <a:rPr lang="fr-FR" sz="2000" dirty="0" smtClean="0">
                <a:solidFill>
                  <a:schemeClr val="tx1"/>
                </a:solidFill>
                <a:latin typeface="+mj-lt"/>
              </a:rPr>
              <a:t>Le fer à repasser</a:t>
            </a:r>
          </a:p>
          <a:p>
            <a:pPr marL="800100" lvl="1" indent="-342900" algn="l">
              <a:buFont typeface="Wingdings" pitchFamily="2" charset="2"/>
              <a:buChar char="§"/>
              <a:defRPr/>
            </a:pPr>
            <a:endParaRPr lang="fr-FR" sz="1600" dirty="0" smtClean="0">
              <a:solidFill>
                <a:schemeClr val="tx1"/>
              </a:solidFill>
              <a:latin typeface="+mj-lt"/>
            </a:endParaRPr>
          </a:p>
          <a:p>
            <a:pPr marL="800100" lvl="1" indent="-342900" algn="l">
              <a:buFont typeface="Wingdings" pitchFamily="2" charset="2"/>
              <a:buChar char="§"/>
              <a:defRPr/>
            </a:pPr>
            <a:endParaRPr lang="fr-FR" sz="1600" dirty="0" smtClean="0">
              <a:solidFill>
                <a:schemeClr val="tx1"/>
              </a:solidFill>
              <a:latin typeface="+mj-lt"/>
            </a:endParaRPr>
          </a:p>
        </p:txBody>
      </p:sp>
      <p:sp>
        <p:nvSpPr>
          <p:cNvPr id="4" name="Flèche droite 3"/>
          <p:cNvSpPr/>
          <p:nvPr/>
        </p:nvSpPr>
        <p:spPr>
          <a:xfrm>
            <a:off x="636690" y="476672"/>
            <a:ext cx="504056" cy="21602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00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LE MICROSCOPE, LE COMPTE FIL</a:t>
            </a:r>
            <a:endParaRPr lang="fr-FR" sz="2800" dirty="0">
              <a:solidFill>
                <a:schemeClr val="accent3">
                  <a:lumMod val="50000"/>
                </a:schemeClr>
              </a:solidFill>
            </a:endParaRPr>
          </a:p>
        </p:txBody>
      </p:sp>
      <p:sp>
        <p:nvSpPr>
          <p:cNvPr id="3" name="Espace réservé du contenu 2"/>
          <p:cNvSpPr>
            <a:spLocks noGrp="1"/>
          </p:cNvSpPr>
          <p:nvPr>
            <p:ph idx="1"/>
          </p:nvPr>
        </p:nvSpPr>
        <p:spPr>
          <a:xfrm>
            <a:off x="457200" y="1600200"/>
            <a:ext cx="5554960" cy="4525963"/>
          </a:xfrm>
        </p:spPr>
        <p:txBody>
          <a:bodyPr>
            <a:normAutofit/>
          </a:bodyPr>
          <a:lstStyle/>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Utilisation :</a:t>
            </a:r>
          </a:p>
          <a:p>
            <a:pPr marL="274320" indent="-274320" fontAlgn="auto">
              <a:spcAft>
                <a:spcPts val="0"/>
              </a:spcAft>
              <a:buClr>
                <a:schemeClr val="accent3"/>
              </a:buClr>
              <a:buFont typeface="Wingdings 2"/>
              <a:buNone/>
              <a:defRPr/>
            </a:pPr>
            <a:r>
              <a:rPr lang="fr-FR" sz="2000" dirty="0" smtClean="0">
                <a:latin typeface="+mj-lt"/>
                <a:ea typeface="Arial Unicode MS" pitchFamily="34" charset="-128"/>
                <a:cs typeface="Arial Unicode MS" pitchFamily="34" charset="-128"/>
              </a:rPr>
              <a:t>Permet </a:t>
            </a:r>
            <a:r>
              <a:rPr lang="fr-FR" sz="2000" dirty="0">
                <a:latin typeface="+mj-lt"/>
              </a:rPr>
              <a:t>d’identifier le type d’étoffe, </a:t>
            </a:r>
            <a:r>
              <a:rPr lang="fr-FR" sz="2000" dirty="0" smtClean="0">
                <a:latin typeface="+mj-lt"/>
              </a:rPr>
              <a:t>ses </a:t>
            </a:r>
          </a:p>
          <a:p>
            <a:pPr marL="274320" indent="-274320" fontAlgn="auto">
              <a:spcAft>
                <a:spcPts val="0"/>
              </a:spcAft>
              <a:buClr>
                <a:schemeClr val="accent3"/>
              </a:buClr>
              <a:buFont typeface="Wingdings 2"/>
              <a:buNone/>
              <a:defRPr/>
            </a:pPr>
            <a:r>
              <a:rPr lang="fr-FR" sz="2000" dirty="0" smtClean="0">
                <a:latin typeface="+mj-lt"/>
              </a:rPr>
              <a:t>caractéristiques de tissage.</a:t>
            </a:r>
            <a:endParaRPr lang="fr-FR" sz="2000" u="sng" dirty="0" smtClean="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smtClean="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endParaRPr lang="fr-FR" sz="2000" u="sng" dirty="0" smtClean="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smtClean="0">
                <a:latin typeface="+mj-lt"/>
                <a:ea typeface="Arial Unicode MS" pitchFamily="34" charset="-128"/>
                <a:cs typeface="Arial Unicode MS" pitchFamily="34" charset="-128"/>
              </a:rPr>
              <a:t>Objectifs </a:t>
            </a:r>
            <a:r>
              <a:rPr lang="fr-FR" sz="20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Définir ou contrôler la composition du </a:t>
            </a:r>
            <a:r>
              <a:rPr lang="fr-FR" sz="2000" dirty="0" smtClean="0">
                <a:latin typeface="+mj-lt"/>
                <a:ea typeface="Arial Unicode MS" pitchFamily="34" charset="-128"/>
                <a:cs typeface="Arial Unicode MS" pitchFamily="34" charset="-128"/>
              </a:rPr>
              <a:t>matériau.</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Vérifier les pourcentages dans le cas des </a:t>
            </a:r>
            <a:r>
              <a:rPr lang="fr-FR" sz="2000" dirty="0" smtClean="0">
                <a:latin typeface="+mj-lt"/>
                <a:ea typeface="Arial Unicode MS" pitchFamily="34" charset="-128"/>
                <a:cs typeface="Arial Unicode MS" pitchFamily="34" charset="-128"/>
              </a:rPr>
              <a:t>mélanges.</a:t>
            </a:r>
            <a:endParaRPr lang="fr-FR" sz="2000"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2000" u="sng" dirty="0">
                <a:latin typeface="+mj-lt"/>
                <a:ea typeface="Arial Unicode MS" pitchFamily="34" charset="-128"/>
                <a:cs typeface="Arial Unicode MS" pitchFamily="34" charset="-128"/>
              </a:rPr>
              <a:t>Analyse chimique</a:t>
            </a:r>
            <a:r>
              <a:rPr lang="fr-FR" sz="2000" dirty="0">
                <a:latin typeface="+mj-lt"/>
                <a:ea typeface="Arial Unicode MS" pitchFamily="34" charset="-128"/>
                <a:cs typeface="Arial Unicode MS" pitchFamily="34" charset="-128"/>
              </a:rPr>
              <a:t> :</a:t>
            </a: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Qualitative    </a:t>
            </a:r>
            <a:r>
              <a:rPr lang="fr-FR" sz="2000" dirty="0" smtClean="0">
                <a:latin typeface="+mj-lt"/>
                <a:ea typeface="Arial Unicode MS" pitchFamily="34" charset="-128"/>
                <a:cs typeface="Arial Unicode MS" pitchFamily="34" charset="-128"/>
              </a:rPr>
              <a:t>  </a:t>
            </a:r>
            <a:r>
              <a:rPr lang="fr-FR" sz="2000" b="1" dirty="0" smtClean="0">
                <a:latin typeface="+mj-lt"/>
                <a:ea typeface="Arial Unicode MS" pitchFamily="34" charset="-128"/>
                <a:cs typeface="Arial Unicode MS" pitchFamily="34" charset="-128"/>
              </a:rPr>
              <a:t>NF G07 154</a:t>
            </a:r>
            <a:endParaRPr lang="fr-FR" sz="2000" b="1"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Char char=""/>
              <a:defRPr/>
            </a:pPr>
            <a:r>
              <a:rPr lang="fr-FR" sz="2000" dirty="0">
                <a:latin typeface="+mj-lt"/>
                <a:ea typeface="Arial Unicode MS" pitchFamily="34" charset="-128"/>
                <a:cs typeface="Arial Unicode MS" pitchFamily="34" charset="-128"/>
              </a:rPr>
              <a:t>Quantitative   </a:t>
            </a:r>
            <a:r>
              <a:rPr lang="fr-FR" sz="2000" b="1" dirty="0">
                <a:latin typeface="+mj-lt"/>
                <a:ea typeface="Arial Unicode MS" pitchFamily="34" charset="-128"/>
                <a:cs typeface="Arial Unicode MS" pitchFamily="34" charset="-128"/>
              </a:rPr>
              <a:t>NF </a:t>
            </a:r>
            <a:r>
              <a:rPr lang="fr-FR" sz="2000" b="1" dirty="0" smtClean="0">
                <a:latin typeface="+mj-lt"/>
                <a:ea typeface="Arial Unicode MS" pitchFamily="34" charset="-128"/>
                <a:cs typeface="Arial Unicode MS" pitchFamily="34" charset="-128"/>
              </a:rPr>
              <a:t>ISO 1833-2</a:t>
            </a:r>
            <a:endParaRPr lang="fr-FR" sz="2000" b="1" dirty="0">
              <a:latin typeface="+mj-lt"/>
              <a:ea typeface="Arial Unicode MS" pitchFamily="34" charset="-128"/>
              <a:cs typeface="Arial Unicode MS" pitchFamily="34" charset="-128"/>
            </a:endParaRPr>
          </a:p>
          <a:p>
            <a:pPr marL="0" indent="0">
              <a:buNone/>
            </a:pPr>
            <a:endParaRPr lang="fr-FR" sz="2000" dirty="0"/>
          </a:p>
        </p:txBody>
      </p:sp>
      <p:pic>
        <p:nvPicPr>
          <p:cNvPr id="4" name="Image 6" descr="Mars2011 0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852935"/>
            <a:ext cx="2563812"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6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420888"/>
            <a:ext cx="1428750" cy="1247775"/>
          </a:xfrm>
          <a:prstGeom prst="rect">
            <a:avLst/>
          </a:prstGeom>
          <a:solidFill>
            <a:schemeClr val="accent2"/>
          </a:solidFill>
          <a:ln w="9525">
            <a:solidFill>
              <a:srgbClr val="FF0000"/>
            </a:solidFill>
            <a:miter lim="800000"/>
            <a:headEnd/>
            <a:tailEnd/>
          </a:ln>
        </p:spPr>
      </p:pic>
    </p:spTree>
    <p:extLst>
      <p:ext uri="{BB962C8B-B14F-4D97-AF65-F5344CB8AC3E}">
        <p14:creationId xmlns:p14="http://schemas.microsoft.com/office/powerpoint/2010/main" val="10997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smtClean="0">
                <a:solidFill>
                  <a:schemeClr val="accent3">
                    <a:lumMod val="50000"/>
                  </a:schemeClr>
                </a:solidFill>
              </a:rPr>
              <a:t>LA BALANCE ELECTRONIQUE</a:t>
            </a:r>
            <a:endParaRPr lang="fr-FR" sz="2800" dirty="0"/>
          </a:p>
        </p:txBody>
      </p:sp>
      <p:sp>
        <p:nvSpPr>
          <p:cNvPr id="3" name="Espace réservé du contenu 2"/>
          <p:cNvSpPr>
            <a:spLocks noGrp="1"/>
          </p:cNvSpPr>
          <p:nvPr>
            <p:ph idx="1"/>
          </p:nvPr>
        </p:nvSpPr>
        <p:spPr>
          <a:xfrm>
            <a:off x="395536" y="1556792"/>
            <a:ext cx="5616624" cy="4464496"/>
          </a:xfrm>
        </p:spPr>
        <p:txBody>
          <a:bodyPr>
            <a:normAutofit fontScale="40000" lnSpcReduction="20000"/>
          </a:bodyPr>
          <a:lstStyle/>
          <a:p>
            <a:pPr>
              <a:buFont typeface="Wingdings 2" pitchFamily="18" charset="2"/>
              <a:buNone/>
            </a:pPr>
            <a:r>
              <a:rPr lang="fr-FR" sz="5100" u="sng" dirty="0" smtClean="0">
                <a:latin typeface="+mj-lt"/>
                <a:ea typeface="Arial Unicode MS" pitchFamily="34" charset="-128"/>
                <a:cs typeface="Arial Unicode MS" pitchFamily="34" charset="-128"/>
              </a:rPr>
              <a:t>Utilisation : </a:t>
            </a:r>
          </a:p>
          <a:p>
            <a:pPr>
              <a:buFont typeface="Wingdings 2" pitchFamily="18" charset="2"/>
              <a:buNone/>
            </a:pPr>
            <a:r>
              <a:rPr lang="fr-FR" sz="5100" dirty="0">
                <a:latin typeface="+mj-lt"/>
                <a:ea typeface="Arial Unicode MS" pitchFamily="34" charset="-128"/>
                <a:cs typeface="Arial Unicode MS" pitchFamily="34" charset="-128"/>
              </a:rPr>
              <a:t>L</a:t>
            </a:r>
            <a:r>
              <a:rPr lang="fr-FR" sz="5100" dirty="0" smtClean="0">
                <a:latin typeface="+mj-lt"/>
                <a:ea typeface="Arial Unicode MS" pitchFamily="34" charset="-128"/>
                <a:cs typeface="Arial Unicode MS" pitchFamily="34" charset="-128"/>
              </a:rPr>
              <a:t>a balance électronique permet de mesurer </a:t>
            </a:r>
          </a:p>
          <a:p>
            <a:pPr>
              <a:buFont typeface="Wingdings 2" pitchFamily="18" charset="2"/>
              <a:buNone/>
            </a:pPr>
            <a:r>
              <a:rPr lang="fr-FR" sz="5100" b="1" dirty="0" smtClean="0">
                <a:latin typeface="+mj-lt"/>
                <a:ea typeface="Arial Unicode MS" pitchFamily="34" charset="-128"/>
                <a:cs typeface="Arial Unicode MS" pitchFamily="34" charset="-128"/>
              </a:rPr>
              <a:t>le poids au m² </a:t>
            </a:r>
            <a:r>
              <a:rPr lang="fr-FR" sz="5100" dirty="0" smtClean="0">
                <a:latin typeface="+mj-lt"/>
                <a:ea typeface="Arial Unicode MS" pitchFamily="34" charset="-128"/>
                <a:cs typeface="Arial Unicode MS" pitchFamily="34" charset="-128"/>
              </a:rPr>
              <a:t>de l’étoffe. On détermine ainsi </a:t>
            </a:r>
          </a:p>
          <a:p>
            <a:pPr>
              <a:buFont typeface="Wingdings 2" pitchFamily="18" charset="2"/>
              <a:buNone/>
            </a:pPr>
            <a:r>
              <a:rPr lang="fr-FR" sz="5100" dirty="0" smtClean="0">
                <a:latin typeface="+mj-lt"/>
                <a:ea typeface="Arial Unicode MS" pitchFamily="34" charset="-128"/>
                <a:cs typeface="Arial Unicode MS" pitchFamily="34" charset="-128"/>
              </a:rPr>
              <a:t>le TITRE du fil.</a:t>
            </a:r>
          </a:p>
          <a:p>
            <a:pPr marL="274320" indent="-274320" fontAlgn="auto">
              <a:spcAft>
                <a:spcPts val="0"/>
              </a:spcAft>
              <a:buClr>
                <a:schemeClr val="accent3"/>
              </a:buClr>
              <a:buFont typeface="Wingdings 2"/>
              <a:buNone/>
              <a:defRPr/>
            </a:pPr>
            <a:endParaRPr lang="fr-FR" sz="5100" u="sng" dirty="0">
              <a:latin typeface="+mj-lt"/>
              <a:ea typeface="Arial Unicode MS" pitchFamily="34" charset="-128"/>
              <a:cs typeface="Arial Unicode MS" pitchFamily="34" charset="-128"/>
            </a:endParaRPr>
          </a:p>
          <a:p>
            <a:pPr marL="274320" indent="-274320" fontAlgn="auto">
              <a:spcAft>
                <a:spcPts val="0"/>
              </a:spcAft>
              <a:buClr>
                <a:schemeClr val="accent3"/>
              </a:buClr>
              <a:buFont typeface="Wingdings 2"/>
              <a:buNone/>
              <a:defRPr/>
            </a:pPr>
            <a:r>
              <a:rPr lang="fr-FR" sz="5100" u="sng" dirty="0" smtClean="0">
                <a:latin typeface="+mj-lt"/>
                <a:ea typeface="Arial Unicode MS" pitchFamily="34" charset="-128"/>
                <a:cs typeface="Arial Unicode MS" pitchFamily="34" charset="-128"/>
              </a:rPr>
              <a:t>Objectif </a:t>
            </a:r>
            <a:r>
              <a:rPr lang="fr-FR" sz="5100" dirty="0">
                <a:latin typeface="+mj-lt"/>
                <a:ea typeface="Arial Unicode MS" pitchFamily="34" charset="-128"/>
                <a:cs typeface="Arial Unicode MS" pitchFamily="34" charset="-128"/>
              </a:rPr>
              <a:t>:</a:t>
            </a:r>
          </a:p>
          <a:p>
            <a:pPr marL="274320" indent="-274320" fontAlgn="auto">
              <a:spcAft>
                <a:spcPts val="0"/>
              </a:spcAft>
              <a:buClr>
                <a:schemeClr val="accent3"/>
              </a:buClr>
              <a:buFont typeface="Wingdings 2"/>
              <a:buChar char=""/>
              <a:defRPr/>
            </a:pPr>
            <a:r>
              <a:rPr lang="fr-FR" sz="5100" dirty="0" smtClean="0">
                <a:latin typeface="+mj-lt"/>
                <a:ea typeface="Arial Unicode MS" pitchFamily="34" charset="-128"/>
                <a:cs typeface="Arial Unicode MS" pitchFamily="34" charset="-128"/>
              </a:rPr>
              <a:t>Vérifier la conformité du  matériau utilisé par rapport aux spécification.</a:t>
            </a:r>
          </a:p>
          <a:p>
            <a:pPr marL="0" indent="0">
              <a:buClr>
                <a:schemeClr val="accent3"/>
              </a:buClr>
              <a:buNone/>
              <a:defRPr/>
            </a:pPr>
            <a:r>
              <a:rPr lang="fr-FR" sz="5100" b="1" dirty="0" smtClean="0">
                <a:latin typeface="+mj-lt"/>
                <a:ea typeface="Arial Unicode MS" pitchFamily="34" charset="-128"/>
                <a:cs typeface="Arial Unicode MS" pitchFamily="34" charset="-128"/>
              </a:rPr>
              <a:t>	</a:t>
            </a:r>
          </a:p>
          <a:p>
            <a:pPr marL="0" indent="0">
              <a:buClr>
                <a:schemeClr val="accent3"/>
              </a:buClr>
              <a:buNone/>
              <a:defRPr/>
            </a:pPr>
            <a:r>
              <a:rPr lang="fr-FR" sz="5100" b="1" dirty="0">
                <a:latin typeface="+mj-lt"/>
                <a:ea typeface="Arial Unicode MS" pitchFamily="34" charset="-128"/>
                <a:cs typeface="Arial Unicode MS" pitchFamily="34" charset="-128"/>
              </a:rPr>
              <a:t>	</a:t>
            </a:r>
            <a:r>
              <a:rPr lang="fr-FR" sz="5100" b="1" dirty="0" smtClean="0">
                <a:latin typeface="+mj-lt"/>
                <a:ea typeface="Arial Unicode MS" pitchFamily="34" charset="-128"/>
                <a:cs typeface="Arial Unicode MS" pitchFamily="34" charset="-128"/>
              </a:rPr>
              <a:t>         ISO 3374</a:t>
            </a:r>
          </a:p>
          <a:p>
            <a:pPr marL="0" indent="0">
              <a:buClr>
                <a:schemeClr val="accent3"/>
              </a:buClr>
              <a:buNone/>
              <a:defRPr/>
            </a:pPr>
            <a:r>
              <a:rPr lang="fr-FR" sz="5100" b="1" dirty="0">
                <a:latin typeface="+mj-lt"/>
                <a:ea typeface="Arial Unicode MS" pitchFamily="34" charset="-128"/>
                <a:cs typeface="Arial Unicode MS" pitchFamily="34" charset="-128"/>
              </a:rPr>
              <a:t>	</a:t>
            </a:r>
            <a:r>
              <a:rPr lang="fr-FR" sz="5100" b="1" dirty="0" smtClean="0">
                <a:latin typeface="+mj-lt"/>
                <a:ea typeface="Arial Unicode MS" pitchFamily="34" charset="-128"/>
                <a:cs typeface="Arial Unicode MS" pitchFamily="34" charset="-128"/>
              </a:rPr>
              <a:t>         ISO 3801</a:t>
            </a:r>
          </a:p>
          <a:p>
            <a:pPr marL="0" indent="0">
              <a:buClr>
                <a:schemeClr val="accent3"/>
              </a:buClr>
              <a:buNone/>
              <a:defRPr/>
            </a:pPr>
            <a:r>
              <a:rPr lang="fr-FR" dirty="0"/>
              <a:t> </a:t>
            </a:r>
            <a:endParaRPr lang="fr-FR" dirty="0" smtClean="0">
              <a:latin typeface="+mj-lt"/>
              <a:ea typeface="Arial Unicode MS" pitchFamily="34" charset="-128"/>
              <a:cs typeface="Arial Unicode MS" pitchFamily="34" charset="-128"/>
            </a:endParaRPr>
          </a:p>
        </p:txBody>
      </p:sp>
      <p:pic>
        <p:nvPicPr>
          <p:cNvPr id="16386" name="Picture 2" descr="J:\DCIM\106_PANA\P1060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340768"/>
            <a:ext cx="2376264" cy="357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6386"/>
                                        </p:tgtEl>
                                        <p:attrNameLst>
                                          <p:attrName>style.visibility</p:attrName>
                                        </p:attrNameLst>
                                      </p:cBhvr>
                                      <p:to>
                                        <p:strVal val="visible"/>
                                      </p:to>
                                    </p:set>
                                    <p:animEffect transition="in" filter="fade">
                                      <p:cBhvr>
                                        <p:cTn id="43"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1534</Words>
  <Application>Microsoft Office PowerPoint</Application>
  <PresentationFormat>Affichage à l'écran (4:3)</PresentationFormat>
  <Paragraphs>467</Paragraphs>
  <Slides>42</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42</vt:i4>
      </vt:variant>
    </vt:vector>
  </HeadingPairs>
  <TitlesOfParts>
    <vt:vector size="53" baseType="lpstr">
      <vt:lpstr>Arial Unicode MS</vt:lpstr>
      <vt:lpstr>Andalus</vt:lpstr>
      <vt:lpstr>Arial</vt:lpstr>
      <vt:lpstr>Calibri</vt:lpstr>
      <vt:lpstr>Times New Roman</vt:lpstr>
      <vt:lpstr>Verdana</vt:lpstr>
      <vt:lpstr>Wingdings</vt:lpstr>
      <vt:lpstr>Wingdings 2</vt:lpstr>
      <vt:lpstr>Thème Office</vt:lpstr>
      <vt:lpstr>Image bitmap</vt:lpstr>
      <vt:lpstr>Image Paintbrush</vt:lpstr>
      <vt:lpstr>LE LABORATOIRE</vt:lpstr>
      <vt:lpstr>LE VÊTEMENT DOIT-ÊTRE:</vt:lpstr>
      <vt:lpstr>LE CONTRÔLE DES MATERIAUX</vt:lpstr>
      <vt:lpstr>Présentation PowerPoint</vt:lpstr>
      <vt:lpstr>Présentation PowerPoint</vt:lpstr>
      <vt:lpstr>LES ESSAIS EN LABORATOIRE</vt:lpstr>
      <vt:lpstr>Le matériels de laboratoire au sein du lycée </vt:lpstr>
      <vt:lpstr>LE MICROSCOPE, LE COMPTE FIL</vt:lpstr>
      <vt:lpstr>LA BALANCE ELECTRONIQUE</vt:lpstr>
      <vt:lpstr>LE MICROMETRE</vt:lpstr>
      <vt:lpstr>LE DRAPEOMETRE</vt:lpstr>
      <vt:lpstr>LE CROCKMETTER</vt:lpstr>
      <vt:lpstr>Échelles de gris</vt:lpstr>
      <vt:lpstr>LE TESTER VESLIC</vt:lpstr>
      <vt:lpstr>LE SPAY TEST</vt:lpstr>
      <vt:lpstr>LE DYNAMOMETRE</vt:lpstr>
      <vt:lpstr>LA MARTINDALE</vt:lpstr>
      <vt:lpstr>LA CABINE DE LUMIERE</vt:lpstr>
      <vt:lpstr>LA MACHINE A LAVER</vt:lpstr>
      <vt:lpstr>LA FER A REPASSER</vt:lpstr>
      <vt:lpstr>Suite du matériel existant</vt:lpstr>
      <vt:lpstr>LA VISITEUSE</vt:lpstr>
      <vt:lpstr>LE DECHIROMETRE</vt:lpstr>
      <vt:lpstr>LE CYLINDRE CREUX</vt:lpstr>
      <vt:lpstr>Présentation PowerPoint</vt:lpstr>
      <vt:lpstr>L’ ABRASIMETRE</vt:lpstr>
      <vt:lpstr>LE POUVOIR ADIATHERMIQUE</vt:lpstr>
      <vt:lpstr>LE MAILLEMETRE</vt:lpstr>
      <vt:lpstr>PERMEABILIMETRE</vt:lpstr>
      <vt:lpstr>PERMEABILIMETRE  Schmerber</vt:lpstr>
      <vt:lpstr>ECLATOMETRE</vt:lpstr>
      <vt:lpstr>XENOTEST</vt:lpstr>
      <vt:lpstr>PERSPIROMETRE</vt:lpstr>
      <vt:lpstr>Présentation PowerPoint</vt:lpstr>
      <vt:lpstr> Les normes </vt:lpstr>
      <vt:lpstr>METHODOLOGIE DE TRAVAIL EN LABORATOIRE D’ESSAI</vt:lpstr>
      <vt:lpstr>LES BESOINS</vt:lpstr>
      <vt:lpstr>2.   LES ESSAIS</vt:lpstr>
      <vt:lpstr>3.   UTILISATION DU MATERIEL</vt:lpstr>
      <vt:lpstr>4.  REMPLIR LE PROCES VERBAL </vt:lpstr>
      <vt:lpstr>5.   EXPRESSION DES RESULTATS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107</cp:revision>
  <dcterms:created xsi:type="dcterms:W3CDTF">2014-01-27T07:55:59Z</dcterms:created>
  <dcterms:modified xsi:type="dcterms:W3CDTF">2014-05-19T08:44:37Z</dcterms:modified>
</cp:coreProperties>
</file>