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handoutMasterIdLst>
    <p:handoutMasterId r:id="rId18"/>
  </p:handoutMasterIdLst>
  <p:sldIdLst>
    <p:sldId id="259" r:id="rId2"/>
    <p:sldId id="288" r:id="rId3"/>
    <p:sldId id="261" r:id="rId4"/>
    <p:sldId id="290" r:id="rId5"/>
    <p:sldId id="291" r:id="rId6"/>
    <p:sldId id="282" r:id="rId7"/>
    <p:sldId id="295" r:id="rId8"/>
    <p:sldId id="296" r:id="rId9"/>
    <p:sldId id="289" r:id="rId10"/>
    <p:sldId id="292" r:id="rId11"/>
    <p:sldId id="298" r:id="rId12"/>
    <p:sldId id="293" r:id="rId13"/>
    <p:sldId id="294" r:id="rId14"/>
    <p:sldId id="286" r:id="rId15"/>
    <p:sldId id="277" r:id="rId16"/>
  </p:sldIdLst>
  <p:sldSz cx="9144000" cy="6858000" type="screen4x3"/>
  <p:notesSz cx="6858000" cy="9144000"/>
  <p:defaultText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Section par défaut" id="{779CC93D-E52E-4D84-901B-11D7331DD495}">
          <p14:sldIdLst>
            <p14:sldId id="259"/>
          </p14:sldIdLst>
        </p14:section>
        <p14:section name="Vue d’ensemble et objectifs" id="{ABA716BF-3A5C-4ADB-94C9-CFEF84EBA240}">
          <p14:sldIdLst>
            <p14:sldId id="261"/>
            <p14:sldId id="288"/>
            <p14:sldId id="290"/>
            <p14:sldId id="291"/>
            <p14:sldId id="282"/>
            <p14:sldId id="289"/>
            <p14:sldId id="292"/>
            <p14:sldId id="293"/>
            <p14:sldId id="294"/>
          </p14:sldIdLst>
        </p14:section>
        <p14:section name="Sujet 1" id="{6D9936A3-3945-4757-BC8B-B5C252D8E036}">
          <p14:sldIdLst>
            <p14:sldId id="286"/>
          </p14:sldIdLst>
        </p14:section>
        <p14:section name="Exemples de diapositives pour les effets visuels" id="{BAB3A466-96C9-4230-9978-795378D75699}">
          <p14:sldIdLst/>
        </p14:section>
        <p14:section name="Étude de cas" id="{8C0305C9-B152-4FBA-A789-FE1976D53990}">
          <p14:sldIdLst/>
        </p14:section>
        <p14:section name="Conclusion et résumé" id="{790CEF5B-569A-4C2F-BED5-750B08C0E5AD}">
          <p14:sldIdLst>
            <p14:sldId id="277"/>
          </p14:sldIdLst>
        </p14:section>
        <p14:section name="Annexe"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58B4AB"/>
    <a:srgbClr val="009ED6"/>
    <a:srgbClr val="003300"/>
  </p:clrMru>
  <p:extLst>
    <p:ext uri="{E76CE94A-603C-4142-B9EB-6D1370010A27}">
      <p14:discardImageEditData xmlns="" xmlns:p14="http://schemas.microsoft.com/office/powerpoint/2010/main" val="1"/>
    </p:ext>
    <p:ext uri="{D31A062A-798A-4329-ABDD-BBA856620510}">
      <p14:defaultImageDpi xmlns=""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7" autoAdjust="0"/>
    <p:restoredTop sz="96497" autoAdjust="0"/>
  </p:normalViewPr>
  <p:slideViewPr>
    <p:cSldViewPr>
      <p:cViewPr>
        <p:scale>
          <a:sx n="90" d="100"/>
          <a:sy n="90" d="100"/>
        </p:scale>
        <p:origin x="-1349" y="7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fr-FR" sz="1200"/>
            </a:lvl1pPr>
          </a:lstStyle>
          <a:p>
            <a:endParaRPr lang="fr-F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fr-FR" sz="1200"/>
            </a:lvl1pPr>
          </a:lstStyle>
          <a:p>
            <a:fld id="{D83FDC75-7F73-4A4A-A77C-09AADF00E0EA}" type="datetimeFigureOut">
              <a:rPr lang="fr-FR" smtClean="0"/>
              <a:pPr/>
              <a:t>09/06/2014</a:t>
            </a:fld>
            <a:endParaRPr lang="fr-F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fr-FR" sz="1200"/>
            </a:lvl1pPr>
          </a:lstStyle>
          <a:p>
            <a:endParaRPr lang="fr-F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fr-FR" sz="1200"/>
            </a:lvl1pPr>
          </a:lstStyle>
          <a:p>
            <a:fld id="{459226BF-1F13-42D3-80DC-373E7ADD1EBC}" type="slidenum">
              <a:rPr lang="fr-FR" smtClean="0"/>
              <a:pPr/>
              <a:t>‹N°›</a:t>
            </a:fld>
            <a:endParaRPr lang="fr-FR" dirty="0"/>
          </a:p>
        </p:txBody>
      </p:sp>
    </p:spTree>
    <p:extLst>
      <p:ext uri="{BB962C8B-B14F-4D97-AF65-F5344CB8AC3E}">
        <p14:creationId xmlns="" xmlns:p14="http://schemas.microsoft.com/office/powerpoint/2010/main" val="133572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fr-FR" sz="1200"/>
            </a:lvl1pPr>
          </a:lstStyle>
          <a:p>
            <a:endParaRPr lang="fr-F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fr-FR" sz="1200"/>
            </a:lvl1pPr>
          </a:lstStyle>
          <a:p>
            <a:fld id="{48AEF76B-3757-4A0B-AF93-28494465C1DD}" type="datetimeFigureOut">
              <a:rPr/>
              <a:pPr/>
              <a:t>12/17/2009</a:t>
            </a:fld>
            <a:endParaRPr lang="fr-F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Niveau 2</a:t>
            </a:r>
          </a:p>
          <a:p>
            <a:pPr lvl="2"/>
            <a:r>
              <a:rPr lang="fr-FR"/>
              <a:t>Niveau 3</a:t>
            </a:r>
          </a:p>
          <a:p>
            <a:pPr lvl="3"/>
            <a:r>
              <a:rPr lang="fr-FR"/>
              <a:t>Niveau 4</a:t>
            </a:r>
          </a:p>
          <a:p>
            <a:pPr lvl="4"/>
            <a:r>
              <a:rPr lang="fr-FR"/>
              <a:t>Niveau 5</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fr-FR" sz="1200"/>
            </a:lvl1pPr>
          </a:lstStyle>
          <a:p>
            <a:endParaRPr lang="fr-F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fr-FR" sz="1200"/>
            </a:lvl1pPr>
          </a:lstStyle>
          <a:p>
            <a:fld id="{75693FD4-8F83-4EF7-AC3F-0DC0388986B0}" type="slidenum">
              <a:rPr/>
              <a:pPr/>
              <a:t>‹N°›</a:t>
            </a:fld>
            <a:endParaRPr lang="fr-FR" dirty="0"/>
          </a:p>
        </p:txBody>
      </p:sp>
    </p:spTree>
    <p:extLst>
      <p:ext uri="{BB962C8B-B14F-4D97-AF65-F5344CB8AC3E}">
        <p14:creationId xmlns="" xmlns:p14="http://schemas.microsoft.com/office/powerpoint/2010/main" val="3924825646"/>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dirty="0" smtClean="0"/>
              <a:t>Ce modèle peut être utilisé comme fichier de démarrage pour présenter des supports de formation à un groupe.</a:t>
            </a:r>
          </a:p>
          <a:p>
            <a:endParaRPr lang="fr-FR" dirty="0" smtClean="0"/>
          </a:p>
          <a:p>
            <a:pPr lvl="0"/>
            <a:r>
              <a:rPr lang="fr-FR" sz="1200" b="1" dirty="0" smtClean="0"/>
              <a:t>Sections</a:t>
            </a:r>
            <a:endParaRPr lang="fr-FR" sz="1200" b="0" dirty="0" smtClean="0"/>
          </a:p>
          <a:p>
            <a:pPr lvl="0"/>
            <a:r>
              <a:rPr lang="fr-FR" sz="1200" b="0" dirty="0" smtClean="0"/>
              <a:t>Cliquez avec le bouton droit sur une diapositive pour ajouter des sections.</a:t>
            </a:r>
            <a:r>
              <a:rPr lang="fr-FR" sz="1200" b="0" baseline="0" dirty="0" smtClean="0"/>
              <a:t> Les sections permettent d’organiser les diapositives et facilitent la collaboration entre plusieurs auteurs.</a:t>
            </a:r>
            <a:endParaRPr lang="fr-FR" sz="1200" b="0" dirty="0" smtClean="0"/>
          </a:p>
          <a:p>
            <a:pPr lvl="0"/>
            <a:endParaRPr lang="fr-FR" sz="1200" b="1" dirty="0" smtClean="0"/>
          </a:p>
          <a:p>
            <a:pPr lvl="0"/>
            <a:r>
              <a:rPr lang="fr-FR" sz="1200" b="1" dirty="0" smtClean="0"/>
              <a:t>Notes</a:t>
            </a:r>
          </a:p>
          <a:p>
            <a:pPr lvl="0"/>
            <a:r>
              <a:rPr lang="fr-FR" sz="1200" dirty="0" smtClean="0"/>
              <a:t>Utilisez la section Notes pour les notes de présentation ou pour fournir des informations  supplémentaires à l’audience.</a:t>
            </a:r>
            <a:r>
              <a:rPr lang="fr-FR" sz="1200" baseline="0" dirty="0" smtClean="0"/>
              <a:t> Affichez ces notes en mode Présentation pendant votre présentation. </a:t>
            </a:r>
          </a:p>
          <a:p>
            <a:pPr lvl="0">
              <a:buFontTx/>
              <a:buNone/>
            </a:pPr>
            <a:r>
              <a:rPr lang="fr-FR" sz="1200" dirty="0" smtClean="0"/>
              <a:t>N’oubliez pas de tenir compte de la taille de la police (critère important pour l’accessibilité, la visibilité, l’enregistrement vidéo et la production en ligne)</a:t>
            </a:r>
          </a:p>
          <a:p>
            <a:pPr lvl="0"/>
            <a:endParaRPr lang="fr-FR" sz="1200" dirty="0" smtClean="0"/>
          </a:p>
          <a:p>
            <a:pPr lvl="0">
              <a:buFontTx/>
              <a:buNone/>
            </a:pPr>
            <a:r>
              <a:rPr lang="fr-FR" sz="1200" b="1" dirty="0" smtClean="0"/>
              <a:t>Couleurs coordonnées </a:t>
            </a:r>
          </a:p>
          <a:p>
            <a:pPr lvl="0">
              <a:buFontTx/>
              <a:buNone/>
            </a:pPr>
            <a:r>
              <a:rPr lang="fr-FR" sz="1200" dirty="0" smtClean="0"/>
              <a:t>Faites tout particulièrement attention aux diagrammes, graphiques et zones de texte.</a:t>
            </a:r>
            <a:r>
              <a:rPr lang="fr-FR" sz="1200" baseline="0" dirty="0" smtClean="0"/>
              <a:t> </a:t>
            </a:r>
            <a:endParaRPr lang="fr-FR" sz="1200" dirty="0" smtClean="0"/>
          </a:p>
          <a:p>
            <a:pPr lvl="0"/>
            <a:r>
              <a:rPr lang="fr-FR" sz="1200" dirty="0" smtClean="0"/>
              <a:t>Tenez compte du fait que les participants imprimeront la présentation en noir et blanc ou nuances de gris. Effectuez un test d’impression pour vérifier que vos couleurs s’impriment correctement en noir et blanc intégral et nuances de gris.</a:t>
            </a:r>
          </a:p>
          <a:p>
            <a:pPr lvl="0">
              <a:buFontTx/>
              <a:buNone/>
            </a:pPr>
            <a:endParaRPr lang="fr-FR" sz="1200" dirty="0" smtClean="0"/>
          </a:p>
          <a:p>
            <a:pPr lvl="0">
              <a:buFontTx/>
              <a:buNone/>
            </a:pPr>
            <a:r>
              <a:rPr lang="fr-FR" sz="1200" b="1" dirty="0" smtClean="0"/>
              <a:t>Graphiques, tableaux et diagrammes</a:t>
            </a:r>
          </a:p>
          <a:p>
            <a:pPr lvl="0"/>
            <a:r>
              <a:rPr lang="fr-FR" sz="1200" dirty="0" smtClean="0"/>
              <a:t>Faites en sorte que votre présentation soit simple : utilisez des styles et des couleurs identiques qui ne soient pas gênants.</a:t>
            </a:r>
          </a:p>
          <a:p>
            <a:pPr lvl="0"/>
            <a:r>
              <a:rPr lang="fr-FR" sz="1200" dirty="0" smtClean="0"/>
              <a:t>Ajoutez une étiquette à tous les graphiques et tableaux.</a:t>
            </a:r>
          </a:p>
          <a:p>
            <a:endParaRPr lang="fr-FR" dirty="0" smtClean="0"/>
          </a:p>
          <a:p>
            <a:endParaRPr lang="fr-FR" dirty="0" smtClean="0"/>
          </a:p>
          <a:p>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10</a:t>
            </a:fld>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75693FD4-8F83-4EF7-AC3F-0DC0388986B0}"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dirty="0" smtClean="0"/>
              <a:t>Utiliser un en-tête de section pour chacun des sujets afin de définir une transition claire pour l’audience. </a:t>
            </a:r>
          </a:p>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14</a:t>
            </a:fld>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fr-FR" dirty="0" smtClean="0"/>
              <a:t>Microsoft </a:t>
            </a:r>
            <a:r>
              <a:rPr lang="fr-FR" b="1" dirty="0" smtClean="0"/>
              <a:t>Excellence en ingénierie</a:t>
            </a:r>
            <a:endParaRPr lang="fr-FR" dirty="0" smtClean="0"/>
          </a:p>
        </p:txBody>
      </p:sp>
      <p:sp>
        <p:nvSpPr>
          <p:cNvPr id="41987" name="Rectangle 25"/>
          <p:cNvSpPr>
            <a:spLocks noGrp="1" noChangeArrowheads="1"/>
          </p:cNvSpPr>
          <p:nvPr>
            <p:ph type="ftr" sz="quarter" idx="4"/>
          </p:nvPr>
        </p:nvSpPr>
        <p:spPr>
          <a:noFill/>
        </p:spPr>
        <p:txBody>
          <a:bodyPr/>
          <a:lstStyle/>
          <a:p>
            <a:r>
              <a:rPr lang="fr-FR" dirty="0" smtClean="0"/>
              <a:t>Microsoft Confidentiel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fr-FR" smtClean="0"/>
              <a:pPr/>
              <a:t>15</a:t>
            </a:fld>
            <a:endParaRPr lang="fr-FR"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fr-F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fr-FR" dirty="0" smtClean="0"/>
              <a:t>Fournissez une brève vue d’ensemble de la présentation.</a:t>
            </a:r>
            <a:r>
              <a:rPr lang="fr-FR" baseline="0" dirty="0" smtClean="0"/>
              <a:t> D</a:t>
            </a:r>
            <a:r>
              <a:rPr lang="fr-FR" dirty="0" smtClean="0"/>
              <a:t>écrivez l’objectif principal de la présentation et expliquez son importance.</a:t>
            </a:r>
          </a:p>
          <a:p>
            <a:pPr>
              <a:lnSpc>
                <a:spcPct val="80000"/>
              </a:lnSpc>
            </a:pPr>
            <a:r>
              <a:rPr lang="fr-FR" dirty="0" smtClean="0"/>
              <a:t>Présentez chaque sujet principal.</a:t>
            </a:r>
          </a:p>
          <a:p>
            <a:r>
              <a:rPr lang="fr-FR" dirty="0" smtClean="0"/>
              <a:t>Pour fournir une feuille de route à votre audience, vous</a:t>
            </a:r>
            <a:r>
              <a:rPr lang="fr-FR" baseline="0" dirty="0" smtClean="0"/>
              <a:t> pouvez </a:t>
            </a:r>
            <a:r>
              <a:rPr lang="fr-FR" dirty="0" smtClean="0"/>
              <a:t>répéter cette diapositive de vue d’ensemble tout au long de la présentation afin de mettre en évidence le sujet suivant.</a:t>
            </a:r>
          </a:p>
        </p:txBody>
      </p:sp>
      <p:sp>
        <p:nvSpPr>
          <p:cNvPr id="4" name="Slide Number Placeholder 3"/>
          <p:cNvSpPr>
            <a:spLocks noGrp="1"/>
          </p:cNvSpPr>
          <p:nvPr>
            <p:ph type="sldNum" sz="quarter" idx="10"/>
          </p:nvPr>
        </p:nvSpPr>
        <p:spPr/>
        <p:txBody>
          <a:bodyPr/>
          <a:lstStyle/>
          <a:p>
            <a:fld id="{EC6EAC7D-5A89-47C2-8ABA-56C9C2DEF7A4}"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fr-FR" dirty="0" smtClean="0"/>
              <a:t>Fournissez une brève vue d’ensemble de la présentation.</a:t>
            </a:r>
            <a:r>
              <a:rPr lang="fr-FR" baseline="0" dirty="0" smtClean="0"/>
              <a:t> D</a:t>
            </a:r>
            <a:r>
              <a:rPr lang="fr-FR" dirty="0" smtClean="0"/>
              <a:t>écrivez l’objectif principal de la présentation et expliquez son importance.</a:t>
            </a:r>
          </a:p>
          <a:p>
            <a:pPr>
              <a:lnSpc>
                <a:spcPct val="80000"/>
              </a:lnSpc>
            </a:pPr>
            <a:r>
              <a:rPr lang="fr-FR" dirty="0" smtClean="0"/>
              <a:t>Présentez chaque sujet principal.</a:t>
            </a:r>
          </a:p>
          <a:p>
            <a:r>
              <a:rPr lang="fr-FR" dirty="0" smtClean="0"/>
              <a:t>Pour fournir une feuille de route à votre audience, vous</a:t>
            </a:r>
            <a:r>
              <a:rPr lang="fr-FR" baseline="0" dirty="0" smtClean="0"/>
              <a:t> pouvez </a:t>
            </a:r>
            <a:r>
              <a:rPr lang="fr-FR" dirty="0" smtClean="0"/>
              <a:t>répéter cette diapositive de vue d’ensemble tout au long de la présentation afin de mettre en évidence le sujet suivant.</a:t>
            </a:r>
          </a:p>
        </p:txBody>
      </p:sp>
      <p:sp>
        <p:nvSpPr>
          <p:cNvPr id="4" name="Slide Number Placeholder 3"/>
          <p:cNvSpPr>
            <a:spLocks noGrp="1"/>
          </p:cNvSpPr>
          <p:nvPr>
            <p:ph type="sldNum" sz="quarter" idx="10"/>
          </p:nvPr>
        </p:nvSpPr>
        <p:spPr/>
        <p:txBody>
          <a:bodyPr/>
          <a:lstStyle/>
          <a:p>
            <a:fld id="{EC6EAC7D-5A89-47C2-8ABA-56C9C2DEF7A4}"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sz="1200" dirty="0" smtClean="0"/>
              <a:t>Voici un autre exemple</a:t>
            </a:r>
            <a:r>
              <a:rPr lang="fr-FR" sz="1200" baseline="0" dirty="0" smtClean="0"/>
              <a:t> de diapositives de vue d’ensemble utilisant des transitions.</a:t>
            </a:r>
            <a:endParaRPr lang="fr-FR" sz="1200" dirty="0" smtClean="0"/>
          </a:p>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sz="1200" dirty="0" smtClean="0"/>
              <a:t>Voici un autre exemple</a:t>
            </a:r>
            <a:r>
              <a:rPr lang="fr-FR" sz="1200" baseline="0" dirty="0" smtClean="0"/>
              <a:t> de diapositives de vue d’ensemble utilisant des transitions.</a:t>
            </a:r>
            <a:endParaRPr lang="fr-FR" sz="1200" dirty="0" smtClean="0"/>
          </a:p>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75693FD4-8F83-4EF7-AC3F-0DC0388986B0}"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75693FD4-8F83-4EF7-AC3F-0DC0388986B0}"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8</a:t>
            </a:fld>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9</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fr-FR" b="1" cap="small" baseline="0">
                <a:solidFill>
                  <a:srgbClr val="003300"/>
                </a:solidFill>
              </a:defRPr>
            </a:lvl1pPr>
          </a:lstStyle>
          <a:p>
            <a:r>
              <a:rPr kumimoji="0" lang="fr-FR"/>
              <a:t>Modifiez le style du titre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fr-FR" sz="2000" b="0">
                <a:solidFill>
                  <a:schemeClr val="tx1"/>
                </a:solidFill>
                <a:latin typeface="Georgia" pitchFamily="18" charset="0"/>
              </a:defRPr>
            </a:lvl1pPr>
            <a:lvl2pPr marL="457200" indent="0" algn="ctr" eaLnBrk="1" latinLnBrk="0" hangingPunct="1">
              <a:buNone/>
              <a:defRPr kumimoji="0" lang="fr-FR">
                <a:solidFill>
                  <a:schemeClr val="tx1">
                    <a:tint val="75000"/>
                  </a:schemeClr>
                </a:solidFill>
              </a:defRPr>
            </a:lvl2pPr>
            <a:lvl3pPr marL="914400" indent="0" algn="ctr" eaLnBrk="1" latinLnBrk="0" hangingPunct="1">
              <a:buNone/>
              <a:defRPr kumimoji="0" lang="fr-FR">
                <a:solidFill>
                  <a:schemeClr val="tx1">
                    <a:tint val="75000"/>
                  </a:schemeClr>
                </a:solidFill>
              </a:defRPr>
            </a:lvl3pPr>
            <a:lvl4pPr marL="1371600" indent="0" algn="ctr" eaLnBrk="1" latinLnBrk="0" hangingPunct="1">
              <a:buNone/>
              <a:defRPr kumimoji="0" lang="fr-FR">
                <a:solidFill>
                  <a:schemeClr val="tx1">
                    <a:tint val="75000"/>
                  </a:schemeClr>
                </a:solidFill>
              </a:defRPr>
            </a:lvl4pPr>
            <a:lvl5pPr marL="1828800" indent="0" algn="ctr" eaLnBrk="1" latinLnBrk="0" hangingPunct="1">
              <a:buNone/>
              <a:defRPr kumimoji="0" lang="fr-FR">
                <a:solidFill>
                  <a:schemeClr val="tx1">
                    <a:tint val="75000"/>
                  </a:schemeClr>
                </a:solidFill>
              </a:defRPr>
            </a:lvl5pPr>
            <a:lvl6pPr marL="2286000" indent="0" algn="ctr" eaLnBrk="1" latinLnBrk="0" hangingPunct="1">
              <a:buNone/>
              <a:defRPr kumimoji="0" lang="fr-FR">
                <a:solidFill>
                  <a:schemeClr val="tx1">
                    <a:tint val="75000"/>
                  </a:schemeClr>
                </a:solidFill>
              </a:defRPr>
            </a:lvl6pPr>
            <a:lvl7pPr marL="2743200" indent="0" algn="ctr" eaLnBrk="1" latinLnBrk="0" hangingPunct="1">
              <a:buNone/>
              <a:defRPr kumimoji="0" lang="fr-FR">
                <a:solidFill>
                  <a:schemeClr val="tx1">
                    <a:tint val="75000"/>
                  </a:schemeClr>
                </a:solidFill>
              </a:defRPr>
            </a:lvl7pPr>
            <a:lvl8pPr marL="3200400" indent="0" algn="ctr" eaLnBrk="1" latinLnBrk="0" hangingPunct="1">
              <a:buNone/>
              <a:defRPr kumimoji="0" lang="fr-FR">
                <a:solidFill>
                  <a:schemeClr val="tx1">
                    <a:tint val="75000"/>
                  </a:schemeClr>
                </a:solidFill>
              </a:defRPr>
            </a:lvl8pPr>
            <a:lvl9pPr marL="3657600" indent="0" algn="ctr" eaLnBrk="1" latinLnBrk="0" hangingPunct="1">
              <a:buNone/>
              <a:defRPr kumimoji="0" lang="fr-FR">
                <a:solidFill>
                  <a:schemeClr val="tx1">
                    <a:tint val="75000"/>
                  </a:schemeClr>
                </a:solidFill>
              </a:defRPr>
            </a:lvl9pPr>
          </a:lstStyle>
          <a:p>
            <a:pPr eaLnBrk="1" latinLnBrk="0" hangingPunct="1"/>
            <a:r>
              <a:rPr lang="fr-FR" smtClean="0"/>
              <a:t>Modifiez le style des sous-titres du masque</a:t>
            </a:r>
            <a:endParaRPr/>
          </a:p>
        </p:txBody>
      </p:sp>
      <p:pic>
        <p:nvPicPr>
          <p:cNvPr id="7" name="Picture 6"/>
          <p:cNvPicPr>
            <a:picLocks noChangeAspect="1"/>
          </p:cNvPicPr>
          <p:nvPr userDrawn="1"/>
        </p:nvPicPr>
        <p:blipFill rotWithShape="1">
          <a:blip r:embed="rId3" cstate="email">
            <a:extLst>
              <a:ext uri="{28A0092B-C50C-407E-A947-70E740481C1C}">
                <a14:useLocalDpi xmlns=""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fr-FR" sz="2000" baseline="0"/>
            </a:lvl1pPr>
          </a:lstStyle>
          <a:p>
            <a:r>
              <a:rPr kumimoji="0" lang="fr-FR" dirty="0"/>
              <a:t>Logo de la société</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fr-FR" smtClean="0"/>
              <a:t>Modifiez le style du titre</a:t>
            </a:r>
            <a:endParaRPr/>
          </a:p>
        </p:txBody>
      </p:sp>
      <p:sp>
        <p:nvSpPr>
          <p:cNvPr id="3" name="Date Placeholder 2"/>
          <p:cNvSpPr>
            <a:spLocks noGrp="1"/>
          </p:cNvSpPr>
          <p:nvPr>
            <p:ph type="dt" sz="half" idx="10"/>
          </p:nvPr>
        </p:nvSpPr>
        <p:spPr/>
        <p:txBody>
          <a:bodyPr/>
          <a:lstStyle/>
          <a:p>
            <a:fld id="{757B281C-5159-4971-8228-52B9A72E9ED2}" type="datetimeFigureOut">
              <a:rPr/>
              <a:pPr/>
              <a:t>12/17/2009</a:t>
            </a:fld>
            <a:endParaRPr kumimoji="0" lang="fr-FR" dirty="0"/>
          </a:p>
        </p:txBody>
      </p:sp>
      <p:sp>
        <p:nvSpPr>
          <p:cNvPr id="4" name="Footer Placeholder 3"/>
          <p:cNvSpPr>
            <a:spLocks noGrp="1"/>
          </p:cNvSpPr>
          <p:nvPr>
            <p:ph type="ftr" sz="quarter" idx="11"/>
          </p:nvPr>
        </p:nvSpPr>
        <p:spPr/>
        <p:txBody>
          <a:bodyPr/>
          <a:lstStyle/>
          <a:p>
            <a:endParaRPr kumimoji="0" lang="fr-FR" dirty="0"/>
          </a:p>
        </p:txBody>
      </p:sp>
      <p:sp>
        <p:nvSpPr>
          <p:cNvPr id="5" name="Slide Number Placeholder 4"/>
          <p:cNvSpPr>
            <a:spLocks noGrp="1"/>
          </p:cNvSpPr>
          <p:nvPr>
            <p:ph type="sldNum" sz="quarter" idx="12"/>
          </p:nvPr>
        </p:nvSpPr>
        <p:spPr/>
        <p:txBody>
          <a:bodyPr/>
          <a:lstStyle/>
          <a:p>
            <a:fld id="{33D6E5A2-EC83-451F-A719-9AC1370DD5CF}" type="slidenum">
              <a:rPr/>
              <a:pPr/>
              <a:t>‹N°›</a:t>
            </a:fld>
            <a:endParaRPr kumimoji="0" lang="fr-FR"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a:pPr/>
              <a:t>12/17/2009</a:t>
            </a:fld>
            <a:endParaRPr kumimoji="0" lang="fr-FR" dirty="0"/>
          </a:p>
        </p:txBody>
      </p:sp>
      <p:sp>
        <p:nvSpPr>
          <p:cNvPr id="3" name="Footer Placeholder 2"/>
          <p:cNvSpPr>
            <a:spLocks noGrp="1"/>
          </p:cNvSpPr>
          <p:nvPr>
            <p:ph type="ftr" sz="quarter" idx="11"/>
          </p:nvPr>
        </p:nvSpPr>
        <p:spPr/>
        <p:txBody>
          <a:bodyPr/>
          <a:lstStyle/>
          <a:p>
            <a:endParaRPr kumimoji="0" lang="fr-FR" dirty="0"/>
          </a:p>
        </p:txBody>
      </p:sp>
      <p:sp>
        <p:nvSpPr>
          <p:cNvPr id="4" name="Slide Number Placeholder 3"/>
          <p:cNvSpPr>
            <a:spLocks noGrp="1"/>
          </p:cNvSpPr>
          <p:nvPr>
            <p:ph type="sldNum" sz="quarter" idx="12"/>
          </p:nvPr>
        </p:nvSpPr>
        <p:spPr/>
        <p:txBody>
          <a:bodyPr/>
          <a:lstStyle/>
          <a:p>
            <a:fld id="{33D6E5A2-EC83-451F-A719-9AC1370DD5CF}" type="slidenum">
              <a:rPr/>
              <a:pPr/>
              <a:t>‹N°›</a:t>
            </a:fld>
            <a:endParaRPr kumimoji="0" lang="fr-FR"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rrière-plan uniquem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a:pPr/>
              <a:t>12/17/2009</a:t>
            </a:fld>
            <a:endParaRPr kumimoji="0" lang="fr-FR" dirty="0"/>
          </a:p>
        </p:txBody>
      </p:sp>
      <p:sp>
        <p:nvSpPr>
          <p:cNvPr id="4" name="Footer Placeholder 4"/>
          <p:cNvSpPr>
            <a:spLocks noGrp="1"/>
          </p:cNvSpPr>
          <p:nvPr>
            <p:ph type="ftr" sz="quarter" idx="11"/>
          </p:nvPr>
        </p:nvSpPr>
        <p:spPr>
          <a:xfrm>
            <a:off x="3352800" y="6356350"/>
            <a:ext cx="2895600" cy="365125"/>
          </a:xfrm>
        </p:spPr>
        <p:txBody>
          <a:bodyPr/>
          <a:lstStyle/>
          <a:p>
            <a:endParaRPr kumimoji="0" lang="fr-FR"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pPr/>
              <a:t>‹N°›</a:t>
            </a:fld>
            <a:endParaRPr kumimoji="0" lang="fr-FR"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tête de sec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fr-FR" sz="4000" b="1" cap="small" baseline="0">
                <a:solidFill>
                  <a:srgbClr val="003300"/>
                </a:solidFill>
              </a:defRPr>
            </a:lvl1pPr>
          </a:lstStyle>
          <a:p>
            <a:r>
              <a:rPr kumimoji="0" lang="fr-FR"/>
              <a:t>Modifiez le style du titre</a:t>
            </a:r>
          </a:p>
        </p:txBody>
      </p:sp>
      <p:sp>
        <p:nvSpPr>
          <p:cNvPr id="4" name="Date Placeholder 3"/>
          <p:cNvSpPr>
            <a:spLocks noGrp="1"/>
          </p:cNvSpPr>
          <p:nvPr>
            <p:ph type="dt" sz="half" idx="10"/>
          </p:nvPr>
        </p:nvSpPr>
        <p:spPr/>
        <p:txBody>
          <a:bodyPr/>
          <a:lstStyle/>
          <a:p>
            <a:fld id="{757B281C-5159-4971-8228-52B9A72E9ED2}" type="datetimeFigureOut">
              <a:rPr/>
              <a:pPr/>
              <a:t>12/17/2009</a:t>
            </a:fld>
            <a:endParaRPr kumimoji="0" lang="fr-FR" dirty="0"/>
          </a:p>
        </p:txBody>
      </p:sp>
      <p:sp>
        <p:nvSpPr>
          <p:cNvPr id="5" name="Footer Placeholder 4"/>
          <p:cNvSpPr>
            <a:spLocks noGrp="1"/>
          </p:cNvSpPr>
          <p:nvPr>
            <p:ph type="ftr" sz="quarter" idx="11"/>
          </p:nvPr>
        </p:nvSpPr>
        <p:spPr/>
        <p:txBody>
          <a:bodyPr/>
          <a:lstStyle/>
          <a:p>
            <a:endParaRPr kumimoji="0" lang="fr-FR" dirty="0"/>
          </a:p>
        </p:txBody>
      </p:sp>
      <p:sp>
        <p:nvSpPr>
          <p:cNvPr id="6" name="Slide Number Placeholder 5"/>
          <p:cNvSpPr>
            <a:spLocks noGrp="1"/>
          </p:cNvSpPr>
          <p:nvPr>
            <p:ph type="sldNum" sz="quarter" idx="12"/>
          </p:nvPr>
        </p:nvSpPr>
        <p:spPr/>
        <p:txBody>
          <a:bodyPr/>
          <a:lstStyle/>
          <a:p>
            <a:fld id="{33D6E5A2-EC83-451F-A719-9AC1370DD5CF}" type="slidenum">
              <a:rPr/>
              <a:pPr/>
              <a:t>‹N°›</a:t>
            </a:fld>
            <a:endParaRPr kumimoji="0" lang="fr-FR"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fr-FR" sz="1800"/>
            </a:lvl1pPr>
          </a:lstStyle>
          <a:p>
            <a:r>
              <a:rPr kumimoji="0" lang="fr-FR" dirty="0"/>
              <a:t>Logo de la société</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fr-FR"/>
            </a:lvl1pPr>
          </a:lstStyle>
          <a:p>
            <a:r>
              <a:rPr kumimoji="0" lang="fr-FR"/>
              <a:t>Modifiez le style du titre</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fr-FR" sz="3200">
                <a:latin typeface="+mn-lt"/>
              </a:defRPr>
            </a:lvl1pPr>
            <a:lvl2pPr eaLnBrk="1" latinLnBrk="0" hangingPunct="1">
              <a:defRPr kumimoji="0" lang="fr-FR" sz="2800">
                <a:latin typeface="+mn-lt"/>
              </a:defRPr>
            </a:lvl2pPr>
            <a:lvl3pPr eaLnBrk="1" latinLnBrk="0" hangingPunct="1">
              <a:defRPr kumimoji="0" lang="fr-FR" sz="2400">
                <a:latin typeface="+mn-lt"/>
              </a:defRPr>
            </a:lvl3pPr>
            <a:lvl4pPr eaLnBrk="1" latinLnBrk="0" hangingPunct="1">
              <a:defRPr kumimoji="0" lang="fr-FR" sz="2400">
                <a:latin typeface="+mn-lt"/>
              </a:defRPr>
            </a:lvl4pPr>
            <a:lvl5pPr eaLnBrk="1" latinLnBrk="0" hangingPunct="1">
              <a:defRPr kumimoji="0" lang="fr-FR" sz="2400">
                <a:latin typeface="+mn-lt"/>
              </a:defRPr>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Date Placeholder 3"/>
          <p:cNvSpPr>
            <a:spLocks noGrp="1"/>
          </p:cNvSpPr>
          <p:nvPr>
            <p:ph type="dt" sz="half" idx="10"/>
          </p:nvPr>
        </p:nvSpPr>
        <p:spPr/>
        <p:txBody>
          <a:bodyPr/>
          <a:lstStyle/>
          <a:p>
            <a:fld id="{757B281C-5159-4971-8228-52B9A72E9ED2}" type="datetimeFigureOut">
              <a:rPr/>
              <a:pPr/>
              <a:t>12/17/2009</a:t>
            </a:fld>
            <a:endParaRPr kumimoji="0" lang="fr-FR" dirty="0"/>
          </a:p>
        </p:txBody>
      </p:sp>
      <p:sp>
        <p:nvSpPr>
          <p:cNvPr id="5" name="Footer Placeholder 4"/>
          <p:cNvSpPr>
            <a:spLocks noGrp="1"/>
          </p:cNvSpPr>
          <p:nvPr>
            <p:ph type="ftr" sz="quarter" idx="11"/>
          </p:nvPr>
        </p:nvSpPr>
        <p:spPr/>
        <p:txBody>
          <a:bodyPr/>
          <a:lstStyle/>
          <a:p>
            <a:endParaRPr kumimoji="0" lang="fr-FR"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pPr/>
              <a:t>‹N°›</a:t>
            </a:fld>
            <a:endParaRPr kumimoji="0" lang="fr-FR"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fr-FR" smtClean="0"/>
              <a:t>Modifiez le style du titre</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fr-FR" sz="2800"/>
            </a:lvl1pPr>
            <a:lvl2pPr eaLnBrk="1" latinLnBrk="0" hangingPunct="1">
              <a:defRPr kumimoji="0" lang="fr-FR" sz="2400"/>
            </a:lvl2pPr>
            <a:lvl3pPr eaLnBrk="1" latinLnBrk="0" hangingPunct="1">
              <a:defRPr kumimoji="0" lang="fr-FR" sz="2000"/>
            </a:lvl3pPr>
            <a:lvl4pPr eaLnBrk="1" latinLnBrk="0" hangingPunct="1">
              <a:defRPr kumimoji="0" lang="fr-FR" sz="1800"/>
            </a:lvl4pPr>
            <a:lvl5pPr eaLnBrk="1" latinLnBrk="0" hangingPunct="1">
              <a:defRPr kumimoji="0" lang="fr-FR" sz="1800"/>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fr-FR" sz="2800"/>
            </a:lvl1pPr>
            <a:lvl2pPr eaLnBrk="1" latinLnBrk="0" hangingPunct="1">
              <a:defRPr kumimoji="0" lang="fr-FR" sz="2400"/>
            </a:lvl2pPr>
            <a:lvl3pPr eaLnBrk="1" latinLnBrk="0" hangingPunct="1">
              <a:defRPr kumimoji="0" lang="fr-FR" sz="2000"/>
            </a:lvl3pPr>
            <a:lvl4pPr eaLnBrk="1" latinLnBrk="0" hangingPunct="1">
              <a:defRPr kumimoji="0" lang="fr-FR" sz="1800"/>
            </a:lvl4pPr>
            <a:lvl5pPr eaLnBrk="1" latinLnBrk="0" hangingPunct="1">
              <a:defRPr kumimoji="0" lang="fr-FR" sz="1800"/>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5" name="Date Placeholder 4"/>
          <p:cNvSpPr>
            <a:spLocks noGrp="1"/>
          </p:cNvSpPr>
          <p:nvPr>
            <p:ph type="dt" sz="half" idx="10"/>
          </p:nvPr>
        </p:nvSpPr>
        <p:spPr/>
        <p:txBody>
          <a:bodyPr/>
          <a:lstStyle/>
          <a:p>
            <a:fld id="{757B281C-5159-4971-8228-52B9A72E9ED2}" type="datetimeFigureOut">
              <a:rPr/>
              <a:pPr/>
              <a:t>12/17/2009</a:t>
            </a:fld>
            <a:endParaRPr kumimoji="0" lang="fr-FR" dirty="0"/>
          </a:p>
        </p:txBody>
      </p:sp>
      <p:sp>
        <p:nvSpPr>
          <p:cNvPr id="6" name="Footer Placeholder 5"/>
          <p:cNvSpPr>
            <a:spLocks noGrp="1"/>
          </p:cNvSpPr>
          <p:nvPr>
            <p:ph type="ftr" sz="quarter" idx="11"/>
          </p:nvPr>
        </p:nvSpPr>
        <p:spPr/>
        <p:txBody>
          <a:bodyPr/>
          <a:lstStyle/>
          <a:p>
            <a:endParaRPr kumimoji="0" lang="fr-FR" dirty="0"/>
          </a:p>
        </p:txBody>
      </p:sp>
      <p:sp>
        <p:nvSpPr>
          <p:cNvPr id="7" name="Slide Number Placeholder 6"/>
          <p:cNvSpPr>
            <a:spLocks noGrp="1"/>
          </p:cNvSpPr>
          <p:nvPr>
            <p:ph type="sldNum" sz="quarter" idx="12"/>
          </p:nvPr>
        </p:nvSpPr>
        <p:spPr/>
        <p:txBody>
          <a:bodyPr/>
          <a:lstStyle/>
          <a:p>
            <a:fld id="{33D6E5A2-EC83-451F-A719-9AC1370DD5CF}" type="slidenum">
              <a:rPr/>
              <a:pPr/>
              <a:t>‹N°›</a:t>
            </a:fld>
            <a:endParaRPr kumimoji="0" lang="fr-FR"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fr-FR"/>
            </a:lvl1pPr>
          </a:lstStyle>
          <a:p>
            <a:pPr eaLnBrk="1" latinLnBrk="0" hangingPunct="1"/>
            <a:r>
              <a:rPr lang="fr-FR" smtClean="0"/>
              <a:t>Modifiez le style du titre</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fr-FR" sz="2400" b="1"/>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lang="fr-FR" smtClean="0"/>
              <a:t>Modifiez les styles du texte du masque</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fr-FR" sz="2400"/>
            </a:lvl1pPr>
            <a:lvl2pPr eaLnBrk="1" latinLnBrk="0" hangingPunct="1">
              <a:defRPr kumimoji="0" lang="fr-FR" sz="2000"/>
            </a:lvl2pPr>
            <a:lvl3pPr eaLnBrk="1" latinLnBrk="0" hangingPunct="1">
              <a:defRPr kumimoji="0" lang="fr-FR" sz="1800"/>
            </a:lvl3pPr>
            <a:lvl4pPr eaLnBrk="1" latinLnBrk="0" hangingPunct="1">
              <a:defRPr kumimoji="0" lang="fr-FR" sz="1600"/>
            </a:lvl4pPr>
            <a:lvl5pPr eaLnBrk="1" latinLnBrk="0" hangingPunct="1">
              <a:defRPr kumimoji="0" lang="fr-FR" sz="1600"/>
            </a:lvl5pPr>
            <a:lvl6pPr eaLnBrk="1" latinLnBrk="0" hangingPunct="1">
              <a:defRPr kumimoji="0" lang="fr-FR" sz="1600"/>
            </a:lvl6pPr>
            <a:lvl7pPr eaLnBrk="1" latinLnBrk="0" hangingPunct="1">
              <a:defRPr kumimoji="0" lang="fr-FR" sz="1600"/>
            </a:lvl7pPr>
            <a:lvl8pPr eaLnBrk="1" latinLnBrk="0" hangingPunct="1">
              <a:defRPr kumimoji="0" lang="fr-FR" sz="1600"/>
            </a:lvl8pPr>
            <a:lvl9pPr eaLnBrk="1" latinLnBrk="0" hangingPunct="1">
              <a:defRPr kumimoji="0" lang="fr-FR" sz="16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fr-FR" sz="2400" b="1"/>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lang="fr-FR" smtClean="0"/>
              <a:t>Modifiez les styles du texte du masque</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fr-FR" sz="2400"/>
            </a:lvl1pPr>
            <a:lvl2pPr eaLnBrk="1" latinLnBrk="0" hangingPunct="1">
              <a:defRPr kumimoji="0" lang="fr-FR" sz="2000"/>
            </a:lvl2pPr>
            <a:lvl3pPr eaLnBrk="1" latinLnBrk="0" hangingPunct="1">
              <a:defRPr kumimoji="0" lang="fr-FR" sz="1800"/>
            </a:lvl3pPr>
            <a:lvl4pPr eaLnBrk="1" latinLnBrk="0" hangingPunct="1">
              <a:defRPr kumimoji="0" lang="fr-FR" sz="1600"/>
            </a:lvl4pPr>
            <a:lvl5pPr eaLnBrk="1" latinLnBrk="0" hangingPunct="1">
              <a:defRPr kumimoji="0" lang="fr-FR" sz="1600"/>
            </a:lvl5pPr>
            <a:lvl6pPr eaLnBrk="1" latinLnBrk="0" hangingPunct="1">
              <a:defRPr kumimoji="0" lang="fr-FR" sz="1600"/>
            </a:lvl6pPr>
            <a:lvl7pPr eaLnBrk="1" latinLnBrk="0" hangingPunct="1">
              <a:defRPr kumimoji="0" lang="fr-FR" sz="1600"/>
            </a:lvl7pPr>
            <a:lvl8pPr eaLnBrk="1" latinLnBrk="0" hangingPunct="1">
              <a:defRPr kumimoji="0" lang="fr-FR" sz="1600"/>
            </a:lvl8pPr>
            <a:lvl9pPr eaLnBrk="1" latinLnBrk="0" hangingPunct="1">
              <a:defRPr kumimoji="0" lang="fr-FR" sz="16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7" name="Date Placeholder 6"/>
          <p:cNvSpPr>
            <a:spLocks noGrp="1"/>
          </p:cNvSpPr>
          <p:nvPr>
            <p:ph type="dt" sz="half" idx="10"/>
          </p:nvPr>
        </p:nvSpPr>
        <p:spPr/>
        <p:txBody>
          <a:bodyPr/>
          <a:lstStyle/>
          <a:p>
            <a:fld id="{757B281C-5159-4971-8228-52B9A72E9ED2}" type="datetimeFigureOut">
              <a:rPr/>
              <a:pPr/>
              <a:t>12/17/2009</a:t>
            </a:fld>
            <a:endParaRPr kumimoji="0" lang="fr-FR" dirty="0"/>
          </a:p>
        </p:txBody>
      </p:sp>
      <p:sp>
        <p:nvSpPr>
          <p:cNvPr id="8" name="Footer Placeholder 7"/>
          <p:cNvSpPr>
            <a:spLocks noGrp="1"/>
          </p:cNvSpPr>
          <p:nvPr>
            <p:ph type="ftr" sz="quarter" idx="11"/>
          </p:nvPr>
        </p:nvSpPr>
        <p:spPr/>
        <p:txBody>
          <a:bodyPr/>
          <a:lstStyle/>
          <a:p>
            <a:endParaRPr kumimoji="0" lang="fr-FR" dirty="0"/>
          </a:p>
        </p:txBody>
      </p:sp>
      <p:sp>
        <p:nvSpPr>
          <p:cNvPr id="9" name="Slide Number Placeholder 8"/>
          <p:cNvSpPr>
            <a:spLocks noGrp="1"/>
          </p:cNvSpPr>
          <p:nvPr>
            <p:ph type="sldNum" sz="quarter" idx="12"/>
          </p:nvPr>
        </p:nvSpPr>
        <p:spPr/>
        <p:txBody>
          <a:bodyPr/>
          <a:lstStyle/>
          <a:p>
            <a:fld id="{33D6E5A2-EC83-451F-A719-9AC1370DD5CF}" type="slidenum">
              <a:rPr/>
              <a:pPr/>
              <a:t>‹N°›</a:t>
            </a:fld>
            <a:endParaRPr kumimoji="0" lang="fr-FR"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fr-FR" sz="2000" b="1"/>
            </a:lvl1pPr>
          </a:lstStyle>
          <a:p>
            <a:pPr eaLnBrk="1" latinLnBrk="0" hangingPunct="1"/>
            <a:r>
              <a:rPr lang="fr-FR" smtClean="0"/>
              <a:t>Modifiez le style du titre</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fr-FR" sz="3200"/>
            </a:lvl1pPr>
            <a:lvl2pPr eaLnBrk="1" latinLnBrk="0" hangingPunct="1">
              <a:defRPr kumimoji="0" lang="fr-FR" sz="2800"/>
            </a:lvl2pPr>
            <a:lvl3pPr eaLnBrk="1" latinLnBrk="0" hangingPunct="1">
              <a:defRPr kumimoji="0" lang="fr-FR" sz="2400"/>
            </a:lvl3pPr>
            <a:lvl4pPr eaLnBrk="1" latinLnBrk="0" hangingPunct="1">
              <a:defRPr kumimoji="0" lang="fr-FR" sz="2000"/>
            </a:lvl4pPr>
            <a:lvl5pPr eaLnBrk="1" latinLnBrk="0" hangingPunct="1">
              <a:defRPr kumimoji="0" lang="fr-FR" sz="2000"/>
            </a:lvl5pPr>
            <a:lvl6pPr eaLnBrk="1" latinLnBrk="0" hangingPunct="1">
              <a:defRPr kumimoji="0" lang="fr-FR" sz="2000"/>
            </a:lvl6pPr>
            <a:lvl7pPr eaLnBrk="1" latinLnBrk="0" hangingPunct="1">
              <a:defRPr kumimoji="0" lang="fr-FR" sz="2000"/>
            </a:lvl7pPr>
            <a:lvl8pPr eaLnBrk="1" latinLnBrk="0" hangingPunct="1">
              <a:defRPr kumimoji="0" lang="fr-FR" sz="2000"/>
            </a:lvl8pPr>
            <a:lvl9pPr eaLnBrk="1" latinLnBrk="0" hangingPunct="1">
              <a:defRPr kumimoji="0" lang="fr-FR" sz="20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fr-FR" sz="1400"/>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eaLnBrk="1" latinLnBrk="0" hangingPunct="1"/>
            <a:r>
              <a:rPr lang="fr-FR" smtClean="0"/>
              <a:t>Modifiez les styles du texte du masque</a:t>
            </a:r>
          </a:p>
        </p:txBody>
      </p:sp>
      <p:sp>
        <p:nvSpPr>
          <p:cNvPr id="5" name="Date Placeholder 4"/>
          <p:cNvSpPr>
            <a:spLocks noGrp="1"/>
          </p:cNvSpPr>
          <p:nvPr>
            <p:ph type="dt" sz="half" idx="10"/>
          </p:nvPr>
        </p:nvSpPr>
        <p:spPr/>
        <p:txBody>
          <a:bodyPr/>
          <a:lstStyle/>
          <a:p>
            <a:fld id="{757B281C-5159-4971-8228-52B9A72E9ED2}" type="datetimeFigureOut">
              <a:rPr/>
              <a:pPr/>
              <a:t>12/17/2009</a:t>
            </a:fld>
            <a:endParaRPr kumimoji="0" lang="fr-FR" dirty="0"/>
          </a:p>
        </p:txBody>
      </p:sp>
      <p:sp>
        <p:nvSpPr>
          <p:cNvPr id="6" name="Footer Placeholder 5"/>
          <p:cNvSpPr>
            <a:spLocks noGrp="1"/>
          </p:cNvSpPr>
          <p:nvPr>
            <p:ph type="ftr" sz="quarter" idx="11"/>
          </p:nvPr>
        </p:nvSpPr>
        <p:spPr/>
        <p:txBody>
          <a:bodyPr/>
          <a:lstStyle/>
          <a:p>
            <a:endParaRPr kumimoji="0" lang="fr-FR" dirty="0"/>
          </a:p>
        </p:txBody>
      </p:sp>
      <p:sp>
        <p:nvSpPr>
          <p:cNvPr id="7" name="Slide Number Placeholder 6"/>
          <p:cNvSpPr>
            <a:spLocks noGrp="1"/>
          </p:cNvSpPr>
          <p:nvPr>
            <p:ph type="sldNum" sz="quarter" idx="12"/>
          </p:nvPr>
        </p:nvSpPr>
        <p:spPr/>
        <p:txBody>
          <a:bodyPr/>
          <a:lstStyle/>
          <a:p>
            <a:fld id="{33D6E5A2-EC83-451F-A719-9AC1370DD5CF}" type="slidenum">
              <a:rPr/>
              <a:pPr/>
              <a:t>‹N°›</a:t>
            </a:fld>
            <a:endParaRPr kumimoji="0" lang="fr-FR"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fr-FR" sz="2000" b="1"/>
            </a:lvl1pPr>
          </a:lstStyle>
          <a:p>
            <a:pPr eaLnBrk="1" latinLnBrk="0" hangingPunct="1"/>
            <a:r>
              <a:rPr lang="fr-FR" smtClean="0"/>
              <a:t>Modifiez le style du titre</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fr-FR" sz="3200"/>
            </a:lvl1pPr>
            <a:lvl2pPr marL="457200" indent="0" eaLnBrk="1" latinLnBrk="0" hangingPunct="1">
              <a:buNone/>
              <a:defRPr kumimoji="0" lang="fr-FR" sz="2800"/>
            </a:lvl2pPr>
            <a:lvl3pPr marL="914400" indent="0" eaLnBrk="1" latinLnBrk="0" hangingPunct="1">
              <a:buNone/>
              <a:defRPr kumimoji="0" lang="fr-FR" sz="2400"/>
            </a:lvl3pPr>
            <a:lvl4pPr marL="1371600" indent="0" eaLnBrk="1" latinLnBrk="0" hangingPunct="1">
              <a:buNone/>
              <a:defRPr kumimoji="0" lang="fr-FR" sz="2000"/>
            </a:lvl4pPr>
            <a:lvl5pPr marL="1828800" indent="0" eaLnBrk="1" latinLnBrk="0" hangingPunct="1">
              <a:buNone/>
              <a:defRPr kumimoji="0" lang="fr-FR" sz="2000"/>
            </a:lvl5pPr>
            <a:lvl6pPr marL="2286000" indent="0" eaLnBrk="1" latinLnBrk="0" hangingPunct="1">
              <a:buNone/>
              <a:defRPr kumimoji="0" lang="fr-FR" sz="2000"/>
            </a:lvl6pPr>
            <a:lvl7pPr marL="2743200" indent="0" eaLnBrk="1" latinLnBrk="0" hangingPunct="1">
              <a:buNone/>
              <a:defRPr kumimoji="0" lang="fr-FR" sz="2000"/>
            </a:lvl7pPr>
            <a:lvl8pPr marL="3200400" indent="0" eaLnBrk="1" latinLnBrk="0" hangingPunct="1">
              <a:buNone/>
              <a:defRPr kumimoji="0" lang="fr-FR" sz="2000"/>
            </a:lvl8pPr>
            <a:lvl9pPr marL="3657600" indent="0" eaLnBrk="1" latinLnBrk="0" hangingPunct="1">
              <a:buNone/>
              <a:defRPr kumimoji="0" lang="fr-FR" sz="2000"/>
            </a:lvl9pPr>
          </a:lstStyle>
          <a:p>
            <a:pPr eaLnBrk="1" latinLnBrk="0" hangingPunct="1"/>
            <a:r>
              <a:rPr lang="fr-FR" dirty="0" smtClean="0"/>
              <a:t>Cliquez sur l'icône pour ajouter une image</a:t>
            </a:r>
            <a:endParaRPr dirty="0"/>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fr-FR" sz="1400"/>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eaLnBrk="1" latinLnBrk="0" hangingPunct="1"/>
            <a:r>
              <a:rPr lang="fr-FR" smtClean="0"/>
              <a:t>Modifiez les styles du texte du masque</a:t>
            </a:r>
          </a:p>
        </p:txBody>
      </p:sp>
      <p:sp>
        <p:nvSpPr>
          <p:cNvPr id="5" name="Date Placeholder 4"/>
          <p:cNvSpPr>
            <a:spLocks noGrp="1"/>
          </p:cNvSpPr>
          <p:nvPr>
            <p:ph type="dt" sz="half" idx="10"/>
          </p:nvPr>
        </p:nvSpPr>
        <p:spPr/>
        <p:txBody>
          <a:bodyPr/>
          <a:lstStyle/>
          <a:p>
            <a:fld id="{757B281C-5159-4971-8228-52B9A72E9ED2}" type="datetimeFigureOut">
              <a:rPr/>
              <a:pPr/>
              <a:t>12/17/2009</a:t>
            </a:fld>
            <a:endParaRPr kumimoji="0" lang="fr-FR" dirty="0"/>
          </a:p>
        </p:txBody>
      </p:sp>
      <p:sp>
        <p:nvSpPr>
          <p:cNvPr id="6" name="Footer Placeholder 5"/>
          <p:cNvSpPr>
            <a:spLocks noGrp="1"/>
          </p:cNvSpPr>
          <p:nvPr>
            <p:ph type="ftr" sz="quarter" idx="11"/>
          </p:nvPr>
        </p:nvSpPr>
        <p:spPr/>
        <p:txBody>
          <a:bodyPr/>
          <a:lstStyle/>
          <a:p>
            <a:endParaRPr kumimoji="0" lang="fr-FR" dirty="0"/>
          </a:p>
        </p:txBody>
      </p:sp>
      <p:sp>
        <p:nvSpPr>
          <p:cNvPr id="7" name="Slide Number Placeholder 6"/>
          <p:cNvSpPr>
            <a:spLocks noGrp="1"/>
          </p:cNvSpPr>
          <p:nvPr>
            <p:ph type="sldNum" sz="quarter" idx="12"/>
          </p:nvPr>
        </p:nvSpPr>
        <p:spPr/>
        <p:txBody>
          <a:bodyPr/>
          <a:lstStyle/>
          <a:p>
            <a:fld id="{33D6E5A2-EC83-451F-A719-9AC1370DD5CF}" type="slidenum">
              <a:rPr/>
              <a:pPr/>
              <a:t>‹N°›</a:t>
            </a:fld>
            <a:endParaRPr kumimoji="0" lang="fr-FR"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fr-FR" smtClean="0"/>
              <a:t>Modifiez le style du titre</a:t>
            </a:r>
            <a:endParaRPr/>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Date Placeholder 3"/>
          <p:cNvSpPr>
            <a:spLocks noGrp="1"/>
          </p:cNvSpPr>
          <p:nvPr>
            <p:ph type="dt" sz="half" idx="10"/>
          </p:nvPr>
        </p:nvSpPr>
        <p:spPr/>
        <p:txBody>
          <a:bodyPr/>
          <a:lstStyle/>
          <a:p>
            <a:fld id="{757B281C-5159-4971-8228-52B9A72E9ED2}" type="datetimeFigureOut">
              <a:rPr/>
              <a:pPr/>
              <a:t>12/17/2009</a:t>
            </a:fld>
            <a:endParaRPr kumimoji="0" lang="fr-FR" dirty="0"/>
          </a:p>
        </p:txBody>
      </p:sp>
      <p:sp>
        <p:nvSpPr>
          <p:cNvPr id="5" name="Footer Placeholder 4"/>
          <p:cNvSpPr>
            <a:spLocks noGrp="1"/>
          </p:cNvSpPr>
          <p:nvPr>
            <p:ph type="ftr" sz="quarter" idx="11"/>
          </p:nvPr>
        </p:nvSpPr>
        <p:spPr/>
        <p:txBody>
          <a:bodyPr/>
          <a:lstStyle/>
          <a:p>
            <a:endParaRPr kumimoji="0" lang="fr-FR" dirty="0"/>
          </a:p>
        </p:txBody>
      </p:sp>
      <p:sp>
        <p:nvSpPr>
          <p:cNvPr id="6" name="Slide Number Placeholder 5"/>
          <p:cNvSpPr>
            <a:spLocks noGrp="1"/>
          </p:cNvSpPr>
          <p:nvPr>
            <p:ph type="sldNum" sz="quarter" idx="12"/>
          </p:nvPr>
        </p:nvSpPr>
        <p:spPr/>
        <p:txBody>
          <a:bodyPr/>
          <a:lstStyle/>
          <a:p>
            <a:fld id="{33D6E5A2-EC83-451F-A719-9AC1370DD5CF}" type="slidenum">
              <a:rPr/>
              <a:pPr/>
              <a:t>‹N°›</a:t>
            </a:fld>
            <a:endParaRPr kumimoji="0" lang="fr-FR"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fr-FR" smtClean="0"/>
              <a:t>Modifiez le style du titre</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Date Placeholder 3"/>
          <p:cNvSpPr>
            <a:spLocks noGrp="1"/>
          </p:cNvSpPr>
          <p:nvPr>
            <p:ph type="dt" sz="half" idx="10"/>
          </p:nvPr>
        </p:nvSpPr>
        <p:spPr/>
        <p:txBody>
          <a:bodyPr/>
          <a:lstStyle/>
          <a:p>
            <a:fld id="{757B281C-5159-4971-8228-52B9A72E9ED2}" type="datetimeFigureOut">
              <a:rPr/>
              <a:pPr/>
              <a:t>12/17/2009</a:t>
            </a:fld>
            <a:endParaRPr kumimoji="0" lang="fr-FR" dirty="0"/>
          </a:p>
        </p:txBody>
      </p:sp>
      <p:sp>
        <p:nvSpPr>
          <p:cNvPr id="5" name="Footer Placeholder 4"/>
          <p:cNvSpPr>
            <a:spLocks noGrp="1"/>
          </p:cNvSpPr>
          <p:nvPr>
            <p:ph type="ftr" sz="quarter" idx="11"/>
          </p:nvPr>
        </p:nvSpPr>
        <p:spPr/>
        <p:txBody>
          <a:bodyPr/>
          <a:lstStyle/>
          <a:p>
            <a:endParaRPr kumimoji="0" lang="fr-FR" dirty="0"/>
          </a:p>
        </p:txBody>
      </p:sp>
      <p:sp>
        <p:nvSpPr>
          <p:cNvPr id="6" name="Slide Number Placeholder 5"/>
          <p:cNvSpPr>
            <a:spLocks noGrp="1"/>
          </p:cNvSpPr>
          <p:nvPr>
            <p:ph type="sldNum" sz="quarter" idx="12"/>
          </p:nvPr>
        </p:nvSpPr>
        <p:spPr/>
        <p:txBody>
          <a:bodyPr/>
          <a:lstStyle/>
          <a:p>
            <a:fld id="{33D6E5A2-EC83-451F-A719-9AC1370DD5CF}" type="slidenum">
              <a:rPr/>
              <a:pPr/>
              <a:t>‹N°›</a:t>
            </a:fld>
            <a:endParaRPr kumimoji="0" lang="fr-FR"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fr-FR" smtClean="0"/>
              <a:t>Modifiez le style du titre</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fr-FR" sz="1200">
                <a:solidFill>
                  <a:schemeClr val="tx1">
                    <a:tint val="75000"/>
                  </a:schemeClr>
                </a:solidFill>
              </a:defRPr>
            </a:lvl1pPr>
          </a:lstStyle>
          <a:p>
            <a:fld id="{757B281C-5159-4971-8228-52B9A72E9ED2}" type="datetimeFigureOut">
              <a:rPr/>
              <a:pPr/>
              <a:t>12/17/2009</a:t>
            </a:fld>
            <a:endParaRPr kumimoji="0" lang="fr-FR"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fr-FR" sz="1200">
                <a:solidFill>
                  <a:schemeClr val="tx1">
                    <a:tint val="75000"/>
                  </a:schemeClr>
                </a:solidFill>
              </a:defRPr>
            </a:lvl1pPr>
          </a:lstStyle>
          <a:p>
            <a:endParaRPr kumimoji="0" lang="fr-FR"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fr-FR" sz="1200">
                <a:solidFill>
                  <a:schemeClr val="tx1">
                    <a:tint val="75000"/>
                  </a:schemeClr>
                </a:solidFill>
              </a:defRPr>
            </a:lvl1pPr>
          </a:lstStyle>
          <a:p>
            <a:fld id="{33D6E5A2-EC83-451F-A719-9AC1370DD5CF}" type="slidenum">
              <a:rPr/>
              <a:pPr/>
              <a:t>‹N°›</a:t>
            </a:fld>
            <a:endParaRPr kumimoji="0" lang="fr-FR" dirty="0"/>
          </a:p>
        </p:txBody>
      </p:sp>
      <p:pic>
        <p:nvPicPr>
          <p:cNvPr id="8" name="Picture 7"/>
          <p:cNvPicPr>
            <a:picLocks noChangeAspect="1"/>
          </p:cNvPicPr>
          <p:nvPr/>
        </p:nvPicPr>
        <p:blipFill rotWithShape="1">
          <a:blip r:embed="rId15" cstate="email">
            <a:extLst>
              <a:ext uri="{28A0092B-C50C-407E-A947-70E740481C1C}">
                <a14:useLocalDpi xmlns=""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fr-F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fr-F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p:bodyStyle>
    <p:otherStyle>
      <a:defPPr>
        <a:defRPr kumimoji="0" lang="fr-FR"/>
      </a:defPPr>
      <a:lvl1pPr marL="0" algn="l" defTabSz="914400" rtl="0" eaLnBrk="1" latinLnBrk="0" hangingPunct="1">
        <a:defRPr kumimoji="0" lang="fr-FR" sz="1800" kern="1200">
          <a:solidFill>
            <a:schemeClr val="tx1"/>
          </a:solidFill>
          <a:latin typeface="+mn-lt"/>
          <a:ea typeface="+mn-ea"/>
          <a:cs typeface="+mn-cs"/>
        </a:defRPr>
      </a:lvl1pPr>
      <a:lvl2pPr marL="457200" algn="l" defTabSz="914400" rtl="0" eaLnBrk="1" latinLnBrk="0" hangingPunct="1">
        <a:defRPr kumimoji="0" lang="fr-FR" sz="1800" kern="1200">
          <a:solidFill>
            <a:schemeClr val="tx1"/>
          </a:solidFill>
          <a:latin typeface="+mn-lt"/>
          <a:ea typeface="+mn-ea"/>
          <a:cs typeface="+mn-cs"/>
        </a:defRPr>
      </a:lvl2pPr>
      <a:lvl3pPr marL="914400" algn="l" defTabSz="914400" rtl="0" eaLnBrk="1" latinLnBrk="0" hangingPunct="1">
        <a:defRPr kumimoji="0" lang="fr-FR" sz="1800" kern="1200">
          <a:solidFill>
            <a:schemeClr val="tx1"/>
          </a:solidFill>
          <a:latin typeface="+mn-lt"/>
          <a:ea typeface="+mn-ea"/>
          <a:cs typeface="+mn-cs"/>
        </a:defRPr>
      </a:lvl3pPr>
      <a:lvl4pPr marL="1371600" algn="l" defTabSz="914400" rtl="0" eaLnBrk="1" latinLnBrk="0" hangingPunct="1">
        <a:defRPr kumimoji="0" lang="fr-FR" sz="1800" kern="1200">
          <a:solidFill>
            <a:schemeClr val="tx1"/>
          </a:solidFill>
          <a:latin typeface="+mn-lt"/>
          <a:ea typeface="+mn-ea"/>
          <a:cs typeface="+mn-cs"/>
        </a:defRPr>
      </a:lvl4pPr>
      <a:lvl5pPr marL="1828800" algn="l" defTabSz="914400" rtl="0" eaLnBrk="1" latinLnBrk="0" hangingPunct="1">
        <a:defRPr kumimoji="0" lang="fr-FR" sz="1800" kern="1200">
          <a:solidFill>
            <a:schemeClr val="tx1"/>
          </a:solidFill>
          <a:latin typeface="+mn-lt"/>
          <a:ea typeface="+mn-ea"/>
          <a:cs typeface="+mn-cs"/>
        </a:defRPr>
      </a:lvl5pPr>
      <a:lvl6pPr marL="2286000" algn="l" defTabSz="914400" rtl="0" eaLnBrk="1" latinLnBrk="0" hangingPunct="1">
        <a:defRPr kumimoji="0" lang="fr-FR" sz="1800" kern="1200">
          <a:solidFill>
            <a:schemeClr val="tx1"/>
          </a:solidFill>
          <a:latin typeface="+mn-lt"/>
          <a:ea typeface="+mn-ea"/>
          <a:cs typeface="+mn-cs"/>
        </a:defRPr>
      </a:lvl6pPr>
      <a:lvl7pPr marL="2743200" algn="l" defTabSz="914400" rtl="0" eaLnBrk="1" latinLnBrk="0" hangingPunct="1">
        <a:defRPr kumimoji="0" lang="fr-FR" sz="1800" kern="1200">
          <a:solidFill>
            <a:schemeClr val="tx1"/>
          </a:solidFill>
          <a:latin typeface="+mn-lt"/>
          <a:ea typeface="+mn-ea"/>
          <a:cs typeface="+mn-cs"/>
        </a:defRPr>
      </a:lvl7pPr>
      <a:lvl8pPr marL="3200400" algn="l" defTabSz="914400" rtl="0" eaLnBrk="1" latinLnBrk="0" hangingPunct="1">
        <a:defRPr kumimoji="0" lang="fr-FR" sz="1800" kern="1200">
          <a:solidFill>
            <a:schemeClr val="tx1"/>
          </a:solidFill>
          <a:latin typeface="+mn-lt"/>
          <a:ea typeface="+mn-ea"/>
          <a:cs typeface="+mn-cs"/>
        </a:defRPr>
      </a:lvl8pPr>
      <a:lvl9pPr marL="3657600" algn="l" defTabSz="914400" rtl="0" eaLnBrk="1" latinLnBrk="0" hangingPunct="1">
        <a:defRPr kumimoji="0"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37.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26.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7.xml"/><Relationship Id="rId7" Type="http://schemas.openxmlformats.org/officeDocument/2006/relationships/image" Target="../media/image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tags" Target="../tags/tag8.xml"/><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3.xml"/><Relationship Id="rId7" Type="http://schemas.openxmlformats.org/officeDocument/2006/relationships/image" Target="../media/image6.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png"/><Relationship Id="rId4" Type="http://schemas.openxmlformats.org/officeDocument/2006/relationships/notesSlide" Target="../notesSlides/notesSlide3.xm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jpe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24.jpe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0" y="1268760"/>
            <a:ext cx="8892480" cy="1728192"/>
          </a:xfrm>
        </p:spPr>
        <p:txBody>
          <a:bodyPr>
            <a:normAutofit fontScale="90000"/>
          </a:bodyPr>
          <a:lstStyle/>
          <a:p>
            <a:r>
              <a:rPr lang="fr-FR" sz="3600" dirty="0" smtClean="0"/>
              <a:t>PROPOSITIONS DE PROJETS STI2D ITEC</a:t>
            </a:r>
            <a:r>
              <a:rPr lang="fr-FR" dirty="0" smtClean="0"/>
              <a:t/>
            </a:r>
            <a:br>
              <a:rPr lang="fr-FR" dirty="0" smtClean="0"/>
            </a:br>
            <a:r>
              <a:rPr lang="fr-FR" sz="3600" dirty="0" smtClean="0"/>
              <a:t>Classe de terminale</a:t>
            </a:r>
            <a:br>
              <a:rPr lang="fr-FR" sz="3600" dirty="0" smtClean="0"/>
            </a:br>
            <a:r>
              <a:rPr lang="fr-FR" sz="3600" dirty="0" smtClean="0"/>
              <a:t>Session 2014</a:t>
            </a:r>
            <a:endParaRPr lang="fr-FR" sz="3600" dirty="0"/>
          </a:p>
        </p:txBody>
      </p:sp>
      <p:sp>
        <p:nvSpPr>
          <p:cNvPr id="3" name="Subtitle 2"/>
          <p:cNvSpPr>
            <a:spLocks noGrp="1"/>
          </p:cNvSpPr>
          <p:nvPr>
            <p:ph type="subTitle" idx="1"/>
            <p:custDataLst>
              <p:tags r:id="rId3"/>
            </p:custDataLst>
          </p:nvPr>
        </p:nvSpPr>
        <p:spPr>
          <a:xfrm>
            <a:off x="3962400" y="4038600"/>
            <a:ext cx="4772528" cy="1334616"/>
          </a:xfrm>
        </p:spPr>
        <p:txBody>
          <a:bodyPr>
            <a:normAutofit/>
          </a:bodyPr>
          <a:lstStyle/>
          <a:p>
            <a:r>
              <a:rPr lang="fr-FR" sz="1600" i="1" dirty="0" smtClean="0">
                <a:latin typeface="+mn-lt"/>
              </a:rPr>
              <a:t>Florent BROUSSE</a:t>
            </a:r>
          </a:p>
          <a:p>
            <a:r>
              <a:rPr lang="fr-FR" sz="1600" i="1" dirty="0" smtClean="0">
                <a:latin typeface="+mn-lt"/>
              </a:rPr>
              <a:t>Jean Philippe MAFFRE</a:t>
            </a:r>
            <a:endParaRPr lang="fr-FR" sz="1600" i="1" dirty="0">
              <a:latin typeface="+mn-lt"/>
            </a:endParaRPr>
          </a:p>
          <a:p>
            <a:r>
              <a:rPr lang="fr-FR" sz="2400" dirty="0" smtClean="0">
                <a:latin typeface="+mn-lt"/>
              </a:rPr>
              <a:t>18 octobre 2013 Marmande</a:t>
            </a:r>
            <a:endParaRPr lang="fr-FR" sz="2400" dirty="0">
              <a:latin typeface="+mn-lt"/>
            </a:endParaRPr>
          </a:p>
        </p:txBody>
      </p:sp>
      <p:sp>
        <p:nvSpPr>
          <p:cNvPr id="4" name="Title 1"/>
          <p:cNvSpPr txBox="1">
            <a:spLocks/>
          </p:cNvSpPr>
          <p:nvPr>
            <p:custDataLst>
              <p:tags r:id="rId4"/>
            </p:custDataLst>
          </p:nvPr>
        </p:nvSpPr>
        <p:spPr>
          <a:xfrm>
            <a:off x="3635896" y="3212976"/>
            <a:ext cx="4812072" cy="533921"/>
          </a:xfrm>
          <a:prstGeom prst="rect">
            <a:avLst/>
          </a:prstGeom>
        </p:spPr>
        <p:txBody>
          <a:bodyPr vert="horz" lIns="91440" tIns="45720" rIns="91440" bIns="45720" rtlCol="0" anchor="t">
            <a:normAutofit fontScale="70000" lnSpcReduction="20000"/>
          </a:bodyPr>
          <a:lstStyle>
            <a:lvl1pPr algn="r" defTabSz="914400" rtl="0" eaLnBrk="1" latinLnBrk="0" hangingPunct="1">
              <a:spcBef>
                <a:spcPct val="0"/>
              </a:spcBef>
              <a:buNone/>
              <a:defRPr kumimoji="0" lang="fr-FR" sz="4400" b="1" kern="1200" cap="small" baseline="0">
                <a:solidFill>
                  <a:srgbClr val="003300"/>
                </a:solidFill>
                <a:latin typeface="+mj-lt"/>
                <a:ea typeface="+mj-ea"/>
                <a:cs typeface="+mj-cs"/>
              </a:defRPr>
            </a:lvl1pPr>
          </a:lstStyle>
          <a:p>
            <a:r>
              <a:rPr lang="fr-FR" dirty="0" smtClean="0"/>
              <a:t>Lycée Pré de Cordy- SARLAT</a:t>
            </a:r>
            <a:endParaRPr lang="fr-FR" dirty="0"/>
          </a:p>
        </p:txBody>
      </p:sp>
      <p:pic>
        <p:nvPicPr>
          <p:cNvPr id="1026" name="Picture 2" descr="E:\STI2D\terminale2012\projets terminale\logo-sti2d.pn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7812360" y="188640"/>
            <a:ext cx="1162050" cy="67310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251520" y="1925157"/>
            <a:ext cx="6768752" cy="4932843"/>
          </a:xfrm>
          <a:prstGeom prst="rect">
            <a:avLst/>
          </a:prstGeom>
          <a:noFill/>
          <a:ln w="9525">
            <a:noFill/>
            <a:miter lim="800000"/>
            <a:headEnd/>
            <a:tailEnd/>
          </a:ln>
          <a:effectLst/>
        </p:spPr>
      </p:pic>
      <p:sp>
        <p:nvSpPr>
          <p:cNvPr id="5" name="TextBox 6"/>
          <p:cNvSpPr txBox="1"/>
          <p:nvPr/>
        </p:nvSpPr>
        <p:spPr>
          <a:xfrm>
            <a:off x="89755" y="245106"/>
            <a:ext cx="6156920" cy="921534"/>
          </a:xfrm>
          <a:prstGeom prst="rect">
            <a:avLst/>
          </a:prstGeom>
          <a:noFill/>
        </p:spPr>
        <p:txBody>
          <a:bodyPr wrap="square" rtlCol="0">
            <a:normAutofit fontScale="25000" lnSpcReduction="20000"/>
          </a:bodyPr>
          <a:lstStyle/>
          <a:p>
            <a:r>
              <a:rPr lang="fr-FR" sz="24000" dirty="0" smtClean="0"/>
              <a:t>Support VTT </a:t>
            </a:r>
          </a:p>
          <a:p>
            <a:r>
              <a:rPr lang="fr-FR" sz="7200" dirty="0" smtClean="0"/>
              <a:t>pour smartphone </a:t>
            </a:r>
            <a:endParaRPr lang="fr-FR" sz="7200" dirty="0"/>
          </a:p>
        </p:txBody>
      </p:sp>
      <p:pic>
        <p:nvPicPr>
          <p:cNvPr id="8" name="Image 7" descr="http://www.conrad.fr/medias/global/ce/3000_3999/3700/3790/3797/379777_RB_00_FB.EPS_1000.jpg"/>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7237251" y="0"/>
            <a:ext cx="1906749" cy="1944217"/>
          </a:xfrm>
          <a:prstGeom prst="rect">
            <a:avLst/>
          </a:prstGeom>
          <a:noFill/>
          <a:ln>
            <a:noFill/>
          </a:ln>
        </p:spPr>
      </p:pic>
      <p:pic>
        <p:nvPicPr>
          <p:cNvPr id="3074" name="Picture 2"/>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015972" y="3977680"/>
            <a:ext cx="2128028" cy="2880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6157192" y="0"/>
            <a:ext cx="7765662" cy="16476125"/>
          </a:xfrm>
          <a:prstGeom prst="rect">
            <a:avLst/>
          </a:prstGeom>
        </p:spPr>
      </p:pic>
    </p:spTree>
    <p:extLst>
      <p:ext uri="{BB962C8B-B14F-4D97-AF65-F5344CB8AC3E}">
        <p14:creationId xmlns="" xmlns:p14="http://schemas.microsoft.com/office/powerpoint/2010/main" val="1903545682"/>
      </p:ext>
    </p:extLst>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827584" y="3573016"/>
            <a:ext cx="4026967" cy="2140684"/>
          </a:xfrm>
          <a:prstGeom prst="rect">
            <a:avLst/>
          </a:prstGeom>
          <a:noFill/>
          <a:ln w="9525">
            <a:noFill/>
            <a:miter lim="800000"/>
            <a:headEnd/>
            <a:tailEnd/>
          </a:ln>
        </p:spPr>
      </p:pic>
      <p:pic>
        <p:nvPicPr>
          <p:cNvPr id="9" name="Picture 8"/>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4953000" y="0"/>
            <a:ext cx="7765662" cy="16476125"/>
          </a:xfrm>
          <a:prstGeom prst="rect">
            <a:avLst/>
          </a:prstGeom>
        </p:spPr>
      </p:pic>
      <p:graphicFrame>
        <p:nvGraphicFramePr>
          <p:cNvPr id="4" name="Tableau 3"/>
          <p:cNvGraphicFramePr>
            <a:graphicFrameLocks noGrp="1"/>
          </p:cNvGraphicFramePr>
          <p:nvPr>
            <p:extLst>
              <p:ext uri="{D42A27DB-BD31-4B8C-83A1-F6EECF244321}">
                <p14:modId xmlns="" xmlns:p14="http://schemas.microsoft.com/office/powerpoint/2010/main" val="3787756753"/>
              </p:ext>
            </p:extLst>
          </p:nvPr>
        </p:nvGraphicFramePr>
        <p:xfrm>
          <a:off x="5019260" y="2757186"/>
          <a:ext cx="4124740" cy="4100814"/>
        </p:xfrm>
        <a:graphic>
          <a:graphicData uri="http://schemas.openxmlformats.org/drawingml/2006/table">
            <a:tbl>
              <a:tblPr firstRow="1" bandRow="1">
                <a:tableStyleId>{5C22544A-7EE6-4342-B048-85BDC9FD1C3A}</a:tableStyleId>
              </a:tblPr>
              <a:tblGrid>
                <a:gridCol w="2062370"/>
                <a:gridCol w="2062370"/>
              </a:tblGrid>
              <a:tr h="272703">
                <a:tc>
                  <a:txBody>
                    <a:bodyPr/>
                    <a:lstStyle/>
                    <a:p>
                      <a:r>
                        <a:rPr lang="fr-FR" dirty="0" smtClean="0"/>
                        <a:t>Thèmes sociétaux</a:t>
                      </a:r>
                      <a:endParaRPr lang="fr-FR" dirty="0"/>
                    </a:p>
                  </a:txBody>
                  <a:tcPr/>
                </a:tc>
                <a:tc>
                  <a:txBody>
                    <a:bodyPr/>
                    <a:lstStyle/>
                    <a:p>
                      <a:r>
                        <a:rPr lang="fr-FR" dirty="0" smtClean="0"/>
                        <a:t>Problématiques</a:t>
                      </a:r>
                      <a:endParaRPr lang="fr-FR" dirty="0"/>
                    </a:p>
                  </a:txBody>
                  <a:tcPr/>
                </a:tc>
              </a:tr>
              <a:tr h="672418">
                <a:tc>
                  <a:txBody>
                    <a:bodyPr/>
                    <a:lstStyle/>
                    <a:p>
                      <a:r>
                        <a:rPr lang="fr-FR" dirty="0" smtClean="0"/>
                        <a:t>Participer</a:t>
                      </a:r>
                      <a:r>
                        <a:rPr lang="fr-FR" baseline="0" dirty="0" smtClean="0"/>
                        <a:t> au challenge </a:t>
                      </a:r>
                      <a:r>
                        <a:rPr lang="fr-FR" baseline="0" dirty="0" err="1" smtClean="0"/>
                        <a:t>CeC</a:t>
                      </a:r>
                      <a:endParaRPr lang="fr-FR" dirty="0"/>
                    </a:p>
                  </a:txBody>
                  <a:tcPr/>
                </a:tc>
                <a:tc>
                  <a:txBody>
                    <a:bodyPr/>
                    <a:lstStyle/>
                    <a:p>
                      <a:r>
                        <a:rPr lang="fr-FR" dirty="0" smtClean="0"/>
                        <a:t>Améliorer l’ergonomie des systèmes existants</a:t>
                      </a:r>
                      <a:endParaRPr lang="fr-FR" dirty="0"/>
                    </a:p>
                  </a:txBody>
                  <a:tcPr/>
                </a:tc>
              </a:tr>
              <a:tr h="443214">
                <a:tc>
                  <a:txBody>
                    <a:bodyPr/>
                    <a:lstStyle/>
                    <a:p>
                      <a:endParaRPr lang="fr-FR" dirty="0"/>
                    </a:p>
                  </a:txBody>
                  <a:tcPr/>
                </a:tc>
                <a:tc>
                  <a:txBody>
                    <a:bodyPr/>
                    <a:lstStyle/>
                    <a:p>
                      <a:r>
                        <a:rPr lang="fr-FR" dirty="0" smtClean="0"/>
                        <a:t>Améliorer le design</a:t>
                      </a:r>
                      <a:endParaRPr lang="fr-FR" dirty="0"/>
                    </a:p>
                  </a:txBody>
                  <a:tcPr/>
                </a:tc>
              </a:tr>
              <a:tr h="470693">
                <a:tc>
                  <a:txBody>
                    <a:bodyPr/>
                    <a:lstStyle/>
                    <a:p>
                      <a:endParaRPr lang="fr-FR" dirty="0"/>
                    </a:p>
                  </a:txBody>
                  <a:tcPr/>
                </a:tc>
                <a:tc>
                  <a:txBody>
                    <a:bodyPr/>
                    <a:lstStyle/>
                    <a:p>
                      <a:r>
                        <a:rPr lang="fr-FR" dirty="0" smtClean="0"/>
                        <a:t>Favoriser la mobilité du système</a:t>
                      </a:r>
                      <a:endParaRPr lang="fr-FR" dirty="0"/>
                    </a:p>
                  </a:txBody>
                  <a:tcPr/>
                </a:tc>
              </a:tr>
              <a:tr h="1202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Environnement</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Définir</a:t>
                      </a:r>
                      <a:r>
                        <a:rPr lang="fr-FR" baseline="0" dirty="0" smtClean="0"/>
                        <a:t> des</a:t>
                      </a:r>
                      <a:r>
                        <a:rPr lang="fr-FR" dirty="0" smtClean="0"/>
                        <a:t> matériaux  en s’appuyant sur une démarche d’éco-conception</a:t>
                      </a:r>
                    </a:p>
                    <a:p>
                      <a:endParaRPr lang="fr-FR" dirty="0"/>
                    </a:p>
                  </a:txBody>
                  <a:tcPr/>
                </a:tc>
              </a:tr>
            </a:tbl>
          </a:graphicData>
        </a:graphic>
      </p:graphicFrame>
      <p:pic>
        <p:nvPicPr>
          <p:cNvPr id="11268" name="Picture 4" descr="https://encrypted-tbn0.gstatic.com/images?q=tbn:ANd9GcRraRnqWU-NbpFxI9Xw51M_ff3rnWJy4aOAjirZJwC4WYlmQV2UIw"/>
          <p:cNvPicPr>
            <a:picLocks noChangeAspect="1" noChangeArrowheads="1"/>
          </p:cNvPicPr>
          <p:nvPr/>
        </p:nvPicPr>
        <p:blipFill>
          <a:blip r:embed="rId5" cstate="print"/>
          <a:srcRect/>
          <a:stretch>
            <a:fillRect/>
          </a:stretch>
        </p:blipFill>
        <p:spPr bwMode="auto">
          <a:xfrm>
            <a:off x="3131840" y="1988840"/>
            <a:ext cx="1512168" cy="1512168"/>
          </a:xfrm>
          <a:prstGeom prst="rect">
            <a:avLst/>
          </a:prstGeom>
          <a:noFill/>
        </p:spPr>
      </p:pic>
      <p:sp>
        <p:nvSpPr>
          <p:cNvPr id="13" name="Pensées 12"/>
          <p:cNvSpPr/>
          <p:nvPr/>
        </p:nvSpPr>
        <p:spPr>
          <a:xfrm>
            <a:off x="5868144" y="0"/>
            <a:ext cx="3275856" cy="2276872"/>
          </a:xfrm>
          <a:prstGeom prst="cloudCallout">
            <a:avLst>
              <a:gd name="adj1" fmla="val -92765"/>
              <a:gd name="adj2" fmla="val 34959"/>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Multiplier 13"/>
          <p:cNvSpPr/>
          <p:nvPr/>
        </p:nvSpPr>
        <p:spPr>
          <a:xfrm>
            <a:off x="1475656" y="3140968"/>
            <a:ext cx="3168352" cy="3168352"/>
          </a:xfrm>
          <a:prstGeom prst="mathMultiply">
            <a:avLst>
              <a:gd name="adj1" fmla="val 5083"/>
            </a:avLst>
          </a:prstGeom>
          <a:solidFill>
            <a:srgbClr val="58B4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6"/>
          <p:cNvSpPr txBox="1"/>
          <p:nvPr/>
        </p:nvSpPr>
        <p:spPr>
          <a:xfrm>
            <a:off x="89755" y="245106"/>
            <a:ext cx="6156920" cy="921534"/>
          </a:xfrm>
          <a:prstGeom prst="rect">
            <a:avLst/>
          </a:prstGeom>
          <a:noFill/>
        </p:spPr>
        <p:txBody>
          <a:bodyPr wrap="square" rtlCol="0">
            <a:normAutofit fontScale="25000" lnSpcReduction="20000"/>
          </a:bodyPr>
          <a:lstStyle/>
          <a:p>
            <a:r>
              <a:rPr lang="fr-FR" sz="24000" dirty="0" smtClean="0"/>
              <a:t>Mini F1 « Biotron »</a:t>
            </a:r>
          </a:p>
          <a:p>
            <a:endParaRPr lang="fr-FR" sz="7200" dirty="0"/>
          </a:p>
        </p:txBody>
      </p:sp>
      <p:pic>
        <p:nvPicPr>
          <p:cNvPr id="7171" name="Picture 3"/>
          <p:cNvPicPr>
            <a:picLocks noChangeAspect="1" noChangeArrowheads="1"/>
          </p:cNvPicPr>
          <p:nvPr/>
        </p:nvPicPr>
        <p:blipFill>
          <a:blip r:embed="rId6" cstate="print"/>
          <a:srcRect/>
          <a:stretch>
            <a:fillRect/>
          </a:stretch>
        </p:blipFill>
        <p:spPr bwMode="auto">
          <a:xfrm>
            <a:off x="6297910" y="641463"/>
            <a:ext cx="2594570" cy="957108"/>
          </a:xfrm>
          <a:prstGeom prst="rect">
            <a:avLst/>
          </a:prstGeom>
          <a:noFill/>
          <a:ln w="9525">
            <a:noFill/>
            <a:miter lim="800000"/>
            <a:headEnd/>
            <a:tailEnd/>
          </a:ln>
          <a:effectLst/>
        </p:spPr>
      </p:pic>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89755" y="245106"/>
            <a:ext cx="6156920" cy="921534"/>
          </a:xfrm>
          <a:prstGeom prst="rect">
            <a:avLst/>
          </a:prstGeom>
          <a:noFill/>
        </p:spPr>
        <p:txBody>
          <a:bodyPr wrap="square" rtlCol="0">
            <a:normAutofit fontScale="25000" lnSpcReduction="20000"/>
          </a:bodyPr>
          <a:lstStyle/>
          <a:p>
            <a:r>
              <a:rPr lang="fr-FR" sz="24000" dirty="0" smtClean="0"/>
              <a:t>Mini F1 « Biotron »</a:t>
            </a:r>
          </a:p>
          <a:p>
            <a:endParaRPr lang="fr-FR" sz="7200" dirty="0"/>
          </a:p>
        </p:txBody>
      </p:sp>
      <p:pic>
        <p:nvPicPr>
          <p:cNvPr id="3" name="Picture 8"/>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5797152" y="692696"/>
            <a:ext cx="7765662" cy="16476125"/>
          </a:xfrm>
          <a:prstGeom prst="rect">
            <a:avLst/>
          </a:prstGeom>
        </p:spPr>
      </p:pic>
      <p:pic>
        <p:nvPicPr>
          <p:cNvPr id="5122" name="Picture 2"/>
          <p:cNvPicPr>
            <a:picLocks noChangeAspect="1" noChangeArrowheads="1"/>
          </p:cNvPicPr>
          <p:nvPr/>
        </p:nvPicPr>
        <p:blipFill>
          <a:blip r:embed="rId3" cstate="print"/>
          <a:srcRect/>
          <a:stretch>
            <a:fillRect/>
          </a:stretch>
        </p:blipFill>
        <p:spPr bwMode="auto">
          <a:xfrm>
            <a:off x="1818909" y="1662509"/>
            <a:ext cx="7325091" cy="5195491"/>
          </a:xfrm>
          <a:prstGeom prst="rect">
            <a:avLst/>
          </a:prstGeom>
          <a:noFill/>
          <a:ln w="9525">
            <a:noFill/>
            <a:miter lim="800000"/>
            <a:headEnd/>
            <a:tailEnd/>
          </a:ln>
          <a:effectLst/>
        </p:spPr>
      </p:pic>
    </p:spTree>
    <p:extLst>
      <p:ext uri="{BB962C8B-B14F-4D97-AF65-F5344CB8AC3E}">
        <p14:creationId xmlns="" xmlns:p14="http://schemas.microsoft.com/office/powerpoint/2010/main" val="3060031423"/>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3882831" y="476672"/>
            <a:ext cx="7765662" cy="16476125"/>
          </a:xfrm>
          <a:prstGeom prst="rect">
            <a:avLst/>
          </a:prstGeom>
        </p:spPr>
      </p:pic>
      <p:sp>
        <p:nvSpPr>
          <p:cNvPr id="3" name="TextBox 6"/>
          <p:cNvSpPr txBox="1"/>
          <p:nvPr/>
        </p:nvSpPr>
        <p:spPr>
          <a:xfrm>
            <a:off x="89755" y="245106"/>
            <a:ext cx="6156920" cy="921534"/>
          </a:xfrm>
          <a:prstGeom prst="rect">
            <a:avLst/>
          </a:prstGeom>
          <a:noFill/>
        </p:spPr>
        <p:txBody>
          <a:bodyPr wrap="square" rtlCol="0">
            <a:normAutofit fontScale="25000" lnSpcReduction="20000"/>
          </a:bodyPr>
          <a:lstStyle/>
          <a:p>
            <a:r>
              <a:rPr lang="fr-FR" sz="24000" dirty="0" smtClean="0"/>
              <a:t>Mini F1 « Biotron »</a:t>
            </a:r>
          </a:p>
          <a:p>
            <a:endParaRPr lang="fr-FR" sz="7200" dirty="0"/>
          </a:p>
        </p:txBody>
      </p:sp>
      <p:pic>
        <p:nvPicPr>
          <p:cNvPr id="6147" name="Picture 3"/>
          <p:cNvPicPr>
            <a:picLocks noChangeAspect="1" noChangeArrowheads="1"/>
          </p:cNvPicPr>
          <p:nvPr/>
        </p:nvPicPr>
        <p:blipFill>
          <a:blip r:embed="rId3" cstate="print"/>
          <a:srcRect/>
          <a:stretch>
            <a:fillRect/>
          </a:stretch>
        </p:blipFill>
        <p:spPr bwMode="auto">
          <a:xfrm>
            <a:off x="4788024" y="1412776"/>
            <a:ext cx="3955723" cy="5445224"/>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6516216" y="260648"/>
            <a:ext cx="1647850" cy="1010560"/>
          </a:xfrm>
          <a:prstGeom prst="rect">
            <a:avLst/>
          </a:prstGeom>
          <a:noFill/>
          <a:ln w="9525">
            <a:noFill/>
            <a:miter lim="800000"/>
            <a:headEnd/>
            <a:tailEnd/>
          </a:ln>
        </p:spPr>
      </p:pic>
    </p:spTree>
    <p:extLst>
      <p:ext uri="{BB962C8B-B14F-4D97-AF65-F5344CB8AC3E}">
        <p14:creationId xmlns="" xmlns:p14="http://schemas.microsoft.com/office/powerpoint/2010/main" val="1866577100"/>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rgbClr val="FFF200">
                <a:alpha val="81000"/>
              </a:srgbClr>
            </a:gs>
            <a:gs pos="45000">
              <a:srgbClr val="FF7A00"/>
            </a:gs>
            <a:gs pos="70000">
              <a:srgbClr val="FF0300"/>
            </a:gs>
            <a:gs pos="100000">
              <a:srgbClr val="4D0808"/>
            </a:gs>
          </a:gsLst>
          <a:lin ang="2700000" scaled="1"/>
          <a:tileRect/>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700808"/>
            <a:ext cx="9144001" cy="5157192"/>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a:xfrm>
            <a:off x="3419872" y="3048000"/>
            <a:ext cx="5495528" cy="1362075"/>
          </a:xfrm>
        </p:spPr>
        <p:txBody>
          <a:bodyPr>
            <a:normAutofit fontScale="90000"/>
          </a:bodyPr>
          <a:lstStyle/>
          <a:p>
            <a:pPr>
              <a:defRPr lang="fr-FR"/>
            </a:pPr>
            <a:r>
              <a:rPr lang="fr-FR" sz="5400" dirty="0" smtClean="0"/>
              <a:t>A</a:t>
            </a:r>
            <a:r>
              <a:rPr lang="fr-FR" sz="4400" dirty="0" smtClean="0"/>
              <a:t>vez</a:t>
            </a:r>
            <a:r>
              <a:rPr lang="fr-FR" dirty="0" smtClean="0"/>
              <a:t>-vous des </a:t>
            </a:r>
            <a:r>
              <a:rPr lang="fr-FR" dirty="0"/>
              <a:t>questions ?</a:t>
            </a:r>
          </a:p>
        </p:txBody>
      </p:sp>
    </p:spTree>
    <p:custDataLst>
      <p:tags r:id="rId1"/>
    </p:custData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7" cstate="print"/>
          <a:srcRect/>
          <a:stretch>
            <a:fillRect/>
          </a:stretch>
        </p:blipFill>
        <p:spPr bwMode="auto">
          <a:xfrm>
            <a:off x="5149800" y="3501008"/>
            <a:ext cx="3994200" cy="3095983"/>
          </a:xfrm>
          <a:prstGeom prst="rect">
            <a:avLst/>
          </a:prstGeom>
          <a:noFill/>
          <a:ln w="9525">
            <a:noFill/>
            <a:miter lim="800000"/>
            <a:headEnd/>
            <a:tailEnd/>
          </a:ln>
        </p:spPr>
      </p:pic>
      <p:pic>
        <p:nvPicPr>
          <p:cNvPr id="3074" name="Picture 2"/>
          <p:cNvPicPr>
            <a:picLocks noChangeAspect="1" noChangeArrowheads="1"/>
          </p:cNvPicPr>
          <p:nvPr/>
        </p:nvPicPr>
        <p:blipFill>
          <a:blip r:embed="rId8" cstate="print"/>
          <a:srcRect/>
          <a:stretch>
            <a:fillRect/>
          </a:stretch>
        </p:blipFill>
        <p:spPr bwMode="auto">
          <a:xfrm>
            <a:off x="755576" y="2780928"/>
            <a:ext cx="2272948" cy="3240360"/>
          </a:xfrm>
          <a:prstGeom prst="rect">
            <a:avLst/>
          </a:prstGeom>
          <a:noFill/>
          <a:ln w="9525">
            <a:noFill/>
            <a:miter lim="800000"/>
            <a:headEnd/>
            <a:tailEnd/>
          </a:ln>
        </p:spPr>
      </p:pic>
      <p:pic>
        <p:nvPicPr>
          <p:cNvPr id="3079" name="Picture 7"/>
          <p:cNvPicPr>
            <a:picLocks noChangeAspect="1" noChangeArrowheads="1"/>
          </p:cNvPicPr>
          <p:nvPr/>
        </p:nvPicPr>
        <p:blipFill>
          <a:blip r:embed="rId9" cstate="print"/>
          <a:stretch>
            <a:fillRect/>
          </a:stretch>
        </p:blipFill>
        <p:spPr bwMode="auto">
          <a:xfrm rot="1488687">
            <a:off x="2183831" y="3580948"/>
            <a:ext cx="2024508" cy="2790952"/>
          </a:xfrm>
          <a:prstGeom prst="rect">
            <a:avLst/>
          </a:prstGeom>
          <a:noFill/>
          <a:ln w="9525">
            <a:noFill/>
            <a:miter lim="800000"/>
            <a:headEnd/>
            <a:tailEnd/>
          </a:ln>
        </p:spPr>
      </p:pic>
      <p:sp>
        <p:nvSpPr>
          <p:cNvPr id="37" name="Subtitle 2"/>
          <p:cNvSpPr txBox="1">
            <a:spLocks/>
          </p:cNvSpPr>
          <p:nvPr>
            <p:custDataLst>
              <p:tags r:id="rId2"/>
            </p:custDataLst>
          </p:nvPr>
        </p:nvSpPr>
        <p:spPr>
          <a:xfrm>
            <a:off x="827584" y="188640"/>
            <a:ext cx="4608512" cy="2016224"/>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fr-FR" sz="1900" b="1" i="0" u="none" strike="noStrike" kern="1200" cap="none" spc="0" normalizeH="0" baseline="0" noProof="0" dirty="0" smtClean="0">
                <a:ln>
                  <a:noFill/>
                </a:ln>
                <a:solidFill>
                  <a:schemeClr val="tx1"/>
                </a:solidFill>
                <a:effectLst/>
                <a:uLnTx/>
                <a:uFillTx/>
                <a:latin typeface="+mn-lt"/>
                <a:ea typeface="+mn-ea"/>
                <a:cs typeface="+mn-cs"/>
              </a:rPr>
              <a:t>La</a:t>
            </a:r>
            <a:r>
              <a:rPr kumimoji="0" lang="fr-FR" sz="1900" b="1" i="0" u="none" strike="noStrike" kern="1200" cap="none" spc="0" normalizeH="0" noProof="0" dirty="0" smtClean="0">
                <a:ln>
                  <a:noFill/>
                </a:ln>
                <a:solidFill>
                  <a:schemeClr val="tx1"/>
                </a:solidFill>
                <a:effectLst/>
                <a:uLnTx/>
                <a:uFillTx/>
                <a:latin typeface="+mn-lt"/>
                <a:ea typeface="+mn-ea"/>
                <a:cs typeface="+mn-cs"/>
              </a:rPr>
              <a:t> démarche / les concepts :</a:t>
            </a:r>
          </a:p>
          <a:p>
            <a:pPr marL="342900" indent="-342900">
              <a:spcBef>
                <a:spcPct val="20000"/>
              </a:spcBef>
              <a:buFont typeface="Arial" pitchFamily="34" charset="0"/>
              <a:buChar char="•"/>
            </a:pPr>
            <a:r>
              <a:rPr lang="fr-FR" sz="2000" baseline="0" dirty="0" smtClean="0"/>
              <a:t>L’élève est associé au choix de son projet</a:t>
            </a:r>
          </a:p>
          <a:p>
            <a:pPr marL="342900" indent="-342900">
              <a:spcBef>
                <a:spcPct val="20000"/>
              </a:spcBef>
              <a:buFont typeface="Arial" pitchFamily="34" charset="0"/>
              <a:buChar char="•"/>
            </a:pPr>
            <a:r>
              <a:rPr kumimoji="0" lang="fr-FR" sz="2000" b="0" i="0" u="none" strike="noStrike" kern="1200" cap="none" spc="0" normalizeH="0" noProof="0" dirty="0" smtClean="0">
                <a:ln>
                  <a:noFill/>
                </a:ln>
                <a:solidFill>
                  <a:schemeClr val="tx1"/>
                </a:solidFill>
                <a:effectLst/>
                <a:uLnTx/>
                <a:uFillTx/>
                <a:latin typeface="+mn-lt"/>
                <a:ea typeface="+mn-ea"/>
                <a:cs typeface="+mn-cs"/>
              </a:rPr>
              <a:t>Les objectifs sont atteignables…</a:t>
            </a:r>
          </a:p>
          <a:p>
            <a:pPr marL="342900" indent="-342900">
              <a:spcBef>
                <a:spcPct val="20000"/>
              </a:spcBef>
              <a:buFont typeface="Arial" pitchFamily="34" charset="0"/>
              <a:buChar char="•"/>
            </a:pPr>
            <a:r>
              <a:rPr lang="fr-FR" sz="2000" baseline="0" dirty="0" smtClean="0"/>
              <a:t>Limitation de la taille</a:t>
            </a:r>
            <a:r>
              <a:rPr lang="fr-FR" sz="2000" dirty="0" smtClean="0"/>
              <a:t> des zones d’études</a:t>
            </a:r>
          </a:p>
          <a:p>
            <a:pPr marL="342900" indent="-342900">
              <a:spcBef>
                <a:spcPct val="20000"/>
              </a:spcBef>
              <a:buFont typeface="Arial" pitchFamily="34" charset="0"/>
              <a:buChar cha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Respect de l’approche M.E.I</a:t>
            </a:r>
            <a:endParaRPr kumimoji="0" lang="fr-F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38" name="Subtitle 2"/>
          <p:cNvSpPr txBox="1">
            <a:spLocks/>
          </p:cNvSpPr>
          <p:nvPr>
            <p:custDataLst>
              <p:tags r:id="rId3"/>
            </p:custDataLst>
          </p:nvPr>
        </p:nvSpPr>
        <p:spPr>
          <a:xfrm>
            <a:off x="5436096" y="3068960"/>
            <a:ext cx="2736304" cy="3600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fr-FR" b="1" i="0" u="none" strike="noStrike" kern="1200" cap="none" spc="0" normalizeH="0" baseline="0" noProof="0" dirty="0" smtClean="0">
                <a:ln>
                  <a:noFill/>
                </a:ln>
                <a:solidFill>
                  <a:schemeClr val="tx1"/>
                </a:solidFill>
                <a:effectLst/>
                <a:uLnTx/>
                <a:uFillTx/>
                <a:latin typeface="+mn-lt"/>
                <a:ea typeface="+mn-ea"/>
                <a:cs typeface="+mn-cs"/>
              </a:rPr>
              <a:t>La situation initiale :</a:t>
            </a:r>
            <a:endParaRPr kumimoji="0" lang="fr-FR" b="0" i="0" u="none" strike="noStrike" kern="1200" cap="none" spc="0" normalizeH="0" baseline="0" noProof="0" dirty="0">
              <a:ln>
                <a:noFill/>
              </a:ln>
              <a:solidFill>
                <a:schemeClr val="tx1"/>
              </a:solidFill>
              <a:effectLst/>
              <a:uLnTx/>
              <a:uFillTx/>
              <a:latin typeface="+mn-lt"/>
              <a:ea typeface="+mn-ea"/>
              <a:cs typeface="+mn-cs"/>
            </a:endParaRPr>
          </a:p>
        </p:txBody>
      </p:sp>
      <p:sp>
        <p:nvSpPr>
          <p:cNvPr id="40" name="Subtitle 2"/>
          <p:cNvSpPr txBox="1">
            <a:spLocks/>
          </p:cNvSpPr>
          <p:nvPr>
            <p:custDataLst>
              <p:tags r:id="rId4"/>
            </p:custDataLst>
          </p:nvPr>
        </p:nvSpPr>
        <p:spPr>
          <a:xfrm>
            <a:off x="755576" y="2204864"/>
            <a:ext cx="4104456" cy="3600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fr-FR" b="1" i="0" u="none" strike="noStrike" kern="1200" cap="none" spc="0" normalizeH="0" baseline="0" noProof="0" dirty="0" smtClean="0">
                <a:ln>
                  <a:noFill/>
                </a:ln>
                <a:solidFill>
                  <a:schemeClr val="tx1"/>
                </a:solidFill>
                <a:effectLst/>
                <a:uLnTx/>
                <a:uFillTx/>
                <a:latin typeface="+mn-lt"/>
                <a:ea typeface="+mn-ea"/>
                <a:cs typeface="+mn-cs"/>
              </a:rPr>
              <a:t>Les  fiches projet </a:t>
            </a:r>
            <a:r>
              <a:rPr kumimoji="0" lang="fr-FR" i="0" u="none" strike="noStrike" kern="1200" cap="none" spc="0" normalizeH="0" baseline="0" noProof="0" dirty="0" smtClean="0">
                <a:ln>
                  <a:noFill/>
                </a:ln>
                <a:solidFill>
                  <a:schemeClr val="tx1"/>
                </a:solidFill>
                <a:effectLst/>
                <a:uLnTx/>
                <a:uFillTx/>
                <a:latin typeface="+mn-lt"/>
                <a:ea typeface="+mn-ea"/>
                <a:cs typeface="+mn-cs"/>
              </a:rPr>
              <a:t>: </a:t>
            </a:r>
            <a:endParaRPr kumimoji="0" lang="fr-FR"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fr-FR" sz="800" i="1" u="none" strike="noStrike" kern="1200" cap="none" spc="0" normalizeH="0" baseline="0" noProof="0" dirty="0" smtClean="0">
                <a:ln>
                  <a:noFill/>
                </a:ln>
                <a:solidFill>
                  <a:schemeClr val="tx1"/>
                </a:solidFill>
                <a:effectLst/>
                <a:uLnTx/>
                <a:uFillTx/>
                <a:latin typeface="+mn-lt"/>
                <a:ea typeface="+mn-ea"/>
                <a:cs typeface="+mn-cs"/>
              </a:rPr>
              <a:t>(établies et</a:t>
            </a:r>
            <a:r>
              <a:rPr kumimoji="0" lang="fr-FR" sz="800" i="1" u="none" strike="noStrike" kern="1200" cap="none" spc="0" normalizeH="0" noProof="0" dirty="0" smtClean="0">
                <a:ln>
                  <a:noFill/>
                </a:ln>
                <a:solidFill>
                  <a:schemeClr val="tx1"/>
                </a:solidFill>
                <a:effectLst/>
                <a:uLnTx/>
                <a:uFillTx/>
                <a:latin typeface="+mn-lt"/>
                <a:ea typeface="+mn-ea"/>
                <a:cs typeface="+mn-cs"/>
              </a:rPr>
              <a:t> présentées </a:t>
            </a:r>
            <a:r>
              <a:rPr kumimoji="0" lang="fr-FR" sz="800" i="1" u="none" strike="noStrike" kern="1200" cap="none" spc="0" normalizeH="0" baseline="0" noProof="0" dirty="0" smtClean="0">
                <a:ln>
                  <a:noFill/>
                </a:ln>
                <a:solidFill>
                  <a:schemeClr val="tx1"/>
                </a:solidFill>
                <a:effectLst/>
                <a:uLnTx/>
                <a:uFillTx/>
                <a:latin typeface="+mn-lt"/>
                <a:ea typeface="+mn-ea"/>
                <a:cs typeface="+mn-cs"/>
              </a:rPr>
              <a:t>par l’équipe pédagogique pour susciter la réflexion dès la rentrée)</a:t>
            </a:r>
            <a:endParaRPr kumimoji="0" lang="fr-FR" sz="800" i="1" u="none" strike="noStrike" kern="1200" cap="none" spc="0" normalizeH="0" baseline="0" noProof="0" dirty="0">
              <a:ln>
                <a:noFill/>
              </a:ln>
              <a:solidFill>
                <a:schemeClr val="tx1"/>
              </a:solidFill>
              <a:effectLst/>
              <a:uLnTx/>
              <a:uFillTx/>
              <a:latin typeface="+mn-lt"/>
              <a:ea typeface="+mn-ea"/>
              <a:cs typeface="+mn-cs"/>
            </a:endParaRPr>
          </a:p>
        </p:txBody>
      </p:sp>
      <p:sp>
        <p:nvSpPr>
          <p:cNvPr id="41" name="Multiplier 40"/>
          <p:cNvSpPr/>
          <p:nvPr/>
        </p:nvSpPr>
        <p:spPr>
          <a:xfrm>
            <a:off x="7308304" y="3501008"/>
            <a:ext cx="864096" cy="86409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Multiplier 41"/>
          <p:cNvSpPr/>
          <p:nvPr/>
        </p:nvSpPr>
        <p:spPr>
          <a:xfrm>
            <a:off x="5796136" y="3645024"/>
            <a:ext cx="864096" cy="864096"/>
          </a:xfrm>
          <a:prstGeom prst="mathMultiply">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Multiplier 85"/>
          <p:cNvSpPr/>
          <p:nvPr/>
        </p:nvSpPr>
        <p:spPr>
          <a:xfrm>
            <a:off x="8028384" y="4221088"/>
            <a:ext cx="864096" cy="86409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7">
                                            <p:txEl>
                                              <p:pRg st="1" end="1"/>
                                            </p:txEl>
                                          </p:spTgt>
                                        </p:tgtEl>
                                        <p:attrNameLst>
                                          <p:attrName>style.visibility</p:attrName>
                                        </p:attrNameLst>
                                      </p:cBhvr>
                                      <p:to>
                                        <p:strVal val="visible"/>
                                      </p:to>
                                    </p:set>
                                    <p:animEffect transition="in" filter="fade">
                                      <p:cBhvr>
                                        <p:cTn id="11" dur="2000"/>
                                        <p:tgtEl>
                                          <p:spTgt spid="37">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1500"/>
                                  </p:stCondLst>
                                  <p:childTnLst>
                                    <p:set>
                                      <p:cBhvr>
                                        <p:cTn id="14" dur="1" fill="hold">
                                          <p:stCondLst>
                                            <p:cond delay="0"/>
                                          </p:stCondLst>
                                        </p:cTn>
                                        <p:tgtEl>
                                          <p:spTgt spid="37">
                                            <p:txEl>
                                              <p:pRg st="2" end="2"/>
                                            </p:txEl>
                                          </p:spTgt>
                                        </p:tgtEl>
                                        <p:attrNameLst>
                                          <p:attrName>style.visibility</p:attrName>
                                        </p:attrNameLst>
                                      </p:cBhvr>
                                      <p:to>
                                        <p:strVal val="visible"/>
                                      </p:to>
                                    </p:set>
                                    <p:animEffect transition="in" filter="fade">
                                      <p:cBhvr>
                                        <p:cTn id="15" dur="2000"/>
                                        <p:tgtEl>
                                          <p:spTgt spid="37">
                                            <p:txEl>
                                              <p:pRg st="2" end="2"/>
                                            </p:txEl>
                                          </p:spTgt>
                                        </p:tgtEl>
                                      </p:cBhvr>
                                    </p:animEffect>
                                  </p:childTnLst>
                                </p:cTn>
                              </p:par>
                            </p:childTnLst>
                          </p:cTn>
                        </p:par>
                        <p:par>
                          <p:cTn id="16" fill="hold">
                            <p:stCondLst>
                              <p:cond delay="5500"/>
                            </p:stCondLst>
                            <p:childTnLst>
                              <p:par>
                                <p:cTn id="17" presetID="10" presetClass="entr" presetSubtype="0" fill="hold" nodeType="afterEffect">
                                  <p:stCondLst>
                                    <p:cond delay="1500"/>
                                  </p:stCondLst>
                                  <p:childTnLst>
                                    <p:set>
                                      <p:cBhvr>
                                        <p:cTn id="18" dur="1" fill="hold">
                                          <p:stCondLst>
                                            <p:cond delay="0"/>
                                          </p:stCondLst>
                                        </p:cTn>
                                        <p:tgtEl>
                                          <p:spTgt spid="37">
                                            <p:txEl>
                                              <p:pRg st="3" end="3"/>
                                            </p:txEl>
                                          </p:spTgt>
                                        </p:tgtEl>
                                        <p:attrNameLst>
                                          <p:attrName>style.visibility</p:attrName>
                                        </p:attrNameLst>
                                      </p:cBhvr>
                                      <p:to>
                                        <p:strVal val="visible"/>
                                      </p:to>
                                    </p:set>
                                    <p:animEffect transition="in" filter="fade">
                                      <p:cBhvr>
                                        <p:cTn id="19" dur="2000"/>
                                        <p:tgtEl>
                                          <p:spTgt spid="37">
                                            <p:txEl>
                                              <p:pRg st="3" end="3"/>
                                            </p:txEl>
                                          </p:spTgt>
                                        </p:tgtEl>
                                      </p:cBhvr>
                                    </p:animEffect>
                                  </p:childTnLst>
                                </p:cTn>
                              </p:par>
                            </p:childTnLst>
                          </p:cTn>
                        </p:par>
                        <p:par>
                          <p:cTn id="20" fill="hold">
                            <p:stCondLst>
                              <p:cond delay="9000"/>
                            </p:stCondLst>
                            <p:childTnLst>
                              <p:par>
                                <p:cTn id="21" presetID="1" presetClass="entr" presetSubtype="0" fill="hold" nodeType="afterEffect">
                                  <p:stCondLst>
                                    <p:cond delay="0"/>
                                  </p:stCondLst>
                                  <p:childTnLst>
                                    <p:set>
                                      <p:cBhvr>
                                        <p:cTn id="22" dur="1" fill="hold">
                                          <p:stCondLst>
                                            <p:cond delay="0"/>
                                          </p:stCondLst>
                                        </p:cTn>
                                        <p:tgtEl>
                                          <p:spTgt spid="37">
                                            <p:txEl>
                                              <p:pRg st="3" end="3"/>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37">
                                            <p:txEl>
                                              <p:pRg st="4" end="4"/>
                                            </p:txEl>
                                          </p:spTgt>
                                        </p:tgtEl>
                                        <p:attrNameLst>
                                          <p:attrName>style.visibility</p:attrName>
                                        </p:attrNameLst>
                                      </p:cBhvr>
                                      <p:to>
                                        <p:strVal val="visible"/>
                                      </p:to>
                                    </p:set>
                                    <p:animEffect transition="in" filter="fade">
                                      <p:cBhvr>
                                        <p:cTn id="25" dur="2000"/>
                                        <p:tgtEl>
                                          <p:spTgt spid="3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7">
                                            <p:txEl>
                                              <p:pRg st="4" end="4"/>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0">
                                            <p:txEl>
                                              <p:pRg st="0" end="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07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07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02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2000"/>
                                        <p:tgtEl>
                                          <p:spTgt spid="4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2000"/>
                                        <p:tgtEl>
                                          <p:spTgt spid="4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fade">
                                      <p:cBhvr>
                                        <p:cTn id="58" dur="2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uiExpand="1" build="allAtOnce"/>
      <p:bldP spid="41" grpId="0" animBg="1"/>
      <p:bldP spid="4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6919625" y="3861048"/>
            <a:ext cx="1981252" cy="1981252"/>
          </a:xfrm>
          <a:prstGeom prst="rect">
            <a:avLst/>
          </a:prstGeom>
        </p:spPr>
      </p:pic>
      <p:sp>
        <p:nvSpPr>
          <p:cNvPr id="4" name="Rectangle à coins arrondis 3"/>
          <p:cNvSpPr/>
          <p:nvPr/>
        </p:nvSpPr>
        <p:spPr>
          <a:xfrm>
            <a:off x="4211960" y="908720"/>
            <a:ext cx="2520280" cy="57606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Support VTT pour smartphone</a:t>
            </a:r>
            <a:endParaRPr lang="fr-FR" dirty="0"/>
          </a:p>
        </p:txBody>
      </p:sp>
      <p:cxnSp>
        <p:nvCxnSpPr>
          <p:cNvPr id="10" name="Connecteur droit 9"/>
          <p:cNvCxnSpPr/>
          <p:nvPr/>
        </p:nvCxnSpPr>
        <p:spPr>
          <a:xfrm flipV="1">
            <a:off x="4139952" y="1484784"/>
            <a:ext cx="432048" cy="936104"/>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à coins arrondis 10"/>
          <p:cNvSpPr/>
          <p:nvPr/>
        </p:nvSpPr>
        <p:spPr>
          <a:xfrm>
            <a:off x="5976155" y="1772816"/>
            <a:ext cx="2520280" cy="57606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Horloge Design</a:t>
            </a:r>
            <a:endParaRPr lang="fr-FR" dirty="0"/>
          </a:p>
        </p:txBody>
      </p:sp>
      <p:cxnSp>
        <p:nvCxnSpPr>
          <p:cNvPr id="12" name="Connecteur droit 11"/>
          <p:cNvCxnSpPr/>
          <p:nvPr/>
        </p:nvCxnSpPr>
        <p:spPr>
          <a:xfrm flipV="1">
            <a:off x="5976155" y="2348880"/>
            <a:ext cx="468053"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à coins arrondis 15"/>
          <p:cNvSpPr/>
          <p:nvPr/>
        </p:nvSpPr>
        <p:spPr>
          <a:xfrm>
            <a:off x="5364086" y="3861048"/>
            <a:ext cx="2520280" cy="57606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Ergonomie </a:t>
            </a:r>
            <a:r>
              <a:rPr lang="fr-FR" dirty="0" err="1" smtClean="0"/>
              <a:t>Travel</a:t>
            </a:r>
            <a:r>
              <a:rPr lang="fr-FR" dirty="0" smtClean="0"/>
              <a:t> Bass</a:t>
            </a:r>
            <a:endParaRPr lang="fr-FR" dirty="0"/>
          </a:p>
        </p:txBody>
      </p:sp>
      <p:cxnSp>
        <p:nvCxnSpPr>
          <p:cNvPr id="17" name="Connecteur droit 16"/>
          <p:cNvCxnSpPr/>
          <p:nvPr/>
        </p:nvCxnSpPr>
        <p:spPr>
          <a:xfrm>
            <a:off x="5004048" y="3501008"/>
            <a:ext cx="72008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à coins arrondis 17"/>
          <p:cNvSpPr/>
          <p:nvPr/>
        </p:nvSpPr>
        <p:spPr>
          <a:xfrm>
            <a:off x="827584" y="3789040"/>
            <a:ext cx="2520280" cy="57606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Mini F1 « Biotron »</a:t>
            </a:r>
            <a:endParaRPr lang="fr-FR" dirty="0"/>
          </a:p>
        </p:txBody>
      </p:sp>
      <p:cxnSp>
        <p:nvCxnSpPr>
          <p:cNvPr id="19" name="Connecteur droit 18"/>
          <p:cNvCxnSpPr/>
          <p:nvPr/>
        </p:nvCxnSpPr>
        <p:spPr>
          <a:xfrm flipV="1">
            <a:off x="2663787" y="3501008"/>
            <a:ext cx="468053"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à coins arrondis 19"/>
          <p:cNvSpPr/>
          <p:nvPr/>
        </p:nvSpPr>
        <p:spPr>
          <a:xfrm>
            <a:off x="827584" y="1575151"/>
            <a:ext cx="2520280" cy="57606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Mini Enceinte Design Bluetooth 3.0</a:t>
            </a:r>
            <a:endParaRPr lang="fr-FR" dirty="0"/>
          </a:p>
        </p:txBody>
      </p:sp>
      <p:cxnSp>
        <p:nvCxnSpPr>
          <p:cNvPr id="21" name="Connecteur droit 20"/>
          <p:cNvCxnSpPr/>
          <p:nvPr/>
        </p:nvCxnSpPr>
        <p:spPr>
          <a:xfrm flipH="1" flipV="1">
            <a:off x="2735796" y="2151215"/>
            <a:ext cx="324037" cy="341682"/>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Image 28" descr="vox-micro-ampli--acoustic.jpg"/>
          <p:cNvPicPr/>
          <p:nvPr/>
        </p:nvPicPr>
        <p:blipFill>
          <a:blip r:embed="rId6" cstate="print"/>
          <a:srcRect t="9000"/>
          <a:stretch>
            <a:fillRect/>
          </a:stretch>
        </p:blipFill>
        <p:spPr>
          <a:xfrm rot="16200000">
            <a:off x="5473507" y="4763952"/>
            <a:ext cx="787963" cy="775809"/>
          </a:xfrm>
          <a:prstGeom prst="rect">
            <a:avLst/>
          </a:prstGeom>
        </p:spPr>
      </p:pic>
      <p:sp>
        <p:nvSpPr>
          <p:cNvPr id="30" name="ZoneTexte 29"/>
          <p:cNvSpPr txBox="1"/>
          <p:nvPr/>
        </p:nvSpPr>
        <p:spPr>
          <a:xfrm>
            <a:off x="6336195" y="4899507"/>
            <a:ext cx="576062" cy="646331"/>
          </a:xfrm>
          <a:prstGeom prst="rect">
            <a:avLst/>
          </a:prstGeom>
          <a:noFill/>
        </p:spPr>
        <p:txBody>
          <a:bodyPr wrap="square" rtlCol="0">
            <a:spAutoFit/>
          </a:bodyPr>
          <a:lstStyle/>
          <a:p>
            <a:r>
              <a:rPr lang="fr-FR" sz="3600" b="1" dirty="0" smtClean="0"/>
              <a:t>+</a:t>
            </a:r>
            <a:endParaRPr lang="fr-FR" sz="3600" b="1" dirty="0"/>
          </a:p>
        </p:txBody>
      </p:sp>
      <p:grpSp>
        <p:nvGrpSpPr>
          <p:cNvPr id="32" name="Groupe 31"/>
          <p:cNvGrpSpPr/>
          <p:nvPr/>
        </p:nvGrpSpPr>
        <p:grpSpPr>
          <a:xfrm>
            <a:off x="3059831" y="2420888"/>
            <a:ext cx="3150349" cy="1260140"/>
            <a:chOff x="3059831" y="2420888"/>
            <a:chExt cx="3150349" cy="1260140"/>
          </a:xfrm>
        </p:grpSpPr>
        <p:sp>
          <p:nvSpPr>
            <p:cNvPr id="3" name="Rectangle à coins arrondis 2"/>
            <p:cNvSpPr/>
            <p:nvPr/>
          </p:nvSpPr>
          <p:spPr>
            <a:xfrm>
              <a:off x="3059831" y="2420888"/>
              <a:ext cx="3150349" cy="1260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Les </a:t>
              </a:r>
              <a:r>
                <a:rPr lang="fr-FR" sz="2800" dirty="0" smtClean="0"/>
                <a:t>projets en </a:t>
              </a:r>
            </a:p>
            <a:p>
              <a:pPr algn="ctr"/>
              <a:r>
                <a:rPr lang="fr-FR" sz="2800" dirty="0"/>
                <a:t>	</a:t>
              </a:r>
              <a:r>
                <a:rPr lang="fr-FR" sz="2800" dirty="0" smtClean="0"/>
                <a:t> à SARLAT</a:t>
              </a:r>
              <a:endParaRPr lang="fr-FR" sz="2800" dirty="0"/>
            </a:p>
          </p:txBody>
        </p:sp>
        <p:pic>
          <p:nvPicPr>
            <p:cNvPr id="31" name="Picture 2" descr="E:\STI2D\terminale2012\projets terminale\logo-sti2d.pn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3229930" y="2971924"/>
              <a:ext cx="1162050" cy="673100"/>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2050" name="Picture 2"/>
          <p:cNvPicPr>
            <a:picLocks noChangeAspect="1" noChangeArrowheads="1"/>
          </p:cNvPicPr>
          <p:nvPr/>
        </p:nvPicPr>
        <p:blipFill>
          <a:blip r:embed="rId8" cstate="print"/>
          <a:srcRect/>
          <a:stretch>
            <a:fillRect/>
          </a:stretch>
        </p:blipFill>
        <p:spPr bwMode="auto">
          <a:xfrm>
            <a:off x="683568" y="4509120"/>
            <a:ext cx="2670820" cy="1519216"/>
          </a:xfrm>
          <a:prstGeom prst="rect">
            <a:avLst/>
          </a:prstGeom>
          <a:noFill/>
          <a:ln w="9525">
            <a:noFill/>
            <a:miter lim="800000"/>
            <a:headEnd/>
            <a:tailEnd/>
          </a:ln>
        </p:spPr>
      </p:pic>
      <p:pic>
        <p:nvPicPr>
          <p:cNvPr id="1026" name="Picture 2"/>
          <p:cNvPicPr>
            <a:picLocks noChangeAspect="1" noChangeArrowheads="1"/>
          </p:cNvPicPr>
          <p:nvPr/>
        </p:nvPicPr>
        <p:blipFill>
          <a:blip r:embed="rId9" cstate="print"/>
          <a:srcRect/>
          <a:stretch>
            <a:fillRect/>
          </a:stretch>
        </p:blipFill>
        <p:spPr bwMode="auto">
          <a:xfrm>
            <a:off x="1475656" y="613740"/>
            <a:ext cx="879376" cy="858163"/>
          </a:xfrm>
          <a:prstGeom prst="rect">
            <a:avLst/>
          </a:prstGeom>
          <a:noFill/>
          <a:ln w="9525">
            <a:noFill/>
            <a:miter lim="800000"/>
            <a:headEnd/>
            <a:tailEnd/>
          </a:ln>
        </p:spPr>
      </p:pic>
      <p:pic>
        <p:nvPicPr>
          <p:cNvPr id="1027" name="Picture 3"/>
          <p:cNvPicPr>
            <a:picLocks noChangeAspect="1" noChangeArrowheads="1"/>
          </p:cNvPicPr>
          <p:nvPr/>
        </p:nvPicPr>
        <p:blipFill>
          <a:blip r:embed="rId10" cstate="print"/>
          <a:srcRect/>
          <a:stretch>
            <a:fillRect/>
          </a:stretch>
        </p:blipFill>
        <p:spPr bwMode="auto">
          <a:xfrm>
            <a:off x="7740352" y="2492896"/>
            <a:ext cx="1043608" cy="1021761"/>
          </a:xfrm>
          <a:prstGeom prst="rect">
            <a:avLst/>
          </a:prstGeom>
          <a:noFill/>
          <a:ln w="9525">
            <a:noFill/>
            <a:miter lim="800000"/>
            <a:headEnd/>
            <a:tailEnd/>
          </a:ln>
        </p:spPr>
      </p:pic>
      <p:pic>
        <p:nvPicPr>
          <p:cNvPr id="26" name="Image 25" descr="http://www.conrad.fr/medias/global/ce/3000_3999/3700/3790/3797/379777_RB_00_FB.EPS_1000.jpg"/>
          <p:cNvPicPr/>
          <p:nvPr/>
        </p:nvPicPr>
        <p:blipFill>
          <a:blip r:embed="rId11" cstate="email">
            <a:extLst>
              <a:ext uri="{28A0092B-C50C-407E-A947-70E740481C1C}">
                <a14:useLocalDpi xmlns="" xmlns:a14="http://schemas.microsoft.com/office/drawing/2010/main" val="0"/>
              </a:ext>
            </a:extLst>
          </a:blip>
          <a:srcRect/>
          <a:stretch>
            <a:fillRect/>
          </a:stretch>
        </p:blipFill>
        <p:spPr bwMode="auto">
          <a:xfrm>
            <a:off x="5436096" y="0"/>
            <a:ext cx="807412" cy="836712"/>
          </a:xfrm>
          <a:prstGeom prst="rect">
            <a:avLst/>
          </a:prstGeom>
          <a:noFill/>
          <a:ln>
            <a:noFill/>
          </a:ln>
        </p:spPr>
      </p:pic>
      <p:sp>
        <p:nvSpPr>
          <p:cNvPr id="22" name="Subtitle 2"/>
          <p:cNvSpPr txBox="1">
            <a:spLocks/>
          </p:cNvSpPr>
          <p:nvPr>
            <p:custDataLst>
              <p:tags r:id="rId2"/>
            </p:custDataLst>
          </p:nvPr>
        </p:nvSpPr>
        <p:spPr>
          <a:xfrm>
            <a:off x="683568" y="0"/>
            <a:ext cx="2736304" cy="3600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fr-FR" b="1" i="0" u="none" strike="noStrike" kern="1200" cap="none" spc="0" normalizeH="0" baseline="0" noProof="0" dirty="0" smtClean="0">
                <a:ln>
                  <a:noFill/>
                </a:ln>
                <a:solidFill>
                  <a:schemeClr val="tx1"/>
                </a:solidFill>
                <a:effectLst/>
                <a:uLnTx/>
                <a:uFillTx/>
                <a:latin typeface="+mn-lt"/>
                <a:ea typeface="+mn-ea"/>
                <a:cs typeface="+mn-cs"/>
              </a:rPr>
              <a:t>La situation finale :</a:t>
            </a:r>
            <a:endParaRPr kumimoji="0" lang="fr-FR" b="0" i="0" u="none" strike="noStrike" kern="1200" cap="none" spc="0" normalizeH="0" baseline="0" noProof="0" dirty="0">
              <a:ln>
                <a:noFill/>
              </a:ln>
              <a:solidFill>
                <a:schemeClr val="tx1"/>
              </a:solidFill>
              <a:effectLst/>
              <a:uLnTx/>
              <a:uFillTx/>
              <a:latin typeface="+mn-lt"/>
              <a:ea typeface="+mn-ea"/>
              <a:cs typeface="+mn-cs"/>
            </a:endParaRPr>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50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20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500"/>
                            </p:stCondLst>
                            <p:childTnLst>
                              <p:par>
                                <p:cTn id="28" presetID="10" presetClass="entr" presetSubtype="0" fill="hold" nodeType="afterEffect">
                                  <p:stCondLst>
                                    <p:cond delay="500"/>
                                  </p:stCondLst>
                                  <p:childTnLst>
                                    <p:set>
                                      <p:cBhvr>
                                        <p:cTn id="29" dur="1" fill="hold">
                                          <p:stCondLst>
                                            <p:cond delay="0"/>
                                          </p:stCondLst>
                                        </p:cTn>
                                        <p:tgtEl>
                                          <p:spTgt spid="1027"/>
                                        </p:tgtEl>
                                        <p:attrNameLst>
                                          <p:attrName>style.visibility</p:attrName>
                                        </p:attrNameLst>
                                      </p:cBhvr>
                                      <p:to>
                                        <p:strVal val="visible"/>
                                      </p:to>
                                    </p:set>
                                    <p:animEffect transition="in" filter="fade">
                                      <p:cBhvr>
                                        <p:cTn id="30" dur="2000"/>
                                        <p:tgtEl>
                                          <p:spTgt spid="10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par>
                          <p:cTn id="39" fill="hold">
                            <p:stCondLst>
                              <p:cond delay="500"/>
                            </p:stCondLst>
                            <p:childTnLst>
                              <p:par>
                                <p:cTn id="40" presetID="10" presetClass="entr" presetSubtype="0" fill="hold" nodeType="afterEffect">
                                  <p:stCondLst>
                                    <p:cond delay="50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p:stCondLst>
                              <p:cond delay="1500"/>
                            </p:stCondLst>
                            <p:childTnLst>
                              <p:par>
                                <p:cTn id="44" presetID="1" presetClass="entr" presetSubtype="0" fill="hold" grpId="0" nodeType="afterEffect">
                                  <p:stCondLst>
                                    <p:cond delay="500"/>
                                  </p:stCondLst>
                                  <p:childTnLst>
                                    <p:set>
                                      <p:cBhvr>
                                        <p:cTn id="45" dur="1" fill="hold">
                                          <p:stCondLst>
                                            <p:cond delay="0"/>
                                          </p:stCondLst>
                                        </p:cTn>
                                        <p:tgtEl>
                                          <p:spTgt spid="30"/>
                                        </p:tgtEl>
                                        <p:attrNameLst>
                                          <p:attrName>style.visibility</p:attrName>
                                        </p:attrNameLst>
                                      </p:cBhvr>
                                      <p:to>
                                        <p:strVal val="visible"/>
                                      </p:to>
                                    </p:set>
                                  </p:childTnLst>
                                </p:cTn>
                              </p:par>
                            </p:childTnLst>
                          </p:cTn>
                        </p:par>
                        <p:par>
                          <p:cTn id="46" fill="hold">
                            <p:stCondLst>
                              <p:cond delay="2000"/>
                            </p:stCondLst>
                            <p:childTnLst>
                              <p:par>
                                <p:cTn id="47" presetID="10" presetClass="entr" presetSubtype="0" fill="hold" nodeType="afterEffect">
                                  <p:stCondLst>
                                    <p:cond delay="50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par>
                          <p:cTn id="58" fill="hold">
                            <p:stCondLst>
                              <p:cond delay="500"/>
                            </p:stCondLst>
                            <p:childTnLst>
                              <p:par>
                                <p:cTn id="59" presetID="10" presetClass="entr" presetSubtype="0" fill="hold" nodeType="afterEffect">
                                  <p:stCondLst>
                                    <p:cond delay="500"/>
                                  </p:stCondLst>
                                  <p:childTnLst>
                                    <p:set>
                                      <p:cBhvr>
                                        <p:cTn id="60" dur="1" fill="hold">
                                          <p:stCondLst>
                                            <p:cond delay="0"/>
                                          </p:stCondLst>
                                        </p:cTn>
                                        <p:tgtEl>
                                          <p:spTgt spid="2050"/>
                                        </p:tgtEl>
                                        <p:attrNameLst>
                                          <p:attrName>style.visibility</p:attrName>
                                        </p:attrNameLst>
                                      </p:cBhvr>
                                      <p:to>
                                        <p:strVal val="visible"/>
                                      </p:to>
                                    </p:set>
                                    <p:animEffect transition="in" filter="fade">
                                      <p:cBhvr>
                                        <p:cTn id="61" dur="2000"/>
                                        <p:tgtEl>
                                          <p:spTgt spid="205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10" presetClass="entr" presetSubtype="0"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par>
                          <p:cTn id="70" fill="hold">
                            <p:stCondLst>
                              <p:cond delay="500"/>
                            </p:stCondLst>
                            <p:childTnLst>
                              <p:par>
                                <p:cTn id="71" presetID="10" presetClass="entr" presetSubtype="0" fill="hold" nodeType="afterEffect">
                                  <p:stCondLst>
                                    <p:cond delay="500"/>
                                  </p:stCondLst>
                                  <p:childTnLst>
                                    <p:set>
                                      <p:cBhvr>
                                        <p:cTn id="72" dur="1" fill="hold">
                                          <p:stCondLst>
                                            <p:cond delay="0"/>
                                          </p:stCondLst>
                                        </p:cTn>
                                        <p:tgtEl>
                                          <p:spTgt spid="1026"/>
                                        </p:tgtEl>
                                        <p:attrNameLst>
                                          <p:attrName>style.visibility</p:attrName>
                                        </p:attrNameLst>
                                      </p:cBhvr>
                                      <p:to>
                                        <p:strVal val="visible"/>
                                      </p:to>
                                    </p:set>
                                    <p:animEffect transition="in" filter="fade">
                                      <p:cBhvr>
                                        <p:cTn id="7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6" grpId="0" animBg="1"/>
      <p:bldP spid="18" grpId="0" animBg="1"/>
      <p:bldP spid="20" grpId="0" animBg="1"/>
      <p:bldP spid="3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4191000" y="0"/>
            <a:ext cx="7765662" cy="16476125"/>
          </a:xfrm>
          <a:prstGeom prst="rect">
            <a:avLst/>
          </a:prstGeom>
        </p:spPr>
      </p:pic>
      <p:pic>
        <p:nvPicPr>
          <p:cNvPr id="2050" name="Picture 2" descr="E:\STI2D\terminale2012\projets terminale\logo-sti2d.pn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7845323" y="188640"/>
            <a:ext cx="1190400" cy="689521"/>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2" name="Tableau 1"/>
          <p:cNvGraphicFramePr>
            <a:graphicFrameLocks noGrp="1"/>
          </p:cNvGraphicFramePr>
          <p:nvPr>
            <p:extLst>
              <p:ext uri="{D42A27DB-BD31-4B8C-83A1-F6EECF244321}">
                <p14:modId xmlns="" xmlns:p14="http://schemas.microsoft.com/office/powerpoint/2010/main" val="2529888092"/>
              </p:ext>
            </p:extLst>
          </p:nvPr>
        </p:nvGraphicFramePr>
        <p:xfrm>
          <a:off x="5019260" y="2425706"/>
          <a:ext cx="4124740" cy="3931920"/>
        </p:xfrm>
        <a:graphic>
          <a:graphicData uri="http://schemas.openxmlformats.org/drawingml/2006/table">
            <a:tbl>
              <a:tblPr firstRow="1" bandRow="1">
                <a:tableStyleId>{5C22544A-7EE6-4342-B048-85BDC9FD1C3A}</a:tableStyleId>
              </a:tblPr>
              <a:tblGrid>
                <a:gridCol w="1640972"/>
                <a:gridCol w="2483768"/>
              </a:tblGrid>
              <a:tr h="272703">
                <a:tc>
                  <a:txBody>
                    <a:bodyPr/>
                    <a:lstStyle/>
                    <a:p>
                      <a:r>
                        <a:rPr lang="fr-FR" dirty="0" smtClean="0"/>
                        <a:t>Thèmes sociétaux</a:t>
                      </a:r>
                      <a:endParaRPr lang="fr-FR" dirty="0"/>
                    </a:p>
                  </a:txBody>
                  <a:tcPr/>
                </a:tc>
                <a:tc>
                  <a:txBody>
                    <a:bodyPr/>
                    <a:lstStyle/>
                    <a:p>
                      <a:r>
                        <a:rPr lang="fr-FR" dirty="0" smtClean="0"/>
                        <a:t>Problématiques</a:t>
                      </a:r>
                      <a:endParaRPr lang="fr-FR" dirty="0"/>
                    </a:p>
                  </a:txBody>
                  <a:tcPr/>
                </a:tc>
              </a:tr>
              <a:tr h="672418">
                <a:tc>
                  <a:txBody>
                    <a:bodyPr/>
                    <a:lstStyle/>
                    <a:p>
                      <a:r>
                        <a:rPr lang="fr-FR" dirty="0" smtClean="0"/>
                        <a:t>Confort</a:t>
                      </a:r>
                      <a:endParaRPr lang="fr-FR" dirty="0"/>
                    </a:p>
                  </a:txBody>
                  <a:tcPr/>
                </a:tc>
                <a:tc>
                  <a:txBody>
                    <a:bodyPr/>
                    <a:lstStyle/>
                    <a:p>
                      <a:r>
                        <a:rPr lang="fr-FR" dirty="0" smtClean="0"/>
                        <a:t>Améliorer le confort et l’ergonomie de l’instrument portatif</a:t>
                      </a:r>
                      <a:endParaRPr lang="fr-FR" dirty="0"/>
                    </a:p>
                  </a:txBody>
                  <a:tcPr/>
                </a:tc>
              </a:tr>
              <a:tr h="672418">
                <a:tc>
                  <a:txBody>
                    <a:bodyPr/>
                    <a:lstStyle/>
                    <a:p>
                      <a:endParaRPr lang="fr-FR"/>
                    </a:p>
                  </a:txBody>
                  <a:tcPr/>
                </a:tc>
                <a:tc>
                  <a:txBody>
                    <a:bodyPr/>
                    <a:lstStyle/>
                    <a:p>
                      <a:r>
                        <a:rPr lang="fr-FR" dirty="0" smtClean="0"/>
                        <a:t>Faciliter la pratique d’un instrument en tout lieu sans générer de pollution sonore</a:t>
                      </a:r>
                      <a:endParaRPr lang="fr-FR" dirty="0"/>
                    </a:p>
                  </a:txBody>
                  <a:tcPr/>
                </a:tc>
              </a:tr>
              <a:tr h="470693">
                <a:tc>
                  <a:txBody>
                    <a:bodyPr/>
                    <a:lstStyle/>
                    <a:p>
                      <a:r>
                        <a:rPr lang="fr-FR" dirty="0" smtClean="0"/>
                        <a:t>Environnement</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Définir des matériaux en mettant en œuvre une démarche d’éco-conception</a:t>
                      </a:r>
                    </a:p>
                  </a:txBody>
                  <a:tcPr/>
                </a:tc>
              </a:tr>
            </a:tbl>
          </a:graphicData>
        </a:graphic>
      </p:graphicFrame>
      <p:pic>
        <p:nvPicPr>
          <p:cNvPr id="6" name="Image 5" descr="1111-hrbp-08-o+traveler-guitar-and-fender-mini-amp+.jpg"/>
          <p:cNvPicPr/>
          <p:nvPr/>
        </p:nvPicPr>
        <p:blipFill>
          <a:blip r:embed="rId5" cstate="print"/>
          <a:srcRect b="6272"/>
          <a:stretch>
            <a:fillRect/>
          </a:stretch>
        </p:blipFill>
        <p:spPr>
          <a:xfrm>
            <a:off x="111856" y="1340768"/>
            <a:ext cx="2050415" cy="2562225"/>
          </a:xfrm>
          <a:prstGeom prst="rect">
            <a:avLst/>
          </a:prstGeom>
        </p:spPr>
      </p:pic>
      <p:pic>
        <p:nvPicPr>
          <p:cNvPr id="9" name="Image 8" descr="ULB_NAT_LAP1-280x420.jpg"/>
          <p:cNvPicPr/>
          <p:nvPr/>
        </p:nvPicPr>
        <p:blipFill>
          <a:blip r:embed="rId6" cstate="print"/>
          <a:srcRect t="29286" r="3929" b="28333"/>
          <a:stretch>
            <a:fillRect/>
          </a:stretch>
        </p:blipFill>
        <p:spPr>
          <a:xfrm>
            <a:off x="1092075" y="3235086"/>
            <a:ext cx="1182028" cy="780128"/>
          </a:xfrm>
          <a:prstGeom prst="rect">
            <a:avLst/>
          </a:prstGeom>
          <a:ln>
            <a:solidFill>
              <a:schemeClr val="tx1"/>
            </a:solidFill>
          </a:ln>
        </p:spPr>
      </p:pic>
      <p:pic>
        <p:nvPicPr>
          <p:cNvPr id="10" name="Image 9" descr="DSC_01081.JPG"/>
          <p:cNvPicPr/>
          <p:nvPr/>
        </p:nvPicPr>
        <p:blipFill rotWithShape="1">
          <a:blip r:embed="rId7" cstate="print">
            <a:lum bright="10000" contrast="10000"/>
          </a:blip>
          <a:srcRect l="26522" t="33747" r="17190" b="8622"/>
          <a:stretch/>
        </p:blipFill>
        <p:spPr>
          <a:xfrm>
            <a:off x="-26861" y="4725144"/>
            <a:ext cx="3243660" cy="2212236"/>
          </a:xfrm>
          <a:prstGeom prst="rect">
            <a:avLst/>
          </a:prstGeom>
        </p:spPr>
      </p:pic>
      <p:pic>
        <p:nvPicPr>
          <p:cNvPr id="13" name="Image 12" descr="appui guitare.jpg"/>
          <p:cNvPicPr/>
          <p:nvPr/>
        </p:nvPicPr>
        <p:blipFill>
          <a:blip r:embed="rId8" cstate="print"/>
          <a:stretch>
            <a:fillRect/>
          </a:stretch>
        </p:blipFill>
        <p:spPr>
          <a:xfrm>
            <a:off x="2699791" y="891548"/>
            <a:ext cx="1724025" cy="3676650"/>
          </a:xfrm>
          <a:prstGeom prst="rect">
            <a:avLst/>
          </a:prstGeom>
        </p:spPr>
      </p:pic>
      <p:sp>
        <p:nvSpPr>
          <p:cNvPr id="11" name="TextBox 6"/>
          <p:cNvSpPr txBox="1"/>
          <p:nvPr/>
        </p:nvSpPr>
        <p:spPr>
          <a:xfrm>
            <a:off x="293883" y="116632"/>
            <a:ext cx="3960440" cy="105211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oAutofit/>
          </a:bodyPr>
          <a:lstStyle/>
          <a:p>
            <a:r>
              <a:rPr lang="fr-F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Ergonomie </a:t>
            </a:r>
            <a:endParaRPr lang="fr-FR" sz="3200" dirty="0" smtClean="0">
              <a:latin typeface="Arial" pitchFamily="34" charset="0"/>
              <a:cs typeface="Arial" pitchFamily="34" charset="0"/>
            </a:endParaRPr>
          </a:p>
          <a:p>
            <a:r>
              <a:rPr lang="fr-F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a:t>
            </a:r>
            <a:r>
              <a:rPr lang="fr-FR"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Travel</a:t>
            </a:r>
            <a:r>
              <a:rPr lang="fr-F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Bass</a:t>
            </a:r>
            <a:endParaRPr lang="fr-F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40073387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oloette.com/images/Thumperfretless_lg.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755576" y="1124744"/>
            <a:ext cx="2592288" cy="1046428"/>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cstate="print"/>
          <a:srcRect/>
          <a:stretch>
            <a:fillRect/>
          </a:stretch>
        </p:blipFill>
        <p:spPr bwMode="auto">
          <a:xfrm>
            <a:off x="0" y="2181729"/>
            <a:ext cx="6516216" cy="4676271"/>
          </a:xfrm>
          <a:prstGeom prst="rect">
            <a:avLst/>
          </a:prstGeom>
          <a:noFill/>
          <a:ln w="9525">
            <a:noFill/>
            <a:miter lim="800000"/>
            <a:headEnd/>
            <a:tailEnd/>
          </a:ln>
          <a:effectLst/>
        </p:spPr>
      </p:pic>
      <p:pic>
        <p:nvPicPr>
          <p:cNvPr id="15" name="Image 14" descr="Traveler Guitar Speedster Hot Rod White.jpg"/>
          <p:cNvPicPr/>
          <p:nvPr/>
        </p:nvPicPr>
        <p:blipFill>
          <a:blip r:embed="rId5" cstate="print"/>
          <a:stretch>
            <a:fillRect/>
          </a:stretch>
        </p:blipFill>
        <p:spPr>
          <a:xfrm>
            <a:off x="6228184" y="476672"/>
            <a:ext cx="3228975" cy="2171700"/>
          </a:xfrm>
          <a:prstGeom prst="rect">
            <a:avLst/>
          </a:prstGeom>
        </p:spPr>
      </p:pic>
      <p:pic>
        <p:nvPicPr>
          <p:cNvPr id="12" name="Picture 11"/>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2555776" y="-459432"/>
            <a:ext cx="7765662" cy="16476125"/>
          </a:xfrm>
          <a:prstGeom prst="rect">
            <a:avLst/>
          </a:prstGeom>
        </p:spPr>
      </p:pic>
      <p:sp>
        <p:nvSpPr>
          <p:cNvPr id="7" name="TextBox 6"/>
          <p:cNvSpPr txBox="1"/>
          <p:nvPr/>
        </p:nvSpPr>
        <p:spPr>
          <a:xfrm>
            <a:off x="0" y="0"/>
            <a:ext cx="3960440" cy="105211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oAutofit/>
          </a:bodyPr>
          <a:lstStyle/>
          <a:p>
            <a:r>
              <a:rPr lang="fr-F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Ergonomie </a:t>
            </a:r>
            <a:endParaRPr lang="fr-FR" sz="3200" dirty="0" smtClean="0">
              <a:latin typeface="Arial" pitchFamily="34" charset="0"/>
              <a:cs typeface="Arial" pitchFamily="34" charset="0"/>
            </a:endParaRPr>
          </a:p>
          <a:p>
            <a:r>
              <a:rPr lang="fr-F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a:t>
            </a:r>
            <a:r>
              <a:rPr lang="fr-FR"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Travel</a:t>
            </a:r>
            <a:r>
              <a:rPr lang="fr-F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Bass</a:t>
            </a:r>
            <a:endParaRPr lang="fr-F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2050" name="Picture 2" descr="E:\STI2D\terminale2012\projets terminale\logo-sti2d.pn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7845323" y="188640"/>
            <a:ext cx="1190400" cy="689521"/>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6948264" y="3892892"/>
            <a:ext cx="2195736" cy="29651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904673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4953000" y="0"/>
            <a:ext cx="7765662" cy="16476125"/>
          </a:xfrm>
          <a:prstGeom prst="rect">
            <a:avLst/>
          </a:prstGeom>
        </p:spPr>
      </p:pic>
      <p:graphicFrame>
        <p:nvGraphicFramePr>
          <p:cNvPr id="4" name="Tableau 3"/>
          <p:cNvGraphicFramePr>
            <a:graphicFrameLocks noGrp="1"/>
          </p:cNvGraphicFramePr>
          <p:nvPr>
            <p:extLst>
              <p:ext uri="{D42A27DB-BD31-4B8C-83A1-F6EECF244321}">
                <p14:modId xmlns="" xmlns:p14="http://schemas.microsoft.com/office/powerpoint/2010/main" val="3787756753"/>
              </p:ext>
            </p:extLst>
          </p:nvPr>
        </p:nvGraphicFramePr>
        <p:xfrm>
          <a:off x="5019260" y="2757186"/>
          <a:ext cx="4124740" cy="4100814"/>
        </p:xfrm>
        <a:graphic>
          <a:graphicData uri="http://schemas.openxmlformats.org/drawingml/2006/table">
            <a:tbl>
              <a:tblPr firstRow="1" bandRow="1">
                <a:tableStyleId>{5C22544A-7EE6-4342-B048-85BDC9FD1C3A}</a:tableStyleId>
              </a:tblPr>
              <a:tblGrid>
                <a:gridCol w="2062370"/>
                <a:gridCol w="2062370"/>
              </a:tblGrid>
              <a:tr h="272703">
                <a:tc>
                  <a:txBody>
                    <a:bodyPr/>
                    <a:lstStyle/>
                    <a:p>
                      <a:r>
                        <a:rPr lang="fr-FR" dirty="0" smtClean="0"/>
                        <a:t>Thèmes sociétaux</a:t>
                      </a:r>
                      <a:endParaRPr lang="fr-FR" dirty="0"/>
                    </a:p>
                  </a:txBody>
                  <a:tcPr/>
                </a:tc>
                <a:tc>
                  <a:txBody>
                    <a:bodyPr/>
                    <a:lstStyle/>
                    <a:p>
                      <a:r>
                        <a:rPr lang="fr-FR" dirty="0" smtClean="0"/>
                        <a:t>Problématiques</a:t>
                      </a:r>
                      <a:endParaRPr lang="fr-FR" dirty="0"/>
                    </a:p>
                  </a:txBody>
                  <a:tcPr/>
                </a:tc>
              </a:tr>
              <a:tr h="672418">
                <a:tc>
                  <a:txBody>
                    <a:bodyPr/>
                    <a:lstStyle/>
                    <a:p>
                      <a:r>
                        <a:rPr lang="fr-FR" dirty="0" smtClean="0"/>
                        <a:t>Confort</a:t>
                      </a:r>
                      <a:endParaRPr lang="fr-FR" dirty="0"/>
                    </a:p>
                  </a:txBody>
                  <a:tcPr/>
                </a:tc>
                <a:tc>
                  <a:txBody>
                    <a:bodyPr/>
                    <a:lstStyle/>
                    <a:p>
                      <a:r>
                        <a:rPr lang="fr-FR" dirty="0" smtClean="0"/>
                        <a:t>Améliorer l’ergonomie des systèmes existants</a:t>
                      </a:r>
                      <a:endParaRPr lang="fr-FR" dirty="0"/>
                    </a:p>
                  </a:txBody>
                  <a:tcPr/>
                </a:tc>
              </a:tr>
              <a:tr h="443214">
                <a:tc>
                  <a:txBody>
                    <a:bodyPr/>
                    <a:lstStyle/>
                    <a:p>
                      <a:endParaRPr lang="fr-FR" dirty="0"/>
                    </a:p>
                  </a:txBody>
                  <a:tcPr/>
                </a:tc>
                <a:tc>
                  <a:txBody>
                    <a:bodyPr/>
                    <a:lstStyle/>
                    <a:p>
                      <a:r>
                        <a:rPr lang="fr-FR" dirty="0" smtClean="0"/>
                        <a:t>Améliorer le design</a:t>
                      </a:r>
                      <a:endParaRPr lang="fr-FR" dirty="0"/>
                    </a:p>
                  </a:txBody>
                  <a:tcPr/>
                </a:tc>
              </a:tr>
              <a:tr h="470693">
                <a:tc>
                  <a:txBody>
                    <a:bodyPr/>
                    <a:lstStyle/>
                    <a:p>
                      <a:endParaRPr lang="fr-FR" dirty="0"/>
                    </a:p>
                  </a:txBody>
                  <a:tcPr/>
                </a:tc>
                <a:tc>
                  <a:txBody>
                    <a:bodyPr/>
                    <a:lstStyle/>
                    <a:p>
                      <a:r>
                        <a:rPr lang="fr-FR" dirty="0" smtClean="0"/>
                        <a:t>Favoriser la mobilité du système</a:t>
                      </a:r>
                      <a:endParaRPr lang="fr-FR" dirty="0"/>
                    </a:p>
                  </a:txBody>
                  <a:tcPr/>
                </a:tc>
              </a:tr>
              <a:tr h="1202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Environnement</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Définir des matériaux en mettant en œuvre une démarche d’éco-conception</a:t>
                      </a:r>
                    </a:p>
                    <a:p>
                      <a:endParaRPr lang="fr-FR" dirty="0"/>
                    </a:p>
                  </a:txBody>
                  <a:tcPr/>
                </a:tc>
              </a:tr>
            </a:tbl>
          </a:graphicData>
        </a:graphic>
      </p:graphicFrame>
      <p:pic>
        <p:nvPicPr>
          <p:cNvPr id="11268" name="Picture 4" descr="https://encrypted-tbn0.gstatic.com/images?q=tbn:ANd9GcRraRnqWU-NbpFxI9Xw51M_ff3rnWJy4aOAjirZJwC4WYlmQV2UIw"/>
          <p:cNvPicPr>
            <a:picLocks noChangeAspect="1" noChangeArrowheads="1"/>
          </p:cNvPicPr>
          <p:nvPr/>
        </p:nvPicPr>
        <p:blipFill>
          <a:blip r:embed="rId4" cstate="print"/>
          <a:srcRect/>
          <a:stretch>
            <a:fillRect/>
          </a:stretch>
        </p:blipFill>
        <p:spPr bwMode="auto">
          <a:xfrm>
            <a:off x="3419872" y="1988840"/>
            <a:ext cx="1512168" cy="1512168"/>
          </a:xfrm>
          <a:prstGeom prst="rect">
            <a:avLst/>
          </a:prstGeom>
          <a:noFill/>
        </p:spPr>
      </p:pic>
      <p:sp>
        <p:nvSpPr>
          <p:cNvPr id="5" name="TextBox 6"/>
          <p:cNvSpPr txBox="1"/>
          <p:nvPr/>
        </p:nvSpPr>
        <p:spPr>
          <a:xfrm>
            <a:off x="0" y="0"/>
            <a:ext cx="6156920" cy="921534"/>
          </a:xfrm>
          <a:prstGeom prst="rect">
            <a:avLst/>
          </a:prstGeom>
          <a:noFill/>
        </p:spPr>
        <p:txBody>
          <a:bodyPr wrap="square" rtlCol="0">
            <a:normAutofit fontScale="77500" lnSpcReduction="20000"/>
          </a:bodyPr>
          <a:lstStyle/>
          <a:p>
            <a:r>
              <a:rPr lang="fr-FR" sz="7200" dirty="0" smtClean="0"/>
              <a:t>Innovative Acoustics</a:t>
            </a:r>
            <a:endParaRPr lang="fr-FR" sz="7200" dirty="0"/>
          </a:p>
        </p:txBody>
      </p:sp>
      <p:pic>
        <p:nvPicPr>
          <p:cNvPr id="6" name="Image 5" descr="Alesis M1 Active 320 USB"/>
          <p:cNvPicPr/>
          <p:nvPr/>
        </p:nvPicPr>
        <p:blipFill>
          <a:blip r:embed="rId5" cstate="print"/>
          <a:stretch>
            <a:fillRect/>
          </a:stretch>
        </p:blipFill>
        <p:spPr bwMode="auto">
          <a:xfrm>
            <a:off x="1532899" y="3861048"/>
            <a:ext cx="2208245" cy="1656184"/>
          </a:xfrm>
          <a:prstGeom prst="rect">
            <a:avLst/>
          </a:prstGeom>
          <a:noFill/>
          <a:ln w="9525">
            <a:noFill/>
            <a:miter lim="800000"/>
            <a:headEnd/>
            <a:tailEnd/>
          </a:ln>
        </p:spPr>
      </p:pic>
      <p:pic>
        <p:nvPicPr>
          <p:cNvPr id="12" name="Picture 2" descr="http://www.ubergizmo.com/photos/2008/3/symbio-design-alfa-speakers.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l="48312" r="534"/>
          <a:stretch>
            <a:fillRect/>
          </a:stretch>
        </p:blipFill>
        <p:spPr bwMode="auto">
          <a:xfrm>
            <a:off x="7092280" y="332656"/>
            <a:ext cx="890870" cy="1484784"/>
          </a:xfrm>
          <a:prstGeom prst="roundRect">
            <a:avLst>
              <a:gd name="adj" fmla="val 8594"/>
            </a:avLst>
          </a:prstGeom>
          <a:solidFill>
            <a:srgbClr val="FFFFFF">
              <a:shade val="85000"/>
            </a:srgbClr>
          </a:solidFill>
          <a:ln>
            <a:noFill/>
          </a:ln>
          <a:effectLst>
            <a:outerShdw blurRad="50800" dist="50800" dir="5400000" algn="ctr" rotWithShape="0">
              <a:schemeClr val="bg1"/>
            </a:outerShdw>
            <a:reflection blurRad="12700" stA="38000" endPos="28000" dist="5000" dir="5400000" sy="-100000" algn="bl" rotWithShape="0"/>
          </a:effectLst>
          <a:extLst/>
        </p:spPr>
      </p:pic>
      <p:sp>
        <p:nvSpPr>
          <p:cNvPr id="13" name="Pensées 12"/>
          <p:cNvSpPr/>
          <p:nvPr/>
        </p:nvSpPr>
        <p:spPr>
          <a:xfrm>
            <a:off x="5868144" y="0"/>
            <a:ext cx="3275856" cy="2276872"/>
          </a:xfrm>
          <a:prstGeom prst="cloudCallout">
            <a:avLst>
              <a:gd name="adj1" fmla="val -92765"/>
              <a:gd name="adj2" fmla="val 34959"/>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Multiplier 13"/>
          <p:cNvSpPr/>
          <p:nvPr/>
        </p:nvSpPr>
        <p:spPr>
          <a:xfrm>
            <a:off x="1259632" y="3068960"/>
            <a:ext cx="3168352" cy="3168352"/>
          </a:xfrm>
          <a:prstGeom prst="mathMultiply">
            <a:avLst>
              <a:gd name="adj1" fmla="val 5083"/>
            </a:avLst>
          </a:prstGeom>
          <a:solidFill>
            <a:srgbClr val="58B4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267744" y="764704"/>
            <a:ext cx="3485185" cy="369332"/>
          </a:xfrm>
          <a:prstGeom prst="rect">
            <a:avLst/>
          </a:prstGeom>
        </p:spPr>
        <p:txBody>
          <a:bodyPr wrap="none">
            <a:spAutoFit/>
          </a:bodyPr>
          <a:lstStyle/>
          <a:p>
            <a:pPr algn="ctr"/>
            <a:r>
              <a:rPr lang="fr-FR" dirty="0" smtClean="0"/>
              <a:t>Mini Enceinte Design Bluetooth 3.0</a:t>
            </a:r>
            <a:endParaRPr lang="fr-FR" dirty="0"/>
          </a:p>
        </p:txBody>
      </p:sp>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07573" y="1466106"/>
            <a:ext cx="7636427" cy="5391894"/>
          </a:xfrm>
          <a:prstGeom prst="rect">
            <a:avLst/>
          </a:prstGeom>
          <a:noFill/>
          <a:ln w="9525">
            <a:noFill/>
            <a:miter lim="800000"/>
            <a:headEnd/>
            <a:tailEnd/>
          </a:ln>
          <a:effectLst/>
        </p:spPr>
      </p:pic>
      <p:sp>
        <p:nvSpPr>
          <p:cNvPr id="5" name="TextBox 6"/>
          <p:cNvSpPr txBox="1"/>
          <p:nvPr/>
        </p:nvSpPr>
        <p:spPr>
          <a:xfrm>
            <a:off x="83328" y="72633"/>
            <a:ext cx="6156920" cy="921534"/>
          </a:xfrm>
          <a:prstGeom prst="rect">
            <a:avLst/>
          </a:prstGeom>
          <a:noFill/>
        </p:spPr>
        <p:txBody>
          <a:bodyPr wrap="square" rtlCol="0">
            <a:normAutofit fontScale="77500" lnSpcReduction="20000"/>
          </a:bodyPr>
          <a:lstStyle/>
          <a:p>
            <a:r>
              <a:rPr lang="fr-FR" sz="7200" dirty="0" smtClean="0"/>
              <a:t>Innovative Acoustics</a:t>
            </a:r>
            <a:endParaRPr lang="fr-FR" sz="7200" dirty="0"/>
          </a:p>
        </p:txBody>
      </p:sp>
      <p:sp>
        <p:nvSpPr>
          <p:cNvPr id="10" name="Rectangle 9"/>
          <p:cNvSpPr/>
          <p:nvPr/>
        </p:nvSpPr>
        <p:spPr>
          <a:xfrm>
            <a:off x="2267744" y="764704"/>
            <a:ext cx="3485185" cy="369332"/>
          </a:xfrm>
          <a:prstGeom prst="rect">
            <a:avLst/>
          </a:prstGeom>
        </p:spPr>
        <p:txBody>
          <a:bodyPr wrap="none">
            <a:spAutoFit/>
          </a:bodyPr>
          <a:lstStyle/>
          <a:p>
            <a:pPr algn="ctr"/>
            <a:r>
              <a:rPr lang="fr-FR" dirty="0" smtClean="0"/>
              <a:t>Mini Enceinte Design Bluetooth 3.0</a:t>
            </a:r>
            <a:endParaRPr lang="fr-FR" dirty="0"/>
          </a:p>
        </p:txBody>
      </p:sp>
      <p:pic>
        <p:nvPicPr>
          <p:cNvPr id="9" name="Picture 8"/>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365104" y="476672"/>
            <a:ext cx="7765662" cy="16476125"/>
          </a:xfrm>
          <a:prstGeom prst="rect">
            <a:avLst/>
          </a:prstGeom>
        </p:spPr>
      </p:pic>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4953000" y="0"/>
            <a:ext cx="7765662" cy="16476125"/>
          </a:xfrm>
          <a:prstGeom prst="rect">
            <a:avLst/>
          </a:prstGeom>
        </p:spPr>
      </p:pic>
      <p:sp>
        <p:nvSpPr>
          <p:cNvPr id="5" name="TextBox 6"/>
          <p:cNvSpPr txBox="1"/>
          <p:nvPr/>
        </p:nvSpPr>
        <p:spPr>
          <a:xfrm>
            <a:off x="83328" y="72633"/>
            <a:ext cx="6156920" cy="921534"/>
          </a:xfrm>
          <a:prstGeom prst="rect">
            <a:avLst/>
          </a:prstGeom>
          <a:noFill/>
        </p:spPr>
        <p:txBody>
          <a:bodyPr wrap="square" rtlCol="0">
            <a:normAutofit fontScale="77500" lnSpcReduction="20000"/>
          </a:bodyPr>
          <a:lstStyle/>
          <a:p>
            <a:r>
              <a:rPr lang="fr-FR" sz="7200" dirty="0" smtClean="0"/>
              <a:t>Innovative Acoustics</a:t>
            </a:r>
            <a:endParaRPr lang="fr-FR" sz="7200" dirty="0"/>
          </a:p>
        </p:txBody>
      </p:sp>
      <p:pic>
        <p:nvPicPr>
          <p:cNvPr id="12" name="Picture 2" descr="http://www.ubergizmo.com/photos/2008/3/symbio-design-alfa-speakers.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r="50000"/>
          <a:stretch>
            <a:fillRect/>
          </a:stretch>
        </p:blipFill>
        <p:spPr bwMode="auto">
          <a:xfrm>
            <a:off x="7740352" y="188640"/>
            <a:ext cx="1080120" cy="1841744"/>
          </a:xfrm>
          <a:prstGeom prst="roundRect">
            <a:avLst>
              <a:gd name="adj" fmla="val 8594"/>
            </a:avLst>
          </a:prstGeom>
          <a:solidFill>
            <a:srgbClr val="FFFFFF">
              <a:shade val="85000"/>
            </a:srgbClr>
          </a:solidFill>
          <a:ln>
            <a:noFill/>
          </a:ln>
          <a:effectLst>
            <a:outerShdw blurRad="50800" dist="50800" dir="5400000" algn="ctr" rotWithShape="0">
              <a:schemeClr val="bg1"/>
            </a:outerShdw>
            <a:reflection blurRad="12700" stA="38000" endPos="28000" dist="5000" dir="5400000" sy="-100000" algn="bl" rotWithShape="0"/>
          </a:effectLst>
          <a:extLst/>
        </p:spPr>
      </p:pic>
      <p:sp>
        <p:nvSpPr>
          <p:cNvPr id="10" name="Rectangle 9"/>
          <p:cNvSpPr/>
          <p:nvPr/>
        </p:nvSpPr>
        <p:spPr>
          <a:xfrm>
            <a:off x="2267744" y="764704"/>
            <a:ext cx="3485185" cy="369332"/>
          </a:xfrm>
          <a:prstGeom prst="rect">
            <a:avLst/>
          </a:prstGeom>
        </p:spPr>
        <p:txBody>
          <a:bodyPr wrap="none">
            <a:spAutoFit/>
          </a:bodyPr>
          <a:lstStyle/>
          <a:p>
            <a:pPr algn="ctr"/>
            <a:r>
              <a:rPr lang="fr-FR" dirty="0" smtClean="0"/>
              <a:t>Mini Enceinte Design Bluetooth 3.0</a:t>
            </a:r>
            <a:endParaRPr lang="fr-FR" dirty="0"/>
          </a:p>
        </p:txBody>
      </p:sp>
      <p:pic>
        <p:nvPicPr>
          <p:cNvPr id="3074" name="Picture 2"/>
          <p:cNvPicPr>
            <a:picLocks noChangeAspect="1" noChangeArrowheads="1"/>
          </p:cNvPicPr>
          <p:nvPr/>
        </p:nvPicPr>
        <p:blipFill>
          <a:blip r:embed="rId5" cstate="print"/>
          <a:srcRect/>
          <a:stretch>
            <a:fillRect/>
          </a:stretch>
        </p:blipFill>
        <p:spPr bwMode="auto">
          <a:xfrm>
            <a:off x="3347864" y="1060253"/>
            <a:ext cx="4186782" cy="5797747"/>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2181873"/>
            <a:ext cx="6516216" cy="4676128"/>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7163097" y="3933056"/>
            <a:ext cx="1980903" cy="26959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6"/>
          <p:cNvSpPr txBox="1"/>
          <p:nvPr/>
        </p:nvSpPr>
        <p:spPr>
          <a:xfrm>
            <a:off x="83328" y="72633"/>
            <a:ext cx="6156920" cy="921534"/>
          </a:xfrm>
          <a:prstGeom prst="rect">
            <a:avLst/>
          </a:prstGeom>
          <a:noFill/>
        </p:spPr>
        <p:txBody>
          <a:bodyPr wrap="square" rtlCol="0">
            <a:normAutofit fontScale="85000" lnSpcReduction="20000"/>
          </a:bodyPr>
          <a:lstStyle/>
          <a:p>
            <a:r>
              <a:rPr lang="fr-FR" sz="7200" dirty="0" smtClean="0"/>
              <a:t>Horloge Design</a:t>
            </a:r>
            <a:endParaRPr lang="fr-FR" sz="7200" dirty="0"/>
          </a:p>
        </p:txBody>
      </p:sp>
      <p:pic>
        <p:nvPicPr>
          <p:cNvPr id="2050" name="Picture 2" descr="http://www.montres-de-luxe.com/photo/art/default/4772707-7135134.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6993356" y="117255"/>
            <a:ext cx="2095933" cy="2425771"/>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www.ufunk.net/wp-content/uploads/2010/05/horloge-design-2.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0" y="692696"/>
            <a:ext cx="1539351" cy="1529323"/>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a:off x="1378338" y="188640"/>
            <a:ext cx="7765662" cy="16476125"/>
          </a:xfrm>
          <a:prstGeom prst="rect">
            <a:avLst/>
          </a:prstGeom>
        </p:spPr>
      </p:pic>
    </p:spTree>
  </p:cSld>
  <p:clrMapOvr>
    <a:masterClrMapping/>
  </p:clrMapOvr>
  <p:transition spd="slow">
    <p:circl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11.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12.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6.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7.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8.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heme/theme1.xml><?xml version="1.0" encoding="utf-8"?>
<a:theme xmlns:a="http://schemas.openxmlformats.org/drawingml/2006/main" name="Form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583</Words>
  <Application>Microsoft Office PowerPoint</Application>
  <PresentationFormat>Affichage à l'écran (4:3)</PresentationFormat>
  <Paragraphs>103</Paragraphs>
  <Slides>15</Slides>
  <Notes>13</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Formation</vt:lpstr>
      <vt:lpstr>PROPOSITIONS DE PROJETS STI2D ITEC Classe de terminale Session 2014</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Avez-vous des 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2012-10-07T08:44:19Z</dcterms:created>
  <dcterms:modified xsi:type="dcterms:W3CDTF">2014-06-09T21:52:38Z</dcterms:modified>
</cp:coreProperties>
</file>