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4" r:id="rId3"/>
    <p:sldId id="271" r:id="rId4"/>
    <p:sldId id="277" r:id="rId5"/>
    <p:sldId id="294" r:id="rId6"/>
    <p:sldId id="296" r:id="rId7"/>
    <p:sldId id="297" r:id="rId8"/>
    <p:sldId id="298" r:id="rId9"/>
    <p:sldId id="299" r:id="rId10"/>
    <p:sldId id="301" r:id="rId11"/>
    <p:sldId id="302" r:id="rId12"/>
    <p:sldId id="303" r:id="rId13"/>
    <p:sldId id="304" r:id="rId14"/>
    <p:sldId id="305" r:id="rId15"/>
    <p:sldId id="309" r:id="rId16"/>
    <p:sldId id="306" r:id="rId17"/>
    <p:sldId id="300" r:id="rId18"/>
    <p:sldId id="274" r:id="rId19"/>
    <p:sldId id="280" r:id="rId20"/>
    <p:sldId id="263" r:id="rId21"/>
  </p:sldIdLst>
  <p:sldSz cx="9144000" cy="6858000" type="screen4x3"/>
  <p:notesSz cx="6858000" cy="9144000"/>
  <p:custDataLst>
    <p:tags r:id="rId23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68204D-B8D4-4767-ABBE-20321F416723}" type="datetimeFigureOut">
              <a:rPr lang="fr-FR" smtClean="0"/>
              <a:t>16/05/2014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C646ED-F7B3-470A-9461-483FF60E03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8218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646ED-F7B3-470A-9461-483FF60E0360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718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E3CBA-66F1-40CD-BA29-63E0E8A11700}" type="datetimeFigureOut">
              <a:rPr lang="fr-FR" smtClean="0"/>
              <a:t>16/05/2014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2FFAD-3ACB-4F89-B600-0810DAA842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0198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E3CBA-66F1-40CD-BA29-63E0E8A11700}" type="datetimeFigureOut">
              <a:rPr lang="fr-FR" smtClean="0"/>
              <a:t>16/05/2014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2FFAD-3ACB-4F89-B600-0810DAA842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2701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E3CBA-66F1-40CD-BA29-63E0E8A11700}" type="datetimeFigureOut">
              <a:rPr lang="fr-FR" smtClean="0"/>
              <a:t>16/05/2014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2FFAD-3ACB-4F89-B600-0810DAA842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7331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E3CBA-66F1-40CD-BA29-63E0E8A11700}" type="datetimeFigureOut">
              <a:rPr lang="fr-FR" smtClean="0"/>
              <a:t>16/05/2014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2FFAD-3ACB-4F89-B600-0810DAA842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5160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E3CBA-66F1-40CD-BA29-63E0E8A11700}" type="datetimeFigureOut">
              <a:rPr lang="fr-FR" smtClean="0"/>
              <a:t>16/05/2014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2FFAD-3ACB-4F89-B600-0810DAA842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5738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E3CBA-66F1-40CD-BA29-63E0E8A11700}" type="datetimeFigureOut">
              <a:rPr lang="fr-FR" smtClean="0"/>
              <a:t>16/05/2014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2FFAD-3ACB-4F89-B600-0810DAA842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5895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E3CBA-66F1-40CD-BA29-63E0E8A11700}" type="datetimeFigureOut">
              <a:rPr lang="fr-FR" smtClean="0"/>
              <a:t>16/05/2014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2FFAD-3ACB-4F89-B600-0810DAA842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1561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E3CBA-66F1-40CD-BA29-63E0E8A11700}" type="datetimeFigureOut">
              <a:rPr lang="fr-FR" smtClean="0"/>
              <a:t>16/05/2014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2FFAD-3ACB-4F89-B600-0810DAA842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3383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E3CBA-66F1-40CD-BA29-63E0E8A11700}" type="datetimeFigureOut">
              <a:rPr lang="fr-FR" smtClean="0"/>
              <a:t>16/05/2014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2FFAD-3ACB-4F89-B600-0810DAA842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0898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E3CBA-66F1-40CD-BA29-63E0E8A11700}" type="datetimeFigureOut">
              <a:rPr lang="fr-FR" smtClean="0"/>
              <a:t>16/05/2014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2FFAD-3ACB-4F89-B600-0810DAA842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3470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E3CBA-66F1-40CD-BA29-63E0E8A11700}" type="datetimeFigureOut">
              <a:rPr lang="fr-FR" smtClean="0"/>
              <a:t>16/05/2014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2FFAD-3ACB-4F89-B600-0810DAA842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0776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E3CBA-66F1-40CD-BA29-63E0E8A11700}" type="datetimeFigureOut">
              <a:rPr lang="fr-FR" smtClean="0"/>
              <a:t>16/05/2014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2FFAD-3ACB-4F89-B600-0810DAA842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4280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akelabs.fr/twizy/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akelabs.fr/twizy/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hyperlink" Target="http://cakelabs.fr/twizy/" TargetMode="Externa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hyperlink" Target="http://cakelabs.fr/twizy/" TargetMode="Externa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hyperlink" Target="http://cakelabs.fr/twizy/" TargetMode="Externa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hyperlink" Target="http://cakelabs.fr/twizy/" TargetMode="Externa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hyperlink" Target="http://cakelabs.fr/twizy/" TargetMode="Externa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3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akelabs.fr/twizy/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akelabs.fr/twizy/" TargetMode="External"/><Relationship Id="rId5" Type="http://schemas.openxmlformats.org/officeDocument/2006/relationships/image" Target="../media/image15.jpe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akelabs.fr/twizy/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akelabs.fr/twizy/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02356"/>
            <a:ext cx="2003425" cy="676275"/>
          </a:xfrm>
          <a:prstGeom prst="rect">
            <a:avLst/>
          </a:prstGeom>
        </p:spPr>
      </p:pic>
      <p:pic>
        <p:nvPicPr>
          <p:cNvPr id="6" name="Image 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320" y="116632"/>
            <a:ext cx="1490985" cy="1104812"/>
          </a:xfrm>
          <a:prstGeom prst="rect">
            <a:avLst/>
          </a:prstGeom>
        </p:spPr>
      </p:pic>
      <p:pic>
        <p:nvPicPr>
          <p:cNvPr id="7" name="Image 6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8090" y="2242140"/>
            <a:ext cx="6645910" cy="44272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1520" y="1261209"/>
            <a:ext cx="86409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6000" dirty="0" smtClean="0">
                <a:solidFill>
                  <a:srgbClr val="0070C0"/>
                </a:solidFill>
              </a:rPr>
              <a:t>Projet TRAAM académique</a:t>
            </a:r>
          </a:p>
          <a:p>
            <a:pPr algn="ctr"/>
            <a:r>
              <a:rPr lang="fr-FR" sz="3600" dirty="0" smtClean="0">
                <a:solidFill>
                  <a:srgbClr val="0070C0"/>
                </a:solidFill>
              </a:rPr>
              <a:t>Bilan d’étape au 03-04-2014</a:t>
            </a:r>
            <a:endParaRPr lang="fr-FR" sz="3600" dirty="0">
              <a:solidFill>
                <a:srgbClr val="0070C0"/>
              </a:solidFill>
            </a:endParaRPr>
          </a:p>
        </p:txBody>
      </p:sp>
      <p:pic>
        <p:nvPicPr>
          <p:cNvPr id="9" name="Picture 2" descr="C:\Users\Portable Fred\Documents\Dropbox\07- Lycée\Comm'\Logos\logo-STI2D-150px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8673" y="6165304"/>
            <a:ext cx="1080120" cy="5976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à coins arrondis 7"/>
          <p:cNvSpPr/>
          <p:nvPr/>
        </p:nvSpPr>
        <p:spPr>
          <a:xfrm>
            <a:off x="337850" y="3014318"/>
            <a:ext cx="2160240" cy="3150986"/>
          </a:xfrm>
          <a:prstGeom prst="roundRect">
            <a:avLst>
              <a:gd name="adj" fmla="val 4321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lvl="2"/>
            <a:r>
              <a:rPr lang="fr-FR" sz="2400" dirty="0" smtClean="0">
                <a:solidFill>
                  <a:srgbClr val="FFFF00"/>
                </a:solidFill>
              </a:rPr>
              <a:t>Acquisition et  mise en ligne de campagne de données pour des exploitations pédagogiques en STI2D</a:t>
            </a:r>
            <a:endParaRPr lang="fr-FR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04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à coins arrondis 104"/>
          <p:cNvSpPr/>
          <p:nvPr/>
        </p:nvSpPr>
        <p:spPr>
          <a:xfrm>
            <a:off x="63610" y="1006464"/>
            <a:ext cx="8793671" cy="5734903"/>
          </a:xfrm>
          <a:prstGeom prst="roundRect">
            <a:avLst>
              <a:gd name="adj" fmla="val 432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lvl="2" algn="ctr"/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139486" y="75589"/>
            <a:ext cx="74081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dirty="0" smtClean="0">
                <a:solidFill>
                  <a:srgbClr val="0070C0"/>
                </a:solidFill>
              </a:rPr>
              <a:t>Activités pédagogiques STI2D</a:t>
            </a:r>
            <a:endParaRPr lang="fr-FR" sz="4000" dirty="0">
              <a:solidFill>
                <a:srgbClr val="0070C0"/>
              </a:solidFill>
            </a:endParaRPr>
          </a:p>
        </p:txBody>
      </p:sp>
      <p:pic>
        <p:nvPicPr>
          <p:cNvPr id="104" name="Image 10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7125" y="75589"/>
            <a:ext cx="1035479" cy="767284"/>
          </a:xfrm>
          <a:prstGeom prst="rect">
            <a:avLst/>
          </a:prstGeom>
        </p:spPr>
      </p:pic>
      <p:sp>
        <p:nvSpPr>
          <p:cNvPr id="18" name="Rectangle à coins arrondis 17"/>
          <p:cNvSpPr/>
          <p:nvPr/>
        </p:nvSpPr>
        <p:spPr>
          <a:xfrm>
            <a:off x="181803" y="1079267"/>
            <a:ext cx="8566661" cy="77152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200" b="1" dirty="0">
                <a:solidFill>
                  <a:schemeClr val="tx1"/>
                </a:solidFill>
                <a:ea typeface="Calibri"/>
                <a:cs typeface="Times New Roman"/>
              </a:rPr>
              <a:t>Contexte de l’activité</a:t>
            </a:r>
            <a:r>
              <a:rPr lang="fr-FR" sz="900" dirty="0">
                <a:solidFill>
                  <a:schemeClr val="tx1"/>
                </a:solidFill>
                <a:ea typeface="Calibri"/>
                <a:cs typeface="Times New Roman"/>
              </a:rPr>
              <a:t/>
            </a:r>
            <a:br>
              <a:rPr lang="fr-FR" sz="900" dirty="0">
                <a:solidFill>
                  <a:schemeClr val="tx1"/>
                </a:solidFill>
                <a:ea typeface="Calibri"/>
                <a:cs typeface="Times New Roman"/>
              </a:rPr>
            </a:br>
            <a:r>
              <a:rPr lang="fr-FR" b="1" dirty="0">
                <a:solidFill>
                  <a:srgbClr val="FFFF00"/>
                </a:solidFill>
                <a:ea typeface="Calibri"/>
                <a:cs typeface="Times New Roman"/>
              </a:rPr>
              <a:t>Twizy 2 fois plus efficace qu’une formule en accélération ?</a:t>
            </a:r>
            <a:endParaRPr lang="fr-FR" sz="1400" dirty="0">
              <a:solidFill>
                <a:srgbClr val="FFFF00"/>
              </a:solidFill>
              <a:ea typeface="Calibri"/>
              <a:cs typeface="Times New Roman"/>
            </a:endParaRPr>
          </a:p>
        </p:txBody>
      </p:sp>
      <p:pic>
        <p:nvPicPr>
          <p:cNvPr id="19" name="Picture 7" descr="C:\Users\Portable Fred\Documents\Dropbox\07- Lycée\Twizy\Twizy2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7662" y="1170492"/>
            <a:ext cx="1130099" cy="589073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à coins arrondis 7"/>
          <p:cNvSpPr/>
          <p:nvPr/>
        </p:nvSpPr>
        <p:spPr>
          <a:xfrm>
            <a:off x="181802" y="1905798"/>
            <a:ext cx="8566661" cy="4725584"/>
          </a:xfrm>
          <a:prstGeom prst="roundRect">
            <a:avLst>
              <a:gd name="adj" fmla="val 271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fr-FR" sz="1400" b="1" dirty="0" smtClean="0">
                <a:solidFill>
                  <a:srgbClr val="0070C0"/>
                </a:solidFill>
              </a:rPr>
              <a:t>5- Récupération d’un essai compatible</a:t>
            </a:r>
            <a:endParaRPr lang="fr-FR" sz="1400" dirty="0">
              <a:solidFill>
                <a:srgbClr val="0070C0"/>
              </a:solidFill>
            </a:endParaRPr>
          </a:p>
        </p:txBody>
      </p:sp>
      <p:pic>
        <p:nvPicPr>
          <p:cNvPr id="11" name="Image 10" descr="voiture-renault-r30-formule-1.jpg"/>
          <p:cNvPicPr/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8157" y="1079267"/>
            <a:ext cx="1214148" cy="75467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5733" y="2298958"/>
            <a:ext cx="6185335" cy="428876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546018" y="3751609"/>
            <a:ext cx="1804764" cy="6917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3059832" y="686042"/>
            <a:ext cx="2479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hlinkClick r:id="rId6"/>
              </a:rPr>
              <a:t>http://cakelabs.fr/twizy/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6800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à coins arrondis 104"/>
          <p:cNvSpPr/>
          <p:nvPr/>
        </p:nvSpPr>
        <p:spPr>
          <a:xfrm>
            <a:off x="63610" y="1006464"/>
            <a:ext cx="8793671" cy="5734903"/>
          </a:xfrm>
          <a:prstGeom prst="roundRect">
            <a:avLst>
              <a:gd name="adj" fmla="val 432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lvl="2" algn="ctr"/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139486" y="75589"/>
            <a:ext cx="74081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dirty="0" smtClean="0">
                <a:solidFill>
                  <a:srgbClr val="0070C0"/>
                </a:solidFill>
              </a:rPr>
              <a:t>Activités pédagogiques STI2D</a:t>
            </a:r>
            <a:endParaRPr lang="fr-FR" sz="4000" dirty="0">
              <a:solidFill>
                <a:srgbClr val="0070C0"/>
              </a:solidFill>
            </a:endParaRPr>
          </a:p>
        </p:txBody>
      </p:sp>
      <p:pic>
        <p:nvPicPr>
          <p:cNvPr id="104" name="Image 10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7125" y="75589"/>
            <a:ext cx="1035479" cy="767284"/>
          </a:xfrm>
          <a:prstGeom prst="rect">
            <a:avLst/>
          </a:prstGeom>
        </p:spPr>
      </p:pic>
      <p:sp>
        <p:nvSpPr>
          <p:cNvPr id="18" name="Rectangle à coins arrondis 17"/>
          <p:cNvSpPr/>
          <p:nvPr/>
        </p:nvSpPr>
        <p:spPr>
          <a:xfrm>
            <a:off x="181803" y="1079267"/>
            <a:ext cx="8566661" cy="77152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200" b="1" dirty="0">
                <a:solidFill>
                  <a:schemeClr val="tx1"/>
                </a:solidFill>
                <a:ea typeface="Calibri"/>
                <a:cs typeface="Times New Roman"/>
              </a:rPr>
              <a:t>Contexte de l’activité</a:t>
            </a:r>
            <a:r>
              <a:rPr lang="fr-FR" sz="900" dirty="0">
                <a:solidFill>
                  <a:schemeClr val="tx1"/>
                </a:solidFill>
                <a:ea typeface="Calibri"/>
                <a:cs typeface="Times New Roman"/>
              </a:rPr>
              <a:t/>
            </a:r>
            <a:br>
              <a:rPr lang="fr-FR" sz="900" dirty="0">
                <a:solidFill>
                  <a:schemeClr val="tx1"/>
                </a:solidFill>
                <a:ea typeface="Calibri"/>
                <a:cs typeface="Times New Roman"/>
              </a:rPr>
            </a:br>
            <a:r>
              <a:rPr lang="fr-FR" b="1" dirty="0">
                <a:solidFill>
                  <a:srgbClr val="FFFF00"/>
                </a:solidFill>
                <a:ea typeface="Calibri"/>
                <a:cs typeface="Times New Roman"/>
              </a:rPr>
              <a:t>Twizy 2 fois plus efficace qu’une formule en accélération ?</a:t>
            </a:r>
            <a:endParaRPr lang="fr-FR" sz="1400" dirty="0">
              <a:solidFill>
                <a:srgbClr val="FFFF00"/>
              </a:solidFill>
              <a:ea typeface="Calibri"/>
              <a:cs typeface="Times New Roman"/>
            </a:endParaRPr>
          </a:p>
        </p:txBody>
      </p:sp>
      <p:pic>
        <p:nvPicPr>
          <p:cNvPr id="19" name="Picture 7" descr="C:\Users\Portable Fred\Documents\Dropbox\07- Lycée\Twizy\Twizy2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7662" y="1170492"/>
            <a:ext cx="1130099" cy="589073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à coins arrondis 7"/>
          <p:cNvSpPr/>
          <p:nvPr/>
        </p:nvSpPr>
        <p:spPr>
          <a:xfrm>
            <a:off x="181802" y="1905798"/>
            <a:ext cx="8566661" cy="4725584"/>
          </a:xfrm>
          <a:prstGeom prst="roundRect">
            <a:avLst>
              <a:gd name="adj" fmla="val 271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fr-FR" sz="1400" b="1" dirty="0" smtClean="0">
                <a:solidFill>
                  <a:srgbClr val="0070C0"/>
                </a:solidFill>
              </a:rPr>
              <a:t>5- Récupération d’un essai compatible</a:t>
            </a:r>
            <a:endParaRPr lang="fr-FR" sz="1400" dirty="0">
              <a:solidFill>
                <a:srgbClr val="0070C0"/>
              </a:solidFill>
            </a:endParaRPr>
          </a:p>
        </p:txBody>
      </p:sp>
      <p:pic>
        <p:nvPicPr>
          <p:cNvPr id="11" name="Image 10" descr="voiture-renault-r30-formule-1.jpg"/>
          <p:cNvPicPr/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8157" y="1079267"/>
            <a:ext cx="1214148" cy="754676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761" y="2305847"/>
            <a:ext cx="6174241" cy="427498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515538" y="3670329"/>
            <a:ext cx="1804764" cy="6917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3059832" y="686042"/>
            <a:ext cx="2479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hlinkClick r:id="rId6"/>
              </a:rPr>
              <a:t>http://cakelabs.fr/twizy/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252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à coins arrondis 104"/>
          <p:cNvSpPr/>
          <p:nvPr/>
        </p:nvSpPr>
        <p:spPr>
          <a:xfrm>
            <a:off x="63610" y="1006464"/>
            <a:ext cx="8793671" cy="5734903"/>
          </a:xfrm>
          <a:prstGeom prst="roundRect">
            <a:avLst>
              <a:gd name="adj" fmla="val 432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lvl="2" algn="ctr"/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139486" y="75589"/>
            <a:ext cx="74081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dirty="0" smtClean="0">
                <a:solidFill>
                  <a:srgbClr val="0070C0"/>
                </a:solidFill>
              </a:rPr>
              <a:t>Activités pédagogiques STI2D</a:t>
            </a:r>
            <a:endParaRPr lang="fr-FR" sz="4000" dirty="0">
              <a:solidFill>
                <a:srgbClr val="0070C0"/>
              </a:solidFill>
            </a:endParaRPr>
          </a:p>
        </p:txBody>
      </p:sp>
      <p:pic>
        <p:nvPicPr>
          <p:cNvPr id="104" name="Image 10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7125" y="75589"/>
            <a:ext cx="1035479" cy="767284"/>
          </a:xfrm>
          <a:prstGeom prst="rect">
            <a:avLst/>
          </a:prstGeom>
        </p:spPr>
      </p:pic>
      <p:sp>
        <p:nvSpPr>
          <p:cNvPr id="18" name="Rectangle à coins arrondis 17"/>
          <p:cNvSpPr/>
          <p:nvPr/>
        </p:nvSpPr>
        <p:spPr>
          <a:xfrm>
            <a:off x="181803" y="1079267"/>
            <a:ext cx="8566661" cy="77152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200" b="1" dirty="0">
                <a:solidFill>
                  <a:schemeClr val="tx1"/>
                </a:solidFill>
                <a:ea typeface="Calibri"/>
                <a:cs typeface="Times New Roman"/>
              </a:rPr>
              <a:t>Contexte de l’activité</a:t>
            </a:r>
            <a:r>
              <a:rPr lang="fr-FR" sz="900" dirty="0">
                <a:solidFill>
                  <a:schemeClr val="tx1"/>
                </a:solidFill>
                <a:ea typeface="Calibri"/>
                <a:cs typeface="Times New Roman"/>
              </a:rPr>
              <a:t/>
            </a:r>
            <a:br>
              <a:rPr lang="fr-FR" sz="900" dirty="0">
                <a:solidFill>
                  <a:schemeClr val="tx1"/>
                </a:solidFill>
                <a:ea typeface="Calibri"/>
                <a:cs typeface="Times New Roman"/>
              </a:rPr>
            </a:br>
            <a:r>
              <a:rPr lang="fr-FR" b="1" dirty="0">
                <a:solidFill>
                  <a:srgbClr val="FFFF00"/>
                </a:solidFill>
                <a:ea typeface="Calibri"/>
                <a:cs typeface="Times New Roman"/>
              </a:rPr>
              <a:t>Twizy 2 fois plus efficace qu’une formule en accélération ?</a:t>
            </a:r>
            <a:endParaRPr lang="fr-FR" sz="1400" dirty="0">
              <a:solidFill>
                <a:srgbClr val="FFFF00"/>
              </a:solidFill>
              <a:ea typeface="Calibri"/>
              <a:cs typeface="Times New Roman"/>
            </a:endParaRPr>
          </a:p>
        </p:txBody>
      </p:sp>
      <p:pic>
        <p:nvPicPr>
          <p:cNvPr id="19" name="Picture 7" descr="C:\Users\Portable Fred\Documents\Dropbox\07- Lycée\Twizy\Twizy2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7662" y="1170492"/>
            <a:ext cx="1130099" cy="589073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à coins arrondis 7"/>
          <p:cNvSpPr/>
          <p:nvPr/>
        </p:nvSpPr>
        <p:spPr>
          <a:xfrm>
            <a:off x="181802" y="1905798"/>
            <a:ext cx="8566661" cy="4725584"/>
          </a:xfrm>
          <a:prstGeom prst="roundRect">
            <a:avLst>
              <a:gd name="adj" fmla="val 271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fr-FR" sz="1400" b="1" dirty="0" smtClean="0">
                <a:solidFill>
                  <a:srgbClr val="0070C0"/>
                </a:solidFill>
              </a:rPr>
              <a:t>5- Récupération d’un essai compatible</a:t>
            </a:r>
            <a:endParaRPr lang="fr-FR" sz="1400" dirty="0">
              <a:solidFill>
                <a:srgbClr val="0070C0"/>
              </a:solidFill>
            </a:endParaRPr>
          </a:p>
        </p:txBody>
      </p:sp>
      <p:pic>
        <p:nvPicPr>
          <p:cNvPr id="11" name="Image 10" descr="voiture-renault-r30-formule-1.jpg"/>
          <p:cNvPicPr/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8157" y="1079267"/>
            <a:ext cx="1214148" cy="75467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515538" y="3670329"/>
            <a:ext cx="1804764" cy="6917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3059832" y="686042"/>
            <a:ext cx="2479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hlinkClick r:id="rId5"/>
              </a:rPr>
              <a:t>http://cakelabs.fr/twizy/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4692" y="2333784"/>
            <a:ext cx="6551505" cy="405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18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à coins arrondis 104"/>
          <p:cNvSpPr/>
          <p:nvPr/>
        </p:nvSpPr>
        <p:spPr>
          <a:xfrm>
            <a:off x="63610" y="1006464"/>
            <a:ext cx="8793671" cy="5734903"/>
          </a:xfrm>
          <a:prstGeom prst="roundRect">
            <a:avLst>
              <a:gd name="adj" fmla="val 432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lvl="2" algn="ctr"/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139486" y="75589"/>
            <a:ext cx="74081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dirty="0" smtClean="0">
                <a:solidFill>
                  <a:srgbClr val="0070C0"/>
                </a:solidFill>
              </a:rPr>
              <a:t>Activités pédagogiques STI2D</a:t>
            </a:r>
            <a:endParaRPr lang="fr-FR" sz="4000" dirty="0">
              <a:solidFill>
                <a:srgbClr val="0070C0"/>
              </a:solidFill>
            </a:endParaRPr>
          </a:p>
        </p:txBody>
      </p:sp>
      <p:pic>
        <p:nvPicPr>
          <p:cNvPr id="104" name="Image 10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7125" y="75589"/>
            <a:ext cx="1035479" cy="767284"/>
          </a:xfrm>
          <a:prstGeom prst="rect">
            <a:avLst/>
          </a:prstGeom>
        </p:spPr>
      </p:pic>
      <p:sp>
        <p:nvSpPr>
          <p:cNvPr id="18" name="Rectangle à coins arrondis 17"/>
          <p:cNvSpPr/>
          <p:nvPr/>
        </p:nvSpPr>
        <p:spPr>
          <a:xfrm>
            <a:off x="181803" y="1079267"/>
            <a:ext cx="8566661" cy="77152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200" b="1" dirty="0">
                <a:solidFill>
                  <a:schemeClr val="tx1"/>
                </a:solidFill>
                <a:ea typeface="Calibri"/>
                <a:cs typeface="Times New Roman"/>
              </a:rPr>
              <a:t>Contexte de l’activité</a:t>
            </a:r>
            <a:r>
              <a:rPr lang="fr-FR" sz="900" dirty="0">
                <a:solidFill>
                  <a:schemeClr val="tx1"/>
                </a:solidFill>
                <a:ea typeface="Calibri"/>
                <a:cs typeface="Times New Roman"/>
              </a:rPr>
              <a:t/>
            </a:r>
            <a:br>
              <a:rPr lang="fr-FR" sz="900" dirty="0">
                <a:solidFill>
                  <a:schemeClr val="tx1"/>
                </a:solidFill>
                <a:ea typeface="Calibri"/>
                <a:cs typeface="Times New Roman"/>
              </a:rPr>
            </a:br>
            <a:r>
              <a:rPr lang="fr-FR" b="1" dirty="0">
                <a:solidFill>
                  <a:srgbClr val="FFFF00"/>
                </a:solidFill>
                <a:ea typeface="Calibri"/>
                <a:cs typeface="Times New Roman"/>
              </a:rPr>
              <a:t>Twizy 2 fois plus efficace qu’une formule en accélération ?</a:t>
            </a:r>
            <a:endParaRPr lang="fr-FR" sz="1400" dirty="0">
              <a:solidFill>
                <a:srgbClr val="FFFF00"/>
              </a:solidFill>
              <a:ea typeface="Calibri"/>
              <a:cs typeface="Times New Roman"/>
            </a:endParaRPr>
          </a:p>
        </p:txBody>
      </p:sp>
      <p:pic>
        <p:nvPicPr>
          <p:cNvPr id="19" name="Picture 7" descr="C:\Users\Portable Fred\Documents\Dropbox\07- Lycée\Twizy\Twizy2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7662" y="1170492"/>
            <a:ext cx="1130099" cy="589073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à coins arrondis 7"/>
          <p:cNvSpPr/>
          <p:nvPr/>
        </p:nvSpPr>
        <p:spPr>
          <a:xfrm>
            <a:off x="181802" y="1905798"/>
            <a:ext cx="8566661" cy="4725584"/>
          </a:xfrm>
          <a:prstGeom prst="roundRect">
            <a:avLst>
              <a:gd name="adj" fmla="val 271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fr-FR" sz="1400" b="1" dirty="0" smtClean="0">
                <a:solidFill>
                  <a:srgbClr val="0070C0"/>
                </a:solidFill>
              </a:rPr>
              <a:t>5- Récupération d’un essai compatible</a:t>
            </a:r>
            <a:endParaRPr lang="fr-FR" sz="1400" dirty="0">
              <a:solidFill>
                <a:srgbClr val="0070C0"/>
              </a:solidFill>
            </a:endParaRPr>
          </a:p>
        </p:txBody>
      </p:sp>
      <p:pic>
        <p:nvPicPr>
          <p:cNvPr id="11" name="Image 10" descr="voiture-renault-r30-formule-1.jpg"/>
          <p:cNvPicPr/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8157" y="1079267"/>
            <a:ext cx="1214148" cy="75467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059832" y="686042"/>
            <a:ext cx="2479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hlinkClick r:id="rId5"/>
              </a:rPr>
              <a:t>http://cakelabs.fr/twizy/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761" y="2222117"/>
            <a:ext cx="6316977" cy="436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66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à coins arrondis 104"/>
          <p:cNvSpPr/>
          <p:nvPr/>
        </p:nvSpPr>
        <p:spPr>
          <a:xfrm>
            <a:off x="63610" y="1006464"/>
            <a:ext cx="8793671" cy="5734903"/>
          </a:xfrm>
          <a:prstGeom prst="roundRect">
            <a:avLst>
              <a:gd name="adj" fmla="val 432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lvl="2" algn="ctr"/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139486" y="75589"/>
            <a:ext cx="74081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dirty="0" smtClean="0">
                <a:solidFill>
                  <a:srgbClr val="0070C0"/>
                </a:solidFill>
              </a:rPr>
              <a:t>Activités pédagogiques STI2D</a:t>
            </a:r>
            <a:endParaRPr lang="fr-FR" sz="4000" dirty="0">
              <a:solidFill>
                <a:srgbClr val="0070C0"/>
              </a:solidFill>
            </a:endParaRPr>
          </a:p>
        </p:txBody>
      </p:sp>
      <p:pic>
        <p:nvPicPr>
          <p:cNvPr id="104" name="Image 10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7125" y="75589"/>
            <a:ext cx="1035479" cy="767284"/>
          </a:xfrm>
          <a:prstGeom prst="rect">
            <a:avLst/>
          </a:prstGeom>
        </p:spPr>
      </p:pic>
      <p:sp>
        <p:nvSpPr>
          <p:cNvPr id="18" name="Rectangle à coins arrondis 17"/>
          <p:cNvSpPr/>
          <p:nvPr/>
        </p:nvSpPr>
        <p:spPr>
          <a:xfrm>
            <a:off x="181803" y="1079267"/>
            <a:ext cx="8566661" cy="77152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200" b="1" dirty="0">
                <a:solidFill>
                  <a:schemeClr val="tx1"/>
                </a:solidFill>
                <a:ea typeface="Calibri"/>
                <a:cs typeface="Times New Roman"/>
              </a:rPr>
              <a:t>Contexte de l’activité</a:t>
            </a:r>
            <a:r>
              <a:rPr lang="fr-FR" sz="900" dirty="0">
                <a:solidFill>
                  <a:schemeClr val="tx1"/>
                </a:solidFill>
                <a:ea typeface="Calibri"/>
                <a:cs typeface="Times New Roman"/>
              </a:rPr>
              <a:t/>
            </a:r>
            <a:br>
              <a:rPr lang="fr-FR" sz="900" dirty="0">
                <a:solidFill>
                  <a:schemeClr val="tx1"/>
                </a:solidFill>
                <a:ea typeface="Calibri"/>
                <a:cs typeface="Times New Roman"/>
              </a:rPr>
            </a:br>
            <a:r>
              <a:rPr lang="fr-FR" b="1" dirty="0">
                <a:solidFill>
                  <a:srgbClr val="FFFF00"/>
                </a:solidFill>
                <a:ea typeface="Calibri"/>
                <a:cs typeface="Times New Roman"/>
              </a:rPr>
              <a:t>Twizy 2 fois plus efficace qu’une formule en accélération ?</a:t>
            </a:r>
            <a:endParaRPr lang="fr-FR" sz="1400" dirty="0">
              <a:solidFill>
                <a:srgbClr val="FFFF00"/>
              </a:solidFill>
              <a:ea typeface="Calibri"/>
              <a:cs typeface="Times New Roman"/>
            </a:endParaRPr>
          </a:p>
        </p:txBody>
      </p:sp>
      <p:pic>
        <p:nvPicPr>
          <p:cNvPr id="19" name="Picture 7" descr="C:\Users\Portable Fred\Documents\Dropbox\07- Lycée\Twizy\Twizy2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7662" y="1170492"/>
            <a:ext cx="1130099" cy="589073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à coins arrondis 7"/>
          <p:cNvSpPr/>
          <p:nvPr/>
        </p:nvSpPr>
        <p:spPr>
          <a:xfrm>
            <a:off x="181802" y="1905798"/>
            <a:ext cx="8566661" cy="4725584"/>
          </a:xfrm>
          <a:prstGeom prst="roundRect">
            <a:avLst>
              <a:gd name="adj" fmla="val 271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fr-FR" sz="1400" b="1" dirty="0" smtClean="0">
                <a:solidFill>
                  <a:srgbClr val="0070C0"/>
                </a:solidFill>
              </a:rPr>
              <a:t>5- Récupération d’un essai compatible</a:t>
            </a:r>
            <a:endParaRPr lang="fr-FR" sz="1400" dirty="0">
              <a:solidFill>
                <a:srgbClr val="0070C0"/>
              </a:solidFill>
            </a:endParaRPr>
          </a:p>
        </p:txBody>
      </p:sp>
      <p:pic>
        <p:nvPicPr>
          <p:cNvPr id="11" name="Image 10" descr="voiture-renault-r30-formule-1.jpg"/>
          <p:cNvPicPr/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8157" y="1079267"/>
            <a:ext cx="1214148" cy="75467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059832" y="686042"/>
            <a:ext cx="2479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hlinkClick r:id="rId5"/>
              </a:rPr>
              <a:t>http://cakelabs.fr/twizy/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5613" y="2332980"/>
            <a:ext cx="5312774" cy="429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37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à coins arrondis 104"/>
          <p:cNvSpPr/>
          <p:nvPr/>
        </p:nvSpPr>
        <p:spPr>
          <a:xfrm>
            <a:off x="63610" y="1006464"/>
            <a:ext cx="8793671" cy="5734903"/>
          </a:xfrm>
          <a:prstGeom prst="roundRect">
            <a:avLst>
              <a:gd name="adj" fmla="val 432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lvl="2" algn="ctr"/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139486" y="75589"/>
            <a:ext cx="74081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dirty="0" smtClean="0">
                <a:solidFill>
                  <a:srgbClr val="0070C0"/>
                </a:solidFill>
              </a:rPr>
              <a:t>Activités pédagogiques STI2D</a:t>
            </a:r>
            <a:endParaRPr lang="fr-FR" sz="4000" dirty="0">
              <a:solidFill>
                <a:srgbClr val="0070C0"/>
              </a:solidFill>
            </a:endParaRPr>
          </a:p>
        </p:txBody>
      </p:sp>
      <p:pic>
        <p:nvPicPr>
          <p:cNvPr id="104" name="Image 10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7125" y="75589"/>
            <a:ext cx="1035479" cy="767284"/>
          </a:xfrm>
          <a:prstGeom prst="rect">
            <a:avLst/>
          </a:prstGeom>
        </p:spPr>
      </p:pic>
      <p:sp>
        <p:nvSpPr>
          <p:cNvPr id="18" name="Rectangle à coins arrondis 17"/>
          <p:cNvSpPr/>
          <p:nvPr/>
        </p:nvSpPr>
        <p:spPr>
          <a:xfrm>
            <a:off x="181803" y="1079267"/>
            <a:ext cx="8566661" cy="77152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200" b="1" dirty="0">
                <a:solidFill>
                  <a:schemeClr val="tx1"/>
                </a:solidFill>
                <a:ea typeface="Calibri"/>
                <a:cs typeface="Times New Roman"/>
              </a:rPr>
              <a:t>Contexte de l’activité</a:t>
            </a:r>
            <a:r>
              <a:rPr lang="fr-FR" sz="900" dirty="0">
                <a:solidFill>
                  <a:schemeClr val="tx1"/>
                </a:solidFill>
                <a:ea typeface="Calibri"/>
                <a:cs typeface="Times New Roman"/>
              </a:rPr>
              <a:t/>
            </a:r>
            <a:br>
              <a:rPr lang="fr-FR" sz="900" dirty="0">
                <a:solidFill>
                  <a:schemeClr val="tx1"/>
                </a:solidFill>
                <a:ea typeface="Calibri"/>
                <a:cs typeface="Times New Roman"/>
              </a:rPr>
            </a:br>
            <a:r>
              <a:rPr lang="fr-FR" b="1" dirty="0">
                <a:solidFill>
                  <a:srgbClr val="FFFF00"/>
                </a:solidFill>
                <a:ea typeface="Calibri"/>
                <a:cs typeface="Times New Roman"/>
              </a:rPr>
              <a:t>Twizy 2 fois plus efficace qu’une formule en accélération ?</a:t>
            </a:r>
            <a:endParaRPr lang="fr-FR" sz="1400" dirty="0">
              <a:solidFill>
                <a:srgbClr val="FFFF00"/>
              </a:solidFill>
              <a:ea typeface="Calibri"/>
              <a:cs typeface="Times New Roman"/>
            </a:endParaRPr>
          </a:p>
        </p:txBody>
      </p:sp>
      <p:pic>
        <p:nvPicPr>
          <p:cNvPr id="19" name="Picture 7" descr="C:\Users\Portable Fred\Documents\Dropbox\07- Lycée\Twizy\Twizy2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7662" y="1170492"/>
            <a:ext cx="1130099" cy="589073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à coins arrondis 7"/>
          <p:cNvSpPr/>
          <p:nvPr/>
        </p:nvSpPr>
        <p:spPr>
          <a:xfrm>
            <a:off x="181802" y="1905798"/>
            <a:ext cx="8566661" cy="4725584"/>
          </a:xfrm>
          <a:prstGeom prst="roundRect">
            <a:avLst>
              <a:gd name="adj" fmla="val 271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fr-FR" sz="1400" b="1" dirty="0" smtClean="0">
                <a:solidFill>
                  <a:srgbClr val="0070C0"/>
                </a:solidFill>
              </a:rPr>
              <a:t>5- Récupération d’un essai compatible</a:t>
            </a:r>
            <a:endParaRPr lang="fr-FR" sz="1400" dirty="0">
              <a:solidFill>
                <a:srgbClr val="0070C0"/>
              </a:solidFill>
            </a:endParaRPr>
          </a:p>
        </p:txBody>
      </p:sp>
      <p:pic>
        <p:nvPicPr>
          <p:cNvPr id="11" name="Image 10" descr="voiture-renault-r30-formule-1.jpg"/>
          <p:cNvPicPr/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8157" y="1079267"/>
            <a:ext cx="1214148" cy="75467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059832" y="686042"/>
            <a:ext cx="2479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hlinkClick r:id="rId5"/>
              </a:rPr>
              <a:t>http://cakelabs.fr/twizy/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5089" y="2244221"/>
            <a:ext cx="5510711" cy="436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21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à coins arrondis 104"/>
          <p:cNvSpPr/>
          <p:nvPr/>
        </p:nvSpPr>
        <p:spPr>
          <a:xfrm>
            <a:off x="63610" y="1006464"/>
            <a:ext cx="8793671" cy="5734903"/>
          </a:xfrm>
          <a:prstGeom prst="roundRect">
            <a:avLst>
              <a:gd name="adj" fmla="val 432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lvl="2" algn="ctr"/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139486" y="75589"/>
            <a:ext cx="74081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dirty="0" smtClean="0">
                <a:solidFill>
                  <a:srgbClr val="0070C0"/>
                </a:solidFill>
              </a:rPr>
              <a:t>Activités pédagogiques STI2D</a:t>
            </a:r>
            <a:endParaRPr lang="fr-FR" sz="4000" dirty="0">
              <a:solidFill>
                <a:srgbClr val="0070C0"/>
              </a:solidFill>
            </a:endParaRPr>
          </a:p>
        </p:txBody>
      </p:sp>
      <p:pic>
        <p:nvPicPr>
          <p:cNvPr id="104" name="Image 10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7125" y="75589"/>
            <a:ext cx="1035479" cy="767284"/>
          </a:xfrm>
          <a:prstGeom prst="rect">
            <a:avLst/>
          </a:prstGeom>
        </p:spPr>
      </p:pic>
      <p:sp>
        <p:nvSpPr>
          <p:cNvPr id="18" name="Rectangle à coins arrondis 17"/>
          <p:cNvSpPr/>
          <p:nvPr/>
        </p:nvSpPr>
        <p:spPr>
          <a:xfrm>
            <a:off x="181803" y="1079267"/>
            <a:ext cx="8566661" cy="77152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200" b="1" dirty="0">
                <a:solidFill>
                  <a:schemeClr val="tx1"/>
                </a:solidFill>
                <a:ea typeface="Calibri"/>
                <a:cs typeface="Times New Roman"/>
              </a:rPr>
              <a:t>Contexte de l’activité</a:t>
            </a:r>
            <a:r>
              <a:rPr lang="fr-FR" sz="900" dirty="0">
                <a:solidFill>
                  <a:schemeClr val="tx1"/>
                </a:solidFill>
                <a:ea typeface="Calibri"/>
                <a:cs typeface="Times New Roman"/>
              </a:rPr>
              <a:t/>
            </a:r>
            <a:br>
              <a:rPr lang="fr-FR" sz="900" dirty="0">
                <a:solidFill>
                  <a:schemeClr val="tx1"/>
                </a:solidFill>
                <a:ea typeface="Calibri"/>
                <a:cs typeface="Times New Roman"/>
              </a:rPr>
            </a:br>
            <a:r>
              <a:rPr lang="fr-FR" b="1" dirty="0">
                <a:solidFill>
                  <a:srgbClr val="FFFF00"/>
                </a:solidFill>
                <a:ea typeface="Calibri"/>
                <a:cs typeface="Times New Roman"/>
              </a:rPr>
              <a:t>Twizy 2 fois plus efficace qu’une formule en accélération ?</a:t>
            </a:r>
            <a:endParaRPr lang="fr-FR" sz="1400" dirty="0">
              <a:solidFill>
                <a:srgbClr val="FFFF00"/>
              </a:solidFill>
              <a:ea typeface="Calibri"/>
              <a:cs typeface="Times New Roman"/>
            </a:endParaRPr>
          </a:p>
        </p:txBody>
      </p:sp>
      <p:pic>
        <p:nvPicPr>
          <p:cNvPr id="19" name="Picture 7" descr="C:\Users\Portable Fred\Documents\Dropbox\07- Lycée\Twizy\Twizy2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7662" y="1170492"/>
            <a:ext cx="1130099" cy="589073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à coins arrondis 7"/>
          <p:cNvSpPr/>
          <p:nvPr/>
        </p:nvSpPr>
        <p:spPr>
          <a:xfrm>
            <a:off x="181802" y="1905798"/>
            <a:ext cx="8566661" cy="4725584"/>
          </a:xfrm>
          <a:prstGeom prst="roundRect">
            <a:avLst>
              <a:gd name="adj" fmla="val 271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fr-FR" sz="1400" b="1" dirty="0" smtClean="0">
                <a:solidFill>
                  <a:srgbClr val="0070C0"/>
                </a:solidFill>
              </a:rPr>
              <a:t>5- Récupération d’un essai compatible</a:t>
            </a:r>
            <a:endParaRPr lang="fr-FR" sz="1400" dirty="0">
              <a:solidFill>
                <a:srgbClr val="0070C0"/>
              </a:solidFill>
            </a:endParaRPr>
          </a:p>
        </p:txBody>
      </p:sp>
      <p:pic>
        <p:nvPicPr>
          <p:cNvPr id="11" name="Image 10" descr="voiture-renault-r30-formule-1.jpg"/>
          <p:cNvPicPr/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8157" y="1079267"/>
            <a:ext cx="1214148" cy="75467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059832" y="686042"/>
            <a:ext cx="2479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hlinkClick r:id="rId5"/>
              </a:rPr>
              <a:t>http://cakelabs.fr/twizy/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" y="2276872"/>
            <a:ext cx="7159355" cy="431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15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à coins arrondis 104"/>
          <p:cNvSpPr/>
          <p:nvPr/>
        </p:nvSpPr>
        <p:spPr>
          <a:xfrm>
            <a:off x="63610" y="1006464"/>
            <a:ext cx="8793671" cy="5734903"/>
          </a:xfrm>
          <a:prstGeom prst="roundRect">
            <a:avLst>
              <a:gd name="adj" fmla="val 432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lvl="2" algn="ctr"/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139486" y="75589"/>
            <a:ext cx="74081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dirty="0" smtClean="0">
                <a:solidFill>
                  <a:srgbClr val="0070C0"/>
                </a:solidFill>
              </a:rPr>
              <a:t>Activités pédagogiques STI2D</a:t>
            </a:r>
            <a:endParaRPr lang="fr-FR" sz="4000" dirty="0">
              <a:solidFill>
                <a:srgbClr val="0070C0"/>
              </a:solidFill>
            </a:endParaRPr>
          </a:p>
        </p:txBody>
      </p:sp>
      <p:pic>
        <p:nvPicPr>
          <p:cNvPr id="104" name="Image 10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7125" y="75589"/>
            <a:ext cx="1035479" cy="767284"/>
          </a:xfrm>
          <a:prstGeom prst="rect">
            <a:avLst/>
          </a:prstGeom>
        </p:spPr>
      </p:pic>
      <p:sp>
        <p:nvSpPr>
          <p:cNvPr id="18" name="Rectangle à coins arrondis 17"/>
          <p:cNvSpPr/>
          <p:nvPr/>
        </p:nvSpPr>
        <p:spPr>
          <a:xfrm>
            <a:off x="181803" y="1079267"/>
            <a:ext cx="8566661" cy="77152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200" b="1" dirty="0">
                <a:solidFill>
                  <a:schemeClr val="tx1"/>
                </a:solidFill>
                <a:ea typeface="Calibri"/>
                <a:cs typeface="Times New Roman"/>
              </a:rPr>
              <a:t>Contexte de l’activité</a:t>
            </a:r>
            <a:r>
              <a:rPr lang="fr-FR" sz="900" dirty="0">
                <a:solidFill>
                  <a:schemeClr val="tx1"/>
                </a:solidFill>
                <a:ea typeface="Calibri"/>
                <a:cs typeface="Times New Roman"/>
              </a:rPr>
              <a:t/>
            </a:r>
            <a:br>
              <a:rPr lang="fr-FR" sz="900" dirty="0">
                <a:solidFill>
                  <a:schemeClr val="tx1"/>
                </a:solidFill>
                <a:ea typeface="Calibri"/>
                <a:cs typeface="Times New Roman"/>
              </a:rPr>
            </a:br>
            <a:r>
              <a:rPr lang="fr-FR" b="1" dirty="0">
                <a:solidFill>
                  <a:srgbClr val="FFFF00"/>
                </a:solidFill>
                <a:ea typeface="Calibri"/>
                <a:cs typeface="Times New Roman"/>
              </a:rPr>
              <a:t>Twizy 2 fois plus efficace qu’une formule en accélération ?</a:t>
            </a:r>
            <a:endParaRPr lang="fr-FR" sz="1400" dirty="0">
              <a:solidFill>
                <a:srgbClr val="FFFF00"/>
              </a:solidFill>
              <a:ea typeface="Calibri"/>
              <a:cs typeface="Times New Roman"/>
            </a:endParaRPr>
          </a:p>
        </p:txBody>
      </p:sp>
      <p:pic>
        <p:nvPicPr>
          <p:cNvPr id="19" name="Picture 7" descr="C:\Users\Portable Fred\Documents\Dropbox\07- Lycée\Twizy\Twizy2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7662" y="1170492"/>
            <a:ext cx="1130099" cy="589073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à coins arrondis 7"/>
          <p:cNvSpPr/>
          <p:nvPr/>
        </p:nvSpPr>
        <p:spPr>
          <a:xfrm>
            <a:off x="181803" y="1905798"/>
            <a:ext cx="5686342" cy="587098"/>
          </a:xfrm>
          <a:prstGeom prst="roundRect">
            <a:avLst>
              <a:gd name="adj" fmla="val 83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fr-FR" sz="1400" b="1" dirty="0" smtClean="0">
                <a:solidFill>
                  <a:srgbClr val="0070C0"/>
                </a:solidFill>
              </a:rPr>
              <a:t>6- Exploitation des données</a:t>
            </a:r>
            <a:endParaRPr lang="fr-FR" sz="1400" dirty="0">
              <a:solidFill>
                <a:srgbClr val="0070C0"/>
              </a:solidFill>
            </a:endParaRPr>
          </a:p>
        </p:txBody>
      </p:sp>
      <p:pic>
        <p:nvPicPr>
          <p:cNvPr id="11" name="Image 10" descr="voiture-renault-r30-formule-1.jpg"/>
          <p:cNvPicPr/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8157" y="1079267"/>
            <a:ext cx="1214148" cy="754676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802" y="2217915"/>
            <a:ext cx="7054493" cy="4402749"/>
          </a:xfrm>
          <a:prstGeom prst="roundRect">
            <a:avLst>
              <a:gd name="adj" fmla="val 310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3" name="Rectangle 12"/>
          <p:cNvSpPr/>
          <p:nvPr/>
        </p:nvSpPr>
        <p:spPr>
          <a:xfrm>
            <a:off x="267661" y="3501008"/>
            <a:ext cx="3748617" cy="2033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84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à coins arrondis 104"/>
          <p:cNvSpPr/>
          <p:nvPr/>
        </p:nvSpPr>
        <p:spPr>
          <a:xfrm>
            <a:off x="63610" y="1006464"/>
            <a:ext cx="8793671" cy="5734903"/>
          </a:xfrm>
          <a:prstGeom prst="roundRect">
            <a:avLst>
              <a:gd name="adj" fmla="val 432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lvl="2" algn="ctr"/>
            <a:endParaRPr lang="fr-FR" sz="1600" dirty="0">
              <a:solidFill>
                <a:schemeClr val="bg1"/>
              </a:solidFill>
            </a:endParaRPr>
          </a:p>
        </p:txBody>
      </p:sp>
      <p:pic>
        <p:nvPicPr>
          <p:cNvPr id="1031" name="Picture 7" descr="C:\Users\Portable Fred\Documents\Dropbox\07- Lycée\Twizy\Twizy2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1803" y="1055374"/>
            <a:ext cx="1130099" cy="589073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" name="Rectangle 101"/>
          <p:cNvSpPr/>
          <p:nvPr/>
        </p:nvSpPr>
        <p:spPr>
          <a:xfrm>
            <a:off x="139486" y="75589"/>
            <a:ext cx="74081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dirty="0" smtClean="0">
                <a:solidFill>
                  <a:srgbClr val="0070C0"/>
                </a:solidFill>
              </a:rPr>
              <a:t>Autre développement</a:t>
            </a:r>
            <a:endParaRPr lang="fr-FR" sz="4000" dirty="0">
              <a:solidFill>
                <a:srgbClr val="0070C0"/>
              </a:solidFill>
            </a:endParaRPr>
          </a:p>
        </p:txBody>
      </p:sp>
      <p:pic>
        <p:nvPicPr>
          <p:cNvPr id="104" name="Image 10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7125" y="75589"/>
            <a:ext cx="1035479" cy="76728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89595" y="1116983"/>
            <a:ext cx="71428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/>
              <a:t>Développements réalisés</a:t>
            </a:r>
            <a:endParaRPr lang="fr-FR" dirty="0" smtClean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3349" y="1120748"/>
            <a:ext cx="3758580" cy="196996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681" y="4437112"/>
            <a:ext cx="8350637" cy="213463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574" y="1808038"/>
            <a:ext cx="3312368" cy="131059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2253" y="2517207"/>
            <a:ext cx="3456384" cy="198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78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à coins arrondis 104"/>
          <p:cNvSpPr/>
          <p:nvPr/>
        </p:nvSpPr>
        <p:spPr>
          <a:xfrm>
            <a:off x="63610" y="1006464"/>
            <a:ext cx="8793671" cy="5734903"/>
          </a:xfrm>
          <a:prstGeom prst="roundRect">
            <a:avLst>
              <a:gd name="adj" fmla="val 432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lvl="2" algn="ctr"/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181803" y="2303403"/>
            <a:ext cx="8566661" cy="77152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800" b="1" dirty="0">
                <a:solidFill>
                  <a:schemeClr val="tx1"/>
                </a:solidFill>
                <a:effectLst/>
                <a:ea typeface="Calibri"/>
                <a:cs typeface="Times New Roman"/>
              </a:rPr>
              <a:t>Contexte de </a:t>
            </a:r>
            <a:r>
              <a:rPr lang="fr-FR" sz="1800" b="1" dirty="0" smtClean="0">
                <a:solidFill>
                  <a:schemeClr val="tx1"/>
                </a:solidFill>
                <a:effectLst/>
                <a:ea typeface="Calibri"/>
                <a:cs typeface="Times New Roman"/>
              </a:rPr>
              <a:t>l’activité</a:t>
            </a:r>
            <a:r>
              <a:rPr lang="fr-FR" sz="1100" dirty="0">
                <a:solidFill>
                  <a:schemeClr val="tx1"/>
                </a:solidFill>
                <a:ea typeface="Calibri"/>
                <a:cs typeface="Times New Roman"/>
              </a:rPr>
              <a:t/>
            </a:r>
            <a:br>
              <a:rPr lang="fr-FR" sz="1100" dirty="0">
                <a:solidFill>
                  <a:schemeClr val="tx1"/>
                </a:solidFill>
                <a:ea typeface="Calibri"/>
                <a:cs typeface="Times New Roman"/>
              </a:rPr>
            </a:br>
            <a:r>
              <a:rPr lang="fr-FR" sz="2800" b="1" dirty="0" smtClean="0">
                <a:solidFill>
                  <a:srgbClr val="FFFF00"/>
                </a:solidFill>
                <a:ea typeface="Calibri"/>
                <a:cs typeface="Times New Roman"/>
              </a:rPr>
              <a:t>100km d’autonomie, info ou intox ?</a:t>
            </a:r>
            <a:endParaRPr lang="fr-FR" sz="2000" dirty="0">
              <a:solidFill>
                <a:srgbClr val="FFFF00"/>
              </a:solidFill>
              <a:effectLst/>
              <a:ea typeface="Calibri"/>
              <a:cs typeface="Times New Roman"/>
            </a:endParaRPr>
          </a:p>
        </p:txBody>
      </p:sp>
      <p:pic>
        <p:nvPicPr>
          <p:cNvPr id="1031" name="Picture 7" descr="C:\Users\Portable Fred\Documents\Dropbox\07- Lycée\Twizy\Twizy2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7565" y="2394628"/>
            <a:ext cx="1130099" cy="589073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" name="Rectangle 101"/>
          <p:cNvSpPr/>
          <p:nvPr/>
        </p:nvSpPr>
        <p:spPr>
          <a:xfrm>
            <a:off x="139485" y="75589"/>
            <a:ext cx="78576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dirty="0" smtClean="0">
                <a:solidFill>
                  <a:srgbClr val="0070C0"/>
                </a:solidFill>
              </a:rPr>
              <a:t>Autres activités pédagogiques STI2D</a:t>
            </a:r>
            <a:endParaRPr lang="fr-FR" sz="4000" dirty="0">
              <a:solidFill>
                <a:srgbClr val="0070C0"/>
              </a:solidFill>
            </a:endParaRPr>
          </a:p>
        </p:txBody>
      </p:sp>
      <p:pic>
        <p:nvPicPr>
          <p:cNvPr id="104" name="Image 10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7125" y="75589"/>
            <a:ext cx="1035479" cy="767284"/>
          </a:xfrm>
          <a:prstGeom prst="rect">
            <a:avLst/>
          </a:prstGeom>
        </p:spPr>
      </p:pic>
      <p:sp>
        <p:nvSpPr>
          <p:cNvPr id="16" name="Rectangle à coins arrondis 15"/>
          <p:cNvSpPr/>
          <p:nvPr/>
        </p:nvSpPr>
        <p:spPr>
          <a:xfrm>
            <a:off x="179512" y="3449563"/>
            <a:ext cx="8566661" cy="77152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800" b="1" dirty="0">
                <a:solidFill>
                  <a:schemeClr val="tx1"/>
                </a:solidFill>
                <a:effectLst/>
                <a:ea typeface="Calibri"/>
                <a:cs typeface="Times New Roman"/>
              </a:rPr>
              <a:t>Contexte de </a:t>
            </a:r>
            <a:r>
              <a:rPr lang="fr-FR" sz="1800" b="1" dirty="0" smtClean="0">
                <a:solidFill>
                  <a:schemeClr val="tx1"/>
                </a:solidFill>
                <a:effectLst/>
                <a:ea typeface="Calibri"/>
                <a:cs typeface="Times New Roman"/>
              </a:rPr>
              <a:t>l’activité</a:t>
            </a:r>
            <a:r>
              <a:rPr lang="fr-FR" sz="1100" dirty="0">
                <a:solidFill>
                  <a:schemeClr val="tx1"/>
                </a:solidFill>
                <a:ea typeface="Calibri"/>
                <a:cs typeface="Times New Roman"/>
              </a:rPr>
              <a:t/>
            </a:r>
            <a:br>
              <a:rPr lang="fr-FR" sz="1100" dirty="0">
                <a:solidFill>
                  <a:schemeClr val="tx1"/>
                </a:solidFill>
                <a:ea typeface="Calibri"/>
                <a:cs typeface="Times New Roman"/>
              </a:rPr>
            </a:br>
            <a:r>
              <a:rPr lang="fr-FR" sz="2800" b="1" dirty="0" smtClean="0">
                <a:solidFill>
                  <a:srgbClr val="FFFF00"/>
                </a:solidFill>
                <a:ea typeface="Calibri"/>
                <a:cs typeface="Times New Roman"/>
              </a:rPr>
              <a:t>Débrider sa Twizy, c’est possible ?</a:t>
            </a:r>
            <a:endParaRPr lang="fr-FR" sz="2000" dirty="0">
              <a:solidFill>
                <a:srgbClr val="FFFF00"/>
              </a:solidFill>
              <a:effectLst/>
              <a:ea typeface="Calibri"/>
              <a:cs typeface="Times New Roman"/>
            </a:endParaRPr>
          </a:p>
        </p:txBody>
      </p:sp>
      <p:pic>
        <p:nvPicPr>
          <p:cNvPr id="20" name="Picture 7" descr="C:\Users\Portable Fred\Documents\Dropbox\07- Lycée\Twizy\Twizy2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5274" y="3540788"/>
            <a:ext cx="1130099" cy="589073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à coins arrondis 20"/>
          <p:cNvSpPr/>
          <p:nvPr/>
        </p:nvSpPr>
        <p:spPr>
          <a:xfrm>
            <a:off x="179512" y="4529683"/>
            <a:ext cx="8566661" cy="77152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800" b="1" dirty="0">
                <a:solidFill>
                  <a:schemeClr val="tx1"/>
                </a:solidFill>
                <a:effectLst/>
                <a:ea typeface="Calibri"/>
                <a:cs typeface="Times New Roman"/>
              </a:rPr>
              <a:t>Contexte de </a:t>
            </a:r>
            <a:r>
              <a:rPr lang="fr-FR" sz="1800" b="1" dirty="0" smtClean="0">
                <a:solidFill>
                  <a:schemeClr val="tx1"/>
                </a:solidFill>
                <a:effectLst/>
                <a:ea typeface="Calibri"/>
                <a:cs typeface="Times New Roman"/>
              </a:rPr>
              <a:t>l’activité</a:t>
            </a:r>
            <a:r>
              <a:rPr lang="fr-FR" sz="1100" dirty="0">
                <a:solidFill>
                  <a:schemeClr val="tx1"/>
                </a:solidFill>
                <a:ea typeface="Calibri"/>
                <a:cs typeface="Times New Roman"/>
              </a:rPr>
              <a:t/>
            </a:r>
            <a:br>
              <a:rPr lang="fr-FR" sz="1100" dirty="0">
                <a:solidFill>
                  <a:schemeClr val="tx1"/>
                </a:solidFill>
                <a:ea typeface="Calibri"/>
                <a:cs typeface="Times New Roman"/>
              </a:rPr>
            </a:br>
            <a:r>
              <a:rPr lang="fr-FR" sz="2800" b="1" dirty="0" smtClean="0">
                <a:solidFill>
                  <a:srgbClr val="FFFF00"/>
                </a:solidFill>
                <a:ea typeface="Calibri"/>
                <a:cs typeface="Times New Roman"/>
              </a:rPr>
              <a:t>Le plein à 2 euros, info ou intox ?</a:t>
            </a:r>
            <a:endParaRPr lang="fr-FR" sz="2000" dirty="0">
              <a:solidFill>
                <a:srgbClr val="FFFF00"/>
              </a:solidFill>
              <a:effectLst/>
              <a:ea typeface="Calibri"/>
              <a:cs typeface="Times New Roman"/>
            </a:endParaRPr>
          </a:p>
        </p:txBody>
      </p:sp>
      <p:pic>
        <p:nvPicPr>
          <p:cNvPr id="22" name="Picture 7" descr="C:\Users\Portable Fred\Documents\Dropbox\07- Lycée\Twizy\Twizy2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5274" y="4620908"/>
            <a:ext cx="1130099" cy="589073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à coins arrondis 22"/>
          <p:cNvSpPr/>
          <p:nvPr/>
        </p:nvSpPr>
        <p:spPr>
          <a:xfrm>
            <a:off x="179512" y="1124744"/>
            <a:ext cx="8566661" cy="77152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3200" b="1" dirty="0" smtClean="0">
                <a:solidFill>
                  <a:schemeClr val="accent6">
                    <a:lumMod val="75000"/>
                  </a:schemeClr>
                </a:solidFill>
                <a:ea typeface="Calibri"/>
                <a:cs typeface="Times New Roman"/>
              </a:rPr>
              <a:t>Autres pistes d’activités possibles</a:t>
            </a:r>
          </a:p>
        </p:txBody>
      </p:sp>
      <p:pic>
        <p:nvPicPr>
          <p:cNvPr id="24" name="Picture 7" descr="C:\Users\Portable Fred\Documents\Dropbox\07- Lycée\Twizy\Twizy2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5371" y="1215969"/>
            <a:ext cx="1130099" cy="589073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320" y="3284984"/>
            <a:ext cx="957837" cy="11174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2729" y="4509120"/>
            <a:ext cx="1251719" cy="9400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7" name="Picture 6" descr="C:\Users\Portable Fred\Desktop\LCD-twizy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1720" y="2333863"/>
            <a:ext cx="1165421" cy="7556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2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à coins arrondis 104"/>
          <p:cNvSpPr/>
          <p:nvPr/>
        </p:nvSpPr>
        <p:spPr>
          <a:xfrm>
            <a:off x="63610" y="1006465"/>
            <a:ext cx="8793671" cy="2862900"/>
          </a:xfrm>
          <a:prstGeom prst="roundRect">
            <a:avLst>
              <a:gd name="adj" fmla="val 432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lvl="2" algn="ctr"/>
            <a:endParaRPr lang="fr-FR" sz="1600" dirty="0">
              <a:solidFill>
                <a:schemeClr val="bg1"/>
              </a:solidFill>
            </a:endParaRPr>
          </a:p>
        </p:txBody>
      </p:sp>
      <p:pic>
        <p:nvPicPr>
          <p:cNvPr id="1031" name="Picture 7" descr="C:\Users\Portable Fred\Documents\Dropbox\07- Lycée\Twizy\Twizy2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408"/>
          <a:stretch/>
        </p:blipFill>
        <p:spPr bwMode="auto">
          <a:xfrm>
            <a:off x="259932" y="967719"/>
            <a:ext cx="5492291" cy="2862901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9760" y="2246516"/>
            <a:ext cx="158706" cy="21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4162" y="2358963"/>
            <a:ext cx="158706" cy="21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5796" y="2024446"/>
            <a:ext cx="158706" cy="21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" name="Connecteur en angle 19"/>
          <p:cNvCxnSpPr>
            <a:stCxn id="28" idx="0"/>
            <a:endCxn id="15" idx="2"/>
          </p:cNvCxnSpPr>
          <p:nvPr/>
        </p:nvCxnSpPr>
        <p:spPr>
          <a:xfrm rot="5400000" flipH="1" flipV="1">
            <a:off x="1881562" y="2179955"/>
            <a:ext cx="460343" cy="1014759"/>
          </a:xfrm>
          <a:prstGeom prst="bentConnector3">
            <a:avLst>
              <a:gd name="adj1" fmla="val 51683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en angle 20"/>
          <p:cNvCxnSpPr>
            <a:stCxn id="15" idx="2"/>
            <a:endCxn id="1041" idx="0"/>
          </p:cNvCxnSpPr>
          <p:nvPr/>
        </p:nvCxnSpPr>
        <p:spPr>
          <a:xfrm rot="5400000">
            <a:off x="2278198" y="2576591"/>
            <a:ext cx="460344" cy="221487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en angle 21"/>
          <p:cNvCxnSpPr>
            <a:stCxn id="15" idx="2"/>
            <a:endCxn id="18" idx="2"/>
          </p:cNvCxnSpPr>
          <p:nvPr/>
        </p:nvCxnSpPr>
        <p:spPr>
          <a:xfrm rot="16200000" flipH="1">
            <a:off x="3030091" y="2046184"/>
            <a:ext cx="112447" cy="934402"/>
          </a:xfrm>
          <a:prstGeom prst="bentConnector3">
            <a:avLst>
              <a:gd name="adj1" fmla="val 206817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en angle 22"/>
          <p:cNvCxnSpPr>
            <a:stCxn id="18" idx="2"/>
            <a:endCxn id="19" idx="2"/>
          </p:cNvCxnSpPr>
          <p:nvPr/>
        </p:nvCxnSpPr>
        <p:spPr>
          <a:xfrm rot="5400000" flipH="1" flipV="1">
            <a:off x="3872073" y="1916534"/>
            <a:ext cx="334517" cy="971634"/>
          </a:xfrm>
          <a:prstGeom prst="bentConnector3">
            <a:avLst>
              <a:gd name="adj1" fmla="val -38222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5001" y="2917505"/>
            <a:ext cx="158706" cy="21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4" descr="http://www.electis-france.com/documents/images/Products/big/7/main.png"/>
          <p:cNvPicPr>
            <a:picLocks noChangeAspect="1" noChangeArrowheads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53084" y="2917506"/>
            <a:ext cx="689083" cy="3840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ZoneTexte 62"/>
          <p:cNvSpPr txBox="1"/>
          <p:nvPr/>
        </p:nvSpPr>
        <p:spPr>
          <a:xfrm>
            <a:off x="2763711" y="2466646"/>
            <a:ext cx="7104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 smtClean="0">
                <a:solidFill>
                  <a:srgbClr val="FF0000"/>
                </a:solidFill>
              </a:rPr>
              <a:t>Bus CAN</a:t>
            </a:r>
            <a:endParaRPr lang="fr-FR" sz="1200" i="1" dirty="0">
              <a:solidFill>
                <a:srgbClr val="FF0000"/>
              </a:solidFill>
            </a:endParaRPr>
          </a:p>
        </p:txBody>
      </p:sp>
      <p:sp>
        <p:nvSpPr>
          <p:cNvPr id="64" name="ZoneTexte 63"/>
          <p:cNvSpPr txBox="1"/>
          <p:nvPr/>
        </p:nvSpPr>
        <p:spPr>
          <a:xfrm>
            <a:off x="1959647" y="3205452"/>
            <a:ext cx="8899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 smtClean="0">
                <a:solidFill>
                  <a:schemeClr val="bg1"/>
                </a:solidFill>
              </a:rPr>
              <a:t>Calculateur</a:t>
            </a:r>
            <a:endParaRPr lang="fr-FR" sz="1200" i="1" dirty="0">
              <a:solidFill>
                <a:schemeClr val="bg1"/>
              </a:solidFill>
            </a:endParaRPr>
          </a:p>
        </p:txBody>
      </p:sp>
      <p:cxnSp>
        <p:nvCxnSpPr>
          <p:cNvPr id="68" name="Connecteur en angle 67"/>
          <p:cNvCxnSpPr>
            <a:stCxn id="44" idx="2"/>
            <a:endCxn id="1041" idx="3"/>
          </p:cNvCxnSpPr>
          <p:nvPr/>
        </p:nvCxnSpPr>
        <p:spPr>
          <a:xfrm rot="10800000" flipV="1">
            <a:off x="2742167" y="3107140"/>
            <a:ext cx="984722" cy="2380"/>
          </a:xfrm>
          <a:prstGeom prst="bentConnector3">
            <a:avLst>
              <a:gd name="adj1" fmla="val 50000"/>
            </a:avLst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ZoneTexte 78"/>
          <p:cNvSpPr txBox="1"/>
          <p:nvPr/>
        </p:nvSpPr>
        <p:spPr>
          <a:xfrm>
            <a:off x="2726268" y="2861081"/>
            <a:ext cx="9444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 smtClean="0">
                <a:solidFill>
                  <a:srgbClr val="00B0F0"/>
                </a:solidFill>
              </a:rPr>
              <a:t>Liaison série</a:t>
            </a:r>
            <a:endParaRPr lang="fr-FR" sz="1200" i="1" dirty="0">
              <a:solidFill>
                <a:srgbClr val="00B0F0"/>
              </a:solidFill>
            </a:endParaRPr>
          </a:p>
        </p:txBody>
      </p:sp>
      <p:sp>
        <p:nvSpPr>
          <p:cNvPr id="44" name="Rectangle à coins arrondis 43"/>
          <p:cNvSpPr/>
          <p:nvPr/>
        </p:nvSpPr>
        <p:spPr>
          <a:xfrm rot="5400000">
            <a:off x="3601016" y="3038942"/>
            <a:ext cx="388140" cy="136395"/>
          </a:xfrm>
          <a:prstGeom prst="round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ZoneTexte 80"/>
          <p:cNvSpPr txBox="1"/>
          <p:nvPr/>
        </p:nvSpPr>
        <p:spPr>
          <a:xfrm>
            <a:off x="3230260" y="3260758"/>
            <a:ext cx="11575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 smtClean="0">
                <a:solidFill>
                  <a:srgbClr val="FFFF00"/>
                </a:solidFill>
              </a:rPr>
              <a:t>Prise diagnostic</a:t>
            </a:r>
            <a:endParaRPr lang="fr-FR" sz="1200" i="1" dirty="0">
              <a:solidFill>
                <a:srgbClr val="FFFF00"/>
              </a:solidFill>
            </a:endParaRPr>
          </a:p>
        </p:txBody>
      </p:sp>
      <p:pic>
        <p:nvPicPr>
          <p:cNvPr id="58" name="Picture 15" descr="C:\Users\Portable Fred\Documents\Dropbox\07- Lycée\Twizy\cable-obd3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3284" y="1933663"/>
            <a:ext cx="2532096" cy="1507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ZoneTexte 98"/>
          <p:cNvSpPr txBox="1"/>
          <p:nvPr/>
        </p:nvSpPr>
        <p:spPr>
          <a:xfrm>
            <a:off x="4816253" y="1924370"/>
            <a:ext cx="11416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 smtClean="0"/>
              <a:t>Câble OBD/</a:t>
            </a:r>
            <a:r>
              <a:rPr lang="fr-FR" sz="1200" i="1" dirty="0" err="1" smtClean="0"/>
              <a:t>Usb</a:t>
            </a:r>
            <a:endParaRPr lang="fr-FR" sz="1200" i="1" dirty="0"/>
          </a:p>
        </p:txBody>
      </p:sp>
      <p:sp>
        <p:nvSpPr>
          <p:cNvPr id="102" name="Rectangle 101"/>
          <p:cNvSpPr/>
          <p:nvPr/>
        </p:nvSpPr>
        <p:spPr>
          <a:xfrm>
            <a:off x="139486" y="75589"/>
            <a:ext cx="74081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dirty="0" smtClean="0">
                <a:solidFill>
                  <a:srgbClr val="0070C0"/>
                </a:solidFill>
              </a:rPr>
              <a:t>Projet académique TRAAM/Twizy</a:t>
            </a:r>
            <a:endParaRPr lang="fr-FR" sz="3600" dirty="0">
              <a:solidFill>
                <a:srgbClr val="0070C0"/>
              </a:solidFill>
            </a:endParaRPr>
          </a:p>
        </p:txBody>
      </p:sp>
      <p:sp>
        <p:nvSpPr>
          <p:cNvPr id="103" name="Rectangle à coins arrondis 102"/>
          <p:cNvSpPr/>
          <p:nvPr/>
        </p:nvSpPr>
        <p:spPr>
          <a:xfrm>
            <a:off x="3380666" y="4149080"/>
            <a:ext cx="5476615" cy="2646925"/>
          </a:xfrm>
          <a:prstGeom prst="roundRect">
            <a:avLst>
              <a:gd name="adj" fmla="val 4321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7800" indent="-177800">
              <a:buFont typeface="Arial" pitchFamily="34" charset="0"/>
              <a:buChar char="•"/>
            </a:pPr>
            <a:r>
              <a:rPr lang="fr-FR" sz="2400" dirty="0">
                <a:solidFill>
                  <a:srgbClr val="FFFF00"/>
                </a:solidFill>
              </a:rPr>
              <a:t>Phase 1 : </a:t>
            </a:r>
            <a:r>
              <a:rPr lang="fr-FR" sz="2400" dirty="0">
                <a:solidFill>
                  <a:schemeClr val="bg1"/>
                </a:solidFill>
              </a:rPr>
              <a:t>instrumenter </a:t>
            </a:r>
            <a:r>
              <a:rPr lang="fr-FR" sz="2400" dirty="0" smtClean="0">
                <a:solidFill>
                  <a:schemeClr val="bg1"/>
                </a:solidFill>
              </a:rPr>
              <a:t> la </a:t>
            </a:r>
            <a:r>
              <a:rPr lang="fr-FR" sz="2400" dirty="0">
                <a:solidFill>
                  <a:schemeClr val="bg1"/>
                </a:solidFill>
              </a:rPr>
              <a:t>voiture pour </a:t>
            </a:r>
            <a:r>
              <a:rPr lang="fr-FR" sz="2400" dirty="0" smtClean="0">
                <a:solidFill>
                  <a:schemeClr val="bg1"/>
                </a:solidFill>
              </a:rPr>
              <a:t>recueillir les </a:t>
            </a:r>
            <a:r>
              <a:rPr lang="fr-FR" sz="2400" dirty="0">
                <a:solidFill>
                  <a:schemeClr val="bg1"/>
                </a:solidFill>
              </a:rPr>
              <a:t>données en </a:t>
            </a:r>
            <a:r>
              <a:rPr lang="fr-FR" sz="2400" dirty="0" smtClean="0">
                <a:solidFill>
                  <a:schemeClr val="bg1"/>
                </a:solidFill>
              </a:rPr>
              <a:t>local</a:t>
            </a:r>
            <a:endParaRPr lang="fr-FR" sz="2400" dirty="0">
              <a:solidFill>
                <a:schemeClr val="bg1"/>
              </a:solidFill>
            </a:endParaRPr>
          </a:p>
          <a:p>
            <a:pPr marL="177800" indent="-177800">
              <a:buFont typeface="Arial" pitchFamily="34" charset="0"/>
              <a:buChar char="•"/>
            </a:pPr>
            <a:r>
              <a:rPr lang="fr-FR" sz="2400" dirty="0">
                <a:solidFill>
                  <a:srgbClr val="FFFF00"/>
                </a:solidFill>
              </a:rPr>
              <a:t>Phase 2</a:t>
            </a:r>
            <a:r>
              <a:rPr lang="fr-FR" sz="2400" dirty="0">
                <a:solidFill>
                  <a:schemeClr val="bg1"/>
                </a:solidFill>
              </a:rPr>
              <a:t> : mettre </a:t>
            </a:r>
            <a:r>
              <a:rPr lang="fr-FR" sz="2400" dirty="0" smtClean="0">
                <a:solidFill>
                  <a:schemeClr val="bg1"/>
                </a:solidFill>
              </a:rPr>
              <a:t>les données </a:t>
            </a:r>
            <a:r>
              <a:rPr lang="fr-FR" sz="2400" dirty="0">
                <a:solidFill>
                  <a:schemeClr val="bg1"/>
                </a:solidFill>
              </a:rPr>
              <a:t>en </a:t>
            </a:r>
            <a:r>
              <a:rPr lang="fr-FR" sz="2400" dirty="0" smtClean="0">
                <a:solidFill>
                  <a:schemeClr val="bg1"/>
                </a:solidFill>
              </a:rPr>
              <a:t>lignes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fr-FR" sz="2400" dirty="0" smtClean="0">
                <a:solidFill>
                  <a:srgbClr val="FFFF00"/>
                </a:solidFill>
              </a:rPr>
              <a:t>Phase </a:t>
            </a:r>
            <a:r>
              <a:rPr lang="fr-FR" sz="2400" dirty="0">
                <a:solidFill>
                  <a:srgbClr val="FFFF00"/>
                </a:solidFill>
              </a:rPr>
              <a:t>3</a:t>
            </a:r>
            <a:r>
              <a:rPr lang="fr-FR" sz="2400" dirty="0">
                <a:solidFill>
                  <a:schemeClr val="bg1"/>
                </a:solidFill>
              </a:rPr>
              <a:t> : proposer des </a:t>
            </a:r>
            <a:r>
              <a:rPr lang="fr-FR" sz="2400" dirty="0" smtClean="0">
                <a:solidFill>
                  <a:schemeClr val="bg1"/>
                </a:solidFill>
              </a:rPr>
              <a:t>trames d’exploitation pédagogiques à partir des données extraites</a:t>
            </a:r>
            <a:endParaRPr lang="fr-FR" sz="2400" dirty="0">
              <a:solidFill>
                <a:schemeClr val="bg1"/>
              </a:solidFill>
            </a:endParaRPr>
          </a:p>
        </p:txBody>
      </p:sp>
      <p:pic>
        <p:nvPicPr>
          <p:cNvPr id="104" name="Image 103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7125" y="75589"/>
            <a:ext cx="1035479" cy="767284"/>
          </a:xfrm>
          <a:prstGeom prst="rect">
            <a:avLst/>
          </a:prstGeom>
        </p:spPr>
      </p:pic>
      <p:grpSp>
        <p:nvGrpSpPr>
          <p:cNvPr id="2" name="Groupe 1"/>
          <p:cNvGrpSpPr/>
          <p:nvPr/>
        </p:nvGrpSpPr>
        <p:grpSpPr>
          <a:xfrm>
            <a:off x="5911608" y="1681712"/>
            <a:ext cx="2572369" cy="1887066"/>
            <a:chOff x="5184027" y="3198118"/>
            <a:chExt cx="2572369" cy="1887066"/>
          </a:xfrm>
        </p:grpSpPr>
        <p:pic>
          <p:nvPicPr>
            <p:cNvPr id="1034" name="Picture 10" descr="http://www.erod-informatique.fr/images/dv6000-face.jpg"/>
            <p:cNvPicPr>
              <a:picLocks noChangeAspect="1" noChangeArrowheads="1"/>
            </p:cNvPicPr>
            <p:nvPr/>
          </p:nvPicPr>
          <p:blipFill>
            <a:blip r:embed="rId8" cstate="email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4027" y="3198118"/>
              <a:ext cx="2572369" cy="188706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C:\Users\Portable Fred\Documents\Dropbox\TRAAM STI 2012-2013\charge statique batterie de traction 1.jpg"/>
            <p:cNvPicPr>
              <a:picLocks noChangeAspect="1" noChangeArrowheads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 bwMode="auto">
            <a:xfrm>
              <a:off x="5666280" y="3334513"/>
              <a:ext cx="1669316" cy="1057459"/>
            </a:xfrm>
            <a:prstGeom prst="rect">
              <a:avLst/>
            </a:prstGeom>
            <a:noFill/>
            <a:extLst/>
          </p:spPr>
        </p:pic>
      </p:grpSp>
      <p:sp>
        <p:nvSpPr>
          <p:cNvPr id="62" name="Flèche vers le bas 61"/>
          <p:cNvSpPr/>
          <p:nvPr/>
        </p:nvSpPr>
        <p:spPr>
          <a:xfrm>
            <a:off x="6740005" y="3399257"/>
            <a:ext cx="962066" cy="862726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3380666" y="5004536"/>
            <a:ext cx="5476615" cy="1448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302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à coins arrondis 14"/>
          <p:cNvSpPr/>
          <p:nvPr/>
        </p:nvSpPr>
        <p:spPr>
          <a:xfrm>
            <a:off x="765101" y="908720"/>
            <a:ext cx="6696744" cy="1278366"/>
          </a:xfrm>
          <a:prstGeom prst="roundRect">
            <a:avLst>
              <a:gd name="adj" fmla="val 432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dirty="0"/>
              <a:t>Projet TRAAM </a:t>
            </a:r>
            <a:r>
              <a:rPr lang="fr-FR" dirty="0" smtClean="0"/>
              <a:t>2013-2014</a:t>
            </a:r>
            <a:endParaRPr lang="fr-FR" dirty="0"/>
          </a:p>
        </p:txBody>
      </p:sp>
      <p:pic>
        <p:nvPicPr>
          <p:cNvPr id="6" name="Image 5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2280" y="116632"/>
            <a:ext cx="1851025" cy="1371600"/>
          </a:xfrm>
          <a:prstGeom prst="rect">
            <a:avLst/>
          </a:prstGeom>
        </p:spPr>
      </p:pic>
      <p:pic>
        <p:nvPicPr>
          <p:cNvPr id="2050" name="Picture 2" descr="C:\Users\Portable Fred\Documents\Dropbox\07- Lycée\Comm'\Logos\logo-STI2D-150px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66198" y="6547870"/>
            <a:ext cx="487506" cy="2697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à coins arrondis 2"/>
          <p:cNvSpPr/>
          <p:nvPr/>
        </p:nvSpPr>
        <p:spPr>
          <a:xfrm>
            <a:off x="758433" y="1547902"/>
            <a:ext cx="7738614" cy="4999968"/>
          </a:xfrm>
          <a:prstGeom prst="roundRect">
            <a:avLst>
              <a:gd name="adj" fmla="val 432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FR" sz="4400" dirty="0" smtClean="0"/>
          </a:p>
          <a:p>
            <a:pPr algn="ctr"/>
            <a:r>
              <a:rPr lang="fr-FR" sz="4400" dirty="0" smtClean="0"/>
              <a:t>Merci </a:t>
            </a:r>
            <a:r>
              <a:rPr lang="fr-FR" sz="4400" dirty="0"/>
              <a:t>de votre attention</a:t>
            </a:r>
          </a:p>
        </p:txBody>
      </p:sp>
      <p:pic>
        <p:nvPicPr>
          <p:cNvPr id="7" name="Image 6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895" y="3219305"/>
            <a:ext cx="3825949" cy="254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92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à coins arrondis 104"/>
          <p:cNvSpPr/>
          <p:nvPr/>
        </p:nvSpPr>
        <p:spPr>
          <a:xfrm>
            <a:off x="63610" y="1006464"/>
            <a:ext cx="8793671" cy="5734903"/>
          </a:xfrm>
          <a:prstGeom prst="roundRect">
            <a:avLst>
              <a:gd name="adj" fmla="val 432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lvl="2" algn="ctr"/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181803" y="1079267"/>
            <a:ext cx="8566661" cy="77152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400" b="1" dirty="0">
                <a:solidFill>
                  <a:schemeClr val="tx1"/>
                </a:solidFill>
                <a:effectLst/>
                <a:ea typeface="Calibri"/>
                <a:cs typeface="Times New Roman"/>
              </a:rPr>
              <a:t>Contexte de </a:t>
            </a:r>
            <a:r>
              <a:rPr lang="fr-FR" sz="1400" b="1" dirty="0" smtClean="0">
                <a:solidFill>
                  <a:schemeClr val="tx1"/>
                </a:solidFill>
                <a:effectLst/>
                <a:ea typeface="Calibri"/>
                <a:cs typeface="Times New Roman"/>
              </a:rPr>
              <a:t>l’activité</a:t>
            </a:r>
            <a:r>
              <a:rPr lang="fr-FR" sz="1000" dirty="0">
                <a:solidFill>
                  <a:schemeClr val="tx1"/>
                </a:solidFill>
                <a:ea typeface="Calibri"/>
                <a:cs typeface="Times New Roman"/>
              </a:rPr>
              <a:t/>
            </a:r>
            <a:br>
              <a:rPr lang="fr-FR" sz="1000" dirty="0">
                <a:solidFill>
                  <a:schemeClr val="tx1"/>
                </a:solidFill>
                <a:ea typeface="Calibri"/>
                <a:cs typeface="Times New Roman"/>
              </a:rPr>
            </a:br>
            <a:r>
              <a:rPr lang="fr-FR" sz="2000" b="1" dirty="0" smtClean="0">
                <a:solidFill>
                  <a:srgbClr val="FFFF00"/>
                </a:solidFill>
                <a:effectLst/>
                <a:ea typeface="Calibri"/>
                <a:cs typeface="Times New Roman"/>
              </a:rPr>
              <a:t>Twizy 2 fois plus efficace qu’une formule en accélération ?</a:t>
            </a:r>
            <a:endParaRPr lang="fr-FR" sz="1600" dirty="0">
              <a:solidFill>
                <a:srgbClr val="FFFF00"/>
              </a:solidFill>
              <a:effectLst/>
              <a:ea typeface="Calibri"/>
              <a:cs typeface="Times New Roman"/>
            </a:endParaRPr>
          </a:p>
        </p:txBody>
      </p:sp>
      <p:pic>
        <p:nvPicPr>
          <p:cNvPr id="1031" name="Picture 7" descr="C:\Users\Portable Fred\Documents\Dropbox\07- Lycée\Twizy\Twizy2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7662" y="1170492"/>
            <a:ext cx="1130099" cy="589073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" name="Rectangle 101"/>
          <p:cNvSpPr/>
          <p:nvPr/>
        </p:nvSpPr>
        <p:spPr>
          <a:xfrm>
            <a:off x="139486" y="75589"/>
            <a:ext cx="74081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dirty="0" smtClean="0">
                <a:solidFill>
                  <a:srgbClr val="0070C0"/>
                </a:solidFill>
              </a:rPr>
              <a:t>Activités pédagogiques STI2D</a:t>
            </a:r>
            <a:endParaRPr lang="fr-FR" sz="4000" dirty="0">
              <a:solidFill>
                <a:srgbClr val="0070C0"/>
              </a:solidFill>
            </a:endParaRPr>
          </a:p>
        </p:txBody>
      </p:sp>
      <p:pic>
        <p:nvPicPr>
          <p:cNvPr id="104" name="Image 103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7125" y="75589"/>
            <a:ext cx="1035479" cy="767284"/>
          </a:xfrm>
          <a:prstGeom prst="rect">
            <a:avLst/>
          </a:prstGeom>
        </p:spPr>
      </p:pic>
      <p:sp>
        <p:nvSpPr>
          <p:cNvPr id="17" name="Rectangle à coins arrondis 16"/>
          <p:cNvSpPr/>
          <p:nvPr/>
        </p:nvSpPr>
        <p:spPr>
          <a:xfrm>
            <a:off x="165901" y="1916832"/>
            <a:ext cx="2446439" cy="4752528"/>
          </a:xfrm>
          <a:prstGeom prst="roundRect">
            <a:avLst>
              <a:gd name="adj" fmla="val 83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fr-FR" sz="1600" dirty="0">
              <a:effectLst/>
              <a:ea typeface="Calibri"/>
              <a:cs typeface="Times New Roma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038" y="1916832"/>
            <a:ext cx="2443302" cy="18882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81803" y="4293096"/>
            <a:ext cx="2430537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rgbClr val="0070C0"/>
                </a:solidFill>
              </a:rPr>
              <a:t>Centre d’intérêt n°5</a:t>
            </a:r>
            <a:r>
              <a:rPr lang="fr-FR" sz="1400" dirty="0">
                <a:solidFill>
                  <a:srgbClr val="0070C0"/>
                </a:solidFill>
              </a:rPr>
              <a:t> : </a:t>
            </a:r>
            <a:r>
              <a:rPr lang="fr-FR" sz="1400" dirty="0" smtClean="0">
                <a:solidFill>
                  <a:srgbClr val="0070C0"/>
                </a:solidFill>
              </a:rPr>
              <a:t/>
            </a:r>
            <a:br>
              <a:rPr lang="fr-FR" sz="1400" dirty="0" smtClean="0">
                <a:solidFill>
                  <a:srgbClr val="0070C0"/>
                </a:solidFill>
              </a:rPr>
            </a:br>
            <a:r>
              <a:rPr lang="fr-FR" sz="1400" dirty="0" smtClean="0">
                <a:solidFill>
                  <a:srgbClr val="0070C0"/>
                </a:solidFill>
              </a:rPr>
              <a:t>Efficacité </a:t>
            </a:r>
            <a:r>
              <a:rPr lang="fr-FR" sz="1400" dirty="0">
                <a:solidFill>
                  <a:srgbClr val="0070C0"/>
                </a:solidFill>
              </a:rPr>
              <a:t>énergétique dans l’habitat et dans les transports</a:t>
            </a:r>
            <a:r>
              <a:rPr lang="fr-FR" sz="1400" dirty="0" smtClean="0">
                <a:solidFill>
                  <a:srgbClr val="0070C0"/>
                </a:solidFill>
              </a:rPr>
              <a:t>.</a:t>
            </a:r>
          </a:p>
          <a:p>
            <a:endParaRPr lang="fr-FR" sz="1400" dirty="0">
              <a:solidFill>
                <a:srgbClr val="0070C0"/>
              </a:solidFill>
            </a:endParaRPr>
          </a:p>
          <a:p>
            <a:r>
              <a:rPr lang="fr-FR" sz="1400" b="1" dirty="0">
                <a:solidFill>
                  <a:srgbClr val="0070C0"/>
                </a:solidFill>
              </a:rPr>
              <a:t>Centre d’intérêt n°8</a:t>
            </a:r>
            <a:r>
              <a:rPr lang="fr-FR" sz="1400" dirty="0">
                <a:solidFill>
                  <a:srgbClr val="0070C0"/>
                </a:solidFill>
              </a:rPr>
              <a:t> :</a:t>
            </a:r>
          </a:p>
          <a:p>
            <a:r>
              <a:rPr lang="fr-FR" sz="1400" dirty="0">
                <a:solidFill>
                  <a:srgbClr val="0070C0"/>
                </a:solidFill>
              </a:rPr>
              <a:t>Caractérisation des chaines d’énergie</a:t>
            </a:r>
          </a:p>
        </p:txBody>
      </p:sp>
      <p:sp>
        <p:nvSpPr>
          <p:cNvPr id="18" name="Rectangle à coins arrondis 17"/>
          <p:cNvSpPr/>
          <p:nvPr/>
        </p:nvSpPr>
        <p:spPr>
          <a:xfrm>
            <a:off x="2716904" y="1916832"/>
            <a:ext cx="6048672" cy="1957083"/>
          </a:xfrm>
          <a:prstGeom prst="roundRect">
            <a:avLst>
              <a:gd name="adj" fmla="val 83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fr-FR" sz="1400" b="1" dirty="0" smtClean="0">
                <a:solidFill>
                  <a:srgbClr val="0070C0"/>
                </a:solidFill>
              </a:rPr>
              <a:t>Activités proposées </a:t>
            </a:r>
            <a:r>
              <a:rPr lang="fr-FR" sz="1400" dirty="0" smtClean="0">
                <a:solidFill>
                  <a:srgbClr val="0070C0"/>
                </a:solidFill>
              </a:rPr>
              <a:t>:</a:t>
            </a:r>
          </a:p>
          <a:p>
            <a:pPr lvl="0"/>
            <a:r>
              <a:rPr lang="fr-FR" sz="1400" dirty="0" smtClean="0">
                <a:solidFill>
                  <a:srgbClr val="0070C0"/>
                </a:solidFill>
              </a:rPr>
              <a:t>En </a:t>
            </a:r>
            <a:r>
              <a:rPr lang="fr-FR" sz="1400" dirty="0">
                <a:solidFill>
                  <a:srgbClr val="0070C0"/>
                </a:solidFill>
              </a:rPr>
              <a:t>s’appuyant sur des </a:t>
            </a:r>
            <a:r>
              <a:rPr lang="fr-FR" sz="1400" b="1" dirty="0">
                <a:solidFill>
                  <a:srgbClr val="0070C0"/>
                </a:solidFill>
              </a:rPr>
              <a:t>essais réels</a:t>
            </a:r>
            <a:r>
              <a:rPr lang="fr-FR" sz="1400" dirty="0">
                <a:solidFill>
                  <a:srgbClr val="0070C0"/>
                </a:solidFill>
              </a:rPr>
              <a:t> de parcours réalisés avec un véhicule électrique </a:t>
            </a:r>
            <a:r>
              <a:rPr lang="fr-FR" sz="1400" dirty="0" smtClean="0">
                <a:solidFill>
                  <a:srgbClr val="0070C0"/>
                </a:solidFill>
              </a:rPr>
              <a:t>Twizy :</a:t>
            </a:r>
          </a:p>
          <a:p>
            <a:pPr marL="182563" lvl="0" indent="-182563">
              <a:buFont typeface="Arial" pitchFamily="34" charset="0"/>
              <a:buChar char="•"/>
            </a:pPr>
            <a:r>
              <a:rPr lang="fr-FR" sz="1400" b="1" dirty="0" smtClean="0">
                <a:solidFill>
                  <a:srgbClr val="0070C0"/>
                </a:solidFill>
              </a:rPr>
              <a:t>Identifier</a:t>
            </a:r>
            <a:r>
              <a:rPr lang="fr-FR" sz="1400" dirty="0" smtClean="0">
                <a:solidFill>
                  <a:srgbClr val="0070C0"/>
                </a:solidFill>
              </a:rPr>
              <a:t> </a:t>
            </a:r>
            <a:r>
              <a:rPr lang="fr-FR" sz="1400" dirty="0">
                <a:solidFill>
                  <a:srgbClr val="0070C0"/>
                </a:solidFill>
              </a:rPr>
              <a:t>les flux d’énergie.</a:t>
            </a:r>
          </a:p>
          <a:p>
            <a:pPr marL="182563" lvl="0" indent="-182563">
              <a:buFont typeface="Arial" pitchFamily="34" charset="0"/>
              <a:buChar char="•"/>
            </a:pPr>
            <a:r>
              <a:rPr lang="fr-FR" sz="1400" b="1" dirty="0">
                <a:solidFill>
                  <a:srgbClr val="0070C0"/>
                </a:solidFill>
              </a:rPr>
              <a:t>Tracer</a:t>
            </a:r>
            <a:r>
              <a:rPr lang="fr-FR" sz="1400" dirty="0">
                <a:solidFill>
                  <a:srgbClr val="0070C0"/>
                </a:solidFill>
              </a:rPr>
              <a:t> une chaine d’énergie, en situant les constituants et leurs fonctions.</a:t>
            </a:r>
          </a:p>
          <a:p>
            <a:pPr marL="182563" lvl="0" indent="-182563">
              <a:buFont typeface="Arial" pitchFamily="34" charset="0"/>
              <a:buChar char="•"/>
            </a:pPr>
            <a:r>
              <a:rPr lang="fr-FR" sz="1400" b="1" dirty="0">
                <a:solidFill>
                  <a:srgbClr val="0070C0"/>
                </a:solidFill>
              </a:rPr>
              <a:t>Exploiter</a:t>
            </a:r>
            <a:r>
              <a:rPr lang="fr-FR" sz="1400" dirty="0">
                <a:solidFill>
                  <a:srgbClr val="0070C0"/>
                </a:solidFill>
              </a:rPr>
              <a:t> des documents techniques réels pour évaluer un rendement global.</a:t>
            </a:r>
          </a:p>
          <a:p>
            <a:pPr marL="182563" lvl="0" indent="-182563">
              <a:buFont typeface="Arial" pitchFamily="34" charset="0"/>
              <a:buChar char="•"/>
            </a:pPr>
            <a:r>
              <a:rPr lang="fr-FR" sz="1400" b="1" dirty="0">
                <a:solidFill>
                  <a:srgbClr val="0070C0"/>
                </a:solidFill>
              </a:rPr>
              <a:t>Déterminer</a:t>
            </a:r>
            <a:r>
              <a:rPr lang="fr-FR" sz="1400" dirty="0">
                <a:solidFill>
                  <a:srgbClr val="0070C0"/>
                </a:solidFill>
              </a:rPr>
              <a:t> le rendement global pour un point de fonctionnement.</a:t>
            </a:r>
          </a:p>
          <a:p>
            <a:pPr marL="182563" lvl="0" indent="-182563">
              <a:buFont typeface="Arial" pitchFamily="34" charset="0"/>
              <a:buChar char="•"/>
            </a:pPr>
            <a:r>
              <a:rPr lang="fr-FR" sz="1400" b="1" dirty="0">
                <a:solidFill>
                  <a:srgbClr val="0070C0"/>
                </a:solidFill>
              </a:rPr>
              <a:t>Conclure</a:t>
            </a:r>
            <a:r>
              <a:rPr lang="fr-FR" sz="1400" dirty="0">
                <a:solidFill>
                  <a:srgbClr val="0070C0"/>
                </a:solidFill>
              </a:rPr>
              <a:t> sur l’efficacité énergétique</a:t>
            </a:r>
            <a:r>
              <a:rPr lang="fr-FR" sz="1400" dirty="0" smtClean="0">
                <a:solidFill>
                  <a:srgbClr val="0070C0"/>
                </a:solidFill>
              </a:rPr>
              <a:t>.</a:t>
            </a:r>
            <a:endParaRPr lang="fr-FR" sz="1400" dirty="0">
              <a:solidFill>
                <a:srgbClr val="0070C0"/>
              </a:solidFill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2716904" y="3933056"/>
            <a:ext cx="6031560" cy="2736304"/>
          </a:xfrm>
          <a:prstGeom prst="roundRect">
            <a:avLst>
              <a:gd name="adj" fmla="val 83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fr-FR" sz="1600" dirty="0">
              <a:effectLst/>
              <a:ea typeface="Calibri"/>
              <a:cs typeface="Times New Roman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19872" y="3999777"/>
            <a:ext cx="4968552" cy="25922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462547" y="5649990"/>
            <a:ext cx="2779951" cy="2718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pic>
        <p:nvPicPr>
          <p:cNvPr id="15" name="Image 14" descr="voiture-renault-r30-formule-1.jpg"/>
          <p:cNvPicPr/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8157" y="1079267"/>
            <a:ext cx="1214148" cy="75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4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à coins arrondis 104"/>
          <p:cNvSpPr/>
          <p:nvPr/>
        </p:nvSpPr>
        <p:spPr>
          <a:xfrm>
            <a:off x="63610" y="1006464"/>
            <a:ext cx="8793671" cy="5734903"/>
          </a:xfrm>
          <a:prstGeom prst="roundRect">
            <a:avLst>
              <a:gd name="adj" fmla="val 432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lvl="2" algn="ctr"/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139486" y="75589"/>
            <a:ext cx="74081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dirty="0" smtClean="0">
                <a:solidFill>
                  <a:srgbClr val="0070C0"/>
                </a:solidFill>
              </a:rPr>
              <a:t>Activités pédagogiques STI2D</a:t>
            </a:r>
            <a:endParaRPr lang="fr-FR" sz="4000" dirty="0">
              <a:solidFill>
                <a:srgbClr val="0070C0"/>
              </a:solidFill>
            </a:endParaRPr>
          </a:p>
        </p:txBody>
      </p:sp>
      <p:pic>
        <p:nvPicPr>
          <p:cNvPr id="104" name="Image 10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7125" y="75589"/>
            <a:ext cx="1035479" cy="767284"/>
          </a:xfrm>
          <a:prstGeom prst="rect">
            <a:avLst/>
          </a:prstGeom>
        </p:spPr>
      </p:pic>
      <p:sp>
        <p:nvSpPr>
          <p:cNvPr id="18" name="Rectangle à coins arrondis 17"/>
          <p:cNvSpPr/>
          <p:nvPr/>
        </p:nvSpPr>
        <p:spPr>
          <a:xfrm>
            <a:off x="181803" y="1079267"/>
            <a:ext cx="8566661" cy="77152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200" b="1" dirty="0">
                <a:solidFill>
                  <a:schemeClr val="tx1"/>
                </a:solidFill>
                <a:ea typeface="Calibri"/>
                <a:cs typeface="Times New Roman"/>
              </a:rPr>
              <a:t>Contexte de l’activité</a:t>
            </a:r>
            <a:r>
              <a:rPr lang="fr-FR" sz="900" dirty="0">
                <a:solidFill>
                  <a:schemeClr val="tx1"/>
                </a:solidFill>
                <a:ea typeface="Calibri"/>
                <a:cs typeface="Times New Roman"/>
              </a:rPr>
              <a:t/>
            </a:r>
            <a:br>
              <a:rPr lang="fr-FR" sz="900" dirty="0">
                <a:solidFill>
                  <a:schemeClr val="tx1"/>
                </a:solidFill>
                <a:ea typeface="Calibri"/>
                <a:cs typeface="Times New Roman"/>
              </a:rPr>
            </a:br>
            <a:r>
              <a:rPr lang="fr-FR" b="1" dirty="0">
                <a:solidFill>
                  <a:srgbClr val="FFFF00"/>
                </a:solidFill>
                <a:ea typeface="Calibri"/>
                <a:cs typeface="Times New Roman"/>
              </a:rPr>
              <a:t>Twizy 2 fois plus efficace qu’une formule en accélération ?</a:t>
            </a:r>
            <a:endParaRPr lang="fr-FR" sz="1400" dirty="0">
              <a:solidFill>
                <a:srgbClr val="FFFF00"/>
              </a:solidFill>
              <a:ea typeface="Calibri"/>
              <a:cs typeface="Times New Roman"/>
            </a:endParaRPr>
          </a:p>
        </p:txBody>
      </p:sp>
      <p:pic>
        <p:nvPicPr>
          <p:cNvPr id="19" name="Picture 7" descr="C:\Users\Portable Fred\Documents\Dropbox\07- Lycée\Twizy\Twizy2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7662" y="1170492"/>
            <a:ext cx="1130099" cy="589073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à coins arrondis 7"/>
          <p:cNvSpPr/>
          <p:nvPr/>
        </p:nvSpPr>
        <p:spPr>
          <a:xfrm>
            <a:off x="181803" y="1905798"/>
            <a:ext cx="5686342" cy="2675330"/>
          </a:xfrm>
          <a:prstGeom prst="roundRect">
            <a:avLst>
              <a:gd name="adj" fmla="val 83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fr-FR" sz="1400" b="1" dirty="0" smtClean="0">
                <a:solidFill>
                  <a:srgbClr val="0070C0"/>
                </a:solidFill>
              </a:rPr>
              <a:t>Contexte de l’étude : </a:t>
            </a:r>
            <a:r>
              <a:rPr lang="fr-FR" sz="1400" b="1" dirty="0">
                <a:solidFill>
                  <a:srgbClr val="0070C0"/>
                </a:solidFill>
              </a:rPr>
              <a:t>comparer l'efficacité énergétique</a:t>
            </a:r>
            <a:r>
              <a:rPr lang="fr-FR" sz="1400" dirty="0">
                <a:solidFill>
                  <a:srgbClr val="0070C0"/>
                </a:solidFill>
              </a:rPr>
              <a:t> de la petite voiture électrique Renault </a:t>
            </a:r>
            <a:r>
              <a:rPr lang="fr-FR" sz="1400" b="1" dirty="0">
                <a:solidFill>
                  <a:srgbClr val="0070C0"/>
                </a:solidFill>
              </a:rPr>
              <a:t>Twizy</a:t>
            </a:r>
            <a:r>
              <a:rPr lang="fr-FR" sz="1400" dirty="0">
                <a:solidFill>
                  <a:srgbClr val="0070C0"/>
                </a:solidFill>
              </a:rPr>
              <a:t>, avec celle d'une </a:t>
            </a:r>
            <a:r>
              <a:rPr lang="fr-FR" sz="1400" b="1" dirty="0">
                <a:solidFill>
                  <a:srgbClr val="0070C0"/>
                </a:solidFill>
              </a:rPr>
              <a:t>formule </a:t>
            </a:r>
            <a:r>
              <a:rPr lang="fr-FR" sz="1400" b="1" dirty="0" smtClean="0">
                <a:solidFill>
                  <a:srgbClr val="0070C0"/>
                </a:solidFill>
              </a:rPr>
              <a:t>1</a:t>
            </a:r>
          </a:p>
          <a:p>
            <a:pPr lvl="0"/>
            <a:r>
              <a:rPr lang="fr-FR" sz="1400" b="1" dirty="0" smtClean="0">
                <a:solidFill>
                  <a:srgbClr val="0070C0"/>
                </a:solidFill>
              </a:rPr>
              <a:t>1- Bilan des énergies</a:t>
            </a:r>
          </a:p>
          <a:p>
            <a:pPr lvl="0"/>
            <a:r>
              <a:rPr lang="fr-FR" sz="1400" b="1" dirty="0" smtClean="0">
                <a:solidFill>
                  <a:srgbClr val="0070C0"/>
                </a:solidFill>
              </a:rPr>
              <a:t>2- Flux d’énergies dans un véhicule à essence</a:t>
            </a:r>
          </a:p>
          <a:p>
            <a:pPr lvl="0"/>
            <a:r>
              <a:rPr lang="fr-FR" sz="1400" b="1" dirty="0" smtClean="0">
                <a:solidFill>
                  <a:srgbClr val="0070C0"/>
                </a:solidFill>
              </a:rPr>
              <a:t>3- Comment mesurer l’énergies mise en jeu dans le mouvement d’un véhicule ?</a:t>
            </a:r>
          </a:p>
          <a:p>
            <a:r>
              <a:rPr lang="fr-FR" sz="1400" b="1" dirty="0" smtClean="0">
                <a:solidFill>
                  <a:srgbClr val="0070C0"/>
                </a:solidFill>
              </a:rPr>
              <a:t>4- </a:t>
            </a:r>
            <a:r>
              <a:rPr lang="fr-FR" sz="1400" b="1" dirty="0">
                <a:solidFill>
                  <a:srgbClr val="0070C0"/>
                </a:solidFill>
              </a:rPr>
              <a:t>Efficacité énergétique d'une formule 1 en pleine </a:t>
            </a:r>
            <a:r>
              <a:rPr lang="fr-FR" sz="1400" b="1" dirty="0" smtClean="0">
                <a:solidFill>
                  <a:srgbClr val="0070C0"/>
                </a:solidFill>
              </a:rPr>
              <a:t>accélération-</a:t>
            </a:r>
          </a:p>
          <a:p>
            <a:r>
              <a:rPr lang="fr-FR" sz="1400" b="1" dirty="0" smtClean="0">
                <a:solidFill>
                  <a:srgbClr val="0070C0"/>
                </a:solidFill>
              </a:rPr>
              <a:t>5- Essai sur le Twizy avec accélération maximale ou </a:t>
            </a:r>
            <a:r>
              <a:rPr lang="fr-FR" sz="1400" b="1" dirty="0" smtClean="0">
                <a:solidFill>
                  <a:srgbClr val="FF0000"/>
                </a:solidFill>
              </a:rPr>
              <a:t>récupération d’un  essai compatible avec l’activité </a:t>
            </a:r>
          </a:p>
          <a:p>
            <a:r>
              <a:rPr lang="fr-FR" sz="1400" b="1" dirty="0" smtClean="0">
                <a:solidFill>
                  <a:srgbClr val="0070C0"/>
                </a:solidFill>
              </a:rPr>
              <a:t>6- Exploitation de l’essai </a:t>
            </a:r>
          </a:p>
          <a:p>
            <a:r>
              <a:rPr lang="fr-FR" sz="1400" b="1" dirty="0" smtClean="0">
                <a:solidFill>
                  <a:srgbClr val="0070C0"/>
                </a:solidFill>
              </a:rPr>
              <a:t>7- Conclusions</a:t>
            </a:r>
            <a:endParaRPr lang="fr-FR" sz="1400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2" y="4372068"/>
            <a:ext cx="6305822" cy="21228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1" name="Image 10" descr="voiture-renault-r30-formule-1.jpg"/>
          <p:cNvPicPr/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8157" y="1079267"/>
            <a:ext cx="1214148" cy="75467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24342" y="3509172"/>
            <a:ext cx="5427778" cy="6399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878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à coins arrondis 104"/>
          <p:cNvSpPr/>
          <p:nvPr/>
        </p:nvSpPr>
        <p:spPr>
          <a:xfrm>
            <a:off x="63610" y="1006464"/>
            <a:ext cx="8793671" cy="5734903"/>
          </a:xfrm>
          <a:prstGeom prst="roundRect">
            <a:avLst>
              <a:gd name="adj" fmla="val 432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lvl="2" algn="ctr"/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139486" y="75589"/>
            <a:ext cx="74081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dirty="0" smtClean="0">
                <a:solidFill>
                  <a:srgbClr val="0070C0"/>
                </a:solidFill>
              </a:rPr>
              <a:t>Activités pédagogiques STI2D</a:t>
            </a:r>
            <a:endParaRPr lang="fr-FR" sz="4000" dirty="0">
              <a:solidFill>
                <a:srgbClr val="0070C0"/>
              </a:solidFill>
            </a:endParaRPr>
          </a:p>
        </p:txBody>
      </p:sp>
      <p:pic>
        <p:nvPicPr>
          <p:cNvPr id="104" name="Image 10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7125" y="75589"/>
            <a:ext cx="1035479" cy="767284"/>
          </a:xfrm>
          <a:prstGeom prst="rect">
            <a:avLst/>
          </a:prstGeom>
        </p:spPr>
      </p:pic>
      <p:sp>
        <p:nvSpPr>
          <p:cNvPr id="18" name="Rectangle à coins arrondis 17"/>
          <p:cNvSpPr/>
          <p:nvPr/>
        </p:nvSpPr>
        <p:spPr>
          <a:xfrm>
            <a:off x="181803" y="1079267"/>
            <a:ext cx="8566661" cy="77152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200" b="1" dirty="0">
                <a:solidFill>
                  <a:schemeClr val="tx1"/>
                </a:solidFill>
                <a:ea typeface="Calibri"/>
                <a:cs typeface="Times New Roman"/>
              </a:rPr>
              <a:t>Contexte de l’activité</a:t>
            </a:r>
            <a:r>
              <a:rPr lang="fr-FR" sz="900" dirty="0">
                <a:solidFill>
                  <a:schemeClr val="tx1"/>
                </a:solidFill>
                <a:ea typeface="Calibri"/>
                <a:cs typeface="Times New Roman"/>
              </a:rPr>
              <a:t/>
            </a:r>
            <a:br>
              <a:rPr lang="fr-FR" sz="900" dirty="0">
                <a:solidFill>
                  <a:schemeClr val="tx1"/>
                </a:solidFill>
                <a:ea typeface="Calibri"/>
                <a:cs typeface="Times New Roman"/>
              </a:rPr>
            </a:br>
            <a:r>
              <a:rPr lang="fr-FR" b="1" dirty="0">
                <a:solidFill>
                  <a:srgbClr val="FFFF00"/>
                </a:solidFill>
                <a:ea typeface="Calibri"/>
                <a:cs typeface="Times New Roman"/>
              </a:rPr>
              <a:t>Twizy 2 fois plus efficace qu’une formule en accélération ?</a:t>
            </a:r>
            <a:endParaRPr lang="fr-FR" sz="1400" dirty="0">
              <a:solidFill>
                <a:srgbClr val="FFFF00"/>
              </a:solidFill>
              <a:ea typeface="Calibri"/>
              <a:cs typeface="Times New Roman"/>
            </a:endParaRPr>
          </a:p>
        </p:txBody>
      </p:sp>
      <p:pic>
        <p:nvPicPr>
          <p:cNvPr id="19" name="Picture 7" descr="C:\Users\Portable Fred\Documents\Dropbox\07- Lycée\Twizy\Twizy2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7662" y="1170492"/>
            <a:ext cx="1130099" cy="589073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à coins arrondis 7"/>
          <p:cNvSpPr/>
          <p:nvPr/>
        </p:nvSpPr>
        <p:spPr>
          <a:xfrm>
            <a:off x="181803" y="1905798"/>
            <a:ext cx="5686342" cy="587098"/>
          </a:xfrm>
          <a:prstGeom prst="roundRect">
            <a:avLst>
              <a:gd name="adj" fmla="val 83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fr-FR" sz="1400" b="1" dirty="0" smtClean="0">
                <a:solidFill>
                  <a:srgbClr val="0070C0"/>
                </a:solidFill>
              </a:rPr>
              <a:t>5- Essai sur le Twizy </a:t>
            </a:r>
            <a:endParaRPr lang="fr-FR" sz="1400" dirty="0">
              <a:solidFill>
                <a:srgbClr val="0070C0"/>
              </a:solidFill>
            </a:endParaRPr>
          </a:p>
        </p:txBody>
      </p:sp>
      <p:pic>
        <p:nvPicPr>
          <p:cNvPr id="11" name="Image 10" descr="voiture-renault-r30-formule-1.jpg"/>
          <p:cNvPicPr/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8157" y="1079267"/>
            <a:ext cx="1214148" cy="75467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803" y="2199347"/>
            <a:ext cx="8611466" cy="389394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11085" y="5445224"/>
            <a:ext cx="542777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235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à coins arrondis 104"/>
          <p:cNvSpPr/>
          <p:nvPr/>
        </p:nvSpPr>
        <p:spPr>
          <a:xfrm>
            <a:off x="63610" y="1006464"/>
            <a:ext cx="8793671" cy="5734903"/>
          </a:xfrm>
          <a:prstGeom prst="roundRect">
            <a:avLst>
              <a:gd name="adj" fmla="val 432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lvl="2" algn="ctr"/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139486" y="75589"/>
            <a:ext cx="74081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dirty="0" smtClean="0">
                <a:solidFill>
                  <a:srgbClr val="0070C0"/>
                </a:solidFill>
              </a:rPr>
              <a:t>Activités pédagogiques STI2D</a:t>
            </a:r>
            <a:endParaRPr lang="fr-FR" sz="4000" dirty="0">
              <a:solidFill>
                <a:srgbClr val="0070C0"/>
              </a:solidFill>
            </a:endParaRPr>
          </a:p>
        </p:txBody>
      </p:sp>
      <p:pic>
        <p:nvPicPr>
          <p:cNvPr id="104" name="Image 10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7125" y="75589"/>
            <a:ext cx="1035479" cy="767284"/>
          </a:xfrm>
          <a:prstGeom prst="rect">
            <a:avLst/>
          </a:prstGeom>
        </p:spPr>
      </p:pic>
      <p:sp>
        <p:nvSpPr>
          <p:cNvPr id="18" name="Rectangle à coins arrondis 17"/>
          <p:cNvSpPr/>
          <p:nvPr/>
        </p:nvSpPr>
        <p:spPr>
          <a:xfrm>
            <a:off x="181803" y="1079267"/>
            <a:ext cx="8566661" cy="77152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200" b="1" dirty="0">
                <a:solidFill>
                  <a:schemeClr val="tx1"/>
                </a:solidFill>
                <a:ea typeface="Calibri"/>
                <a:cs typeface="Times New Roman"/>
              </a:rPr>
              <a:t>Contexte de l’activité</a:t>
            </a:r>
            <a:r>
              <a:rPr lang="fr-FR" sz="900" dirty="0">
                <a:solidFill>
                  <a:schemeClr val="tx1"/>
                </a:solidFill>
                <a:ea typeface="Calibri"/>
                <a:cs typeface="Times New Roman"/>
              </a:rPr>
              <a:t/>
            </a:r>
            <a:br>
              <a:rPr lang="fr-FR" sz="900" dirty="0">
                <a:solidFill>
                  <a:schemeClr val="tx1"/>
                </a:solidFill>
                <a:ea typeface="Calibri"/>
                <a:cs typeface="Times New Roman"/>
              </a:rPr>
            </a:br>
            <a:r>
              <a:rPr lang="fr-FR" b="1" dirty="0">
                <a:solidFill>
                  <a:srgbClr val="FFFF00"/>
                </a:solidFill>
                <a:ea typeface="Calibri"/>
                <a:cs typeface="Times New Roman"/>
              </a:rPr>
              <a:t>Twizy 2 fois plus efficace qu’une formule en accélération ?</a:t>
            </a:r>
            <a:endParaRPr lang="fr-FR" sz="1400" dirty="0">
              <a:solidFill>
                <a:srgbClr val="FFFF00"/>
              </a:solidFill>
              <a:ea typeface="Calibri"/>
              <a:cs typeface="Times New Roman"/>
            </a:endParaRPr>
          </a:p>
        </p:txBody>
      </p:sp>
      <p:pic>
        <p:nvPicPr>
          <p:cNvPr id="19" name="Picture 7" descr="C:\Users\Portable Fred\Documents\Dropbox\07- Lycée\Twizy\Twizy2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7662" y="1170492"/>
            <a:ext cx="1130099" cy="589073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à coins arrondis 7"/>
          <p:cNvSpPr/>
          <p:nvPr/>
        </p:nvSpPr>
        <p:spPr>
          <a:xfrm>
            <a:off x="181802" y="1905798"/>
            <a:ext cx="8566661" cy="4725584"/>
          </a:xfrm>
          <a:prstGeom prst="roundRect">
            <a:avLst>
              <a:gd name="adj" fmla="val 271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fr-FR" sz="1400" b="1" dirty="0" smtClean="0">
                <a:solidFill>
                  <a:srgbClr val="0070C0"/>
                </a:solidFill>
              </a:rPr>
              <a:t>5- Récupération d’un essai compatible</a:t>
            </a:r>
            <a:endParaRPr lang="fr-FR" sz="1400" dirty="0">
              <a:solidFill>
                <a:srgbClr val="0070C0"/>
              </a:solidFill>
            </a:endParaRPr>
          </a:p>
        </p:txBody>
      </p:sp>
      <p:pic>
        <p:nvPicPr>
          <p:cNvPr id="11" name="Image 10" descr="voiture-renault-r30-formule-1.jpg"/>
          <p:cNvPicPr/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8157" y="1079267"/>
            <a:ext cx="1214148" cy="754676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2242817"/>
            <a:ext cx="6041319" cy="423408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835696" y="4941168"/>
            <a:ext cx="1804764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3059832" y="686042"/>
            <a:ext cx="2479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hlinkClick r:id="rId6"/>
              </a:rPr>
              <a:t>http://cakelabs.fr/twizy/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9686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à coins arrondis 104"/>
          <p:cNvSpPr/>
          <p:nvPr/>
        </p:nvSpPr>
        <p:spPr>
          <a:xfrm>
            <a:off x="63610" y="1006464"/>
            <a:ext cx="8793671" cy="5734903"/>
          </a:xfrm>
          <a:prstGeom prst="roundRect">
            <a:avLst>
              <a:gd name="adj" fmla="val 432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lvl="2" algn="ctr"/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139486" y="75589"/>
            <a:ext cx="74081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dirty="0" smtClean="0">
                <a:solidFill>
                  <a:srgbClr val="0070C0"/>
                </a:solidFill>
              </a:rPr>
              <a:t>Activités pédagogiques STI2D</a:t>
            </a:r>
            <a:endParaRPr lang="fr-FR" sz="4000" dirty="0">
              <a:solidFill>
                <a:srgbClr val="0070C0"/>
              </a:solidFill>
            </a:endParaRPr>
          </a:p>
        </p:txBody>
      </p:sp>
      <p:pic>
        <p:nvPicPr>
          <p:cNvPr id="104" name="Image 10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7125" y="75589"/>
            <a:ext cx="1035479" cy="767284"/>
          </a:xfrm>
          <a:prstGeom prst="rect">
            <a:avLst/>
          </a:prstGeom>
        </p:spPr>
      </p:pic>
      <p:sp>
        <p:nvSpPr>
          <p:cNvPr id="18" name="Rectangle à coins arrondis 17"/>
          <p:cNvSpPr/>
          <p:nvPr/>
        </p:nvSpPr>
        <p:spPr>
          <a:xfrm>
            <a:off x="181803" y="1079267"/>
            <a:ext cx="8566661" cy="77152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200" b="1" dirty="0">
                <a:solidFill>
                  <a:schemeClr val="tx1"/>
                </a:solidFill>
                <a:ea typeface="Calibri"/>
                <a:cs typeface="Times New Roman"/>
              </a:rPr>
              <a:t>Contexte de l’activité</a:t>
            </a:r>
            <a:r>
              <a:rPr lang="fr-FR" sz="900" dirty="0">
                <a:solidFill>
                  <a:schemeClr val="tx1"/>
                </a:solidFill>
                <a:ea typeface="Calibri"/>
                <a:cs typeface="Times New Roman"/>
              </a:rPr>
              <a:t/>
            </a:r>
            <a:br>
              <a:rPr lang="fr-FR" sz="900" dirty="0">
                <a:solidFill>
                  <a:schemeClr val="tx1"/>
                </a:solidFill>
                <a:ea typeface="Calibri"/>
                <a:cs typeface="Times New Roman"/>
              </a:rPr>
            </a:br>
            <a:r>
              <a:rPr lang="fr-FR" b="1" dirty="0">
                <a:solidFill>
                  <a:srgbClr val="FFFF00"/>
                </a:solidFill>
                <a:ea typeface="Calibri"/>
                <a:cs typeface="Times New Roman"/>
              </a:rPr>
              <a:t>Twizy 2 fois plus efficace qu’une formule en accélération ?</a:t>
            </a:r>
            <a:endParaRPr lang="fr-FR" sz="1400" dirty="0">
              <a:solidFill>
                <a:srgbClr val="FFFF00"/>
              </a:solidFill>
              <a:ea typeface="Calibri"/>
              <a:cs typeface="Times New Roman"/>
            </a:endParaRPr>
          </a:p>
        </p:txBody>
      </p:sp>
      <p:pic>
        <p:nvPicPr>
          <p:cNvPr id="19" name="Picture 7" descr="C:\Users\Portable Fred\Documents\Dropbox\07- Lycée\Twizy\Twizy2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7662" y="1170492"/>
            <a:ext cx="1130099" cy="589073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à coins arrondis 7"/>
          <p:cNvSpPr/>
          <p:nvPr/>
        </p:nvSpPr>
        <p:spPr>
          <a:xfrm>
            <a:off x="181802" y="1905798"/>
            <a:ext cx="8566661" cy="4725584"/>
          </a:xfrm>
          <a:prstGeom prst="roundRect">
            <a:avLst>
              <a:gd name="adj" fmla="val 271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fr-FR" sz="1400" b="1" dirty="0" smtClean="0">
                <a:solidFill>
                  <a:srgbClr val="0070C0"/>
                </a:solidFill>
              </a:rPr>
              <a:t>5- Récupération d’un essai compatible</a:t>
            </a:r>
            <a:endParaRPr lang="fr-FR" sz="1400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9430" y="2204864"/>
            <a:ext cx="6288044" cy="4371946"/>
          </a:xfrm>
          <a:prstGeom prst="rect">
            <a:avLst/>
          </a:prstGeom>
        </p:spPr>
      </p:pic>
      <p:pic>
        <p:nvPicPr>
          <p:cNvPr id="11" name="Image 10" descr="voiture-renault-r30-formule-1.jpg"/>
          <p:cNvPicPr/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8157" y="1079267"/>
            <a:ext cx="1214148" cy="75467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645454" y="3889398"/>
            <a:ext cx="1804764" cy="16998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3059832" y="686042"/>
            <a:ext cx="2479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hlinkClick r:id="rId6"/>
              </a:rPr>
              <a:t>http://cakelabs.fr/twizy/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8062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à coins arrondis 104"/>
          <p:cNvSpPr/>
          <p:nvPr/>
        </p:nvSpPr>
        <p:spPr>
          <a:xfrm>
            <a:off x="63610" y="1006464"/>
            <a:ext cx="8793671" cy="5734903"/>
          </a:xfrm>
          <a:prstGeom prst="roundRect">
            <a:avLst>
              <a:gd name="adj" fmla="val 432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lvl="2" algn="ctr"/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139486" y="75589"/>
            <a:ext cx="74081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dirty="0" smtClean="0">
                <a:solidFill>
                  <a:srgbClr val="0070C0"/>
                </a:solidFill>
              </a:rPr>
              <a:t>Activités pédagogiques STI2D</a:t>
            </a:r>
            <a:endParaRPr lang="fr-FR" sz="4000" dirty="0">
              <a:solidFill>
                <a:srgbClr val="0070C0"/>
              </a:solidFill>
            </a:endParaRPr>
          </a:p>
        </p:txBody>
      </p:sp>
      <p:pic>
        <p:nvPicPr>
          <p:cNvPr id="104" name="Image 10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7125" y="75589"/>
            <a:ext cx="1035479" cy="767284"/>
          </a:xfrm>
          <a:prstGeom prst="rect">
            <a:avLst/>
          </a:prstGeom>
        </p:spPr>
      </p:pic>
      <p:sp>
        <p:nvSpPr>
          <p:cNvPr id="18" name="Rectangle à coins arrondis 17"/>
          <p:cNvSpPr/>
          <p:nvPr/>
        </p:nvSpPr>
        <p:spPr>
          <a:xfrm>
            <a:off x="181803" y="1079267"/>
            <a:ext cx="8566661" cy="77152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200" b="1" dirty="0">
                <a:solidFill>
                  <a:schemeClr val="tx1"/>
                </a:solidFill>
                <a:ea typeface="Calibri"/>
                <a:cs typeface="Times New Roman"/>
              </a:rPr>
              <a:t>Contexte de l’activité</a:t>
            </a:r>
            <a:r>
              <a:rPr lang="fr-FR" sz="900" dirty="0">
                <a:solidFill>
                  <a:schemeClr val="tx1"/>
                </a:solidFill>
                <a:ea typeface="Calibri"/>
                <a:cs typeface="Times New Roman"/>
              </a:rPr>
              <a:t/>
            </a:r>
            <a:br>
              <a:rPr lang="fr-FR" sz="900" dirty="0">
                <a:solidFill>
                  <a:schemeClr val="tx1"/>
                </a:solidFill>
                <a:ea typeface="Calibri"/>
                <a:cs typeface="Times New Roman"/>
              </a:rPr>
            </a:br>
            <a:r>
              <a:rPr lang="fr-FR" b="1" dirty="0">
                <a:solidFill>
                  <a:srgbClr val="FFFF00"/>
                </a:solidFill>
                <a:ea typeface="Calibri"/>
                <a:cs typeface="Times New Roman"/>
              </a:rPr>
              <a:t>Twizy 2 fois plus efficace qu’une formule en accélération ?</a:t>
            </a:r>
            <a:endParaRPr lang="fr-FR" sz="1400" dirty="0">
              <a:solidFill>
                <a:srgbClr val="FFFF00"/>
              </a:solidFill>
              <a:ea typeface="Calibri"/>
              <a:cs typeface="Times New Roman"/>
            </a:endParaRPr>
          </a:p>
        </p:txBody>
      </p:sp>
      <p:pic>
        <p:nvPicPr>
          <p:cNvPr id="19" name="Picture 7" descr="C:\Users\Portable Fred\Documents\Dropbox\07- Lycée\Twizy\Twizy2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7662" y="1170492"/>
            <a:ext cx="1130099" cy="589073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à coins arrondis 7"/>
          <p:cNvSpPr/>
          <p:nvPr/>
        </p:nvSpPr>
        <p:spPr>
          <a:xfrm>
            <a:off x="181802" y="1905798"/>
            <a:ext cx="8566661" cy="4725584"/>
          </a:xfrm>
          <a:prstGeom prst="roundRect">
            <a:avLst>
              <a:gd name="adj" fmla="val 271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fr-FR" sz="1400" b="1" dirty="0" smtClean="0">
                <a:solidFill>
                  <a:srgbClr val="0070C0"/>
                </a:solidFill>
              </a:rPr>
              <a:t>5- Récupération d’un essai compatible</a:t>
            </a:r>
            <a:endParaRPr lang="fr-FR" sz="1400" dirty="0">
              <a:solidFill>
                <a:srgbClr val="0070C0"/>
              </a:solidFill>
            </a:endParaRPr>
          </a:p>
        </p:txBody>
      </p:sp>
      <p:pic>
        <p:nvPicPr>
          <p:cNvPr id="11" name="Image 10" descr="voiture-renault-r30-formule-1.jpg"/>
          <p:cNvPicPr/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8157" y="1079267"/>
            <a:ext cx="1214148" cy="754676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0113" y="2204864"/>
            <a:ext cx="6288044" cy="434911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556290" y="3856075"/>
            <a:ext cx="1804764" cy="6917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3059832" y="686042"/>
            <a:ext cx="2479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hlinkClick r:id="rId6"/>
              </a:rPr>
              <a:t>http://cakelabs.fr/twizy/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3458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à coins arrondis 104"/>
          <p:cNvSpPr/>
          <p:nvPr/>
        </p:nvSpPr>
        <p:spPr>
          <a:xfrm>
            <a:off x="63610" y="1006464"/>
            <a:ext cx="8793671" cy="5734903"/>
          </a:xfrm>
          <a:prstGeom prst="roundRect">
            <a:avLst>
              <a:gd name="adj" fmla="val 432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lvl="2" algn="ctr"/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139486" y="75589"/>
            <a:ext cx="74081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dirty="0" smtClean="0">
                <a:solidFill>
                  <a:srgbClr val="0070C0"/>
                </a:solidFill>
              </a:rPr>
              <a:t>Activités pédagogiques STI2D</a:t>
            </a:r>
            <a:endParaRPr lang="fr-FR" sz="4000" dirty="0">
              <a:solidFill>
                <a:srgbClr val="0070C0"/>
              </a:solidFill>
            </a:endParaRPr>
          </a:p>
        </p:txBody>
      </p:sp>
      <p:pic>
        <p:nvPicPr>
          <p:cNvPr id="104" name="Image 10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7125" y="75589"/>
            <a:ext cx="1035479" cy="767284"/>
          </a:xfrm>
          <a:prstGeom prst="rect">
            <a:avLst/>
          </a:prstGeom>
        </p:spPr>
      </p:pic>
      <p:sp>
        <p:nvSpPr>
          <p:cNvPr id="18" name="Rectangle à coins arrondis 17"/>
          <p:cNvSpPr/>
          <p:nvPr/>
        </p:nvSpPr>
        <p:spPr>
          <a:xfrm>
            <a:off x="181803" y="1079267"/>
            <a:ext cx="8566661" cy="77152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200" b="1" dirty="0">
                <a:solidFill>
                  <a:schemeClr val="tx1"/>
                </a:solidFill>
                <a:ea typeface="Calibri"/>
                <a:cs typeface="Times New Roman"/>
              </a:rPr>
              <a:t>Contexte de l’activité</a:t>
            </a:r>
            <a:r>
              <a:rPr lang="fr-FR" sz="900" dirty="0">
                <a:solidFill>
                  <a:schemeClr val="tx1"/>
                </a:solidFill>
                <a:ea typeface="Calibri"/>
                <a:cs typeface="Times New Roman"/>
              </a:rPr>
              <a:t/>
            </a:r>
            <a:br>
              <a:rPr lang="fr-FR" sz="900" dirty="0">
                <a:solidFill>
                  <a:schemeClr val="tx1"/>
                </a:solidFill>
                <a:ea typeface="Calibri"/>
                <a:cs typeface="Times New Roman"/>
              </a:rPr>
            </a:br>
            <a:r>
              <a:rPr lang="fr-FR" b="1" dirty="0">
                <a:solidFill>
                  <a:srgbClr val="FFFF00"/>
                </a:solidFill>
                <a:ea typeface="Calibri"/>
                <a:cs typeface="Times New Roman"/>
              </a:rPr>
              <a:t>Twizy 2 fois plus efficace qu’une formule en accélération ?</a:t>
            </a:r>
            <a:endParaRPr lang="fr-FR" sz="1400" dirty="0">
              <a:solidFill>
                <a:srgbClr val="FFFF00"/>
              </a:solidFill>
              <a:ea typeface="Calibri"/>
              <a:cs typeface="Times New Roman"/>
            </a:endParaRPr>
          </a:p>
        </p:txBody>
      </p:sp>
      <p:pic>
        <p:nvPicPr>
          <p:cNvPr id="19" name="Picture 7" descr="C:\Users\Portable Fred\Documents\Dropbox\07- Lycée\Twizy\Twizy2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7662" y="1170492"/>
            <a:ext cx="1130099" cy="589073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à coins arrondis 7"/>
          <p:cNvSpPr/>
          <p:nvPr/>
        </p:nvSpPr>
        <p:spPr>
          <a:xfrm>
            <a:off x="181802" y="1905798"/>
            <a:ext cx="8566661" cy="4725584"/>
          </a:xfrm>
          <a:prstGeom prst="roundRect">
            <a:avLst>
              <a:gd name="adj" fmla="val 271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fr-FR" sz="1400" b="1" dirty="0" smtClean="0">
                <a:solidFill>
                  <a:srgbClr val="0070C0"/>
                </a:solidFill>
              </a:rPr>
              <a:t>5- Récupération d’un essai compatible</a:t>
            </a:r>
            <a:endParaRPr lang="fr-FR" sz="1400" dirty="0">
              <a:solidFill>
                <a:srgbClr val="0070C0"/>
              </a:solidFill>
            </a:endParaRPr>
          </a:p>
        </p:txBody>
      </p:sp>
      <p:pic>
        <p:nvPicPr>
          <p:cNvPr id="11" name="Image 10" descr="voiture-renault-r30-formule-1.jpg"/>
          <p:cNvPicPr/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8157" y="1079267"/>
            <a:ext cx="1214148" cy="754676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0113" y="2204864"/>
            <a:ext cx="6288044" cy="434911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556290" y="3856075"/>
            <a:ext cx="1804764" cy="6917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3059832" y="686042"/>
            <a:ext cx="2479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hlinkClick r:id="rId6"/>
              </a:rPr>
              <a:t>http://cakelabs.fr/twizy/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864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9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Diapositive 1&quot;/&gt;&lt;property id=&quot;20307&quot; value=&quot;256&quot;/&gt;&lt;/object&gt;&lt;object type=&quot;3&quot; unique_id=&quot;10004&quot;&gt;&lt;property id=&quot;20148&quot; value=&quot;5&quot;/&gt;&lt;property id=&quot;20300&quot; value=&quot;Diapositive 2&quot;/&gt;&lt;property id=&quot;20307&quot; value=&quot;264&quot;/&gt;&lt;/object&gt;&lt;object type=&quot;3&quot; unique_id=&quot;10005&quot;&gt;&lt;property id=&quot;20148&quot; value=&quot;5&quot;/&gt;&lt;property id=&quot;20300&quot; value=&quot;Diapositive 3&quot;/&gt;&lt;property id=&quot;20307&quot; value=&quot;271&quot;/&gt;&lt;/object&gt;&lt;object type=&quot;3&quot; unique_id=&quot;10006&quot;&gt;&lt;property id=&quot;20148&quot; value=&quot;5&quot;/&gt;&lt;property id=&quot;20300&quot; value=&quot;Diapositive 4&quot;/&gt;&lt;property id=&quot;20307&quot; value=&quot;277&quot;/&gt;&lt;/object&gt;&lt;object type=&quot;3&quot; unique_id=&quot;10007&quot;&gt;&lt;property id=&quot;20148&quot; value=&quot;5&quot;/&gt;&lt;property id=&quot;20300&quot; value=&quot;Diapositive 5&quot;/&gt;&lt;property id=&quot;20307&quot; value=&quot;294&quot;/&gt;&lt;/object&gt;&lt;object type=&quot;3&quot; unique_id=&quot;10008&quot;&gt;&lt;property id=&quot;20148&quot; value=&quot;5&quot;/&gt;&lt;property id=&quot;20300&quot; value=&quot;Diapositive 6&quot;/&gt;&lt;property id=&quot;20307&quot; value=&quot;296&quot;/&gt;&lt;/object&gt;&lt;object type=&quot;3&quot; unique_id=&quot;10009&quot;&gt;&lt;property id=&quot;20148&quot; value=&quot;5&quot;/&gt;&lt;property id=&quot;20300&quot; value=&quot;Diapositive 7&quot;/&gt;&lt;property id=&quot;20307&quot; value=&quot;297&quot;/&gt;&lt;/object&gt;&lt;object type=&quot;3&quot; unique_id=&quot;10010&quot;&gt;&lt;property id=&quot;20148&quot; value=&quot;5&quot;/&gt;&lt;property id=&quot;20300&quot; value=&quot;Diapositive 8&quot;/&gt;&lt;property id=&quot;20307&quot; value=&quot;298&quot;/&gt;&lt;/object&gt;&lt;object type=&quot;3&quot; unique_id=&quot;10011&quot;&gt;&lt;property id=&quot;20148&quot; value=&quot;5&quot;/&gt;&lt;property id=&quot;20300&quot; value=&quot;Diapositive 9&quot;/&gt;&lt;property id=&quot;20307&quot; value=&quot;299&quot;/&gt;&lt;/object&gt;&lt;object type=&quot;3&quot; unique_id=&quot;10012&quot;&gt;&lt;property id=&quot;20148&quot; value=&quot;5&quot;/&gt;&lt;property id=&quot;20300&quot; value=&quot;Diapositive 10&quot;/&gt;&lt;property id=&quot;20307&quot; value=&quot;301&quot;/&gt;&lt;/object&gt;&lt;object type=&quot;3&quot; unique_id=&quot;10013&quot;&gt;&lt;property id=&quot;20148&quot; value=&quot;5&quot;/&gt;&lt;property id=&quot;20300&quot; value=&quot;Diapositive 11&quot;/&gt;&lt;property id=&quot;20307&quot; value=&quot;302&quot;/&gt;&lt;/object&gt;&lt;object type=&quot;3&quot; unique_id=&quot;10014&quot;&gt;&lt;property id=&quot;20148&quot; value=&quot;5&quot;/&gt;&lt;property id=&quot;20300&quot; value=&quot;Diapositive 12&quot;/&gt;&lt;property id=&quot;20307&quot; value=&quot;303&quot;/&gt;&lt;/object&gt;&lt;object type=&quot;3&quot; unique_id=&quot;10015&quot;&gt;&lt;property id=&quot;20148&quot; value=&quot;5&quot;/&gt;&lt;property id=&quot;20300&quot; value=&quot;Diapositive 13&quot;/&gt;&lt;property id=&quot;20307&quot; value=&quot;304&quot;/&gt;&lt;/object&gt;&lt;object type=&quot;3&quot; unique_id=&quot;10016&quot;&gt;&lt;property id=&quot;20148&quot; value=&quot;5&quot;/&gt;&lt;property id=&quot;20300&quot; value=&quot;Diapositive 14&quot;/&gt;&lt;property id=&quot;20307&quot; value=&quot;305&quot;/&gt;&lt;/object&gt;&lt;object type=&quot;3&quot; unique_id=&quot;10017&quot;&gt;&lt;property id=&quot;20148&quot; value=&quot;5&quot;/&gt;&lt;property id=&quot;20300&quot; value=&quot;Diapositive 15&quot;/&gt;&lt;property id=&quot;20307&quot; value=&quot;309&quot;/&gt;&lt;/object&gt;&lt;object type=&quot;3&quot; unique_id=&quot;10018&quot;&gt;&lt;property id=&quot;20148&quot; value=&quot;5&quot;/&gt;&lt;property id=&quot;20300&quot; value=&quot;Diapositive 16&quot;/&gt;&lt;property id=&quot;20307&quot; value=&quot;306&quot;/&gt;&lt;/object&gt;&lt;object type=&quot;3&quot; unique_id=&quot;10019&quot;&gt;&lt;property id=&quot;20148&quot; value=&quot;5&quot;/&gt;&lt;property id=&quot;20300&quot; value=&quot;Diapositive 17&quot;/&gt;&lt;property id=&quot;20307&quot; value=&quot;300&quot;/&gt;&lt;/object&gt;&lt;object type=&quot;3&quot; unique_id=&quot;10020&quot;&gt;&lt;property id=&quot;20148&quot; value=&quot;5&quot;/&gt;&lt;property id=&quot;20300&quot; value=&quot;Diapositive 18&quot;/&gt;&lt;property id=&quot;20307&quot; value=&quot;274&quot;/&gt;&lt;/object&gt;&lt;object type=&quot;3&quot; unique_id=&quot;10021&quot;&gt;&lt;property id=&quot;20148&quot; value=&quot;5&quot;/&gt;&lt;property id=&quot;20300&quot; value=&quot;Diapositive 19&quot;/&gt;&lt;property id=&quot;20307&quot; value=&quot;280&quot;/&gt;&lt;/object&gt;&lt;object type=&quot;3&quot; unique_id=&quot;10022&quot;&gt;&lt;property id=&quot;20148&quot; value=&quot;5&quot;/&gt;&lt;property id=&quot;20300&quot; value=&quot;Diapositive 20&quot;/&gt;&lt;property id=&quot;20307&quot; value=&quot;263&quot;/&gt;&lt;/object&gt;&lt;/object&gt;&lt;object type=&quot;8&quot; unique_id=&quot;1004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1393</TotalTime>
  <Words>388</Words>
  <Application>Microsoft Office PowerPoint</Application>
  <PresentationFormat>Affichage à l'écran (4:3)</PresentationFormat>
  <Paragraphs>96</Paragraphs>
  <Slides>20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Frédéric TARAUD</dc:creator>
  <cp:lastModifiedBy>CDT</cp:lastModifiedBy>
  <cp:revision>53</cp:revision>
  <dcterms:created xsi:type="dcterms:W3CDTF">2012-11-15T09:58:09Z</dcterms:created>
  <dcterms:modified xsi:type="dcterms:W3CDTF">2014-05-16T08:12:03Z</dcterms:modified>
</cp:coreProperties>
</file>