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59" r:id="rId4"/>
    <p:sldId id="260" r:id="rId5"/>
    <p:sldId id="261" r:id="rId6"/>
    <p:sldId id="293" r:id="rId7"/>
    <p:sldId id="263" r:id="rId8"/>
    <p:sldId id="264" r:id="rId9"/>
    <p:sldId id="265" r:id="rId10"/>
    <p:sldId id="266" r:id="rId11"/>
    <p:sldId id="269" r:id="rId12"/>
    <p:sldId id="295" r:id="rId13"/>
    <p:sldId id="271" r:id="rId14"/>
    <p:sldId id="277" r:id="rId15"/>
    <p:sldId id="274" r:id="rId16"/>
    <p:sldId id="278" r:id="rId17"/>
    <p:sldId id="267" r:id="rId18"/>
    <p:sldId id="268" r:id="rId19"/>
    <p:sldId id="285" r:id="rId20"/>
    <p:sldId id="275" r:id="rId21"/>
    <p:sldId id="273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62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F7FEE12-26FD-1244-8217-62E62A26705B}">
          <p14:sldIdLst>
            <p14:sldId id="256"/>
          </p14:sldIdLst>
        </p14:section>
        <p14:section name="Introduction" id="{5EE17BA4-C368-9841-8069-3F5E6E744DFD}">
          <p14:sldIdLst>
            <p14:sldId id="258"/>
            <p14:sldId id="259"/>
            <p14:sldId id="260"/>
            <p14:sldId id="261"/>
            <p14:sldId id="293"/>
          </p14:sldIdLst>
        </p14:section>
        <p14:section name="Mise en place du projet:" id="{0918C94E-72E9-D84A-852B-BCFA396FB529}">
          <p14:sldIdLst>
            <p14:sldId id="263"/>
            <p14:sldId id="264"/>
            <p14:sldId id="265"/>
            <p14:sldId id="266"/>
            <p14:sldId id="269"/>
            <p14:sldId id="295"/>
            <p14:sldId id="271"/>
            <p14:sldId id="277"/>
            <p14:sldId id="274"/>
            <p14:sldId id="278"/>
            <p14:sldId id="267"/>
            <p14:sldId id="268"/>
            <p14:sldId id="285"/>
            <p14:sldId id="275"/>
            <p14:sldId id="273"/>
          </p14:sldIdLst>
        </p14:section>
        <p14:section name="E learning" id="{329380FD-F427-4944-98EC-D27C3F0AEAE9}">
          <p14:sldIdLst>
            <p14:sldId id="286"/>
            <p14:sldId id="287"/>
            <p14:sldId id="288"/>
            <p14:sldId id="289"/>
            <p14:sldId id="290"/>
            <p14:sldId id="291"/>
            <p14:sldId id="292"/>
          </p14:sldIdLst>
        </p14:section>
        <p14:section name="suite travail IRIO" id="{747DC43F-72EA-1E41-9DAE-860FAF600557}">
          <p14:sldIdLst>
            <p14:sldId id="262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16" y="1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emf"/><Relationship Id="rId10" Type="http://schemas.openxmlformats.org/officeDocument/2006/relationships/image" Target="../media/image70.jpeg"/><Relationship Id="rId4" Type="http://schemas.openxmlformats.org/officeDocument/2006/relationships/image" Target="../media/image64.emf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53.jpeg"/><Relationship Id="rId5" Type="http://schemas.openxmlformats.org/officeDocument/2006/relationships/image" Target="../media/image29.png"/><Relationship Id="rId10" Type="http://schemas.openxmlformats.org/officeDocument/2006/relationships/image" Target="../media/image52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Efficacité énergétique et Développement durable.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TRAAM 2012-14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54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985" y="5515168"/>
            <a:ext cx="8735028" cy="1143000"/>
          </a:xfrm>
        </p:spPr>
        <p:txBody>
          <a:bodyPr/>
          <a:lstStyle/>
          <a:p>
            <a:r>
              <a:rPr lang="fr-FR" dirty="0" smtClean="0"/>
              <a:t>Réalisation – Câblage.</a:t>
            </a:r>
            <a:endParaRPr lang="fr-FR" dirty="0"/>
          </a:p>
        </p:txBody>
      </p:sp>
      <p:pic>
        <p:nvPicPr>
          <p:cNvPr id="6" name="Espace réservé du contenu 5" descr="IMG_009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058" y="409637"/>
            <a:ext cx="6993742" cy="3796603"/>
          </a:xfrm>
        </p:spPr>
      </p:pic>
      <p:pic>
        <p:nvPicPr>
          <p:cNvPr id="7" name="Image 6" descr="IMG_03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500" y="409636"/>
            <a:ext cx="6533300" cy="4899976"/>
          </a:xfrm>
          <a:prstGeom prst="rect">
            <a:avLst/>
          </a:prstGeom>
        </p:spPr>
      </p:pic>
      <p:pic>
        <p:nvPicPr>
          <p:cNvPr id="8" name="Image 7" descr="IMG_033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831" y="259436"/>
            <a:ext cx="4028877" cy="5371836"/>
          </a:xfrm>
          <a:prstGeom prst="rect">
            <a:avLst/>
          </a:prstGeom>
        </p:spPr>
      </p:pic>
      <p:pic>
        <p:nvPicPr>
          <p:cNvPr id="9" name="Image 8" descr="IMG_033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78" y="6011"/>
            <a:ext cx="7264675" cy="5448506"/>
          </a:xfrm>
          <a:prstGeom prst="rect">
            <a:avLst/>
          </a:prstGeom>
        </p:spPr>
      </p:pic>
      <p:pic>
        <p:nvPicPr>
          <p:cNvPr id="10" name="Image 9" descr="IMG_035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251" y="122890"/>
            <a:ext cx="4039701" cy="5386267"/>
          </a:xfrm>
          <a:prstGeom prst="rect">
            <a:avLst/>
          </a:prstGeom>
        </p:spPr>
      </p:pic>
      <p:pic>
        <p:nvPicPr>
          <p:cNvPr id="11" name="Image 10" descr="IMG_037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58" y="6011"/>
            <a:ext cx="7345543" cy="550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444" y="4943668"/>
            <a:ext cx="6512511" cy="1143000"/>
          </a:xfrm>
        </p:spPr>
        <p:txBody>
          <a:bodyPr/>
          <a:lstStyle/>
          <a:p>
            <a:r>
              <a:rPr lang="fr-FR" dirty="0" smtClean="0"/>
              <a:t>Modélisation 3D de l’extension Bureaux.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444" y="355017"/>
            <a:ext cx="8221738" cy="4463229"/>
          </a:xfrm>
        </p:spPr>
      </p:pic>
    </p:spTree>
    <p:extLst>
      <p:ext uri="{BB962C8B-B14F-4D97-AF65-F5344CB8AC3E}">
        <p14:creationId xmlns:p14="http://schemas.microsoft.com/office/powerpoint/2010/main" val="26346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419" y="5082205"/>
            <a:ext cx="8507317" cy="1143000"/>
          </a:xfrm>
        </p:spPr>
        <p:txBody>
          <a:bodyPr/>
          <a:lstStyle/>
          <a:p>
            <a:r>
              <a:rPr lang="fr-FR" dirty="0" smtClean="0"/>
              <a:t>Synoptique du projet actuel.</a:t>
            </a:r>
            <a:endParaRPr lang="fr-FR" dirty="0"/>
          </a:p>
        </p:txBody>
      </p:sp>
      <p:pic>
        <p:nvPicPr>
          <p:cNvPr id="4" name="Espace réservé du contenu 3" descr="extburPRAD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492" r="-21492"/>
          <a:stretch>
            <a:fillRect/>
          </a:stretch>
        </p:blipFill>
        <p:spPr>
          <a:xfrm>
            <a:off x="0" y="111033"/>
            <a:ext cx="8807736" cy="4781343"/>
          </a:xfrm>
        </p:spPr>
      </p:pic>
      <p:pic>
        <p:nvPicPr>
          <p:cNvPr id="5" name="Image 4" descr="iEM2000T-101203_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417" y="1949211"/>
            <a:ext cx="202901" cy="43048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9" name="Image 8" descr="iEM2000T-101203_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1167" y="939284"/>
            <a:ext cx="202901" cy="43048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0" name="Image 9" descr="iEM2000T-101203_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8266" y="939284"/>
            <a:ext cx="202901" cy="43048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1" name="Image 10" descr="iEM2000T-101203_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5365" y="939284"/>
            <a:ext cx="202901" cy="43048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cxnSp>
        <p:nvCxnSpPr>
          <p:cNvPr id="13" name="Connecteur en angle 12"/>
          <p:cNvCxnSpPr>
            <a:stCxn id="11" idx="2"/>
          </p:cNvCxnSpPr>
          <p:nvPr/>
        </p:nvCxnSpPr>
        <p:spPr>
          <a:xfrm rot="5400000">
            <a:off x="5323833" y="1377425"/>
            <a:ext cx="250643" cy="235325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3"/>
          <p:cNvCxnSpPr/>
          <p:nvPr/>
        </p:nvCxnSpPr>
        <p:spPr>
          <a:xfrm rot="10800000" flipV="1">
            <a:off x="3692294" y="1369765"/>
            <a:ext cx="1874526" cy="250644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/>
          <p:nvPr/>
        </p:nvCxnSpPr>
        <p:spPr>
          <a:xfrm rot="5400000">
            <a:off x="4922189" y="1428455"/>
            <a:ext cx="922430" cy="805051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 flipV="1">
            <a:off x="4088780" y="1827561"/>
            <a:ext cx="892098" cy="61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4088780" y="1833756"/>
            <a:ext cx="0" cy="396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5566817" y="842537"/>
            <a:ext cx="4058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endCxn id="9" idx="0"/>
          </p:cNvCxnSpPr>
          <p:nvPr/>
        </p:nvCxnSpPr>
        <p:spPr>
          <a:xfrm>
            <a:off x="5972618" y="842537"/>
            <a:ext cx="0" cy="967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endCxn id="10" idx="0"/>
          </p:cNvCxnSpPr>
          <p:nvPr/>
        </p:nvCxnSpPr>
        <p:spPr>
          <a:xfrm>
            <a:off x="5769717" y="842537"/>
            <a:ext cx="0" cy="967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6665800" y="2292196"/>
            <a:ext cx="625859" cy="17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43"/>
          <p:cNvCxnSpPr/>
          <p:nvPr/>
        </p:nvCxnSpPr>
        <p:spPr>
          <a:xfrm rot="16200000" flipV="1">
            <a:off x="5778374" y="1564010"/>
            <a:ext cx="922430" cy="533941"/>
          </a:xfrm>
          <a:prstGeom prst="bentConnector3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6126976" y="842537"/>
            <a:ext cx="83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GTL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2763024" y="3363951"/>
            <a:ext cx="106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TGBT</a:t>
            </a:r>
            <a:endParaRPr lang="fr-FR" dirty="0"/>
          </a:p>
        </p:txBody>
      </p:sp>
      <p:pic>
        <p:nvPicPr>
          <p:cNvPr id="48" name="Image 47" descr="IMG_035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88623">
            <a:off x="6283613" y="2142593"/>
            <a:ext cx="445893" cy="334420"/>
          </a:xfrm>
          <a:prstGeom prst="rect">
            <a:avLst/>
          </a:prstGeom>
        </p:spPr>
      </p:pic>
      <p:pic>
        <p:nvPicPr>
          <p:cNvPr id="49" name="Image 48" descr="IMG_034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097" y="1874083"/>
            <a:ext cx="353122" cy="264842"/>
          </a:xfrm>
          <a:prstGeom prst="rect">
            <a:avLst/>
          </a:prstGeom>
        </p:spPr>
      </p:pic>
      <p:cxnSp>
        <p:nvCxnSpPr>
          <p:cNvPr id="53" name="Connecteur droit 52"/>
          <p:cNvCxnSpPr/>
          <p:nvPr/>
        </p:nvCxnSpPr>
        <p:spPr>
          <a:xfrm flipH="1">
            <a:off x="2831171" y="1013626"/>
            <a:ext cx="2634196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2831171" y="1013626"/>
            <a:ext cx="0" cy="129617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V="1">
            <a:off x="2831171" y="2292196"/>
            <a:ext cx="861123" cy="1760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V="1">
            <a:off x="3692294" y="2138925"/>
            <a:ext cx="0" cy="15327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H="1">
            <a:off x="2905512" y="1073988"/>
            <a:ext cx="2762754" cy="1015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9" idx="1"/>
          </p:cNvCxnSpPr>
          <p:nvPr/>
        </p:nvCxnSpPr>
        <p:spPr>
          <a:xfrm flipH="1">
            <a:off x="2992244" y="1154525"/>
            <a:ext cx="2878923" cy="396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2905512" y="1084146"/>
            <a:ext cx="0" cy="114609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2992244" y="1158488"/>
            <a:ext cx="0" cy="102839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2905512" y="2230244"/>
            <a:ext cx="731025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2992244" y="2186878"/>
            <a:ext cx="569951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V="1">
            <a:off x="3636537" y="2138925"/>
            <a:ext cx="0" cy="9131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endCxn id="49" idx="2"/>
          </p:cNvCxnSpPr>
          <p:nvPr/>
        </p:nvCxnSpPr>
        <p:spPr>
          <a:xfrm flipV="1">
            <a:off x="3562195" y="2138925"/>
            <a:ext cx="46463" cy="4795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>
            <a:off x="1988634" y="2078022"/>
            <a:ext cx="249783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1988634" y="1949211"/>
            <a:ext cx="0" cy="12881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Image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961" y="1383937"/>
            <a:ext cx="284693" cy="583985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182" y="1705610"/>
            <a:ext cx="237830" cy="237830"/>
          </a:xfrm>
          <a:prstGeom prst="rect">
            <a:avLst/>
          </a:prstGeom>
        </p:spPr>
      </p:pic>
      <p:sp>
        <p:nvSpPr>
          <p:cNvPr id="86" name="Arc 85"/>
          <p:cNvSpPr/>
          <p:nvPr/>
        </p:nvSpPr>
        <p:spPr>
          <a:xfrm>
            <a:off x="1786961" y="1302429"/>
            <a:ext cx="284693" cy="81508"/>
          </a:xfrm>
          <a:prstGeom prst="arc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Arc 86"/>
          <p:cNvSpPr/>
          <p:nvPr/>
        </p:nvSpPr>
        <p:spPr>
          <a:xfrm>
            <a:off x="1786961" y="1154525"/>
            <a:ext cx="357707" cy="147904"/>
          </a:xfrm>
          <a:prstGeom prst="arc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Arc 87"/>
          <p:cNvSpPr/>
          <p:nvPr/>
        </p:nvSpPr>
        <p:spPr>
          <a:xfrm>
            <a:off x="1684634" y="1013626"/>
            <a:ext cx="553783" cy="370311"/>
          </a:xfrm>
          <a:prstGeom prst="arc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Arc 88"/>
          <p:cNvSpPr/>
          <p:nvPr/>
        </p:nvSpPr>
        <p:spPr>
          <a:xfrm rot="17728184">
            <a:off x="3268843" y="1714173"/>
            <a:ext cx="284693" cy="81508"/>
          </a:xfrm>
          <a:prstGeom prst="arc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Arc 89"/>
          <p:cNvSpPr/>
          <p:nvPr/>
        </p:nvSpPr>
        <p:spPr>
          <a:xfrm rot="17553818">
            <a:off x="3221569" y="1594381"/>
            <a:ext cx="357707" cy="147904"/>
          </a:xfrm>
          <a:prstGeom prst="arc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Arc 90"/>
          <p:cNvSpPr/>
          <p:nvPr/>
        </p:nvSpPr>
        <p:spPr>
          <a:xfrm rot="17553818">
            <a:off x="3138175" y="1444015"/>
            <a:ext cx="553783" cy="370311"/>
          </a:xfrm>
          <a:prstGeom prst="arc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1570220" y="736627"/>
            <a:ext cx="668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ZIGBEE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4727" y="4951630"/>
            <a:ext cx="7013350" cy="1545748"/>
          </a:xfrm>
        </p:spPr>
        <p:txBody>
          <a:bodyPr/>
          <a:lstStyle/>
          <a:p>
            <a:r>
              <a:rPr lang="fr-FR" dirty="0" smtClean="0"/>
              <a:t>Mise en place des éléments au TGBT.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5942907" y="484943"/>
            <a:ext cx="2811167" cy="347472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70" b="-970"/>
          <a:stretch>
            <a:fillRect/>
          </a:stretch>
        </p:blipFill>
        <p:spPr>
          <a:xfrm>
            <a:off x="1360304" y="379631"/>
            <a:ext cx="7675116" cy="4145108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" r="1506"/>
          <a:stretch/>
        </p:blipFill>
        <p:spPr>
          <a:xfrm>
            <a:off x="161925" y="120723"/>
            <a:ext cx="1514476" cy="222178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890987" y="3776809"/>
            <a:ext cx="11029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Réserves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2890987" y="2615357"/>
            <a:ext cx="1161408" cy="1909382"/>
          </a:xfrm>
          <a:prstGeom prst="ellips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" r="11"/>
          <a:stretch/>
        </p:blipFill>
        <p:spPr>
          <a:xfrm>
            <a:off x="1142998" y="731520"/>
            <a:ext cx="7124701" cy="43434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89068" y="5128346"/>
            <a:ext cx="6512511" cy="1143000"/>
          </a:xfrm>
        </p:spPr>
        <p:txBody>
          <a:bodyPr/>
          <a:lstStyle/>
          <a:p>
            <a:r>
              <a:rPr lang="fr-FR" dirty="0" smtClean="0"/>
              <a:t>Mise en place des éléments au TGBT.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142999" y="2860325"/>
            <a:ext cx="2296981" cy="21205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632" y="2837809"/>
            <a:ext cx="690413" cy="1416230"/>
          </a:xfrm>
          <a:prstGeom prst="rect">
            <a:avLst/>
          </a:prstGeom>
        </p:spPr>
      </p:pic>
      <p:pic>
        <p:nvPicPr>
          <p:cNvPr id="6" name="Image 5" descr="iEM2000T-101203_2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094" y="3696173"/>
            <a:ext cx="3429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cxnSp>
        <p:nvCxnSpPr>
          <p:cNvPr id="13" name="Connecteur droit 12"/>
          <p:cNvCxnSpPr/>
          <p:nvPr/>
        </p:nvCxnSpPr>
        <p:spPr>
          <a:xfrm>
            <a:off x="3772883" y="4524739"/>
            <a:ext cx="0" cy="48210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2972779" y="4572949"/>
            <a:ext cx="800104" cy="0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020655" y="4524739"/>
            <a:ext cx="0" cy="110853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2853184" y="4635592"/>
            <a:ext cx="1167471" cy="0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2300771" y="4470442"/>
            <a:ext cx="672008" cy="0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2853184" y="4572949"/>
            <a:ext cx="0" cy="62643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2483011" y="4524739"/>
            <a:ext cx="451534" cy="0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2483011" y="4524739"/>
            <a:ext cx="0" cy="304478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300771" y="4470442"/>
            <a:ext cx="0" cy="358775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1549034" y="4803744"/>
            <a:ext cx="1711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Départ Extension bureaux</a:t>
            </a:r>
            <a:endParaRPr lang="fr-FR" sz="1000" dirty="0"/>
          </a:p>
        </p:txBody>
      </p:sp>
      <p:cxnSp>
        <p:nvCxnSpPr>
          <p:cNvPr id="47" name="Connecteur droit 46"/>
          <p:cNvCxnSpPr/>
          <p:nvPr/>
        </p:nvCxnSpPr>
        <p:spPr>
          <a:xfrm flipV="1">
            <a:off x="2934545" y="3570659"/>
            <a:ext cx="0" cy="313216"/>
          </a:xfrm>
          <a:prstGeom prst="line">
            <a:avLst/>
          </a:prstGeom>
          <a:ln w="12700" cmpd="sng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2534265" y="3570659"/>
            <a:ext cx="400280" cy="0"/>
          </a:xfrm>
          <a:prstGeom prst="line">
            <a:avLst/>
          </a:prstGeom>
          <a:ln w="12700" cmpd="sng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2534265" y="3570659"/>
            <a:ext cx="0" cy="802971"/>
          </a:xfrm>
          <a:prstGeom prst="line">
            <a:avLst/>
          </a:prstGeom>
          <a:ln w="12700" cmpd="sng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1503474" y="4373630"/>
            <a:ext cx="1030791" cy="0"/>
          </a:xfrm>
          <a:prstGeom prst="line">
            <a:avLst/>
          </a:prstGeom>
          <a:ln w="12700" cmpd="sng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1503474" y="4162921"/>
            <a:ext cx="0" cy="210709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2972779" y="3456762"/>
            <a:ext cx="0" cy="427113"/>
          </a:xfrm>
          <a:prstGeom prst="line">
            <a:avLst/>
          </a:prstGeom>
          <a:ln w="12700" cmpd="sng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>
            <a:off x="2437451" y="3456762"/>
            <a:ext cx="497094" cy="0"/>
          </a:xfrm>
          <a:prstGeom prst="line">
            <a:avLst/>
          </a:prstGeom>
          <a:ln w="12700" cmpd="sng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437451" y="3456762"/>
            <a:ext cx="0" cy="854225"/>
          </a:xfrm>
          <a:prstGeom prst="line">
            <a:avLst/>
          </a:prstGeom>
          <a:ln w="12700" cmpd="sng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H="1">
            <a:off x="1617374" y="4310987"/>
            <a:ext cx="820077" cy="0"/>
          </a:xfrm>
          <a:prstGeom prst="line">
            <a:avLst/>
          </a:prstGeom>
          <a:ln w="12700" cmpd="sng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1617374" y="4162921"/>
            <a:ext cx="0" cy="148066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2934545" y="3557926"/>
            <a:ext cx="402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00FF"/>
                </a:solidFill>
              </a:rPr>
              <a:t>SO+</a:t>
            </a:r>
            <a:endParaRPr lang="fr-FR" sz="1000" dirty="0">
              <a:solidFill>
                <a:srgbClr val="0000FF"/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531871" y="3573650"/>
            <a:ext cx="379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00FF"/>
                </a:solidFill>
              </a:rPr>
              <a:t>SO-</a:t>
            </a:r>
            <a:endParaRPr lang="fr-FR" sz="1000" dirty="0">
              <a:solidFill>
                <a:srgbClr val="0000FF"/>
              </a:solidFill>
            </a:endParaRPr>
          </a:p>
        </p:txBody>
      </p:sp>
      <p:sp>
        <p:nvSpPr>
          <p:cNvPr id="68" name="Arc 67"/>
          <p:cNvSpPr/>
          <p:nvPr/>
        </p:nvSpPr>
        <p:spPr>
          <a:xfrm>
            <a:off x="1668629" y="2761993"/>
            <a:ext cx="307529" cy="318910"/>
          </a:xfrm>
          <a:prstGeom prst="arc">
            <a:avLst/>
          </a:prstGeom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Arc 68"/>
          <p:cNvSpPr/>
          <p:nvPr/>
        </p:nvSpPr>
        <p:spPr>
          <a:xfrm>
            <a:off x="1549034" y="2670876"/>
            <a:ext cx="529633" cy="552398"/>
          </a:xfrm>
          <a:prstGeom prst="arc">
            <a:avLst/>
          </a:prstGeom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Arc 69"/>
          <p:cNvSpPr/>
          <p:nvPr/>
        </p:nvSpPr>
        <p:spPr>
          <a:xfrm>
            <a:off x="1405632" y="2505725"/>
            <a:ext cx="791602" cy="951037"/>
          </a:xfrm>
          <a:prstGeom prst="arc">
            <a:avLst/>
          </a:prstGeom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>
            <a:off x="1871103" y="3044910"/>
            <a:ext cx="663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SIM6BZ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198" y="4943667"/>
            <a:ext cx="8322535" cy="1652341"/>
          </a:xfrm>
        </p:spPr>
        <p:txBody>
          <a:bodyPr/>
          <a:lstStyle/>
          <a:p>
            <a:r>
              <a:rPr lang="fr-FR" dirty="0" smtClean="0"/>
              <a:t>Mise en service, puis paramétrage.</a:t>
            </a:r>
            <a:endParaRPr lang="fr-FR" dirty="0"/>
          </a:p>
        </p:txBody>
      </p:sp>
      <p:pic>
        <p:nvPicPr>
          <p:cNvPr id="4" name="Espace réservé du contenu 3" descr="IMG_037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506" y="405537"/>
            <a:ext cx="8112930" cy="440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040" y="1699786"/>
            <a:ext cx="4333055" cy="35172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3557" y="5586414"/>
            <a:ext cx="6512511" cy="1143000"/>
          </a:xfrm>
        </p:spPr>
        <p:txBody>
          <a:bodyPr/>
          <a:lstStyle/>
          <a:p>
            <a:r>
              <a:rPr lang="fr-FR" dirty="0" smtClean="0"/>
              <a:t>Paramétrage ZIGBEE.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" r="1820"/>
          <a:stretch/>
        </p:blipFill>
        <p:spPr>
          <a:xfrm>
            <a:off x="276225" y="287675"/>
            <a:ext cx="3340286" cy="5017899"/>
          </a:xfrm>
        </p:spPr>
      </p:pic>
      <p:sp>
        <p:nvSpPr>
          <p:cNvPr id="5" name="ZoneTexte 4"/>
          <p:cNvSpPr txBox="1"/>
          <p:nvPr/>
        </p:nvSpPr>
        <p:spPr>
          <a:xfrm>
            <a:off x="1236558" y="900285"/>
            <a:ext cx="17321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Nœud: SIM6BZ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7560" y="2069118"/>
            <a:ext cx="1236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fr-FR" dirty="0"/>
              <a:t>IEM2000T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96468" y="1395476"/>
            <a:ext cx="23781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fr-FR" dirty="0" smtClean="0"/>
              <a:t>Passerelle: EGX105Z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419813" y="5217082"/>
            <a:ext cx="388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Logiciel: ZIGBEE configuration Tools</a:t>
            </a:r>
            <a:endParaRPr lang="fr-FR" dirty="0"/>
          </a:p>
        </p:txBody>
      </p:sp>
      <p:cxnSp>
        <p:nvCxnSpPr>
          <p:cNvPr id="12" name="Connecteur droit avec flèche 11"/>
          <p:cNvCxnSpPr>
            <a:stCxn id="15" idx="1"/>
          </p:cNvCxnSpPr>
          <p:nvPr/>
        </p:nvCxnSpPr>
        <p:spPr>
          <a:xfrm flipH="1" flipV="1">
            <a:off x="4118114" y="1764808"/>
            <a:ext cx="1260549" cy="774964"/>
          </a:xfrm>
          <a:prstGeom prst="straightConnector1">
            <a:avLst/>
          </a:prstGeom>
          <a:ln w="19050" cmpd="sng"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17" idx="1"/>
          </p:cNvCxnSpPr>
          <p:nvPr/>
        </p:nvCxnSpPr>
        <p:spPr>
          <a:xfrm flipH="1" flipV="1">
            <a:off x="1911101" y="1269617"/>
            <a:ext cx="3410820" cy="2389206"/>
          </a:xfrm>
          <a:prstGeom prst="straightConnector1">
            <a:avLst/>
          </a:prstGeom>
          <a:ln w="19050" cmpd="sng"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378663" y="2355106"/>
            <a:ext cx="122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recherche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212864" y="2355106"/>
            <a:ext cx="81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config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21921" y="3474157"/>
            <a:ext cx="122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recherche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156122" y="3474157"/>
            <a:ext cx="81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config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22" name="Connecteur droit avec flèche 21"/>
          <p:cNvCxnSpPr>
            <a:stCxn id="15" idx="3"/>
          </p:cNvCxnSpPr>
          <p:nvPr/>
        </p:nvCxnSpPr>
        <p:spPr>
          <a:xfrm>
            <a:off x="6601286" y="2539772"/>
            <a:ext cx="611578" cy="0"/>
          </a:xfrm>
          <a:prstGeom prst="straightConnector1">
            <a:avLst/>
          </a:prstGeom>
          <a:ln w="19050" cmpd="sng"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544544" y="3687933"/>
            <a:ext cx="611578" cy="0"/>
          </a:xfrm>
          <a:prstGeom prst="straightConnector1">
            <a:avLst/>
          </a:prstGeom>
          <a:ln w="19050" cmpd="sng"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4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472" y="5273370"/>
            <a:ext cx="8461919" cy="1143000"/>
          </a:xfrm>
        </p:spPr>
        <p:txBody>
          <a:bodyPr/>
          <a:lstStyle/>
          <a:p>
            <a:r>
              <a:rPr lang="fr-FR" dirty="0" smtClean="0"/>
              <a:t>Configuration du IRIO.</a:t>
            </a:r>
            <a:br>
              <a:rPr lang="fr-FR" dirty="0" smtClean="0"/>
            </a:br>
            <a:r>
              <a:rPr lang="fr-FR" dirty="0" smtClean="0"/>
              <a:t>Création d’un synoptique.</a:t>
            </a:r>
            <a:endParaRPr lang="fr-FR" dirty="0"/>
          </a:p>
        </p:txBody>
      </p:sp>
      <p:pic>
        <p:nvPicPr>
          <p:cNvPr id="6" name="Espace réservé du contenu 5" descr="extensionbureauPRADO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0" r="258"/>
          <a:stretch/>
        </p:blipFill>
        <p:spPr>
          <a:xfrm>
            <a:off x="1152524" y="174394"/>
            <a:ext cx="6562725" cy="5098976"/>
          </a:xfrm>
        </p:spPr>
      </p:pic>
    </p:spTree>
    <p:extLst>
      <p:ext uri="{BB962C8B-B14F-4D97-AF65-F5344CB8AC3E}">
        <p14:creationId xmlns:p14="http://schemas.microsoft.com/office/powerpoint/2010/main" val="296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865" y="4549141"/>
            <a:ext cx="8528560" cy="1344116"/>
          </a:xfrm>
        </p:spPr>
        <p:txBody>
          <a:bodyPr/>
          <a:lstStyle/>
          <a:p>
            <a:r>
              <a:rPr lang="fr-FR" dirty="0" smtClean="0"/>
              <a:t>Param</a:t>
            </a:r>
            <a:r>
              <a:rPr lang="fr-FR" dirty="0"/>
              <a:t>é</a:t>
            </a:r>
            <a:r>
              <a:rPr lang="fr-FR" dirty="0" smtClean="0"/>
              <a:t>trage des variables liées aux compteurs d’énergie.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" r="501"/>
          <a:stretch/>
        </p:blipFill>
        <p:spPr bwMode="auto">
          <a:xfrm>
            <a:off x="371474" y="204818"/>
            <a:ext cx="8320951" cy="416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7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865" y="4549141"/>
            <a:ext cx="8528560" cy="1344116"/>
          </a:xfrm>
        </p:spPr>
        <p:txBody>
          <a:bodyPr/>
          <a:lstStyle/>
          <a:p>
            <a:r>
              <a:rPr lang="fr-FR" dirty="0" smtClean="0"/>
              <a:t>Param</a:t>
            </a:r>
            <a:r>
              <a:rPr lang="fr-FR" dirty="0"/>
              <a:t>é</a:t>
            </a:r>
            <a:r>
              <a:rPr lang="fr-FR" dirty="0" smtClean="0"/>
              <a:t>trage des variables liées aux compteurs d’énergie.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05" t="8341" r="16290"/>
          <a:stretch/>
        </p:blipFill>
        <p:spPr bwMode="auto">
          <a:xfrm>
            <a:off x="1762125" y="552450"/>
            <a:ext cx="5610226" cy="3819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des enjeux.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275" y="2759419"/>
            <a:ext cx="2098493" cy="11333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351" y="107576"/>
            <a:ext cx="2754695" cy="18815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176" y="5183880"/>
            <a:ext cx="2323362" cy="14511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6762" y="1227891"/>
            <a:ext cx="5337284" cy="28462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768" y="238032"/>
            <a:ext cx="1727200" cy="2413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949" y="1469276"/>
            <a:ext cx="2257585" cy="1856812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911121" y="566035"/>
            <a:ext cx="2343146" cy="12149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249" y="4074171"/>
            <a:ext cx="1965280" cy="25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1" name="AutoShape 21"/>
          <p:cNvSpPr>
            <a:spLocks noChangeArrowheads="1"/>
          </p:cNvSpPr>
          <p:nvPr/>
        </p:nvSpPr>
        <p:spPr bwMode="auto">
          <a:xfrm>
            <a:off x="4679950" y="874713"/>
            <a:ext cx="4429125" cy="360362"/>
          </a:xfrm>
          <a:prstGeom prst="roundRect">
            <a:avLst>
              <a:gd name="adj" fmla="val 23528"/>
            </a:avLst>
          </a:prstGeom>
          <a:solidFill>
            <a:schemeClr val="bg2"/>
          </a:solidFill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1942" name="AutoShape 22"/>
          <p:cNvSpPr>
            <a:spLocks noChangeArrowheads="1"/>
          </p:cNvSpPr>
          <p:nvPr/>
        </p:nvSpPr>
        <p:spPr bwMode="auto">
          <a:xfrm>
            <a:off x="4679950" y="1163638"/>
            <a:ext cx="4429125" cy="142875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4706938" y="838200"/>
            <a:ext cx="38417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bg1"/>
                </a:solidFill>
                <a:cs typeface="+mn-cs"/>
              </a:rPr>
              <a:t>Consommations énergétiques par usage</a:t>
            </a:r>
          </a:p>
          <a:p>
            <a:pPr>
              <a:defRPr/>
            </a:pPr>
            <a:r>
              <a:rPr lang="fr-FR" sz="1000" dirty="0">
                <a:solidFill>
                  <a:schemeClr val="bg1"/>
                </a:solidFill>
                <a:cs typeface="+mn-cs"/>
              </a:rPr>
              <a:t>Mois précédent</a:t>
            </a:r>
          </a:p>
        </p:txBody>
      </p:sp>
      <p:sp>
        <p:nvSpPr>
          <p:cNvPr id="81945" name="Line 25"/>
          <p:cNvSpPr>
            <a:spLocks noChangeShapeType="1"/>
          </p:cNvSpPr>
          <p:nvPr/>
        </p:nvSpPr>
        <p:spPr bwMode="auto">
          <a:xfrm>
            <a:off x="8208963" y="1306513"/>
            <a:ext cx="0" cy="25171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1946" name="Line 26"/>
          <p:cNvSpPr>
            <a:spLocks noChangeShapeType="1"/>
          </p:cNvSpPr>
          <p:nvPr/>
        </p:nvSpPr>
        <p:spPr bwMode="auto">
          <a:xfrm>
            <a:off x="7165975" y="1306513"/>
            <a:ext cx="0" cy="25171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1947" name="Line 27"/>
          <p:cNvSpPr>
            <a:spLocks noChangeShapeType="1"/>
          </p:cNvSpPr>
          <p:nvPr/>
        </p:nvSpPr>
        <p:spPr bwMode="auto">
          <a:xfrm flipH="1">
            <a:off x="4679950" y="1955800"/>
            <a:ext cx="4429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1948" name="Line 28"/>
          <p:cNvSpPr>
            <a:spLocks noChangeShapeType="1"/>
          </p:cNvSpPr>
          <p:nvPr/>
        </p:nvSpPr>
        <p:spPr bwMode="auto">
          <a:xfrm flipH="1">
            <a:off x="4683125" y="2566988"/>
            <a:ext cx="44259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1949" name="Line 29"/>
          <p:cNvSpPr>
            <a:spLocks noChangeShapeType="1"/>
          </p:cNvSpPr>
          <p:nvPr/>
        </p:nvSpPr>
        <p:spPr bwMode="auto">
          <a:xfrm flipH="1">
            <a:off x="4683125" y="3178175"/>
            <a:ext cx="44259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1951" name="Text Box 31"/>
          <p:cNvSpPr txBox="1">
            <a:spLocks noChangeArrowheads="1"/>
          </p:cNvSpPr>
          <p:nvPr/>
        </p:nvSpPr>
        <p:spPr bwMode="auto">
          <a:xfrm>
            <a:off x="5219700" y="2157413"/>
            <a:ext cx="1120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>
                <a:solidFill>
                  <a:schemeClr val="hlink"/>
                </a:solidFill>
                <a:cs typeface="+mn-cs"/>
              </a:rPr>
              <a:t>Chauffage</a:t>
            </a:r>
            <a:endParaRPr lang="fr-FR" sz="1000">
              <a:solidFill>
                <a:schemeClr val="hlink"/>
              </a:solidFill>
              <a:cs typeface="+mn-cs"/>
            </a:endParaRPr>
          </a:p>
        </p:txBody>
      </p:sp>
      <p:sp>
        <p:nvSpPr>
          <p:cNvPr id="81953" name="Text Box 33"/>
          <p:cNvSpPr txBox="1">
            <a:spLocks noChangeArrowheads="1"/>
          </p:cNvSpPr>
          <p:nvPr/>
        </p:nvSpPr>
        <p:spPr bwMode="auto">
          <a:xfrm>
            <a:off x="5245100" y="2698750"/>
            <a:ext cx="1028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hlink"/>
                </a:solidFill>
                <a:cs typeface="+mn-cs"/>
              </a:rPr>
              <a:t>Eclairage</a:t>
            </a:r>
            <a:endParaRPr lang="fr-FR" sz="1000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81958" name="AutoShape 38"/>
          <p:cNvSpPr>
            <a:spLocks noChangeArrowheads="1"/>
          </p:cNvSpPr>
          <p:nvPr/>
        </p:nvSpPr>
        <p:spPr bwMode="auto">
          <a:xfrm>
            <a:off x="4679950" y="874713"/>
            <a:ext cx="4429125" cy="2948950"/>
          </a:xfrm>
          <a:prstGeom prst="roundRect">
            <a:avLst>
              <a:gd name="adj" fmla="val 2653"/>
            </a:avLst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pic>
        <p:nvPicPr>
          <p:cNvPr id="7205" name="Image 8" descr="chauff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0129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Image 11" descr="eclair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0" y="2638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56" descr="Electrical_Ener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13" y="1412875"/>
            <a:ext cx="5032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Picture 57" descr="Eu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0888" y="1341438"/>
            <a:ext cx="5222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re 1"/>
          <p:cNvSpPr>
            <a:spLocks noGrp="1"/>
          </p:cNvSpPr>
          <p:nvPr>
            <p:ph type="title"/>
          </p:nvPr>
        </p:nvSpPr>
        <p:spPr>
          <a:xfrm>
            <a:off x="-197855" y="5105129"/>
            <a:ext cx="4372980" cy="1496431"/>
          </a:xfrm>
        </p:spPr>
        <p:txBody>
          <a:bodyPr/>
          <a:lstStyle/>
          <a:p>
            <a:r>
              <a:rPr lang="fr-FR" sz="3600" dirty="0" smtClean="0"/>
              <a:t>CREATION DU TABLEAU DE BORD.</a:t>
            </a:r>
            <a:endParaRPr lang="fr-FR" sz="3600" dirty="0"/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5295050" y="3288298"/>
            <a:ext cx="18709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 smtClean="0">
                <a:solidFill>
                  <a:schemeClr val="hlink"/>
                </a:solidFill>
              </a:rPr>
              <a:t>Extension Bureaux</a:t>
            </a:r>
            <a:endParaRPr lang="fr-FR" sz="1000" dirty="0">
              <a:solidFill>
                <a:schemeClr val="hlink"/>
              </a:solidFill>
              <a:cs typeface="+mn-cs"/>
            </a:endParaRPr>
          </a:p>
        </p:txBody>
      </p:sp>
      <p:pic>
        <p:nvPicPr>
          <p:cNvPr id="4" name="Image 3" descr="logo maiso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642" y="3178175"/>
            <a:ext cx="880211" cy="6454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500" y="254216"/>
            <a:ext cx="2651470" cy="2128330"/>
          </a:xfrm>
          <a:prstGeom prst="rect">
            <a:avLst/>
          </a:prstGeom>
        </p:spPr>
      </p:pic>
      <p:sp>
        <p:nvSpPr>
          <p:cNvPr id="66" name="AutoShape 44"/>
          <p:cNvSpPr>
            <a:spLocks noChangeArrowheads="1"/>
          </p:cNvSpPr>
          <p:nvPr/>
        </p:nvSpPr>
        <p:spPr bwMode="auto">
          <a:xfrm>
            <a:off x="4702813" y="4556125"/>
            <a:ext cx="1763712" cy="971550"/>
          </a:xfrm>
          <a:prstGeom prst="roundRect">
            <a:avLst>
              <a:gd name="adj" fmla="val 0"/>
            </a:avLst>
          </a:prstGeom>
          <a:solidFill>
            <a:srgbClr val="9C9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67" name="AutoShape 45"/>
          <p:cNvSpPr>
            <a:spLocks noChangeArrowheads="1"/>
          </p:cNvSpPr>
          <p:nvPr/>
        </p:nvSpPr>
        <p:spPr bwMode="auto">
          <a:xfrm>
            <a:off x="4701225" y="4124325"/>
            <a:ext cx="4284663" cy="360363"/>
          </a:xfrm>
          <a:prstGeom prst="roundRect">
            <a:avLst>
              <a:gd name="adj" fmla="val 1541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68" name="AutoShape 46"/>
          <p:cNvSpPr>
            <a:spLocks noChangeArrowheads="1"/>
          </p:cNvSpPr>
          <p:nvPr/>
        </p:nvSpPr>
        <p:spPr bwMode="auto">
          <a:xfrm>
            <a:off x="4701225" y="4413250"/>
            <a:ext cx="4284663" cy="14287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69" name="Text Box 47"/>
          <p:cNvSpPr txBox="1">
            <a:spLocks noChangeArrowheads="1"/>
          </p:cNvSpPr>
          <p:nvPr/>
        </p:nvSpPr>
        <p:spPr bwMode="auto">
          <a:xfrm>
            <a:off x="4728213" y="4087813"/>
            <a:ext cx="28686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bg1"/>
                </a:solidFill>
                <a:cs typeface="+mn-cs"/>
              </a:rPr>
              <a:t>Production énergétique locale</a:t>
            </a:r>
          </a:p>
          <a:p>
            <a:pPr>
              <a:defRPr/>
            </a:pPr>
            <a:r>
              <a:rPr lang="fr-FR" sz="1000" dirty="0">
                <a:solidFill>
                  <a:schemeClr val="bg1"/>
                </a:solidFill>
                <a:cs typeface="+mn-cs"/>
              </a:rPr>
              <a:t>Mois précédent</a:t>
            </a:r>
          </a:p>
        </p:txBody>
      </p:sp>
      <p:sp>
        <p:nvSpPr>
          <p:cNvPr id="70" name="Rectangle 48"/>
          <p:cNvSpPr>
            <a:spLocks noChangeArrowheads="1"/>
          </p:cNvSpPr>
          <p:nvPr/>
        </p:nvSpPr>
        <p:spPr bwMode="auto">
          <a:xfrm>
            <a:off x="6537963" y="5268913"/>
            <a:ext cx="1008062" cy="179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  <a:cs typeface="+mn-cs"/>
              </a:rPr>
              <a:t>10 234</a:t>
            </a:r>
            <a:r>
              <a:rPr lang="fr-FR" sz="1000" dirty="0">
                <a:solidFill>
                  <a:schemeClr val="tx1"/>
                </a:solidFill>
                <a:cs typeface="+mn-cs"/>
              </a:rPr>
              <a:t> kWh</a:t>
            </a:r>
          </a:p>
        </p:txBody>
      </p:sp>
      <p:sp>
        <p:nvSpPr>
          <p:cNvPr id="71" name="AutoShape 49"/>
          <p:cNvSpPr>
            <a:spLocks noChangeArrowheads="1"/>
          </p:cNvSpPr>
          <p:nvPr/>
        </p:nvSpPr>
        <p:spPr bwMode="auto">
          <a:xfrm>
            <a:off x="4702813" y="4556125"/>
            <a:ext cx="4283075" cy="649288"/>
          </a:xfrm>
          <a:prstGeom prst="roundRect">
            <a:avLst>
              <a:gd name="adj" fmla="val 0"/>
            </a:avLst>
          </a:prstGeom>
          <a:solidFill>
            <a:srgbClr val="9C9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auto">
          <a:xfrm>
            <a:off x="7834950" y="5268913"/>
            <a:ext cx="1008063" cy="179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1000" b="1">
                <a:solidFill>
                  <a:schemeClr val="tx1"/>
                </a:solidFill>
                <a:cs typeface="+mn-cs"/>
              </a:rPr>
              <a:t>716</a:t>
            </a:r>
            <a:r>
              <a:rPr lang="fr-FR" sz="1000">
                <a:solidFill>
                  <a:schemeClr val="tx1"/>
                </a:solidFill>
                <a:cs typeface="+mn-cs"/>
              </a:rPr>
              <a:t> €</a:t>
            </a:r>
          </a:p>
        </p:txBody>
      </p:sp>
      <p:sp>
        <p:nvSpPr>
          <p:cNvPr id="73" name="AutoShape 51"/>
          <p:cNvSpPr>
            <a:spLocks noChangeArrowheads="1"/>
          </p:cNvSpPr>
          <p:nvPr/>
        </p:nvSpPr>
        <p:spPr bwMode="auto">
          <a:xfrm>
            <a:off x="4701225" y="4124325"/>
            <a:ext cx="4284663" cy="1403350"/>
          </a:xfrm>
          <a:prstGeom prst="roundRect">
            <a:avLst>
              <a:gd name="adj" fmla="val 265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pic>
        <p:nvPicPr>
          <p:cNvPr id="74" name="Picture 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788" y="4579938"/>
            <a:ext cx="5048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5" name="Picture 5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588" y="4608513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6" name="Line 54"/>
          <p:cNvSpPr>
            <a:spLocks noChangeShapeType="1"/>
          </p:cNvSpPr>
          <p:nvPr/>
        </p:nvSpPr>
        <p:spPr bwMode="auto">
          <a:xfrm flipH="1">
            <a:off x="7688900" y="4519613"/>
            <a:ext cx="0" cy="10080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77" name="Line 55"/>
          <p:cNvSpPr>
            <a:spLocks noChangeShapeType="1"/>
          </p:cNvSpPr>
          <p:nvPr/>
        </p:nvSpPr>
        <p:spPr bwMode="auto">
          <a:xfrm flipH="1">
            <a:off x="6464938" y="4556125"/>
            <a:ext cx="1587" cy="9715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78" name="Line 56"/>
          <p:cNvSpPr>
            <a:spLocks noChangeShapeType="1"/>
          </p:cNvSpPr>
          <p:nvPr/>
        </p:nvSpPr>
        <p:spPr bwMode="auto">
          <a:xfrm flipH="1">
            <a:off x="4701225" y="5205413"/>
            <a:ext cx="42846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79" name="Text Box 57"/>
          <p:cNvSpPr txBox="1">
            <a:spLocks noChangeArrowheads="1"/>
          </p:cNvSpPr>
          <p:nvPr/>
        </p:nvSpPr>
        <p:spPr bwMode="auto">
          <a:xfrm>
            <a:off x="4788538" y="5191125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chemeClr val="bg1"/>
                </a:solidFill>
                <a:cs typeface="+mn-cs"/>
              </a:rPr>
              <a:t>Total</a:t>
            </a:r>
            <a:endParaRPr lang="fr-FR" sz="1000" b="1">
              <a:solidFill>
                <a:schemeClr val="bg1"/>
              </a:solidFill>
              <a:cs typeface="+mn-cs"/>
            </a:endParaRPr>
          </a:p>
        </p:txBody>
      </p:sp>
      <p:pic>
        <p:nvPicPr>
          <p:cNvPr id="5" name="Image 4" descr="Module photovoltaique polycristallin_NETTE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224" y="4587876"/>
            <a:ext cx="724201" cy="544512"/>
          </a:xfrm>
          <a:prstGeom prst="rect">
            <a:avLst/>
          </a:prstGeom>
        </p:spPr>
      </p:pic>
      <p:sp>
        <p:nvSpPr>
          <p:cNvPr id="80" name="AutoShape 2"/>
          <p:cNvSpPr>
            <a:spLocks noChangeArrowheads="1"/>
          </p:cNvSpPr>
          <p:nvPr/>
        </p:nvSpPr>
        <p:spPr bwMode="auto">
          <a:xfrm>
            <a:off x="247651" y="4605338"/>
            <a:ext cx="1296987" cy="230187"/>
          </a:xfrm>
          <a:prstGeom prst="homePlate">
            <a:avLst>
              <a:gd name="adj" fmla="val 50345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1" name="AutoShape 3"/>
          <p:cNvSpPr>
            <a:spLocks noChangeArrowheads="1"/>
          </p:cNvSpPr>
          <p:nvPr/>
        </p:nvSpPr>
        <p:spPr bwMode="auto">
          <a:xfrm>
            <a:off x="247651" y="4325938"/>
            <a:ext cx="1133475" cy="230187"/>
          </a:xfrm>
          <a:prstGeom prst="homePlate">
            <a:avLst>
              <a:gd name="adj" fmla="val 52410"/>
            </a:avLst>
          </a:prstGeom>
          <a:solidFill>
            <a:srgbClr val="F1750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2" name="AutoShape 4"/>
          <p:cNvSpPr>
            <a:spLocks noChangeArrowheads="1"/>
          </p:cNvSpPr>
          <p:nvPr/>
        </p:nvSpPr>
        <p:spPr bwMode="auto">
          <a:xfrm>
            <a:off x="247651" y="4049713"/>
            <a:ext cx="989012" cy="230187"/>
          </a:xfrm>
          <a:prstGeom prst="homePlate">
            <a:avLst>
              <a:gd name="adj" fmla="val 54483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3" name="AutoShape 5"/>
          <p:cNvSpPr>
            <a:spLocks noChangeArrowheads="1"/>
          </p:cNvSpPr>
          <p:nvPr/>
        </p:nvSpPr>
        <p:spPr bwMode="auto">
          <a:xfrm>
            <a:off x="247651" y="3775075"/>
            <a:ext cx="827087" cy="230188"/>
          </a:xfrm>
          <a:prstGeom prst="homePlate">
            <a:avLst>
              <a:gd name="adj" fmla="val 54479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4" name="AutoShape 6"/>
          <p:cNvSpPr>
            <a:spLocks noChangeArrowheads="1"/>
          </p:cNvSpPr>
          <p:nvPr/>
        </p:nvSpPr>
        <p:spPr bwMode="auto">
          <a:xfrm>
            <a:off x="247651" y="3498850"/>
            <a:ext cx="684212" cy="230188"/>
          </a:xfrm>
          <a:prstGeom prst="homePlate">
            <a:avLst>
              <a:gd name="adj" fmla="val 55856"/>
            </a:avLst>
          </a:prstGeom>
          <a:solidFill>
            <a:srgbClr val="67D8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5" name="AutoShape 7"/>
          <p:cNvSpPr>
            <a:spLocks noChangeArrowheads="1"/>
          </p:cNvSpPr>
          <p:nvPr/>
        </p:nvSpPr>
        <p:spPr bwMode="auto">
          <a:xfrm>
            <a:off x="247651" y="3221038"/>
            <a:ext cx="557212" cy="230187"/>
          </a:xfrm>
          <a:prstGeom prst="homePlate">
            <a:avLst>
              <a:gd name="adj" fmla="val 53098"/>
            </a:avLst>
          </a:prstGeom>
          <a:solidFill>
            <a:srgbClr val="4FA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6" name="AutoShape 8"/>
          <p:cNvSpPr>
            <a:spLocks noChangeArrowheads="1"/>
          </p:cNvSpPr>
          <p:nvPr/>
        </p:nvSpPr>
        <p:spPr bwMode="auto">
          <a:xfrm>
            <a:off x="247651" y="2947988"/>
            <a:ext cx="360362" cy="230187"/>
          </a:xfrm>
          <a:prstGeom prst="homePlate">
            <a:avLst>
              <a:gd name="adj" fmla="val 4276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7" name="AutoShape 9"/>
          <p:cNvSpPr>
            <a:spLocks noChangeArrowheads="1"/>
          </p:cNvSpPr>
          <p:nvPr/>
        </p:nvSpPr>
        <p:spPr bwMode="auto">
          <a:xfrm>
            <a:off x="141288" y="2566988"/>
            <a:ext cx="4283075" cy="2446337"/>
          </a:xfrm>
          <a:prstGeom prst="roundRect">
            <a:avLst>
              <a:gd name="adj" fmla="val 4009"/>
            </a:avLst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201613" y="2936875"/>
            <a:ext cx="427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600" b="1">
                <a:solidFill>
                  <a:schemeClr val="bg1"/>
                </a:solidFill>
                <a:cs typeface="+mn-cs"/>
              </a:rPr>
              <a:t>&lt;50 </a:t>
            </a:r>
            <a:r>
              <a:rPr lang="fr-FR" sz="1000" b="1">
                <a:solidFill>
                  <a:schemeClr val="bg1"/>
                </a:solidFill>
                <a:cs typeface="+mn-cs"/>
              </a:rPr>
              <a:t>A</a:t>
            </a:r>
          </a:p>
        </p:txBody>
      </p:sp>
      <p:sp>
        <p:nvSpPr>
          <p:cNvPr id="89" name="Text Box 11"/>
          <p:cNvSpPr txBox="1">
            <a:spLocks noChangeArrowheads="1"/>
          </p:cNvSpPr>
          <p:nvPr/>
        </p:nvSpPr>
        <p:spPr bwMode="auto">
          <a:xfrm>
            <a:off x="201613" y="3213100"/>
            <a:ext cx="573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600" b="1">
                <a:solidFill>
                  <a:schemeClr val="bg1"/>
                </a:solidFill>
                <a:cs typeface="+mn-cs"/>
              </a:rPr>
              <a:t>51 à 90  </a:t>
            </a:r>
            <a:r>
              <a:rPr lang="fr-FR" sz="1000" b="1">
                <a:solidFill>
                  <a:schemeClr val="bg1"/>
                </a:solidFill>
                <a:cs typeface="+mn-cs"/>
              </a:rPr>
              <a:t>B</a:t>
            </a:r>
          </a:p>
        </p:txBody>
      </p:sp>
      <p:sp>
        <p:nvSpPr>
          <p:cNvPr id="90" name="Text Box 12"/>
          <p:cNvSpPr txBox="1">
            <a:spLocks noChangeArrowheads="1"/>
          </p:cNvSpPr>
          <p:nvPr/>
        </p:nvSpPr>
        <p:spPr bwMode="auto">
          <a:xfrm>
            <a:off x="201613" y="3490913"/>
            <a:ext cx="698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600" b="1">
                <a:solidFill>
                  <a:schemeClr val="bg1"/>
                </a:solidFill>
                <a:cs typeface="+mn-cs"/>
              </a:rPr>
              <a:t>91 à 150      </a:t>
            </a:r>
            <a:r>
              <a:rPr lang="fr-FR" sz="1000" b="1">
                <a:solidFill>
                  <a:schemeClr val="bg1"/>
                </a:solidFill>
                <a:cs typeface="+mn-cs"/>
              </a:rPr>
              <a:t>C</a:t>
            </a:r>
          </a:p>
        </p:txBody>
      </p:sp>
      <p:sp>
        <p:nvSpPr>
          <p:cNvPr id="91" name="Text Box 13"/>
          <p:cNvSpPr txBox="1">
            <a:spLocks noChangeArrowheads="1"/>
          </p:cNvSpPr>
          <p:nvPr/>
        </p:nvSpPr>
        <p:spPr bwMode="auto">
          <a:xfrm>
            <a:off x="201613" y="3765550"/>
            <a:ext cx="844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600" b="1">
                <a:solidFill>
                  <a:schemeClr val="bg1"/>
                </a:solidFill>
                <a:cs typeface="+mn-cs"/>
              </a:rPr>
              <a:t>151 à 230           </a:t>
            </a:r>
            <a:r>
              <a:rPr lang="fr-FR" sz="1000" b="1">
                <a:solidFill>
                  <a:schemeClr val="bg1"/>
                </a:solidFill>
                <a:cs typeface="+mn-cs"/>
              </a:rPr>
              <a:t>D</a:t>
            </a:r>
          </a:p>
        </p:txBody>
      </p: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201613" y="4043363"/>
            <a:ext cx="1001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600" b="1">
                <a:solidFill>
                  <a:schemeClr val="bg1"/>
                </a:solidFill>
                <a:cs typeface="+mn-cs"/>
              </a:rPr>
              <a:t>231 à 330                   </a:t>
            </a:r>
            <a:r>
              <a:rPr lang="fr-FR" sz="1000" b="1">
                <a:solidFill>
                  <a:schemeClr val="bg1"/>
                </a:solidFill>
                <a:cs typeface="+mn-cs"/>
              </a:rPr>
              <a:t>E</a:t>
            </a:r>
          </a:p>
        </p:txBody>
      </p:sp>
      <p:sp>
        <p:nvSpPr>
          <p:cNvPr id="93" name="Text Box 15"/>
          <p:cNvSpPr txBox="1">
            <a:spLocks noChangeArrowheads="1"/>
          </p:cNvSpPr>
          <p:nvPr/>
        </p:nvSpPr>
        <p:spPr bwMode="auto">
          <a:xfrm>
            <a:off x="201613" y="4319588"/>
            <a:ext cx="11604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600" b="1">
                <a:solidFill>
                  <a:schemeClr val="bg1"/>
                </a:solidFill>
                <a:cs typeface="+mn-cs"/>
              </a:rPr>
              <a:t>331 à 450                           </a:t>
            </a:r>
            <a:r>
              <a:rPr lang="fr-FR" sz="1000" b="1">
                <a:solidFill>
                  <a:schemeClr val="bg1"/>
                </a:solidFill>
                <a:cs typeface="+mn-cs"/>
              </a:rPr>
              <a:t>F</a:t>
            </a:r>
          </a:p>
        </p:txBody>
      </p:sp>
      <p:sp>
        <p:nvSpPr>
          <p:cNvPr id="94" name="Text Box 16"/>
          <p:cNvSpPr txBox="1">
            <a:spLocks noChangeArrowheads="1"/>
          </p:cNvSpPr>
          <p:nvPr/>
        </p:nvSpPr>
        <p:spPr bwMode="auto">
          <a:xfrm>
            <a:off x="201613" y="4595813"/>
            <a:ext cx="1322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600" b="1">
                <a:solidFill>
                  <a:schemeClr val="bg1"/>
                </a:solidFill>
                <a:cs typeface="+mn-cs"/>
              </a:rPr>
              <a:t>&gt; 450                                         </a:t>
            </a:r>
            <a:r>
              <a:rPr lang="fr-FR" sz="1000" b="1">
                <a:solidFill>
                  <a:schemeClr val="bg1"/>
                </a:solidFill>
                <a:cs typeface="+mn-cs"/>
              </a:rPr>
              <a:t>G</a:t>
            </a:r>
          </a:p>
        </p:txBody>
      </p:sp>
      <p:sp>
        <p:nvSpPr>
          <p:cNvPr id="95" name="AutoShape 17"/>
          <p:cNvSpPr>
            <a:spLocks noChangeArrowheads="1"/>
          </p:cNvSpPr>
          <p:nvPr/>
        </p:nvSpPr>
        <p:spPr bwMode="auto">
          <a:xfrm>
            <a:off x="141288" y="2566988"/>
            <a:ext cx="4283075" cy="250825"/>
          </a:xfrm>
          <a:prstGeom prst="roundRect">
            <a:avLst>
              <a:gd name="adj" fmla="val 45588"/>
            </a:avLst>
          </a:prstGeom>
          <a:solidFill>
            <a:schemeClr val="bg2"/>
          </a:solidFill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96" name="AutoShape 18"/>
          <p:cNvSpPr>
            <a:spLocks noChangeArrowheads="1"/>
          </p:cNvSpPr>
          <p:nvPr/>
        </p:nvSpPr>
        <p:spPr bwMode="auto">
          <a:xfrm>
            <a:off x="141288" y="2746375"/>
            <a:ext cx="4283075" cy="71438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97" name="Text Box 19"/>
          <p:cNvSpPr txBox="1">
            <a:spLocks noChangeArrowheads="1"/>
          </p:cNvSpPr>
          <p:nvPr/>
        </p:nvSpPr>
        <p:spPr bwMode="auto">
          <a:xfrm>
            <a:off x="168276" y="2530475"/>
            <a:ext cx="307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>
                <a:solidFill>
                  <a:schemeClr val="bg1"/>
                </a:solidFill>
                <a:cs typeface="+mn-cs"/>
              </a:rPr>
              <a:t>Consommation énergie primaire</a:t>
            </a:r>
          </a:p>
        </p:txBody>
      </p:sp>
      <p:sp>
        <p:nvSpPr>
          <p:cNvPr id="98" name="Rectangle 20"/>
          <p:cNvSpPr>
            <a:spLocks noChangeArrowheads="1"/>
          </p:cNvSpPr>
          <p:nvPr/>
        </p:nvSpPr>
        <p:spPr bwMode="auto">
          <a:xfrm>
            <a:off x="3273426" y="2603500"/>
            <a:ext cx="1008062" cy="1793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1000" b="1">
                <a:solidFill>
                  <a:schemeClr val="tx1"/>
                </a:solidFill>
                <a:cs typeface="+mn-cs"/>
              </a:rPr>
              <a:t>123</a:t>
            </a:r>
            <a:r>
              <a:rPr lang="fr-FR" sz="1000">
                <a:solidFill>
                  <a:schemeClr val="tx1"/>
                </a:solidFill>
                <a:cs typeface="+mn-cs"/>
              </a:rPr>
              <a:t> kWh/m²/an</a:t>
            </a:r>
          </a:p>
        </p:txBody>
      </p:sp>
      <p:sp>
        <p:nvSpPr>
          <p:cNvPr id="99" name="Line 51"/>
          <p:cNvSpPr>
            <a:spLocks noChangeShapeType="1"/>
          </p:cNvSpPr>
          <p:nvPr/>
        </p:nvSpPr>
        <p:spPr bwMode="auto">
          <a:xfrm>
            <a:off x="1654176" y="3603625"/>
            <a:ext cx="2160587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00" name="AutoShape 52"/>
          <p:cNvSpPr>
            <a:spLocks noChangeArrowheads="1"/>
          </p:cNvSpPr>
          <p:nvPr/>
        </p:nvSpPr>
        <p:spPr bwMode="auto">
          <a:xfrm flipH="1">
            <a:off x="3814763" y="3486150"/>
            <a:ext cx="468313" cy="230188"/>
          </a:xfrm>
          <a:prstGeom prst="homePlate">
            <a:avLst>
              <a:gd name="adj" fmla="val 46897"/>
            </a:avLst>
          </a:prstGeom>
          <a:solidFill>
            <a:srgbClr val="67D8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01" name="Text Box 53"/>
          <p:cNvSpPr txBox="1">
            <a:spLocks noChangeArrowheads="1"/>
          </p:cNvSpPr>
          <p:nvPr/>
        </p:nvSpPr>
        <p:spPr bwMode="auto">
          <a:xfrm>
            <a:off x="3705226" y="3662363"/>
            <a:ext cx="6858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700" b="1">
                <a:cs typeface="+mn-cs"/>
              </a:rPr>
              <a:t>kWh/ m²/ an</a:t>
            </a:r>
          </a:p>
        </p:txBody>
      </p:sp>
    </p:spTree>
    <p:extLst>
      <p:ext uri="{BB962C8B-B14F-4D97-AF65-F5344CB8AC3E}">
        <p14:creationId xmlns:p14="http://schemas.microsoft.com/office/powerpoint/2010/main" val="39227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825" y="5154706"/>
            <a:ext cx="8561294" cy="1346580"/>
          </a:xfrm>
        </p:spPr>
        <p:txBody>
          <a:bodyPr/>
          <a:lstStyle/>
          <a:p>
            <a:r>
              <a:rPr lang="fr-FR" dirty="0" smtClean="0"/>
              <a:t>Création des documents pédagogiques: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2799080"/>
          </a:xfrm>
        </p:spPr>
        <p:txBody>
          <a:bodyPr/>
          <a:lstStyle/>
          <a:p>
            <a:r>
              <a:rPr lang="fr-FR" dirty="0" smtClean="0"/>
              <a:t>Documents ressources simplifiés.</a:t>
            </a:r>
          </a:p>
          <a:p>
            <a:r>
              <a:rPr lang="fr-FR" dirty="0" smtClean="0"/>
              <a:t>Documents techniques simplifiés.</a:t>
            </a:r>
          </a:p>
          <a:p>
            <a:r>
              <a:rPr lang="fr-FR" dirty="0" smtClean="0"/>
              <a:t>TP mise en service: (première).</a:t>
            </a:r>
          </a:p>
          <a:p>
            <a:r>
              <a:rPr lang="fr-FR" dirty="0" smtClean="0"/>
              <a:t>TP Paramétrage, configuration: (terminale).</a:t>
            </a:r>
          </a:p>
        </p:txBody>
      </p:sp>
    </p:spTree>
    <p:extLst>
      <p:ext uri="{BB962C8B-B14F-4D97-AF65-F5344CB8AC3E}">
        <p14:creationId xmlns:p14="http://schemas.microsoft.com/office/powerpoint/2010/main" val="41442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Utilisation de tablettes numériques.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E-learning et </a:t>
            </a:r>
            <a:r>
              <a:rPr lang="fr-FR" dirty="0" err="1" smtClean="0"/>
              <a:t>M-learning</a:t>
            </a:r>
            <a:r>
              <a:rPr lang="fr-FR" dirty="0"/>
              <a:t>-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15510" y="5932861"/>
            <a:ext cx="597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 LOPES Helder (LP Eucalyptus a Nice).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8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00011" y="4897241"/>
            <a:ext cx="5753946" cy="1708908"/>
          </a:xfrm>
        </p:spPr>
        <p:txBody>
          <a:bodyPr/>
          <a:lstStyle/>
          <a:p>
            <a:r>
              <a:rPr lang="fr-FR" dirty="0" smtClean="0"/>
              <a:t>Rappel des outils de E-learning.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00349" y="548355"/>
            <a:ext cx="2349732" cy="5264079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LMS.</a:t>
            </a:r>
          </a:p>
          <a:p>
            <a:pPr marL="45720" indent="0">
              <a:buNone/>
            </a:pPr>
            <a:endParaRPr lang="fr-FR" dirty="0" smtClean="0"/>
          </a:p>
          <a:p>
            <a:r>
              <a:rPr lang="fr-FR" dirty="0" smtClean="0"/>
              <a:t>LCMS.</a:t>
            </a:r>
          </a:p>
          <a:p>
            <a:pPr marL="45720" indent="0">
              <a:buNone/>
            </a:pPr>
            <a:endParaRPr lang="fr-FR" dirty="0" smtClean="0"/>
          </a:p>
          <a:p>
            <a:r>
              <a:rPr lang="fr-FR" dirty="0" smtClean="0"/>
              <a:t>Outils auteurs.</a:t>
            </a:r>
          </a:p>
          <a:p>
            <a:pPr marL="45720" indent="0">
              <a:buNone/>
            </a:pPr>
            <a:endParaRPr lang="fr-FR" dirty="0" smtClean="0"/>
          </a:p>
          <a:p>
            <a:r>
              <a:rPr lang="fr-FR" dirty="0" err="1" smtClean="0"/>
              <a:t>Rapid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r>
              <a:rPr lang="fr-FR" dirty="0" smtClean="0"/>
              <a:t>.</a:t>
            </a:r>
          </a:p>
          <a:p>
            <a:pPr marL="45720" indent="0">
              <a:buNone/>
            </a:pPr>
            <a:endParaRPr lang="fr-FR" dirty="0" smtClean="0"/>
          </a:p>
          <a:p>
            <a:r>
              <a:rPr lang="fr-FR" dirty="0" smtClean="0"/>
              <a:t>E-book.</a:t>
            </a:r>
          </a:p>
          <a:p>
            <a:pPr marL="45720" indent="0">
              <a:buNone/>
            </a:pPr>
            <a:endParaRPr lang="fr-FR" dirty="0" smtClean="0"/>
          </a:p>
          <a:p>
            <a:r>
              <a:rPr lang="fr-FR" dirty="0" err="1"/>
              <a:t>M-learning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SCORM.</a:t>
            </a:r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50081" y="328557"/>
            <a:ext cx="5981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rial"/>
                <a:cs typeface="Arial"/>
              </a:rPr>
              <a:t>L</a:t>
            </a:r>
            <a:r>
              <a:rPr lang="fr-FR" b="1" i="1" dirty="0" smtClean="0">
                <a:latin typeface="Arial"/>
                <a:cs typeface="Arial"/>
              </a:rPr>
              <a:t>earning </a:t>
            </a:r>
            <a:r>
              <a:rPr lang="fr-FR" b="1" i="1" dirty="0">
                <a:latin typeface="Arial"/>
                <a:cs typeface="Arial"/>
              </a:rPr>
              <a:t>management system</a:t>
            </a:r>
            <a:r>
              <a:rPr lang="fr-FR" i="1" dirty="0">
                <a:latin typeface="Arial"/>
                <a:cs typeface="Arial"/>
              </a:rPr>
              <a:t> (</a:t>
            </a:r>
            <a:r>
              <a:rPr lang="fr-FR" b="1" i="1" dirty="0">
                <a:latin typeface="Arial"/>
                <a:cs typeface="Arial"/>
              </a:rPr>
              <a:t>LMS</a:t>
            </a:r>
            <a:r>
              <a:rPr lang="fr-FR" i="1" dirty="0">
                <a:latin typeface="Arial"/>
                <a:cs typeface="Arial"/>
              </a:rPr>
              <a:t>) ou </a:t>
            </a:r>
            <a:r>
              <a:rPr lang="fr-FR" b="1" i="1" dirty="0" err="1">
                <a:latin typeface="Arial"/>
                <a:cs typeface="Arial"/>
              </a:rPr>
              <a:t>learning</a:t>
            </a:r>
            <a:r>
              <a:rPr lang="fr-FR" b="1" i="1" dirty="0">
                <a:latin typeface="Arial"/>
                <a:cs typeface="Arial"/>
              </a:rPr>
              <a:t> support system</a:t>
            </a:r>
            <a:r>
              <a:rPr lang="fr-FR" i="1" dirty="0">
                <a:latin typeface="Arial"/>
                <a:cs typeface="Arial"/>
              </a:rPr>
              <a:t> (</a:t>
            </a:r>
            <a:r>
              <a:rPr lang="fr-FR" b="1" i="1" dirty="0">
                <a:latin typeface="Arial"/>
                <a:cs typeface="Arial"/>
              </a:rPr>
              <a:t>LSS</a:t>
            </a:r>
            <a:r>
              <a:rPr lang="fr-FR" i="1" dirty="0" smtClean="0">
                <a:latin typeface="Arial"/>
                <a:cs typeface="Arial"/>
              </a:rPr>
              <a:t>). </a:t>
            </a:r>
            <a:r>
              <a:rPr lang="fr-FR" dirty="0"/>
              <a:t>La plateforme LMS permet aux formateurs d’y déposer des contenus de formation à distance, mais aussi de suivre de façon très précise et d’organiser les parcours pédagogique des </a:t>
            </a:r>
            <a:r>
              <a:rPr lang="fr-FR" dirty="0" smtClean="0"/>
              <a:t>apprenants.</a:t>
            </a:r>
            <a:endParaRPr lang="fr-FR" i="1" dirty="0"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50081" y="1246532"/>
            <a:ext cx="611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Learning Content Management System</a:t>
            </a:r>
            <a:r>
              <a:rPr lang="fr-FR" b="1" i="1" dirty="0" smtClean="0"/>
              <a:t>.</a:t>
            </a:r>
          </a:p>
          <a:p>
            <a:r>
              <a:rPr lang="fr-FR" i="1" dirty="0"/>
              <a:t>S</a:t>
            </a:r>
            <a:r>
              <a:rPr lang="fr-FR" i="1" dirty="0" smtClean="0"/>
              <a:t>ystème </a:t>
            </a:r>
            <a:r>
              <a:rPr lang="fr-FR" i="1" dirty="0"/>
              <a:t>pour créer et gérer de la matière pédagogique pour la formation mixte (à distance ou non).</a:t>
            </a:r>
            <a:endParaRPr lang="fr-FR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2650081" y="2013472"/>
            <a:ext cx="6011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rial"/>
                <a:cs typeface="Arial"/>
              </a:rPr>
              <a:t>P</a:t>
            </a:r>
            <a:r>
              <a:rPr lang="fr-FR" b="1" i="1" dirty="0" smtClean="0">
                <a:latin typeface="Arial"/>
                <a:cs typeface="Arial"/>
              </a:rPr>
              <a:t>rogramme </a:t>
            </a:r>
            <a:r>
              <a:rPr lang="fr-FR" b="1" i="1" dirty="0">
                <a:latin typeface="Arial"/>
                <a:cs typeface="Arial"/>
              </a:rPr>
              <a:t>informatique </a:t>
            </a:r>
            <a:r>
              <a:rPr lang="fr-FR" i="1" dirty="0">
                <a:latin typeface="Arial"/>
                <a:cs typeface="Arial"/>
              </a:rPr>
              <a:t>utilisé pour associer différents médias. Il permet ainsi à l’auteur du </a:t>
            </a:r>
            <a:r>
              <a:rPr lang="fr-FR" i="1" dirty="0" smtClean="0">
                <a:latin typeface="Arial"/>
                <a:cs typeface="Arial"/>
              </a:rPr>
              <a:t>contenu</a:t>
            </a:r>
            <a:r>
              <a:rPr lang="fr-FR" i="1" dirty="0">
                <a:latin typeface="Arial"/>
                <a:cs typeface="Arial"/>
              </a:rPr>
              <a:t> </a:t>
            </a:r>
            <a:r>
              <a:rPr lang="fr-FR" i="1" dirty="0" smtClean="0">
                <a:latin typeface="Arial"/>
                <a:cs typeface="Arial"/>
              </a:rPr>
              <a:t>de </a:t>
            </a:r>
            <a:r>
              <a:rPr lang="fr-FR" i="1" dirty="0">
                <a:latin typeface="Arial"/>
                <a:cs typeface="Arial"/>
              </a:rPr>
              <a:t>réaliser simplement et efficacement des formations </a:t>
            </a:r>
            <a:r>
              <a:rPr lang="fr-FR" i="1" dirty="0" smtClean="0">
                <a:latin typeface="Arial"/>
                <a:cs typeface="Arial"/>
              </a:rPr>
              <a:t>interactives originales.</a:t>
            </a:r>
            <a:endParaRPr lang="fr-FR" i="1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0081" y="2771916"/>
            <a:ext cx="6011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latin typeface="Arial"/>
                <a:cs typeface="Arial"/>
              </a:rPr>
              <a:t>Il s’agit de confondre les étapes de scénarisation et réalisation pour n’en tirer qu’une unique phase de conception finale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77054" y="3687917"/>
            <a:ext cx="5960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latin typeface="Arial"/>
                <a:cs typeface="Arial"/>
              </a:rPr>
              <a:t>Formation</a:t>
            </a:r>
            <a:r>
              <a:rPr lang="fr-FR" i="1" dirty="0" smtClean="0">
                <a:latin typeface="Arial"/>
                <a:cs typeface="Arial"/>
              </a:rPr>
              <a:t> disponible </a:t>
            </a:r>
            <a:r>
              <a:rPr lang="fr-FR" i="1" dirty="0">
                <a:latin typeface="Arial"/>
                <a:cs typeface="Arial"/>
              </a:rPr>
              <a:t>sur support </a:t>
            </a:r>
            <a:r>
              <a:rPr lang="fr-FR" i="1" dirty="0" smtClean="0">
                <a:latin typeface="Arial"/>
                <a:cs typeface="Arial"/>
              </a:rPr>
              <a:t>mobile, n’importe où et n’importe quand.</a:t>
            </a:r>
            <a:endParaRPr lang="fr-FR" i="1" dirty="0"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77053" y="4334248"/>
            <a:ext cx="627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Sharable</a:t>
            </a:r>
            <a:r>
              <a:rPr lang="fr-FR" dirty="0"/>
              <a:t> Content Object Reference Model</a:t>
            </a:r>
            <a:r>
              <a:rPr lang="fr-FR" dirty="0" smtClean="0"/>
              <a:t>), standard qui se généralise.</a:t>
            </a:r>
          </a:p>
        </p:txBody>
      </p:sp>
    </p:spTree>
    <p:extLst>
      <p:ext uri="{BB962C8B-B14F-4D97-AF65-F5344CB8AC3E}">
        <p14:creationId xmlns:p14="http://schemas.microsoft.com/office/powerpoint/2010/main" val="25167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0621" y="257717"/>
            <a:ext cx="5824697" cy="1020591"/>
          </a:xfrm>
        </p:spPr>
        <p:txBody>
          <a:bodyPr/>
          <a:lstStyle/>
          <a:p>
            <a:r>
              <a:rPr lang="fr-FR" dirty="0" smtClean="0"/>
              <a:t>Critères retenus.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66851" y="1180825"/>
            <a:ext cx="6115753" cy="385444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coûts.</a:t>
            </a:r>
          </a:p>
          <a:p>
            <a:r>
              <a:rPr lang="fr-FR" dirty="0" smtClean="0"/>
              <a:t>La facilité de mise en œuvre par les professeurs, convivialité de l’interface.</a:t>
            </a:r>
          </a:p>
          <a:p>
            <a:r>
              <a:rPr lang="fr-FR" dirty="0" smtClean="0"/>
              <a:t>La capacité d’intégration des formats couramment déjà utilisés par les professeurs (PDF, </a:t>
            </a:r>
            <a:r>
              <a:rPr lang="fr-FR" dirty="0" err="1" smtClean="0"/>
              <a:t>PPT,Doc</a:t>
            </a:r>
            <a:r>
              <a:rPr lang="fr-FR" dirty="0" smtClean="0"/>
              <a:t>, mp3, …).</a:t>
            </a:r>
          </a:p>
          <a:p>
            <a:r>
              <a:rPr lang="fr-FR" dirty="0" smtClean="0"/>
              <a:t>Performance du logiciel.</a:t>
            </a:r>
          </a:p>
          <a:p>
            <a:r>
              <a:rPr lang="fr-FR" dirty="0" smtClean="0"/>
              <a:t>Compatibilité avec les LMS.</a:t>
            </a:r>
          </a:p>
          <a:p>
            <a:r>
              <a:rPr lang="fr-FR" dirty="0" smtClean="0"/>
              <a:t>Formation disponible en ligne ou hors ligne.</a:t>
            </a:r>
          </a:p>
          <a:p>
            <a:r>
              <a:rPr lang="fr-FR" dirty="0" smtClean="0"/>
              <a:t>Lanceur Iconographique.</a:t>
            </a:r>
          </a:p>
          <a:p>
            <a:r>
              <a:rPr lang="fr-FR" dirty="0" smtClean="0"/>
              <a:t>Multi plateforme (IOS et Androïde </a:t>
            </a:r>
            <a:r>
              <a:rPr lang="fr-FR" dirty="0"/>
              <a:t>à</a:t>
            </a:r>
            <a:r>
              <a:rPr lang="fr-FR" dirty="0" smtClean="0"/>
              <a:t> minima).</a:t>
            </a:r>
          </a:p>
          <a:p>
            <a:pPr marL="4572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758677" y="2082891"/>
            <a:ext cx="1778958" cy="3182149"/>
          </a:xfrm>
          <a:prstGeom prst="rect">
            <a:avLst/>
          </a:prstGeom>
          <a:ln w="57150" cmpd="sng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LMS.</a:t>
            </a:r>
          </a:p>
          <a:p>
            <a:r>
              <a:rPr lang="fr-FR" dirty="0" smtClean="0"/>
              <a:t>LCMS.</a:t>
            </a:r>
          </a:p>
          <a:p>
            <a:r>
              <a:rPr lang="fr-FR" dirty="0" smtClean="0"/>
              <a:t>Outils auteurs.</a:t>
            </a:r>
          </a:p>
          <a:p>
            <a:r>
              <a:rPr lang="fr-FR" dirty="0" err="1" smtClean="0"/>
              <a:t>Rapid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r>
              <a:rPr lang="fr-FR" dirty="0" smtClean="0"/>
              <a:t>.</a:t>
            </a:r>
          </a:p>
          <a:p>
            <a:r>
              <a:rPr lang="fr-FR" dirty="0" smtClean="0"/>
              <a:t>E-book.</a:t>
            </a:r>
          </a:p>
          <a:p>
            <a:r>
              <a:rPr lang="fr-FR" dirty="0" err="1" smtClean="0"/>
              <a:t>M-learning</a:t>
            </a:r>
            <a:r>
              <a:rPr lang="fr-FR" dirty="0" smtClean="0"/>
              <a:t>.</a:t>
            </a:r>
          </a:p>
          <a:p>
            <a:r>
              <a:rPr lang="fr-FR" dirty="0" smtClean="0"/>
              <a:t>SCORM.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340621" y="5497418"/>
            <a:ext cx="7661950" cy="12503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Choix de l’outil.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6482604" y="2716302"/>
            <a:ext cx="2055031" cy="1490438"/>
          </a:xfrm>
          <a:prstGeom prst="ellipse">
            <a:avLst/>
          </a:prstGeom>
          <a:noFill/>
          <a:ln w="825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611201" y="4418399"/>
            <a:ext cx="2055031" cy="934361"/>
          </a:xfrm>
          <a:prstGeom prst="ellipse">
            <a:avLst/>
          </a:prstGeom>
          <a:noFill/>
          <a:ln w="825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11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097" y="5146275"/>
            <a:ext cx="8700013" cy="1143000"/>
          </a:xfrm>
        </p:spPr>
        <p:txBody>
          <a:bodyPr/>
          <a:lstStyle/>
          <a:p>
            <a:r>
              <a:rPr lang="fr-FR" dirty="0" smtClean="0"/>
              <a:t>Sélection parmi quelques outils </a:t>
            </a:r>
            <a:r>
              <a:rPr lang="fr-FR" smtClean="0"/>
              <a:t>du </a:t>
            </a:r>
            <a:r>
              <a:rPr lang="fr-FR" smtClean="0"/>
              <a:t>marché.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43248" y="546233"/>
            <a:ext cx="7959105" cy="4251306"/>
          </a:xfrm>
        </p:spPr>
        <p:txBody>
          <a:bodyPr>
            <a:normAutofit/>
          </a:bodyPr>
          <a:lstStyle/>
          <a:p>
            <a:r>
              <a:rPr lang="fr-FR" dirty="0" smtClean="0"/>
              <a:t>E-</a:t>
            </a:r>
            <a:r>
              <a:rPr lang="fr-FR" dirty="0" err="1" smtClean="0"/>
              <a:t>doceo</a:t>
            </a:r>
            <a:r>
              <a:rPr lang="fr-FR" dirty="0" smtClean="0"/>
              <a:t> content manager (outils auteur): (--- +royalties).</a:t>
            </a:r>
          </a:p>
          <a:p>
            <a:r>
              <a:rPr lang="fr-FR" dirty="0" smtClean="0"/>
              <a:t>LECTORA Inspire (outil </a:t>
            </a:r>
            <a:r>
              <a:rPr lang="fr-FR" dirty="0" err="1" smtClean="0"/>
              <a:t>auteur+composants</a:t>
            </a:r>
            <a:r>
              <a:rPr lang="fr-FR" dirty="0" smtClean="0"/>
              <a:t> audio, vidéo et flash): 2495/an.</a:t>
            </a:r>
          </a:p>
          <a:p>
            <a:r>
              <a:rPr lang="fr-FR" dirty="0" smtClean="0"/>
              <a:t>LECTORA </a:t>
            </a:r>
            <a:r>
              <a:rPr lang="fr-FR" dirty="0" err="1" smtClean="0"/>
              <a:t>publisher</a:t>
            </a:r>
            <a:r>
              <a:rPr lang="fr-FR" dirty="0" smtClean="0"/>
              <a:t> (outil auteur): 1595/an.</a:t>
            </a:r>
          </a:p>
          <a:p>
            <a:r>
              <a:rPr lang="fr-FR" dirty="0" err="1" smtClean="0"/>
              <a:t>Composica</a:t>
            </a:r>
            <a:r>
              <a:rPr lang="fr-FR" dirty="0" smtClean="0"/>
              <a:t>: 1475/an (outils auteur).</a:t>
            </a:r>
          </a:p>
          <a:p>
            <a:r>
              <a:rPr lang="fr-FR" dirty="0" err="1" smtClean="0"/>
              <a:t>Mohive</a:t>
            </a:r>
            <a:r>
              <a:rPr lang="fr-FR" dirty="0" smtClean="0"/>
              <a:t>.(</a:t>
            </a:r>
            <a:r>
              <a:rPr lang="fr-FR" dirty="0" err="1" smtClean="0"/>
              <a:t>rapid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r>
              <a:rPr lang="fr-FR" dirty="0" smtClean="0"/>
              <a:t>):</a:t>
            </a:r>
          </a:p>
          <a:p>
            <a:r>
              <a:rPr lang="fr-FR" dirty="0" smtClean="0"/>
              <a:t>Adobe </a:t>
            </a:r>
            <a:r>
              <a:rPr lang="fr-FR" dirty="0" err="1"/>
              <a:t>e</a:t>
            </a:r>
            <a:r>
              <a:rPr lang="fr-FR" dirty="0" err="1" smtClean="0"/>
              <a:t>learning</a:t>
            </a:r>
            <a:r>
              <a:rPr lang="fr-FR" dirty="0" smtClean="0"/>
              <a:t> suite:1799 (nombreux composants).</a:t>
            </a:r>
          </a:p>
          <a:p>
            <a:r>
              <a:rPr lang="fr-FR" dirty="0" smtClean="0"/>
              <a:t> </a:t>
            </a:r>
            <a:r>
              <a:rPr lang="fr-FR" dirty="0"/>
              <a:t>A</a:t>
            </a:r>
            <a:r>
              <a:rPr lang="fr-FR" dirty="0" smtClean="0"/>
              <a:t>dobe </a:t>
            </a:r>
            <a:r>
              <a:rPr lang="fr-FR" dirty="0" err="1" smtClean="0"/>
              <a:t>captivate</a:t>
            </a:r>
            <a:r>
              <a:rPr lang="fr-FR" dirty="0" smtClean="0"/>
              <a:t>: 899 (</a:t>
            </a:r>
            <a:r>
              <a:rPr lang="fr-FR" dirty="0" err="1" smtClean="0"/>
              <a:t>lic</a:t>
            </a:r>
            <a:r>
              <a:rPr lang="fr-FR" dirty="0" smtClean="0"/>
              <a:t>. complète).</a:t>
            </a:r>
          </a:p>
          <a:p>
            <a:r>
              <a:rPr lang="fr-FR" dirty="0" err="1" smtClean="0"/>
              <a:t>Ibook</a:t>
            </a:r>
            <a:r>
              <a:rPr lang="fr-FR" dirty="0" smtClean="0"/>
              <a:t> </a:t>
            </a:r>
            <a:r>
              <a:rPr lang="fr-FR" dirty="0" err="1" smtClean="0"/>
              <a:t>Author</a:t>
            </a:r>
            <a:r>
              <a:rPr lang="fr-FR" dirty="0" smtClean="0"/>
              <a:t>. Gratuit, mais…</a:t>
            </a:r>
          </a:p>
        </p:txBody>
      </p:sp>
    </p:spTree>
    <p:extLst>
      <p:ext uri="{BB962C8B-B14F-4D97-AF65-F5344CB8AC3E}">
        <p14:creationId xmlns:p14="http://schemas.microsoft.com/office/powerpoint/2010/main" val="188183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0898" y="4943668"/>
            <a:ext cx="8229455" cy="1143000"/>
          </a:xfrm>
        </p:spPr>
        <p:txBody>
          <a:bodyPr/>
          <a:lstStyle/>
          <a:p>
            <a:r>
              <a:rPr lang="fr-FR" sz="4000" dirty="0" smtClean="0"/>
              <a:t>Exemple d’utilisation: avec LECTORA sur </a:t>
            </a:r>
            <a:r>
              <a:rPr lang="fr-FR" sz="4000" dirty="0" err="1" smtClean="0"/>
              <a:t>Ipad</a:t>
            </a:r>
            <a:r>
              <a:rPr lang="fr-FR" sz="4000" dirty="0" smtClean="0"/>
              <a:t> (outil auteur).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6459" b="6459"/>
          <a:stretch>
            <a:fillRect/>
          </a:stretch>
        </p:blipFill>
        <p:spPr>
          <a:xfrm>
            <a:off x="310898" y="278942"/>
            <a:ext cx="8592914" cy="4664725"/>
          </a:xfrm>
        </p:spPr>
      </p:pic>
    </p:spTree>
    <p:extLst>
      <p:ext uri="{BB962C8B-B14F-4D97-AF65-F5344CB8AC3E}">
        <p14:creationId xmlns:p14="http://schemas.microsoft.com/office/powerpoint/2010/main" val="28427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7924" y="3805873"/>
            <a:ext cx="6512511" cy="1143000"/>
          </a:xfrm>
        </p:spPr>
        <p:txBody>
          <a:bodyPr/>
          <a:lstStyle/>
          <a:p>
            <a:r>
              <a:rPr lang="fr-FR" sz="1800" dirty="0" smtClean="0"/>
              <a:t>Certains lecteurs propriétaires sont très chers.</a:t>
            </a:r>
            <a:br>
              <a:rPr lang="fr-FR" sz="1800" dirty="0" smtClean="0"/>
            </a:br>
            <a:r>
              <a:rPr lang="fr-FR" sz="1800" dirty="0" smtClean="0"/>
              <a:t>On trouve aujourd'hui de nombreux lecteurs gratuits ou à très petit prix pour lire des contenus au format HTML, HTML5 ou </a:t>
            </a:r>
            <a:r>
              <a:rPr lang="fr-FR" sz="1800" dirty="0" err="1" smtClean="0"/>
              <a:t>Scorm</a:t>
            </a:r>
            <a:r>
              <a:rPr lang="fr-FR" sz="1800" dirty="0" smtClean="0"/>
              <a:t>.</a:t>
            </a:r>
            <a:endParaRPr lang="fr-FR" sz="1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3186" r="3186"/>
          <a:stretch>
            <a:fillRect/>
          </a:stretch>
        </p:blipFill>
        <p:spPr>
          <a:xfrm>
            <a:off x="1143000" y="331153"/>
            <a:ext cx="6400800" cy="3474720"/>
          </a:xfr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111348" y="5242207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Les lecteurs pour mobiles et tablettes.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772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7624" y="5570697"/>
            <a:ext cx="8243192" cy="1143000"/>
          </a:xfrm>
        </p:spPr>
        <p:txBody>
          <a:bodyPr/>
          <a:lstStyle/>
          <a:p>
            <a:r>
              <a:rPr lang="fr-FR" dirty="0" smtClean="0"/>
              <a:t>Avantages de la tablette.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06210" y="846033"/>
            <a:ext cx="1979235" cy="441428"/>
          </a:xfrm>
        </p:spPr>
        <p:txBody>
          <a:bodyPr>
            <a:normAutofit/>
          </a:bodyPr>
          <a:lstStyle/>
          <a:p>
            <a:r>
              <a:rPr lang="fr-FR" dirty="0" smtClean="0"/>
              <a:t>La mobilité.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06210" y="1391752"/>
            <a:ext cx="2393769" cy="648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L’interactivité.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99871" y="1948705"/>
            <a:ext cx="3230559" cy="644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La nouvelle technologie.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12496" y="2275156"/>
            <a:ext cx="2393769" cy="44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Le multimédia.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12496" y="3357631"/>
            <a:ext cx="2609495" cy="67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La disponibilité.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99871" y="3715617"/>
            <a:ext cx="3137184" cy="78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La liberté de parcours (le choix).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43394" y="1035039"/>
            <a:ext cx="522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Les élèves se déplacent pour être au plus prés du système.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443394" y="1287461"/>
            <a:ext cx="540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 professeur se déplacent pour être au plus prés des élèves.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443394" y="1501852"/>
            <a:ext cx="5106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L’élève reste acteur et de sa leçon et ne perd plus sa concentration (meilleure assimilation.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443394" y="1948705"/>
            <a:ext cx="522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La tablette a un coté ludique qui pousse l’élève a l’exploration  de son contenu.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443394" y="2349120"/>
            <a:ext cx="52232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Les tutoriels vidéos sont attractifs. Ils suscitent plusieurs sens (auditif, visuel, le touché…).L’élève n’est plus passif mais actif. Il met le cours en pause et agit à son rythme.</a:t>
            </a:r>
          </a:p>
          <a:p>
            <a:r>
              <a:rPr lang="fr-FR" sz="1400" dirty="0" smtClean="0"/>
              <a:t>Il brave les interdit traditionnels, car il porte un casque et regarde un écran dans une salle ou un atelier.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443394" y="3437152"/>
            <a:ext cx="5223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 professeur est enfin disponible pour répondre aux questions et apporter son aide individuellement pendant un cours ou un TD.</a:t>
            </a:r>
            <a:endParaRPr lang="fr-FR" sz="1400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299871" y="4422930"/>
            <a:ext cx="3169025" cy="821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Le moment opportun et la micro dose.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443394" y="4027819"/>
            <a:ext cx="5402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Les menus amènent un choix aux élèves et leurs apporte la sensation de choix.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443394" y="4437688"/>
            <a:ext cx="522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 savoir est apporté au moment opportun du cours du TP ou du TD par des micro cours plus faciles à assimilé.</a:t>
            </a:r>
            <a:endParaRPr lang="fr-FR" sz="1400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299870" y="5118636"/>
            <a:ext cx="8429358" cy="659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L’évaluation le suivis et la validation de compétences.</a:t>
            </a:r>
          </a:p>
        </p:txBody>
      </p:sp>
    </p:spTree>
    <p:extLst>
      <p:ext uri="{BB962C8B-B14F-4D97-AF65-F5344CB8AC3E}">
        <p14:creationId xmlns:p14="http://schemas.microsoft.com/office/powerpoint/2010/main" val="387752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4762" y="186376"/>
            <a:ext cx="5498412" cy="1226400"/>
          </a:xfrm>
        </p:spPr>
        <p:txBody>
          <a:bodyPr>
            <a:normAutofit fontScale="90000"/>
          </a:bodyPr>
          <a:lstStyle/>
          <a:p>
            <a:r>
              <a:rPr lang="fr-FR" sz="2400" dirty="0" smtClean="0">
                <a:solidFill>
                  <a:srgbClr val="04617B"/>
                </a:solidFill>
              </a:rPr>
              <a:t>Contrôle énergétique des Bureaux du tunnel du Prado.</a:t>
            </a:r>
            <a:br>
              <a:rPr lang="fr-FR" sz="2400" dirty="0" smtClean="0">
                <a:solidFill>
                  <a:srgbClr val="04617B"/>
                </a:solidFill>
              </a:rPr>
            </a:br>
            <a:r>
              <a:rPr lang="fr-FR" sz="2400" dirty="0" smtClean="0">
                <a:solidFill>
                  <a:srgbClr val="04617B"/>
                </a:solidFill>
              </a:rPr>
              <a:t>Départ TGBT: « extension bureaux ». 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31" b="23331"/>
          <a:stretch>
            <a:fillRect/>
          </a:stretch>
        </p:blipFill>
        <p:spPr>
          <a:xfrm>
            <a:off x="6012160" y="3789040"/>
            <a:ext cx="973755" cy="519336"/>
          </a:xfrm>
          <a:prstGeom prst="rect">
            <a:avLst/>
          </a:prstGeom>
        </p:spPr>
      </p:pic>
      <p:pic>
        <p:nvPicPr>
          <p:cNvPr id="6" name="Image 5" descr="iEM2000T-101203_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4005064"/>
            <a:ext cx="217428" cy="6111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8" name="Image 7" descr="iEM2000T-101203_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217428" cy="6111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9" name="Image 8" descr="iEM2000T-101203_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217428" cy="6111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0" name="Image 9" descr="iEM2000T-101203_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1198" y="3848266"/>
            <a:ext cx="217428" cy="6111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360" y="1799910"/>
            <a:ext cx="949984" cy="136390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394597" y="1472510"/>
            <a:ext cx="682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TGBT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80112" y="429309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</a:rPr>
              <a:t> IRIO</a:t>
            </a:r>
            <a:endParaRPr lang="fr-FR" sz="1400" b="1" dirty="0">
              <a:solidFill>
                <a:srgbClr val="00B05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53" y="1281843"/>
            <a:ext cx="1223104" cy="133053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645024"/>
            <a:ext cx="3763828" cy="2736304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 flipV="1">
            <a:off x="6732240" y="2060848"/>
            <a:ext cx="0" cy="1728192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636912"/>
            <a:ext cx="1037208" cy="47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3204050" y="3399861"/>
            <a:ext cx="162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Production PV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28" name="Image 2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00" y="1412776"/>
            <a:ext cx="833373" cy="66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Connecteur droit 29"/>
          <p:cNvCxnSpPr/>
          <p:nvPr/>
        </p:nvCxnSpPr>
        <p:spPr>
          <a:xfrm>
            <a:off x="8100392" y="3140968"/>
            <a:ext cx="15865" cy="792088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117" idx="2"/>
            <a:endCxn id="121" idx="0"/>
          </p:cNvCxnSpPr>
          <p:nvPr/>
        </p:nvCxnSpPr>
        <p:spPr>
          <a:xfrm>
            <a:off x="8077026" y="4563864"/>
            <a:ext cx="0" cy="593328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580112" y="4797152"/>
            <a:ext cx="2496914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7668344" y="4797152"/>
            <a:ext cx="0" cy="288032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V="1">
            <a:off x="7668344" y="5805264"/>
            <a:ext cx="0" cy="288032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8100392" y="5715992"/>
            <a:ext cx="1" cy="737344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>
            <a:off x="3727925" y="6093296"/>
            <a:ext cx="3940419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H="1">
            <a:off x="2881290" y="6453336"/>
            <a:ext cx="5219102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4097616" y="6129300"/>
            <a:ext cx="2504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</a:rPr>
              <a:t>C</a:t>
            </a:r>
            <a:r>
              <a:rPr lang="fr-FR" sz="1600" dirty="0" smtClean="0">
                <a:solidFill>
                  <a:prstClr val="black"/>
                </a:solidFill>
              </a:rPr>
              <a:t>onsommation chauffage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3775697" y="5805264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</a:rPr>
              <a:t>C</a:t>
            </a:r>
            <a:r>
              <a:rPr lang="fr-FR" sz="1600" dirty="0" smtClean="0">
                <a:solidFill>
                  <a:prstClr val="black"/>
                </a:solidFill>
              </a:rPr>
              <a:t>onsommation éclairage</a:t>
            </a:r>
            <a:endParaRPr lang="fr-FR" sz="1600" dirty="0">
              <a:solidFill>
                <a:prstClr val="black"/>
              </a:solidFill>
            </a:endParaRPr>
          </a:p>
        </p:txBody>
      </p:sp>
      <p:cxnSp>
        <p:nvCxnSpPr>
          <p:cNvPr id="73" name="Connecteur droit 72"/>
          <p:cNvCxnSpPr/>
          <p:nvPr/>
        </p:nvCxnSpPr>
        <p:spPr>
          <a:xfrm>
            <a:off x="5580112" y="4310630"/>
            <a:ext cx="0" cy="486522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1855534" y="5511651"/>
            <a:ext cx="864096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GTB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16" name="Image 1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2210" y="3760733"/>
            <a:ext cx="241300" cy="558800"/>
          </a:xfrm>
          <a:prstGeom prst="rect">
            <a:avLst/>
          </a:prstGeom>
        </p:spPr>
      </p:pic>
      <p:pic>
        <p:nvPicPr>
          <p:cNvPr id="117" name="Image 1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6376" y="4005064"/>
            <a:ext cx="241300" cy="558800"/>
          </a:xfrm>
          <a:prstGeom prst="rect">
            <a:avLst/>
          </a:prstGeom>
        </p:spPr>
      </p:pic>
      <p:pic>
        <p:nvPicPr>
          <p:cNvPr id="120" name="Image 1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2320" y="5157192"/>
            <a:ext cx="241300" cy="558800"/>
          </a:xfrm>
          <a:prstGeom prst="rect">
            <a:avLst/>
          </a:prstGeom>
        </p:spPr>
      </p:pic>
      <p:pic>
        <p:nvPicPr>
          <p:cNvPr id="121" name="Image 1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6376" y="5157192"/>
            <a:ext cx="241300" cy="558800"/>
          </a:xfrm>
          <a:prstGeom prst="rect">
            <a:avLst/>
          </a:prstGeom>
        </p:spPr>
      </p:pic>
      <p:cxnSp>
        <p:nvCxnSpPr>
          <p:cNvPr id="129" name="Connecteur droit 128"/>
          <p:cNvCxnSpPr/>
          <p:nvPr/>
        </p:nvCxnSpPr>
        <p:spPr>
          <a:xfrm flipH="1">
            <a:off x="7524328" y="4149080"/>
            <a:ext cx="216024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/>
          <p:nvPr/>
        </p:nvCxnSpPr>
        <p:spPr>
          <a:xfrm>
            <a:off x="7524328" y="3619531"/>
            <a:ext cx="0" cy="510918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>
            <a:stCxn id="80" idx="1"/>
          </p:cNvCxnSpPr>
          <p:nvPr/>
        </p:nvCxnSpPr>
        <p:spPr>
          <a:xfrm flipH="1">
            <a:off x="7525030" y="3622433"/>
            <a:ext cx="940730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V="1">
            <a:off x="6732240" y="4221088"/>
            <a:ext cx="0" cy="36004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>
            <a:stCxn id="9" idx="0"/>
          </p:cNvCxnSpPr>
          <p:nvPr/>
        </p:nvCxnSpPr>
        <p:spPr>
          <a:xfrm flipV="1">
            <a:off x="7921074" y="4869160"/>
            <a:ext cx="0" cy="216024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/>
        </p:nvCxnSpPr>
        <p:spPr>
          <a:xfrm flipH="1">
            <a:off x="6588225" y="4869160"/>
            <a:ext cx="1305224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flipH="1" flipV="1">
            <a:off x="6588224" y="4293096"/>
            <a:ext cx="17178" cy="560784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flipH="1">
            <a:off x="6507627" y="5233229"/>
            <a:ext cx="828794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>
            <a:endCxn id="4" idx="2"/>
          </p:cNvCxnSpPr>
          <p:nvPr/>
        </p:nvCxnSpPr>
        <p:spPr>
          <a:xfrm flipH="1" flipV="1">
            <a:off x="6499038" y="4308376"/>
            <a:ext cx="8589" cy="924853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ZoneTexte 148"/>
          <p:cNvSpPr txBox="1"/>
          <p:nvPr/>
        </p:nvSpPr>
        <p:spPr>
          <a:xfrm>
            <a:off x="1369365" y="1558533"/>
            <a:ext cx="1618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Classification énergétique d’un local.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50" name="ZoneTexte 149"/>
          <p:cNvSpPr txBox="1"/>
          <p:nvPr/>
        </p:nvSpPr>
        <p:spPr>
          <a:xfrm>
            <a:off x="8172400" y="4240698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Total</a:t>
            </a:r>
          </a:p>
          <a:p>
            <a:r>
              <a:rPr lang="fr-FR" sz="1400" dirty="0" smtClean="0">
                <a:solidFill>
                  <a:prstClr val="black"/>
                </a:solidFill>
              </a:rPr>
              <a:t>Conso.</a:t>
            </a:r>
            <a:endParaRPr lang="fr-FR" sz="1400" dirty="0">
              <a:solidFill>
                <a:prstClr val="black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1219200" y="2873958"/>
            <a:ext cx="1" cy="1491146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1219200" y="2852936"/>
            <a:ext cx="4648944" cy="21022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868144" y="2852936"/>
            <a:ext cx="0" cy="504056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5868144" y="3356992"/>
            <a:ext cx="504056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6372200" y="3356992"/>
            <a:ext cx="0" cy="432048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483768" y="2996952"/>
            <a:ext cx="0" cy="737614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2483768" y="2996952"/>
            <a:ext cx="3456384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940152" y="2996952"/>
            <a:ext cx="0" cy="288032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940152" y="3284984"/>
            <a:ext cx="576064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endCxn id="4" idx="0"/>
          </p:cNvCxnSpPr>
          <p:nvPr/>
        </p:nvCxnSpPr>
        <p:spPr>
          <a:xfrm flipH="1">
            <a:off x="6499038" y="3284984"/>
            <a:ext cx="17178" cy="504056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6156176" y="2492896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5724128" y="2204864"/>
            <a:ext cx="83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prstClr val="black"/>
                </a:solidFill>
              </a:rPr>
              <a:t>Vers KNX</a:t>
            </a:r>
            <a:endParaRPr lang="fr-FR" sz="1200" dirty="0">
              <a:solidFill>
                <a:prstClr val="black"/>
              </a:solidFill>
            </a:endParaRPr>
          </a:p>
        </p:txBody>
      </p:sp>
      <p:cxnSp>
        <p:nvCxnSpPr>
          <p:cNvPr id="72" name="Connecteur droit 71"/>
          <p:cNvCxnSpPr/>
          <p:nvPr/>
        </p:nvCxnSpPr>
        <p:spPr>
          <a:xfrm>
            <a:off x="4572000" y="4653136"/>
            <a:ext cx="1656184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V="1">
            <a:off x="6228184" y="4293096"/>
            <a:ext cx="0" cy="36004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4572000" y="4653136"/>
            <a:ext cx="0" cy="792088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1368757" y="2555612"/>
            <a:ext cx="2464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Cde Délestage chauffage</a:t>
            </a:r>
            <a:endParaRPr lang="fr-FR" sz="1600" dirty="0">
              <a:solidFill>
                <a:prstClr val="black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263642" y="3769193"/>
            <a:ext cx="0" cy="7946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3949862" y="5460085"/>
            <a:ext cx="626306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3949862" y="5398711"/>
            <a:ext cx="2419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Info de période tarifaire</a:t>
            </a:r>
            <a:endParaRPr lang="fr-FR" sz="1600" dirty="0">
              <a:solidFill>
                <a:prstClr val="black"/>
              </a:solidFill>
            </a:endParaRPr>
          </a:p>
        </p:txBody>
      </p:sp>
      <p:pic>
        <p:nvPicPr>
          <p:cNvPr id="80" name="Image 7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760" y="3330440"/>
            <a:ext cx="284693" cy="583985"/>
          </a:xfrm>
          <a:prstGeom prst="rect">
            <a:avLst/>
          </a:prstGeom>
        </p:spPr>
      </p:pic>
      <p:sp>
        <p:nvSpPr>
          <p:cNvPr id="81" name="Arc 80"/>
          <p:cNvSpPr/>
          <p:nvPr/>
        </p:nvSpPr>
        <p:spPr>
          <a:xfrm>
            <a:off x="8465760" y="3248932"/>
            <a:ext cx="284693" cy="81508"/>
          </a:xfrm>
          <a:prstGeom prst="arc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Arc 81"/>
          <p:cNvSpPr/>
          <p:nvPr/>
        </p:nvSpPr>
        <p:spPr>
          <a:xfrm>
            <a:off x="8465760" y="3101028"/>
            <a:ext cx="357707" cy="147904"/>
          </a:xfrm>
          <a:prstGeom prst="arc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Arc 83"/>
          <p:cNvSpPr/>
          <p:nvPr/>
        </p:nvSpPr>
        <p:spPr>
          <a:xfrm>
            <a:off x="8363433" y="2960129"/>
            <a:ext cx="553783" cy="370311"/>
          </a:xfrm>
          <a:prstGeom prst="arc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>
            <a:off x="7225252" y="3247796"/>
            <a:ext cx="668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ZIGBEE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5508806" y="1470231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prstClr val="black"/>
                </a:solidFill>
              </a:rPr>
              <a:t>Supervision</a:t>
            </a:r>
            <a:endParaRPr lang="fr-FR" sz="1200" dirty="0">
              <a:solidFill>
                <a:prstClr val="black"/>
              </a:solidFill>
            </a:endParaRPr>
          </a:p>
        </p:txBody>
      </p:sp>
      <p:pic>
        <p:nvPicPr>
          <p:cNvPr id="89" name="Image 8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74" y="3573016"/>
            <a:ext cx="237830" cy="237830"/>
          </a:xfrm>
          <a:prstGeom prst="rect">
            <a:avLst/>
          </a:prstGeom>
        </p:spPr>
      </p:pic>
      <p:sp>
        <p:nvSpPr>
          <p:cNvPr id="90" name="Arc 89"/>
          <p:cNvSpPr/>
          <p:nvPr/>
        </p:nvSpPr>
        <p:spPr>
          <a:xfrm rot="17728184">
            <a:off x="7026135" y="3581579"/>
            <a:ext cx="284693" cy="81508"/>
          </a:xfrm>
          <a:prstGeom prst="arc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Arc 90"/>
          <p:cNvSpPr/>
          <p:nvPr/>
        </p:nvSpPr>
        <p:spPr>
          <a:xfrm rot="17553818">
            <a:off x="6978861" y="3461787"/>
            <a:ext cx="357707" cy="147904"/>
          </a:xfrm>
          <a:prstGeom prst="arc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Arc 91"/>
          <p:cNvSpPr/>
          <p:nvPr/>
        </p:nvSpPr>
        <p:spPr>
          <a:xfrm rot="17553818">
            <a:off x="6895467" y="3311421"/>
            <a:ext cx="553783" cy="370311"/>
          </a:xfrm>
          <a:prstGeom prst="arc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3" name="Connecteur droit 92"/>
          <p:cNvCxnSpPr/>
          <p:nvPr/>
        </p:nvCxnSpPr>
        <p:spPr>
          <a:xfrm flipH="1">
            <a:off x="6742261" y="4581128"/>
            <a:ext cx="470365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>
            <a:stCxn id="89" idx="2"/>
          </p:cNvCxnSpPr>
          <p:nvPr/>
        </p:nvCxnSpPr>
        <p:spPr>
          <a:xfrm>
            <a:off x="7189389" y="3810846"/>
            <a:ext cx="0" cy="770282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>
            <a:off x="4828266" y="3945497"/>
            <a:ext cx="414397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flipV="1">
            <a:off x="6306102" y="4305467"/>
            <a:ext cx="0" cy="707709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H="1">
            <a:off x="4828266" y="5013176"/>
            <a:ext cx="1477836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 flipV="1">
            <a:off x="4828266" y="3945497"/>
            <a:ext cx="0" cy="1081811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>
            <a:stCxn id="116" idx="0"/>
          </p:cNvCxnSpPr>
          <p:nvPr/>
        </p:nvCxnSpPr>
        <p:spPr>
          <a:xfrm flipH="1">
            <a:off x="3263642" y="3760733"/>
            <a:ext cx="2279218" cy="846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7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Sensibiliser et alerter par la mesure des énergies.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0" r="-625"/>
          <a:stretch/>
        </p:blipFill>
        <p:spPr>
          <a:xfrm>
            <a:off x="262294" y="156340"/>
            <a:ext cx="3920582" cy="42158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2876" y="156340"/>
            <a:ext cx="4620919" cy="40765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14" y="5338833"/>
            <a:ext cx="2304949" cy="95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419" y="5082205"/>
            <a:ext cx="8507317" cy="1143000"/>
          </a:xfrm>
        </p:spPr>
        <p:txBody>
          <a:bodyPr/>
          <a:lstStyle/>
          <a:p>
            <a:r>
              <a:rPr lang="fr-FR" dirty="0" smtClean="0"/>
              <a:t>Synoptique du projet actuel.</a:t>
            </a:r>
            <a:endParaRPr lang="fr-FR" dirty="0"/>
          </a:p>
        </p:txBody>
      </p:sp>
      <p:pic>
        <p:nvPicPr>
          <p:cNvPr id="4" name="Espace réservé du contenu 3" descr="extburPRAD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" r="-79"/>
          <a:stretch/>
        </p:blipFill>
        <p:spPr>
          <a:xfrm>
            <a:off x="1345721" y="111033"/>
            <a:ext cx="6170762" cy="4781343"/>
          </a:xfrm>
        </p:spPr>
      </p:pic>
      <p:pic>
        <p:nvPicPr>
          <p:cNvPr id="5" name="Image 4" descr="iEM2000T-101203_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417" y="1949211"/>
            <a:ext cx="202901" cy="43048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9" name="Image 8" descr="iEM2000T-101203_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1167" y="939284"/>
            <a:ext cx="202901" cy="43048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0" name="Image 9" descr="iEM2000T-101203_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8266" y="939284"/>
            <a:ext cx="202901" cy="43048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1" name="Image 10" descr="iEM2000T-101203_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5365" y="939284"/>
            <a:ext cx="202901" cy="43048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cxnSp>
        <p:nvCxnSpPr>
          <p:cNvPr id="13" name="Connecteur en angle 12"/>
          <p:cNvCxnSpPr>
            <a:stCxn id="11" idx="2"/>
          </p:cNvCxnSpPr>
          <p:nvPr/>
        </p:nvCxnSpPr>
        <p:spPr>
          <a:xfrm rot="5400000">
            <a:off x="5323833" y="1377425"/>
            <a:ext cx="250643" cy="235325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3"/>
          <p:cNvCxnSpPr/>
          <p:nvPr/>
        </p:nvCxnSpPr>
        <p:spPr>
          <a:xfrm rot="10800000" flipV="1">
            <a:off x="3692294" y="1406551"/>
            <a:ext cx="1874526" cy="250644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/>
          <p:nvPr/>
        </p:nvCxnSpPr>
        <p:spPr>
          <a:xfrm rot="5400000">
            <a:off x="4922189" y="1428455"/>
            <a:ext cx="922430" cy="805051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 flipV="1">
            <a:off x="4088780" y="1827561"/>
            <a:ext cx="892098" cy="61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4088780" y="1833756"/>
            <a:ext cx="0" cy="396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5566817" y="842537"/>
            <a:ext cx="4058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endCxn id="9" idx="0"/>
          </p:cNvCxnSpPr>
          <p:nvPr/>
        </p:nvCxnSpPr>
        <p:spPr>
          <a:xfrm>
            <a:off x="5972618" y="842537"/>
            <a:ext cx="0" cy="967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endCxn id="10" idx="0"/>
          </p:cNvCxnSpPr>
          <p:nvPr/>
        </p:nvCxnSpPr>
        <p:spPr>
          <a:xfrm>
            <a:off x="5769717" y="842537"/>
            <a:ext cx="0" cy="967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6665800" y="2292196"/>
            <a:ext cx="625859" cy="17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43"/>
          <p:cNvCxnSpPr/>
          <p:nvPr/>
        </p:nvCxnSpPr>
        <p:spPr>
          <a:xfrm rot="16200000" flipV="1">
            <a:off x="5778374" y="1564010"/>
            <a:ext cx="922430" cy="533941"/>
          </a:xfrm>
          <a:prstGeom prst="bentConnector3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Image 47" descr="IMG_035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88623">
            <a:off x="6283613" y="2142593"/>
            <a:ext cx="445893" cy="334420"/>
          </a:xfrm>
          <a:prstGeom prst="rect">
            <a:avLst/>
          </a:prstGeom>
        </p:spPr>
      </p:pic>
      <p:pic>
        <p:nvPicPr>
          <p:cNvPr id="49" name="Image 48" descr="IMG_034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097" y="1874083"/>
            <a:ext cx="353122" cy="264842"/>
          </a:xfrm>
          <a:prstGeom prst="rect">
            <a:avLst/>
          </a:prstGeom>
        </p:spPr>
      </p:pic>
      <p:cxnSp>
        <p:nvCxnSpPr>
          <p:cNvPr id="53" name="Connecteur droit 52"/>
          <p:cNvCxnSpPr/>
          <p:nvPr/>
        </p:nvCxnSpPr>
        <p:spPr>
          <a:xfrm flipH="1">
            <a:off x="2831171" y="1013626"/>
            <a:ext cx="2634196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2831171" y="1013626"/>
            <a:ext cx="0" cy="129617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V="1">
            <a:off x="2831171" y="2292196"/>
            <a:ext cx="861123" cy="1760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V="1">
            <a:off x="3692294" y="2138925"/>
            <a:ext cx="0" cy="15327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H="1">
            <a:off x="2905512" y="1073988"/>
            <a:ext cx="2762754" cy="1015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9" idx="1"/>
          </p:cNvCxnSpPr>
          <p:nvPr/>
        </p:nvCxnSpPr>
        <p:spPr>
          <a:xfrm flipH="1">
            <a:off x="2992244" y="1154525"/>
            <a:ext cx="2878923" cy="396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2905512" y="1084146"/>
            <a:ext cx="0" cy="114609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2992244" y="1158488"/>
            <a:ext cx="0" cy="102839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2905512" y="2230244"/>
            <a:ext cx="731025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2992244" y="2186878"/>
            <a:ext cx="569951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V="1">
            <a:off x="3636537" y="2138925"/>
            <a:ext cx="0" cy="9131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endCxn id="49" idx="2"/>
          </p:cNvCxnSpPr>
          <p:nvPr/>
        </p:nvCxnSpPr>
        <p:spPr>
          <a:xfrm flipV="1">
            <a:off x="3562195" y="2138925"/>
            <a:ext cx="46463" cy="4795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>
            <a:off x="1988634" y="2078022"/>
            <a:ext cx="249783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1988634" y="1949211"/>
            <a:ext cx="0" cy="12881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Image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961" y="1383937"/>
            <a:ext cx="284693" cy="583985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182" y="1705610"/>
            <a:ext cx="237830" cy="237830"/>
          </a:xfrm>
          <a:prstGeom prst="rect">
            <a:avLst/>
          </a:prstGeom>
        </p:spPr>
      </p:pic>
      <p:sp>
        <p:nvSpPr>
          <p:cNvPr id="86" name="Arc 85"/>
          <p:cNvSpPr/>
          <p:nvPr/>
        </p:nvSpPr>
        <p:spPr>
          <a:xfrm>
            <a:off x="1786961" y="1302429"/>
            <a:ext cx="284693" cy="81508"/>
          </a:xfrm>
          <a:prstGeom prst="arc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Arc 86"/>
          <p:cNvSpPr/>
          <p:nvPr/>
        </p:nvSpPr>
        <p:spPr>
          <a:xfrm>
            <a:off x="1786961" y="1154525"/>
            <a:ext cx="357707" cy="147904"/>
          </a:xfrm>
          <a:prstGeom prst="arc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Arc 87"/>
          <p:cNvSpPr/>
          <p:nvPr/>
        </p:nvSpPr>
        <p:spPr>
          <a:xfrm>
            <a:off x="1684634" y="1013626"/>
            <a:ext cx="553783" cy="370311"/>
          </a:xfrm>
          <a:prstGeom prst="arc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Arc 88"/>
          <p:cNvSpPr/>
          <p:nvPr/>
        </p:nvSpPr>
        <p:spPr>
          <a:xfrm rot="17728184">
            <a:off x="3268843" y="1714173"/>
            <a:ext cx="284693" cy="81508"/>
          </a:xfrm>
          <a:prstGeom prst="arc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Arc 89"/>
          <p:cNvSpPr/>
          <p:nvPr/>
        </p:nvSpPr>
        <p:spPr>
          <a:xfrm rot="17553818">
            <a:off x="3221569" y="1594381"/>
            <a:ext cx="357707" cy="147904"/>
          </a:xfrm>
          <a:prstGeom prst="arc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Arc 90"/>
          <p:cNvSpPr/>
          <p:nvPr/>
        </p:nvSpPr>
        <p:spPr>
          <a:xfrm rot="17553818">
            <a:off x="3138175" y="1444015"/>
            <a:ext cx="553783" cy="370311"/>
          </a:xfrm>
          <a:prstGeom prst="arc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1570220" y="736627"/>
            <a:ext cx="668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ZIGBEE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8752" y="1967737"/>
            <a:ext cx="84252" cy="195109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6654" y="1882279"/>
            <a:ext cx="84252" cy="195109"/>
          </a:xfrm>
          <a:prstGeom prst="rect">
            <a:avLst/>
          </a:prstGeom>
        </p:spPr>
      </p:pic>
      <p:cxnSp>
        <p:nvCxnSpPr>
          <p:cNvPr id="52" name="Connecteur droit 51"/>
          <p:cNvCxnSpPr/>
          <p:nvPr/>
        </p:nvCxnSpPr>
        <p:spPr>
          <a:xfrm flipH="1">
            <a:off x="3755106" y="2089633"/>
            <a:ext cx="1183646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stCxn id="51" idx="1"/>
          </p:cNvCxnSpPr>
          <p:nvPr/>
        </p:nvCxnSpPr>
        <p:spPr>
          <a:xfrm flipH="1">
            <a:off x="3785220" y="1979834"/>
            <a:ext cx="261434" cy="448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764" r="14123" b="1286"/>
          <a:stretch/>
        </p:blipFill>
        <p:spPr>
          <a:xfrm>
            <a:off x="5331492" y="1918485"/>
            <a:ext cx="386900" cy="536788"/>
          </a:xfrm>
          <a:prstGeom prst="rect">
            <a:avLst/>
          </a:prstGeom>
        </p:spPr>
      </p:pic>
      <p:cxnSp>
        <p:nvCxnSpPr>
          <p:cNvPr id="56" name="Connecteur droit 55"/>
          <p:cNvCxnSpPr/>
          <p:nvPr/>
        </p:nvCxnSpPr>
        <p:spPr>
          <a:xfrm flipH="1">
            <a:off x="3755106" y="2633919"/>
            <a:ext cx="162829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755106" y="2162902"/>
            <a:ext cx="0" cy="47437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5392464" y="2455273"/>
            <a:ext cx="0" cy="17864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5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Articles RT2012 et Projet IRIO.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228" b="-52228"/>
          <a:stretch>
            <a:fillRect/>
          </a:stretch>
        </p:blipFill>
        <p:spPr>
          <a:xfrm>
            <a:off x="152400" y="-174044"/>
            <a:ext cx="2923549" cy="15789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38" y="1004547"/>
            <a:ext cx="2923549" cy="7730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38" y="1787074"/>
            <a:ext cx="2923549" cy="6960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38" y="2483158"/>
            <a:ext cx="2923549" cy="5352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38" y="3041994"/>
            <a:ext cx="2923549" cy="67892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38" y="3720923"/>
            <a:ext cx="2923549" cy="71340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38" y="4434326"/>
            <a:ext cx="2923549" cy="7413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5062" y="114675"/>
            <a:ext cx="3025332" cy="70928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5062" y="879105"/>
            <a:ext cx="3025332" cy="90613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5062" y="1809184"/>
            <a:ext cx="3025332" cy="92641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5062" y="2774422"/>
            <a:ext cx="3025332" cy="75271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55062" y="3557418"/>
            <a:ext cx="3025332" cy="876908"/>
          </a:xfrm>
          <a:prstGeom prst="rect">
            <a:avLst/>
          </a:prstGeom>
        </p:spPr>
      </p:pic>
      <p:pic>
        <p:nvPicPr>
          <p:cNvPr id="16" name="Image 18" descr="SEMS_18_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351" y="2616618"/>
            <a:ext cx="1845448" cy="110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0" y="372756"/>
            <a:ext cx="3045887" cy="81453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362" y="1809184"/>
            <a:ext cx="3045887" cy="81453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646738" y="1004547"/>
            <a:ext cx="3045887" cy="814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1155" y="3041994"/>
            <a:ext cx="3045887" cy="814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19" descr="iEM2000T-101203_20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646" y="111757"/>
            <a:ext cx="6572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necteur droit avec flèche 22"/>
          <p:cNvCxnSpPr>
            <a:stCxn id="3" idx="6"/>
          </p:cNvCxnSpPr>
          <p:nvPr/>
        </p:nvCxnSpPr>
        <p:spPr>
          <a:xfrm flipV="1">
            <a:off x="3045887" y="524618"/>
            <a:ext cx="1556759" cy="25540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3075949" y="2084666"/>
            <a:ext cx="643402" cy="11788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Image 19" descr="iEM2000T-101203_20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351" y="776753"/>
            <a:ext cx="6572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necteur droit avec flèche 29"/>
          <p:cNvCxnSpPr/>
          <p:nvPr/>
        </p:nvCxnSpPr>
        <p:spPr>
          <a:xfrm>
            <a:off x="4868358" y="1731871"/>
            <a:ext cx="0" cy="89185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4054875" y="2360368"/>
            <a:ext cx="0" cy="37523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>
            <a:endCxn id="8" idx="3"/>
          </p:cNvCxnSpPr>
          <p:nvPr/>
        </p:nvCxnSpPr>
        <p:spPr>
          <a:xfrm rot="10800000">
            <a:off x="3045887" y="3381458"/>
            <a:ext cx="1008988" cy="339464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/>
          <p:nvPr/>
        </p:nvCxnSpPr>
        <p:spPr>
          <a:xfrm rot="5400000" flipH="1" flipV="1">
            <a:off x="5038539" y="1836606"/>
            <a:ext cx="1008449" cy="565784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161253"/>
            <a:ext cx="8994588" cy="1679008"/>
          </a:xfrm>
        </p:spPr>
        <p:txBody>
          <a:bodyPr/>
          <a:lstStyle/>
          <a:p>
            <a:r>
              <a:rPr lang="fr-FR" sz="3600" dirty="0" smtClean="0"/>
              <a:t>                             Architecture des installations de Gestion d’énergie.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0" b="610"/>
          <a:stretch/>
        </p:blipFill>
        <p:spPr>
          <a:xfrm>
            <a:off x="194235" y="149411"/>
            <a:ext cx="8800353" cy="515293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484876" y="4141721"/>
            <a:ext cx="1389849" cy="67648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484876" y="3617103"/>
            <a:ext cx="847324" cy="524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35911" y="2416541"/>
            <a:ext cx="847324" cy="524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942351" y="2320438"/>
            <a:ext cx="1389849" cy="676482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6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4762" y="186376"/>
            <a:ext cx="5498412" cy="1226400"/>
          </a:xfrm>
        </p:spPr>
        <p:txBody>
          <a:bodyPr>
            <a:normAutofit fontScale="90000"/>
          </a:bodyPr>
          <a:lstStyle/>
          <a:p>
            <a:r>
              <a:rPr lang="fr-FR" sz="2400" b="1" dirty="0" smtClean="0">
                <a:solidFill>
                  <a:srgbClr val="04617B"/>
                </a:solidFill>
              </a:rPr>
              <a:t>PROJET INITIAL:</a:t>
            </a:r>
            <a:br>
              <a:rPr lang="fr-FR" sz="2400" b="1" dirty="0" smtClean="0">
                <a:solidFill>
                  <a:srgbClr val="04617B"/>
                </a:solidFill>
              </a:rPr>
            </a:br>
            <a:r>
              <a:rPr lang="fr-FR" sz="2400" b="1" dirty="0" smtClean="0">
                <a:solidFill>
                  <a:srgbClr val="04617B"/>
                </a:solidFill>
              </a:rPr>
              <a:t>Mise </a:t>
            </a:r>
            <a:r>
              <a:rPr lang="fr-FR" sz="2400" b="1" dirty="0">
                <a:solidFill>
                  <a:srgbClr val="04617B"/>
                </a:solidFill>
              </a:rPr>
              <a:t>en place du matériel dans le TGBT communicant (proposition </a:t>
            </a:r>
            <a:r>
              <a:rPr lang="fr-FR" sz="2400" b="1" dirty="0" smtClean="0">
                <a:solidFill>
                  <a:srgbClr val="04617B"/>
                </a:solidFill>
              </a:rPr>
              <a:t>Nice)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31" b="23331"/>
          <a:stretch>
            <a:fillRect/>
          </a:stretch>
        </p:blipFill>
        <p:spPr>
          <a:xfrm>
            <a:off x="6012160" y="3789040"/>
            <a:ext cx="973755" cy="519336"/>
          </a:xfrm>
          <a:prstGeom prst="rect">
            <a:avLst/>
          </a:prstGeom>
        </p:spPr>
      </p:pic>
      <p:pic>
        <p:nvPicPr>
          <p:cNvPr id="6" name="Image 5" descr="iEM2000T-101203_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4005064"/>
            <a:ext cx="217428" cy="6111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8" name="Image 7" descr="iEM2000T-101203_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217428" cy="6111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9" name="Image 8" descr="iEM2000T-101203_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217428" cy="6111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0" name="Image 9" descr="iEM2000T-101203_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217428" cy="6111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836712"/>
            <a:ext cx="1584176" cy="227442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896395" y="314096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Extension du TGBT </a:t>
            </a:r>
            <a:r>
              <a:rPr lang="fr-FR" dirty="0">
                <a:solidFill>
                  <a:prstClr val="black"/>
                </a:solidFill>
              </a:rPr>
              <a:t>3</a:t>
            </a:r>
            <a:r>
              <a:rPr lang="fr-FR" dirty="0" smtClean="0">
                <a:solidFill>
                  <a:prstClr val="black"/>
                </a:solidFill>
              </a:rPr>
              <a:t> départs vers bureaux.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80112" y="429309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</a:rPr>
              <a:t> IRIO</a:t>
            </a:r>
            <a:endParaRPr lang="fr-FR" sz="1400" b="1" dirty="0">
              <a:solidFill>
                <a:srgbClr val="00B05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3263642" y="2276872"/>
            <a:ext cx="2316470" cy="2286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052736"/>
            <a:ext cx="1342799" cy="146074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645024"/>
            <a:ext cx="3763828" cy="2736304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>
            <a:off x="5580112" y="2276872"/>
            <a:ext cx="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6732240" y="2060848"/>
            <a:ext cx="0" cy="1728192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636912"/>
            <a:ext cx="1037208" cy="47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3032533" y="370774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production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28" name="Image 2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00" y="1412776"/>
            <a:ext cx="833373" cy="66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Connecteur droit 29"/>
          <p:cNvCxnSpPr/>
          <p:nvPr/>
        </p:nvCxnSpPr>
        <p:spPr>
          <a:xfrm>
            <a:off x="8100392" y="3140968"/>
            <a:ext cx="15865" cy="792088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8100392" y="4581128"/>
            <a:ext cx="36706" cy="576064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580112" y="4797152"/>
            <a:ext cx="2520280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7668344" y="4797152"/>
            <a:ext cx="0" cy="288032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V="1">
            <a:off x="7668344" y="5805264"/>
            <a:ext cx="0" cy="288032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8172400" y="5805264"/>
            <a:ext cx="0" cy="648072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>
            <a:off x="3727925" y="6093296"/>
            <a:ext cx="3940419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H="1" flipV="1">
            <a:off x="2881290" y="6381328"/>
            <a:ext cx="5291110" cy="72008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5292080" y="616530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Contrôle chauffage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5292080" y="5805264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Contrôle éclairage</a:t>
            </a:r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73" name="Connecteur droit 72"/>
          <p:cNvCxnSpPr/>
          <p:nvPr/>
        </p:nvCxnSpPr>
        <p:spPr>
          <a:xfrm>
            <a:off x="5580112" y="4149080"/>
            <a:ext cx="0" cy="648072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1855534" y="5511651"/>
            <a:ext cx="864096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GTB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16" name="Image 1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6096" y="3429000"/>
            <a:ext cx="241300" cy="558800"/>
          </a:xfrm>
          <a:prstGeom prst="rect">
            <a:avLst/>
          </a:prstGeom>
        </p:spPr>
      </p:pic>
      <p:pic>
        <p:nvPicPr>
          <p:cNvPr id="117" name="Image 1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6376" y="4005064"/>
            <a:ext cx="241300" cy="558800"/>
          </a:xfrm>
          <a:prstGeom prst="rect">
            <a:avLst/>
          </a:prstGeom>
        </p:spPr>
      </p:pic>
      <p:pic>
        <p:nvPicPr>
          <p:cNvPr id="120" name="Image 1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2320" y="5157192"/>
            <a:ext cx="241300" cy="558800"/>
          </a:xfrm>
          <a:prstGeom prst="rect">
            <a:avLst/>
          </a:prstGeom>
        </p:spPr>
      </p:pic>
      <p:pic>
        <p:nvPicPr>
          <p:cNvPr id="121" name="Image 1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6376" y="5157192"/>
            <a:ext cx="241300" cy="558800"/>
          </a:xfrm>
          <a:prstGeom prst="rect">
            <a:avLst/>
          </a:prstGeom>
        </p:spPr>
      </p:pic>
      <p:cxnSp>
        <p:nvCxnSpPr>
          <p:cNvPr id="123" name="Connecteur droit 122"/>
          <p:cNvCxnSpPr/>
          <p:nvPr/>
        </p:nvCxnSpPr>
        <p:spPr>
          <a:xfrm>
            <a:off x="5868144" y="3501008"/>
            <a:ext cx="432048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>
            <a:off x="6300192" y="3501008"/>
            <a:ext cx="0" cy="288032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flipH="1">
            <a:off x="7524328" y="4149080"/>
            <a:ext cx="216024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/>
          <p:nvPr/>
        </p:nvCxnSpPr>
        <p:spPr>
          <a:xfrm>
            <a:off x="7524328" y="4149080"/>
            <a:ext cx="0" cy="432048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flipH="1">
            <a:off x="6732240" y="4581128"/>
            <a:ext cx="792088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V="1">
            <a:off x="6732240" y="4221088"/>
            <a:ext cx="0" cy="36004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>
            <a:stCxn id="9" idx="0"/>
          </p:cNvCxnSpPr>
          <p:nvPr/>
        </p:nvCxnSpPr>
        <p:spPr>
          <a:xfrm flipH="1" flipV="1">
            <a:off x="7884368" y="4941168"/>
            <a:ext cx="36706" cy="144016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/>
        </p:nvCxnSpPr>
        <p:spPr>
          <a:xfrm flipH="1">
            <a:off x="6588224" y="4869160"/>
            <a:ext cx="1296144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flipH="1" flipV="1">
            <a:off x="6588224" y="4293096"/>
            <a:ext cx="17178" cy="560784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>
            <a:stCxn id="8" idx="0"/>
          </p:cNvCxnSpPr>
          <p:nvPr/>
        </p:nvCxnSpPr>
        <p:spPr>
          <a:xfrm flipH="1" flipV="1">
            <a:off x="7308304" y="5013176"/>
            <a:ext cx="36706" cy="72008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>
            <a:stCxn id="8" idx="0"/>
          </p:cNvCxnSpPr>
          <p:nvPr/>
        </p:nvCxnSpPr>
        <p:spPr>
          <a:xfrm flipH="1">
            <a:off x="6516216" y="5085184"/>
            <a:ext cx="828794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>
            <a:endCxn id="4" idx="2"/>
          </p:cNvCxnSpPr>
          <p:nvPr/>
        </p:nvCxnSpPr>
        <p:spPr>
          <a:xfrm flipH="1" flipV="1">
            <a:off x="6499038" y="4308376"/>
            <a:ext cx="17178" cy="776808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ZoneTexte 148"/>
          <p:cNvSpPr txBox="1"/>
          <p:nvPr/>
        </p:nvSpPr>
        <p:spPr>
          <a:xfrm>
            <a:off x="107504" y="2492896"/>
            <a:ext cx="261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Classification d’un local.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50" name="ZoneTexte 149"/>
          <p:cNvSpPr txBox="1"/>
          <p:nvPr/>
        </p:nvSpPr>
        <p:spPr>
          <a:xfrm>
            <a:off x="8172400" y="4077072"/>
            <a:ext cx="871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Total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Conso.</a:t>
            </a:r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4283968" y="2852936"/>
            <a:ext cx="0" cy="288032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283968" y="2852936"/>
            <a:ext cx="1584176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868144" y="2852936"/>
            <a:ext cx="0" cy="504056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5868144" y="3356992"/>
            <a:ext cx="504056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6372200" y="3356992"/>
            <a:ext cx="0" cy="432048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483768" y="2996952"/>
            <a:ext cx="0" cy="144016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2483768" y="2996952"/>
            <a:ext cx="3456384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940152" y="2996952"/>
            <a:ext cx="0" cy="288032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940152" y="3284984"/>
            <a:ext cx="576064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endCxn id="4" idx="0"/>
          </p:cNvCxnSpPr>
          <p:nvPr/>
        </p:nvCxnSpPr>
        <p:spPr>
          <a:xfrm flipH="1">
            <a:off x="6499038" y="3284984"/>
            <a:ext cx="17178" cy="504056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6156176" y="2492896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5724128" y="2204864"/>
            <a:ext cx="83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prstClr val="black"/>
                </a:solidFill>
              </a:rPr>
              <a:t>Vers KNX</a:t>
            </a:r>
            <a:endParaRPr lang="fr-FR" sz="1200" dirty="0">
              <a:solidFill>
                <a:prstClr val="black"/>
              </a:solidFill>
            </a:endParaRPr>
          </a:p>
        </p:txBody>
      </p:sp>
      <p:cxnSp>
        <p:nvCxnSpPr>
          <p:cNvPr id="72" name="Connecteur droit 71"/>
          <p:cNvCxnSpPr/>
          <p:nvPr/>
        </p:nvCxnSpPr>
        <p:spPr>
          <a:xfrm>
            <a:off x="4572000" y="4653136"/>
            <a:ext cx="1656184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V="1">
            <a:off x="6228184" y="4293096"/>
            <a:ext cx="0" cy="36004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4572000" y="4653136"/>
            <a:ext cx="0" cy="792088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flipV="1">
            <a:off x="6372200" y="4293096"/>
            <a:ext cx="0" cy="720080"/>
          </a:xfrm>
          <a:prstGeom prst="line">
            <a:avLst/>
          </a:prstGeom>
          <a:ln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7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Aménagement des nouveaux ateliers de BAC Pro ELEEC</a:t>
            </a:r>
            <a:endParaRPr lang="fr-FR" dirty="0"/>
          </a:p>
        </p:txBody>
      </p:sp>
      <p:pic>
        <p:nvPicPr>
          <p:cNvPr id="4" name="Espace réservé du contenu 3" descr="IMG_003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909" b="-70909"/>
          <a:stretch>
            <a:fillRect/>
          </a:stretch>
        </p:blipFill>
        <p:spPr>
          <a:xfrm>
            <a:off x="95588" y="477909"/>
            <a:ext cx="8952824" cy="4860104"/>
          </a:xfrm>
        </p:spPr>
      </p:pic>
      <p:sp>
        <p:nvSpPr>
          <p:cNvPr id="6" name="ZoneTexte 5"/>
          <p:cNvSpPr txBox="1"/>
          <p:nvPr/>
        </p:nvSpPr>
        <p:spPr>
          <a:xfrm>
            <a:off x="382351" y="477909"/>
            <a:ext cx="837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CREATION D’UN LOTISSEMENT pour la « Zone Habitat Tertiaire ».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8425" y="4194588"/>
            <a:ext cx="4304767" cy="2389547"/>
          </a:xfrm>
        </p:spPr>
        <p:txBody>
          <a:bodyPr/>
          <a:lstStyle/>
          <a:p>
            <a:r>
              <a:rPr lang="fr-FR" dirty="0" smtClean="0"/>
              <a:t>Maisons, Bureaux et laboratoires.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IMG_008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551257" y="1155769"/>
            <a:ext cx="4254398" cy="2309530"/>
          </a:xfrm>
        </p:spPr>
      </p:pic>
      <p:pic>
        <p:nvPicPr>
          <p:cNvPr id="7" name="Espace réservé du contenu 3" descr="IMG_009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48785" y="349193"/>
            <a:ext cx="5468960" cy="2968864"/>
          </a:xfrm>
          <a:prstGeom prst="rect">
            <a:avLst/>
          </a:prstGeom>
        </p:spPr>
      </p:pic>
      <p:pic>
        <p:nvPicPr>
          <p:cNvPr id="8" name="Espace réservé du contenu 3" descr="IMG_009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146" y="3729696"/>
            <a:ext cx="4453277" cy="24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IMG_009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817" y="450839"/>
            <a:ext cx="5375797" cy="2918289"/>
          </a:xfrm>
        </p:spPr>
      </p:pic>
      <p:pic>
        <p:nvPicPr>
          <p:cNvPr id="7" name="Image 6" descr="IMG_009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362" y="450840"/>
            <a:ext cx="2676461" cy="3568614"/>
          </a:xfrm>
          <a:prstGeom prst="rect">
            <a:avLst/>
          </a:prstGeom>
        </p:spPr>
      </p:pic>
      <p:pic>
        <p:nvPicPr>
          <p:cNvPr id="8" name="Image 7" descr="IMG_009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45818" y="3591147"/>
            <a:ext cx="4023912" cy="301793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42837" y="4191948"/>
            <a:ext cx="4301453" cy="1323220"/>
          </a:xfrm>
        </p:spPr>
        <p:txBody>
          <a:bodyPr/>
          <a:lstStyle/>
          <a:p>
            <a:r>
              <a:rPr lang="fr-FR" dirty="0" smtClean="0"/>
              <a:t>Maisons, Bureaux et laboratoires.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19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lag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>
        <a:ln w="12700">
          <a:solidFill>
            <a:srgbClr val="FF0000"/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 cmpd="sng">
          <a:solidFill>
            <a:srgbClr val="0000FF"/>
          </a:solidFill>
          <a:prstDash val="sysDash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Sillage.thmx</Template>
  <TotalTime>673</TotalTime>
  <Words>895</Words>
  <Application>Microsoft Office PowerPoint</Application>
  <PresentationFormat>Affichage à l'écran (4:3)</PresentationFormat>
  <Paragraphs>161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Sillage</vt:lpstr>
      <vt:lpstr>TRAAM 2012-14</vt:lpstr>
      <vt:lpstr>Rappel des enjeux.</vt:lpstr>
      <vt:lpstr>Sensibiliser et alerter par la mesure des énergies.</vt:lpstr>
      <vt:lpstr>Articles RT2012 et Projet IRIO. </vt:lpstr>
      <vt:lpstr>                             Architecture des installations de Gestion d’énergie.</vt:lpstr>
      <vt:lpstr>PROJET INITIAL: Mise en place du matériel dans le TGBT communicant (proposition Nice)</vt:lpstr>
      <vt:lpstr>Aménagement des nouveaux ateliers de BAC Pro ELEEC</vt:lpstr>
      <vt:lpstr>Maisons, Bureaux et laboratoires. </vt:lpstr>
      <vt:lpstr>Maisons, Bureaux et laboratoires. </vt:lpstr>
      <vt:lpstr>Réalisation – Câblage.</vt:lpstr>
      <vt:lpstr>Modélisation 3D de l’extension Bureaux. </vt:lpstr>
      <vt:lpstr>Synoptique du projet actuel.</vt:lpstr>
      <vt:lpstr>Mise en place des éléments au TGBT.</vt:lpstr>
      <vt:lpstr>Mise en place des éléments au TGBT.</vt:lpstr>
      <vt:lpstr>Mise en service, puis paramétrage.</vt:lpstr>
      <vt:lpstr>Paramétrage ZIGBEE.</vt:lpstr>
      <vt:lpstr>Configuration du IRIO. Création d’un synoptique.</vt:lpstr>
      <vt:lpstr>Paramétrage des variables liées aux compteurs d’énergie.</vt:lpstr>
      <vt:lpstr>Paramétrage des variables liées aux compteurs d’énergie.</vt:lpstr>
      <vt:lpstr>CREATION DU TABLEAU DE BORD.</vt:lpstr>
      <vt:lpstr>Création des documents pédagogiques:</vt:lpstr>
      <vt:lpstr>E-learning et M-learning-</vt:lpstr>
      <vt:lpstr>Rappel des outils de E-learning.</vt:lpstr>
      <vt:lpstr>Critères retenus.</vt:lpstr>
      <vt:lpstr>Sélection parmi quelques outils du marché.</vt:lpstr>
      <vt:lpstr>Exemple d’utilisation: avec LECTORA sur Ipad (outil auteur).</vt:lpstr>
      <vt:lpstr>Certains lecteurs propriétaires sont très chers. On trouve aujourd'hui de nombreux lecteurs gratuits ou à très petit prix pour lire des contenus au format HTML, HTML5 ou Scorm.</vt:lpstr>
      <vt:lpstr>Avantages de la tablette.</vt:lpstr>
      <vt:lpstr>Contrôle énergétique des Bureaux du tunnel du Prado. Départ TGBT: « extension bureaux ». </vt:lpstr>
      <vt:lpstr>Synoptique du projet actuel.</vt:lpstr>
    </vt:vector>
  </TitlesOfParts>
  <Company>GRETA Nice Cote d'Azur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TRAAM 2012-13</dc:title>
  <dc:creator>Helder LOPES</dc:creator>
  <cp:lastModifiedBy>Jean-Francois</cp:lastModifiedBy>
  <cp:revision>56</cp:revision>
  <dcterms:created xsi:type="dcterms:W3CDTF">2013-04-02T12:10:39Z</dcterms:created>
  <dcterms:modified xsi:type="dcterms:W3CDTF">2016-02-09T10:24:44Z</dcterms:modified>
</cp:coreProperties>
</file>