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wav"/>
  <Default Extension="wdp" ContentType="image/vnd.ms-photo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4" r:id="rId1"/>
  </p:sldMasterIdLst>
  <p:notesMasterIdLst>
    <p:notesMasterId r:id="rId26"/>
  </p:notesMasterIdLst>
  <p:sldIdLst>
    <p:sldId id="264" r:id="rId2"/>
    <p:sldId id="279" r:id="rId3"/>
    <p:sldId id="275" r:id="rId4"/>
    <p:sldId id="270" r:id="rId5"/>
    <p:sldId id="277" r:id="rId6"/>
    <p:sldId id="278" r:id="rId7"/>
    <p:sldId id="280" r:id="rId8"/>
    <p:sldId id="281" r:id="rId9"/>
    <p:sldId id="282" r:id="rId10"/>
    <p:sldId id="283" r:id="rId11"/>
    <p:sldId id="284" r:id="rId12"/>
    <p:sldId id="292" r:id="rId13"/>
    <p:sldId id="295" r:id="rId14"/>
    <p:sldId id="294" r:id="rId15"/>
    <p:sldId id="301" r:id="rId16"/>
    <p:sldId id="298" r:id="rId17"/>
    <p:sldId id="299" r:id="rId18"/>
    <p:sldId id="300" r:id="rId19"/>
    <p:sldId id="296" r:id="rId20"/>
    <p:sldId id="293" r:id="rId21"/>
    <p:sldId id="288" r:id="rId22"/>
    <p:sldId id="289" r:id="rId23"/>
    <p:sldId id="290" r:id="rId24"/>
    <p:sldId id="291" r:id="rId25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4535" autoAdjust="0"/>
    <p:restoredTop sz="93606" autoAdjust="0"/>
  </p:normalViewPr>
  <p:slideViewPr>
    <p:cSldViewPr>
      <p:cViewPr>
        <p:scale>
          <a:sx n="90" d="100"/>
          <a:sy n="90" d="100"/>
        </p:scale>
        <p:origin x="-2244" y="-63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40" d="100"/>
        <a:sy n="14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CFF12AB-3DF2-4B47-A40B-6444B2E80281}" type="datetimeFigureOut">
              <a:rPr lang="fr-FR" smtClean="0"/>
              <a:t>14/04/2014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5DAC157-DCE3-458D-BD92-B2C357FE80C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684707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 smtClean="0"/>
              <a:t>Voir </a:t>
            </a:r>
            <a:r>
              <a:rPr lang="fr-FR" sz="1200" b="1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RÉFÉRENTIEL DE FORMATION À LA PRÉVENTION DES RISQUES D’ORIGINE ÉLECTRIQUE</a:t>
            </a:r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DAC157-DCE3-458D-BD92-B2C357FE80C7}" type="slidenum">
              <a:rPr lang="fr-FR" smtClean="0"/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929229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dirty="0" smtClean="0"/>
              <a:t>Voir document joint</a:t>
            </a:r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DAC157-DCE3-458D-BD92-B2C357FE80C7}" type="slidenum">
              <a:rPr lang="fr-FR" smtClean="0"/>
              <a:t>18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454752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 smtClean="0"/>
              <a:t>NFC 18 510 </a:t>
            </a:r>
            <a:r>
              <a:rPr lang="fr-FR" dirty="0" err="1" smtClean="0"/>
              <a:t>chap</a:t>
            </a:r>
            <a:r>
              <a:rPr lang="fr-FR" dirty="0" smtClean="0"/>
              <a:t> 4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DAC157-DCE3-458D-BD92-B2C357FE80C7}" type="slidenum">
              <a:rPr lang="fr-FR" smtClean="0"/>
              <a:t>20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7917750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b="1" dirty="0" smtClean="0"/>
              <a:t>Événement dangereux </a:t>
            </a:r>
            <a:r>
              <a:rPr lang="fr-FR" dirty="0" smtClean="0"/>
              <a:t>(EN1050) : événement capable de provoquer un dommage Dans le cadre des situations de voisinage renforcé, l’événement dangereux est le contact avec une pièce nue sous tension.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DAC157-DCE3-458D-BD92-B2C357FE80C7}" type="slidenum">
              <a:rPr lang="fr-FR" smtClean="0"/>
              <a:t>21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4891170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sz="1200" b="1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Événement dangereux </a:t>
            </a:r>
            <a:r>
              <a:rPr lang="fr-FR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(EN1050) : </a:t>
            </a:r>
            <a:r>
              <a:rPr lang="fr-FR" sz="1200" b="0" i="1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événement capable de provoquer un dommage</a:t>
            </a:r>
          </a:p>
          <a:p>
            <a:r>
              <a:rPr lang="fr-FR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Dans le cadre des situations de voisinage renforcé, l’événement dangereux est le contact avec une pièce nue sous tension.</a:t>
            </a:r>
          </a:p>
          <a:p>
            <a:r>
              <a:rPr lang="fr-FR" sz="1200" b="1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Danger </a:t>
            </a:r>
            <a:r>
              <a:rPr lang="fr-FR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(décret n° 2001-1016 du 5 novembre 2001) </a:t>
            </a:r>
            <a:r>
              <a:rPr lang="fr-FR" sz="1200" b="1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: </a:t>
            </a:r>
            <a:r>
              <a:rPr lang="fr-FR" sz="1200" b="0" i="1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propriété ou capacité intrinsèque d’un équipement,</a:t>
            </a:r>
          </a:p>
          <a:p>
            <a:r>
              <a:rPr lang="fr-FR" sz="1200" b="0" i="1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d’une substance, d’une méthode de travail, de causer un dommage pour la santé des travailleurs.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DAC157-DCE3-458D-BD92-B2C357FE80C7}" type="slidenum">
              <a:rPr lang="fr-FR" smtClean="0"/>
              <a:t>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8355762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sz="1200" b="1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Événement dangereux </a:t>
            </a:r>
            <a:r>
              <a:rPr lang="fr-FR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(EN1050) : </a:t>
            </a:r>
            <a:r>
              <a:rPr lang="fr-FR" sz="1200" b="0" i="1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événement capable de provoquer un dommage</a:t>
            </a:r>
          </a:p>
          <a:p>
            <a:r>
              <a:rPr lang="fr-FR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Dans le cadre des situations de voisinage renforcé, l’événement dangereux est le contact avec une pièce nue sous tension.</a:t>
            </a:r>
          </a:p>
          <a:p>
            <a:r>
              <a:rPr lang="fr-FR" sz="1200" b="1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Danger </a:t>
            </a:r>
            <a:r>
              <a:rPr lang="fr-FR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(décret n° 2001-1016 du 5 novembre 2001) </a:t>
            </a:r>
            <a:r>
              <a:rPr lang="fr-FR" sz="1200" b="1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: </a:t>
            </a:r>
            <a:r>
              <a:rPr lang="fr-FR" sz="1200" b="0" i="1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propriété ou capacité intrinsèque d’un équipement,</a:t>
            </a:r>
          </a:p>
          <a:p>
            <a:r>
              <a:rPr lang="fr-FR" sz="1200" b="0" i="1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d’une substance, d’une méthode de travail, de causer un dommage pour la santé des travailleurs.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DAC157-DCE3-458D-BD92-B2C357FE80C7}" type="slidenum">
              <a:rPr lang="fr-FR" smtClean="0"/>
              <a:t>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8355762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sz="1200" b="1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Événement dangereux </a:t>
            </a:r>
            <a:r>
              <a:rPr lang="fr-FR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(EN1050) : </a:t>
            </a:r>
            <a:r>
              <a:rPr lang="fr-FR" sz="1200" b="0" i="1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événement capable de provoquer un dommage</a:t>
            </a:r>
          </a:p>
          <a:p>
            <a:r>
              <a:rPr lang="fr-FR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Dans le cadre des situations de voisinage renforcé, l’événement dangereux est le contact avec une pièce nue sous tension.</a:t>
            </a:r>
          </a:p>
          <a:p>
            <a:r>
              <a:rPr lang="fr-FR" sz="1200" b="1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Danger </a:t>
            </a:r>
            <a:r>
              <a:rPr lang="fr-FR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(décret n° 2001-1016 du 5 novembre 2001) </a:t>
            </a:r>
            <a:r>
              <a:rPr lang="fr-FR" sz="1200" b="1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: </a:t>
            </a:r>
            <a:r>
              <a:rPr lang="fr-FR" sz="1200" b="0" i="1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propriété ou capacité intrinsèque d’un équipement,</a:t>
            </a:r>
          </a:p>
          <a:p>
            <a:r>
              <a:rPr lang="fr-FR" sz="1200" b="0" i="1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d’une substance, d’une méthode de travail, de causer un dommage pour la santé des travailleurs.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DAC157-DCE3-458D-BD92-B2C357FE80C7}" type="slidenum">
              <a:rPr lang="fr-FR" smtClean="0"/>
              <a:t>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8355762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sz="1200" b="1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Événement dangereux </a:t>
            </a:r>
            <a:r>
              <a:rPr lang="fr-FR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(EN1050) : </a:t>
            </a:r>
            <a:r>
              <a:rPr lang="fr-FR" sz="1200" b="0" i="1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événement capable de provoquer un dommage</a:t>
            </a:r>
          </a:p>
          <a:p>
            <a:r>
              <a:rPr lang="fr-FR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Dans le cadre des situations de voisinage renforcé, l’événement dangereux est le contact avec une pièce nue sous tension.</a:t>
            </a:r>
          </a:p>
          <a:p>
            <a:r>
              <a:rPr lang="fr-FR" sz="1200" b="1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Danger </a:t>
            </a:r>
            <a:r>
              <a:rPr lang="fr-FR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(décret n° 2001-1016 du 5 novembre 2001) </a:t>
            </a:r>
            <a:r>
              <a:rPr lang="fr-FR" sz="1200" b="1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: </a:t>
            </a:r>
            <a:r>
              <a:rPr lang="fr-FR" sz="1200" b="0" i="1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propriété ou capacité intrinsèque d’un équipement,</a:t>
            </a:r>
          </a:p>
          <a:p>
            <a:r>
              <a:rPr lang="fr-FR" sz="1200" b="0" i="1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d’une substance, d’une méthode de travail, de causer un dommage pour la santé des travailleurs.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DAC157-DCE3-458D-BD92-B2C357FE80C7}" type="slidenum">
              <a:rPr lang="fr-FR" smtClean="0"/>
              <a:t>11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8355762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sz="1200" b="1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Événement dangereux </a:t>
            </a:r>
            <a:r>
              <a:rPr lang="fr-FR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(EN1050) : </a:t>
            </a:r>
            <a:r>
              <a:rPr lang="fr-FR" sz="1200" b="0" i="1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événement capable de provoquer un dommage</a:t>
            </a:r>
          </a:p>
          <a:p>
            <a:r>
              <a:rPr lang="fr-FR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Dans le cadre des situations de voisinage renforcé, l’événement dangereux est le contact avec une pièce nue sous tension.</a:t>
            </a:r>
          </a:p>
          <a:p>
            <a:r>
              <a:rPr lang="fr-FR" sz="1200" b="1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Danger </a:t>
            </a:r>
            <a:r>
              <a:rPr lang="fr-FR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(décret n° 2001-1016 du 5 novembre 2001) </a:t>
            </a:r>
            <a:r>
              <a:rPr lang="fr-FR" sz="1200" b="1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: </a:t>
            </a:r>
            <a:r>
              <a:rPr lang="fr-FR" sz="1200" b="0" i="1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propriété ou capacité intrinsèque d’un équipement,</a:t>
            </a:r>
          </a:p>
          <a:p>
            <a:r>
              <a:rPr lang="fr-FR" sz="1200" b="0" i="1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d’une substance, d’une méthode de travail, de causer un dommage pour la santé des travailleurs.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DAC157-DCE3-458D-BD92-B2C357FE80C7}" type="slidenum">
              <a:rPr lang="fr-FR" smtClean="0"/>
              <a:t>13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8355762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sz="1200" b="1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Événement dangereux </a:t>
            </a:r>
            <a:r>
              <a:rPr lang="fr-FR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(EN1050) : </a:t>
            </a:r>
            <a:r>
              <a:rPr lang="fr-FR" sz="1200" b="0" i="1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événement capable de provoquer un dommage</a:t>
            </a:r>
          </a:p>
          <a:p>
            <a:r>
              <a:rPr lang="fr-FR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Dans le cadre des situations de voisinage renforcé, l’événement dangereux est le contact avec une pièce nue sous tension.</a:t>
            </a:r>
          </a:p>
          <a:p>
            <a:r>
              <a:rPr lang="fr-FR" sz="1200" b="1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Danger </a:t>
            </a:r>
            <a:r>
              <a:rPr lang="fr-FR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(décret n° 2001-1016 du 5 novembre 2001) </a:t>
            </a:r>
            <a:r>
              <a:rPr lang="fr-FR" sz="1200" b="1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: </a:t>
            </a:r>
            <a:r>
              <a:rPr lang="fr-FR" sz="1200" b="0" i="1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propriété ou capacité intrinsèque d’un équipement,</a:t>
            </a:r>
          </a:p>
          <a:p>
            <a:r>
              <a:rPr lang="fr-FR" sz="1200" b="0" i="1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d’une substance, d’une méthode de travail, de causer un dommage pour la santé des travailleurs.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DAC157-DCE3-458D-BD92-B2C357FE80C7}" type="slidenum">
              <a:rPr lang="fr-FR" smtClean="0"/>
              <a:t>14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8355762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dirty="0" smtClean="0"/>
              <a:t>Voir document joint</a:t>
            </a:r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DAC157-DCE3-458D-BD92-B2C357FE80C7}" type="slidenum">
              <a:rPr lang="fr-FR" smtClean="0"/>
              <a:t>16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454752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dirty="0" smtClean="0"/>
              <a:t>Voir document joint</a:t>
            </a:r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DAC157-DCE3-458D-BD92-B2C357FE80C7}" type="slidenum">
              <a:rPr lang="fr-FR" smtClean="0"/>
              <a:t>17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45475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 descr="05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10B785-D5AB-4B70-830F-9F0233C72016}" type="slidenum">
              <a:rPr lang="en-US">
                <a:solidFill>
                  <a:srgbClr val="000000"/>
                </a:solidFill>
              </a:rPr>
              <a:pPr>
                <a:defRPr/>
              </a:pPr>
              <a:t>‹N°›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60876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81A3AE-36E6-45ED-9740-175EC22F65FC}" type="slidenum">
              <a:rPr lang="en-US">
                <a:solidFill>
                  <a:srgbClr val="000000"/>
                </a:solidFill>
              </a:rPr>
              <a:pPr>
                <a:defRPr/>
              </a:pPr>
              <a:t>‹N°›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543458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 descr="05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-17463"/>
            <a:ext cx="2057400" cy="595630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-17463"/>
            <a:ext cx="6019800" cy="5956301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8413AD-9918-4372-95CA-D6BCABCB7695}" type="slidenum">
              <a:rPr lang="en-US">
                <a:solidFill>
                  <a:srgbClr val="000000"/>
                </a:solidFill>
              </a:rPr>
              <a:pPr>
                <a:defRPr/>
              </a:pPr>
              <a:t>‹N°›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6185656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re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5A93407-F3B0-4874-A70D-737B86CBB11F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‹N°›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6296561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>
  <p:cSld name="Titre. Texte et image de la bibliothèq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86205" y="609600"/>
            <a:ext cx="7171592" cy="1143000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half" idx="1"/>
          </p:nvPr>
        </p:nvSpPr>
        <p:spPr>
          <a:xfrm>
            <a:off x="1021374" y="2019300"/>
            <a:ext cx="3480288" cy="4038600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'image de la bibliothèque 3"/>
          <p:cNvSpPr>
            <a:spLocks noGrp="1"/>
          </p:cNvSpPr>
          <p:nvPr>
            <p:ph type="clipArt" sz="half" idx="2"/>
          </p:nvPr>
        </p:nvSpPr>
        <p:spPr>
          <a:xfrm>
            <a:off x="4642339" y="2019300"/>
            <a:ext cx="3480289" cy="4038600"/>
          </a:xfrm>
        </p:spPr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919472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1414"/>
            <a:ext cx="8229600" cy="1054124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946982-40A9-48B0-8721-57950BAF3B40}" type="slidenum">
              <a:rPr lang="en-US">
                <a:solidFill>
                  <a:srgbClr val="000000"/>
                </a:solidFill>
              </a:rPr>
              <a:pPr>
                <a:defRPr/>
              </a:pPr>
              <a:t>‹N°›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796288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 descr="05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714741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214554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A2858B-E2E2-4769-9CF9-F792E716A9A1}" type="slidenum">
              <a:rPr lang="en-US">
                <a:solidFill>
                  <a:srgbClr val="000000"/>
                </a:solidFill>
              </a:rPr>
              <a:pPr>
                <a:defRPr/>
              </a:pPr>
              <a:t>‹N°›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957552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12875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12875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B40740-AF0C-4513-8FCA-63B5167609F8}" type="slidenum">
              <a:rPr lang="en-US">
                <a:solidFill>
                  <a:srgbClr val="000000"/>
                </a:solidFill>
              </a:rPr>
              <a:pPr>
                <a:defRPr/>
              </a:pPr>
              <a:t>‹N°›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02557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1414"/>
            <a:ext cx="8229600" cy="1071562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317BD8-914F-4F2B-BE64-F5F59E668C0C}" type="slidenum">
              <a:rPr lang="en-US">
                <a:solidFill>
                  <a:srgbClr val="000000"/>
                </a:solidFill>
              </a:rPr>
              <a:pPr>
                <a:defRPr/>
              </a:pPr>
              <a:t>‹N°›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196869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FFDE7E-72E2-4326-A2DB-9312EBABD9C5}" type="slidenum">
              <a:rPr lang="en-US">
                <a:solidFill>
                  <a:srgbClr val="000000"/>
                </a:solidFill>
              </a:rPr>
              <a:pPr>
                <a:defRPr/>
              </a:pPr>
              <a:t>‹N°›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60499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CA4A5D-77B4-4C93-B114-49D691B26587}" type="slidenum">
              <a:rPr lang="en-US">
                <a:solidFill>
                  <a:srgbClr val="000000"/>
                </a:solidFill>
              </a:rPr>
              <a:pPr>
                <a:defRPr/>
              </a:pPr>
              <a:t>‹N°›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476370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7" descr="05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0CB1DE-A0BD-429B-A866-87BA4BC18444}" type="slidenum">
              <a:rPr lang="en-US">
                <a:solidFill>
                  <a:srgbClr val="000000"/>
                </a:solidFill>
              </a:rPr>
              <a:pPr>
                <a:defRPr/>
              </a:pPr>
              <a:t>‹N°›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238482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7" descr="05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8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016F1F-1E0D-4313-8843-E4EF1F081E31}" type="slidenum">
              <a:rPr lang="en-US">
                <a:solidFill>
                  <a:srgbClr val="000000"/>
                </a:solidFill>
              </a:rPr>
              <a:pPr>
                <a:defRPr/>
              </a:pPr>
              <a:t>‹N°›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104749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8" descr="flat_blue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71438"/>
            <a:ext cx="8229600" cy="1054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412875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5A93407-F3B0-4874-A70D-737B86CBB11F}" type="slidenum">
              <a:rPr lang="en-US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‹N°›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92202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86" r:id="rId12"/>
    <p:sldLayoutId id="2147483687" r:id="rId1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6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3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.jpeg"/><Relationship Id="rId4" Type="http://schemas.openxmlformats.org/officeDocument/2006/relationships/image" Target="../media/image9.jpe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12.xml"/></Relationships>
</file>

<file path=ppt/slides/_rels/slide2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3.gif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PRINCIPES GÉNÉRAUX </a:t>
            </a:r>
            <a:br>
              <a:rPr lang="fr-FR" dirty="0" smtClean="0"/>
            </a:br>
            <a:r>
              <a:rPr lang="fr-FR" dirty="0" smtClean="0"/>
              <a:t>DE PRÉVENTION</a:t>
            </a:r>
            <a:endParaRPr lang="fr-FR" dirty="0"/>
          </a:p>
        </p:txBody>
      </p:sp>
      <p:sp>
        <p:nvSpPr>
          <p:cNvPr id="4" name="ZoneTexte 6"/>
          <p:cNvSpPr txBox="1"/>
          <p:nvPr/>
        </p:nvSpPr>
        <p:spPr>
          <a:xfrm>
            <a:off x="2627784" y="6106322"/>
            <a:ext cx="5544616" cy="461665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fr-FR" sz="2400" dirty="0">
                <a:solidFill>
                  <a:srgbClr val="000000"/>
                </a:solidFill>
              </a:rPr>
              <a:t>P</a:t>
            </a:r>
            <a:r>
              <a:rPr lang="fr-FR" sz="2400" dirty="0" smtClean="0">
                <a:solidFill>
                  <a:srgbClr val="000000"/>
                </a:solidFill>
              </a:rPr>
              <a:t>révention des risques professionnels</a:t>
            </a:r>
            <a:endParaRPr lang="fr-FR" sz="2400" dirty="0">
              <a:solidFill>
                <a:srgbClr val="000000"/>
              </a:solidFill>
            </a:endParaRPr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8497" y="5964182"/>
            <a:ext cx="869985" cy="777186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17945" y="1840756"/>
            <a:ext cx="8640960" cy="261610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fr-FR" sz="2400" dirty="0"/>
              <a:t>La prévention des risques </a:t>
            </a:r>
            <a:r>
              <a:rPr lang="fr-FR" sz="2400" dirty="0" smtClean="0"/>
              <a:t>professionnels s’inscrit </a:t>
            </a:r>
            <a:r>
              <a:rPr lang="fr-FR" sz="2400" dirty="0"/>
              <a:t>dans une démarche globale </a:t>
            </a:r>
            <a:r>
              <a:rPr lang="fr-FR" sz="2400" dirty="0" smtClean="0"/>
              <a:t>de prévention </a:t>
            </a:r>
            <a:r>
              <a:rPr lang="fr-FR" sz="2400" dirty="0"/>
              <a:t>fondée sur la capacité à </a:t>
            </a:r>
            <a:r>
              <a:rPr lang="fr-FR" sz="2400" dirty="0" smtClean="0"/>
              <a:t>:</a:t>
            </a:r>
          </a:p>
          <a:p>
            <a:pPr algn="just"/>
            <a:endParaRPr lang="fr-FR" sz="2000" dirty="0"/>
          </a:p>
          <a:p>
            <a:pPr marL="914400" lvl="1" indent="-457200">
              <a:buFont typeface="+mj-lt"/>
              <a:buAutoNum type="arabicPeriod"/>
            </a:pPr>
            <a:r>
              <a:rPr lang="fr-FR" sz="2400" dirty="0"/>
              <a:t> </a:t>
            </a:r>
            <a:r>
              <a:rPr lang="fr-FR" sz="2400" dirty="0" smtClean="0"/>
              <a:t>Analyser </a:t>
            </a:r>
            <a:r>
              <a:rPr lang="fr-FR" sz="2400" dirty="0"/>
              <a:t>les risques </a:t>
            </a:r>
            <a:r>
              <a:rPr lang="fr-FR" sz="2400" dirty="0" smtClean="0"/>
              <a:t>;</a:t>
            </a:r>
          </a:p>
          <a:p>
            <a:pPr marL="914400" lvl="1" indent="-457200">
              <a:buFont typeface="+mj-lt"/>
              <a:buAutoNum type="arabicPeriod"/>
            </a:pPr>
            <a:endParaRPr lang="fr-FR" sz="2400" dirty="0"/>
          </a:p>
          <a:p>
            <a:pPr marL="914400" lvl="1" indent="-457200">
              <a:buFont typeface="+mj-lt"/>
              <a:buAutoNum type="arabicPeriod"/>
            </a:pPr>
            <a:r>
              <a:rPr lang="fr-FR" sz="2400" dirty="0" smtClean="0"/>
              <a:t>Définir </a:t>
            </a:r>
            <a:r>
              <a:rPr lang="fr-FR" sz="2400" dirty="0"/>
              <a:t>et mettre en </a:t>
            </a:r>
            <a:r>
              <a:rPr lang="fr-FR" sz="2400" dirty="0" smtClean="0"/>
              <a:t>œuvre </a:t>
            </a:r>
            <a:r>
              <a:rPr lang="fr-FR" sz="2400" dirty="0"/>
              <a:t>des mesures de prévention adaptées.</a:t>
            </a:r>
          </a:p>
        </p:txBody>
      </p:sp>
    </p:spTree>
    <p:extLst>
      <p:ext uri="{BB962C8B-B14F-4D97-AF65-F5344CB8AC3E}">
        <p14:creationId xmlns:p14="http://schemas.microsoft.com/office/powerpoint/2010/main" val="26473724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-171400"/>
            <a:ext cx="8229600" cy="1054100"/>
          </a:xfrm>
        </p:spPr>
        <p:txBody>
          <a:bodyPr/>
          <a:lstStyle/>
          <a:p>
            <a:r>
              <a:rPr lang="fr-FR" dirty="0" smtClean="0"/>
              <a:t>Evaluer le risque</a:t>
            </a:r>
            <a:endParaRPr lang="fr-FR" dirty="0"/>
          </a:p>
        </p:txBody>
      </p:sp>
      <p:grpSp>
        <p:nvGrpSpPr>
          <p:cNvPr id="4" name="Group 3"/>
          <p:cNvGrpSpPr>
            <a:grpSpLocks/>
          </p:cNvGrpSpPr>
          <p:nvPr/>
        </p:nvGrpSpPr>
        <p:grpSpPr bwMode="auto">
          <a:xfrm>
            <a:off x="4267200" y="2127076"/>
            <a:ext cx="2819400" cy="1676400"/>
            <a:chOff x="2688" y="1440"/>
            <a:chExt cx="1776" cy="1056"/>
          </a:xfrm>
        </p:grpSpPr>
        <p:sp>
          <p:nvSpPr>
            <p:cNvPr id="5" name="Rectangle 4"/>
            <p:cNvSpPr>
              <a:spLocks noChangeArrowheads="1"/>
            </p:cNvSpPr>
            <p:nvPr/>
          </p:nvSpPr>
          <p:spPr bwMode="auto">
            <a:xfrm>
              <a:off x="2692" y="1444"/>
              <a:ext cx="1768" cy="1048"/>
            </a:xfrm>
            <a:prstGeom prst="rect">
              <a:avLst/>
            </a:prstGeom>
            <a:solidFill>
              <a:srgbClr val="FF0033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6" name="Line 5"/>
            <p:cNvSpPr>
              <a:spLocks noChangeShapeType="1"/>
            </p:cNvSpPr>
            <p:nvPr/>
          </p:nvSpPr>
          <p:spPr bwMode="auto">
            <a:xfrm>
              <a:off x="2688" y="1968"/>
              <a:ext cx="177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7" name="Line 6"/>
            <p:cNvSpPr>
              <a:spLocks noChangeShapeType="1"/>
            </p:cNvSpPr>
            <p:nvPr/>
          </p:nvSpPr>
          <p:spPr bwMode="auto">
            <a:xfrm flipV="1">
              <a:off x="3552" y="1440"/>
              <a:ext cx="0" cy="105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8" name="Rectangle 7"/>
            <p:cNvSpPr>
              <a:spLocks noChangeArrowheads="1"/>
            </p:cNvSpPr>
            <p:nvPr/>
          </p:nvSpPr>
          <p:spPr bwMode="auto">
            <a:xfrm>
              <a:off x="3014" y="1517"/>
              <a:ext cx="1161" cy="36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eaLnBrk="0" hangingPunct="0"/>
              <a:r>
                <a:rPr lang="fr-FR" sz="3200" b="1">
                  <a:latin typeface="Times New Roman" charset="0"/>
                </a:rPr>
                <a:t>Priorité 1</a:t>
              </a:r>
            </a:p>
          </p:txBody>
        </p:sp>
      </p:grpSp>
      <p:grpSp>
        <p:nvGrpSpPr>
          <p:cNvPr id="9" name="Group 8"/>
          <p:cNvGrpSpPr>
            <a:grpSpLocks/>
          </p:cNvGrpSpPr>
          <p:nvPr/>
        </p:nvGrpSpPr>
        <p:grpSpPr bwMode="auto">
          <a:xfrm>
            <a:off x="1590675" y="1669876"/>
            <a:ext cx="6257925" cy="3733800"/>
            <a:chOff x="1002" y="768"/>
            <a:chExt cx="3942" cy="2352"/>
          </a:xfrm>
        </p:grpSpPr>
        <p:sp>
          <p:nvSpPr>
            <p:cNvPr id="10" name="Line 9"/>
            <p:cNvSpPr>
              <a:spLocks noChangeShapeType="1"/>
            </p:cNvSpPr>
            <p:nvPr/>
          </p:nvSpPr>
          <p:spPr bwMode="auto">
            <a:xfrm flipV="1">
              <a:off x="4458" y="1056"/>
              <a:ext cx="0" cy="20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lgDash"/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11" name="Line 10"/>
            <p:cNvSpPr>
              <a:spLocks noChangeShapeType="1"/>
            </p:cNvSpPr>
            <p:nvPr/>
          </p:nvSpPr>
          <p:spPr bwMode="auto">
            <a:xfrm>
              <a:off x="1002" y="1584"/>
              <a:ext cx="345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lgDash"/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12" name="Line 11"/>
            <p:cNvSpPr>
              <a:spLocks noChangeShapeType="1"/>
            </p:cNvSpPr>
            <p:nvPr/>
          </p:nvSpPr>
          <p:spPr bwMode="auto">
            <a:xfrm>
              <a:off x="1002" y="2112"/>
              <a:ext cx="345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lgDash"/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13" name="Line 12"/>
            <p:cNvSpPr>
              <a:spLocks noChangeShapeType="1"/>
            </p:cNvSpPr>
            <p:nvPr/>
          </p:nvSpPr>
          <p:spPr bwMode="auto">
            <a:xfrm flipV="1">
              <a:off x="1818" y="1056"/>
              <a:ext cx="0" cy="20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lgDash"/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14" name="Line 13"/>
            <p:cNvSpPr>
              <a:spLocks noChangeShapeType="1"/>
            </p:cNvSpPr>
            <p:nvPr/>
          </p:nvSpPr>
          <p:spPr bwMode="auto">
            <a:xfrm flipV="1">
              <a:off x="2682" y="1056"/>
              <a:ext cx="0" cy="20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lgDash"/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15" name="Line 14"/>
            <p:cNvSpPr>
              <a:spLocks noChangeShapeType="1"/>
            </p:cNvSpPr>
            <p:nvPr/>
          </p:nvSpPr>
          <p:spPr bwMode="auto">
            <a:xfrm flipV="1">
              <a:off x="3546" y="1056"/>
              <a:ext cx="0" cy="20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lgDash"/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16" name="Line 15"/>
            <p:cNvSpPr>
              <a:spLocks noChangeShapeType="1"/>
            </p:cNvSpPr>
            <p:nvPr/>
          </p:nvSpPr>
          <p:spPr bwMode="auto">
            <a:xfrm>
              <a:off x="1002" y="1056"/>
              <a:ext cx="345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lgDash"/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17" name="Line 16"/>
            <p:cNvSpPr>
              <a:spLocks noChangeShapeType="1"/>
            </p:cNvSpPr>
            <p:nvPr/>
          </p:nvSpPr>
          <p:spPr bwMode="auto">
            <a:xfrm>
              <a:off x="1002" y="2592"/>
              <a:ext cx="345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lgDash"/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18" name="Line 17"/>
            <p:cNvSpPr>
              <a:spLocks noChangeShapeType="1"/>
            </p:cNvSpPr>
            <p:nvPr/>
          </p:nvSpPr>
          <p:spPr bwMode="auto">
            <a:xfrm>
              <a:off x="1008" y="768"/>
              <a:ext cx="0" cy="2304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 type="stealth" w="med" len="lg"/>
              <a:tailEnd type="oval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19" name="Line 18"/>
            <p:cNvSpPr>
              <a:spLocks noChangeShapeType="1"/>
            </p:cNvSpPr>
            <p:nvPr/>
          </p:nvSpPr>
          <p:spPr bwMode="auto">
            <a:xfrm>
              <a:off x="1008" y="3072"/>
              <a:ext cx="3936" cy="0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 type="oval" w="med" len="med"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fr-FR"/>
            </a:p>
          </p:txBody>
        </p:sp>
      </p:grpSp>
      <p:grpSp>
        <p:nvGrpSpPr>
          <p:cNvPr id="20" name="Group 19"/>
          <p:cNvGrpSpPr>
            <a:grpSpLocks/>
          </p:cNvGrpSpPr>
          <p:nvPr/>
        </p:nvGrpSpPr>
        <p:grpSpPr bwMode="auto">
          <a:xfrm>
            <a:off x="0" y="1288876"/>
            <a:ext cx="3079750" cy="4098925"/>
            <a:chOff x="0" y="528"/>
            <a:chExt cx="1940" cy="2582"/>
          </a:xfrm>
        </p:grpSpPr>
        <p:sp>
          <p:nvSpPr>
            <p:cNvPr id="21" name="Rectangle 20"/>
            <p:cNvSpPr>
              <a:spLocks noChangeArrowheads="1"/>
            </p:cNvSpPr>
            <p:nvPr/>
          </p:nvSpPr>
          <p:spPr bwMode="auto">
            <a:xfrm>
              <a:off x="0" y="1104"/>
              <a:ext cx="681" cy="18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eaLnBrk="0" hangingPunct="0"/>
              <a:r>
                <a:rPr lang="fr-FR" sz="2400" b="1">
                  <a:solidFill>
                    <a:schemeClr val="bg2"/>
                  </a:solidFill>
                  <a:latin typeface="Times New Roman" charset="0"/>
                </a:rPr>
                <a:t>Très </a:t>
              </a:r>
            </a:p>
            <a:p>
              <a:pPr eaLnBrk="0" hangingPunct="0"/>
              <a:r>
                <a:rPr lang="fr-FR" sz="2400" b="1">
                  <a:solidFill>
                    <a:schemeClr val="bg2"/>
                  </a:solidFill>
                  <a:latin typeface="Times New Roman" charset="0"/>
                </a:rPr>
                <a:t>grave</a:t>
              </a:r>
            </a:p>
            <a:p>
              <a:pPr eaLnBrk="0" hangingPunct="0"/>
              <a:endParaRPr lang="fr-FR" sz="2400" b="1">
                <a:solidFill>
                  <a:schemeClr val="bg2"/>
                </a:solidFill>
                <a:latin typeface="Times New Roman" charset="0"/>
              </a:endParaRPr>
            </a:p>
            <a:p>
              <a:pPr eaLnBrk="0" hangingPunct="0"/>
              <a:r>
                <a:rPr lang="fr-FR" sz="2400" b="1">
                  <a:solidFill>
                    <a:schemeClr val="bg2"/>
                  </a:solidFill>
                  <a:latin typeface="Times New Roman" charset="0"/>
                </a:rPr>
                <a:t>Grave</a:t>
              </a:r>
            </a:p>
            <a:p>
              <a:pPr eaLnBrk="0" hangingPunct="0"/>
              <a:endParaRPr lang="fr-FR" sz="2400" b="1">
                <a:solidFill>
                  <a:schemeClr val="bg2"/>
                </a:solidFill>
                <a:latin typeface="Times New Roman" charset="0"/>
              </a:endParaRPr>
            </a:p>
            <a:p>
              <a:pPr eaLnBrk="0" hangingPunct="0"/>
              <a:r>
                <a:rPr lang="fr-FR" sz="2400" b="1">
                  <a:solidFill>
                    <a:schemeClr val="bg2"/>
                  </a:solidFill>
                  <a:latin typeface="Times New Roman" charset="0"/>
                </a:rPr>
                <a:t>Moyen</a:t>
              </a:r>
            </a:p>
            <a:p>
              <a:pPr eaLnBrk="0" hangingPunct="0"/>
              <a:endParaRPr lang="fr-FR" sz="2400" b="1">
                <a:solidFill>
                  <a:schemeClr val="bg2"/>
                </a:solidFill>
                <a:latin typeface="Times New Roman" charset="0"/>
              </a:endParaRPr>
            </a:p>
            <a:p>
              <a:pPr eaLnBrk="0" hangingPunct="0"/>
              <a:r>
                <a:rPr lang="fr-FR" sz="2400" b="1">
                  <a:solidFill>
                    <a:schemeClr val="bg2"/>
                  </a:solidFill>
                  <a:latin typeface="Times New Roman" charset="0"/>
                </a:rPr>
                <a:t>Faible</a:t>
              </a:r>
            </a:p>
          </p:txBody>
        </p:sp>
        <p:grpSp>
          <p:nvGrpSpPr>
            <p:cNvPr id="22" name="Group 21"/>
            <p:cNvGrpSpPr>
              <a:grpSpLocks/>
            </p:cNvGrpSpPr>
            <p:nvPr/>
          </p:nvGrpSpPr>
          <p:grpSpPr bwMode="auto">
            <a:xfrm>
              <a:off x="634" y="2272"/>
              <a:ext cx="304" cy="310"/>
              <a:chOff x="640" y="2656"/>
              <a:chExt cx="304" cy="310"/>
            </a:xfrm>
          </p:grpSpPr>
          <p:sp>
            <p:nvSpPr>
              <p:cNvPr id="33" name="Oval 22"/>
              <p:cNvSpPr>
                <a:spLocks noChangeArrowheads="1"/>
              </p:cNvSpPr>
              <p:nvPr/>
            </p:nvSpPr>
            <p:spPr bwMode="auto">
              <a:xfrm>
                <a:off x="640" y="2656"/>
                <a:ext cx="304" cy="304"/>
              </a:xfrm>
              <a:prstGeom prst="ellipse">
                <a:avLst/>
              </a:prstGeom>
              <a:solidFill>
                <a:srgbClr val="FFFF00"/>
              </a:solidFill>
              <a:ln w="508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fr-FR"/>
              </a:p>
            </p:txBody>
          </p:sp>
          <p:sp>
            <p:nvSpPr>
              <p:cNvPr id="34" name="Rectangle 23"/>
              <p:cNvSpPr>
                <a:spLocks noChangeArrowheads="1"/>
              </p:cNvSpPr>
              <p:nvPr/>
            </p:nvSpPr>
            <p:spPr bwMode="auto">
              <a:xfrm>
                <a:off x="710" y="2678"/>
                <a:ext cx="212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92075" tIns="46038" rIns="92075" bIns="46038">
                <a:spAutoFit/>
              </a:bodyPr>
              <a:lstStyle/>
              <a:p>
                <a:pPr eaLnBrk="0" hangingPunct="0"/>
                <a:r>
                  <a:rPr lang="fr-FR" sz="2400" b="1">
                    <a:solidFill>
                      <a:schemeClr val="bg2"/>
                    </a:solidFill>
                    <a:latin typeface="Times New Roman" charset="0"/>
                  </a:rPr>
                  <a:t>2</a:t>
                </a:r>
              </a:p>
            </p:txBody>
          </p:sp>
        </p:grpSp>
        <p:grpSp>
          <p:nvGrpSpPr>
            <p:cNvPr id="23" name="Group 24"/>
            <p:cNvGrpSpPr>
              <a:grpSpLocks/>
            </p:cNvGrpSpPr>
            <p:nvPr/>
          </p:nvGrpSpPr>
          <p:grpSpPr bwMode="auto">
            <a:xfrm>
              <a:off x="634" y="2800"/>
              <a:ext cx="304" cy="310"/>
              <a:chOff x="640" y="3184"/>
              <a:chExt cx="304" cy="310"/>
            </a:xfrm>
          </p:grpSpPr>
          <p:sp>
            <p:nvSpPr>
              <p:cNvPr id="31" name="Oval 25"/>
              <p:cNvSpPr>
                <a:spLocks noChangeArrowheads="1"/>
              </p:cNvSpPr>
              <p:nvPr/>
            </p:nvSpPr>
            <p:spPr bwMode="auto">
              <a:xfrm>
                <a:off x="640" y="3184"/>
                <a:ext cx="304" cy="304"/>
              </a:xfrm>
              <a:prstGeom prst="ellipse">
                <a:avLst/>
              </a:prstGeom>
              <a:solidFill>
                <a:srgbClr val="FFFF00"/>
              </a:solidFill>
              <a:ln w="508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fr-FR"/>
              </a:p>
            </p:txBody>
          </p:sp>
          <p:sp>
            <p:nvSpPr>
              <p:cNvPr id="32" name="Rectangle 26"/>
              <p:cNvSpPr>
                <a:spLocks noChangeArrowheads="1"/>
              </p:cNvSpPr>
              <p:nvPr/>
            </p:nvSpPr>
            <p:spPr bwMode="auto">
              <a:xfrm>
                <a:off x="662" y="3206"/>
                <a:ext cx="260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92075" tIns="46038" rIns="92075" bIns="46038">
                <a:spAutoFit/>
              </a:bodyPr>
              <a:lstStyle/>
              <a:p>
                <a:pPr eaLnBrk="0" hangingPunct="0"/>
                <a:r>
                  <a:rPr lang="fr-FR" sz="2400" b="1">
                    <a:latin typeface="Times New Roman" charset="0"/>
                  </a:rPr>
                  <a:t> </a:t>
                </a:r>
                <a:r>
                  <a:rPr lang="fr-FR" sz="2400" b="1">
                    <a:solidFill>
                      <a:schemeClr val="bg2"/>
                    </a:solidFill>
                    <a:latin typeface="Times New Roman" charset="0"/>
                  </a:rPr>
                  <a:t>1</a:t>
                </a:r>
              </a:p>
            </p:txBody>
          </p:sp>
        </p:grpSp>
        <p:grpSp>
          <p:nvGrpSpPr>
            <p:cNvPr id="24" name="Group 27"/>
            <p:cNvGrpSpPr>
              <a:grpSpLocks/>
            </p:cNvGrpSpPr>
            <p:nvPr/>
          </p:nvGrpSpPr>
          <p:grpSpPr bwMode="auto">
            <a:xfrm>
              <a:off x="634" y="1264"/>
              <a:ext cx="304" cy="310"/>
              <a:chOff x="640" y="1648"/>
              <a:chExt cx="304" cy="310"/>
            </a:xfrm>
          </p:grpSpPr>
          <p:sp>
            <p:nvSpPr>
              <p:cNvPr id="29" name="Oval 28"/>
              <p:cNvSpPr>
                <a:spLocks noChangeArrowheads="1"/>
              </p:cNvSpPr>
              <p:nvPr/>
            </p:nvSpPr>
            <p:spPr bwMode="auto">
              <a:xfrm>
                <a:off x="640" y="1648"/>
                <a:ext cx="304" cy="304"/>
              </a:xfrm>
              <a:prstGeom prst="ellipse">
                <a:avLst/>
              </a:prstGeom>
              <a:solidFill>
                <a:srgbClr val="FFFF00"/>
              </a:solidFill>
              <a:ln w="508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fr-FR"/>
              </a:p>
            </p:txBody>
          </p:sp>
          <p:sp>
            <p:nvSpPr>
              <p:cNvPr id="30" name="Rectangle 29"/>
              <p:cNvSpPr>
                <a:spLocks noChangeArrowheads="1"/>
              </p:cNvSpPr>
              <p:nvPr/>
            </p:nvSpPr>
            <p:spPr bwMode="auto">
              <a:xfrm>
                <a:off x="710" y="1670"/>
                <a:ext cx="212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92075" tIns="46038" rIns="92075" bIns="46038">
                <a:spAutoFit/>
              </a:bodyPr>
              <a:lstStyle/>
              <a:p>
                <a:pPr eaLnBrk="0" hangingPunct="0"/>
                <a:r>
                  <a:rPr lang="fr-FR" sz="2400" b="1">
                    <a:solidFill>
                      <a:schemeClr val="bg2"/>
                    </a:solidFill>
                    <a:latin typeface="Times New Roman" charset="0"/>
                  </a:rPr>
                  <a:t>4</a:t>
                </a:r>
              </a:p>
            </p:txBody>
          </p:sp>
        </p:grpSp>
        <p:grpSp>
          <p:nvGrpSpPr>
            <p:cNvPr id="25" name="Group 30"/>
            <p:cNvGrpSpPr>
              <a:grpSpLocks/>
            </p:cNvGrpSpPr>
            <p:nvPr/>
          </p:nvGrpSpPr>
          <p:grpSpPr bwMode="auto">
            <a:xfrm>
              <a:off x="634" y="1792"/>
              <a:ext cx="304" cy="310"/>
              <a:chOff x="640" y="2176"/>
              <a:chExt cx="304" cy="310"/>
            </a:xfrm>
          </p:grpSpPr>
          <p:sp>
            <p:nvSpPr>
              <p:cNvPr id="27" name="Oval 31"/>
              <p:cNvSpPr>
                <a:spLocks noChangeArrowheads="1"/>
              </p:cNvSpPr>
              <p:nvPr/>
            </p:nvSpPr>
            <p:spPr bwMode="auto">
              <a:xfrm>
                <a:off x="640" y="2176"/>
                <a:ext cx="304" cy="304"/>
              </a:xfrm>
              <a:prstGeom prst="ellipse">
                <a:avLst/>
              </a:prstGeom>
              <a:solidFill>
                <a:srgbClr val="FFFF00"/>
              </a:solidFill>
              <a:ln w="508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fr-FR"/>
              </a:p>
            </p:txBody>
          </p:sp>
          <p:sp>
            <p:nvSpPr>
              <p:cNvPr id="28" name="Rectangle 32"/>
              <p:cNvSpPr>
                <a:spLocks noChangeArrowheads="1"/>
              </p:cNvSpPr>
              <p:nvPr/>
            </p:nvSpPr>
            <p:spPr bwMode="auto">
              <a:xfrm>
                <a:off x="710" y="2198"/>
                <a:ext cx="212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92075" tIns="46038" rIns="92075" bIns="46038">
                <a:spAutoFit/>
              </a:bodyPr>
              <a:lstStyle/>
              <a:p>
                <a:pPr eaLnBrk="0" hangingPunct="0"/>
                <a:r>
                  <a:rPr lang="fr-FR" sz="2400" b="1">
                    <a:solidFill>
                      <a:schemeClr val="bg2"/>
                    </a:solidFill>
                    <a:latin typeface="Times New Roman" charset="0"/>
                  </a:rPr>
                  <a:t>3</a:t>
                </a:r>
              </a:p>
            </p:txBody>
          </p:sp>
        </p:grpSp>
        <p:sp>
          <p:nvSpPr>
            <p:cNvPr id="26" name="Rectangle 33"/>
            <p:cNvSpPr>
              <a:spLocks noChangeArrowheads="1"/>
            </p:cNvSpPr>
            <p:nvPr/>
          </p:nvSpPr>
          <p:spPr bwMode="auto">
            <a:xfrm>
              <a:off x="384" y="528"/>
              <a:ext cx="155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eaLnBrk="0" hangingPunct="0"/>
              <a:r>
                <a:rPr lang="fr-FR" sz="2400" b="1">
                  <a:solidFill>
                    <a:schemeClr val="bg2"/>
                  </a:solidFill>
                  <a:latin typeface="Times New Roman" charset="0"/>
                </a:rPr>
                <a:t>Niveau de gravité</a:t>
              </a:r>
            </a:p>
          </p:txBody>
        </p:sp>
      </p:grpSp>
      <p:grpSp>
        <p:nvGrpSpPr>
          <p:cNvPr id="35" name="Group 34"/>
          <p:cNvGrpSpPr>
            <a:grpSpLocks/>
          </p:cNvGrpSpPr>
          <p:nvPr/>
        </p:nvGrpSpPr>
        <p:grpSpPr bwMode="auto">
          <a:xfrm>
            <a:off x="914400" y="4565476"/>
            <a:ext cx="8229600" cy="2203450"/>
            <a:chOff x="576" y="2592"/>
            <a:chExt cx="5184" cy="1388"/>
          </a:xfrm>
        </p:grpSpPr>
        <p:sp>
          <p:nvSpPr>
            <p:cNvPr id="36" name="Oval 35"/>
            <p:cNvSpPr>
              <a:spLocks noChangeArrowheads="1"/>
            </p:cNvSpPr>
            <p:nvPr/>
          </p:nvSpPr>
          <p:spPr bwMode="auto">
            <a:xfrm>
              <a:off x="2906" y="3124"/>
              <a:ext cx="304" cy="304"/>
            </a:xfrm>
            <a:prstGeom prst="ellipse">
              <a:avLst/>
            </a:prstGeom>
            <a:solidFill>
              <a:srgbClr val="FFFF00"/>
            </a:solidFill>
            <a:ln w="508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37" name="Oval 36"/>
            <p:cNvSpPr>
              <a:spLocks noChangeArrowheads="1"/>
            </p:cNvSpPr>
            <p:nvPr/>
          </p:nvSpPr>
          <p:spPr bwMode="auto">
            <a:xfrm>
              <a:off x="2042" y="3124"/>
              <a:ext cx="304" cy="304"/>
            </a:xfrm>
            <a:prstGeom prst="ellipse">
              <a:avLst/>
            </a:prstGeom>
            <a:solidFill>
              <a:srgbClr val="FFFF00"/>
            </a:solidFill>
            <a:ln w="508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38" name="Oval 37"/>
            <p:cNvSpPr>
              <a:spLocks noChangeArrowheads="1"/>
            </p:cNvSpPr>
            <p:nvPr/>
          </p:nvSpPr>
          <p:spPr bwMode="auto">
            <a:xfrm>
              <a:off x="1226" y="3124"/>
              <a:ext cx="304" cy="304"/>
            </a:xfrm>
            <a:prstGeom prst="ellipse">
              <a:avLst/>
            </a:prstGeom>
            <a:solidFill>
              <a:srgbClr val="FFFF00"/>
            </a:solidFill>
            <a:ln w="508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39" name="Oval 38"/>
            <p:cNvSpPr>
              <a:spLocks noChangeArrowheads="1"/>
            </p:cNvSpPr>
            <p:nvPr/>
          </p:nvSpPr>
          <p:spPr bwMode="auto">
            <a:xfrm>
              <a:off x="3770" y="3124"/>
              <a:ext cx="304" cy="304"/>
            </a:xfrm>
            <a:prstGeom prst="ellipse">
              <a:avLst/>
            </a:prstGeom>
            <a:solidFill>
              <a:srgbClr val="FFFF00"/>
            </a:solidFill>
            <a:ln w="508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40" name="Rectangle 39"/>
            <p:cNvSpPr>
              <a:spLocks noChangeArrowheads="1"/>
            </p:cNvSpPr>
            <p:nvPr/>
          </p:nvSpPr>
          <p:spPr bwMode="auto">
            <a:xfrm>
              <a:off x="1296" y="3146"/>
              <a:ext cx="21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eaLnBrk="0" hangingPunct="0"/>
              <a:r>
                <a:rPr lang="fr-FR" sz="2400" b="1">
                  <a:solidFill>
                    <a:schemeClr val="bg2"/>
                  </a:solidFill>
                  <a:latin typeface="Times New Roman" charset="0"/>
                </a:rPr>
                <a:t>1</a:t>
              </a:r>
            </a:p>
          </p:txBody>
        </p:sp>
        <p:sp>
          <p:nvSpPr>
            <p:cNvPr id="41" name="Rectangle 40"/>
            <p:cNvSpPr>
              <a:spLocks noChangeArrowheads="1"/>
            </p:cNvSpPr>
            <p:nvPr/>
          </p:nvSpPr>
          <p:spPr bwMode="auto">
            <a:xfrm>
              <a:off x="2112" y="3146"/>
              <a:ext cx="21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eaLnBrk="0" hangingPunct="0"/>
              <a:r>
                <a:rPr lang="fr-FR" sz="2400" b="1">
                  <a:solidFill>
                    <a:schemeClr val="bg2"/>
                  </a:solidFill>
                  <a:latin typeface="Times New Roman" charset="0"/>
                </a:rPr>
                <a:t>2</a:t>
              </a:r>
            </a:p>
          </p:txBody>
        </p:sp>
        <p:sp>
          <p:nvSpPr>
            <p:cNvPr id="42" name="Rectangle 41"/>
            <p:cNvSpPr>
              <a:spLocks noChangeArrowheads="1"/>
            </p:cNvSpPr>
            <p:nvPr/>
          </p:nvSpPr>
          <p:spPr bwMode="auto">
            <a:xfrm>
              <a:off x="2976" y="3146"/>
              <a:ext cx="21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eaLnBrk="0" hangingPunct="0"/>
              <a:r>
                <a:rPr lang="fr-FR" sz="2400" b="1">
                  <a:solidFill>
                    <a:schemeClr val="bg2"/>
                  </a:solidFill>
                  <a:latin typeface="Times New Roman" charset="0"/>
                </a:rPr>
                <a:t>3</a:t>
              </a:r>
            </a:p>
          </p:txBody>
        </p:sp>
        <p:sp>
          <p:nvSpPr>
            <p:cNvPr id="43" name="Rectangle 42"/>
            <p:cNvSpPr>
              <a:spLocks noChangeArrowheads="1"/>
            </p:cNvSpPr>
            <p:nvPr/>
          </p:nvSpPr>
          <p:spPr bwMode="auto">
            <a:xfrm>
              <a:off x="3792" y="3146"/>
              <a:ext cx="21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eaLnBrk="0" hangingPunct="0"/>
              <a:r>
                <a:rPr lang="fr-FR" sz="2400" b="1">
                  <a:solidFill>
                    <a:schemeClr val="bg2"/>
                  </a:solidFill>
                  <a:latin typeface="Times New Roman" charset="0"/>
                </a:rPr>
                <a:t>4</a:t>
              </a:r>
            </a:p>
          </p:txBody>
        </p:sp>
        <p:sp>
          <p:nvSpPr>
            <p:cNvPr id="44" name="Rectangle 43"/>
            <p:cNvSpPr>
              <a:spLocks noChangeArrowheads="1"/>
            </p:cNvSpPr>
            <p:nvPr/>
          </p:nvSpPr>
          <p:spPr bwMode="auto">
            <a:xfrm>
              <a:off x="576" y="3456"/>
              <a:ext cx="3918" cy="5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eaLnBrk="0" hangingPunct="0"/>
              <a:r>
                <a:rPr lang="fr-FR" sz="2400" b="1" dirty="0">
                  <a:latin typeface="Times New Roman" charset="0"/>
                </a:rPr>
                <a:t>     </a:t>
              </a:r>
              <a:r>
                <a:rPr lang="fr-FR" sz="2400" b="1" dirty="0">
                  <a:solidFill>
                    <a:schemeClr val="bg2"/>
                  </a:solidFill>
                  <a:latin typeface="Times New Roman" charset="0"/>
                </a:rPr>
                <a:t>Très </a:t>
              </a:r>
              <a:r>
                <a:rPr lang="fr-FR" sz="2400" b="1" dirty="0" smtClean="0">
                  <a:solidFill>
                    <a:schemeClr val="bg2"/>
                  </a:solidFill>
                  <a:latin typeface="Times New Roman" charset="0"/>
                </a:rPr>
                <a:t>          Improbable  Probable     </a:t>
              </a:r>
              <a:r>
                <a:rPr lang="fr-FR" sz="2400" b="1" dirty="0">
                  <a:solidFill>
                    <a:schemeClr val="bg2"/>
                  </a:solidFill>
                  <a:latin typeface="Times New Roman" charset="0"/>
                </a:rPr>
                <a:t>Très</a:t>
              </a:r>
            </a:p>
            <a:p>
              <a:pPr eaLnBrk="0" hangingPunct="0"/>
              <a:r>
                <a:rPr lang="fr-FR" sz="2400" b="1" dirty="0" smtClean="0">
                  <a:solidFill>
                    <a:schemeClr val="bg2"/>
                  </a:solidFill>
                  <a:latin typeface="Times New Roman" charset="0"/>
                </a:rPr>
                <a:t>Improbable                                           probable</a:t>
              </a:r>
              <a:endParaRPr lang="fr-FR" sz="2400" b="1" dirty="0">
                <a:solidFill>
                  <a:schemeClr val="bg2"/>
                </a:solidFill>
                <a:latin typeface="Times New Roman" charset="0"/>
              </a:endParaRPr>
            </a:p>
          </p:txBody>
        </p:sp>
        <p:sp>
          <p:nvSpPr>
            <p:cNvPr id="45" name="Rectangle 44"/>
            <p:cNvSpPr>
              <a:spLocks noChangeArrowheads="1"/>
            </p:cNvSpPr>
            <p:nvPr/>
          </p:nvSpPr>
          <p:spPr bwMode="auto">
            <a:xfrm>
              <a:off x="4737" y="2592"/>
              <a:ext cx="1023" cy="74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algn="ctr" eaLnBrk="0" hangingPunct="0"/>
              <a:r>
                <a:rPr lang="fr-FR" sz="2400" b="1">
                  <a:solidFill>
                    <a:schemeClr val="bg2"/>
                  </a:solidFill>
                  <a:latin typeface="Times New Roman" charset="0"/>
                </a:rPr>
                <a:t>Niveau</a:t>
              </a:r>
            </a:p>
            <a:p>
              <a:pPr algn="ctr" eaLnBrk="0" hangingPunct="0"/>
              <a:r>
                <a:rPr lang="fr-FR" sz="2400" b="1">
                  <a:solidFill>
                    <a:schemeClr val="bg2"/>
                  </a:solidFill>
                  <a:latin typeface="Times New Roman" charset="0"/>
                </a:rPr>
                <a:t>de</a:t>
              </a:r>
            </a:p>
            <a:p>
              <a:pPr algn="ctr" eaLnBrk="0" hangingPunct="0"/>
              <a:r>
                <a:rPr lang="fr-FR" sz="2400" b="1">
                  <a:solidFill>
                    <a:schemeClr val="bg2"/>
                  </a:solidFill>
                  <a:latin typeface="Times New Roman" charset="0"/>
                </a:rPr>
                <a:t>probabilité</a:t>
              </a:r>
            </a:p>
          </p:txBody>
        </p:sp>
      </p:grpSp>
      <p:sp>
        <p:nvSpPr>
          <p:cNvPr id="47" name="Rectangle 46"/>
          <p:cNvSpPr>
            <a:spLocks noChangeArrowheads="1"/>
          </p:cNvSpPr>
          <p:nvPr/>
        </p:nvSpPr>
        <p:spPr bwMode="auto">
          <a:xfrm>
            <a:off x="2895600" y="2127076"/>
            <a:ext cx="1358900" cy="1663700"/>
          </a:xfrm>
          <a:prstGeom prst="rect">
            <a:avLst/>
          </a:prstGeom>
          <a:solidFill>
            <a:srgbClr val="FF9966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fr-FR"/>
          </a:p>
        </p:txBody>
      </p:sp>
      <p:sp>
        <p:nvSpPr>
          <p:cNvPr id="48" name="Rectangle 47"/>
          <p:cNvSpPr>
            <a:spLocks noChangeArrowheads="1"/>
          </p:cNvSpPr>
          <p:nvPr/>
        </p:nvSpPr>
        <p:spPr bwMode="auto">
          <a:xfrm>
            <a:off x="1600200" y="2127076"/>
            <a:ext cx="1282700" cy="825500"/>
          </a:xfrm>
          <a:prstGeom prst="rect">
            <a:avLst/>
          </a:prstGeom>
          <a:solidFill>
            <a:srgbClr val="FF9966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fr-FR"/>
          </a:p>
        </p:txBody>
      </p:sp>
      <p:sp>
        <p:nvSpPr>
          <p:cNvPr id="49" name="Line 48"/>
          <p:cNvSpPr>
            <a:spLocks noChangeShapeType="1"/>
          </p:cNvSpPr>
          <p:nvPr/>
        </p:nvSpPr>
        <p:spPr bwMode="auto">
          <a:xfrm>
            <a:off x="2889250" y="2958926"/>
            <a:ext cx="13716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50" name="Rectangle 49"/>
          <p:cNvSpPr>
            <a:spLocks noChangeArrowheads="1"/>
          </p:cNvSpPr>
          <p:nvPr/>
        </p:nvSpPr>
        <p:spPr bwMode="auto">
          <a:xfrm>
            <a:off x="2895600" y="3803476"/>
            <a:ext cx="4178300" cy="749300"/>
          </a:xfrm>
          <a:prstGeom prst="rect">
            <a:avLst/>
          </a:prstGeom>
          <a:solidFill>
            <a:srgbClr val="FF9966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fr-FR"/>
          </a:p>
        </p:txBody>
      </p:sp>
      <p:sp>
        <p:nvSpPr>
          <p:cNvPr id="51" name="Line 50"/>
          <p:cNvSpPr>
            <a:spLocks noChangeShapeType="1"/>
          </p:cNvSpPr>
          <p:nvPr/>
        </p:nvSpPr>
        <p:spPr bwMode="auto">
          <a:xfrm flipV="1">
            <a:off x="4260850" y="3797126"/>
            <a:ext cx="0" cy="762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52" name="Line 51"/>
          <p:cNvSpPr>
            <a:spLocks noChangeShapeType="1"/>
          </p:cNvSpPr>
          <p:nvPr/>
        </p:nvSpPr>
        <p:spPr bwMode="auto">
          <a:xfrm flipV="1">
            <a:off x="5632450" y="3797126"/>
            <a:ext cx="0" cy="762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53" name="Rectangle 52"/>
          <p:cNvSpPr>
            <a:spLocks noChangeArrowheads="1"/>
          </p:cNvSpPr>
          <p:nvPr/>
        </p:nvSpPr>
        <p:spPr bwMode="auto">
          <a:xfrm>
            <a:off x="4321175" y="3919364"/>
            <a:ext cx="1843088" cy="57943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fr-FR" sz="3200" b="1" dirty="0">
                <a:latin typeface="Times New Roman" charset="0"/>
              </a:rPr>
              <a:t>Priorité 2</a:t>
            </a:r>
          </a:p>
        </p:txBody>
      </p:sp>
      <p:grpSp>
        <p:nvGrpSpPr>
          <p:cNvPr id="54" name="Group 53"/>
          <p:cNvGrpSpPr>
            <a:grpSpLocks/>
          </p:cNvGrpSpPr>
          <p:nvPr/>
        </p:nvGrpSpPr>
        <p:grpSpPr bwMode="auto">
          <a:xfrm>
            <a:off x="1600200" y="2965276"/>
            <a:ext cx="5480050" cy="2432050"/>
            <a:chOff x="1008" y="1972"/>
            <a:chExt cx="3452" cy="1532"/>
          </a:xfrm>
        </p:grpSpPr>
        <p:sp>
          <p:nvSpPr>
            <p:cNvPr id="55" name="Rectangle 54"/>
            <p:cNvSpPr>
              <a:spLocks noChangeArrowheads="1"/>
            </p:cNvSpPr>
            <p:nvPr/>
          </p:nvSpPr>
          <p:spPr bwMode="auto">
            <a:xfrm>
              <a:off x="1012" y="2980"/>
              <a:ext cx="3448" cy="520"/>
            </a:xfrm>
            <a:prstGeom prst="rect">
              <a:avLst/>
            </a:prstGeom>
            <a:solidFill>
              <a:srgbClr val="FFCC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56" name="Rectangle 55"/>
            <p:cNvSpPr>
              <a:spLocks noChangeArrowheads="1"/>
            </p:cNvSpPr>
            <p:nvPr/>
          </p:nvSpPr>
          <p:spPr bwMode="auto">
            <a:xfrm>
              <a:off x="1012" y="1972"/>
              <a:ext cx="808" cy="1000"/>
            </a:xfrm>
            <a:prstGeom prst="rect">
              <a:avLst/>
            </a:prstGeom>
            <a:solidFill>
              <a:srgbClr val="FFCC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57" name="Line 56"/>
            <p:cNvSpPr>
              <a:spLocks noChangeShapeType="1"/>
            </p:cNvSpPr>
            <p:nvPr/>
          </p:nvSpPr>
          <p:spPr bwMode="auto">
            <a:xfrm flipH="1">
              <a:off x="1008" y="2496"/>
              <a:ext cx="81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58" name="Line 57"/>
            <p:cNvSpPr>
              <a:spLocks noChangeShapeType="1"/>
            </p:cNvSpPr>
            <p:nvPr/>
          </p:nvSpPr>
          <p:spPr bwMode="auto">
            <a:xfrm>
              <a:off x="2688" y="2976"/>
              <a:ext cx="0" cy="52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59" name="Line 58"/>
            <p:cNvSpPr>
              <a:spLocks noChangeShapeType="1"/>
            </p:cNvSpPr>
            <p:nvPr/>
          </p:nvSpPr>
          <p:spPr bwMode="auto">
            <a:xfrm>
              <a:off x="3552" y="2976"/>
              <a:ext cx="0" cy="52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60" name="Line 59"/>
            <p:cNvSpPr>
              <a:spLocks noChangeShapeType="1"/>
            </p:cNvSpPr>
            <p:nvPr/>
          </p:nvSpPr>
          <p:spPr bwMode="auto">
            <a:xfrm>
              <a:off x="1824" y="2976"/>
              <a:ext cx="0" cy="52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61" name="Rectangle 60"/>
            <p:cNvSpPr>
              <a:spLocks noChangeArrowheads="1"/>
            </p:cNvSpPr>
            <p:nvPr/>
          </p:nvSpPr>
          <p:spPr bwMode="auto">
            <a:xfrm>
              <a:off x="1814" y="3053"/>
              <a:ext cx="1161" cy="36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eaLnBrk="0" hangingPunct="0"/>
              <a:r>
                <a:rPr lang="fr-FR" sz="3200" b="1">
                  <a:latin typeface="Times New Roman" charset="0"/>
                </a:rPr>
                <a:t>Priorité 3</a:t>
              </a:r>
            </a:p>
          </p:txBody>
        </p:sp>
      </p:grpSp>
      <p:pic>
        <p:nvPicPr>
          <p:cNvPr id="62" name="Image 61" descr="Logo PRP 2012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7988" y="6133926"/>
            <a:ext cx="647700" cy="668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3" name="Espace réservé du numéro de diapositive 62"/>
          <p:cNvSpPr>
            <a:spLocks noGrp="1"/>
          </p:cNvSpPr>
          <p:nvPr>
            <p:ph type="sldNum" sz="quarter" idx="11"/>
          </p:nvPr>
        </p:nvSpPr>
        <p:spPr>
          <a:xfrm>
            <a:off x="7042150" y="6356176"/>
            <a:ext cx="1905000" cy="457200"/>
          </a:xfrm>
        </p:spPr>
        <p:txBody>
          <a:bodyPr/>
          <a:lstStyle/>
          <a:p>
            <a:pPr>
              <a:defRPr/>
            </a:pPr>
            <a:fld id="{8D80EB2D-2CE2-490D-93C6-A54AD72DE60A}" type="slidenum">
              <a:rPr lang="fr-FR" smtClean="0"/>
              <a:pPr>
                <a:defRPr/>
              </a:pPr>
              <a:t>10</a:t>
            </a:fld>
            <a:endParaRPr lang="fr-FR"/>
          </a:p>
        </p:txBody>
      </p:sp>
      <p:sp>
        <p:nvSpPr>
          <p:cNvPr id="65" name="Rectangle 64"/>
          <p:cNvSpPr/>
          <p:nvPr/>
        </p:nvSpPr>
        <p:spPr>
          <a:xfrm>
            <a:off x="4842841" y="1289688"/>
            <a:ext cx="4011034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32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Pour notre exemple</a:t>
            </a:r>
            <a:endParaRPr lang="fr-FR" sz="32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66" name="Ellipse 65"/>
          <p:cNvSpPr/>
          <p:nvPr/>
        </p:nvSpPr>
        <p:spPr>
          <a:xfrm>
            <a:off x="0" y="3873658"/>
            <a:ext cx="1616895" cy="792088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7" name="Ellipse 66"/>
          <p:cNvSpPr/>
          <p:nvPr/>
        </p:nvSpPr>
        <p:spPr>
          <a:xfrm>
            <a:off x="5521027" y="5360194"/>
            <a:ext cx="1597323" cy="1497806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8" name="Rectangle 67"/>
          <p:cNvSpPr/>
          <p:nvPr/>
        </p:nvSpPr>
        <p:spPr>
          <a:xfrm>
            <a:off x="336549" y="764704"/>
            <a:ext cx="8517325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2000" b="1" dirty="0">
                <a:solidFill>
                  <a:srgbClr val="FF0000"/>
                </a:solidFill>
              </a:rPr>
              <a:t>En terme de prévention, les priorités 1 seront traitées en premier </a:t>
            </a:r>
            <a:r>
              <a:rPr lang="fr-FR" sz="2000" b="1" dirty="0" smtClean="0">
                <a:solidFill>
                  <a:srgbClr val="FF0000"/>
                </a:solidFill>
              </a:rPr>
              <a:t>lieu</a:t>
            </a:r>
            <a:endParaRPr lang="fr-FR" sz="20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38137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0" dur="2000" fill="hold"/>
                                        <p:tgtEl>
                                          <p:spTgt spid="53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" grpId="0" animBg="1"/>
      <p:bldP spid="65" grpId="0"/>
      <p:bldP spid="66" grpId="0" animBg="1"/>
      <p:bldP spid="67" grpId="0" animBg="1"/>
      <p:bldP spid="68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07505" y="116632"/>
            <a:ext cx="4104456" cy="1054100"/>
          </a:xfrm>
        </p:spPr>
        <p:txBody>
          <a:bodyPr/>
          <a:lstStyle/>
          <a:p>
            <a:r>
              <a:rPr lang="fr-FR" dirty="0"/>
              <a:t>Situation N°1 </a:t>
            </a:r>
            <a:endParaRPr lang="fr-FR" dirty="0"/>
          </a:p>
        </p:txBody>
      </p:sp>
      <p:pic>
        <p:nvPicPr>
          <p:cNvPr id="11" name="Image 1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85582" y="116632"/>
            <a:ext cx="3374850" cy="3338052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graphicFrame>
        <p:nvGraphicFramePr>
          <p:cNvPr id="15" name="Tableau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38865570"/>
              </p:ext>
            </p:extLst>
          </p:nvPr>
        </p:nvGraphicFramePr>
        <p:xfrm>
          <a:off x="179512" y="3717032"/>
          <a:ext cx="8856984" cy="1634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72208"/>
                <a:gridCol w="2556284"/>
                <a:gridCol w="2412268"/>
                <a:gridCol w="2016224"/>
              </a:tblGrid>
              <a:tr h="720080"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>
                          <a:solidFill>
                            <a:schemeClr val="tx1"/>
                          </a:solidFill>
                        </a:rPr>
                        <a:t>Danger</a:t>
                      </a:r>
                      <a:endParaRPr lang="fr-FR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>
                          <a:solidFill>
                            <a:schemeClr val="tx1"/>
                          </a:solidFill>
                        </a:rPr>
                        <a:t>Situation dangereuse</a:t>
                      </a:r>
                      <a:endParaRPr lang="fr-FR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>
                          <a:solidFill>
                            <a:schemeClr val="tx1"/>
                          </a:solidFill>
                        </a:rPr>
                        <a:t>Evénement dangereux</a:t>
                      </a:r>
                      <a:endParaRPr lang="fr-FR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>
                          <a:solidFill>
                            <a:schemeClr val="tx1"/>
                          </a:solidFill>
                        </a:rPr>
                        <a:t>Dommage</a:t>
                      </a:r>
                      <a:endParaRPr lang="fr-FR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720080"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Travail en </a:t>
                      </a:r>
                    </a:p>
                    <a:p>
                      <a:pPr algn="ctr"/>
                      <a:r>
                        <a:rPr lang="fr-FR" dirty="0" smtClean="0"/>
                        <a:t>Hauteur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fr-FR" dirty="0" smtClean="0"/>
                        <a:t>Le salarié est monté sur un escabeau, pieds nus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Les pieds de la personne glissent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Contusions</a:t>
                      </a:r>
                    </a:p>
                    <a:p>
                      <a:pPr algn="ctr"/>
                      <a:r>
                        <a:rPr lang="fr-FR" dirty="0" smtClean="0"/>
                        <a:t>Fractures</a:t>
                      </a:r>
                    </a:p>
                    <a:p>
                      <a:pPr algn="ctr"/>
                      <a:endParaRPr lang="fr-FR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3" name="Tableau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31963289"/>
              </p:ext>
            </p:extLst>
          </p:nvPr>
        </p:nvGraphicFramePr>
        <p:xfrm>
          <a:off x="1691680" y="5957991"/>
          <a:ext cx="7272807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24269"/>
                <a:gridCol w="2424269"/>
                <a:gridCol w="2424269"/>
              </a:tblGrid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 smtClean="0">
                          <a:solidFill>
                            <a:schemeClr val="tx1"/>
                          </a:solidFill>
                        </a:rPr>
                        <a:t>Gravité</a:t>
                      </a:r>
                      <a:endParaRPr lang="fr-FR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>
                          <a:solidFill>
                            <a:schemeClr val="tx1"/>
                          </a:solidFill>
                        </a:rPr>
                        <a:t>Probabilité</a:t>
                      </a:r>
                      <a:endParaRPr lang="fr-FR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 smtClean="0">
                          <a:solidFill>
                            <a:schemeClr val="tx1"/>
                          </a:solidFill>
                        </a:rPr>
                        <a:t>Priorité</a:t>
                      </a:r>
                      <a:endParaRPr lang="fr-FR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2 (moyen)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4 (Très probable) </a:t>
                      </a:r>
                      <a:endParaRPr lang="fr-FR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2</a:t>
                      </a:r>
                      <a:endParaRPr lang="fr-FR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Rectangle 3"/>
          <p:cNvSpPr/>
          <p:nvPr/>
        </p:nvSpPr>
        <p:spPr>
          <a:xfrm>
            <a:off x="156178" y="3073315"/>
            <a:ext cx="2378343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32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1- Analyser</a:t>
            </a:r>
            <a:endParaRPr lang="fr-FR" sz="32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68780" y="5373216"/>
            <a:ext cx="2281394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32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2 - Estimer</a:t>
            </a:r>
            <a:endParaRPr lang="fr-FR" sz="32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8585844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METTRE EN ŒUVRE </a:t>
            </a:r>
            <a:br>
              <a:rPr lang="fr-FR" dirty="0" smtClean="0"/>
            </a:br>
            <a:r>
              <a:rPr lang="fr-FR" dirty="0" smtClean="0"/>
              <a:t>DES MESURES DE PREVENTION</a:t>
            </a:r>
            <a:endParaRPr lang="fr-FR" dirty="0"/>
          </a:p>
        </p:txBody>
      </p:sp>
      <p:sp>
        <p:nvSpPr>
          <p:cNvPr id="8" name="Ellipse 7"/>
          <p:cNvSpPr/>
          <p:nvPr/>
        </p:nvSpPr>
        <p:spPr>
          <a:xfrm>
            <a:off x="4283968" y="3566140"/>
            <a:ext cx="2376264" cy="108012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 smtClean="0">
                <a:solidFill>
                  <a:schemeClr val="tx1"/>
                </a:solidFill>
              </a:rPr>
              <a:t>Personne</a:t>
            </a:r>
            <a:endParaRPr lang="fr-FR" b="1" dirty="0">
              <a:solidFill>
                <a:schemeClr val="tx1"/>
              </a:solidFill>
            </a:endParaRPr>
          </a:p>
        </p:txBody>
      </p:sp>
      <p:sp>
        <p:nvSpPr>
          <p:cNvPr id="9" name="Ellipse 8"/>
          <p:cNvSpPr/>
          <p:nvPr/>
        </p:nvSpPr>
        <p:spPr>
          <a:xfrm>
            <a:off x="2195736" y="3566140"/>
            <a:ext cx="2376264" cy="108012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b="1" dirty="0" smtClean="0">
                <a:solidFill>
                  <a:srgbClr val="FF0000"/>
                </a:solidFill>
              </a:rPr>
              <a:t>Situation dangereuse</a:t>
            </a:r>
            <a:endParaRPr lang="fr-FR" b="1" dirty="0">
              <a:solidFill>
                <a:srgbClr val="FF0000"/>
              </a:solidFill>
            </a:endParaRPr>
          </a:p>
        </p:txBody>
      </p:sp>
      <p:sp>
        <p:nvSpPr>
          <p:cNvPr id="10" name="Ellipse 9"/>
          <p:cNvSpPr/>
          <p:nvPr/>
        </p:nvSpPr>
        <p:spPr>
          <a:xfrm>
            <a:off x="1331640" y="2702044"/>
            <a:ext cx="6696744" cy="3024336"/>
          </a:xfrm>
          <a:prstGeom prst="ellipse">
            <a:avLst/>
          </a:prstGeom>
          <a:noFill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 smtClean="0"/>
          </a:p>
          <a:p>
            <a:pPr algn="ctr"/>
            <a:endParaRPr lang="fr-FR" dirty="0"/>
          </a:p>
          <a:p>
            <a:pPr algn="ctr"/>
            <a:endParaRPr lang="fr-FR" dirty="0" smtClean="0"/>
          </a:p>
          <a:p>
            <a:pPr algn="ctr"/>
            <a:endParaRPr lang="fr-FR" dirty="0"/>
          </a:p>
          <a:p>
            <a:pPr algn="ctr"/>
            <a:endParaRPr lang="fr-FR" dirty="0" smtClean="0"/>
          </a:p>
          <a:p>
            <a:pPr algn="ctr"/>
            <a:endParaRPr lang="fr-FR" dirty="0"/>
          </a:p>
          <a:p>
            <a:pPr algn="ctr"/>
            <a:r>
              <a:rPr lang="fr-FR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Situation de travail</a:t>
            </a:r>
            <a:endParaRPr lang="fr-FR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11" name="Légende encadrée 2 10"/>
          <p:cNvSpPr/>
          <p:nvPr/>
        </p:nvSpPr>
        <p:spPr>
          <a:xfrm>
            <a:off x="1115616" y="2060848"/>
            <a:ext cx="1764196" cy="811936"/>
          </a:xfrm>
          <a:prstGeom prst="borderCallout2">
            <a:avLst>
              <a:gd name="adj1" fmla="val 28817"/>
              <a:gd name="adj2" fmla="val 103163"/>
              <a:gd name="adj3" fmla="val 28817"/>
              <a:gd name="adj4" fmla="val 125173"/>
              <a:gd name="adj5" fmla="val 181606"/>
              <a:gd name="adj6" fmla="val 138156"/>
            </a:avLst>
          </a:prstGeom>
          <a:solidFill>
            <a:schemeClr val="bg1">
              <a:lumMod val="95000"/>
            </a:schemeClr>
          </a:solidFill>
          <a:ln>
            <a:solidFill>
              <a:srgbClr val="FF0000"/>
            </a:solidFill>
            <a:headEnd type="diamond" w="med" len="med"/>
            <a:tailEnd type="triangl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b="1" dirty="0" smtClean="0">
                <a:solidFill>
                  <a:srgbClr val="FF0000"/>
                </a:solidFill>
              </a:rPr>
              <a:t>DANGER</a:t>
            </a:r>
            <a:endParaRPr lang="fr-FR" sz="2400" b="1" dirty="0">
              <a:solidFill>
                <a:srgbClr val="FF0000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3779912" y="6084004"/>
            <a:ext cx="1368152" cy="369332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fr-FR" b="1" dirty="0"/>
              <a:t>Dommage </a:t>
            </a:r>
            <a:endParaRPr lang="fr-FR" dirty="0"/>
          </a:p>
        </p:txBody>
      </p:sp>
      <p:sp>
        <p:nvSpPr>
          <p:cNvPr id="15" name="Légende encadrée 2 14"/>
          <p:cNvSpPr/>
          <p:nvPr/>
        </p:nvSpPr>
        <p:spPr>
          <a:xfrm>
            <a:off x="6650019" y="2018270"/>
            <a:ext cx="2196244" cy="854514"/>
          </a:xfrm>
          <a:prstGeom prst="borderCallout2">
            <a:avLst>
              <a:gd name="adj1" fmla="val 50155"/>
              <a:gd name="adj2" fmla="val -7"/>
              <a:gd name="adj3" fmla="val 47424"/>
              <a:gd name="adj4" fmla="val -27769"/>
              <a:gd name="adj5" fmla="val 206582"/>
              <a:gd name="adj6" fmla="val -101419"/>
            </a:avLst>
          </a:prstGeom>
          <a:solidFill>
            <a:schemeClr val="bg1">
              <a:lumMod val="95000"/>
            </a:schemeClr>
          </a:solidFill>
          <a:ln>
            <a:solidFill>
              <a:srgbClr val="FF0000"/>
            </a:solidFill>
            <a:headEnd type="diamond" w="med" len="med"/>
            <a:tailEnd type="triangl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b="1" dirty="0" smtClean="0">
                <a:solidFill>
                  <a:srgbClr val="FF0000"/>
                </a:solidFill>
              </a:rPr>
              <a:t>Evénement dangereux</a:t>
            </a:r>
          </a:p>
        </p:txBody>
      </p:sp>
      <p:sp>
        <p:nvSpPr>
          <p:cNvPr id="3" name="ZoneTexte 2"/>
          <p:cNvSpPr txBox="1"/>
          <p:nvPr/>
        </p:nvSpPr>
        <p:spPr>
          <a:xfrm>
            <a:off x="486644" y="1389455"/>
            <a:ext cx="3980577" cy="523220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fr-FR" sz="2800" b="1" dirty="0" smtClean="0">
                <a:sym typeface="Wingdings"/>
              </a:rPr>
              <a:t></a:t>
            </a:r>
            <a:r>
              <a:rPr lang="fr-FR" b="1" dirty="0" smtClean="0">
                <a:sym typeface="Wingdings"/>
              </a:rPr>
              <a:t> </a:t>
            </a:r>
            <a:r>
              <a:rPr lang="fr-FR" b="1" dirty="0">
                <a:sym typeface="Wingdings"/>
              </a:rPr>
              <a:t>Supprimer</a:t>
            </a:r>
            <a:r>
              <a:rPr lang="fr-FR" b="1" dirty="0"/>
              <a:t> le </a:t>
            </a:r>
            <a:r>
              <a:rPr lang="fr-FR" b="1" dirty="0" smtClean="0"/>
              <a:t>danger avant tout</a:t>
            </a:r>
            <a:endParaRPr lang="fr-FR" b="1" dirty="0"/>
          </a:p>
        </p:txBody>
      </p:sp>
      <p:sp>
        <p:nvSpPr>
          <p:cNvPr id="16" name="ZoneTexte 15"/>
          <p:cNvSpPr txBox="1"/>
          <p:nvPr/>
        </p:nvSpPr>
        <p:spPr>
          <a:xfrm>
            <a:off x="4606652" y="1378035"/>
            <a:ext cx="4429482" cy="523220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fr-FR" sz="2800" b="1" dirty="0" smtClean="0">
                <a:sym typeface="Wingdings"/>
              </a:rPr>
              <a:t></a:t>
            </a:r>
            <a:r>
              <a:rPr lang="fr-FR" b="1" dirty="0" smtClean="0">
                <a:sym typeface="Wingdings"/>
              </a:rPr>
              <a:t> </a:t>
            </a:r>
            <a:r>
              <a:rPr lang="fr-FR" b="1" dirty="0" smtClean="0"/>
              <a:t>Empêcher l’ </a:t>
            </a:r>
            <a:r>
              <a:rPr lang="fr-FR" b="1" dirty="0"/>
              <a:t>événement  </a:t>
            </a:r>
            <a:r>
              <a:rPr lang="fr-FR" b="1" dirty="0" smtClean="0"/>
              <a:t>dangereux</a:t>
            </a:r>
            <a:endParaRPr lang="fr-FR" b="1" dirty="0"/>
          </a:p>
        </p:txBody>
      </p:sp>
      <p:cxnSp>
        <p:nvCxnSpPr>
          <p:cNvPr id="18" name="Connecteur droit avec flèche 17"/>
          <p:cNvCxnSpPr/>
          <p:nvPr/>
        </p:nvCxnSpPr>
        <p:spPr>
          <a:xfrm>
            <a:off x="4572000" y="4646260"/>
            <a:ext cx="34652" cy="130302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9" name="ZoneTexte 18"/>
          <p:cNvSpPr txBox="1"/>
          <p:nvPr/>
        </p:nvSpPr>
        <p:spPr>
          <a:xfrm>
            <a:off x="2922475" y="4774550"/>
            <a:ext cx="2877711" cy="523220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fr-FR" sz="2800" b="1" dirty="0" smtClean="0">
                <a:sym typeface="Wingdings"/>
              </a:rPr>
              <a:t></a:t>
            </a:r>
            <a:r>
              <a:rPr lang="fr-FR" b="1" dirty="0" smtClean="0">
                <a:sym typeface="Wingdings"/>
              </a:rPr>
              <a:t> </a:t>
            </a:r>
            <a:r>
              <a:rPr lang="fr-FR" b="1" dirty="0" smtClean="0"/>
              <a:t>Protéger la personne</a:t>
            </a:r>
            <a:endParaRPr lang="fr-FR" b="1" dirty="0"/>
          </a:p>
        </p:txBody>
      </p:sp>
      <p:sp>
        <p:nvSpPr>
          <p:cNvPr id="20" name="ZoneTexte 19"/>
          <p:cNvSpPr txBox="1"/>
          <p:nvPr/>
        </p:nvSpPr>
        <p:spPr>
          <a:xfrm>
            <a:off x="3159287" y="2702044"/>
            <a:ext cx="65434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3200" b="1" dirty="0" smtClean="0">
                <a:sym typeface="Wingdings"/>
              </a:rPr>
              <a:t></a:t>
            </a:r>
            <a:endParaRPr lang="fr-FR" sz="3200" b="1" dirty="0"/>
          </a:p>
        </p:txBody>
      </p:sp>
      <p:sp>
        <p:nvSpPr>
          <p:cNvPr id="21" name="ZoneTexte 20"/>
          <p:cNvSpPr txBox="1"/>
          <p:nvPr/>
        </p:nvSpPr>
        <p:spPr>
          <a:xfrm>
            <a:off x="5111374" y="2698988"/>
            <a:ext cx="65434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3200" b="1" dirty="0" smtClean="0">
                <a:sym typeface="Wingdings"/>
              </a:rPr>
              <a:t></a:t>
            </a:r>
            <a:endParaRPr lang="fr-FR" sz="3200" b="1" dirty="0"/>
          </a:p>
        </p:txBody>
      </p:sp>
      <p:sp>
        <p:nvSpPr>
          <p:cNvPr id="22" name="ZoneTexte 21"/>
          <p:cNvSpPr txBox="1"/>
          <p:nvPr/>
        </p:nvSpPr>
        <p:spPr>
          <a:xfrm>
            <a:off x="4244827" y="5433992"/>
            <a:ext cx="65434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3200" b="1" dirty="0" smtClean="0">
                <a:sym typeface="Wingdings"/>
              </a:rPr>
              <a:t></a:t>
            </a:r>
            <a:endParaRPr lang="fr-FR" sz="3200" b="1" dirty="0"/>
          </a:p>
        </p:txBody>
      </p:sp>
    </p:spTree>
    <p:extLst>
      <p:ext uri="{BB962C8B-B14F-4D97-AF65-F5344CB8AC3E}">
        <p14:creationId xmlns:p14="http://schemas.microsoft.com/office/powerpoint/2010/main" val="9180196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16" grpId="0" animBg="1"/>
      <p:bldP spid="19" grpId="0" animBg="1"/>
      <p:bldP spid="20" grpId="0"/>
      <p:bldP spid="21" grpId="0"/>
      <p:bldP spid="2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85192" y="33902"/>
            <a:ext cx="8229600" cy="1054100"/>
          </a:xfrm>
        </p:spPr>
        <p:txBody>
          <a:bodyPr/>
          <a:lstStyle/>
          <a:p>
            <a:r>
              <a:rPr lang="fr-FR" dirty="0"/>
              <a:t>Situation N°1 </a:t>
            </a:r>
            <a:endParaRPr lang="fr-FR" dirty="0"/>
          </a:p>
        </p:txBody>
      </p:sp>
      <p:sp>
        <p:nvSpPr>
          <p:cNvPr id="4" name="Ellipse 3"/>
          <p:cNvSpPr/>
          <p:nvPr/>
        </p:nvSpPr>
        <p:spPr>
          <a:xfrm>
            <a:off x="4283968" y="3284984"/>
            <a:ext cx="2376264" cy="108012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 smtClean="0">
                <a:solidFill>
                  <a:schemeClr val="tx1"/>
                </a:solidFill>
              </a:rPr>
              <a:t>Personne</a:t>
            </a:r>
            <a:endParaRPr lang="fr-FR" b="1" dirty="0">
              <a:solidFill>
                <a:schemeClr val="tx1"/>
              </a:solidFill>
            </a:endParaRPr>
          </a:p>
        </p:txBody>
      </p:sp>
      <p:sp>
        <p:nvSpPr>
          <p:cNvPr id="5" name="Ellipse 4"/>
          <p:cNvSpPr/>
          <p:nvPr/>
        </p:nvSpPr>
        <p:spPr>
          <a:xfrm>
            <a:off x="2195736" y="3284984"/>
            <a:ext cx="2376264" cy="108012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b="1" dirty="0" smtClean="0">
                <a:solidFill>
                  <a:srgbClr val="FF0000"/>
                </a:solidFill>
              </a:rPr>
              <a:t>Travail sur un escabeau</a:t>
            </a:r>
            <a:endParaRPr lang="fr-FR" b="1" dirty="0">
              <a:solidFill>
                <a:srgbClr val="FF0000"/>
              </a:solidFill>
            </a:endParaRPr>
          </a:p>
        </p:txBody>
      </p:sp>
      <p:sp>
        <p:nvSpPr>
          <p:cNvPr id="6" name="Ellipse 5"/>
          <p:cNvSpPr/>
          <p:nvPr/>
        </p:nvSpPr>
        <p:spPr>
          <a:xfrm>
            <a:off x="1331640" y="2420888"/>
            <a:ext cx="6696744" cy="3024336"/>
          </a:xfrm>
          <a:prstGeom prst="ellipse">
            <a:avLst/>
          </a:prstGeom>
          <a:noFill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 smtClean="0"/>
          </a:p>
          <a:p>
            <a:pPr algn="ctr"/>
            <a:endParaRPr lang="fr-FR" dirty="0"/>
          </a:p>
          <a:p>
            <a:pPr algn="ctr"/>
            <a:endParaRPr lang="fr-FR" dirty="0" smtClean="0"/>
          </a:p>
          <a:p>
            <a:pPr algn="ctr"/>
            <a:endParaRPr lang="fr-FR" dirty="0"/>
          </a:p>
          <a:p>
            <a:pPr algn="ctr"/>
            <a:endParaRPr lang="fr-FR" dirty="0" smtClean="0"/>
          </a:p>
          <a:p>
            <a:pPr algn="ctr"/>
            <a:endParaRPr lang="fr-FR" dirty="0"/>
          </a:p>
          <a:p>
            <a:pPr algn="ctr"/>
            <a:r>
              <a:rPr lang="fr-FR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Situation de travail</a:t>
            </a:r>
            <a:endParaRPr lang="fr-FR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7" name="Légende encadrée 2 6"/>
          <p:cNvSpPr/>
          <p:nvPr/>
        </p:nvSpPr>
        <p:spPr>
          <a:xfrm>
            <a:off x="486644" y="1916728"/>
            <a:ext cx="2196244" cy="1077703"/>
          </a:xfrm>
          <a:prstGeom prst="borderCallout2">
            <a:avLst>
              <a:gd name="adj1" fmla="val 28817"/>
              <a:gd name="adj2" fmla="val 103163"/>
              <a:gd name="adj3" fmla="val 28817"/>
              <a:gd name="adj4" fmla="val 125173"/>
              <a:gd name="adj5" fmla="val 126866"/>
              <a:gd name="adj6" fmla="val 139499"/>
            </a:avLst>
          </a:prstGeom>
          <a:solidFill>
            <a:schemeClr val="bg1">
              <a:lumMod val="95000"/>
            </a:schemeClr>
          </a:solidFill>
          <a:ln>
            <a:solidFill>
              <a:srgbClr val="FF0000"/>
            </a:solidFill>
            <a:headEnd type="diamond" w="med" len="med"/>
            <a:tailEnd type="triangl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 smtClean="0">
                <a:solidFill>
                  <a:srgbClr val="FF0000"/>
                </a:solidFill>
              </a:rPr>
              <a:t>Travail en hauteur</a:t>
            </a:r>
            <a:endParaRPr lang="fr-FR" b="1" dirty="0">
              <a:solidFill>
                <a:srgbClr val="FF0000"/>
              </a:solidFill>
            </a:endParaRPr>
          </a:p>
        </p:txBody>
      </p:sp>
      <p:sp>
        <p:nvSpPr>
          <p:cNvPr id="9" name="Explosion 1 8"/>
          <p:cNvSpPr/>
          <p:nvPr/>
        </p:nvSpPr>
        <p:spPr>
          <a:xfrm>
            <a:off x="4139952" y="3699030"/>
            <a:ext cx="576064" cy="468052"/>
          </a:xfrm>
          <a:prstGeom prst="irregularSeal1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" name="Rectangle 9"/>
          <p:cNvSpPr/>
          <p:nvPr/>
        </p:nvSpPr>
        <p:spPr>
          <a:xfrm>
            <a:off x="3779912" y="5586824"/>
            <a:ext cx="1692188" cy="646331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fr-FR" b="1" dirty="0" smtClean="0"/>
              <a:t>Fracture, contusions </a:t>
            </a:r>
            <a:endParaRPr lang="fr-FR" dirty="0"/>
          </a:p>
        </p:txBody>
      </p:sp>
      <p:cxnSp>
        <p:nvCxnSpPr>
          <p:cNvPr id="12" name="Connecteur droit avec flèche 11"/>
          <p:cNvCxnSpPr>
            <a:endCxn id="19" idx="2"/>
          </p:cNvCxnSpPr>
          <p:nvPr/>
        </p:nvCxnSpPr>
        <p:spPr>
          <a:xfrm>
            <a:off x="4427984" y="4167082"/>
            <a:ext cx="0" cy="1450033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Légende encadrée 2 13"/>
          <p:cNvSpPr/>
          <p:nvPr/>
        </p:nvSpPr>
        <p:spPr>
          <a:xfrm>
            <a:off x="6822953" y="1952171"/>
            <a:ext cx="2196244" cy="1458099"/>
          </a:xfrm>
          <a:prstGeom prst="borderCallout2">
            <a:avLst>
              <a:gd name="adj1" fmla="val 50155"/>
              <a:gd name="adj2" fmla="val -7"/>
              <a:gd name="adj3" fmla="val 47424"/>
              <a:gd name="adj4" fmla="val -27769"/>
              <a:gd name="adj5" fmla="val 120269"/>
              <a:gd name="adj6" fmla="val -103210"/>
            </a:avLst>
          </a:prstGeom>
          <a:solidFill>
            <a:schemeClr val="bg1">
              <a:lumMod val="95000"/>
            </a:schemeClr>
          </a:solidFill>
          <a:ln>
            <a:solidFill>
              <a:srgbClr val="FF0000"/>
            </a:solidFill>
            <a:headEnd type="diamond" w="med" len="med"/>
            <a:tailEnd type="triangl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 smtClean="0">
                <a:solidFill>
                  <a:srgbClr val="FF0000"/>
                </a:solidFill>
              </a:rPr>
              <a:t>Les pieds de la personne glissent de l’escabeau </a:t>
            </a:r>
          </a:p>
        </p:txBody>
      </p:sp>
      <p:pic>
        <p:nvPicPr>
          <p:cNvPr id="11" name="Image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4352963"/>
            <a:ext cx="2434818" cy="240827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13" name="ZoneTexte 12"/>
          <p:cNvSpPr txBox="1"/>
          <p:nvPr/>
        </p:nvSpPr>
        <p:spPr>
          <a:xfrm>
            <a:off x="486644" y="1268760"/>
            <a:ext cx="2210862" cy="523220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fr-FR" sz="2800" b="1" dirty="0" smtClean="0">
                <a:sym typeface="Wingdings"/>
              </a:rPr>
              <a:t></a:t>
            </a:r>
            <a:r>
              <a:rPr lang="fr-FR" b="1" dirty="0" smtClean="0">
                <a:sym typeface="Wingdings"/>
              </a:rPr>
              <a:t> </a:t>
            </a:r>
            <a:r>
              <a:rPr lang="fr-FR" b="1" dirty="0" smtClean="0"/>
              <a:t>Non éliminable</a:t>
            </a:r>
            <a:endParaRPr lang="fr-FR" b="1" dirty="0"/>
          </a:p>
        </p:txBody>
      </p:sp>
      <p:sp>
        <p:nvSpPr>
          <p:cNvPr id="15" name="ZoneTexte 14"/>
          <p:cNvSpPr txBox="1"/>
          <p:nvPr/>
        </p:nvSpPr>
        <p:spPr>
          <a:xfrm>
            <a:off x="4876587" y="1353094"/>
            <a:ext cx="3044488" cy="523220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fr-FR" sz="2800" b="1" dirty="0" smtClean="0">
                <a:sym typeface="Wingdings"/>
              </a:rPr>
              <a:t></a:t>
            </a:r>
            <a:r>
              <a:rPr lang="fr-FR" b="1" dirty="0" smtClean="0">
                <a:sym typeface="Wingdings"/>
              </a:rPr>
              <a:t> </a:t>
            </a:r>
            <a:r>
              <a:rPr lang="fr-FR" b="1" dirty="0" smtClean="0"/>
              <a:t>Travail sur une nacelle</a:t>
            </a:r>
            <a:endParaRPr lang="fr-FR" b="1" dirty="0"/>
          </a:p>
        </p:txBody>
      </p:sp>
      <p:sp>
        <p:nvSpPr>
          <p:cNvPr id="16" name="ZoneTexte 15"/>
          <p:cNvSpPr txBox="1"/>
          <p:nvPr/>
        </p:nvSpPr>
        <p:spPr>
          <a:xfrm>
            <a:off x="2922475" y="4509120"/>
            <a:ext cx="5121915" cy="523220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fr-FR" sz="2800" b="1" dirty="0" smtClean="0">
                <a:sym typeface="Wingdings"/>
              </a:rPr>
              <a:t></a:t>
            </a:r>
            <a:r>
              <a:rPr lang="fr-FR" b="1" dirty="0" smtClean="0">
                <a:sym typeface="Wingdings"/>
              </a:rPr>
              <a:t> Port de c</a:t>
            </a:r>
            <a:r>
              <a:rPr lang="fr-FR" b="1" dirty="0" smtClean="0"/>
              <a:t>haussures de sécurité et casque</a:t>
            </a:r>
            <a:endParaRPr lang="fr-FR" b="1" dirty="0">
              <a:solidFill>
                <a:srgbClr val="FF0000"/>
              </a:solidFill>
            </a:endParaRPr>
          </a:p>
        </p:txBody>
      </p:sp>
      <p:sp>
        <p:nvSpPr>
          <p:cNvPr id="18" name="ZoneTexte 17"/>
          <p:cNvSpPr txBox="1"/>
          <p:nvPr/>
        </p:nvSpPr>
        <p:spPr>
          <a:xfrm>
            <a:off x="6071658" y="2348880"/>
            <a:ext cx="65434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3200" b="1" dirty="0" smtClean="0">
                <a:sym typeface="Wingdings"/>
              </a:rPr>
              <a:t></a:t>
            </a:r>
            <a:endParaRPr lang="fr-FR" sz="3200" b="1" dirty="0"/>
          </a:p>
        </p:txBody>
      </p:sp>
      <p:sp>
        <p:nvSpPr>
          <p:cNvPr id="19" name="ZoneTexte 18"/>
          <p:cNvSpPr txBox="1"/>
          <p:nvPr/>
        </p:nvSpPr>
        <p:spPr>
          <a:xfrm>
            <a:off x="4100811" y="5032340"/>
            <a:ext cx="65434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3200" b="1" dirty="0" smtClean="0">
                <a:sym typeface="Wingdings"/>
              </a:rPr>
              <a:t></a:t>
            </a:r>
            <a:endParaRPr lang="fr-FR" sz="3200" b="1" dirty="0"/>
          </a:p>
        </p:txBody>
      </p:sp>
    </p:spTree>
    <p:extLst>
      <p:ext uri="{BB962C8B-B14F-4D97-AF65-F5344CB8AC3E}">
        <p14:creationId xmlns:p14="http://schemas.microsoft.com/office/powerpoint/2010/main" val="39616749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9" grpId="0" animBg="1"/>
      <p:bldP spid="10" grpId="0" animBg="1"/>
      <p:bldP spid="14" grpId="0" animBg="1"/>
      <p:bldP spid="13" grpId="0" animBg="1"/>
      <p:bldP spid="15" grpId="0" animBg="1"/>
      <p:bldP spid="16" grpId="0" animBg="1"/>
      <p:bldP spid="18" grpId="0"/>
      <p:bldP spid="19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07505" y="116632"/>
            <a:ext cx="4104456" cy="1054100"/>
          </a:xfrm>
        </p:spPr>
        <p:txBody>
          <a:bodyPr/>
          <a:lstStyle/>
          <a:p>
            <a:r>
              <a:rPr lang="fr-FR" dirty="0"/>
              <a:t>Situation N°1 </a:t>
            </a:r>
            <a:endParaRPr lang="fr-FR" dirty="0"/>
          </a:p>
        </p:txBody>
      </p:sp>
      <p:pic>
        <p:nvPicPr>
          <p:cNvPr id="11" name="Image 1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80112" y="194962"/>
            <a:ext cx="3374850" cy="3338052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graphicFrame>
        <p:nvGraphicFramePr>
          <p:cNvPr id="15" name="Tableau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69485170"/>
              </p:ext>
            </p:extLst>
          </p:nvPr>
        </p:nvGraphicFramePr>
        <p:xfrm>
          <a:off x="179512" y="1772816"/>
          <a:ext cx="4968552" cy="1543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50263"/>
                <a:gridCol w="1434013"/>
                <a:gridCol w="1353224"/>
                <a:gridCol w="1131052"/>
              </a:tblGrid>
              <a:tr h="720080">
                <a:tc>
                  <a:txBody>
                    <a:bodyPr/>
                    <a:lstStyle/>
                    <a:p>
                      <a:pPr algn="ctr"/>
                      <a:r>
                        <a:rPr lang="fr-FR" sz="1200" dirty="0" smtClean="0">
                          <a:solidFill>
                            <a:schemeClr val="tx1"/>
                          </a:solidFill>
                        </a:rPr>
                        <a:t>Danger</a:t>
                      </a:r>
                      <a:endParaRPr lang="fr-FR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 smtClean="0">
                          <a:solidFill>
                            <a:schemeClr val="tx1"/>
                          </a:solidFill>
                        </a:rPr>
                        <a:t>Situation dangereuse</a:t>
                      </a:r>
                      <a:endParaRPr lang="fr-FR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 smtClean="0">
                          <a:solidFill>
                            <a:schemeClr val="tx1"/>
                          </a:solidFill>
                        </a:rPr>
                        <a:t>Evénement dangereux</a:t>
                      </a:r>
                      <a:endParaRPr lang="fr-FR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 smtClean="0">
                          <a:solidFill>
                            <a:schemeClr val="tx1"/>
                          </a:solidFill>
                        </a:rPr>
                        <a:t>Dommage</a:t>
                      </a:r>
                      <a:endParaRPr lang="fr-FR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720080">
                <a:tc>
                  <a:txBody>
                    <a:bodyPr/>
                    <a:lstStyle/>
                    <a:p>
                      <a:pPr algn="ctr"/>
                      <a:r>
                        <a:rPr lang="fr-FR" sz="1200" dirty="0" smtClean="0"/>
                        <a:t>Travail en </a:t>
                      </a:r>
                    </a:p>
                    <a:p>
                      <a:pPr algn="ctr"/>
                      <a:r>
                        <a:rPr lang="fr-FR" sz="1200" dirty="0" smtClean="0"/>
                        <a:t>Hauteur</a:t>
                      </a:r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fr-FR" sz="1200" dirty="0" smtClean="0"/>
                        <a:t>Le salarié est monté sur un escabeau, pieds nus</a:t>
                      </a:r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 smtClean="0"/>
                        <a:t>Les pieds de la personne glissent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 smtClean="0"/>
                        <a:t>Contusions</a:t>
                      </a:r>
                    </a:p>
                    <a:p>
                      <a:pPr algn="ctr"/>
                      <a:r>
                        <a:rPr lang="fr-FR" sz="1200" dirty="0" smtClean="0"/>
                        <a:t>Fractures</a:t>
                      </a:r>
                    </a:p>
                    <a:p>
                      <a:pPr algn="ctr"/>
                      <a:endParaRPr lang="fr-FR" sz="1200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3" name="Tableau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84595864"/>
              </p:ext>
            </p:extLst>
          </p:nvPr>
        </p:nvGraphicFramePr>
        <p:xfrm>
          <a:off x="395536" y="4149080"/>
          <a:ext cx="7272807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24269"/>
                <a:gridCol w="2424269"/>
                <a:gridCol w="2424269"/>
              </a:tblGrid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dirty="0" smtClean="0">
                          <a:solidFill>
                            <a:schemeClr val="tx1"/>
                          </a:solidFill>
                        </a:rPr>
                        <a:t>Gravité</a:t>
                      </a:r>
                      <a:endParaRPr lang="fr-FR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>
                          <a:solidFill>
                            <a:schemeClr val="tx1"/>
                          </a:solidFill>
                        </a:rPr>
                        <a:t>Probabilité</a:t>
                      </a:r>
                      <a:endParaRPr lang="fr-FR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dirty="0" smtClean="0">
                          <a:solidFill>
                            <a:schemeClr val="tx1"/>
                          </a:solidFill>
                        </a:rPr>
                        <a:t>Priorité</a:t>
                      </a:r>
                      <a:endParaRPr lang="fr-FR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2 (moyen)</a:t>
                      </a:r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2 (Très probable)</a:t>
                      </a:r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2</a:t>
                      </a:r>
                      <a:endParaRPr lang="fr-FR" sz="14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Rectangle 3"/>
          <p:cNvSpPr/>
          <p:nvPr/>
        </p:nvSpPr>
        <p:spPr>
          <a:xfrm>
            <a:off x="179512" y="1340768"/>
            <a:ext cx="1556965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20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1- Analyser</a:t>
            </a:r>
            <a:endParaRPr lang="fr-FR" sz="20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212007" y="3645024"/>
            <a:ext cx="1492716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20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2 - Estimer</a:t>
            </a:r>
          </a:p>
        </p:txBody>
      </p:sp>
      <p:sp>
        <p:nvSpPr>
          <p:cNvPr id="8" name="Rectangle 7"/>
          <p:cNvSpPr/>
          <p:nvPr/>
        </p:nvSpPr>
        <p:spPr>
          <a:xfrm>
            <a:off x="229829" y="5085184"/>
            <a:ext cx="3046027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2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3 – Prévenir les risques</a:t>
            </a:r>
            <a:endParaRPr lang="fr-FR" sz="20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graphicFrame>
        <p:nvGraphicFramePr>
          <p:cNvPr id="5" name="Tableau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29696355"/>
              </p:ext>
            </p:extLst>
          </p:nvPr>
        </p:nvGraphicFramePr>
        <p:xfrm>
          <a:off x="212006" y="5661248"/>
          <a:ext cx="8742956" cy="1010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55938"/>
                <a:gridCol w="4887018"/>
              </a:tblGrid>
              <a:tr h="370840"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chemeClr val="tx1"/>
                          </a:solidFill>
                        </a:rPr>
                        <a:t>Moyens de prévention existants</a:t>
                      </a:r>
                      <a:endParaRPr lang="fr-FR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chemeClr val="tx1"/>
                          </a:solidFill>
                        </a:rPr>
                        <a:t>Moyens de préventions à mettre en œuvre</a:t>
                      </a:r>
                      <a:endParaRPr lang="fr-FR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>
                          <a:solidFill>
                            <a:schemeClr val="tx1"/>
                          </a:solidFill>
                        </a:rPr>
                        <a:t>Formation ?</a:t>
                      </a:r>
                      <a:endParaRPr lang="fr-FR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Nacelle, Casque, Chaussures de sécurité,</a:t>
                      </a:r>
                    </a:p>
                    <a:p>
                      <a:pPr algn="ctr"/>
                      <a:r>
                        <a:rPr lang="fr-FR" dirty="0" smtClean="0">
                          <a:solidFill>
                            <a:schemeClr val="tx1"/>
                          </a:solidFill>
                        </a:rPr>
                        <a:t>Formation</a:t>
                      </a:r>
                      <a:endParaRPr lang="fr-FR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939583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71438"/>
            <a:ext cx="9252520" cy="1054100"/>
          </a:xfrm>
        </p:spPr>
        <p:txBody>
          <a:bodyPr/>
          <a:lstStyle/>
          <a:p>
            <a:r>
              <a:rPr lang="fr-FR" sz="2400" dirty="0"/>
              <a:t>Situation N°1 </a:t>
            </a:r>
            <a:r>
              <a:rPr lang="fr-FR" sz="2400" dirty="0" smtClean="0"/>
              <a:t/>
            </a:r>
            <a:br>
              <a:rPr lang="fr-FR" sz="2400" dirty="0" smtClean="0"/>
            </a:br>
            <a:r>
              <a:rPr lang="fr-FR" sz="3600" dirty="0" smtClean="0"/>
              <a:t>Grille d‘analyse des risques</a:t>
            </a:r>
            <a:endParaRPr lang="fr-FR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1052736"/>
            <a:ext cx="8915413" cy="33843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9407" y="4509120"/>
            <a:ext cx="8361065" cy="22017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7449696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altLang="en-US"/>
              <a:t>Fabien JONQUIERE   Chef de travaux   Sciences et Technologies Industrielles</a:t>
            </a:r>
          </a:p>
        </p:txBody>
      </p:sp>
      <p:pic>
        <p:nvPicPr>
          <p:cNvPr id="407556" name="Picture 4" descr="SafetyOfficer05[1]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9824" y="2133600"/>
            <a:ext cx="4978400" cy="73453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itre 1"/>
          <p:cNvSpPr>
            <a:spLocks noGrp="1"/>
          </p:cNvSpPr>
          <p:nvPr>
            <p:ph type="title"/>
          </p:nvPr>
        </p:nvSpPr>
        <p:spPr>
          <a:xfrm>
            <a:off x="-77911" y="28142"/>
            <a:ext cx="3064480" cy="673265"/>
          </a:xfrm>
        </p:spPr>
        <p:txBody>
          <a:bodyPr/>
          <a:lstStyle/>
          <a:p>
            <a:r>
              <a:rPr lang="fr-FR" sz="3600" dirty="0"/>
              <a:t>Situation </a:t>
            </a:r>
            <a:r>
              <a:rPr lang="fr-FR" sz="3600" dirty="0" smtClean="0"/>
              <a:t>N°2</a:t>
            </a:r>
            <a:endParaRPr lang="fr-FR" sz="3600" dirty="0"/>
          </a:p>
        </p:txBody>
      </p:sp>
      <p:sp>
        <p:nvSpPr>
          <p:cNvPr id="2" name="Rectangle 1"/>
          <p:cNvSpPr/>
          <p:nvPr/>
        </p:nvSpPr>
        <p:spPr>
          <a:xfrm>
            <a:off x="2986569" y="116632"/>
            <a:ext cx="5977919" cy="523220"/>
          </a:xfrm>
          <a:prstGeom prst="rect">
            <a:avLst/>
          </a:prstGeom>
          <a:solidFill>
            <a:srgbClr val="FFC00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2800" b="1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solidFill>
                  <a:srgbClr val="FFFF00"/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Un danger n’est jamais seul</a:t>
            </a:r>
            <a:endParaRPr lang="fr-FR" sz="2800" b="1" cap="none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solidFill>
                <a:srgbClr val="FFFF00"/>
              </a:soli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  <p:sp>
        <p:nvSpPr>
          <p:cNvPr id="3" name="ZoneTexte 2"/>
          <p:cNvSpPr txBox="1"/>
          <p:nvPr/>
        </p:nvSpPr>
        <p:spPr>
          <a:xfrm>
            <a:off x="364311" y="764704"/>
            <a:ext cx="84561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 smtClean="0"/>
              <a:t>Compléter la grille d’analyse pour l’ensemble des risques de cette situation</a:t>
            </a:r>
            <a:endParaRPr lang="fr-FR" b="1" dirty="0"/>
          </a:p>
        </p:txBody>
      </p:sp>
    </p:spTree>
    <p:extLst>
      <p:ext uri="{BB962C8B-B14F-4D97-AF65-F5344CB8AC3E}">
        <p14:creationId xmlns:p14="http://schemas.microsoft.com/office/powerpoint/2010/main" val="19599323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 -0.33333  E" pathEditMode="relative" ptsTypes="">
                                      <p:cBhvr>
                                        <p:cTn id="6" dur="2000" fill="hold"/>
                                        <p:tgtEl>
                                          <p:spTgt spid="40755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70912" y="4828340"/>
            <a:ext cx="5509245" cy="14809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07556" name="Picture 4" descr="SafetyOfficer05[1]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490" y="1268760"/>
            <a:ext cx="3770168" cy="55626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itre 1"/>
          <p:cNvSpPr>
            <a:spLocks noGrp="1"/>
          </p:cNvSpPr>
          <p:nvPr>
            <p:ph type="title"/>
          </p:nvPr>
        </p:nvSpPr>
        <p:spPr>
          <a:xfrm>
            <a:off x="282129" y="235455"/>
            <a:ext cx="3353767" cy="673265"/>
          </a:xfrm>
        </p:spPr>
        <p:txBody>
          <a:bodyPr/>
          <a:lstStyle/>
          <a:p>
            <a:r>
              <a:rPr lang="fr-FR" dirty="0"/>
              <a:t>Situation </a:t>
            </a:r>
            <a:r>
              <a:rPr lang="fr-FR" dirty="0" smtClean="0"/>
              <a:t>N°2</a:t>
            </a:r>
            <a:endParaRPr lang="fr-FR" dirty="0"/>
          </a:p>
        </p:txBody>
      </p:sp>
      <p:sp>
        <p:nvSpPr>
          <p:cNvPr id="4" name="Rectangle 3"/>
          <p:cNvSpPr/>
          <p:nvPr/>
        </p:nvSpPr>
        <p:spPr>
          <a:xfrm>
            <a:off x="4024822" y="179929"/>
            <a:ext cx="4374916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3200" b="0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Eléments de correction</a:t>
            </a:r>
            <a:endParaRPr lang="fr-FR" sz="3200" b="0" cap="none" spc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pic>
        <p:nvPicPr>
          <p:cNvPr id="1026" name="Picture 2" descr="http://t2.gstatic.com/images?q=tbn:ANd9GcTwEhW0zWKcBlqWcdyvfkOu1xlPyMKm-_BuNYn-L4_F5w0-qgh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6136" y="1912185"/>
            <a:ext cx="2164886" cy="21648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ZoneTexte 6"/>
          <p:cNvSpPr txBox="1"/>
          <p:nvPr/>
        </p:nvSpPr>
        <p:spPr>
          <a:xfrm>
            <a:off x="5364088" y="1401395"/>
            <a:ext cx="21467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Minimiser danger 1</a:t>
            </a:r>
            <a:endParaRPr lang="fr-FR" dirty="0"/>
          </a:p>
        </p:txBody>
      </p:sp>
      <p:sp>
        <p:nvSpPr>
          <p:cNvPr id="11" name="ZoneTexte 10"/>
          <p:cNvSpPr txBox="1"/>
          <p:nvPr/>
        </p:nvSpPr>
        <p:spPr>
          <a:xfrm>
            <a:off x="5329109" y="4247541"/>
            <a:ext cx="19928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Eliminer danger 2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9641639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re 1"/>
          <p:cNvSpPr>
            <a:spLocks noGrp="1"/>
          </p:cNvSpPr>
          <p:nvPr>
            <p:ph type="title"/>
          </p:nvPr>
        </p:nvSpPr>
        <p:spPr>
          <a:xfrm>
            <a:off x="3131840" y="260648"/>
            <a:ext cx="2561679" cy="673265"/>
          </a:xfrm>
        </p:spPr>
        <p:txBody>
          <a:bodyPr/>
          <a:lstStyle/>
          <a:p>
            <a:r>
              <a:rPr lang="fr-FR" dirty="0" smtClean="0"/>
              <a:t>Synthèse</a:t>
            </a:r>
            <a:endParaRPr lang="fr-FR" dirty="0"/>
          </a:p>
        </p:txBody>
      </p:sp>
      <p:sp>
        <p:nvSpPr>
          <p:cNvPr id="10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1126554" y="6500192"/>
            <a:ext cx="1905000" cy="457200"/>
          </a:xfrm>
        </p:spPr>
        <p:txBody>
          <a:bodyPr/>
          <a:lstStyle/>
          <a:p>
            <a:r>
              <a:rPr lang="fr-FR"/>
              <a:t>11/04/06</a:t>
            </a:r>
          </a:p>
        </p:txBody>
      </p:sp>
      <p:sp>
        <p:nvSpPr>
          <p:cNvPr id="12" name="Text Box 4"/>
          <p:cNvSpPr txBox="1">
            <a:spLocks noChangeArrowheads="1"/>
          </p:cNvSpPr>
          <p:nvPr/>
        </p:nvSpPr>
        <p:spPr bwMode="auto">
          <a:xfrm>
            <a:off x="1728217" y="1382092"/>
            <a:ext cx="6911975" cy="366712"/>
          </a:xfrm>
          <a:prstGeom prst="rect">
            <a:avLst/>
          </a:prstGeom>
          <a:solidFill>
            <a:srgbClr val="92D050"/>
          </a:solidFill>
          <a:ln>
            <a:noFill/>
          </a:ln>
          <a:effectLst/>
        </p:spPr>
        <p:txBody>
          <a:bodyPr>
            <a:spAutoFit/>
          </a:bodyPr>
          <a:lstStyle/>
          <a:p>
            <a:pPr algn="ctr"/>
            <a:r>
              <a:rPr lang="fr-FR"/>
              <a:t>J’observe le poste de travail &amp; son environnement</a:t>
            </a:r>
          </a:p>
        </p:txBody>
      </p:sp>
      <p:sp>
        <p:nvSpPr>
          <p:cNvPr id="13" name="Text Box 5"/>
          <p:cNvSpPr txBox="1">
            <a:spLocks noChangeArrowheads="1"/>
          </p:cNvSpPr>
          <p:nvPr/>
        </p:nvSpPr>
        <p:spPr bwMode="auto">
          <a:xfrm>
            <a:off x="1902842" y="3915742"/>
            <a:ext cx="6561137" cy="366712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fr-FR"/>
              <a:t>J’évalue le risque d’après mon estimation probabilité/dommage</a:t>
            </a:r>
          </a:p>
        </p:txBody>
      </p:sp>
      <p:sp>
        <p:nvSpPr>
          <p:cNvPr id="14" name="Text Box 6"/>
          <p:cNvSpPr txBox="1">
            <a:spLocks noChangeArrowheads="1"/>
          </p:cNvSpPr>
          <p:nvPr/>
        </p:nvSpPr>
        <p:spPr bwMode="auto">
          <a:xfrm>
            <a:off x="1728217" y="3282329"/>
            <a:ext cx="6911975" cy="366713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  <a:effectLst/>
        </p:spPr>
        <p:txBody>
          <a:bodyPr>
            <a:spAutoFit/>
          </a:bodyPr>
          <a:lstStyle/>
          <a:p>
            <a:pPr algn="ctr"/>
            <a:r>
              <a:rPr lang="fr-FR"/>
              <a:t>J’estime la probabilité de survenue du dommage</a:t>
            </a:r>
          </a:p>
        </p:txBody>
      </p:sp>
      <p:sp>
        <p:nvSpPr>
          <p:cNvPr id="15" name="Text Box 7"/>
          <p:cNvSpPr txBox="1">
            <a:spLocks noChangeArrowheads="1"/>
          </p:cNvSpPr>
          <p:nvPr/>
        </p:nvSpPr>
        <p:spPr bwMode="auto">
          <a:xfrm>
            <a:off x="1728217" y="2648917"/>
            <a:ext cx="6911975" cy="366712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  <a:effectLst/>
        </p:spPr>
        <p:txBody>
          <a:bodyPr>
            <a:spAutoFit/>
          </a:bodyPr>
          <a:lstStyle/>
          <a:p>
            <a:pPr algn="ctr"/>
            <a:endParaRPr lang="fr-FR"/>
          </a:p>
        </p:txBody>
      </p:sp>
      <p:sp>
        <p:nvSpPr>
          <p:cNvPr id="16" name="Text Box 8"/>
          <p:cNvSpPr txBox="1">
            <a:spLocks noChangeArrowheads="1"/>
          </p:cNvSpPr>
          <p:nvPr/>
        </p:nvSpPr>
        <p:spPr bwMode="auto">
          <a:xfrm>
            <a:off x="1728217" y="2015504"/>
            <a:ext cx="6911975" cy="366713"/>
          </a:xfrm>
          <a:prstGeom prst="rect">
            <a:avLst/>
          </a:prstGeom>
          <a:solidFill>
            <a:srgbClr val="92D050"/>
          </a:solidFill>
          <a:ln>
            <a:noFill/>
          </a:ln>
          <a:effectLst/>
        </p:spPr>
        <p:txBody>
          <a:bodyPr>
            <a:spAutoFit/>
          </a:bodyPr>
          <a:lstStyle/>
          <a:p>
            <a:pPr algn="ctr"/>
            <a:r>
              <a:rPr lang="fr-FR"/>
              <a:t>J’identifie les situations potentiellement dangereuses</a:t>
            </a:r>
          </a:p>
        </p:txBody>
      </p:sp>
      <p:sp>
        <p:nvSpPr>
          <p:cNvPr id="17" name="Text Box 9"/>
          <p:cNvSpPr txBox="1">
            <a:spLocks noChangeArrowheads="1"/>
          </p:cNvSpPr>
          <p:nvPr/>
        </p:nvSpPr>
        <p:spPr bwMode="auto">
          <a:xfrm>
            <a:off x="1728217" y="4549154"/>
            <a:ext cx="6911975" cy="366713"/>
          </a:xfrm>
          <a:prstGeom prst="rect">
            <a:avLst/>
          </a:prstGeom>
          <a:solidFill>
            <a:srgbClr val="FFC000"/>
          </a:solidFill>
          <a:ln>
            <a:noFill/>
          </a:ln>
          <a:effectLst/>
        </p:spPr>
        <p:txBody>
          <a:bodyPr>
            <a:spAutoFit/>
          </a:bodyPr>
          <a:lstStyle/>
          <a:p>
            <a:pPr algn="ctr"/>
            <a:r>
              <a:rPr lang="fr-FR"/>
              <a:t>Je m’informe sur les mesures de prévention existantes</a:t>
            </a:r>
          </a:p>
        </p:txBody>
      </p:sp>
      <p:sp>
        <p:nvSpPr>
          <p:cNvPr id="18" name="Text Box 10"/>
          <p:cNvSpPr txBox="1">
            <a:spLocks noChangeArrowheads="1"/>
          </p:cNvSpPr>
          <p:nvPr/>
        </p:nvSpPr>
        <p:spPr bwMode="auto">
          <a:xfrm>
            <a:off x="3599879" y="5414342"/>
            <a:ext cx="2206625" cy="36671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>
            <a:spAutoFit/>
          </a:bodyPr>
          <a:lstStyle/>
          <a:p>
            <a:r>
              <a:rPr lang="fr-FR"/>
              <a:t>J’alerte la hiérarchie</a:t>
            </a:r>
          </a:p>
        </p:txBody>
      </p:sp>
      <p:sp>
        <p:nvSpPr>
          <p:cNvPr id="19" name="Text Box 11"/>
          <p:cNvSpPr txBox="1">
            <a:spLocks noChangeArrowheads="1"/>
          </p:cNvSpPr>
          <p:nvPr/>
        </p:nvSpPr>
        <p:spPr bwMode="auto">
          <a:xfrm>
            <a:off x="6492304" y="5414342"/>
            <a:ext cx="2616200" cy="366712"/>
          </a:xfrm>
          <a:prstGeom prst="rect">
            <a:avLst/>
          </a:prstGeom>
          <a:solidFill>
            <a:srgbClr val="FFC000"/>
          </a:solidFill>
          <a:ln>
            <a:noFill/>
          </a:ln>
          <a:effectLst/>
        </p:spPr>
        <p:txBody>
          <a:bodyPr wrap="none">
            <a:spAutoFit/>
          </a:bodyPr>
          <a:lstStyle/>
          <a:p>
            <a:r>
              <a:rPr lang="fr-FR"/>
              <a:t>Je propose des mesures</a:t>
            </a:r>
          </a:p>
        </p:txBody>
      </p:sp>
      <p:sp>
        <p:nvSpPr>
          <p:cNvPr id="20" name="Text Box 12"/>
          <p:cNvSpPr txBox="1">
            <a:spLocks noChangeArrowheads="1"/>
          </p:cNvSpPr>
          <p:nvPr/>
        </p:nvSpPr>
        <p:spPr bwMode="auto">
          <a:xfrm>
            <a:off x="-35496" y="5414342"/>
            <a:ext cx="2700338" cy="641350"/>
          </a:xfrm>
          <a:prstGeom prst="rect">
            <a:avLst/>
          </a:prstGeom>
          <a:solidFill>
            <a:srgbClr val="FFC000"/>
          </a:solidFill>
          <a:ln>
            <a:noFill/>
          </a:ln>
          <a:effectLst/>
        </p:spPr>
        <p:txBody>
          <a:bodyPr>
            <a:spAutoFit/>
          </a:bodyPr>
          <a:lstStyle/>
          <a:p>
            <a:r>
              <a:rPr lang="fr-FR"/>
              <a:t>J’utilise les mesures de prévention existantes</a:t>
            </a:r>
          </a:p>
        </p:txBody>
      </p:sp>
      <p:sp>
        <p:nvSpPr>
          <p:cNvPr id="21" name="Text Box 13"/>
          <p:cNvSpPr txBox="1">
            <a:spLocks noChangeArrowheads="1"/>
          </p:cNvSpPr>
          <p:nvPr/>
        </p:nvSpPr>
        <p:spPr bwMode="auto">
          <a:xfrm>
            <a:off x="54992" y="6487492"/>
            <a:ext cx="2439987" cy="366712"/>
          </a:xfrm>
          <a:prstGeom prst="rect">
            <a:avLst/>
          </a:prstGeom>
          <a:solidFill>
            <a:srgbClr val="FFFF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fr-FR"/>
              <a:t>Je travaille en sécurité</a:t>
            </a:r>
          </a:p>
        </p:txBody>
      </p:sp>
      <p:cxnSp>
        <p:nvCxnSpPr>
          <p:cNvPr id="22" name="AutoShape 14"/>
          <p:cNvCxnSpPr>
            <a:cxnSpLocks noChangeShapeType="1"/>
            <a:stCxn id="12" idx="2"/>
            <a:endCxn id="16" idx="0"/>
          </p:cNvCxnSpPr>
          <p:nvPr/>
        </p:nvCxnSpPr>
        <p:spPr bwMode="auto">
          <a:xfrm>
            <a:off x="5184204" y="1748804"/>
            <a:ext cx="0" cy="2667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3" name="AutoShape 15"/>
          <p:cNvCxnSpPr>
            <a:cxnSpLocks noChangeShapeType="1"/>
            <a:stCxn id="16" idx="2"/>
            <a:endCxn id="15" idx="0"/>
          </p:cNvCxnSpPr>
          <p:nvPr/>
        </p:nvCxnSpPr>
        <p:spPr bwMode="auto">
          <a:xfrm>
            <a:off x="5184204" y="2382217"/>
            <a:ext cx="0" cy="2667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4" name="AutoShape 16"/>
          <p:cNvCxnSpPr>
            <a:cxnSpLocks noChangeShapeType="1"/>
            <a:stCxn id="14" idx="2"/>
            <a:endCxn id="13" idx="0"/>
          </p:cNvCxnSpPr>
          <p:nvPr/>
        </p:nvCxnSpPr>
        <p:spPr bwMode="auto">
          <a:xfrm>
            <a:off x="5184204" y="3649042"/>
            <a:ext cx="0" cy="2667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5" name="AutoShape 17"/>
          <p:cNvCxnSpPr>
            <a:cxnSpLocks noChangeShapeType="1"/>
            <a:stCxn id="13" idx="2"/>
            <a:endCxn id="17" idx="0"/>
          </p:cNvCxnSpPr>
          <p:nvPr/>
        </p:nvCxnSpPr>
        <p:spPr bwMode="auto">
          <a:xfrm>
            <a:off x="5184204" y="4282454"/>
            <a:ext cx="0" cy="2667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6" name="AutoShape 18"/>
          <p:cNvCxnSpPr>
            <a:cxnSpLocks noChangeShapeType="1"/>
            <a:stCxn id="15" idx="2"/>
            <a:endCxn id="14" idx="0"/>
          </p:cNvCxnSpPr>
          <p:nvPr/>
        </p:nvCxnSpPr>
        <p:spPr bwMode="auto">
          <a:xfrm>
            <a:off x="5184204" y="3015629"/>
            <a:ext cx="0" cy="2667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7" name="AutoShape 19"/>
          <p:cNvCxnSpPr>
            <a:cxnSpLocks noChangeShapeType="1"/>
            <a:stCxn id="17" idx="2"/>
            <a:endCxn id="19" idx="0"/>
          </p:cNvCxnSpPr>
          <p:nvPr/>
        </p:nvCxnSpPr>
        <p:spPr bwMode="auto">
          <a:xfrm rot="16200000" flipH="1">
            <a:off x="6243066" y="3857005"/>
            <a:ext cx="498475" cy="2616200"/>
          </a:xfrm>
          <a:prstGeom prst="bentConnector3">
            <a:avLst>
              <a:gd name="adj1" fmla="val 49681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8" name="AutoShape 20"/>
          <p:cNvCxnSpPr>
            <a:cxnSpLocks noChangeShapeType="1"/>
            <a:stCxn id="17" idx="2"/>
            <a:endCxn id="20" idx="0"/>
          </p:cNvCxnSpPr>
          <p:nvPr/>
        </p:nvCxnSpPr>
        <p:spPr bwMode="auto">
          <a:xfrm rot="5400000">
            <a:off x="3000598" y="3230736"/>
            <a:ext cx="498475" cy="3868737"/>
          </a:xfrm>
          <a:prstGeom prst="bentConnector3">
            <a:avLst>
              <a:gd name="adj1" fmla="val 49681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9" name="AutoShape 21"/>
          <p:cNvCxnSpPr>
            <a:cxnSpLocks noChangeShapeType="1"/>
            <a:stCxn id="17" idx="2"/>
            <a:endCxn id="18" idx="0"/>
          </p:cNvCxnSpPr>
          <p:nvPr/>
        </p:nvCxnSpPr>
        <p:spPr bwMode="auto">
          <a:xfrm rot="5400000">
            <a:off x="4694460" y="4924599"/>
            <a:ext cx="498475" cy="481012"/>
          </a:xfrm>
          <a:prstGeom prst="bentConnector3">
            <a:avLst>
              <a:gd name="adj1" fmla="val 49681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0" name="AutoShape 22"/>
          <p:cNvCxnSpPr>
            <a:cxnSpLocks noChangeShapeType="1"/>
            <a:stCxn id="20" idx="2"/>
          </p:cNvCxnSpPr>
          <p:nvPr/>
        </p:nvCxnSpPr>
        <p:spPr bwMode="auto">
          <a:xfrm>
            <a:off x="1314673" y="6055692"/>
            <a:ext cx="794" cy="41240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1" name="Text Box 23"/>
          <p:cNvSpPr txBox="1">
            <a:spLocks noChangeArrowheads="1"/>
          </p:cNvSpPr>
          <p:nvPr/>
        </p:nvSpPr>
        <p:spPr bwMode="auto">
          <a:xfrm>
            <a:off x="2880742" y="2606054"/>
            <a:ext cx="4319587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fr-FR"/>
              <a:t>J’estime la gravité</a:t>
            </a:r>
          </a:p>
        </p:txBody>
      </p:sp>
      <p:sp>
        <p:nvSpPr>
          <p:cNvPr id="2" name="ZoneTexte 1"/>
          <p:cNvSpPr txBox="1"/>
          <p:nvPr/>
        </p:nvSpPr>
        <p:spPr>
          <a:xfrm>
            <a:off x="3438316" y="6468094"/>
            <a:ext cx="301076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Codes couleur de la grille d’analyse</a:t>
            </a:r>
            <a:endParaRPr lang="fr-FR" sz="1400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32" name="Image 31" descr="Logo PRP 2012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7988" y="6133926"/>
            <a:ext cx="647700" cy="668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459492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Compléments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95536" y="2780928"/>
            <a:ext cx="8229600" cy="936005"/>
          </a:xfrm>
        </p:spPr>
        <p:txBody>
          <a:bodyPr/>
          <a:lstStyle/>
          <a:p>
            <a:r>
              <a:rPr lang="fr-FR" dirty="0" smtClean="0"/>
              <a:t>Selon le public et l’usage du diaporama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006214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ANALYSER LES RISQUES</a:t>
            </a:r>
            <a:endParaRPr lang="fr-FR" dirty="0"/>
          </a:p>
        </p:txBody>
      </p:sp>
      <p:sp>
        <p:nvSpPr>
          <p:cNvPr id="7" name="Rectangle 6"/>
          <p:cNvSpPr/>
          <p:nvPr/>
        </p:nvSpPr>
        <p:spPr>
          <a:xfrm>
            <a:off x="317945" y="2272804"/>
            <a:ext cx="864096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fr-FR" sz="2400" dirty="0"/>
              <a:t>Il convient, préalablement à toute </a:t>
            </a:r>
            <a:r>
              <a:rPr lang="fr-FR" sz="2400" dirty="0" smtClean="0"/>
              <a:t>OPÉRATION</a:t>
            </a:r>
            <a:r>
              <a:rPr lang="fr-FR" sz="2400" dirty="0"/>
              <a:t>, de procéder à une analyse </a:t>
            </a:r>
            <a:r>
              <a:rPr lang="fr-FR" sz="2400" dirty="0" smtClean="0"/>
              <a:t>des risques</a:t>
            </a:r>
          </a:p>
          <a:p>
            <a:pPr algn="just"/>
            <a:endParaRPr lang="fr-FR" sz="2400" dirty="0"/>
          </a:p>
          <a:p>
            <a:pPr algn="just"/>
            <a:r>
              <a:rPr lang="fr-FR" sz="2400" dirty="0"/>
              <a:t>L’analyse du risque </a:t>
            </a:r>
            <a:r>
              <a:rPr lang="fr-FR" sz="2400" dirty="0" smtClean="0"/>
              <a:t>doit </a:t>
            </a:r>
            <a:r>
              <a:rPr lang="fr-FR" sz="2400" dirty="0"/>
              <a:t>être conduite avant chaque PHASE DE TRAVAIL et </a:t>
            </a:r>
            <a:r>
              <a:rPr lang="fr-FR" sz="2400" dirty="0" smtClean="0"/>
              <a:t>s’appliquer à </a:t>
            </a:r>
            <a:r>
              <a:rPr lang="fr-FR" sz="2400" dirty="0"/>
              <a:t>la ZONE </a:t>
            </a:r>
            <a:r>
              <a:rPr lang="fr-FR" sz="2400" dirty="0" smtClean="0"/>
              <a:t>D’ÉVOLUTION </a:t>
            </a:r>
            <a:r>
              <a:rPr lang="fr-FR" sz="2400" dirty="0"/>
              <a:t>des personnes et des outils pendant le travail.</a:t>
            </a:r>
          </a:p>
        </p:txBody>
      </p:sp>
    </p:spTree>
    <p:extLst>
      <p:ext uri="{BB962C8B-B14F-4D97-AF65-F5344CB8AC3E}">
        <p14:creationId xmlns:p14="http://schemas.microsoft.com/office/powerpoint/2010/main" val="34162250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Principes mis en œuvre </a:t>
            </a:r>
            <a:br>
              <a:rPr lang="fr-FR" dirty="0" smtClean="0"/>
            </a:br>
            <a:r>
              <a:rPr lang="fr-FR" dirty="0" smtClean="0"/>
              <a:t>pour le risque électrique</a:t>
            </a:r>
            <a:endParaRPr lang="fr-FR" dirty="0"/>
          </a:p>
        </p:txBody>
      </p:sp>
      <p:sp>
        <p:nvSpPr>
          <p:cNvPr id="3" name="Rectangle 2"/>
          <p:cNvSpPr/>
          <p:nvPr/>
        </p:nvSpPr>
        <p:spPr>
          <a:xfrm>
            <a:off x="464096" y="2564904"/>
            <a:ext cx="8208912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dirty="0"/>
              <a:t>Suivant le type </a:t>
            </a:r>
            <a:r>
              <a:rPr lang="fr-FR" dirty="0" smtClean="0"/>
              <a:t>d’OPERATION </a:t>
            </a:r>
            <a:r>
              <a:rPr lang="fr-FR" dirty="0"/>
              <a:t>choisi et </a:t>
            </a:r>
            <a:r>
              <a:rPr lang="fr-FR" dirty="0" smtClean="0"/>
              <a:t>après </a:t>
            </a:r>
            <a:r>
              <a:rPr lang="fr-FR" dirty="0"/>
              <a:t>analyse, les principes mis en </a:t>
            </a:r>
            <a:r>
              <a:rPr lang="fr-FR" dirty="0" smtClean="0"/>
              <a:t>œuvre </a:t>
            </a:r>
            <a:r>
              <a:rPr lang="fr-FR" dirty="0"/>
              <a:t>pour </a:t>
            </a:r>
            <a:r>
              <a:rPr lang="fr-FR" dirty="0" smtClean="0"/>
              <a:t>mettre en sécurité </a:t>
            </a:r>
            <a:r>
              <a:rPr lang="fr-FR" dirty="0"/>
              <a:t>le personnel sont </a:t>
            </a:r>
            <a:r>
              <a:rPr lang="fr-FR" dirty="0" smtClean="0"/>
              <a:t>:</a:t>
            </a:r>
          </a:p>
          <a:p>
            <a:endParaRPr lang="fr-FR" dirty="0"/>
          </a:p>
          <a:p>
            <a:pPr marL="342900" indent="-342900" algn="just">
              <a:buFont typeface="+mj-lt"/>
              <a:buAutoNum type="arabicPeriod"/>
            </a:pPr>
            <a:r>
              <a:rPr lang="fr-FR" dirty="0" smtClean="0"/>
              <a:t>la </a:t>
            </a:r>
            <a:r>
              <a:rPr lang="fr-FR" dirty="0"/>
              <a:t>suppression du risque par la CONSIGNATION ou à</a:t>
            </a:r>
            <a:r>
              <a:rPr lang="fr-FR" dirty="0" smtClean="0"/>
              <a:t> défaut </a:t>
            </a:r>
            <a:r>
              <a:rPr lang="fr-FR" dirty="0"/>
              <a:t>la MISE HORS DE PORTEE </a:t>
            </a:r>
            <a:r>
              <a:rPr lang="fr-FR" dirty="0" smtClean="0"/>
              <a:t>par ELOIGNEMENT</a:t>
            </a:r>
            <a:r>
              <a:rPr lang="fr-FR" dirty="0"/>
              <a:t>, OBSTACLE OU ISOLATION </a:t>
            </a:r>
            <a:r>
              <a:rPr lang="fr-FR" dirty="0" smtClean="0"/>
              <a:t>;</a:t>
            </a:r>
          </a:p>
          <a:p>
            <a:pPr marL="342900" indent="-342900">
              <a:buFont typeface="+mj-lt"/>
              <a:buAutoNum type="arabicPeriod"/>
            </a:pPr>
            <a:endParaRPr lang="fr-FR" dirty="0"/>
          </a:p>
          <a:p>
            <a:pPr marL="342900" indent="-342900">
              <a:buFont typeface="+mj-lt"/>
              <a:buAutoNum type="arabicPeriod"/>
            </a:pPr>
            <a:r>
              <a:rPr lang="fr-FR" dirty="0" smtClean="0"/>
              <a:t>le </a:t>
            </a:r>
            <a:r>
              <a:rPr lang="fr-FR" dirty="0"/>
              <a:t>choix et </a:t>
            </a:r>
            <a:r>
              <a:rPr lang="fr-FR" dirty="0" smtClean="0"/>
              <a:t>l’utilisation </a:t>
            </a:r>
            <a:r>
              <a:rPr lang="fr-FR" dirty="0"/>
              <a:t>des </a:t>
            </a:r>
            <a:r>
              <a:rPr lang="fr-FR" dirty="0" smtClean="0"/>
              <a:t>équipements </a:t>
            </a:r>
            <a:r>
              <a:rPr lang="fr-FR" dirty="0"/>
              <a:t>de protection collective et des EQUIPEMENTS </a:t>
            </a:r>
            <a:r>
              <a:rPr lang="fr-FR" dirty="0" smtClean="0"/>
              <a:t>DE PROTECTION </a:t>
            </a:r>
            <a:r>
              <a:rPr lang="fr-FR" dirty="0"/>
              <a:t>INDIVIDUELLE (EPI) </a:t>
            </a:r>
            <a:r>
              <a:rPr lang="fr-FR" dirty="0" smtClean="0"/>
              <a:t>;</a:t>
            </a:r>
          </a:p>
          <a:p>
            <a:pPr marL="342900" indent="-342900">
              <a:buFont typeface="+mj-lt"/>
              <a:buAutoNum type="arabicPeriod"/>
            </a:pPr>
            <a:endParaRPr lang="fr-FR" dirty="0"/>
          </a:p>
          <a:p>
            <a:pPr marL="342900" indent="-342900">
              <a:buFont typeface="+mj-lt"/>
              <a:buAutoNum type="arabicPeriod"/>
            </a:pPr>
            <a:r>
              <a:rPr lang="fr-FR" dirty="0" smtClean="0"/>
              <a:t>le </a:t>
            </a:r>
            <a:r>
              <a:rPr lang="fr-FR" dirty="0"/>
              <a:t>choix et </a:t>
            </a:r>
            <a:r>
              <a:rPr lang="fr-FR" dirty="0" smtClean="0"/>
              <a:t>l’utilisation </a:t>
            </a:r>
            <a:r>
              <a:rPr lang="fr-FR" dirty="0"/>
              <a:t>des outils, </a:t>
            </a:r>
            <a:r>
              <a:rPr lang="fr-FR" dirty="0" smtClean="0"/>
              <a:t>matériels </a:t>
            </a:r>
            <a:r>
              <a:rPr lang="fr-FR" dirty="0"/>
              <a:t>et </a:t>
            </a:r>
            <a:r>
              <a:rPr lang="fr-FR" dirty="0" smtClean="0"/>
              <a:t>équipements </a:t>
            </a:r>
            <a:r>
              <a:rPr lang="fr-FR" dirty="0"/>
              <a:t>de travail </a:t>
            </a:r>
            <a:r>
              <a:rPr lang="fr-FR" dirty="0" smtClean="0"/>
              <a:t>;</a:t>
            </a:r>
          </a:p>
          <a:p>
            <a:pPr marL="342900" indent="-342900">
              <a:buFont typeface="+mj-lt"/>
              <a:buAutoNum type="arabicPeriod"/>
            </a:pPr>
            <a:endParaRPr lang="fr-FR" dirty="0"/>
          </a:p>
          <a:p>
            <a:pPr marL="342900" indent="-342900">
              <a:buFont typeface="+mj-lt"/>
              <a:buAutoNum type="arabicPeriod"/>
            </a:pPr>
            <a:r>
              <a:rPr lang="fr-FR" dirty="0" smtClean="0"/>
              <a:t>la délimitation </a:t>
            </a:r>
            <a:r>
              <a:rPr lang="fr-FR" dirty="0"/>
              <a:t>et le BALISAGE de la ZONE DE TRAVAIL et, si </a:t>
            </a:r>
            <a:r>
              <a:rPr lang="fr-FR" dirty="0" smtClean="0"/>
              <a:t>nécessaire, </a:t>
            </a:r>
            <a:r>
              <a:rPr lang="fr-FR" dirty="0"/>
              <a:t>la surveillance</a:t>
            </a:r>
          </a:p>
        </p:txBody>
      </p:sp>
      <p:sp>
        <p:nvSpPr>
          <p:cNvPr id="4" name="ZoneTexte 3"/>
          <p:cNvSpPr txBox="1"/>
          <p:nvPr/>
        </p:nvSpPr>
        <p:spPr>
          <a:xfrm>
            <a:off x="430520" y="1412776"/>
            <a:ext cx="8500392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Que dit la NFC 18 510 ? </a:t>
            </a:r>
          </a:p>
          <a:p>
            <a:endParaRPr lang="fr-FR" sz="1400" b="1" dirty="0" smtClean="0"/>
          </a:p>
          <a:p>
            <a:r>
              <a:rPr lang="fr-FR" sz="1400" b="1" dirty="0" smtClean="0"/>
              <a:t>Opérations </a:t>
            </a:r>
            <a:r>
              <a:rPr lang="fr-FR" sz="1400" b="1" dirty="0"/>
              <a:t>sur les ouvrages et </a:t>
            </a:r>
            <a:r>
              <a:rPr lang="fr-FR" sz="1400" b="1" dirty="0" smtClean="0"/>
              <a:t>installations électriques </a:t>
            </a:r>
            <a:r>
              <a:rPr lang="fr-FR" sz="1400" b="1" dirty="0"/>
              <a:t>et dans un environnement </a:t>
            </a:r>
            <a:r>
              <a:rPr lang="fr-FR" sz="1400" b="1" dirty="0" smtClean="0"/>
              <a:t>électrique</a:t>
            </a:r>
            <a:endParaRPr lang="fr-FR" sz="1400" b="1" dirty="0"/>
          </a:p>
          <a:p>
            <a:r>
              <a:rPr lang="fr-FR" sz="1600" b="1" dirty="0"/>
              <a:t>Prévention du risque électrique</a:t>
            </a:r>
            <a:r>
              <a:rPr lang="fr-FR" sz="2000" b="1" dirty="0" smtClean="0"/>
              <a:t> </a:t>
            </a:r>
            <a:endParaRPr lang="fr-FR" sz="2000" b="1" dirty="0"/>
          </a:p>
        </p:txBody>
      </p:sp>
    </p:spTree>
    <p:extLst>
      <p:ext uri="{BB962C8B-B14F-4D97-AF65-F5344CB8AC3E}">
        <p14:creationId xmlns:p14="http://schemas.microsoft.com/office/powerpoint/2010/main" val="39489483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04559" y="71438"/>
            <a:ext cx="9003945" cy="1054100"/>
          </a:xfrm>
        </p:spPr>
        <p:txBody>
          <a:bodyPr/>
          <a:lstStyle/>
          <a:p>
            <a:r>
              <a:rPr lang="fr-FR" dirty="0" smtClean="0"/>
              <a:t>Illustration pour </a:t>
            </a:r>
            <a:r>
              <a:rPr lang="fr-FR" dirty="0"/>
              <a:t>le  </a:t>
            </a:r>
            <a:r>
              <a:rPr lang="fr-FR" dirty="0" smtClean="0"/>
              <a:t>risque </a:t>
            </a:r>
            <a:r>
              <a:rPr lang="fr-FR" dirty="0"/>
              <a:t>électrique</a:t>
            </a:r>
            <a:br>
              <a:rPr lang="fr-FR" dirty="0"/>
            </a:br>
            <a:r>
              <a:rPr lang="fr-FR" dirty="0" smtClean="0"/>
              <a:t>1- Prévention intrinsèque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llipse 3"/>
          <p:cNvSpPr/>
          <p:nvPr/>
        </p:nvSpPr>
        <p:spPr>
          <a:xfrm>
            <a:off x="4427984" y="3284984"/>
            <a:ext cx="2376264" cy="108012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Personne</a:t>
            </a:r>
            <a:endParaRPr lang="fr-FR" dirty="0"/>
          </a:p>
        </p:txBody>
      </p:sp>
      <p:sp>
        <p:nvSpPr>
          <p:cNvPr id="5" name="Ellipse 4"/>
          <p:cNvSpPr/>
          <p:nvPr/>
        </p:nvSpPr>
        <p:spPr>
          <a:xfrm>
            <a:off x="2411760" y="3296929"/>
            <a:ext cx="2376264" cy="108012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rgbClr val="FF0000"/>
                </a:solidFill>
              </a:rPr>
              <a:t>Energie</a:t>
            </a:r>
          </a:p>
          <a:p>
            <a:pPr algn="ctr"/>
            <a:r>
              <a:rPr lang="fr-FR" dirty="0" smtClean="0">
                <a:solidFill>
                  <a:srgbClr val="FF0000"/>
                </a:solidFill>
              </a:rPr>
              <a:t>électrique</a:t>
            </a:r>
            <a:endParaRPr lang="fr-FR" dirty="0">
              <a:solidFill>
                <a:srgbClr val="FF0000"/>
              </a:solidFill>
            </a:endParaRPr>
          </a:p>
        </p:txBody>
      </p:sp>
      <p:sp>
        <p:nvSpPr>
          <p:cNvPr id="6" name="Ellipse 5"/>
          <p:cNvSpPr/>
          <p:nvPr/>
        </p:nvSpPr>
        <p:spPr>
          <a:xfrm>
            <a:off x="1331640" y="2420888"/>
            <a:ext cx="6696744" cy="3024336"/>
          </a:xfrm>
          <a:prstGeom prst="ellipse">
            <a:avLst/>
          </a:prstGeom>
          <a:noFill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 smtClean="0"/>
          </a:p>
          <a:p>
            <a:pPr algn="ctr"/>
            <a:endParaRPr lang="fr-FR" dirty="0"/>
          </a:p>
          <a:p>
            <a:pPr algn="ctr"/>
            <a:endParaRPr lang="fr-FR" dirty="0" smtClean="0"/>
          </a:p>
          <a:p>
            <a:pPr algn="ctr"/>
            <a:endParaRPr lang="fr-FR" dirty="0"/>
          </a:p>
          <a:p>
            <a:pPr algn="ctr"/>
            <a:endParaRPr lang="fr-FR" dirty="0" smtClean="0"/>
          </a:p>
          <a:p>
            <a:pPr algn="ctr"/>
            <a:endParaRPr lang="fr-FR" dirty="0"/>
          </a:p>
          <a:p>
            <a:pPr algn="ctr"/>
            <a:r>
              <a:rPr lang="fr-FR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Situation de travail</a:t>
            </a:r>
            <a:endParaRPr lang="fr-FR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043608" y="5877272"/>
            <a:ext cx="7200800" cy="64807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FF0000"/>
            </a:solidFill>
            <a:headEnd type="diamond" w="med" len="med"/>
            <a:tailEnd type="triangl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b="1" dirty="0" smtClean="0">
                <a:solidFill>
                  <a:srgbClr val="FF0000"/>
                </a:solidFill>
              </a:rPr>
              <a:t>Supprimer l’événement dangereux</a:t>
            </a:r>
            <a:endParaRPr lang="fr-FR" sz="2400" b="1" dirty="0">
              <a:solidFill>
                <a:srgbClr val="FF0000"/>
              </a:solidFill>
            </a:endParaRPr>
          </a:p>
        </p:txBody>
      </p:sp>
      <p:sp>
        <p:nvSpPr>
          <p:cNvPr id="10" name="Légende encadrée 2 9"/>
          <p:cNvSpPr/>
          <p:nvPr/>
        </p:nvSpPr>
        <p:spPr>
          <a:xfrm>
            <a:off x="395536" y="2042846"/>
            <a:ext cx="1512168" cy="756084"/>
          </a:xfrm>
          <a:prstGeom prst="borderCallout2">
            <a:avLst>
              <a:gd name="adj1" fmla="val 54919"/>
              <a:gd name="adj2" fmla="val 105824"/>
              <a:gd name="adj3" fmla="val 54919"/>
              <a:gd name="adj4" fmla="val 117835"/>
              <a:gd name="adj5" fmla="val 232308"/>
              <a:gd name="adj6" fmla="val 164693"/>
            </a:avLst>
          </a:prstGeom>
          <a:ln w="28575">
            <a:solidFill>
              <a:srgbClr val="FF0000"/>
            </a:solidFill>
            <a:headEnd type="diamond" w="med" len="med"/>
            <a:tailEnd type="triangle" w="med" len="med"/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chemeClr val="tx1"/>
                </a:solidFill>
              </a:rPr>
              <a:t>Travail sous tension</a:t>
            </a:r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11" name="Légende encadrée 2 10"/>
          <p:cNvSpPr/>
          <p:nvPr/>
        </p:nvSpPr>
        <p:spPr>
          <a:xfrm>
            <a:off x="5616116" y="1412776"/>
            <a:ext cx="2268252" cy="845693"/>
          </a:xfrm>
          <a:prstGeom prst="borderCallout2">
            <a:avLst>
              <a:gd name="adj1" fmla="val 51887"/>
              <a:gd name="adj2" fmla="val -4943"/>
              <a:gd name="adj3" fmla="val 51887"/>
              <a:gd name="adj4" fmla="val -24579"/>
              <a:gd name="adj5" fmla="val 286127"/>
              <a:gd name="adj6" fmla="val -44030"/>
            </a:avLst>
          </a:prstGeom>
          <a:ln w="28575">
            <a:solidFill>
              <a:srgbClr val="FF0000"/>
            </a:solidFill>
            <a:headEnd type="diamond" w="med" len="med"/>
            <a:tailEnd type="triangle" w="med" len="med"/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chemeClr val="tx1"/>
                </a:solidFill>
              </a:rPr>
              <a:t>Contact avec pièce nue sous tension</a:t>
            </a:r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12" name="Légende encadrée 2 11"/>
          <p:cNvSpPr/>
          <p:nvPr/>
        </p:nvSpPr>
        <p:spPr>
          <a:xfrm>
            <a:off x="6588224" y="2636912"/>
            <a:ext cx="2268252" cy="845693"/>
          </a:xfrm>
          <a:prstGeom prst="borderCallout2">
            <a:avLst>
              <a:gd name="adj1" fmla="val 51887"/>
              <a:gd name="adj2" fmla="val -4943"/>
              <a:gd name="adj3" fmla="val 51887"/>
              <a:gd name="adj4" fmla="val -24579"/>
              <a:gd name="adj5" fmla="val 134551"/>
              <a:gd name="adj6" fmla="val -79445"/>
            </a:avLst>
          </a:prstGeom>
          <a:ln w="28575">
            <a:solidFill>
              <a:srgbClr val="FF0000"/>
            </a:solidFill>
            <a:headEnd type="diamond" w="med" len="med"/>
            <a:tailEnd type="triangle" w="med" len="med"/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chemeClr val="tx1"/>
                </a:solidFill>
              </a:rPr>
              <a:t>Voisinage renforcée</a:t>
            </a:r>
          </a:p>
          <a:p>
            <a:pPr algn="ctr"/>
            <a:r>
              <a:rPr lang="fr-FR" dirty="0" smtClean="0">
                <a:solidFill>
                  <a:schemeClr val="tx1"/>
                </a:solidFill>
              </a:rPr>
              <a:t>approche &lt; 30cm</a:t>
            </a:r>
            <a:endParaRPr lang="fr-FR" dirty="0">
              <a:solidFill>
                <a:schemeClr val="tx1"/>
              </a:solidFill>
            </a:endParaRPr>
          </a:p>
        </p:txBody>
      </p:sp>
      <p:cxnSp>
        <p:nvCxnSpPr>
          <p:cNvPr id="14" name="Connecteur droit 13"/>
          <p:cNvCxnSpPr/>
          <p:nvPr/>
        </p:nvCxnSpPr>
        <p:spPr>
          <a:xfrm>
            <a:off x="539552" y="2204864"/>
            <a:ext cx="1080120" cy="43204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Connecteur droit 14"/>
          <p:cNvCxnSpPr/>
          <p:nvPr/>
        </p:nvCxnSpPr>
        <p:spPr>
          <a:xfrm flipV="1">
            <a:off x="539552" y="2204864"/>
            <a:ext cx="1080120" cy="43204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Connecteur droit 19"/>
          <p:cNvCxnSpPr/>
          <p:nvPr/>
        </p:nvCxnSpPr>
        <p:spPr>
          <a:xfrm>
            <a:off x="6228184" y="1628800"/>
            <a:ext cx="1080120" cy="43204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Connecteur droit 20"/>
          <p:cNvCxnSpPr/>
          <p:nvPr/>
        </p:nvCxnSpPr>
        <p:spPr>
          <a:xfrm flipV="1">
            <a:off x="6228184" y="1628800"/>
            <a:ext cx="1080120" cy="43204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Connecteur droit 21"/>
          <p:cNvCxnSpPr/>
          <p:nvPr/>
        </p:nvCxnSpPr>
        <p:spPr>
          <a:xfrm>
            <a:off x="7164288" y="2852936"/>
            <a:ext cx="1080120" cy="43204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Connecteur droit 22"/>
          <p:cNvCxnSpPr/>
          <p:nvPr/>
        </p:nvCxnSpPr>
        <p:spPr>
          <a:xfrm flipV="1">
            <a:off x="7164288" y="2852936"/>
            <a:ext cx="1080120" cy="43204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Rectangle 23"/>
          <p:cNvSpPr/>
          <p:nvPr/>
        </p:nvSpPr>
        <p:spPr>
          <a:xfrm rot="20198346">
            <a:off x="424063" y="3306544"/>
            <a:ext cx="2008883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40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Etape 1</a:t>
            </a:r>
            <a:endParaRPr lang="fr-FR" sz="40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pic>
        <p:nvPicPr>
          <p:cNvPr id="18" name="Image 1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375" y="577233"/>
            <a:ext cx="869985" cy="7771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16562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78904" y="71438"/>
            <a:ext cx="8229600" cy="1054100"/>
          </a:xfrm>
        </p:spPr>
        <p:txBody>
          <a:bodyPr/>
          <a:lstStyle/>
          <a:p>
            <a:r>
              <a:rPr lang="fr-FR" dirty="0"/>
              <a:t>Illustration pour le  risque électrique</a:t>
            </a:r>
            <a:br>
              <a:rPr lang="fr-FR" dirty="0"/>
            </a:br>
            <a:r>
              <a:rPr lang="fr-FR" dirty="0" smtClean="0"/>
              <a:t>2- Protection collective</a:t>
            </a:r>
            <a:endParaRPr lang="fr-FR" dirty="0"/>
          </a:p>
        </p:txBody>
      </p:sp>
      <p:sp>
        <p:nvSpPr>
          <p:cNvPr id="4" name="Ellipse 3"/>
          <p:cNvSpPr/>
          <p:nvPr/>
        </p:nvSpPr>
        <p:spPr>
          <a:xfrm>
            <a:off x="5004048" y="3284984"/>
            <a:ext cx="2376264" cy="108012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Personne</a:t>
            </a:r>
            <a:endParaRPr lang="fr-FR" dirty="0"/>
          </a:p>
        </p:txBody>
      </p:sp>
      <p:sp>
        <p:nvSpPr>
          <p:cNvPr id="5" name="Ellipse 4"/>
          <p:cNvSpPr/>
          <p:nvPr/>
        </p:nvSpPr>
        <p:spPr>
          <a:xfrm>
            <a:off x="1763688" y="3296929"/>
            <a:ext cx="2376264" cy="108012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rgbClr val="FF0000"/>
                </a:solidFill>
              </a:rPr>
              <a:t>Energie</a:t>
            </a:r>
          </a:p>
          <a:p>
            <a:pPr algn="ctr"/>
            <a:r>
              <a:rPr lang="fr-FR" dirty="0" smtClean="0">
                <a:solidFill>
                  <a:srgbClr val="FF0000"/>
                </a:solidFill>
              </a:rPr>
              <a:t>électrique</a:t>
            </a:r>
            <a:endParaRPr lang="fr-FR" dirty="0">
              <a:solidFill>
                <a:srgbClr val="FF0000"/>
              </a:solidFill>
            </a:endParaRPr>
          </a:p>
        </p:txBody>
      </p:sp>
      <p:sp>
        <p:nvSpPr>
          <p:cNvPr id="6" name="Ellipse 5"/>
          <p:cNvSpPr/>
          <p:nvPr/>
        </p:nvSpPr>
        <p:spPr>
          <a:xfrm>
            <a:off x="1331640" y="2420888"/>
            <a:ext cx="6696744" cy="3024336"/>
          </a:xfrm>
          <a:prstGeom prst="ellipse">
            <a:avLst/>
          </a:prstGeom>
          <a:noFill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 smtClean="0"/>
          </a:p>
          <a:p>
            <a:pPr algn="ctr"/>
            <a:endParaRPr lang="fr-FR" dirty="0"/>
          </a:p>
          <a:p>
            <a:pPr algn="ctr"/>
            <a:endParaRPr lang="fr-FR" dirty="0" smtClean="0"/>
          </a:p>
          <a:p>
            <a:pPr algn="ctr"/>
            <a:endParaRPr lang="fr-FR" dirty="0"/>
          </a:p>
          <a:p>
            <a:pPr algn="ctr"/>
            <a:endParaRPr lang="fr-FR" dirty="0" smtClean="0"/>
          </a:p>
          <a:p>
            <a:pPr algn="ctr"/>
            <a:endParaRPr lang="fr-FR" dirty="0"/>
          </a:p>
          <a:p>
            <a:pPr algn="ctr"/>
            <a:r>
              <a:rPr lang="fr-FR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Situation de travail</a:t>
            </a:r>
            <a:endParaRPr lang="fr-FR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11560" y="5877272"/>
            <a:ext cx="8208912" cy="648072"/>
          </a:xfrm>
          <a:prstGeom prst="rect">
            <a:avLst/>
          </a:prstGeom>
          <a:ln>
            <a:headEnd type="diamond" w="med" len="med"/>
            <a:tailEnd type="triangle" w="med" len="med"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b="1" dirty="0" smtClean="0">
                <a:solidFill>
                  <a:schemeClr val="bg1"/>
                </a:solidFill>
              </a:rPr>
              <a:t>Eloignement par obstacles, balisage, écrans isolants</a:t>
            </a:r>
            <a:endParaRPr lang="fr-FR" sz="2400" b="1" dirty="0">
              <a:solidFill>
                <a:schemeClr val="bg1"/>
              </a:solidFill>
            </a:endParaRPr>
          </a:p>
        </p:txBody>
      </p:sp>
      <p:sp>
        <p:nvSpPr>
          <p:cNvPr id="24" name="Rectangle 23"/>
          <p:cNvSpPr/>
          <p:nvPr/>
        </p:nvSpPr>
        <p:spPr>
          <a:xfrm rot="20198346">
            <a:off x="327197" y="2066945"/>
            <a:ext cx="2008883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40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Etape 2</a:t>
            </a:r>
            <a:endParaRPr lang="fr-FR" sz="40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427984" y="2852936"/>
            <a:ext cx="288032" cy="1639820"/>
          </a:xfrm>
          <a:prstGeom prst="rect">
            <a:avLst/>
          </a:prstGeom>
          <a:ln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9" name="Image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375" y="577233"/>
            <a:ext cx="869985" cy="7771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82108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7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78904" y="71438"/>
            <a:ext cx="8229600" cy="1054100"/>
          </a:xfrm>
        </p:spPr>
        <p:txBody>
          <a:bodyPr/>
          <a:lstStyle/>
          <a:p>
            <a:r>
              <a:rPr lang="fr-FR" dirty="0"/>
              <a:t>Illustration pour le  risque électrique</a:t>
            </a:r>
            <a:br>
              <a:rPr lang="fr-FR" dirty="0"/>
            </a:br>
            <a:r>
              <a:rPr lang="fr-FR" dirty="0" smtClean="0"/>
              <a:t>3- Protections individuelles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llipse 3"/>
          <p:cNvSpPr/>
          <p:nvPr/>
        </p:nvSpPr>
        <p:spPr>
          <a:xfrm>
            <a:off x="4427984" y="3284984"/>
            <a:ext cx="2376264" cy="108012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Personne</a:t>
            </a:r>
            <a:endParaRPr lang="fr-FR" dirty="0"/>
          </a:p>
        </p:txBody>
      </p:sp>
      <p:sp>
        <p:nvSpPr>
          <p:cNvPr id="5" name="Ellipse 4"/>
          <p:cNvSpPr/>
          <p:nvPr/>
        </p:nvSpPr>
        <p:spPr>
          <a:xfrm>
            <a:off x="2411760" y="3296929"/>
            <a:ext cx="2376264" cy="108012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rgbClr val="FF0000"/>
                </a:solidFill>
              </a:rPr>
              <a:t>Energie</a:t>
            </a:r>
          </a:p>
          <a:p>
            <a:pPr algn="ctr"/>
            <a:r>
              <a:rPr lang="fr-FR" dirty="0" smtClean="0">
                <a:solidFill>
                  <a:srgbClr val="FF0000"/>
                </a:solidFill>
              </a:rPr>
              <a:t>électrique</a:t>
            </a:r>
            <a:endParaRPr lang="fr-FR" dirty="0">
              <a:solidFill>
                <a:srgbClr val="FF0000"/>
              </a:solidFill>
            </a:endParaRPr>
          </a:p>
        </p:txBody>
      </p:sp>
      <p:sp>
        <p:nvSpPr>
          <p:cNvPr id="6" name="Ellipse 5"/>
          <p:cNvSpPr/>
          <p:nvPr/>
        </p:nvSpPr>
        <p:spPr>
          <a:xfrm>
            <a:off x="1331640" y="2420888"/>
            <a:ext cx="6696744" cy="3024336"/>
          </a:xfrm>
          <a:prstGeom prst="ellipse">
            <a:avLst/>
          </a:prstGeom>
          <a:noFill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 smtClean="0"/>
          </a:p>
          <a:p>
            <a:pPr algn="ctr"/>
            <a:endParaRPr lang="fr-FR" dirty="0"/>
          </a:p>
          <a:p>
            <a:pPr algn="ctr"/>
            <a:endParaRPr lang="fr-FR" dirty="0" smtClean="0"/>
          </a:p>
          <a:p>
            <a:pPr algn="ctr"/>
            <a:endParaRPr lang="fr-FR" dirty="0"/>
          </a:p>
          <a:p>
            <a:pPr algn="ctr"/>
            <a:endParaRPr lang="fr-FR" dirty="0" smtClean="0"/>
          </a:p>
          <a:p>
            <a:pPr algn="ctr"/>
            <a:endParaRPr lang="fr-FR" dirty="0"/>
          </a:p>
          <a:p>
            <a:pPr algn="ctr"/>
            <a:r>
              <a:rPr lang="fr-FR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Situation de travail</a:t>
            </a:r>
            <a:endParaRPr lang="fr-FR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10" name="Légende encadrée 2 9"/>
          <p:cNvSpPr/>
          <p:nvPr/>
        </p:nvSpPr>
        <p:spPr>
          <a:xfrm>
            <a:off x="395536" y="2042846"/>
            <a:ext cx="1512168" cy="756084"/>
          </a:xfrm>
          <a:prstGeom prst="borderCallout2">
            <a:avLst>
              <a:gd name="adj1" fmla="val 54919"/>
              <a:gd name="adj2" fmla="val 105824"/>
              <a:gd name="adj3" fmla="val 54919"/>
              <a:gd name="adj4" fmla="val 117835"/>
              <a:gd name="adj5" fmla="val 232308"/>
              <a:gd name="adj6" fmla="val 164693"/>
            </a:avLst>
          </a:prstGeom>
          <a:ln w="28575">
            <a:solidFill>
              <a:srgbClr val="FF0000"/>
            </a:solidFill>
            <a:headEnd type="diamond" w="med" len="med"/>
            <a:tailEnd type="triangle" w="med" len="med"/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chemeClr val="tx1"/>
                </a:solidFill>
              </a:rPr>
              <a:t>Travail sous tension</a:t>
            </a:r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11" name="Légende encadrée 2 10"/>
          <p:cNvSpPr/>
          <p:nvPr/>
        </p:nvSpPr>
        <p:spPr>
          <a:xfrm>
            <a:off x="5616116" y="1412776"/>
            <a:ext cx="2268252" cy="845693"/>
          </a:xfrm>
          <a:prstGeom prst="borderCallout2">
            <a:avLst>
              <a:gd name="adj1" fmla="val 51887"/>
              <a:gd name="adj2" fmla="val -4943"/>
              <a:gd name="adj3" fmla="val 51887"/>
              <a:gd name="adj4" fmla="val -24579"/>
              <a:gd name="adj5" fmla="val 286127"/>
              <a:gd name="adj6" fmla="val -44030"/>
            </a:avLst>
          </a:prstGeom>
          <a:ln w="28575">
            <a:solidFill>
              <a:srgbClr val="FF0000"/>
            </a:solidFill>
            <a:headEnd type="diamond" w="med" len="med"/>
            <a:tailEnd type="triangle" w="med" len="med"/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chemeClr val="tx1"/>
                </a:solidFill>
              </a:rPr>
              <a:t>Contact avec pièce nue sous tension</a:t>
            </a:r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12" name="Légende encadrée 2 11"/>
          <p:cNvSpPr/>
          <p:nvPr/>
        </p:nvSpPr>
        <p:spPr>
          <a:xfrm>
            <a:off x="6588224" y="2636912"/>
            <a:ext cx="2268252" cy="845693"/>
          </a:xfrm>
          <a:prstGeom prst="borderCallout2">
            <a:avLst>
              <a:gd name="adj1" fmla="val 51887"/>
              <a:gd name="adj2" fmla="val -4943"/>
              <a:gd name="adj3" fmla="val 51887"/>
              <a:gd name="adj4" fmla="val -24579"/>
              <a:gd name="adj5" fmla="val 134551"/>
              <a:gd name="adj6" fmla="val -79445"/>
            </a:avLst>
          </a:prstGeom>
          <a:ln w="28575">
            <a:solidFill>
              <a:srgbClr val="FF0000"/>
            </a:solidFill>
            <a:headEnd type="diamond" w="med" len="med"/>
            <a:tailEnd type="triangle" w="med" len="med"/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chemeClr val="tx1"/>
                </a:solidFill>
              </a:rPr>
              <a:t>Voisinage renforcée</a:t>
            </a:r>
          </a:p>
          <a:p>
            <a:pPr algn="ctr"/>
            <a:r>
              <a:rPr lang="fr-FR" dirty="0" smtClean="0">
                <a:solidFill>
                  <a:schemeClr val="tx1"/>
                </a:solidFill>
              </a:rPr>
              <a:t>approche &lt; 30cm</a:t>
            </a:r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24" name="Rectangle 23"/>
          <p:cNvSpPr/>
          <p:nvPr/>
        </p:nvSpPr>
        <p:spPr>
          <a:xfrm rot="20198346">
            <a:off x="147176" y="3128661"/>
            <a:ext cx="2008883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40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Etape 3</a:t>
            </a:r>
            <a:endParaRPr lang="fr-FR" sz="40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7" name="Explosion 1 6"/>
          <p:cNvSpPr/>
          <p:nvPr/>
        </p:nvSpPr>
        <p:spPr>
          <a:xfrm>
            <a:off x="4427984" y="3825044"/>
            <a:ext cx="576064" cy="468052"/>
          </a:xfrm>
          <a:prstGeom prst="irregularSeal1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9" name="Rectangle 18"/>
          <p:cNvSpPr/>
          <p:nvPr/>
        </p:nvSpPr>
        <p:spPr>
          <a:xfrm>
            <a:off x="1151619" y="5733256"/>
            <a:ext cx="7200800" cy="64807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FF0000"/>
            </a:solidFill>
            <a:headEnd type="diamond" w="med" len="med"/>
            <a:tailEnd type="triangl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b="1" dirty="0" smtClean="0">
                <a:solidFill>
                  <a:srgbClr val="FF0000"/>
                </a:solidFill>
              </a:rPr>
              <a:t>Risques d’électrisation</a:t>
            </a:r>
            <a:r>
              <a:rPr lang="fr-FR" sz="2400" b="1" dirty="0">
                <a:solidFill>
                  <a:srgbClr val="FF0000"/>
                </a:solidFill>
              </a:rPr>
              <a:t>, brûlures, électrocution</a:t>
            </a:r>
          </a:p>
        </p:txBody>
      </p:sp>
      <p:sp>
        <p:nvSpPr>
          <p:cNvPr id="9" name="Éclair 8"/>
          <p:cNvSpPr/>
          <p:nvPr/>
        </p:nvSpPr>
        <p:spPr>
          <a:xfrm>
            <a:off x="4572000" y="4365104"/>
            <a:ext cx="540059" cy="1212191"/>
          </a:xfrm>
          <a:prstGeom prst="lightningBol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" name="Rogner un rectangle avec un coin diagonal 12"/>
          <p:cNvSpPr/>
          <p:nvPr/>
        </p:nvSpPr>
        <p:spPr>
          <a:xfrm>
            <a:off x="395536" y="4581128"/>
            <a:ext cx="1296144" cy="576064"/>
          </a:xfrm>
          <a:prstGeom prst="snip2Diag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E.P.I</a:t>
            </a:r>
            <a:endParaRPr lang="fr-FR" dirty="0"/>
          </a:p>
        </p:txBody>
      </p:sp>
      <p:sp>
        <p:nvSpPr>
          <p:cNvPr id="16" name="Flèche droite 15"/>
          <p:cNvSpPr/>
          <p:nvPr/>
        </p:nvSpPr>
        <p:spPr>
          <a:xfrm rot="2665487">
            <a:off x="1383087" y="5193196"/>
            <a:ext cx="1080120" cy="504056"/>
          </a:xfrm>
          <a:prstGeom prst="right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18" name="Connecteur droit 17"/>
          <p:cNvCxnSpPr>
            <a:stCxn id="19" idx="1"/>
            <a:endCxn id="19" idx="3"/>
          </p:cNvCxnSpPr>
          <p:nvPr/>
        </p:nvCxnSpPr>
        <p:spPr>
          <a:xfrm>
            <a:off x="1151619" y="6057292"/>
            <a:ext cx="7200800" cy="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pic>
        <p:nvPicPr>
          <p:cNvPr id="26" name="Picture 2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2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6165" y="5435674"/>
            <a:ext cx="990515" cy="10800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" name="Image 1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375" y="577233"/>
            <a:ext cx="869985" cy="7771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29636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" presetClass="entr" presetSubtype="4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6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78904" y="71438"/>
            <a:ext cx="8877672" cy="1054100"/>
          </a:xfrm>
        </p:spPr>
        <p:txBody>
          <a:bodyPr/>
          <a:lstStyle/>
          <a:p>
            <a:r>
              <a:rPr lang="fr-FR" dirty="0"/>
              <a:t>Illustration pour le  risque électrique</a:t>
            </a:r>
            <a:br>
              <a:rPr lang="fr-FR" dirty="0"/>
            </a:br>
            <a:r>
              <a:rPr lang="fr-FR" dirty="0" smtClean="0"/>
              <a:t>4- Etablir des instructions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llipse 3"/>
          <p:cNvSpPr/>
          <p:nvPr/>
        </p:nvSpPr>
        <p:spPr>
          <a:xfrm>
            <a:off x="4427984" y="3284984"/>
            <a:ext cx="2376264" cy="108012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Personne</a:t>
            </a:r>
            <a:endParaRPr lang="fr-FR" dirty="0"/>
          </a:p>
        </p:txBody>
      </p:sp>
      <p:sp>
        <p:nvSpPr>
          <p:cNvPr id="5" name="Ellipse 4"/>
          <p:cNvSpPr/>
          <p:nvPr/>
        </p:nvSpPr>
        <p:spPr>
          <a:xfrm>
            <a:off x="2411760" y="3296929"/>
            <a:ext cx="2376264" cy="108012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rgbClr val="FF0000"/>
                </a:solidFill>
              </a:rPr>
              <a:t>Energie</a:t>
            </a:r>
          </a:p>
          <a:p>
            <a:pPr algn="ctr"/>
            <a:r>
              <a:rPr lang="fr-FR" dirty="0" smtClean="0">
                <a:solidFill>
                  <a:srgbClr val="FF0000"/>
                </a:solidFill>
              </a:rPr>
              <a:t>électrique</a:t>
            </a:r>
            <a:endParaRPr lang="fr-FR" dirty="0">
              <a:solidFill>
                <a:srgbClr val="FF0000"/>
              </a:solidFill>
            </a:endParaRPr>
          </a:p>
        </p:txBody>
      </p:sp>
      <p:sp>
        <p:nvSpPr>
          <p:cNvPr id="6" name="Ellipse 5"/>
          <p:cNvSpPr/>
          <p:nvPr/>
        </p:nvSpPr>
        <p:spPr>
          <a:xfrm>
            <a:off x="1331640" y="2420888"/>
            <a:ext cx="6696744" cy="3024336"/>
          </a:xfrm>
          <a:prstGeom prst="ellipse">
            <a:avLst/>
          </a:prstGeom>
          <a:noFill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 smtClean="0"/>
          </a:p>
          <a:p>
            <a:pPr algn="ctr"/>
            <a:endParaRPr lang="fr-FR" dirty="0"/>
          </a:p>
          <a:p>
            <a:pPr algn="ctr"/>
            <a:endParaRPr lang="fr-FR" dirty="0" smtClean="0"/>
          </a:p>
          <a:p>
            <a:pPr algn="ctr"/>
            <a:endParaRPr lang="fr-FR" dirty="0"/>
          </a:p>
          <a:p>
            <a:pPr algn="ctr"/>
            <a:endParaRPr lang="fr-FR" dirty="0" smtClean="0"/>
          </a:p>
          <a:p>
            <a:pPr algn="ctr"/>
            <a:endParaRPr lang="fr-FR" dirty="0"/>
          </a:p>
          <a:p>
            <a:pPr algn="ctr"/>
            <a:r>
              <a:rPr lang="fr-FR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Situation de travail</a:t>
            </a:r>
            <a:endParaRPr lang="fr-FR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10" name="Légende encadrée 2 9"/>
          <p:cNvSpPr/>
          <p:nvPr/>
        </p:nvSpPr>
        <p:spPr>
          <a:xfrm>
            <a:off x="395536" y="2042846"/>
            <a:ext cx="1512168" cy="756084"/>
          </a:xfrm>
          <a:prstGeom prst="borderCallout2">
            <a:avLst>
              <a:gd name="adj1" fmla="val 54919"/>
              <a:gd name="adj2" fmla="val 105824"/>
              <a:gd name="adj3" fmla="val 54919"/>
              <a:gd name="adj4" fmla="val 117835"/>
              <a:gd name="adj5" fmla="val 232308"/>
              <a:gd name="adj6" fmla="val 164693"/>
            </a:avLst>
          </a:prstGeom>
          <a:ln w="28575">
            <a:solidFill>
              <a:srgbClr val="FF0000"/>
            </a:solidFill>
            <a:headEnd type="diamond" w="med" len="med"/>
            <a:tailEnd type="triangle" w="med" len="med"/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chemeClr val="tx1"/>
                </a:solidFill>
              </a:rPr>
              <a:t>Travail sous tension</a:t>
            </a:r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11" name="Légende encadrée 2 10"/>
          <p:cNvSpPr/>
          <p:nvPr/>
        </p:nvSpPr>
        <p:spPr>
          <a:xfrm>
            <a:off x="5616116" y="1412776"/>
            <a:ext cx="2268252" cy="845693"/>
          </a:xfrm>
          <a:prstGeom prst="borderCallout2">
            <a:avLst>
              <a:gd name="adj1" fmla="val 51887"/>
              <a:gd name="adj2" fmla="val -4943"/>
              <a:gd name="adj3" fmla="val 51887"/>
              <a:gd name="adj4" fmla="val -24579"/>
              <a:gd name="adj5" fmla="val 286127"/>
              <a:gd name="adj6" fmla="val -44030"/>
            </a:avLst>
          </a:prstGeom>
          <a:ln w="28575">
            <a:solidFill>
              <a:srgbClr val="FF0000"/>
            </a:solidFill>
            <a:headEnd type="diamond" w="med" len="med"/>
            <a:tailEnd type="triangle" w="med" len="med"/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chemeClr val="tx1"/>
                </a:solidFill>
              </a:rPr>
              <a:t>Contact avec pièce nue sous tension</a:t>
            </a:r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12" name="Légende encadrée 2 11"/>
          <p:cNvSpPr/>
          <p:nvPr/>
        </p:nvSpPr>
        <p:spPr>
          <a:xfrm>
            <a:off x="6588224" y="2636912"/>
            <a:ext cx="2268252" cy="845693"/>
          </a:xfrm>
          <a:prstGeom prst="borderCallout2">
            <a:avLst>
              <a:gd name="adj1" fmla="val 51887"/>
              <a:gd name="adj2" fmla="val -4943"/>
              <a:gd name="adj3" fmla="val 51887"/>
              <a:gd name="adj4" fmla="val -24579"/>
              <a:gd name="adj5" fmla="val 134551"/>
              <a:gd name="adj6" fmla="val -79445"/>
            </a:avLst>
          </a:prstGeom>
          <a:ln w="28575">
            <a:solidFill>
              <a:srgbClr val="FF0000"/>
            </a:solidFill>
            <a:headEnd type="diamond" w="med" len="med"/>
            <a:tailEnd type="triangle" w="med" len="med"/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chemeClr val="tx1"/>
                </a:solidFill>
              </a:rPr>
              <a:t>Voisinage renforcé</a:t>
            </a:r>
          </a:p>
          <a:p>
            <a:pPr algn="ctr"/>
            <a:r>
              <a:rPr lang="fr-FR" dirty="0" smtClean="0">
                <a:solidFill>
                  <a:schemeClr val="tx1"/>
                </a:solidFill>
              </a:rPr>
              <a:t>approche &lt; 30cm</a:t>
            </a:r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24" name="Rectangle 23"/>
          <p:cNvSpPr/>
          <p:nvPr/>
        </p:nvSpPr>
        <p:spPr>
          <a:xfrm rot="20198346">
            <a:off x="147178" y="3851873"/>
            <a:ext cx="2008883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40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Etape 4</a:t>
            </a:r>
            <a:endParaRPr lang="fr-FR" sz="40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7" name="Explosion 1 6"/>
          <p:cNvSpPr/>
          <p:nvPr/>
        </p:nvSpPr>
        <p:spPr>
          <a:xfrm>
            <a:off x="4427984" y="3825044"/>
            <a:ext cx="576064" cy="468052"/>
          </a:xfrm>
          <a:prstGeom prst="irregularSeal1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20" name="Image 1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6485" y="514038"/>
            <a:ext cx="1062449" cy="949120"/>
          </a:xfrm>
          <a:prstGeom prst="rect">
            <a:avLst/>
          </a:prstGeom>
        </p:spPr>
      </p:pic>
      <p:sp>
        <p:nvSpPr>
          <p:cNvPr id="8" name="ZoneTexte 7"/>
          <p:cNvSpPr txBox="1"/>
          <p:nvPr/>
        </p:nvSpPr>
        <p:spPr>
          <a:xfrm>
            <a:off x="1979712" y="5698687"/>
            <a:ext cx="6186309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Documents écrits portés à la connaissance des opérateurs</a:t>
            </a:r>
          </a:p>
          <a:p>
            <a:endParaRPr lang="fr-FR" dirty="0"/>
          </a:p>
          <a:p>
            <a:pPr algn="ctr"/>
            <a:r>
              <a:rPr lang="fr-FR" dirty="0" smtClean="0"/>
              <a:t>INSTRUCTION PERMANENTE DE SECURITE (IPS)</a:t>
            </a:r>
            <a:endParaRPr lang="fr-FR" dirty="0"/>
          </a:p>
        </p:txBody>
      </p:sp>
      <p:pic>
        <p:nvPicPr>
          <p:cNvPr id="14" name="Image 1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3941" y="5771759"/>
            <a:ext cx="869985" cy="7771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74570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Processus d’apparition </a:t>
            </a:r>
            <a:br>
              <a:rPr lang="fr-FR" dirty="0" smtClean="0"/>
            </a:br>
            <a:r>
              <a:rPr lang="fr-FR" dirty="0" smtClean="0"/>
              <a:t>d’un </a:t>
            </a:r>
            <a:r>
              <a:rPr lang="fr-FR" dirty="0"/>
              <a:t>dommage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llipse 3"/>
          <p:cNvSpPr/>
          <p:nvPr/>
        </p:nvSpPr>
        <p:spPr>
          <a:xfrm>
            <a:off x="4860032" y="3284984"/>
            <a:ext cx="2376264" cy="108012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 smtClean="0">
                <a:solidFill>
                  <a:schemeClr val="tx1"/>
                </a:solidFill>
              </a:rPr>
              <a:t>Personne</a:t>
            </a:r>
            <a:endParaRPr lang="fr-FR" b="1" dirty="0">
              <a:solidFill>
                <a:schemeClr val="tx1"/>
              </a:solidFill>
            </a:endParaRPr>
          </a:p>
        </p:txBody>
      </p:sp>
      <p:sp>
        <p:nvSpPr>
          <p:cNvPr id="5" name="Ellipse 4"/>
          <p:cNvSpPr/>
          <p:nvPr/>
        </p:nvSpPr>
        <p:spPr>
          <a:xfrm>
            <a:off x="2195736" y="3284984"/>
            <a:ext cx="2376264" cy="108012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rgbClr val="FF0000"/>
                </a:solidFill>
              </a:rPr>
              <a:t>Phénomène dangereux</a:t>
            </a:r>
            <a:endParaRPr lang="fr-FR" dirty="0">
              <a:solidFill>
                <a:srgbClr val="FF0000"/>
              </a:solidFill>
            </a:endParaRPr>
          </a:p>
        </p:txBody>
      </p:sp>
      <p:sp>
        <p:nvSpPr>
          <p:cNvPr id="6" name="Ellipse 5"/>
          <p:cNvSpPr/>
          <p:nvPr/>
        </p:nvSpPr>
        <p:spPr>
          <a:xfrm>
            <a:off x="1331640" y="2420888"/>
            <a:ext cx="6696744" cy="3024336"/>
          </a:xfrm>
          <a:prstGeom prst="ellipse">
            <a:avLst/>
          </a:prstGeom>
          <a:noFill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 smtClean="0">
              <a:solidFill>
                <a:srgbClr val="FFFFFF"/>
              </a:solidFill>
            </a:endParaRPr>
          </a:p>
          <a:p>
            <a:pPr algn="ctr"/>
            <a:endParaRPr lang="fr-FR" dirty="0">
              <a:solidFill>
                <a:srgbClr val="FFFFFF"/>
              </a:solidFill>
            </a:endParaRPr>
          </a:p>
          <a:p>
            <a:pPr algn="ctr"/>
            <a:endParaRPr lang="fr-FR" dirty="0" smtClean="0">
              <a:solidFill>
                <a:srgbClr val="FFFFFF"/>
              </a:solidFill>
            </a:endParaRPr>
          </a:p>
          <a:p>
            <a:pPr algn="ctr"/>
            <a:endParaRPr lang="fr-FR" dirty="0">
              <a:solidFill>
                <a:srgbClr val="FFFFFF"/>
              </a:solidFill>
            </a:endParaRPr>
          </a:p>
          <a:p>
            <a:pPr algn="ctr"/>
            <a:endParaRPr lang="fr-FR" dirty="0" smtClean="0">
              <a:solidFill>
                <a:srgbClr val="FFFFFF"/>
              </a:solidFill>
            </a:endParaRPr>
          </a:p>
          <a:p>
            <a:pPr algn="ctr"/>
            <a:endParaRPr lang="fr-FR" dirty="0">
              <a:solidFill>
                <a:srgbClr val="FFFFFF"/>
              </a:solidFill>
            </a:endParaRPr>
          </a:p>
        </p:txBody>
      </p:sp>
      <p:sp>
        <p:nvSpPr>
          <p:cNvPr id="7" name="Légende encadrée 2 6"/>
          <p:cNvSpPr/>
          <p:nvPr/>
        </p:nvSpPr>
        <p:spPr>
          <a:xfrm>
            <a:off x="6138174" y="1575608"/>
            <a:ext cx="2196244" cy="1116124"/>
          </a:xfrm>
          <a:prstGeom prst="borderCallout2">
            <a:avLst>
              <a:gd name="adj1" fmla="val 18750"/>
              <a:gd name="adj2" fmla="val -8333"/>
              <a:gd name="adj3" fmla="val 18750"/>
              <a:gd name="adj4" fmla="val -16667"/>
              <a:gd name="adj5" fmla="val 210505"/>
              <a:gd name="adj6" fmla="val -81297"/>
            </a:avLst>
          </a:prstGeom>
          <a:solidFill>
            <a:schemeClr val="bg1">
              <a:lumMod val="95000"/>
            </a:schemeClr>
          </a:solidFill>
          <a:ln>
            <a:solidFill>
              <a:srgbClr val="FF0000"/>
            </a:solidFill>
            <a:headEnd type="diamond" w="med" len="med"/>
            <a:tailEnd type="triangl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b="1" dirty="0" smtClean="0">
                <a:solidFill>
                  <a:srgbClr val="FF0000"/>
                </a:solidFill>
              </a:rPr>
              <a:t>Situation dangereuse</a:t>
            </a:r>
            <a:endParaRPr lang="fr-FR" sz="2400" b="1" dirty="0">
              <a:solidFill>
                <a:srgbClr val="FF0000"/>
              </a:solidFill>
            </a:endParaRPr>
          </a:p>
        </p:txBody>
      </p:sp>
      <p:sp>
        <p:nvSpPr>
          <p:cNvPr id="10" name="Légende encadrée 2 9"/>
          <p:cNvSpPr/>
          <p:nvPr/>
        </p:nvSpPr>
        <p:spPr>
          <a:xfrm>
            <a:off x="467544" y="1363032"/>
            <a:ext cx="1512168" cy="846908"/>
          </a:xfrm>
          <a:prstGeom prst="borderCallout2">
            <a:avLst>
              <a:gd name="adj1" fmla="val 45742"/>
              <a:gd name="adj2" fmla="val 100512"/>
              <a:gd name="adj3" fmla="val 42143"/>
              <a:gd name="adj4" fmla="val 143577"/>
              <a:gd name="adj5" fmla="val 141292"/>
              <a:gd name="adj6" fmla="val 183117"/>
            </a:avLst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Situation de travail</a:t>
            </a:r>
            <a:endParaRPr lang="fr-FR" dirty="0"/>
          </a:p>
        </p:txBody>
      </p:sp>
      <p:sp>
        <p:nvSpPr>
          <p:cNvPr id="11" name="Rectangle 10"/>
          <p:cNvSpPr/>
          <p:nvPr/>
        </p:nvSpPr>
        <p:spPr>
          <a:xfrm>
            <a:off x="467544" y="5517232"/>
            <a:ext cx="792088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b="1" dirty="0">
                <a:solidFill>
                  <a:srgbClr val="FF0000"/>
                </a:solidFill>
              </a:rPr>
              <a:t>Phénomène dangereux </a:t>
            </a:r>
            <a:r>
              <a:rPr lang="fr-FR" dirty="0">
                <a:solidFill>
                  <a:srgbClr val="FF0000"/>
                </a:solidFill>
              </a:rPr>
              <a:t>(ISO 12100-1) : </a:t>
            </a:r>
            <a:r>
              <a:rPr lang="fr-FR" i="1" dirty="0">
                <a:solidFill>
                  <a:srgbClr val="FF0000"/>
                </a:solidFill>
              </a:rPr>
              <a:t>source potentielle de </a:t>
            </a:r>
            <a:r>
              <a:rPr lang="fr-FR" i="1" dirty="0" smtClean="0">
                <a:solidFill>
                  <a:srgbClr val="FF0000"/>
                </a:solidFill>
              </a:rPr>
              <a:t>dommage</a:t>
            </a:r>
            <a:endParaRPr lang="fr-FR" i="1" dirty="0">
              <a:solidFill>
                <a:srgbClr val="FF0000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0" y="5949280"/>
            <a:ext cx="91440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fr-FR" b="1" dirty="0">
                <a:solidFill>
                  <a:srgbClr val="FF0000"/>
                </a:solidFill>
              </a:rPr>
              <a:t>Situation dangereuse </a:t>
            </a:r>
            <a:r>
              <a:rPr lang="fr-FR" dirty="0">
                <a:solidFill>
                  <a:srgbClr val="FF0000"/>
                </a:solidFill>
              </a:rPr>
              <a:t>(ISO 12100-1) : </a:t>
            </a:r>
            <a:r>
              <a:rPr lang="fr-FR" i="1" dirty="0">
                <a:solidFill>
                  <a:srgbClr val="FF0000"/>
                </a:solidFill>
              </a:rPr>
              <a:t>situation dans laquelle une personne est </a:t>
            </a:r>
            <a:r>
              <a:rPr lang="fr-FR" i="1" dirty="0" smtClean="0">
                <a:solidFill>
                  <a:srgbClr val="FF0000"/>
                </a:solidFill>
              </a:rPr>
              <a:t>exposée </a:t>
            </a:r>
            <a:r>
              <a:rPr lang="fr-FR" i="1" dirty="0">
                <a:solidFill>
                  <a:srgbClr val="FF0000"/>
                </a:solidFill>
              </a:rPr>
              <a:t>à au moins un phénomène dangereux. L’exposition peut entraîner un dommage, immédiatement ou à plus long terme.</a:t>
            </a:r>
          </a:p>
        </p:txBody>
      </p:sp>
    </p:spTree>
    <p:extLst>
      <p:ext uri="{BB962C8B-B14F-4D97-AF65-F5344CB8AC3E}">
        <p14:creationId xmlns:p14="http://schemas.microsoft.com/office/powerpoint/2010/main" val="2428745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2222E-6 -1.9084E-6 L -0.06684 0.00532 " pathEditMode="relative" rAng="0" ptsTypes="AA">
                                      <p:cBhvr>
                                        <p:cTn id="13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351" y="25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" presetID="53" presetClass="entr" presetSubtype="1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" presetClass="entr" presetSubtype="0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7" grpId="0" animBg="1"/>
      <p:bldP spid="11" grpId="0"/>
      <p:bldP spid="1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85192" y="33902"/>
            <a:ext cx="8229600" cy="1054100"/>
          </a:xfrm>
        </p:spPr>
        <p:txBody>
          <a:bodyPr/>
          <a:lstStyle/>
          <a:p>
            <a:r>
              <a:rPr lang="fr-FR" dirty="0" smtClean="0"/>
              <a:t>Evénement dangereux et danger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llipse 3"/>
          <p:cNvSpPr/>
          <p:nvPr/>
        </p:nvSpPr>
        <p:spPr>
          <a:xfrm>
            <a:off x="4283968" y="3284984"/>
            <a:ext cx="2376264" cy="108012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 smtClean="0">
                <a:solidFill>
                  <a:schemeClr val="tx1"/>
                </a:solidFill>
              </a:rPr>
              <a:t>Personne</a:t>
            </a:r>
            <a:endParaRPr lang="fr-FR" b="1" dirty="0">
              <a:solidFill>
                <a:schemeClr val="tx1"/>
              </a:solidFill>
            </a:endParaRPr>
          </a:p>
        </p:txBody>
      </p:sp>
      <p:sp>
        <p:nvSpPr>
          <p:cNvPr id="5" name="Ellipse 4"/>
          <p:cNvSpPr/>
          <p:nvPr/>
        </p:nvSpPr>
        <p:spPr>
          <a:xfrm>
            <a:off x="2195736" y="3284984"/>
            <a:ext cx="2376264" cy="108012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b="1" dirty="0" smtClean="0">
                <a:solidFill>
                  <a:srgbClr val="FF0000"/>
                </a:solidFill>
              </a:rPr>
              <a:t>Situation dangereuse</a:t>
            </a:r>
            <a:endParaRPr lang="fr-FR" b="1" dirty="0">
              <a:solidFill>
                <a:srgbClr val="FF0000"/>
              </a:solidFill>
            </a:endParaRPr>
          </a:p>
        </p:txBody>
      </p:sp>
      <p:sp>
        <p:nvSpPr>
          <p:cNvPr id="6" name="Ellipse 5"/>
          <p:cNvSpPr/>
          <p:nvPr/>
        </p:nvSpPr>
        <p:spPr>
          <a:xfrm>
            <a:off x="1331640" y="2420888"/>
            <a:ext cx="6696744" cy="3024336"/>
          </a:xfrm>
          <a:prstGeom prst="ellipse">
            <a:avLst/>
          </a:prstGeom>
          <a:noFill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 smtClean="0"/>
          </a:p>
          <a:p>
            <a:pPr algn="ctr"/>
            <a:endParaRPr lang="fr-FR" dirty="0"/>
          </a:p>
          <a:p>
            <a:pPr algn="ctr"/>
            <a:endParaRPr lang="fr-FR" dirty="0" smtClean="0"/>
          </a:p>
          <a:p>
            <a:pPr algn="ctr"/>
            <a:endParaRPr lang="fr-FR" dirty="0"/>
          </a:p>
          <a:p>
            <a:pPr algn="ctr"/>
            <a:endParaRPr lang="fr-FR" dirty="0" smtClean="0"/>
          </a:p>
          <a:p>
            <a:pPr algn="ctr"/>
            <a:endParaRPr lang="fr-FR" dirty="0"/>
          </a:p>
          <a:p>
            <a:pPr algn="ctr"/>
            <a:r>
              <a:rPr lang="fr-FR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Situation de travail</a:t>
            </a:r>
            <a:endParaRPr lang="fr-FR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7" name="Légende encadrée 2 6"/>
          <p:cNvSpPr/>
          <p:nvPr/>
        </p:nvSpPr>
        <p:spPr>
          <a:xfrm>
            <a:off x="683568" y="1369909"/>
            <a:ext cx="2196244" cy="1077703"/>
          </a:xfrm>
          <a:prstGeom prst="borderCallout2">
            <a:avLst>
              <a:gd name="adj1" fmla="val 28817"/>
              <a:gd name="adj2" fmla="val 103163"/>
              <a:gd name="adj3" fmla="val 28817"/>
              <a:gd name="adj4" fmla="val 125173"/>
              <a:gd name="adj5" fmla="val 181606"/>
              <a:gd name="adj6" fmla="val 138156"/>
            </a:avLst>
          </a:prstGeom>
          <a:solidFill>
            <a:schemeClr val="bg1">
              <a:lumMod val="95000"/>
            </a:schemeClr>
          </a:solidFill>
          <a:ln>
            <a:solidFill>
              <a:srgbClr val="FF0000"/>
            </a:solidFill>
            <a:headEnd type="diamond" w="med" len="med"/>
            <a:tailEnd type="triangl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b="1" dirty="0" smtClean="0">
                <a:solidFill>
                  <a:srgbClr val="FF0000"/>
                </a:solidFill>
              </a:rPr>
              <a:t>Phénomène dangereux ou DANGER</a:t>
            </a:r>
            <a:endParaRPr lang="fr-FR" sz="2400" b="1" dirty="0">
              <a:solidFill>
                <a:srgbClr val="FF0000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4138524" y="6141467"/>
            <a:ext cx="4819429" cy="648072"/>
          </a:xfrm>
          <a:prstGeom prst="rect">
            <a:avLst/>
          </a:prstGeom>
          <a:ln>
            <a:solidFill>
              <a:schemeClr val="bg1">
                <a:lumMod val="50000"/>
              </a:schemeClr>
            </a:solidFill>
            <a:headEnd type="diamond" w="med" len="med"/>
            <a:tailEnd type="triangl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b="1" dirty="0" smtClean="0">
                <a:solidFill>
                  <a:schemeClr val="bg1">
                    <a:lumMod val="50000"/>
                  </a:schemeClr>
                </a:solidFill>
              </a:rPr>
              <a:t>Traumatismes, fractures, électrocution, décès</a:t>
            </a:r>
            <a:endParaRPr lang="fr-FR" b="1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9" name="Explosion 1 8"/>
          <p:cNvSpPr/>
          <p:nvPr/>
        </p:nvSpPr>
        <p:spPr>
          <a:xfrm>
            <a:off x="4139952" y="3699030"/>
            <a:ext cx="576064" cy="468052"/>
          </a:xfrm>
          <a:prstGeom prst="irregularSeal1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" name="Rectangle 9"/>
          <p:cNvSpPr/>
          <p:nvPr/>
        </p:nvSpPr>
        <p:spPr>
          <a:xfrm>
            <a:off x="3779912" y="5586824"/>
            <a:ext cx="1368152" cy="369332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fr-FR" b="1" dirty="0"/>
              <a:t>Dommage </a:t>
            </a:r>
            <a:endParaRPr lang="fr-FR" dirty="0"/>
          </a:p>
        </p:txBody>
      </p:sp>
      <p:cxnSp>
        <p:nvCxnSpPr>
          <p:cNvPr id="12" name="Connecteur droit avec flèche 11"/>
          <p:cNvCxnSpPr/>
          <p:nvPr/>
        </p:nvCxnSpPr>
        <p:spPr>
          <a:xfrm>
            <a:off x="4427984" y="4167082"/>
            <a:ext cx="0" cy="1278142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Légende encadrée 2 13"/>
          <p:cNvSpPr/>
          <p:nvPr/>
        </p:nvSpPr>
        <p:spPr>
          <a:xfrm>
            <a:off x="6650019" y="1369909"/>
            <a:ext cx="2196244" cy="1116124"/>
          </a:xfrm>
          <a:prstGeom prst="borderCallout2">
            <a:avLst>
              <a:gd name="adj1" fmla="val 50155"/>
              <a:gd name="adj2" fmla="val -7"/>
              <a:gd name="adj3" fmla="val 47424"/>
              <a:gd name="adj4" fmla="val -27769"/>
              <a:gd name="adj5" fmla="val 206582"/>
              <a:gd name="adj6" fmla="val -101419"/>
            </a:avLst>
          </a:prstGeom>
          <a:solidFill>
            <a:schemeClr val="bg1">
              <a:lumMod val="95000"/>
            </a:schemeClr>
          </a:solidFill>
          <a:ln>
            <a:solidFill>
              <a:srgbClr val="FF0000"/>
            </a:solidFill>
            <a:headEnd type="diamond" w="med" len="med"/>
            <a:tailEnd type="triangl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b="1" dirty="0" smtClean="0">
                <a:solidFill>
                  <a:srgbClr val="FF0000"/>
                </a:solidFill>
              </a:rPr>
              <a:t>Evénement dangereux</a:t>
            </a:r>
          </a:p>
        </p:txBody>
      </p:sp>
      <p:sp>
        <p:nvSpPr>
          <p:cNvPr id="17" name="Rectangle 16"/>
          <p:cNvSpPr/>
          <p:nvPr/>
        </p:nvSpPr>
        <p:spPr>
          <a:xfrm>
            <a:off x="107504" y="6141467"/>
            <a:ext cx="3959012" cy="64633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defRPr/>
            </a:pPr>
            <a:r>
              <a:rPr lang="fr-FR" b="1" dirty="0"/>
              <a:t>Dommage </a:t>
            </a:r>
            <a:r>
              <a:rPr lang="fr-FR" dirty="0"/>
              <a:t>(ISO 12100-1) : </a:t>
            </a:r>
            <a:r>
              <a:rPr lang="fr-FR" i="1" dirty="0"/>
              <a:t>blessure physique ou atteinte </a:t>
            </a:r>
            <a:r>
              <a:rPr lang="fr-FR" i="1" dirty="0" smtClean="0"/>
              <a:t>à </a:t>
            </a:r>
            <a:r>
              <a:rPr lang="fr-FR" i="1" dirty="0"/>
              <a:t>la </a:t>
            </a:r>
            <a:r>
              <a:rPr lang="fr-FR" i="1" dirty="0" smtClean="0"/>
              <a:t> santé</a:t>
            </a:r>
            <a:r>
              <a:rPr lang="fr-FR" i="1" dirty="0"/>
              <a:t>.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9351909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0" grpId="0" animBg="1"/>
      <p:bldP spid="1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-36512" y="116632"/>
            <a:ext cx="4104456" cy="1054100"/>
          </a:xfrm>
        </p:spPr>
        <p:txBody>
          <a:bodyPr/>
          <a:lstStyle/>
          <a:p>
            <a:r>
              <a:rPr lang="fr-FR" dirty="0" smtClean="0"/>
              <a:t>Situation N°1  </a:t>
            </a:r>
            <a:endParaRPr lang="fr-FR" dirty="0"/>
          </a:p>
        </p:txBody>
      </p:sp>
      <p:pic>
        <p:nvPicPr>
          <p:cNvPr id="11" name="Image 1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07904" y="260647"/>
            <a:ext cx="4248472" cy="4202149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graphicFrame>
        <p:nvGraphicFramePr>
          <p:cNvPr id="15" name="Tableau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14078752"/>
              </p:ext>
            </p:extLst>
          </p:nvPr>
        </p:nvGraphicFramePr>
        <p:xfrm>
          <a:off x="179512" y="4725144"/>
          <a:ext cx="8856984" cy="1908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72208"/>
                <a:gridCol w="2556284"/>
                <a:gridCol w="2412268"/>
                <a:gridCol w="2016224"/>
              </a:tblGrid>
              <a:tr h="720080"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>
                          <a:solidFill>
                            <a:schemeClr val="tx1"/>
                          </a:solidFill>
                        </a:rPr>
                        <a:t>Danger</a:t>
                      </a:r>
                      <a:endParaRPr lang="fr-FR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>
                          <a:solidFill>
                            <a:schemeClr val="tx1"/>
                          </a:solidFill>
                        </a:rPr>
                        <a:t>Situation dangereuse</a:t>
                      </a:r>
                      <a:endParaRPr lang="fr-FR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>
                          <a:solidFill>
                            <a:schemeClr val="tx1"/>
                          </a:solidFill>
                        </a:rPr>
                        <a:t>Evénement dangereux</a:t>
                      </a:r>
                      <a:endParaRPr lang="fr-FR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>
                          <a:solidFill>
                            <a:schemeClr val="tx1"/>
                          </a:solidFill>
                        </a:rPr>
                        <a:t>Dommage</a:t>
                      </a:r>
                      <a:endParaRPr lang="fr-FR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720080">
                <a:tc>
                  <a:txBody>
                    <a:bodyPr/>
                    <a:lstStyle/>
                    <a:p>
                      <a:endParaRPr lang="fr-FR" dirty="0" smtClean="0"/>
                    </a:p>
                    <a:p>
                      <a:endParaRPr lang="fr-FR" dirty="0" smtClean="0"/>
                    </a:p>
                    <a:p>
                      <a:endParaRPr lang="fr-FR" dirty="0" smtClean="0"/>
                    </a:p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7" name="Rectangle 16"/>
          <p:cNvSpPr/>
          <p:nvPr/>
        </p:nvSpPr>
        <p:spPr>
          <a:xfrm>
            <a:off x="323528" y="5661248"/>
            <a:ext cx="1253292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dirty="0"/>
              <a:t>Travail en </a:t>
            </a:r>
            <a:endParaRPr lang="fr-FR" dirty="0" smtClean="0"/>
          </a:p>
          <a:p>
            <a:r>
              <a:rPr lang="fr-FR" dirty="0" smtClean="0"/>
              <a:t>hauteur</a:t>
            </a:r>
            <a:endParaRPr lang="fr-FR" dirty="0"/>
          </a:p>
        </p:txBody>
      </p:sp>
      <p:sp>
        <p:nvSpPr>
          <p:cNvPr id="18" name="Rectangle 17"/>
          <p:cNvSpPr/>
          <p:nvPr/>
        </p:nvSpPr>
        <p:spPr>
          <a:xfrm>
            <a:off x="2123728" y="5589240"/>
            <a:ext cx="244827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fr-FR" dirty="0"/>
              <a:t>Le salarié est monté sur un </a:t>
            </a:r>
            <a:r>
              <a:rPr lang="fr-FR" dirty="0" smtClean="0"/>
              <a:t>escabeau, pieds nus</a:t>
            </a:r>
            <a:endParaRPr lang="fr-FR" dirty="0"/>
          </a:p>
        </p:txBody>
      </p:sp>
      <p:sp>
        <p:nvSpPr>
          <p:cNvPr id="19" name="Rectangle 18"/>
          <p:cNvSpPr/>
          <p:nvPr/>
        </p:nvSpPr>
        <p:spPr>
          <a:xfrm>
            <a:off x="4932040" y="5589240"/>
            <a:ext cx="2016224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dirty="0" smtClean="0"/>
              <a:t>Il glisse, avec la poussée sur la perceuse</a:t>
            </a:r>
            <a:endParaRPr lang="fr-FR" dirty="0"/>
          </a:p>
        </p:txBody>
      </p:sp>
      <p:sp>
        <p:nvSpPr>
          <p:cNvPr id="20" name="Rectangle 19"/>
          <p:cNvSpPr/>
          <p:nvPr/>
        </p:nvSpPr>
        <p:spPr>
          <a:xfrm>
            <a:off x="7065404" y="5615079"/>
            <a:ext cx="178194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dirty="0"/>
              <a:t>Contusions</a:t>
            </a:r>
          </a:p>
          <a:p>
            <a:r>
              <a:rPr lang="fr-FR" dirty="0"/>
              <a:t>Fractures</a:t>
            </a:r>
          </a:p>
        </p:txBody>
      </p:sp>
    </p:spTree>
    <p:extLst>
      <p:ext uri="{BB962C8B-B14F-4D97-AF65-F5344CB8AC3E}">
        <p14:creationId xmlns:p14="http://schemas.microsoft.com/office/powerpoint/2010/main" val="35985247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18" grpId="0"/>
      <p:bldP spid="19" grpId="0"/>
      <p:bldP spid="2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85192" y="33902"/>
            <a:ext cx="8229600" cy="1054100"/>
          </a:xfrm>
        </p:spPr>
        <p:txBody>
          <a:bodyPr/>
          <a:lstStyle/>
          <a:p>
            <a:r>
              <a:rPr lang="fr-FR" dirty="0"/>
              <a:t>Situation N°1 </a:t>
            </a:r>
            <a:endParaRPr lang="fr-FR" dirty="0"/>
          </a:p>
        </p:txBody>
      </p:sp>
      <p:sp>
        <p:nvSpPr>
          <p:cNvPr id="4" name="Ellipse 3"/>
          <p:cNvSpPr/>
          <p:nvPr/>
        </p:nvSpPr>
        <p:spPr>
          <a:xfrm>
            <a:off x="4283968" y="3284984"/>
            <a:ext cx="2376264" cy="108012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 smtClean="0">
                <a:solidFill>
                  <a:schemeClr val="tx1"/>
                </a:solidFill>
              </a:rPr>
              <a:t>Personne</a:t>
            </a:r>
            <a:endParaRPr lang="fr-FR" b="1" dirty="0">
              <a:solidFill>
                <a:schemeClr val="tx1"/>
              </a:solidFill>
            </a:endParaRPr>
          </a:p>
        </p:txBody>
      </p:sp>
      <p:sp>
        <p:nvSpPr>
          <p:cNvPr id="5" name="Ellipse 4"/>
          <p:cNvSpPr/>
          <p:nvPr/>
        </p:nvSpPr>
        <p:spPr>
          <a:xfrm>
            <a:off x="2195736" y="3284984"/>
            <a:ext cx="2376264" cy="108012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b="1" dirty="0" smtClean="0">
                <a:solidFill>
                  <a:srgbClr val="FF0000"/>
                </a:solidFill>
              </a:rPr>
              <a:t>Travail sur un escabeau</a:t>
            </a:r>
            <a:endParaRPr lang="fr-FR" b="1" dirty="0">
              <a:solidFill>
                <a:srgbClr val="FF0000"/>
              </a:solidFill>
            </a:endParaRPr>
          </a:p>
        </p:txBody>
      </p:sp>
      <p:sp>
        <p:nvSpPr>
          <p:cNvPr id="6" name="Ellipse 5"/>
          <p:cNvSpPr/>
          <p:nvPr/>
        </p:nvSpPr>
        <p:spPr>
          <a:xfrm>
            <a:off x="1331640" y="2420888"/>
            <a:ext cx="6696744" cy="3024336"/>
          </a:xfrm>
          <a:prstGeom prst="ellipse">
            <a:avLst/>
          </a:prstGeom>
          <a:noFill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 smtClean="0"/>
          </a:p>
          <a:p>
            <a:pPr algn="ctr"/>
            <a:endParaRPr lang="fr-FR" dirty="0"/>
          </a:p>
          <a:p>
            <a:pPr algn="ctr"/>
            <a:endParaRPr lang="fr-FR" dirty="0" smtClean="0"/>
          </a:p>
          <a:p>
            <a:pPr algn="ctr"/>
            <a:endParaRPr lang="fr-FR" dirty="0"/>
          </a:p>
          <a:p>
            <a:pPr algn="ctr"/>
            <a:endParaRPr lang="fr-FR" dirty="0" smtClean="0"/>
          </a:p>
          <a:p>
            <a:pPr algn="ctr"/>
            <a:endParaRPr lang="fr-FR" dirty="0"/>
          </a:p>
          <a:p>
            <a:pPr algn="ctr"/>
            <a:r>
              <a:rPr lang="fr-FR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Situation de travail</a:t>
            </a:r>
            <a:endParaRPr lang="fr-FR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7" name="Légende encadrée 2 6"/>
          <p:cNvSpPr/>
          <p:nvPr/>
        </p:nvSpPr>
        <p:spPr>
          <a:xfrm>
            <a:off x="683568" y="1369909"/>
            <a:ext cx="2196244" cy="1077703"/>
          </a:xfrm>
          <a:prstGeom prst="borderCallout2">
            <a:avLst>
              <a:gd name="adj1" fmla="val 28817"/>
              <a:gd name="adj2" fmla="val 103163"/>
              <a:gd name="adj3" fmla="val 28817"/>
              <a:gd name="adj4" fmla="val 125173"/>
              <a:gd name="adj5" fmla="val 181606"/>
              <a:gd name="adj6" fmla="val 138156"/>
            </a:avLst>
          </a:prstGeom>
          <a:solidFill>
            <a:schemeClr val="bg1">
              <a:lumMod val="95000"/>
            </a:schemeClr>
          </a:solidFill>
          <a:ln>
            <a:solidFill>
              <a:srgbClr val="FF0000"/>
            </a:solidFill>
            <a:headEnd type="diamond" w="med" len="med"/>
            <a:tailEnd type="triangl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b="1" dirty="0" smtClean="0">
                <a:solidFill>
                  <a:srgbClr val="FF0000"/>
                </a:solidFill>
              </a:rPr>
              <a:t>Travail en hauteur</a:t>
            </a:r>
            <a:endParaRPr lang="fr-FR" sz="2400" b="1" dirty="0">
              <a:solidFill>
                <a:srgbClr val="FF0000"/>
              </a:solidFill>
            </a:endParaRPr>
          </a:p>
        </p:txBody>
      </p:sp>
      <p:sp>
        <p:nvSpPr>
          <p:cNvPr id="9" name="Explosion 1 8"/>
          <p:cNvSpPr/>
          <p:nvPr/>
        </p:nvSpPr>
        <p:spPr>
          <a:xfrm>
            <a:off x="4139952" y="3699030"/>
            <a:ext cx="576064" cy="468052"/>
          </a:xfrm>
          <a:prstGeom prst="irregularSeal1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" name="Rectangle 9"/>
          <p:cNvSpPr/>
          <p:nvPr/>
        </p:nvSpPr>
        <p:spPr>
          <a:xfrm>
            <a:off x="3779912" y="5586824"/>
            <a:ext cx="1692188" cy="646331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fr-FR" b="1" dirty="0" smtClean="0"/>
              <a:t>Fracture, contusions </a:t>
            </a:r>
            <a:endParaRPr lang="fr-FR" dirty="0"/>
          </a:p>
        </p:txBody>
      </p:sp>
      <p:cxnSp>
        <p:nvCxnSpPr>
          <p:cNvPr id="12" name="Connecteur droit avec flèche 11"/>
          <p:cNvCxnSpPr/>
          <p:nvPr/>
        </p:nvCxnSpPr>
        <p:spPr>
          <a:xfrm>
            <a:off x="4427984" y="4167082"/>
            <a:ext cx="0" cy="1278142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Légende encadrée 2 13"/>
          <p:cNvSpPr/>
          <p:nvPr/>
        </p:nvSpPr>
        <p:spPr>
          <a:xfrm>
            <a:off x="6650019" y="764704"/>
            <a:ext cx="2196244" cy="1458099"/>
          </a:xfrm>
          <a:prstGeom prst="borderCallout2">
            <a:avLst>
              <a:gd name="adj1" fmla="val 50155"/>
              <a:gd name="adj2" fmla="val -7"/>
              <a:gd name="adj3" fmla="val 47424"/>
              <a:gd name="adj4" fmla="val -27769"/>
              <a:gd name="adj5" fmla="val 206582"/>
              <a:gd name="adj6" fmla="val -101419"/>
            </a:avLst>
          </a:prstGeom>
          <a:solidFill>
            <a:schemeClr val="bg1">
              <a:lumMod val="95000"/>
            </a:schemeClr>
          </a:solidFill>
          <a:ln>
            <a:solidFill>
              <a:srgbClr val="FF0000"/>
            </a:solidFill>
            <a:headEnd type="diamond" w="med" len="med"/>
            <a:tailEnd type="triangl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b="1" dirty="0" smtClean="0">
                <a:solidFill>
                  <a:srgbClr val="FF0000"/>
                </a:solidFill>
              </a:rPr>
              <a:t>Les pieds de la personne glissent de l’escabeau </a:t>
            </a:r>
          </a:p>
        </p:txBody>
      </p:sp>
    </p:spTree>
    <p:extLst>
      <p:ext uri="{BB962C8B-B14F-4D97-AF65-F5344CB8AC3E}">
        <p14:creationId xmlns:p14="http://schemas.microsoft.com/office/powerpoint/2010/main" val="42293997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9" grpId="0" animBg="1"/>
      <p:bldP spid="10" grpId="0" animBg="1"/>
      <p:bldP spid="1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É</a:t>
            </a:r>
            <a:r>
              <a:rPr lang="fr-FR" dirty="0" smtClean="0"/>
              <a:t>VALUER LE RISQUE</a:t>
            </a:r>
            <a:endParaRPr lang="fr-FR" dirty="0"/>
          </a:p>
        </p:txBody>
      </p:sp>
      <p:sp>
        <p:nvSpPr>
          <p:cNvPr id="4" name="Rectangle 3"/>
          <p:cNvSpPr/>
          <p:nvPr/>
        </p:nvSpPr>
        <p:spPr>
          <a:xfrm>
            <a:off x="323526" y="1484784"/>
            <a:ext cx="8403735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400" dirty="0"/>
              <a:t>L’évaluation du risque conduit à donner une dimension à cette situation potentiellement </a:t>
            </a:r>
            <a:r>
              <a:rPr lang="fr-FR" sz="2400" dirty="0" smtClean="0"/>
              <a:t> dangereuse :</a:t>
            </a:r>
            <a:endParaRPr lang="fr-FR" sz="2400" dirty="0"/>
          </a:p>
        </p:txBody>
      </p:sp>
      <p:sp>
        <p:nvSpPr>
          <p:cNvPr id="5" name="Oval 13"/>
          <p:cNvSpPr>
            <a:spLocks noChangeArrowheads="1"/>
          </p:cNvSpPr>
          <p:nvPr/>
        </p:nvSpPr>
        <p:spPr bwMode="auto">
          <a:xfrm>
            <a:off x="4680396" y="2637681"/>
            <a:ext cx="4356100" cy="4103687"/>
          </a:xfrm>
          <a:prstGeom prst="ellipse">
            <a:avLst/>
          </a:prstGeom>
          <a:ln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anchor="ctr"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endParaRPr lang="fr-FR"/>
          </a:p>
        </p:txBody>
      </p:sp>
      <p:sp>
        <p:nvSpPr>
          <p:cNvPr id="6" name="Line 4"/>
          <p:cNvSpPr>
            <a:spLocks noChangeShapeType="1"/>
          </p:cNvSpPr>
          <p:nvPr/>
        </p:nvSpPr>
        <p:spPr bwMode="auto">
          <a:xfrm flipV="1">
            <a:off x="6826696" y="3506043"/>
            <a:ext cx="0" cy="1676400"/>
          </a:xfrm>
          <a:prstGeom prst="line">
            <a:avLst/>
          </a:prstGeom>
          <a:noFill/>
          <a:ln w="38100">
            <a:solidFill>
              <a:schemeClr val="tx1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fr-FR"/>
          </a:p>
        </p:txBody>
      </p:sp>
      <p:sp>
        <p:nvSpPr>
          <p:cNvPr id="7" name="Line 5"/>
          <p:cNvSpPr>
            <a:spLocks noChangeShapeType="1"/>
          </p:cNvSpPr>
          <p:nvPr/>
        </p:nvSpPr>
        <p:spPr bwMode="auto">
          <a:xfrm>
            <a:off x="6826696" y="5182443"/>
            <a:ext cx="1752600" cy="0"/>
          </a:xfrm>
          <a:prstGeom prst="line">
            <a:avLst/>
          </a:prstGeom>
          <a:noFill/>
          <a:ln w="38100">
            <a:solidFill>
              <a:schemeClr val="tx1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fr-FR"/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6293296" y="3048843"/>
            <a:ext cx="1245854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fr-FR" sz="2400" b="1" dirty="0"/>
              <a:t>Gravité</a:t>
            </a:r>
          </a:p>
        </p:txBody>
      </p:sp>
      <p:sp>
        <p:nvSpPr>
          <p:cNvPr id="9" name="Text Box 8"/>
          <p:cNvSpPr txBox="1">
            <a:spLocks noChangeArrowheads="1"/>
          </p:cNvSpPr>
          <p:nvPr/>
        </p:nvSpPr>
        <p:spPr bwMode="auto">
          <a:xfrm>
            <a:off x="6985446" y="5301506"/>
            <a:ext cx="1773242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fr-FR" sz="2400" b="1" dirty="0"/>
              <a:t>Probabilité</a:t>
            </a:r>
          </a:p>
        </p:txBody>
      </p:sp>
      <p:sp>
        <p:nvSpPr>
          <p:cNvPr id="10" name="Oval 12"/>
          <p:cNvSpPr>
            <a:spLocks noChangeArrowheads="1"/>
          </p:cNvSpPr>
          <p:nvPr/>
        </p:nvSpPr>
        <p:spPr bwMode="auto">
          <a:xfrm>
            <a:off x="5112196" y="4653806"/>
            <a:ext cx="2016125" cy="863600"/>
          </a:xfrm>
          <a:prstGeom prst="ellipse">
            <a:avLst/>
          </a:prstGeom>
          <a:solidFill>
            <a:srgbClr val="FF9933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fr-FR" b="1"/>
              <a:t>DANGER</a:t>
            </a:r>
          </a:p>
        </p:txBody>
      </p:sp>
      <p:sp>
        <p:nvSpPr>
          <p:cNvPr id="11" name="Text Box 14"/>
          <p:cNvSpPr txBox="1">
            <a:spLocks noChangeArrowheads="1"/>
          </p:cNvSpPr>
          <p:nvPr/>
        </p:nvSpPr>
        <p:spPr bwMode="auto">
          <a:xfrm>
            <a:off x="5185221" y="3788618"/>
            <a:ext cx="1092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fr-FR" b="1"/>
              <a:t>RISQUE</a:t>
            </a:r>
          </a:p>
        </p:txBody>
      </p:sp>
      <p:sp>
        <p:nvSpPr>
          <p:cNvPr id="12" name="Rectangle 11"/>
          <p:cNvSpPr/>
          <p:nvPr/>
        </p:nvSpPr>
        <p:spPr>
          <a:xfrm>
            <a:off x="215298" y="2590750"/>
            <a:ext cx="4716742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fr-FR" sz="2400" dirty="0" smtClean="0"/>
              <a:t>en </a:t>
            </a:r>
            <a:r>
              <a:rPr lang="fr-FR" sz="2400" dirty="0"/>
              <a:t>estimant la GRAVITÉ du dommage qui serait subi </a:t>
            </a:r>
            <a:endParaRPr lang="fr-FR" sz="2400" dirty="0" smtClean="0"/>
          </a:p>
          <a:p>
            <a:pPr marL="457200" indent="-457200">
              <a:buFont typeface="+mj-lt"/>
              <a:buAutoNum type="arabicPeriod"/>
            </a:pPr>
            <a:endParaRPr lang="fr-FR" sz="1200" dirty="0"/>
          </a:p>
          <a:p>
            <a:pPr marL="457200" indent="-457200">
              <a:buFont typeface="+mj-lt"/>
              <a:buAutoNum type="arabicPeriod"/>
            </a:pPr>
            <a:r>
              <a:rPr lang="fr-FR" sz="2400" dirty="0"/>
              <a:t>En estimant la PROBABILITÉ d’occurrence du dommage</a:t>
            </a:r>
          </a:p>
        </p:txBody>
      </p:sp>
    </p:spTree>
    <p:extLst>
      <p:ext uri="{BB962C8B-B14F-4D97-AF65-F5344CB8AC3E}">
        <p14:creationId xmlns:p14="http://schemas.microsoft.com/office/powerpoint/2010/main" val="5731709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2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2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build="p" autoUpdateAnimBg="0"/>
      <p:bldP spid="9" grpId="0" build="p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Estimation de la GRAVITÉ</a:t>
            </a:r>
            <a:endParaRPr lang="fr-FR" dirty="0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512" y="1639341"/>
            <a:ext cx="8964488" cy="4525963"/>
          </a:xfrm>
        </p:spPr>
        <p:txBody>
          <a:bodyPr lIns="92075" tIns="46038" rIns="92075" bIns="46038"/>
          <a:lstStyle/>
          <a:p>
            <a:pPr eaLnBrk="1" hangingPunct="1">
              <a:lnSpc>
                <a:spcPct val="150000"/>
              </a:lnSpc>
              <a:buFont typeface="Wingdings" pitchFamily="2" charset="2"/>
              <a:buChar char=""/>
            </a:pPr>
            <a:r>
              <a:rPr lang="fr-FR" sz="2800" b="1" dirty="0" smtClean="0">
                <a:solidFill>
                  <a:srgbClr val="CC3300"/>
                </a:solidFill>
              </a:rPr>
              <a:t>faible</a:t>
            </a:r>
            <a:r>
              <a:rPr lang="fr-FR" sz="2800" b="1" dirty="0" smtClean="0">
                <a:solidFill>
                  <a:srgbClr val="FF3300"/>
                </a:solidFill>
              </a:rPr>
              <a:t> </a:t>
            </a:r>
            <a:r>
              <a:rPr lang="fr-FR" sz="2800" b="1" dirty="0" smtClean="0">
                <a:solidFill>
                  <a:schemeClr val="bg2"/>
                </a:solidFill>
              </a:rPr>
              <a:t>(accident sans arrêt de travail) : 1</a:t>
            </a:r>
          </a:p>
          <a:p>
            <a:pPr eaLnBrk="1" hangingPunct="1">
              <a:lnSpc>
                <a:spcPct val="150000"/>
              </a:lnSpc>
              <a:buFont typeface="Wingdings" pitchFamily="2" charset="2"/>
              <a:buChar char="‚"/>
            </a:pPr>
            <a:r>
              <a:rPr lang="fr-FR" sz="2800" b="1" dirty="0" smtClean="0">
                <a:solidFill>
                  <a:srgbClr val="CC3300"/>
                </a:solidFill>
              </a:rPr>
              <a:t>moyen</a:t>
            </a:r>
            <a:r>
              <a:rPr lang="fr-FR" sz="2800" b="1" dirty="0" smtClean="0"/>
              <a:t> </a:t>
            </a:r>
            <a:r>
              <a:rPr lang="fr-FR" sz="2800" b="1" dirty="0" smtClean="0">
                <a:solidFill>
                  <a:schemeClr val="bg2"/>
                </a:solidFill>
              </a:rPr>
              <a:t>(accident avec arrêt de travail) : 2</a:t>
            </a:r>
          </a:p>
          <a:p>
            <a:pPr eaLnBrk="1" hangingPunct="1">
              <a:lnSpc>
                <a:spcPct val="150000"/>
              </a:lnSpc>
              <a:buFont typeface="Wingdings" pitchFamily="2" charset="2"/>
              <a:buChar char="ƒ"/>
            </a:pPr>
            <a:r>
              <a:rPr lang="fr-FR" sz="2800" b="1" dirty="0" smtClean="0">
                <a:solidFill>
                  <a:srgbClr val="CC3300"/>
                </a:solidFill>
              </a:rPr>
              <a:t>grave</a:t>
            </a:r>
            <a:r>
              <a:rPr lang="fr-FR" sz="2800" b="1" dirty="0" smtClean="0"/>
              <a:t> </a:t>
            </a:r>
            <a:r>
              <a:rPr lang="fr-FR" sz="2800" b="1" dirty="0" smtClean="0">
                <a:solidFill>
                  <a:schemeClr val="bg2"/>
                </a:solidFill>
              </a:rPr>
              <a:t>(accident avec incapacité permanente) : 3</a:t>
            </a:r>
          </a:p>
          <a:p>
            <a:pPr eaLnBrk="1" hangingPunct="1">
              <a:lnSpc>
                <a:spcPct val="150000"/>
              </a:lnSpc>
              <a:buFont typeface="Wingdings" pitchFamily="2" charset="2"/>
              <a:buChar char="„"/>
            </a:pPr>
            <a:r>
              <a:rPr lang="fr-FR" sz="2800" b="1" dirty="0" smtClean="0">
                <a:solidFill>
                  <a:srgbClr val="CC3300"/>
                </a:solidFill>
              </a:rPr>
              <a:t>très grave</a:t>
            </a:r>
            <a:r>
              <a:rPr lang="fr-FR" sz="2800" b="1" dirty="0" smtClean="0"/>
              <a:t> </a:t>
            </a:r>
            <a:r>
              <a:rPr lang="fr-FR" sz="2800" b="1" dirty="0" smtClean="0">
                <a:solidFill>
                  <a:schemeClr val="bg2"/>
                </a:solidFill>
              </a:rPr>
              <a:t>(décès) : 4</a:t>
            </a:r>
          </a:p>
        </p:txBody>
      </p:sp>
      <p:sp>
        <p:nvSpPr>
          <p:cNvPr id="5" name="Rectangle 4"/>
          <p:cNvSpPr/>
          <p:nvPr/>
        </p:nvSpPr>
        <p:spPr>
          <a:xfrm>
            <a:off x="1115616" y="5301208"/>
            <a:ext cx="4011034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32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Pour notre exemple</a:t>
            </a:r>
            <a:endParaRPr lang="fr-FR" sz="32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6" name="Ellipse 5"/>
          <p:cNvSpPr/>
          <p:nvPr/>
        </p:nvSpPr>
        <p:spPr>
          <a:xfrm>
            <a:off x="218801" y="2348880"/>
            <a:ext cx="1616895" cy="792088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962032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 autoUpdateAnimBg="0"/>
      <p:bldP spid="5" grpId="0"/>
      <p:bldP spid="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4363" y="1551012"/>
            <a:ext cx="7915275" cy="4686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142652"/>
            <a:ext cx="8229600" cy="1054100"/>
          </a:xfrm>
        </p:spPr>
        <p:txBody>
          <a:bodyPr/>
          <a:lstStyle/>
          <a:p>
            <a:r>
              <a:rPr lang="fr-FR" dirty="0"/>
              <a:t>Estimation de la </a:t>
            </a:r>
            <a:r>
              <a:rPr lang="fr-FR" dirty="0" smtClean="0"/>
              <a:t>PROBABILITÉ </a:t>
            </a:r>
            <a:r>
              <a:rPr lang="fr-FR" dirty="0"/>
              <a:t>d’apparition du dommage</a:t>
            </a:r>
          </a:p>
        </p:txBody>
      </p:sp>
      <p:sp>
        <p:nvSpPr>
          <p:cNvPr id="4" name="Flèche vers le bas 3"/>
          <p:cNvSpPr/>
          <p:nvPr/>
        </p:nvSpPr>
        <p:spPr>
          <a:xfrm>
            <a:off x="3419872" y="2924944"/>
            <a:ext cx="288032" cy="648072"/>
          </a:xfrm>
          <a:prstGeom prst="downArrow">
            <a:avLst/>
          </a:prstGeom>
          <a:solidFill>
            <a:schemeClr val="bg1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Flèche vers le bas 5"/>
          <p:cNvSpPr/>
          <p:nvPr/>
        </p:nvSpPr>
        <p:spPr>
          <a:xfrm>
            <a:off x="5076056" y="3019007"/>
            <a:ext cx="288032" cy="409993"/>
          </a:xfrm>
          <a:prstGeom prst="downArrow">
            <a:avLst/>
          </a:prstGeom>
          <a:solidFill>
            <a:schemeClr val="bg1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Flèche vers le bas 6"/>
          <p:cNvSpPr/>
          <p:nvPr/>
        </p:nvSpPr>
        <p:spPr>
          <a:xfrm>
            <a:off x="6750496" y="2694971"/>
            <a:ext cx="288032" cy="648072"/>
          </a:xfrm>
          <a:prstGeom prst="downArrow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Rectangle 7"/>
          <p:cNvSpPr/>
          <p:nvPr/>
        </p:nvSpPr>
        <p:spPr>
          <a:xfrm>
            <a:off x="1002521" y="6084585"/>
            <a:ext cx="4011034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32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Pour notre exemple</a:t>
            </a:r>
            <a:endParaRPr lang="fr-FR" sz="32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10" name="Ellipse 9"/>
          <p:cNvSpPr/>
          <p:nvPr/>
        </p:nvSpPr>
        <p:spPr>
          <a:xfrm>
            <a:off x="3203848" y="4855775"/>
            <a:ext cx="1616895" cy="792088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" name="Ellipse 10"/>
          <p:cNvSpPr/>
          <p:nvPr/>
        </p:nvSpPr>
        <p:spPr>
          <a:xfrm>
            <a:off x="5076056" y="5251819"/>
            <a:ext cx="1008112" cy="64807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Ellipse 11"/>
          <p:cNvSpPr/>
          <p:nvPr/>
        </p:nvSpPr>
        <p:spPr>
          <a:xfrm>
            <a:off x="6228184" y="5229200"/>
            <a:ext cx="1616895" cy="612068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203907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0" grpId="0" animBg="1"/>
      <p:bldP spid="11" grpId="0" animBg="1"/>
      <p:bldP spid="12" grpId="0" animBg="1"/>
    </p:bldLst>
  </p:timing>
</p:sld>
</file>

<file path=ppt/theme/theme1.xml><?xml version="1.0" encoding="utf-8"?>
<a:theme xmlns:a="http://schemas.openxmlformats.org/drawingml/2006/main" name="1_Bluewave">
  <a:themeElements>
    <a:clrScheme name="Bluewave 16">
      <a:dk1>
        <a:srgbClr val="000000"/>
      </a:dk1>
      <a:lt1>
        <a:srgbClr val="FFFFFF"/>
      </a:lt1>
      <a:dk2>
        <a:srgbClr val="0066CC"/>
      </a:dk2>
      <a:lt2>
        <a:srgbClr val="808080"/>
      </a:lt2>
      <a:accent1>
        <a:srgbClr val="A7D3FF"/>
      </a:accent1>
      <a:accent2>
        <a:srgbClr val="003468"/>
      </a:accent2>
      <a:accent3>
        <a:srgbClr val="FFFFFF"/>
      </a:accent3>
      <a:accent4>
        <a:srgbClr val="000000"/>
      </a:accent4>
      <a:accent5>
        <a:srgbClr val="D0E6FF"/>
      </a:accent5>
      <a:accent6>
        <a:srgbClr val="002E5E"/>
      </a:accent6>
      <a:hlink>
        <a:srgbClr val="0066CC"/>
      </a:hlink>
      <a:folHlink>
        <a:srgbClr val="8396B7"/>
      </a:folHlink>
    </a:clrScheme>
    <a:fontScheme name="Bluewav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Bluewav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wav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wav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wav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wav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wav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wav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wav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wav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wav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wav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wav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wave 13">
        <a:dk1>
          <a:srgbClr val="000000"/>
        </a:dk1>
        <a:lt1>
          <a:srgbClr val="FFFFFF"/>
        </a:lt1>
        <a:dk2>
          <a:srgbClr val="FFFFFF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wave 14">
        <a:dk1>
          <a:srgbClr val="000000"/>
        </a:dk1>
        <a:lt1>
          <a:srgbClr val="FFFFFF"/>
        </a:lt1>
        <a:dk2>
          <a:srgbClr val="0066CC"/>
        </a:dk2>
        <a:lt2>
          <a:srgbClr val="808080"/>
        </a:lt2>
        <a:accent1>
          <a:srgbClr val="A7D3FF"/>
        </a:accent1>
        <a:accent2>
          <a:srgbClr val="003468"/>
        </a:accent2>
        <a:accent3>
          <a:srgbClr val="FFFFFF"/>
        </a:accent3>
        <a:accent4>
          <a:srgbClr val="000000"/>
        </a:accent4>
        <a:accent5>
          <a:srgbClr val="D0E6FF"/>
        </a:accent5>
        <a:accent6>
          <a:srgbClr val="002E5E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wave 15">
        <a:dk1>
          <a:srgbClr val="000000"/>
        </a:dk1>
        <a:lt1>
          <a:srgbClr val="FFFFFF"/>
        </a:lt1>
        <a:dk2>
          <a:srgbClr val="0066CC"/>
        </a:dk2>
        <a:lt2>
          <a:srgbClr val="808080"/>
        </a:lt2>
        <a:accent1>
          <a:srgbClr val="A7D3FF"/>
        </a:accent1>
        <a:accent2>
          <a:srgbClr val="003468"/>
        </a:accent2>
        <a:accent3>
          <a:srgbClr val="FFFFFF"/>
        </a:accent3>
        <a:accent4>
          <a:srgbClr val="000000"/>
        </a:accent4>
        <a:accent5>
          <a:srgbClr val="D0E6FF"/>
        </a:accent5>
        <a:accent6>
          <a:srgbClr val="002E5E"/>
        </a:accent6>
        <a:hlink>
          <a:srgbClr val="0089D8"/>
        </a:hlink>
        <a:folHlink>
          <a:srgbClr val="8396B7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wave 16">
        <a:dk1>
          <a:srgbClr val="000000"/>
        </a:dk1>
        <a:lt1>
          <a:srgbClr val="FFFFFF"/>
        </a:lt1>
        <a:dk2>
          <a:srgbClr val="0066CC"/>
        </a:dk2>
        <a:lt2>
          <a:srgbClr val="808080"/>
        </a:lt2>
        <a:accent1>
          <a:srgbClr val="A7D3FF"/>
        </a:accent1>
        <a:accent2>
          <a:srgbClr val="003468"/>
        </a:accent2>
        <a:accent3>
          <a:srgbClr val="FFFFFF"/>
        </a:accent3>
        <a:accent4>
          <a:srgbClr val="000000"/>
        </a:accent4>
        <a:accent5>
          <a:srgbClr val="D0E6FF"/>
        </a:accent5>
        <a:accent6>
          <a:srgbClr val="002E5E"/>
        </a:accent6>
        <a:hlink>
          <a:srgbClr val="0066CC"/>
        </a:hlink>
        <a:folHlink>
          <a:srgbClr val="8396B7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564</TotalTime>
  <Words>1419</Words>
  <Application>Microsoft Office PowerPoint</Application>
  <PresentationFormat>Affichage à l'écran (4:3)</PresentationFormat>
  <Paragraphs>337</Paragraphs>
  <Slides>24</Slides>
  <Notes>12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24</vt:i4>
      </vt:variant>
    </vt:vector>
  </HeadingPairs>
  <TitlesOfParts>
    <vt:vector size="25" baseType="lpstr">
      <vt:lpstr>1_Bluewave</vt:lpstr>
      <vt:lpstr>PRINCIPES GÉNÉRAUX  DE PRÉVENTION</vt:lpstr>
      <vt:lpstr>ANALYSER LES RISQUES</vt:lpstr>
      <vt:lpstr>Processus d’apparition  d’un dommage</vt:lpstr>
      <vt:lpstr>Evénement dangereux et danger</vt:lpstr>
      <vt:lpstr>Situation N°1  </vt:lpstr>
      <vt:lpstr>Situation N°1 </vt:lpstr>
      <vt:lpstr>ÉVALUER LE RISQUE</vt:lpstr>
      <vt:lpstr>Estimation de la GRAVITÉ</vt:lpstr>
      <vt:lpstr>Estimation de la PROBABILITÉ d’apparition du dommage</vt:lpstr>
      <vt:lpstr>Evaluer le risque</vt:lpstr>
      <vt:lpstr>Situation N°1 </vt:lpstr>
      <vt:lpstr>METTRE EN ŒUVRE  DES MESURES DE PREVENTION</vt:lpstr>
      <vt:lpstr>Situation N°1 </vt:lpstr>
      <vt:lpstr>Situation N°1 </vt:lpstr>
      <vt:lpstr>Situation N°1  Grille d‘analyse des risques</vt:lpstr>
      <vt:lpstr>Situation N°2</vt:lpstr>
      <vt:lpstr>Situation N°2</vt:lpstr>
      <vt:lpstr>Synthèse</vt:lpstr>
      <vt:lpstr>Compléments</vt:lpstr>
      <vt:lpstr>Principes mis en œuvre  pour le risque électrique</vt:lpstr>
      <vt:lpstr>Illustration pour le  risque électrique 1- Prévention intrinsèque</vt:lpstr>
      <vt:lpstr>Illustration pour le  risque électrique 2- Protection collective</vt:lpstr>
      <vt:lpstr>Illustration pour le  risque électrique 3- Protections individuelles</vt:lpstr>
      <vt:lpstr>Illustration pour le  risque électrique 4- Etablir des instructions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PRINCIPES GÉNÉRAUX  DE PRÉVENTION</dc:title>
  <dc:creator>RNR STI</dc:creator>
  <cp:lastModifiedBy>RNR STI</cp:lastModifiedBy>
  <cp:revision>73</cp:revision>
  <dcterms:created xsi:type="dcterms:W3CDTF">2013-09-06T13:00:46Z</dcterms:created>
  <dcterms:modified xsi:type="dcterms:W3CDTF">2014-04-14T12:21:36Z</dcterms:modified>
</cp:coreProperties>
</file>