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96" r:id="rId8"/>
    <p:sldId id="273" r:id="rId9"/>
    <p:sldId id="275" r:id="rId10"/>
    <p:sldId id="274" r:id="rId11"/>
    <p:sldId id="259" r:id="rId12"/>
    <p:sldId id="281" r:id="rId13"/>
    <p:sldId id="282" r:id="rId14"/>
    <p:sldId id="283" r:id="rId15"/>
    <p:sldId id="284" r:id="rId16"/>
    <p:sldId id="277" r:id="rId17"/>
    <p:sldId id="278" r:id="rId18"/>
    <p:sldId id="285" r:id="rId19"/>
    <p:sldId id="286" r:id="rId20"/>
    <p:sldId id="287" r:id="rId21"/>
    <p:sldId id="288" r:id="rId22"/>
    <p:sldId id="289" r:id="rId23"/>
    <p:sldId id="290" r:id="rId24"/>
    <p:sldId id="294" r:id="rId25"/>
    <p:sldId id="291" r:id="rId26"/>
    <p:sldId id="292" r:id="rId27"/>
    <p:sldId id="293" r:id="rId28"/>
    <p:sldId id="295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2" autoAdjust="0"/>
    <p:restoredTop sz="94660"/>
  </p:normalViewPr>
  <p:slideViewPr>
    <p:cSldViewPr>
      <p:cViewPr varScale="1">
        <p:scale>
          <a:sx n="105" d="100"/>
          <a:sy n="105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8E48-A47F-4D4F-A9F2-AA7F577EB9A4}" type="datetimeFigureOut">
              <a:rPr lang="fr-FR" smtClean="0"/>
              <a:pPr/>
              <a:t>06/01/2011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26CB-822C-4BD2-A26E-C6B2DAC97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792087"/>
          </a:xfrm>
        </p:spPr>
        <p:txBody>
          <a:bodyPr/>
          <a:lstStyle/>
          <a:p>
            <a:r>
              <a:rPr lang="fr-FR" dirty="0" smtClean="0"/>
              <a:t>LA MANUTENTION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1772816"/>
            <a:ext cx="6400800" cy="3960440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</a:rPr>
              <a:t>Plan de prévention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La sécurité et le travail en équipe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Gestes et postures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Evaluation des centres de gravité</a:t>
            </a:r>
          </a:p>
          <a:p>
            <a:pPr algn="l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996" y="3356992"/>
            <a:ext cx="1585605" cy="324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ce réservé du contenu 5" descr="Eling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8412"/>
            <a:ext cx="432048" cy="660958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869160"/>
            <a:ext cx="936104" cy="173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600" dirty="0" smtClean="0"/>
              <a:t>La sécurité collective</a:t>
            </a:r>
          </a:p>
          <a:p>
            <a:pPr marL="342900" lvl="1" indent="-342900">
              <a:buNone/>
            </a:pPr>
            <a:r>
              <a:rPr lang="fr-FR" dirty="0" smtClean="0"/>
              <a:t>C’est d’abord un espace de travail constamment rangé.</a:t>
            </a:r>
          </a:p>
          <a:p>
            <a:pPr marL="342900" lvl="1" indent="-342900"/>
            <a:r>
              <a:rPr lang="fr-FR" dirty="0" smtClean="0"/>
              <a:t>Faire preuve de bon sens</a:t>
            </a:r>
          </a:p>
          <a:p>
            <a:pPr marL="342900" lvl="1" indent="-342900"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pic>
        <p:nvPicPr>
          <p:cNvPr id="32770" name="Picture 2" descr="http://itasth.qc.ca/claude_tanguay/Caricatures/manute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3232750" cy="2376264"/>
          </a:xfrm>
          <a:prstGeom prst="rect">
            <a:avLst/>
          </a:prstGeom>
          <a:noFill/>
        </p:spPr>
      </p:pic>
      <p:pic>
        <p:nvPicPr>
          <p:cNvPr id="32771" name="Picture 3" descr="D:\Manutention\Images\risques aménagement circu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852936"/>
            <a:ext cx="2349757" cy="297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Le travail en équipe.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755576" y="1493168"/>
            <a:ext cx="6772732" cy="4413570"/>
            <a:chOff x="755576" y="1493168"/>
            <a:chExt cx="6772732" cy="4413570"/>
          </a:xfrm>
        </p:grpSpPr>
        <p:pic>
          <p:nvPicPr>
            <p:cNvPr id="15361" name="Picture 1" descr="C:\Users\Benoit\AppData\Local\Microsoft\Windows\Temporary Internet Files\Content.IE5\0GQA49NL\MC90007871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216" y="2564904"/>
              <a:ext cx="1012092" cy="2014413"/>
            </a:xfrm>
            <a:prstGeom prst="rect">
              <a:avLst/>
            </a:prstGeom>
            <a:noFill/>
          </p:spPr>
        </p:pic>
        <p:pic>
          <p:nvPicPr>
            <p:cNvPr id="15362" name="Picture 2" descr="C:\Users\Benoit\AppData\Local\Microsoft\Windows\Temporary Internet Files\Content.IE5\7RY5IZO8\MC90007871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573016"/>
              <a:ext cx="1856557" cy="2266107"/>
            </a:xfrm>
            <a:prstGeom prst="rect">
              <a:avLst/>
            </a:prstGeom>
            <a:noFill/>
          </p:spPr>
        </p:pic>
        <p:pic>
          <p:nvPicPr>
            <p:cNvPr id="15364" name="Picture 4" descr="C:\Users\Benoit\AppData\Local\Microsoft\Windows\Temporary Internet Files\Content.IE5\7RY5IZO8\MC900078704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1844824"/>
              <a:ext cx="1103317" cy="2142183"/>
            </a:xfrm>
            <a:prstGeom prst="rect">
              <a:avLst/>
            </a:prstGeom>
            <a:noFill/>
          </p:spPr>
        </p:pic>
        <p:pic>
          <p:nvPicPr>
            <p:cNvPr id="15365" name="Picture 5" descr="C:\Users\Benoit\AppData\Local\Microsoft\Windows\Temporary Internet Files\Content.IE5\0GQA49NL\MC900229697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9912" y="3068960"/>
              <a:ext cx="2880320" cy="2837778"/>
            </a:xfrm>
            <a:prstGeom prst="rect">
              <a:avLst/>
            </a:prstGeom>
            <a:noFill/>
          </p:spPr>
        </p:pic>
        <p:sp>
          <p:nvSpPr>
            <p:cNvPr id="10" name="Bulle ronde 9"/>
            <p:cNvSpPr/>
            <p:nvPr/>
          </p:nvSpPr>
          <p:spPr>
            <a:xfrm>
              <a:off x="2915816" y="1844824"/>
              <a:ext cx="1080120" cy="792088"/>
            </a:xfrm>
            <a:prstGeom prst="wedgeEllipseCallout">
              <a:avLst>
                <a:gd name="adj1" fmla="val 75137"/>
                <a:gd name="adj2" fmla="val -1509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dirty="0" err="1" smtClean="0"/>
                <a:t>fbhrivfhefvhfvqeflvjfoezjqvefaovehbfehfhebfheifvhiuehfih</a:t>
              </a:r>
              <a:endParaRPr lang="fr-FR" sz="500" dirty="0"/>
            </a:p>
          </p:txBody>
        </p:sp>
        <p:sp>
          <p:nvSpPr>
            <p:cNvPr id="11" name="Bulle ronde 10"/>
            <p:cNvSpPr/>
            <p:nvPr/>
          </p:nvSpPr>
          <p:spPr>
            <a:xfrm>
              <a:off x="755576" y="2276872"/>
              <a:ext cx="1584176" cy="1008112"/>
            </a:xfrm>
            <a:prstGeom prst="wedgeEllipseCallout">
              <a:avLst>
                <a:gd name="adj1" fmla="val 50101"/>
                <a:gd name="adj2" fmla="val 9419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dirty="0" err="1" smtClean="0"/>
                <a:t>Heribfvfhihifiqvhfifvhiqhfvevezbk</a:t>
              </a:r>
              <a:r>
                <a:rPr lang="fr-FR" sz="500" dirty="0" smtClean="0"/>
                <a:t> dvhBFIBHVIZHDIHEDIhviuhebzvhiZHIhvezfherfjenofjoqnjfnfozjiofvnqezfnqzonvçnfvzçuvozn </a:t>
              </a:r>
              <a:r>
                <a:rPr lang="fr-FR" sz="500" dirty="0" err="1" smtClean="0"/>
                <a:t>jvrezojvljrgojrklgj</a:t>
              </a:r>
              <a:r>
                <a:rPr lang="fr-FR" sz="500" dirty="0" smtClean="0"/>
                <a:t>^</a:t>
              </a:r>
              <a:r>
                <a:rPr lang="fr-FR" sz="500" dirty="0" err="1" smtClean="0"/>
                <a:t>àfvin</a:t>
              </a:r>
              <a:r>
                <a:rPr lang="fr-FR" sz="500" dirty="0" smtClean="0"/>
                <a:t> </a:t>
              </a:r>
              <a:r>
                <a:rPr lang="fr-FR" sz="500" dirty="0" err="1" smtClean="0"/>
                <a:t>vuvj’jrnàrj</a:t>
              </a:r>
              <a:r>
                <a:rPr lang="fr-FR" sz="500" dirty="0" smtClean="0"/>
                <a:t> »’</a:t>
              </a:r>
              <a:r>
                <a:rPr lang="fr-FR" sz="500" dirty="0" err="1" smtClean="0"/>
                <a:t>vnjrj</a:t>
              </a:r>
              <a:endParaRPr lang="fr-FR" sz="500" dirty="0"/>
            </a:p>
          </p:txBody>
        </p:sp>
        <p:sp>
          <p:nvSpPr>
            <p:cNvPr id="12" name="Bulle ronde 11"/>
            <p:cNvSpPr/>
            <p:nvPr/>
          </p:nvSpPr>
          <p:spPr>
            <a:xfrm>
              <a:off x="5660504" y="1493168"/>
              <a:ext cx="1584176" cy="1008112"/>
            </a:xfrm>
            <a:prstGeom prst="wedgeEllipseCallout">
              <a:avLst>
                <a:gd name="adj1" fmla="val 32020"/>
                <a:gd name="adj2" fmla="val 898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dirty="0" err="1" smtClean="0"/>
                <a:t>Heribfvfhihifiqvhfifvhiqhfvevezbk</a:t>
              </a:r>
              <a:r>
                <a:rPr lang="fr-FR" sz="500" dirty="0" smtClean="0"/>
                <a:t> dvhBFIBHVIZHDIHEDIhviuhebzvhiZHIhvezfherfjenofjoqnjfnfozjiofvnqezfnqzonvçnfvzçuvozn </a:t>
              </a:r>
              <a:r>
                <a:rPr lang="fr-FR" sz="500" dirty="0" err="1" smtClean="0"/>
                <a:t>jvrezojvljrgojrklgj</a:t>
              </a:r>
              <a:r>
                <a:rPr lang="fr-FR" sz="500" dirty="0" smtClean="0"/>
                <a:t>^</a:t>
              </a:r>
              <a:r>
                <a:rPr lang="fr-FR" sz="500" dirty="0" err="1" smtClean="0"/>
                <a:t>àfvin</a:t>
              </a:r>
              <a:r>
                <a:rPr lang="fr-FR" sz="500" dirty="0" smtClean="0"/>
                <a:t> </a:t>
              </a:r>
              <a:r>
                <a:rPr lang="fr-FR" sz="500" dirty="0" err="1" smtClean="0"/>
                <a:t>vuvj’jrnàrj</a:t>
              </a:r>
              <a:r>
                <a:rPr lang="fr-FR" sz="500" dirty="0" smtClean="0"/>
                <a:t> »’</a:t>
              </a:r>
              <a:r>
                <a:rPr lang="fr-FR" sz="500" dirty="0" err="1" smtClean="0"/>
                <a:t>vnjrj</a:t>
              </a:r>
              <a:endParaRPr lang="fr-FR" sz="500" dirty="0"/>
            </a:p>
          </p:txBody>
        </p:sp>
        <p:sp>
          <p:nvSpPr>
            <p:cNvPr id="13" name="Bulle ronde 12"/>
            <p:cNvSpPr/>
            <p:nvPr/>
          </p:nvSpPr>
          <p:spPr>
            <a:xfrm>
              <a:off x="2843808" y="2780928"/>
              <a:ext cx="504056" cy="504056"/>
            </a:xfrm>
            <a:prstGeom prst="wedgeEllipseCallout">
              <a:avLst>
                <a:gd name="adj1" fmla="val 75137"/>
                <a:gd name="adj2" fmla="val 20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" dirty="0" err="1" smtClean="0"/>
                <a:t>Fbjvwd</a:t>
              </a:r>
              <a:r>
                <a:rPr lang="fr-FR" sz="500" dirty="0" smtClean="0"/>
                <a:t> </a:t>
              </a:r>
              <a:r>
                <a:rPr lang="fr-FR" sz="500" dirty="0" err="1" smtClean="0"/>
                <a:t>fiq</a:t>
              </a:r>
              <a:endParaRPr lang="fr-FR" sz="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Le travail en équipe. Les points de vue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pic>
        <p:nvPicPr>
          <p:cNvPr id="14" name="Image 13" descr="P1000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264696" cy="4698522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rot="10800000">
            <a:off x="2123728" y="3140968"/>
            <a:ext cx="3816424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0800000" flipV="1">
            <a:off x="2195736" y="3573016"/>
            <a:ext cx="3744416" cy="18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Le travail en équipe. Les points de vue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pic>
        <p:nvPicPr>
          <p:cNvPr id="14" name="Image 13" descr="P1000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264696" cy="4698522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rot="16200000" flipV="1">
            <a:off x="1871700" y="4473116"/>
            <a:ext cx="1872208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1547664" y="4725144"/>
            <a:ext cx="1944216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Le travail en équipe. Les points de vue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pic>
        <p:nvPicPr>
          <p:cNvPr id="14" name="Image 13" descr="P1000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264696" cy="4698522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rot="10800000">
            <a:off x="2267744" y="3645024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0800000">
            <a:off x="2267744" y="3645024"/>
            <a:ext cx="1656184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Le travail en équipe. Les points de vue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pic>
        <p:nvPicPr>
          <p:cNvPr id="14" name="Image 13" descr="P1000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264696" cy="4698522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rot="10800000">
            <a:off x="1835696" y="2996952"/>
            <a:ext cx="482453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0800000" flipV="1">
            <a:off x="3203848" y="3501008"/>
            <a:ext cx="3456384" cy="30243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ulle ronde 10"/>
          <p:cNvSpPr/>
          <p:nvPr/>
        </p:nvSpPr>
        <p:spPr>
          <a:xfrm>
            <a:off x="5220072" y="1772816"/>
            <a:ext cx="2376264" cy="1224136"/>
          </a:xfrm>
          <a:prstGeom prst="wedgeEllipseCallout">
            <a:avLst>
              <a:gd name="adj1" fmla="val 13475"/>
              <a:gd name="adj2" fmla="val 67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STOPP !!!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/>
          <a:lstStyle/>
          <a:p>
            <a:r>
              <a:rPr lang="fr-FR" sz="2400" dirty="0" smtClean="0"/>
              <a:t>Le travail en </a:t>
            </a:r>
            <a:r>
              <a:rPr lang="fr-FR" sz="2400" dirty="0" smtClean="0"/>
              <a:t>équipe, c’est respecter un schéma de communication</a:t>
            </a:r>
            <a:endParaRPr lang="fr-FR" sz="2400" dirty="0" smtClean="0"/>
          </a:p>
          <a:p>
            <a:pPr lvl="1"/>
            <a:r>
              <a:rPr lang="fr-FR" dirty="0" smtClean="0"/>
              <a:t>Règle N°1 : </a:t>
            </a:r>
            <a:r>
              <a:rPr lang="fr-FR" sz="2400" dirty="0" smtClean="0"/>
              <a:t>tout le monde doit écouter ce que l’autre dis</a:t>
            </a: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899592" y="3573016"/>
            <a:ext cx="7416824" cy="1006371"/>
            <a:chOff x="899592" y="3573016"/>
            <a:chExt cx="7416824" cy="1006371"/>
          </a:xfrm>
        </p:grpSpPr>
        <p:sp>
          <p:nvSpPr>
            <p:cNvPr id="14" name="ZoneTexte 13"/>
            <p:cNvSpPr txBox="1"/>
            <p:nvPr/>
          </p:nvSpPr>
          <p:spPr>
            <a:xfrm>
              <a:off x="899592" y="3933056"/>
              <a:ext cx="2736304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 smtClean="0"/>
                <a:t>Emetteur</a:t>
              </a:r>
              <a:endParaRPr lang="fr-FR" sz="36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580112" y="3933056"/>
              <a:ext cx="2736304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 smtClean="0"/>
                <a:t>Récepteur</a:t>
              </a:r>
              <a:endParaRPr lang="fr-FR" sz="3600" dirty="0"/>
            </a:p>
          </p:txBody>
        </p:sp>
        <p:cxnSp>
          <p:nvCxnSpPr>
            <p:cNvPr id="17" name="Connecteur droit avec flèche 16"/>
            <p:cNvCxnSpPr>
              <a:stCxn id="14" idx="3"/>
              <a:endCxn id="15" idx="1"/>
            </p:cNvCxnSpPr>
            <p:nvPr/>
          </p:nvCxnSpPr>
          <p:spPr>
            <a:xfrm>
              <a:off x="3635896" y="4256222"/>
              <a:ext cx="19442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779912" y="3573016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Canal de communication</a:t>
              </a:r>
              <a:endParaRPr lang="fr-FR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899592" y="458112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Vérifie que le récepteur est à l’écoute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580112" y="4581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Attentif à l’émetteur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Le travail en équipe.</a:t>
            </a:r>
          </a:p>
          <a:p>
            <a:pPr lvl="1"/>
            <a:r>
              <a:rPr lang="fr-FR" dirty="0" smtClean="0"/>
              <a:t>Règle </a:t>
            </a:r>
            <a:r>
              <a:rPr lang="fr-FR" dirty="0" smtClean="0"/>
              <a:t>N°2 : </a:t>
            </a:r>
            <a:r>
              <a:rPr lang="fr-FR" dirty="0" smtClean="0"/>
              <a:t>Chacun </a:t>
            </a:r>
            <a:r>
              <a:rPr lang="fr-FR" dirty="0" smtClean="0"/>
              <a:t>doit pouvoir donner son avis pour échanger les idées</a:t>
            </a:r>
          </a:p>
          <a:p>
            <a:pPr lvl="1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sp>
        <p:nvSpPr>
          <p:cNvPr id="39938" name="AutoShape 2" descr="data:image/jpg;base64,/9j/4AAQSkZJRgABAQAAAQABAAD/2wCEAAkGBhQSEBQSEhMWFRIVGCAVFhUYGRsWHBsYGhUYGRUVHh8gHScgHBkkIRgYIC8gJC01LCwwFh8zOTw2PSgrLCoBCQoKDgwOGg8PGjUiHyQvNDUsMTUqLi81LjQzNSwpLS4xMjQpNTUwKTUqLSo1LC8yNSksNTAsLDUsLDQsKjQsKv/AABEIAHQAdAMBIgACEQEDEQH/xAAbAAEAAwADAQAAAAAAAAAAAAAABAUGAQIDB//EAEgQAAIBAwIEAwQDCQ4HAQAAAAECAwAEERIhBQYxQRNRYSIyQnEUI1IzQ1NigYKRkqEHFiREVFVjcpOjw9HS4ReisbPB0/AV/8QAGgEBAQADAQEAAAAAAAAAAAAAAAUBAwQCBv/EAC8RAAIBAgQEBQIHAQAAAAAAAAABAgMRBBIhUQUxQWETInGR0YHBMkKhseHw8SP/2gAMAwEAAhEDEQA/APolKUoBSlKAUC0rI8z8nT3Vx4sd14S6AujMmxBbJ9lgN8/srZTjGUrSdlv/AIYk2lorml4rJIkErxJqlVGZFxnLBSVGO+/bv0rB/ufcyXc90UkdpYtBZiQPYO2gggDGTtp9c/DUfiXIVzDDJKb0sI0ZyA0oJ0qTj3vSs1y1wqS4uBDFKYiyklssBhRnB0kE9f2mrGHwtJ0KrzJ8tbPT9P2OSdSSnHR/pqfc9B8jXFfO/wDhrdfy79sv+qtrwPh7QW0cTv4joCC+++WYjqSehA38qlVacILyzUvo/ujpjJvmrE+lKVoPYpSlAKUpQClKUApSo99fRwxtLK6pGoyzMcAf7+g3PagPDifHYLbT48qxBvdL5CnHUasac+mc1xwfj0F0rNbyCRUOksAwGrGcAkDJAxnHmPOqOS2l4oMSh4OHEg6D7M1wAQQW/BRdwPePpkYn8ncD+hWMcBGWTUz6RksxdjkeZI0gfIUB25zvkisZ9bY1xtGg7s7qQqj/AK+gBPavmnIV+kV/G0jBVIZMnoGYYXJ7AnbPrVvbW0vGLwvIGjtYiV09CoyMxD+mbA1H4cDyUHU818mR3MCrEqpLEumLbC6R95P4h7eR37sDZpVKeHpuhN/j/E1+Xb17nLKMqks66cu5pah8K4zDcp4kEiyL0OOqn7LKcMp9CAazX7nvHpZA9rOj64NtZHQA6fDc/hB2+0AfLLXHFeVYppPGQtBcjpcRHS59HHuyL5hhUqrTdKbg+h0RlmVy6pWZHH7i02v49cI/jkCkqB3MsQy0e3xLlal8m8xC9s459tZysgHZ1PtD02ww9GFaz0XdKUoBSlKA4qt5lv3htJZYxl1AweukFgGfHfSCW/Nqm4zyzdyzySR3WiNiNKeLMmkBFBGFGOoJ286puMcu3kMDyPdFkGAyiac5DMExggA+90NeHJ7FTDYSjUcW6sbu2jUvbkWXJHMFxNNJHK3iIE16iqgq2pVC5VQPaBY7/YOO9Wq8tmW4M924m0OTbwgYijHwuVOdc2OrHYdu1YLl2xmmlMUEpiOguTrkjBCsqgex1P1nf1rR/vPvv5Z/f3H+VeYSduRR4ngMPHFTSqRhy8tpaaLaNjcUqPw6BkhjR21uqKrNknUwUAnJ3OT3O9LS/SXX4bBvDcxsRuNYCllz3I1AHHQ5HUHG0+bZ7gf5/wC9c1xShgY/+/Z/4H6K5pSgK/jPBY7qPwpS/hfEiuUD+QYrhio8gQPPOBiNwzlyCxjlNpDoJXJQNIwZlUldmY79sjfeu/FuGSySBkk0qFA0+JJHvqYk+wCDkEDfyqvuODTojP4mdKlsCef4QTj3fSuWpWqRk0qbfe6+Tiq4irCTjGk2t04/dnXhPFpWliBl8RZM5GlQMaC2tdKggAgdTjBx1INaesVBbZeNY9mbKqdbJgFTI2WXJOdA+ZAqz/8AwZ/wn9/P/pqdgMXVlSvlc9XrdfJK4Zjq06N8kp6vW8fbmaKuah8FtXijKytrbUSDqZ8A9Fy25xSrUbtJvQ+gi20m1YmVnuerpVsnVjhpCqoO5IdWb8gAJJ+XmKury6EUbyMGKopYhRqJAGSAO5r59w2zk4pcmaXaFdjpJwF6iFD5nILP652yoGJPoilgKUXPxqjtCFm93sl3djx5CukW9GpgNcbRr6uXjIT5nS35RjqQK+m1kubuTxIglt0xJGoUxqMa0UYUDHR1AGnzAx2XEnknmJrmNkkyZIsZk7ODnST5Sbbjv17kDzDy+U6uIzWNvjIdlJbPkn3Tt7k7mfgj3Vu0UdxJbsfiTG/4rfFp/qkde/SszyfybcRW3gvd3MDROyFIzH4ZGdYdCY8lWDjrvnIPTA3MyEqwVtLEEBgAdJIwGwdjjrg7bVnYuYpbQiPiIAT3UvUGImPQCQfeXP6h7EYrYRT1/evN/OV5/c/+uuRyzP8Azldfqwn/AA6v1YEAg5B3BG+R2PyrmgKEcvXH85XP9nbn/Co3ALntxKf+xtj/AIVWHF+NQ2sfiTOFBOlR1Z27Iijdm9BUDhM13NKJpVFtbgHTbkBpXyMB5T0jx1CLv50Ba2FuyRqskhlcZzIyqpbckZCgKMAgbDtXnxe4VIJCxxlCo9WZSqqPMkmplY97h7yYaMgb6QRnwl3VpHH4U4Khe2CvQSMeevVdONoq8nol/em5y4mu6UUoq8nol3+NzpaXKpLEzEBY29s590NE6gnyGWBJ7DfoK2dUt7y4vhqIQFkQYBPxgnLK576iSdXYnPQkGLy1xQhhbkHGDoBHtR6NmicdgOinp8P2c8WDpvCf8Jap6p9+q+CfgKUsC1h56qWqffqn7abmkpSlVS0KhX12lrA8ukBIwX0qAMnOQoA+JmOPUt61NrjFAfP/ANzjjN/h4LqBmWN9JfUgki1KHVXVmBZMNkEZI6YONt9FCq50qFySxwAMsfeY46k9z3rPr9Txc9lvLfPzlt2x/wBuT/lrR0ArrJGGUqwDKRgggEEHqCDsR6V2qjuOcLeNrhZZAvgOsZHVnZ4ldVVR7TNksuB9n54AiHgU9mdVh7cOctZO22/XwHP3M/iH2T6bV4Q89/Sj4NhEXuMfWeMPDSDfSfE3yzZ+FM5869voVzf/AHfXa2h/i6nE8o/pWH3NT+DXfcgmpd7ydbuqCJfo8kQ+plgxG6em3vKd8q2Qcnuc0B24RywsUnjzObi7IwZ3GNI+zGvuxJ6Lv5mrqszFzFLakR8RChScJeIMRMewkH3lz6+yd8EAVccM4wk7Tqn3mXwW3zkhEbV8ssR+YaAn1EvZDEjvFCZZCc6EKIWbGMlmIHQAZOT02NS6icV4gIIJZ26RI0nz0qSB+XGPy0BiOS+YrqTiFx9MXSkpMMOk5jWS3ZtcKt0LYZiT8RX9G/WJQSwADNjUQACcDC5PfA2GelVPKHDjDY26P7+gSSZ3PiOTI+fUMx/RVzQClKUApSuG6HHXtQFDzbAwFtcRqWe3uEYhVLMYpPqpgANz7L5/Nq3kkYypEmnJDOWYEgKpUHABGWJcd8AA+gqPas/hp4jTh9I1gRw4DYGoD2Omc17WqI08YLza1DSKGWNQRgI+6oDj212zvgHtULHcTdOhNwhKLS0bg7G2MLtHNrOxMiNp1xtoJAOknQrqwBOcYdcjOxyM9DWR4V+5sbe7N6t2XuGJZzJCjBixy/xZXPmpBHyyDqtCq8io8+zktpSIjU4EhGTHk7Ou+/YdqOzbaWmJ1LkMkQGnWuvJCA+7q6GtuE4j4lOF4SbaWuR2ff0MShZsm0riuasGsh8Ws2lhaNHVNY0lmjEvsn3gFYhSf62R6Gs/ybyCOHO5juHeOQAPGyAe0vuuCG2Iyw6bhvlVjzDLdho/ooyuG14EZOcpo9/tjX0qp+k8U+y36tvXTTw7qRzZor1djspYR1I5s8V6ySZzw/nl5JYwYlEUjqowTrAchYycnB3IyMDqcdN7HnK2aaGK3VWZZ540lIBwsIbxJGJHQYQL+disRaXDCRJI/uhfKeymNchwAFI0jd9thitL9J4n9k/q29UMZgIxlHI1HRc5ddypjuGxhKKg4x8qveXN7mxpVXy/JcGNvpIw+s6dkHs6Vx7m3XV61aVIlHK2iFOOSTje9thSlK8ngUpSgFRYT/DY/SCTP5ZYMfpwf1T5V3urnQAANTsdKJ0yfU9lA3LdgO5wDDhgJLIGJGfr5hlTI4+8pg5WNOhwdvdyT4hEjij8eDwdPWU17Lq39t2bIaPMyTbn665HfxVOPQ20GD8tj+g+VSqrCjh1XOZ1H1TtsJoxuYHP4QbkN+cNvEWp1tcB1DDI7EEYIIOGUjswOQRWzh1TLTWGnpOmkmt0tE12f8GJrW+560pSqZ4FcFsbnYDcn07muaxXNHHWnf6LACyltDaSPrG/BD8QYOo9Dg59kNndRoyrSyr6vZbnRh8PKvPKtN30S6tmd4WwD25zt4sJz2x4se/yr6tWPuuRv4ONJ1XAyWyfZcEbxAHYAfCT3zn3jj15R5j1Yt5idY2jZsgnT1ibO/iLg9dyAc7g5o46UcUvFpflVmu3R+n7FXiM441eNR1yKzXW3SXpr9DWUpSpBCFKUoBSlKA8bmzWQANkEHKspKsp6ZVhuNsj1BIrvDCqKFUBVUYAHQAdBSlYsr3MnW4thIuls4yCCDggg5VgRuCDuDS3t1RQqjAHzJyTkkk7kkkkk7kmlKxZXuYPWlKV6AqDbcFhjlaZIwJH6n5nLYHRSxwTjrjelKym0ZTa5E6oQ4NF45uNA8UjGrfyxqx01Y9nV1wMVxSibXIJtcidSlKwY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0" name="AutoShape 4" descr="data:image/jpg;base64,/9j/4AAQSkZJRgABAQAAAQABAAD/2wCEAAkGBhQSEBQSEhMWFRIVGCAVFhUYGRsWHBsYGhUYGRUVHh8gHScgHBkkIRgYIC8gJC01LCwwFh8zOTw2PSgrLCoBCQoKDgwOGg8PGjUiHyQvNDUsMTUqLi81LjQzNSwpLS4xMjQpNTUwKTUqLSo1LC8yNSksNTAsLDUsLDQsKjQsKv/AABEIAHQAdAMBIgACEQEDEQH/xAAbAAEAAwADAQAAAAAAAAAAAAAABAUGAQIDB//EAEgQAAIBAwIEAwQDCQ4HAQAAAAECAwAEERIhBQYxQRNRYSIyQnEUI1IzQ1NigYKRkqEHFiREVFVjcpOjw9HS4ReisbPB0/AV/8QAGgEBAQADAQEAAAAAAAAAAAAAAAUBAwQCBv/EAC8RAAIBAgQEBQIHAQAAAAAAAAABAgMRBBIhUQUxQWETInGR0YHBMkKhseHw8SP/2gAMAwEAAhEDEQA/APolKUoBSlKAUC0rI8z8nT3Vx4sd14S6AujMmxBbJ9lgN8/srZTjGUrSdlv/AIYk2lorml4rJIkErxJqlVGZFxnLBSVGO+/bv0rB/ufcyXc90UkdpYtBZiQPYO2gggDGTtp9c/DUfiXIVzDDJKb0sI0ZyA0oJ0qTj3vSs1y1wqS4uBDFKYiyklssBhRnB0kE9f2mrGHwtJ0KrzJ8tbPT9P2OSdSSnHR/pqfc9B8jXFfO/wDhrdfy79sv+qtrwPh7QW0cTv4joCC+++WYjqSehA38qlVacILyzUvo/ujpjJvmrE+lKVoPYpSlAKUpQClKUApSo99fRwxtLK6pGoyzMcAf7+g3PagPDifHYLbT48qxBvdL5CnHUasac+mc1xwfj0F0rNbyCRUOksAwGrGcAkDJAxnHmPOqOS2l4oMSh4OHEg6D7M1wAQQW/BRdwPePpkYn8ncD+hWMcBGWTUz6RksxdjkeZI0gfIUB25zvkisZ9bY1xtGg7s7qQqj/AK+gBPavmnIV+kV/G0jBVIZMnoGYYXJ7AnbPrVvbW0vGLwvIGjtYiV09CoyMxD+mbA1H4cDyUHU818mR3MCrEqpLEumLbC6R95P4h7eR37sDZpVKeHpuhN/j/E1+Xb17nLKMqks66cu5pah8K4zDcp4kEiyL0OOqn7LKcMp9CAazX7nvHpZA9rOj64NtZHQA6fDc/hB2+0AfLLXHFeVYppPGQtBcjpcRHS59HHuyL5hhUqrTdKbg+h0RlmVy6pWZHH7i02v49cI/jkCkqB3MsQy0e3xLlal8m8xC9s459tZysgHZ1PtD02ww9GFaz0XdKUoBSlKA4qt5lv3htJZYxl1AweukFgGfHfSCW/Nqm4zyzdyzySR3WiNiNKeLMmkBFBGFGOoJ286puMcu3kMDyPdFkGAyiac5DMExggA+90NeHJ7FTDYSjUcW6sbu2jUvbkWXJHMFxNNJHK3iIE16iqgq2pVC5VQPaBY7/YOO9Wq8tmW4M924m0OTbwgYijHwuVOdc2OrHYdu1YLl2xmmlMUEpiOguTrkjBCsqgex1P1nf1rR/vPvv5Z/f3H+VeYSduRR4ngMPHFTSqRhy8tpaaLaNjcUqPw6BkhjR21uqKrNknUwUAnJ3OT3O9LS/SXX4bBvDcxsRuNYCllz3I1AHHQ5HUHG0+bZ7gf5/wC9c1xShgY/+/Z/4H6K5pSgK/jPBY7qPwpS/hfEiuUD+QYrhio8gQPPOBiNwzlyCxjlNpDoJXJQNIwZlUldmY79sjfeu/FuGSySBkk0qFA0+JJHvqYk+wCDkEDfyqvuODTojP4mdKlsCef4QTj3fSuWpWqRk0qbfe6+Tiq4irCTjGk2t04/dnXhPFpWliBl8RZM5GlQMaC2tdKggAgdTjBx1INaesVBbZeNY9mbKqdbJgFTI2WXJOdA+ZAqz/8AwZ/wn9/P/pqdgMXVlSvlc9XrdfJK4Zjq06N8kp6vW8fbmaKuah8FtXijKytrbUSDqZ8A9Fy25xSrUbtJvQ+gi20m1YmVnuerpVsnVjhpCqoO5IdWb8gAJJ+XmKury6EUbyMGKopYhRqJAGSAO5r59w2zk4pcmaXaFdjpJwF6iFD5nILP652yoGJPoilgKUXPxqjtCFm93sl3djx5CukW9GpgNcbRr6uXjIT5nS35RjqQK+m1kubuTxIglt0xJGoUxqMa0UYUDHR1AGnzAx2XEnknmJrmNkkyZIsZk7ODnST5Sbbjv17kDzDy+U6uIzWNvjIdlJbPkn3Tt7k7mfgj3Vu0UdxJbsfiTG/4rfFp/qkde/SszyfybcRW3gvd3MDROyFIzH4ZGdYdCY8lWDjrvnIPTA3MyEqwVtLEEBgAdJIwGwdjjrg7bVnYuYpbQiPiIAT3UvUGImPQCQfeXP6h7EYrYRT1/evN/OV5/c/+uuRyzP8Azldfqwn/AA6v1YEAg5B3BG+R2PyrmgKEcvXH85XP9nbn/Co3ALntxKf+xtj/AIVWHF+NQ2sfiTOFBOlR1Z27Iijdm9BUDhM13NKJpVFtbgHTbkBpXyMB5T0jx1CLv50Ba2FuyRqskhlcZzIyqpbckZCgKMAgbDtXnxe4VIJCxxlCo9WZSqqPMkmplY97h7yYaMgb6QRnwl3VpHH4U4Khe2CvQSMeevVdONoq8nol/em5y4mu6UUoq8nol3+NzpaXKpLEzEBY29s590NE6gnyGWBJ7DfoK2dUt7y4vhqIQFkQYBPxgnLK576iSdXYnPQkGLy1xQhhbkHGDoBHtR6NmicdgOinp8P2c8WDpvCf8Jap6p9+q+CfgKUsC1h56qWqffqn7abmkpSlVS0KhX12lrA8ukBIwX0qAMnOQoA+JmOPUt61NrjFAfP/ANzjjN/h4LqBmWN9JfUgki1KHVXVmBZMNkEZI6YONt9FCq50qFySxwAMsfeY46k9z3rPr9Txc9lvLfPzlt2x/wBuT/lrR0ArrJGGUqwDKRgggEEHqCDsR6V2qjuOcLeNrhZZAvgOsZHVnZ4ldVVR7TNksuB9n54AiHgU9mdVh7cOctZO22/XwHP3M/iH2T6bV4Q89/Sj4NhEXuMfWeMPDSDfSfE3yzZ+FM5869voVzf/AHfXa2h/i6nE8o/pWH3NT+DXfcgmpd7ydbuqCJfo8kQ+plgxG6em3vKd8q2Qcnuc0B24RywsUnjzObi7IwZ3GNI+zGvuxJ6Lv5mrqszFzFLakR8RChScJeIMRMewkH3lz6+yd8EAVccM4wk7Tqn3mXwW3zkhEbV8ssR+YaAn1EvZDEjvFCZZCc6EKIWbGMlmIHQAZOT02NS6icV4gIIJZ26RI0nz0qSB+XGPy0BiOS+YrqTiFx9MXSkpMMOk5jWS3ZtcKt0LYZiT8RX9G/WJQSwADNjUQACcDC5PfA2GelVPKHDjDY26P7+gSSZ3PiOTI+fUMx/RVzQClKUApSuG6HHXtQFDzbAwFtcRqWe3uEYhVLMYpPqpgANz7L5/Nq3kkYypEmnJDOWYEgKpUHABGWJcd8AA+gqPas/hp4jTh9I1gRw4DYGoD2Omc17WqI08YLza1DSKGWNQRgI+6oDj212zvgHtULHcTdOhNwhKLS0bg7G2MLtHNrOxMiNp1xtoJAOknQrqwBOcYdcjOxyM9DWR4V+5sbe7N6t2XuGJZzJCjBixy/xZXPmpBHyyDqtCq8io8+zktpSIjU4EhGTHk7Ou+/YdqOzbaWmJ1LkMkQGnWuvJCA+7q6GtuE4j4lOF4SbaWuR2ff0MShZsm0riuasGsh8Ws2lhaNHVNY0lmjEvsn3gFYhSf62R6Gs/ybyCOHO5juHeOQAPGyAe0vuuCG2Iyw6bhvlVjzDLdho/ooyuG14EZOcpo9/tjX0qp+k8U+y36tvXTTw7qRzZor1djspYR1I5s8V6ySZzw/nl5JYwYlEUjqowTrAchYycnB3IyMDqcdN7HnK2aaGK3VWZZ540lIBwsIbxJGJHQYQL+disRaXDCRJI/uhfKeymNchwAFI0jd9thitL9J4n9k/q29UMZgIxlHI1HRc5ddypjuGxhKKg4x8qveXN7mxpVXy/JcGNvpIw+s6dkHs6Vx7m3XV61aVIlHK2iFOOSTje9thSlK8ngUpSgFRYT/DY/SCTP5ZYMfpwf1T5V3urnQAANTsdKJ0yfU9lA3LdgO5wDDhgJLIGJGfr5hlTI4+8pg5WNOhwdvdyT4hEjij8eDwdPWU17Lq39t2bIaPMyTbn665HfxVOPQ20GD8tj+g+VSqrCjh1XOZ1H1TtsJoxuYHP4QbkN+cNvEWp1tcB1DDI7EEYIIOGUjswOQRWzh1TLTWGnpOmkmt0tE12f8GJrW+560pSqZ4FcFsbnYDcn07muaxXNHHWnf6LACyltDaSPrG/BD8QYOo9Dg59kNndRoyrSyr6vZbnRh8PKvPKtN30S6tmd4WwD25zt4sJz2x4se/yr6tWPuuRv4ONJ1XAyWyfZcEbxAHYAfCT3zn3jj15R5j1Yt5idY2jZsgnT1ibO/iLg9dyAc7g5o46UcUvFpflVmu3R+n7FXiM441eNR1yKzXW3SXpr9DWUpSpBCFKUoBSlKA8bmzWQANkEHKspKsp6ZVhuNsj1BIrvDCqKFUBVUYAHQAdBSlYsr3MnW4thIuls4yCCDggg5VgRuCDuDS3t1RQqjAHzJyTkkk7kkkkk7kmlKxZXuYPWlKV6AqDbcFhjlaZIwJH6n5nLYHRSxwTjrjelKym0ZTa5E6oQ4NF45uNA8UjGrfyxqx01Y9nV1wMVxSibXIJtcidSlKwY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9942" name="Picture 6" descr="http://www.devoir-de-philosophie.com/images_dissertations/1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3856087" cy="3843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Le travail en équipe.</a:t>
            </a:r>
          </a:p>
          <a:p>
            <a:pPr lvl="1"/>
            <a:r>
              <a:rPr lang="fr-FR" dirty="0" smtClean="0"/>
              <a:t>Règle </a:t>
            </a:r>
            <a:r>
              <a:rPr lang="fr-FR" dirty="0" smtClean="0"/>
              <a:t>N°3 :  </a:t>
            </a:r>
            <a:r>
              <a:rPr lang="fr-FR" dirty="0" smtClean="0"/>
              <a:t>Prendre </a:t>
            </a:r>
            <a:r>
              <a:rPr lang="fr-FR" dirty="0" smtClean="0"/>
              <a:t>des décisions en accord avec chacun</a:t>
            </a:r>
          </a:p>
          <a:p>
            <a:pPr lvl="1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sp>
        <p:nvSpPr>
          <p:cNvPr id="39938" name="AutoShape 2" descr="data:image/jpg;base64,/9j/4AAQSkZJRgABAQAAAQABAAD/2wCEAAkGBhQSEBQSEhMWFRIVGCAVFhUYGRsWHBsYGhUYGRUVHh8gHScgHBkkIRgYIC8gJC01LCwwFh8zOTw2PSgrLCoBCQoKDgwOGg8PGjUiHyQvNDUsMTUqLi81LjQzNSwpLS4xMjQpNTUwKTUqLSo1LC8yNSksNTAsLDUsLDQsKjQsKv/AABEIAHQAdAMBIgACEQEDEQH/xAAbAAEAAwADAQAAAAAAAAAAAAAABAUGAQIDB//EAEgQAAIBAwIEAwQDCQ4HAQAAAAECAwAEERIhBQYxQRNRYSIyQnEUI1IzQ1NigYKRkqEHFiREVFVjcpOjw9HS4ReisbPB0/AV/8QAGgEBAQADAQEAAAAAAAAAAAAAAAUBAwQCBv/EAC8RAAIBAgQEBQIHAQAAAAAAAAABAgMRBBIhUQUxQWETInGR0YHBMkKhseHw8SP/2gAMAwEAAhEDEQA/APolKUoBSlKAUC0rI8z8nT3Vx4sd14S6AujMmxBbJ9lgN8/srZTjGUrSdlv/AIYk2lorml4rJIkErxJqlVGZFxnLBSVGO+/bv0rB/ufcyXc90UkdpYtBZiQPYO2gggDGTtp9c/DUfiXIVzDDJKb0sI0ZyA0oJ0qTj3vSs1y1wqS4uBDFKYiyklssBhRnB0kE9f2mrGHwtJ0KrzJ8tbPT9P2OSdSSnHR/pqfc9B8jXFfO/wDhrdfy79sv+qtrwPh7QW0cTv4joCC+++WYjqSehA38qlVacILyzUvo/ujpjJvmrE+lKVoPYpSlAKUpQClKUApSo99fRwxtLK6pGoyzMcAf7+g3PagPDifHYLbT48qxBvdL5CnHUasac+mc1xwfj0F0rNbyCRUOksAwGrGcAkDJAxnHmPOqOS2l4oMSh4OHEg6D7M1wAQQW/BRdwPePpkYn8ncD+hWMcBGWTUz6RksxdjkeZI0gfIUB25zvkisZ9bY1xtGg7s7qQqj/AK+gBPavmnIV+kV/G0jBVIZMnoGYYXJ7AnbPrVvbW0vGLwvIGjtYiV09CoyMxD+mbA1H4cDyUHU818mR3MCrEqpLEumLbC6R95P4h7eR37sDZpVKeHpuhN/j/E1+Xb17nLKMqks66cu5pah8K4zDcp4kEiyL0OOqn7LKcMp9CAazX7nvHpZA9rOj64NtZHQA6fDc/hB2+0AfLLXHFeVYppPGQtBcjpcRHS59HHuyL5hhUqrTdKbg+h0RlmVy6pWZHH7i02v49cI/jkCkqB3MsQy0e3xLlal8m8xC9s459tZysgHZ1PtD02ww9GFaz0XdKUoBSlKA4qt5lv3htJZYxl1AweukFgGfHfSCW/Nqm4zyzdyzySR3WiNiNKeLMmkBFBGFGOoJ286puMcu3kMDyPdFkGAyiac5DMExggA+90NeHJ7FTDYSjUcW6sbu2jUvbkWXJHMFxNNJHK3iIE16iqgq2pVC5VQPaBY7/YOO9Wq8tmW4M924m0OTbwgYijHwuVOdc2OrHYdu1YLl2xmmlMUEpiOguTrkjBCsqgex1P1nf1rR/vPvv5Z/f3H+VeYSduRR4ngMPHFTSqRhy8tpaaLaNjcUqPw6BkhjR21uqKrNknUwUAnJ3OT3O9LS/SXX4bBvDcxsRuNYCllz3I1AHHQ5HUHG0+bZ7gf5/wC9c1xShgY/+/Z/4H6K5pSgK/jPBY7qPwpS/hfEiuUD+QYrhio8gQPPOBiNwzlyCxjlNpDoJXJQNIwZlUldmY79sjfeu/FuGSySBkk0qFA0+JJHvqYk+wCDkEDfyqvuODTojP4mdKlsCef4QTj3fSuWpWqRk0qbfe6+Tiq4irCTjGk2t04/dnXhPFpWliBl8RZM5GlQMaC2tdKggAgdTjBx1INaesVBbZeNY9mbKqdbJgFTI2WXJOdA+ZAqz/8AwZ/wn9/P/pqdgMXVlSvlc9XrdfJK4Zjq06N8kp6vW8fbmaKuah8FtXijKytrbUSDqZ8A9Fy25xSrUbtJvQ+gi20m1YmVnuerpVsnVjhpCqoO5IdWb8gAJJ+XmKury6EUbyMGKopYhRqJAGSAO5r59w2zk4pcmaXaFdjpJwF6iFD5nILP652yoGJPoilgKUXPxqjtCFm93sl3djx5CukW9GpgNcbRr6uXjIT5nS35RjqQK+m1kubuTxIglt0xJGoUxqMa0UYUDHR1AGnzAx2XEnknmJrmNkkyZIsZk7ODnST5Sbbjv17kDzDy+U6uIzWNvjIdlJbPkn3Tt7k7mfgj3Vu0UdxJbsfiTG/4rfFp/qkde/SszyfybcRW3gvd3MDROyFIzH4ZGdYdCY8lWDjrvnIPTA3MyEqwVtLEEBgAdJIwGwdjjrg7bVnYuYpbQiPiIAT3UvUGImPQCQfeXP6h7EYrYRT1/evN/OV5/c/+uuRyzP8Azldfqwn/AA6v1YEAg5B3BG+R2PyrmgKEcvXH85XP9nbn/Co3ALntxKf+xtj/AIVWHF+NQ2sfiTOFBOlR1Z27Iijdm9BUDhM13NKJpVFtbgHTbkBpXyMB5T0jx1CLv50Ba2FuyRqskhlcZzIyqpbckZCgKMAgbDtXnxe4VIJCxxlCo9WZSqqPMkmplY97h7yYaMgb6QRnwl3VpHH4U4Khe2CvQSMeevVdONoq8nol/em5y4mu6UUoq8nol3+NzpaXKpLEzEBY29s590NE6gnyGWBJ7DfoK2dUt7y4vhqIQFkQYBPxgnLK576iSdXYnPQkGLy1xQhhbkHGDoBHtR6NmicdgOinp8P2c8WDpvCf8Jap6p9+q+CfgKUsC1h56qWqffqn7abmkpSlVS0KhX12lrA8ukBIwX0qAMnOQoA+JmOPUt61NrjFAfP/ANzjjN/h4LqBmWN9JfUgki1KHVXVmBZMNkEZI6YONt9FCq50qFySxwAMsfeY46k9z3rPr9Txc9lvLfPzlt2x/wBuT/lrR0ArrJGGUqwDKRgggEEHqCDsR6V2qjuOcLeNrhZZAvgOsZHVnZ4ldVVR7TNksuB9n54AiHgU9mdVh7cOctZO22/XwHP3M/iH2T6bV4Q89/Sj4NhEXuMfWeMPDSDfSfE3yzZ+FM5869voVzf/AHfXa2h/i6nE8o/pWH3NT+DXfcgmpd7ydbuqCJfo8kQ+plgxG6em3vKd8q2Qcnuc0B24RywsUnjzObi7IwZ3GNI+zGvuxJ6Lv5mrqszFzFLakR8RChScJeIMRMewkH3lz6+yd8EAVccM4wk7Tqn3mXwW3zkhEbV8ssR+YaAn1EvZDEjvFCZZCc6EKIWbGMlmIHQAZOT02NS6icV4gIIJZ26RI0nz0qSB+XGPy0BiOS+YrqTiFx9MXSkpMMOk5jWS3ZtcKt0LYZiT8RX9G/WJQSwADNjUQACcDC5PfA2GelVPKHDjDY26P7+gSSZ3PiOTI+fUMx/RVzQClKUApSuG6HHXtQFDzbAwFtcRqWe3uEYhVLMYpPqpgANz7L5/Nq3kkYypEmnJDOWYEgKpUHABGWJcd8AA+gqPas/hp4jTh9I1gRw4DYGoD2Omc17WqI08YLza1DSKGWNQRgI+6oDj212zvgHtULHcTdOhNwhKLS0bg7G2MLtHNrOxMiNp1xtoJAOknQrqwBOcYdcjOxyM9DWR4V+5sbe7N6t2XuGJZzJCjBixy/xZXPmpBHyyDqtCq8io8+zktpSIjU4EhGTHk7Ou+/YdqOzbaWmJ1LkMkQGnWuvJCA+7q6GtuE4j4lOF4SbaWuR2ff0MShZsm0riuasGsh8Ws2lhaNHVNY0lmjEvsn3gFYhSf62R6Gs/ybyCOHO5juHeOQAPGyAe0vuuCG2Iyw6bhvlVjzDLdho/ooyuG14EZOcpo9/tjX0qp+k8U+y36tvXTTw7qRzZor1djspYR1I5s8V6ySZzw/nl5JYwYlEUjqowTrAchYycnB3IyMDqcdN7HnK2aaGK3VWZZ540lIBwsIbxJGJHQYQL+disRaXDCRJI/uhfKeymNchwAFI0jd9thitL9J4n9k/q29UMZgIxlHI1HRc5ddypjuGxhKKg4x8qveXN7mxpVXy/JcGNvpIw+s6dkHs6Vx7m3XV61aVIlHK2iFOOSTje9thSlK8ngUpSgFRYT/DY/SCTP5ZYMfpwf1T5V3urnQAANTsdKJ0yfU9lA3LdgO5wDDhgJLIGJGfr5hlTI4+8pg5WNOhwdvdyT4hEjij8eDwdPWU17Lq39t2bIaPMyTbn665HfxVOPQ20GD8tj+g+VSqrCjh1XOZ1H1TtsJoxuYHP4QbkN+cNvEWp1tcB1DDI7EEYIIOGUjswOQRWzh1TLTWGnpOmkmt0tE12f8GJrW+560pSqZ4FcFsbnYDcn07muaxXNHHWnf6LACyltDaSPrG/BD8QYOo9Dg59kNndRoyrSyr6vZbnRh8PKvPKtN30S6tmd4WwD25zt4sJz2x4se/yr6tWPuuRv4ONJ1XAyWyfZcEbxAHYAfCT3zn3jj15R5j1Yt5idY2jZsgnT1ibO/iLg9dyAc7g5o46UcUvFpflVmu3R+n7FXiM441eNR1yKzXW3SXpr9DWUpSpBCFKUoBSlKA8bmzWQANkEHKspKsp6ZVhuNsj1BIrvDCqKFUBVUYAHQAdBSlYsr3MnW4thIuls4yCCDggg5VgRuCDuDS3t1RQqjAHzJyTkkk7kkkkk7kmlKxZXuYPWlKV6AqDbcFhjlaZIwJH6n5nLYHRSxwTjrjelKym0ZTa5E6oQ4NF45uNA8UjGrfyxqx01Y9nV1wMVxSibXIJtcidSlKwY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0" name="AutoShape 4" descr="data:image/jpg;base64,/9j/4AAQSkZJRgABAQAAAQABAAD/2wCEAAkGBhQSEBQSEhMWFRIVGCAVFhUYGRsWHBsYGhUYGRUVHh8gHScgHBkkIRgYIC8gJC01LCwwFh8zOTw2PSgrLCoBCQoKDgwOGg8PGjUiHyQvNDUsMTUqLi81LjQzNSwpLS4xMjQpNTUwKTUqLSo1LC8yNSksNTAsLDUsLDQsKjQsKv/AABEIAHQAdAMBIgACEQEDEQH/xAAbAAEAAwADAQAAAAAAAAAAAAAABAUGAQIDB//EAEgQAAIBAwIEAwQDCQ4HAQAAAAECAwAEERIhBQYxQRNRYSIyQnEUI1IzQ1NigYKRkqEHFiREVFVjcpOjw9HS4ReisbPB0/AV/8QAGgEBAQADAQEAAAAAAAAAAAAAAAUBAwQCBv/EAC8RAAIBAgQEBQIHAQAAAAAAAAABAgMRBBIhUQUxQWETInGR0YHBMkKhseHw8SP/2gAMAwEAAhEDEQA/APolKUoBSlKAUC0rI8z8nT3Vx4sd14S6AujMmxBbJ9lgN8/srZTjGUrSdlv/AIYk2lorml4rJIkErxJqlVGZFxnLBSVGO+/bv0rB/ufcyXc90UkdpYtBZiQPYO2gggDGTtp9c/DUfiXIVzDDJKb0sI0ZyA0oJ0qTj3vSs1y1wqS4uBDFKYiyklssBhRnB0kE9f2mrGHwtJ0KrzJ8tbPT9P2OSdSSnHR/pqfc9B8jXFfO/wDhrdfy79sv+qtrwPh7QW0cTv4joCC+++WYjqSehA38qlVacILyzUvo/ujpjJvmrE+lKVoPYpSlAKUpQClKUApSo99fRwxtLK6pGoyzMcAf7+g3PagPDifHYLbT48qxBvdL5CnHUasac+mc1xwfj0F0rNbyCRUOksAwGrGcAkDJAxnHmPOqOS2l4oMSh4OHEg6D7M1wAQQW/BRdwPePpkYn8ncD+hWMcBGWTUz6RksxdjkeZI0gfIUB25zvkisZ9bY1xtGg7s7qQqj/AK+gBPavmnIV+kV/G0jBVIZMnoGYYXJ7AnbPrVvbW0vGLwvIGjtYiV09CoyMxD+mbA1H4cDyUHU818mR3MCrEqpLEumLbC6R95P4h7eR37sDZpVKeHpuhN/j/E1+Xb17nLKMqks66cu5pah8K4zDcp4kEiyL0OOqn7LKcMp9CAazX7nvHpZA9rOj64NtZHQA6fDc/hB2+0AfLLXHFeVYppPGQtBcjpcRHS59HHuyL5hhUqrTdKbg+h0RlmVy6pWZHH7i02v49cI/jkCkqB3MsQy0e3xLlal8m8xC9s459tZysgHZ1PtD02ww9GFaz0XdKUoBSlKA4qt5lv3htJZYxl1AweukFgGfHfSCW/Nqm4zyzdyzySR3WiNiNKeLMmkBFBGFGOoJ286puMcu3kMDyPdFkGAyiac5DMExggA+90NeHJ7FTDYSjUcW6sbu2jUvbkWXJHMFxNNJHK3iIE16iqgq2pVC5VQPaBY7/YOO9Wq8tmW4M924m0OTbwgYijHwuVOdc2OrHYdu1YLl2xmmlMUEpiOguTrkjBCsqgex1P1nf1rR/vPvv5Z/f3H+VeYSduRR4ngMPHFTSqRhy8tpaaLaNjcUqPw6BkhjR21uqKrNknUwUAnJ3OT3O9LS/SXX4bBvDcxsRuNYCllz3I1AHHQ5HUHG0+bZ7gf5/wC9c1xShgY/+/Z/4H6K5pSgK/jPBY7qPwpS/hfEiuUD+QYrhio8gQPPOBiNwzlyCxjlNpDoJXJQNIwZlUldmY79sjfeu/FuGSySBkk0qFA0+JJHvqYk+wCDkEDfyqvuODTojP4mdKlsCef4QTj3fSuWpWqRk0qbfe6+Tiq4irCTjGk2t04/dnXhPFpWliBl8RZM5GlQMaC2tdKggAgdTjBx1INaesVBbZeNY9mbKqdbJgFTI2WXJOdA+ZAqz/8AwZ/wn9/P/pqdgMXVlSvlc9XrdfJK4Zjq06N8kp6vW8fbmaKuah8FtXijKytrbUSDqZ8A9Fy25xSrUbtJvQ+gi20m1YmVnuerpVsnVjhpCqoO5IdWb8gAJJ+XmKury6EUbyMGKopYhRqJAGSAO5r59w2zk4pcmaXaFdjpJwF6iFD5nILP652yoGJPoilgKUXPxqjtCFm93sl3djx5CukW9GpgNcbRr6uXjIT5nS35RjqQK+m1kubuTxIglt0xJGoUxqMa0UYUDHR1AGnzAx2XEnknmJrmNkkyZIsZk7ODnST5Sbbjv17kDzDy+U6uIzWNvjIdlJbPkn3Tt7k7mfgj3Vu0UdxJbsfiTG/4rfFp/qkde/SszyfybcRW3gvd3MDROyFIzH4ZGdYdCY8lWDjrvnIPTA3MyEqwVtLEEBgAdJIwGwdjjrg7bVnYuYpbQiPiIAT3UvUGImPQCQfeXP6h7EYrYRT1/evN/OV5/c/+uuRyzP8Azldfqwn/AA6v1YEAg5B3BG+R2PyrmgKEcvXH85XP9nbn/Co3ALntxKf+xtj/AIVWHF+NQ2sfiTOFBOlR1Z27Iijdm9BUDhM13NKJpVFtbgHTbkBpXyMB5T0jx1CLv50Ba2FuyRqskhlcZzIyqpbckZCgKMAgbDtXnxe4VIJCxxlCo9WZSqqPMkmplY97h7yYaMgb6QRnwl3VpHH4U4Khe2CvQSMeevVdONoq8nol/em5y4mu6UUoq8nol3+NzpaXKpLEzEBY29s590NE6gnyGWBJ7DfoK2dUt7y4vhqIQFkQYBPxgnLK576iSdXYnPQkGLy1xQhhbkHGDoBHtR6NmicdgOinp8P2c8WDpvCf8Jap6p9+q+CfgKUsC1h56qWqffqn7abmkpSlVS0KhX12lrA8ukBIwX0qAMnOQoA+JmOPUt61NrjFAfP/ANzjjN/h4LqBmWN9JfUgki1KHVXVmBZMNkEZI6YONt9FCq50qFySxwAMsfeY46k9z3rPr9Txc9lvLfPzlt2x/wBuT/lrR0ArrJGGUqwDKRgggEEHqCDsR6V2qjuOcLeNrhZZAvgOsZHVnZ4ldVVR7TNksuB9n54AiHgU9mdVh7cOctZO22/XwHP3M/iH2T6bV4Q89/Sj4NhEXuMfWeMPDSDfSfE3yzZ+FM5869voVzf/AHfXa2h/i6nE8o/pWH3NT+DXfcgmpd7ydbuqCJfo8kQ+plgxG6em3vKd8q2Qcnuc0B24RywsUnjzObi7IwZ3GNI+zGvuxJ6Lv5mrqszFzFLakR8RChScJeIMRMewkH3lz6+yd8EAVccM4wk7Tqn3mXwW3zkhEbV8ssR+YaAn1EvZDEjvFCZZCc6EKIWbGMlmIHQAZOT02NS6icV4gIIJZ26RI0nz0qSB+XGPy0BiOS+YrqTiFx9MXSkpMMOk5jWS3ZtcKt0LYZiT8RX9G/WJQSwADNjUQACcDC5PfA2GelVPKHDjDY26P7+gSSZ3PiOTI+fUMx/RVzQClKUApSuG6HHXtQFDzbAwFtcRqWe3uEYhVLMYpPqpgANz7L5/Nq3kkYypEmnJDOWYEgKpUHABGWJcd8AA+gqPas/hp4jTh9I1gRw4DYGoD2Omc17WqI08YLza1DSKGWNQRgI+6oDj212zvgHtULHcTdOhNwhKLS0bg7G2MLtHNrOxMiNp1xtoJAOknQrqwBOcYdcjOxyM9DWR4V+5sbe7N6t2XuGJZzJCjBixy/xZXPmpBHyyDqtCq8io8+zktpSIjU4EhGTHk7Ou+/YdqOzbaWmJ1LkMkQGnWuvJCA+7q6GtuE4j4lOF4SbaWuR2ff0MShZsm0riuasGsh8Ws2lhaNHVNY0lmjEvsn3gFYhSf62R6Gs/ybyCOHO5juHeOQAPGyAe0vuuCG2Iyw6bhvlVjzDLdho/ooyuG14EZOcpo9/tjX0qp+k8U+y36tvXTTw7qRzZor1djspYR1I5s8V6ySZzw/nl5JYwYlEUjqowTrAchYycnB3IyMDqcdN7HnK2aaGK3VWZZ540lIBwsIbxJGJHQYQL+disRaXDCRJI/uhfKeymNchwAFI0jd9thitL9J4n9k/q29UMZgIxlHI1HRc5ddypjuGxhKKg4x8qveXN7mxpVXy/JcGNvpIw+s6dkHs6Vx7m3XV61aVIlHK2iFOOSTje9thSlK8ngUpSgFRYT/DY/SCTP5ZYMfpwf1T5V3urnQAANTsdKJ0yfU9lA3LdgO5wDDhgJLIGJGfr5hlTI4+8pg5WNOhwdvdyT4hEjij8eDwdPWU17Lq39t2bIaPMyTbn665HfxVOPQ20GD8tj+g+VSqrCjh1XOZ1H1TtsJoxuYHP4QbkN+cNvEWp1tcB1DDI7EEYIIOGUjswOQRWzh1TLTWGnpOmkmt0tE12f8GJrW+560pSqZ4FcFsbnYDcn07muaxXNHHWnf6LACyltDaSPrG/BD8QYOo9Dg59kNndRoyrSyr6vZbnRh8PKvPKtN30S6tmd4WwD25zt4sJz2x4se/yr6tWPuuRv4ONJ1XAyWyfZcEbxAHYAfCT3zn3jj15R5j1Yt5idY2jZsgnT1ibO/iLg9dyAc7g5o46UcUvFpflVmu3R+n7FXiM441eNR1yKzXW3SXpr9DWUpSpBCFKUoBSlKA8bmzWQANkEHKspKsp6ZVhuNsj1BIrvDCqKFUBVUYAHQAdBSlYsr3MnW4thIuls4yCCDggg5VgRuCDuDS3t1RQqjAHzJyTkkk7kkkkk7kmlKxZXuYPWlKV6AqDbcFhjlaZIwJH6n5nLYHRSxwTjrjelKym0ZTa5E6oQ4NF45uNA8UjGrfyxqx01Y9nV1wMVxSibXIJtcidSlKwY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9942" name="Picture 6" descr="http://www.devoir-de-philosophie.com/images_dissertations/1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3856087" cy="3843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Le travail en équipe.</a:t>
            </a:r>
          </a:p>
          <a:p>
            <a:pPr lvl="1"/>
            <a:r>
              <a:rPr lang="fr-FR" dirty="0" smtClean="0"/>
              <a:t>Règle </a:t>
            </a:r>
            <a:r>
              <a:rPr lang="fr-FR" dirty="0" smtClean="0"/>
              <a:t>N°4 : </a:t>
            </a:r>
            <a:r>
              <a:rPr lang="fr-FR" dirty="0" smtClean="0"/>
              <a:t>Faire </a:t>
            </a:r>
            <a:r>
              <a:rPr lang="fr-FR" dirty="0" smtClean="0"/>
              <a:t>des concessions pour privilégier la bonne entente</a:t>
            </a:r>
          </a:p>
          <a:p>
            <a:pPr lvl="1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sp>
        <p:nvSpPr>
          <p:cNvPr id="39938" name="AutoShape 2" descr="data:image/jpg;base64,/9j/4AAQSkZJRgABAQAAAQABAAD/2wCEAAkGBhQSEBQSEhMWFRIVGCAVFhUYGRsWHBsYGhUYGRUVHh8gHScgHBkkIRgYIC8gJC01LCwwFh8zOTw2PSgrLCoBCQoKDgwOGg8PGjUiHyQvNDUsMTUqLi81LjQzNSwpLS4xMjQpNTUwKTUqLSo1LC8yNSksNTAsLDUsLDQsKjQsKv/AABEIAHQAdAMBIgACEQEDEQH/xAAbAAEAAwADAQAAAAAAAAAAAAAABAUGAQIDB//EAEgQAAIBAwIEAwQDCQ4HAQAAAAECAwAEERIhBQYxQRNRYSIyQnEUI1IzQ1NigYKRkqEHFiREVFVjcpOjw9HS4ReisbPB0/AV/8QAGgEBAQADAQEAAAAAAAAAAAAAAAUBAwQCBv/EAC8RAAIBAgQEBQIHAQAAAAAAAAABAgMRBBIhUQUxQWETInGR0YHBMkKhseHw8SP/2gAMAwEAAhEDEQA/APolKUoBSlKAUC0rI8z8nT3Vx4sd14S6AujMmxBbJ9lgN8/srZTjGUrSdlv/AIYk2lorml4rJIkErxJqlVGZFxnLBSVGO+/bv0rB/ufcyXc90UkdpYtBZiQPYO2gggDGTtp9c/DUfiXIVzDDJKb0sI0ZyA0oJ0qTj3vSs1y1wqS4uBDFKYiyklssBhRnB0kE9f2mrGHwtJ0KrzJ8tbPT9P2OSdSSnHR/pqfc9B8jXFfO/wDhrdfy79sv+qtrwPh7QW0cTv4joCC+++WYjqSehA38qlVacILyzUvo/ujpjJvmrE+lKVoPYpSlAKUpQClKUApSo99fRwxtLK6pGoyzMcAf7+g3PagPDifHYLbT48qxBvdL5CnHUasac+mc1xwfj0F0rNbyCRUOksAwGrGcAkDJAxnHmPOqOS2l4oMSh4OHEg6D7M1wAQQW/BRdwPePpkYn8ncD+hWMcBGWTUz6RksxdjkeZI0gfIUB25zvkisZ9bY1xtGg7s7qQqj/AK+gBPavmnIV+kV/G0jBVIZMnoGYYXJ7AnbPrVvbW0vGLwvIGjtYiV09CoyMxD+mbA1H4cDyUHU818mR3MCrEqpLEumLbC6R95P4h7eR37sDZpVKeHpuhN/j/E1+Xb17nLKMqks66cu5pah8K4zDcp4kEiyL0OOqn7LKcMp9CAazX7nvHpZA9rOj64NtZHQA6fDc/hB2+0AfLLXHFeVYppPGQtBcjpcRHS59HHuyL5hhUqrTdKbg+h0RlmVy6pWZHH7i02v49cI/jkCkqB3MsQy0e3xLlal8m8xC9s459tZysgHZ1PtD02ww9GFaz0XdKUoBSlKA4qt5lv3htJZYxl1AweukFgGfHfSCW/Nqm4zyzdyzySR3WiNiNKeLMmkBFBGFGOoJ286puMcu3kMDyPdFkGAyiac5DMExggA+90NeHJ7FTDYSjUcW6sbu2jUvbkWXJHMFxNNJHK3iIE16iqgq2pVC5VQPaBY7/YOO9Wq8tmW4M924m0OTbwgYijHwuVOdc2OrHYdu1YLl2xmmlMUEpiOguTrkjBCsqgex1P1nf1rR/vPvv5Z/f3H+VeYSduRR4ngMPHFTSqRhy8tpaaLaNjcUqPw6BkhjR21uqKrNknUwUAnJ3OT3O9LS/SXX4bBvDcxsRuNYCllz3I1AHHQ5HUHG0+bZ7gf5/wC9c1xShgY/+/Z/4H6K5pSgK/jPBY7qPwpS/hfEiuUD+QYrhio8gQPPOBiNwzlyCxjlNpDoJXJQNIwZlUldmY79sjfeu/FuGSySBkk0qFA0+JJHvqYk+wCDkEDfyqvuODTojP4mdKlsCef4QTj3fSuWpWqRk0qbfe6+Tiq4irCTjGk2t04/dnXhPFpWliBl8RZM5GlQMaC2tdKggAgdTjBx1INaesVBbZeNY9mbKqdbJgFTI2WXJOdA+ZAqz/8AwZ/wn9/P/pqdgMXVlSvlc9XrdfJK4Zjq06N8kp6vW8fbmaKuah8FtXijKytrbUSDqZ8A9Fy25xSrUbtJvQ+gi20m1YmVnuerpVsnVjhpCqoO5IdWb8gAJJ+XmKury6EUbyMGKopYhRqJAGSAO5r59w2zk4pcmaXaFdjpJwF6iFD5nILP652yoGJPoilgKUXPxqjtCFm93sl3djx5CukW9GpgNcbRr6uXjIT5nS35RjqQK+m1kubuTxIglt0xJGoUxqMa0UYUDHR1AGnzAx2XEnknmJrmNkkyZIsZk7ODnST5Sbbjv17kDzDy+U6uIzWNvjIdlJbPkn3Tt7k7mfgj3Vu0UdxJbsfiTG/4rfFp/qkde/SszyfybcRW3gvd3MDROyFIzH4ZGdYdCY8lWDjrvnIPTA3MyEqwVtLEEBgAdJIwGwdjjrg7bVnYuYpbQiPiIAT3UvUGImPQCQfeXP6h7EYrYRT1/evN/OV5/c/+uuRyzP8Azldfqwn/AA6v1YEAg5B3BG+R2PyrmgKEcvXH85XP9nbn/Co3ALntxKf+xtj/AIVWHF+NQ2sfiTOFBOlR1Z27Iijdm9BUDhM13NKJpVFtbgHTbkBpXyMB5T0jx1CLv50Ba2FuyRqskhlcZzIyqpbckZCgKMAgbDtXnxe4VIJCxxlCo9WZSqqPMkmplY97h7yYaMgb6QRnwl3VpHH4U4Khe2CvQSMeevVdONoq8nol/em5y4mu6UUoq8nol3+NzpaXKpLEzEBY29s590NE6gnyGWBJ7DfoK2dUt7y4vhqIQFkQYBPxgnLK576iSdXYnPQkGLy1xQhhbkHGDoBHtR6NmicdgOinp8P2c8WDpvCf8Jap6p9+q+CfgKUsC1h56qWqffqn7abmkpSlVS0KhX12lrA8ukBIwX0qAMnOQoA+JmOPUt61NrjFAfP/ANzjjN/h4LqBmWN9JfUgki1KHVXVmBZMNkEZI6YONt9FCq50qFySxwAMsfeY46k9z3rPr9Txc9lvLfPzlt2x/wBuT/lrR0ArrJGGUqwDKRgggEEHqCDsR6V2qjuOcLeNrhZZAvgOsZHVnZ4ldVVR7TNksuB9n54AiHgU9mdVh7cOctZO22/XwHP3M/iH2T6bV4Q89/Sj4NhEXuMfWeMPDSDfSfE3yzZ+FM5869voVzf/AHfXa2h/i6nE8o/pWH3NT+DXfcgmpd7ydbuqCJfo8kQ+plgxG6em3vKd8q2Qcnuc0B24RywsUnjzObi7IwZ3GNI+zGvuxJ6Lv5mrqszFzFLakR8RChScJeIMRMewkH3lz6+yd8EAVccM4wk7Tqn3mXwW3zkhEbV8ssR+YaAn1EvZDEjvFCZZCc6EKIWbGMlmIHQAZOT02NS6icV4gIIJZ26RI0nz0qSB+XGPy0BiOS+YrqTiFx9MXSkpMMOk5jWS3ZtcKt0LYZiT8RX9G/WJQSwADNjUQACcDC5PfA2GelVPKHDjDY26P7+gSSZ3PiOTI+fUMx/RVzQClKUApSuG6HHXtQFDzbAwFtcRqWe3uEYhVLMYpPqpgANz7L5/Nq3kkYypEmnJDOWYEgKpUHABGWJcd8AA+gqPas/hp4jTh9I1gRw4DYGoD2Omc17WqI08YLza1DSKGWNQRgI+6oDj212zvgHtULHcTdOhNwhKLS0bg7G2MLtHNrOxMiNp1xtoJAOknQrqwBOcYdcjOxyM9DWR4V+5sbe7N6t2XuGJZzJCjBixy/xZXPmpBHyyDqtCq8io8+zktpSIjU4EhGTHk7Ou+/YdqOzbaWmJ1LkMkQGnWuvJCA+7q6GtuE4j4lOF4SbaWuR2ff0MShZsm0riuasGsh8Ws2lhaNHVNY0lmjEvsn3gFYhSf62R6Gs/ybyCOHO5juHeOQAPGyAe0vuuCG2Iyw6bhvlVjzDLdho/ooyuG14EZOcpo9/tjX0qp+k8U+y36tvXTTw7qRzZor1djspYR1I5s8V6ySZzw/nl5JYwYlEUjqowTrAchYycnB3IyMDqcdN7HnK2aaGK3VWZZ540lIBwsIbxJGJHQYQL+disRaXDCRJI/uhfKeymNchwAFI0jd9thitL9J4n9k/q29UMZgIxlHI1HRc5ddypjuGxhKKg4x8qveXN7mxpVXy/JcGNvpIw+s6dkHs6Vx7m3XV61aVIlHK2iFOOSTje9thSlK8ngUpSgFRYT/DY/SCTP5ZYMfpwf1T5V3urnQAANTsdKJ0yfU9lA3LdgO5wDDhgJLIGJGfr5hlTI4+8pg5WNOhwdvdyT4hEjij8eDwdPWU17Lq39t2bIaPMyTbn665HfxVOPQ20GD8tj+g+VSqrCjh1XOZ1H1TtsJoxuYHP4QbkN+cNvEWp1tcB1DDI7EEYIIOGUjswOQRWzh1TLTWGnpOmkmt0tE12f8GJrW+560pSqZ4FcFsbnYDcn07muaxXNHHWnf6LACyltDaSPrG/BD8QYOo9Dg59kNndRoyrSyr6vZbnRh8PKvPKtN30S6tmd4WwD25zt4sJz2x4se/yr6tWPuuRv4ONJ1XAyWyfZcEbxAHYAfCT3zn3jj15R5j1Yt5idY2jZsgnT1ibO/iLg9dyAc7g5o46UcUvFpflVmu3R+n7FXiM441eNR1yKzXW3SXpr9DWUpSpBCFKUoBSlKA8bmzWQANkEHKspKsp6ZVhuNsj1BIrvDCqKFUBVUYAHQAdBSlYsr3MnW4thIuls4yCCDggg5VgRuCDuDS3t1RQqjAHzJyTkkk7kkkkk7kmlKxZXuYPWlKV6AqDbcFhjlaZIwJH6n5nLYHRSxwTjrjelKym0ZTa5E6oQ4NF45uNA8UjGrfyxqx01Y9nV1wMVxSibXIJtcidSlKwY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0" name="AutoShape 4" descr="data:image/jpg;base64,/9j/4AAQSkZJRgABAQAAAQABAAD/2wCEAAkGBhQSEBQSEhMWFRIVGCAVFhUYGRsWHBsYGhUYGRUVHh8gHScgHBkkIRgYIC8gJC01LCwwFh8zOTw2PSgrLCoBCQoKDgwOGg8PGjUiHyQvNDUsMTUqLi81LjQzNSwpLS4xMjQpNTUwKTUqLSo1LC8yNSksNTAsLDUsLDQsKjQsKv/AABEIAHQAdAMBIgACEQEDEQH/xAAbAAEAAwADAQAAAAAAAAAAAAAABAUGAQIDB//EAEgQAAIBAwIEAwQDCQ4HAQAAAAECAwAEERIhBQYxQRNRYSIyQnEUI1IzQ1NigYKRkqEHFiREVFVjcpOjw9HS4ReisbPB0/AV/8QAGgEBAQADAQEAAAAAAAAAAAAAAAUBAwQCBv/EAC8RAAIBAgQEBQIHAQAAAAAAAAABAgMRBBIhUQUxQWETInGR0YHBMkKhseHw8SP/2gAMAwEAAhEDEQA/APolKUoBSlKAUC0rI8z8nT3Vx4sd14S6AujMmxBbJ9lgN8/srZTjGUrSdlv/AIYk2lorml4rJIkErxJqlVGZFxnLBSVGO+/bv0rB/ufcyXc90UkdpYtBZiQPYO2gggDGTtp9c/DUfiXIVzDDJKb0sI0ZyA0oJ0qTj3vSs1y1wqS4uBDFKYiyklssBhRnB0kE9f2mrGHwtJ0KrzJ8tbPT9P2OSdSSnHR/pqfc9B8jXFfO/wDhrdfy79sv+qtrwPh7QW0cTv4joCC+++WYjqSehA38qlVacILyzUvo/ujpjJvmrE+lKVoPYpSlAKUpQClKUApSo99fRwxtLK6pGoyzMcAf7+g3PagPDifHYLbT48qxBvdL5CnHUasac+mc1xwfj0F0rNbyCRUOksAwGrGcAkDJAxnHmPOqOS2l4oMSh4OHEg6D7M1wAQQW/BRdwPePpkYn8ncD+hWMcBGWTUz6RksxdjkeZI0gfIUB25zvkisZ9bY1xtGg7s7qQqj/AK+gBPavmnIV+kV/G0jBVIZMnoGYYXJ7AnbPrVvbW0vGLwvIGjtYiV09CoyMxD+mbA1H4cDyUHU818mR3MCrEqpLEumLbC6R95P4h7eR37sDZpVKeHpuhN/j/E1+Xb17nLKMqks66cu5pah8K4zDcp4kEiyL0OOqn7LKcMp9CAazX7nvHpZA9rOj64NtZHQA6fDc/hB2+0AfLLXHFeVYppPGQtBcjpcRHS59HHuyL5hhUqrTdKbg+h0RlmVy6pWZHH7i02v49cI/jkCkqB3MsQy0e3xLlal8m8xC9s459tZysgHZ1PtD02ww9GFaz0XdKUoBSlKA4qt5lv3htJZYxl1AweukFgGfHfSCW/Nqm4zyzdyzySR3WiNiNKeLMmkBFBGFGOoJ286puMcu3kMDyPdFkGAyiac5DMExggA+90NeHJ7FTDYSjUcW6sbu2jUvbkWXJHMFxNNJHK3iIE16iqgq2pVC5VQPaBY7/YOO9Wq8tmW4M924m0OTbwgYijHwuVOdc2OrHYdu1YLl2xmmlMUEpiOguTrkjBCsqgex1P1nf1rR/vPvv5Z/f3H+VeYSduRR4ngMPHFTSqRhy8tpaaLaNjcUqPw6BkhjR21uqKrNknUwUAnJ3OT3O9LS/SXX4bBvDcxsRuNYCllz3I1AHHQ5HUHG0+bZ7gf5/wC9c1xShgY/+/Z/4H6K5pSgK/jPBY7qPwpS/hfEiuUD+QYrhio8gQPPOBiNwzlyCxjlNpDoJXJQNIwZlUldmY79sjfeu/FuGSySBkk0qFA0+JJHvqYk+wCDkEDfyqvuODTojP4mdKlsCef4QTj3fSuWpWqRk0qbfe6+Tiq4irCTjGk2t04/dnXhPFpWliBl8RZM5GlQMaC2tdKggAgdTjBx1INaesVBbZeNY9mbKqdbJgFTI2WXJOdA+ZAqz/8AwZ/wn9/P/pqdgMXVlSvlc9XrdfJK4Zjq06N8kp6vW8fbmaKuah8FtXijKytrbUSDqZ8A9Fy25xSrUbtJvQ+gi20m1YmVnuerpVsnVjhpCqoO5IdWb8gAJJ+XmKury6EUbyMGKopYhRqJAGSAO5r59w2zk4pcmaXaFdjpJwF6iFD5nILP652yoGJPoilgKUXPxqjtCFm93sl3djx5CukW9GpgNcbRr6uXjIT5nS35RjqQK+m1kubuTxIglt0xJGoUxqMa0UYUDHR1AGnzAx2XEnknmJrmNkkyZIsZk7ODnST5Sbbjv17kDzDy+U6uIzWNvjIdlJbPkn3Tt7k7mfgj3Vu0UdxJbsfiTG/4rfFp/qkde/SszyfybcRW3gvd3MDROyFIzH4ZGdYdCY8lWDjrvnIPTA3MyEqwVtLEEBgAdJIwGwdjjrg7bVnYuYpbQiPiIAT3UvUGImPQCQfeXP6h7EYrYRT1/evN/OV5/c/+uuRyzP8Azldfqwn/AA6v1YEAg5B3BG+R2PyrmgKEcvXH85XP9nbn/Co3ALntxKf+xtj/AIVWHF+NQ2sfiTOFBOlR1Z27Iijdm9BUDhM13NKJpVFtbgHTbkBpXyMB5T0jx1CLv50Ba2FuyRqskhlcZzIyqpbckZCgKMAgbDtXnxe4VIJCxxlCo9WZSqqPMkmplY97h7yYaMgb6QRnwl3VpHH4U4Khe2CvQSMeevVdONoq8nol/em5y4mu6UUoq8nol3+NzpaXKpLEzEBY29s590NE6gnyGWBJ7DfoK2dUt7y4vhqIQFkQYBPxgnLK576iSdXYnPQkGLy1xQhhbkHGDoBHtR6NmicdgOinp8P2c8WDpvCf8Jap6p9+q+CfgKUsC1h56qWqffqn7abmkpSlVS0KhX12lrA8ukBIwX0qAMnOQoA+JmOPUt61NrjFAfP/ANzjjN/h4LqBmWN9JfUgki1KHVXVmBZMNkEZI6YONt9FCq50qFySxwAMsfeY46k9z3rPr9Txc9lvLfPzlt2x/wBuT/lrR0ArrJGGUqwDKRgggEEHqCDsR6V2qjuOcLeNrhZZAvgOsZHVnZ4ldVVR7TNksuB9n54AiHgU9mdVh7cOctZO22/XwHP3M/iH2T6bV4Q89/Sj4NhEXuMfWeMPDSDfSfE3yzZ+FM5869voVzf/AHfXa2h/i6nE8o/pWH3NT+DXfcgmpd7ydbuqCJfo8kQ+plgxG6em3vKd8q2Qcnuc0B24RywsUnjzObi7IwZ3GNI+zGvuxJ6Lv5mrqszFzFLakR8RChScJeIMRMewkH3lz6+yd8EAVccM4wk7Tqn3mXwW3zkhEbV8ssR+YaAn1EvZDEjvFCZZCc6EKIWbGMlmIHQAZOT02NS6icV4gIIJZ26RI0nz0qSB+XGPy0BiOS+YrqTiFx9MXSkpMMOk5jWS3ZtcKt0LYZiT8RX9G/WJQSwADNjUQACcDC5PfA2GelVPKHDjDY26P7+gSSZ3PiOTI+fUMx/RVzQClKUApSuG6HHXtQFDzbAwFtcRqWe3uEYhVLMYpPqpgANz7L5/Nq3kkYypEmnJDOWYEgKpUHABGWJcd8AA+gqPas/hp4jTh9I1gRw4DYGoD2Omc17WqI08YLza1DSKGWNQRgI+6oDj212zvgHtULHcTdOhNwhKLS0bg7G2MLtHNrOxMiNp1xtoJAOknQrqwBOcYdcjOxyM9DWR4V+5sbe7N6t2XuGJZzJCjBixy/xZXPmpBHyyDqtCq8io8+zktpSIjU4EhGTHk7Ou+/YdqOzbaWmJ1LkMkQGnWuvJCA+7q6GtuE4j4lOF4SbaWuR2ff0MShZsm0riuasGsh8Ws2lhaNHVNY0lmjEvsn3gFYhSf62R6Gs/ybyCOHO5juHeOQAPGyAe0vuuCG2Iyw6bhvlVjzDLdho/ooyuG14EZOcpo9/tjX0qp+k8U+y36tvXTTw7qRzZor1djspYR1I5s8V6ySZzw/nl5JYwYlEUjqowTrAchYycnB3IyMDqcdN7HnK2aaGK3VWZZ540lIBwsIbxJGJHQYQL+disRaXDCRJI/uhfKeymNchwAFI0jd9thitL9J4n9k/q29UMZgIxlHI1HRc5ddypjuGxhKKg4x8qveXN7mxpVXy/JcGNvpIw+s6dkHs6Vx7m3XV61aVIlHK2iFOOSTje9thSlK8ngUpSgFRYT/DY/SCTP5ZYMfpwf1T5V3urnQAANTsdKJ0yfU9lA3LdgO5wDDhgJLIGJGfr5hlTI4+8pg5WNOhwdvdyT4hEjij8eDwdPWU17Lq39t2bIaPMyTbn665HfxVOPQ20GD8tj+g+VSqrCjh1XOZ1H1TtsJoxuYHP4QbkN+cNvEWp1tcB1DDI7EEYIIOGUjswOQRWzh1TLTWGnpOmkmt0tE12f8GJrW+560pSqZ4FcFsbnYDcn07muaxXNHHWnf6LACyltDaSPrG/BD8QYOo9Dg59kNndRoyrSyr6vZbnRh8PKvPKtN30S6tmd4WwD25zt4sJz2x4se/yr6tWPuuRv4ONJ1XAyWyfZcEbxAHYAfCT3zn3jj15R5j1Yt5idY2jZsgnT1ibO/iLg9dyAc7g5o46UcUvFpflVmu3R+n7FXiM441eNR1yKzXW3SXpr9DWUpSpBCFKUoBSlKA8bmzWQANkEHKspKsp6ZVhuNsj1BIrvDCqKFUBVUYAHQAdBSlYsr3MnW4thIuls4yCCDggg5VgRuCDuDS3t1RQqjAHzJyTkkk7kkkkk7kmlKxZXuYPWlKV6AqDbcFhjlaZIwJH6n5nLYHRSxwTjrjelKym0ZTa5E6oQ4NF45uNA8UjGrfyxqx01Y9nV1wMVxSibXIJtcidSlKwY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9942" name="Picture 6" descr="http://www.devoir-de-philosophie.com/images_dissertations/1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3856087" cy="3843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de prévention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fr-FR" dirty="0" smtClean="0"/>
              <a:t>La sécurité et le travail en équipe</a:t>
            </a:r>
          </a:p>
          <a:p>
            <a:pPr>
              <a:buNone/>
            </a:pPr>
            <a:r>
              <a:rPr lang="fr-FR" dirty="0" smtClean="0"/>
              <a:t>La sécurité de chacun passe par le respect des règles concernant :</a:t>
            </a:r>
          </a:p>
          <a:p>
            <a:pPr lvl="1"/>
            <a:r>
              <a:rPr lang="fr-FR" dirty="0" smtClean="0"/>
              <a:t>La sécurité individuelle</a:t>
            </a:r>
          </a:p>
          <a:p>
            <a:endParaRPr lang="fr-FR" dirty="0"/>
          </a:p>
          <a:p>
            <a:pPr>
              <a:buNone/>
            </a:pPr>
            <a:endParaRPr lang="fr-FR" dirty="0" smtClean="0"/>
          </a:p>
          <a:p>
            <a:pPr lvl="1"/>
            <a:r>
              <a:rPr lang="fr-FR" dirty="0" smtClean="0"/>
              <a:t>La sécurité collective</a:t>
            </a:r>
            <a:endParaRPr lang="fr-FR" dirty="0"/>
          </a:p>
        </p:txBody>
      </p:sp>
      <p:pic>
        <p:nvPicPr>
          <p:cNvPr id="8" name="Image 7" descr="ProtectionObligatoireCor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1212726" cy="1212726"/>
          </a:xfrm>
          <a:prstGeom prst="rect">
            <a:avLst/>
          </a:prstGeom>
        </p:spPr>
      </p:pic>
      <p:pic>
        <p:nvPicPr>
          <p:cNvPr id="9" name="Image 8" descr="ProtectionObligatoireMa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212976"/>
            <a:ext cx="1212726" cy="1212726"/>
          </a:xfrm>
          <a:prstGeom prst="rect">
            <a:avLst/>
          </a:prstGeom>
        </p:spPr>
      </p:pic>
      <p:pic>
        <p:nvPicPr>
          <p:cNvPr id="10" name="Image 9" descr="ProtectionObligatoireTe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212976"/>
            <a:ext cx="1212726" cy="1212726"/>
          </a:xfrm>
          <a:prstGeom prst="rect">
            <a:avLst/>
          </a:prstGeom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131840" y="5013176"/>
          <a:ext cx="1512168" cy="1521076"/>
        </p:xfrm>
        <a:graphic>
          <a:graphicData uri="http://schemas.openxmlformats.org/presentationml/2006/ole">
            <p:oleObj spid="_x0000_s2050" name="Picture" r:id="rId6" imgW="1600920" imgH="16135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de prévention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fr-FR" dirty="0" smtClean="0"/>
              <a:t>Gestes et postures</a:t>
            </a:r>
          </a:p>
          <a:p>
            <a:pPr>
              <a:buNone/>
            </a:pPr>
            <a:r>
              <a:rPr lang="fr-FR" sz="2400" dirty="0" smtClean="0"/>
              <a:t>Le principe de base est de garder une colonne vertébrale droite et autant que possible perpendiculaire au sol</a:t>
            </a:r>
          </a:p>
        </p:txBody>
      </p:sp>
      <p:pic>
        <p:nvPicPr>
          <p:cNvPr id="11" name="Picture 3" descr="D:\Manutention\Images\Porter char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3888432" cy="426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de prévention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fr-FR" dirty="0" smtClean="0"/>
              <a:t>Gestes et postures</a:t>
            </a:r>
          </a:p>
          <a:p>
            <a:pPr>
              <a:buNone/>
            </a:pPr>
            <a:r>
              <a:rPr lang="fr-FR" sz="2400" dirty="0" smtClean="0"/>
              <a:t>Le principe de base est de garder une colonne vertébrale droite et autant que possible perpendiculaire au sol</a:t>
            </a:r>
          </a:p>
        </p:txBody>
      </p:sp>
      <p:pic>
        <p:nvPicPr>
          <p:cNvPr id="6" name="Picture 2" descr="D:\Manutention\Images\porter charge oui 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100195" cy="3376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de prévention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fr-FR" dirty="0" smtClean="0"/>
              <a:t>Gestes et postures</a:t>
            </a:r>
          </a:p>
          <a:p>
            <a:pPr>
              <a:buNone/>
            </a:pPr>
            <a:r>
              <a:rPr lang="fr-FR" sz="2400" dirty="0" smtClean="0"/>
              <a:t>Le principe de base est de garder une colonne vertébrale droite et autant que possible perpendiculaire au sol</a:t>
            </a:r>
          </a:p>
        </p:txBody>
      </p:sp>
      <p:pic>
        <p:nvPicPr>
          <p:cNvPr id="5" name="Picture 2" descr="D:\Manutention\Images\Porter charg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4365657" cy="379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de prévention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fr-FR" dirty="0" smtClean="0"/>
              <a:t>Gestes et postures</a:t>
            </a:r>
          </a:p>
          <a:p>
            <a:pPr>
              <a:buNone/>
            </a:pPr>
            <a:r>
              <a:rPr lang="fr-FR" sz="2400" dirty="0" smtClean="0"/>
              <a:t>Le principe de base est de garder une colonne vertébrale droite et autant que possible perpendiculaire au sol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41364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3007010" cy="390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de prévention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fr-FR" dirty="0" smtClean="0"/>
              <a:t>Gestes et postures</a:t>
            </a:r>
          </a:p>
          <a:p>
            <a:pPr>
              <a:buNone/>
            </a:pPr>
            <a:r>
              <a:rPr lang="fr-FR" sz="2400" dirty="0" smtClean="0"/>
              <a:t>Le principe de base est de garder une colonne vertébrale droite et autant que possible perpendiculaire au sol</a:t>
            </a:r>
          </a:p>
        </p:txBody>
      </p:sp>
      <p:pic>
        <p:nvPicPr>
          <p:cNvPr id="45058" name="Picture 2" descr="D:\Manutention\Images\circulation char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650716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de prévention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fr-FR" dirty="0" smtClean="0"/>
              <a:t>Gestes et postures</a:t>
            </a:r>
          </a:p>
          <a:p>
            <a:pPr>
              <a:buNone/>
            </a:pPr>
            <a:r>
              <a:rPr lang="fr-FR" sz="2400" dirty="0" smtClean="0"/>
              <a:t>Ne pas se tourner avec une charge dans les bras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4968552" cy="380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Evaluation des centres de gravité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528392" cy="317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12776"/>
            <a:ext cx="2304256" cy="472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Evaluation des centres de gravité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1600" y="213285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Est-il Haut ?				Ou bas ?</a:t>
            </a:r>
            <a:endParaRPr lang="fr-FR" sz="2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852936"/>
            <a:ext cx="33813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C:\Users\Benoit\Pictures\Photos manutention\P1000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4531859" cy="3398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Si le centre de gravité est haut :</a:t>
            </a:r>
          </a:p>
          <a:p>
            <a:pPr>
              <a:buNone/>
            </a:pPr>
            <a:r>
              <a:rPr lang="fr-FR" dirty="0" smtClean="0"/>
              <a:t>La charge doit toujours être portée par le haut pour éviter tout risque de basculement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Si le centre de gravité est bas :</a:t>
            </a:r>
          </a:p>
          <a:p>
            <a:pPr>
              <a:buNone/>
            </a:pPr>
            <a:r>
              <a:rPr lang="fr-FR" dirty="0" smtClean="0"/>
              <a:t>La charge peut être roulée ou être portée par le haut. Le choix est alors une question de bon sens.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600" dirty="0" smtClean="0"/>
              <a:t>La sécurité individuelle</a:t>
            </a:r>
          </a:p>
          <a:p>
            <a:pPr marL="342900" lvl="1" indent="-342900">
              <a:buNone/>
            </a:pPr>
            <a:r>
              <a:rPr lang="fr-FR" dirty="0" smtClean="0"/>
              <a:t>Pendant la manutention des charges lourdes chacun doit respecter :</a:t>
            </a:r>
          </a:p>
          <a:p>
            <a:pPr marL="342900" lvl="1" indent="-342900">
              <a:buNone/>
            </a:pPr>
            <a:r>
              <a:rPr lang="fr-FR" dirty="0" smtClean="0"/>
              <a:t>- Le port de la combinaison et chaussures de sécurité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ProtectionObligatoirePi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356992"/>
            <a:ext cx="2448272" cy="2448272"/>
          </a:xfrm>
          <a:prstGeom prst="rect">
            <a:avLst/>
          </a:prstGeom>
        </p:spPr>
      </p:pic>
      <p:pic>
        <p:nvPicPr>
          <p:cNvPr id="6" name="Image 5" descr="ProtectionObligatoireCor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356992"/>
            <a:ext cx="24482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600" dirty="0" smtClean="0"/>
              <a:t>La sécurité individuelle</a:t>
            </a:r>
          </a:p>
          <a:p>
            <a:pPr marL="342900" lvl="1" indent="-342900">
              <a:buNone/>
            </a:pPr>
            <a:r>
              <a:rPr lang="fr-FR" dirty="0" smtClean="0"/>
              <a:t>Pendant la manutention des charges lourdes chacun doit respecter :</a:t>
            </a:r>
          </a:p>
          <a:p>
            <a:pPr marL="342900" lvl="1" indent="-342900">
              <a:buFontTx/>
              <a:buChar char="-"/>
            </a:pPr>
            <a:r>
              <a:rPr lang="fr-FR" dirty="0" smtClean="0"/>
              <a:t>Le </a:t>
            </a:r>
            <a:r>
              <a:rPr lang="fr-FR" dirty="0" smtClean="0"/>
              <a:t>port du </a:t>
            </a:r>
            <a:r>
              <a:rPr lang="fr-FR" dirty="0" smtClean="0"/>
              <a:t>casque </a:t>
            </a:r>
          </a:p>
          <a:p>
            <a:pPr marL="342900" lvl="1" indent="-342900">
              <a:buNone/>
            </a:pPr>
            <a:r>
              <a:rPr lang="fr-FR" dirty="0" smtClean="0"/>
              <a:t> </a:t>
            </a:r>
            <a:r>
              <a:rPr lang="fr-FR" dirty="0" smtClean="0"/>
              <a:t>    </a:t>
            </a:r>
            <a:r>
              <a:rPr lang="fr-FR" dirty="0" smtClean="0"/>
              <a:t>obligatoire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www.lesmanantsduroi.com/Images7/port-ca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4225652" cy="422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600" dirty="0" smtClean="0"/>
              <a:t>La sécurité individuelle</a:t>
            </a:r>
          </a:p>
          <a:p>
            <a:pPr marL="342900" lvl="1" indent="-342900">
              <a:buNone/>
            </a:pPr>
            <a:r>
              <a:rPr lang="fr-FR" dirty="0" smtClean="0"/>
              <a:t>Pendant la manutention des charges lourdes chacun doit respecter :</a:t>
            </a:r>
          </a:p>
          <a:p>
            <a:pPr marL="342900" lvl="1" indent="-342900">
              <a:buNone/>
            </a:pPr>
            <a:r>
              <a:rPr lang="fr-FR" dirty="0" smtClean="0"/>
              <a:t>- Le port des gants de </a:t>
            </a:r>
            <a:r>
              <a:rPr lang="fr-FR" dirty="0" smtClean="0"/>
              <a:t>manutention obligatoire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ProtectionObligatoireM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284984"/>
            <a:ext cx="2868910" cy="286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600" dirty="0" smtClean="0"/>
              <a:t>La sécurité collective</a:t>
            </a:r>
          </a:p>
          <a:p>
            <a:r>
              <a:rPr lang="fr-FR" sz="2400" dirty="0" smtClean="0"/>
              <a:t>Chacun doit être sensible à la sécurité des participants à la manutention mais aussi à ceux qui font une autre activité.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Quelques </a:t>
            </a:r>
            <a:r>
              <a:rPr lang="fr-FR" dirty="0" smtClean="0"/>
              <a:t>règles sont à respecter :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600" dirty="0" smtClean="0"/>
              <a:t>La sécurité collective</a:t>
            </a:r>
          </a:p>
          <a:p>
            <a:pPr marL="342900" lvl="1" indent="-342900"/>
            <a:r>
              <a:rPr lang="fr-FR" dirty="0" smtClean="0"/>
              <a:t>Les </a:t>
            </a:r>
            <a:r>
              <a:rPr lang="fr-FR" dirty="0" smtClean="0"/>
              <a:t>outillages ne doivent pas traîner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http://itasth.qc.ca/claude_tanguay/Caricatures/tenuelie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5616624" cy="4130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600" dirty="0" smtClean="0"/>
              <a:t>La sécurité collective</a:t>
            </a:r>
          </a:p>
          <a:p>
            <a:pPr marL="342900" lvl="1" indent="-342900"/>
            <a:r>
              <a:rPr lang="fr-FR" dirty="0" smtClean="0"/>
              <a:t>Les </a:t>
            </a:r>
            <a:r>
              <a:rPr lang="fr-FR" dirty="0" smtClean="0"/>
              <a:t>espaces sont dégagés</a:t>
            </a:r>
          </a:p>
          <a:p>
            <a:pPr marL="342900" lvl="1" indent="-342900"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http://www.clg-bosco.ac-aix-marseille.fr/spip/IMG/jpg/instllation_d_un_atel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66882"/>
            <a:ext cx="5466184" cy="409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600" dirty="0" smtClean="0"/>
              <a:t>La sécurité collective</a:t>
            </a:r>
          </a:p>
          <a:p>
            <a:pPr marL="342900" lvl="1" indent="-342900"/>
            <a:r>
              <a:rPr lang="fr-FR" dirty="0" smtClean="0"/>
              <a:t>La </a:t>
            </a:r>
            <a:r>
              <a:rPr lang="fr-FR" dirty="0" smtClean="0"/>
              <a:t>signalisation doit être respectée</a:t>
            </a:r>
          </a:p>
          <a:p>
            <a:pPr marL="342900" lvl="1" indent="-342900"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prévention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EntreeInterditePersonnesNonAutorise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068960"/>
            <a:ext cx="1944216" cy="1944216"/>
          </a:xfrm>
          <a:prstGeom prst="rect">
            <a:avLst/>
          </a:prstGeom>
        </p:spPr>
      </p:pic>
      <p:pic>
        <p:nvPicPr>
          <p:cNvPr id="6" name="Image 5" descr="InterditPiet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068960"/>
            <a:ext cx="1944216" cy="1944216"/>
          </a:xfrm>
          <a:prstGeom prst="rect">
            <a:avLst/>
          </a:prstGeom>
        </p:spPr>
      </p:pic>
      <p:pic>
        <p:nvPicPr>
          <p:cNvPr id="7" name="Image 6" descr="InterditVehiculesManuten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068960"/>
            <a:ext cx="194421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Affichage à l'écran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Picture</vt:lpstr>
      <vt:lpstr>LA MANUTENTION</vt:lpstr>
      <vt:lpstr>Plan de prévention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Plan de prévention</vt:lpstr>
      <vt:lpstr>Plan de prévention</vt:lpstr>
      <vt:lpstr>Plan de prévention</vt:lpstr>
      <vt:lpstr>Plan de prévention</vt:lpstr>
      <vt:lpstr>Plan de prévention</vt:lpstr>
      <vt:lpstr>Plan de prévention</vt:lpstr>
      <vt:lpstr>Diapositive 26</vt:lpstr>
      <vt:lpstr>Diapositive 27</vt:lpstr>
      <vt:lpstr>Diapositive 28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MANUTENTION</dc:title>
  <dc:creator>Benoit</dc:creator>
  <cp:lastModifiedBy>Benoit</cp:lastModifiedBy>
  <cp:revision>2</cp:revision>
  <dcterms:created xsi:type="dcterms:W3CDTF">2011-01-06T06:31:17Z</dcterms:created>
  <dcterms:modified xsi:type="dcterms:W3CDTF">2011-01-06T16:39:16Z</dcterms:modified>
</cp:coreProperties>
</file>