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74" r:id="rId13"/>
    <p:sldId id="294" r:id="rId14"/>
    <p:sldId id="275" r:id="rId15"/>
    <p:sldId id="295" r:id="rId16"/>
    <p:sldId id="277" r:id="rId17"/>
    <p:sldId id="270" r:id="rId18"/>
    <p:sldId id="273" r:id="rId19"/>
    <p:sldId id="269" r:id="rId20"/>
    <p:sldId id="271" r:id="rId21"/>
    <p:sldId id="296" r:id="rId22"/>
    <p:sldId id="290" r:id="rId23"/>
    <p:sldId id="278" r:id="rId24"/>
    <p:sldId id="284" r:id="rId25"/>
    <p:sldId id="279" r:id="rId26"/>
    <p:sldId id="286" r:id="rId27"/>
    <p:sldId id="287" r:id="rId28"/>
    <p:sldId id="280" r:id="rId29"/>
    <p:sldId id="288" r:id="rId30"/>
    <p:sldId id="289" r:id="rId31"/>
    <p:sldId id="291" r:id="rId32"/>
    <p:sldId id="293" r:id="rId33"/>
    <p:sldId id="282" r:id="rId34"/>
    <p:sldId id="292" r:id="rId35"/>
    <p:sldId id="283" r:id="rId36"/>
    <p:sldId id="297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oit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9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EA9F-16C7-4C56-A758-8C9744083DC8}" type="datetimeFigureOut">
              <a:rPr lang="fr-FR" smtClean="0"/>
              <a:pPr/>
              <a:t>08/01/2011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2255-E315-4150-9986-CC8A9CAF8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enoit\Pictures\Photos%20manutention\Erreurs\P100074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7200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/>
              <a:t>ELINGAGE Formation élémentaire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5040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Institut National de Recherche et de sécurité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608" y="1484784"/>
            <a:ext cx="691276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D’après « le </a:t>
            </a:r>
            <a:r>
              <a:rPr lang="fr-FR" sz="3200" dirty="0" err="1" smtClean="0"/>
              <a:t>memento</a:t>
            </a:r>
            <a:r>
              <a:rPr lang="fr-FR" sz="3200" dirty="0" smtClean="0"/>
              <a:t> de l’élingueur »</a:t>
            </a:r>
            <a:endParaRPr lang="fr-FR" sz="3200" dirty="0"/>
          </a:p>
        </p:txBody>
      </p:sp>
      <p:pic>
        <p:nvPicPr>
          <p:cNvPr id="11266" name="Picture 2" descr="logo IN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1935935" cy="890532"/>
          </a:xfrm>
          <a:prstGeom prst="rect">
            <a:avLst/>
          </a:prstGeom>
          <a:noFill/>
        </p:spPr>
      </p:pic>
      <p:pic>
        <p:nvPicPr>
          <p:cNvPr id="8" name="Image 7" descr="AA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645023"/>
            <a:ext cx="2815025" cy="321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REGLEMENTATION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052736"/>
            <a:ext cx="6624736" cy="4154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Vérification générale périodique</a:t>
            </a:r>
          </a:p>
          <a:p>
            <a:r>
              <a:rPr lang="fr-FR" sz="2400" dirty="0" smtClean="0"/>
              <a:t>L’article R. 233-11 prévoit une vérification générale périodique afin que soit décelée en temps utile toute détérioration susceptible de créer des dangers.</a:t>
            </a:r>
          </a:p>
          <a:p>
            <a:r>
              <a:rPr lang="fr-FR" sz="2400" dirty="0" smtClean="0"/>
              <a:t>Cette vérification doit être effectuée </a:t>
            </a:r>
            <a:r>
              <a:rPr lang="fr-FR" sz="2400" b="1" dirty="0" smtClean="0"/>
              <a:t>tous les ans</a:t>
            </a:r>
            <a:r>
              <a:rPr lang="fr-FR" sz="2400" dirty="0" smtClean="0"/>
              <a:t>. Cette périodicité doit être considérée comme une limite supérieure à ne pas dépasser. Des examens</a:t>
            </a:r>
          </a:p>
          <a:p>
            <a:r>
              <a:rPr lang="fr-FR" sz="2400" dirty="0" smtClean="0"/>
              <a:t>plus fréquents peuvent s’avérer nécessaires en fonction de l’utilisation effective des appareils et de l’agressivité de l’environnement.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1340768"/>
            <a:ext cx="7704856" cy="3262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800" dirty="0" smtClean="0"/>
              <a:t>Dans l’ordre chronologique de l’activité :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Préparer l'</a:t>
            </a:r>
            <a:r>
              <a:rPr lang="fr-FR" sz="2000" dirty="0" err="1" smtClean="0"/>
              <a:t>élingage</a:t>
            </a:r>
            <a:endParaRPr lang="fr-FR" sz="2000" dirty="0" smtClean="0"/>
          </a:p>
          <a:p>
            <a:pPr marL="342900" indent="-342900">
              <a:buAutoNum type="arabicPeriod"/>
            </a:pPr>
            <a:r>
              <a:rPr lang="fr-FR" sz="2000" dirty="0" smtClean="0"/>
              <a:t>Évaluer la charge à lever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Choix de l’élingue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Procéder à une inspection visuelle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Accrochage de la charge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Accrochage de l’élingue sur le crochet de l’appareil de levage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Protection des arêtes vives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Mettre l’élingue sous tension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1. Préparer l'</a:t>
            </a:r>
            <a:r>
              <a:rPr lang="fr-FR" sz="2000" dirty="0" err="1" smtClean="0"/>
              <a:t>élingage</a:t>
            </a:r>
            <a:endParaRPr lang="fr-FR" sz="20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1772816"/>
            <a:ext cx="7488832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sécurité de l’élingueur est assurée par le respect des règles suivantes: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b="1" dirty="0" smtClean="0"/>
              <a:t>Reconnaître le parcours </a:t>
            </a:r>
            <a:r>
              <a:rPr lang="fr-FR" sz="2000" dirty="0" smtClean="0"/>
              <a:t>qui sera effectué avec la charge,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Dégager les allées de circulation </a:t>
            </a:r>
            <a:r>
              <a:rPr lang="fr-FR" sz="2000" dirty="0" smtClean="0"/>
              <a:t>et le lieu de dépose de la charge,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Ne jamais se trouver sous la charge </a:t>
            </a:r>
            <a:r>
              <a:rPr lang="fr-FR" sz="2000" dirty="0" smtClean="0"/>
              <a:t>ni déplacer la charge au-dessus des personnes,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Ne jamais se trouver </a:t>
            </a:r>
            <a:r>
              <a:rPr lang="fr-FR" sz="2000" b="1" dirty="0" smtClean="0"/>
              <a:t>entre la charge et un obstacle fixe </a:t>
            </a:r>
            <a:r>
              <a:rPr lang="fr-FR" sz="2000" dirty="0" smtClean="0"/>
              <a:t>ou un mur pour éviter l’écrasement en cas de balancement de la charge ou de mauvaise manœuvre.</a:t>
            </a:r>
          </a:p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Benoit\Pictures\Photos manutention\P100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676209" cy="5757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2. Évaluer la charge à lever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772816"/>
            <a:ext cx="7488832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Masse de la charge</a:t>
            </a:r>
          </a:p>
          <a:p>
            <a:r>
              <a:rPr lang="fr-FR" dirty="0" smtClean="0"/>
              <a:t>La </a:t>
            </a:r>
            <a:r>
              <a:rPr lang="fr-FR" b="1" dirty="0" smtClean="0"/>
              <a:t>documentation technique </a:t>
            </a:r>
            <a:r>
              <a:rPr lang="fr-FR" dirty="0" smtClean="0"/>
              <a:t>doit donner la masse du système.</a:t>
            </a:r>
          </a:p>
          <a:p>
            <a:r>
              <a:rPr lang="fr-FR" dirty="0" smtClean="0"/>
              <a:t>En l’absence d’information sur la masse de la charge et de la possibilité de peser cette charge, il faut procéder à la comparaison avec d’autres charges dont on connaît la masse, et surestimer la valeur approximative.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2"/>
                </a:solidFill>
              </a:rPr>
              <a:t>Évaluation du centre de gravité</a:t>
            </a:r>
            <a:endParaRPr lang="fr-FR" dirty="0"/>
          </a:p>
          <a:p>
            <a:r>
              <a:rPr lang="fr-FR" dirty="0" smtClean="0"/>
              <a:t>Pour que la charge levée soit</a:t>
            </a:r>
          </a:p>
          <a:p>
            <a:r>
              <a:rPr lang="fr-FR" dirty="0" smtClean="0"/>
              <a:t>stable, il faut que le(s) point(s)</a:t>
            </a:r>
          </a:p>
          <a:p>
            <a:r>
              <a:rPr lang="fr-FR" dirty="0" smtClean="0"/>
              <a:t>d’accrochage de l’élingue sur la</a:t>
            </a:r>
          </a:p>
          <a:p>
            <a:r>
              <a:rPr lang="fr-FR" dirty="0" smtClean="0"/>
              <a:t>charge se situe(nt) au-dessus du</a:t>
            </a:r>
          </a:p>
          <a:p>
            <a:r>
              <a:rPr lang="fr-FR" dirty="0" smtClean="0"/>
              <a:t>centre de gravité.</a:t>
            </a:r>
          </a:p>
          <a:p>
            <a:endParaRPr lang="fr-FR" dirty="0"/>
          </a:p>
          <a:p>
            <a:r>
              <a:rPr lang="fr-FR" dirty="0" smtClean="0"/>
              <a:t>Pour éviter que la charge ne bascule </a:t>
            </a:r>
          </a:p>
          <a:p>
            <a:r>
              <a:rPr lang="fr-FR" dirty="0" smtClean="0"/>
              <a:t>en cas d’erreur, Il faudra lever la charge </a:t>
            </a:r>
          </a:p>
          <a:p>
            <a:r>
              <a:rPr lang="fr-FR" dirty="0" smtClean="0"/>
              <a:t>délicatement </a:t>
            </a:r>
            <a:r>
              <a:rPr lang="fr-FR" dirty="0"/>
              <a:t> </a:t>
            </a:r>
            <a:r>
              <a:rPr lang="fr-FR" dirty="0" smtClean="0"/>
              <a:t>au début du levage</a:t>
            </a:r>
          </a:p>
          <a:p>
            <a:endParaRPr lang="fr-FR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672830" cy="330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Benoit\Pictures\Photos manutention\P100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776865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3. Choix de l’élingue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772816"/>
            <a:ext cx="748883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choix de la bonne élingue est l’un des points délicats de la préparation d’</a:t>
            </a:r>
            <a:r>
              <a:rPr lang="fr-FR" dirty="0" err="1" smtClean="0"/>
              <a:t>élingage</a:t>
            </a:r>
            <a:r>
              <a:rPr lang="fr-FR" dirty="0" smtClean="0"/>
              <a:t>. Ce choix est en effet déterminant pour la sécurité des opérateurs.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accent2"/>
                </a:solidFill>
              </a:rPr>
              <a:t>Choix de la matière</a:t>
            </a:r>
          </a:p>
          <a:p>
            <a:r>
              <a:rPr lang="fr-FR" dirty="0" smtClean="0"/>
              <a:t>Les différentes matières (métal, textile) ont une incidence sur le poids de l’élingue et la flexibilité de celle-ci.</a:t>
            </a:r>
          </a:p>
          <a:p>
            <a:r>
              <a:rPr lang="fr-FR" dirty="0" smtClean="0"/>
              <a:t>Il faut également tenir compte de l’atmosphère ambiante, du lieu d’utilisation qui peut conduire à des choix de matières différents.</a:t>
            </a:r>
          </a:p>
          <a:p>
            <a:r>
              <a:rPr lang="fr-FR" dirty="0" smtClean="0"/>
              <a:t>D’une manière générale, l’élingue sera choisie pour son côté pratique et sa capacité de charge.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Tenir compte de la masse de la charge .</a:t>
            </a:r>
          </a:p>
          <a:p>
            <a:r>
              <a:rPr lang="fr-FR" dirty="0" smtClean="0"/>
              <a:t>Les élingues textiles ont une couleur normalisée qui correspond à la capacité maximale supportée.</a:t>
            </a:r>
            <a:endParaRPr lang="fr-FR" dirty="0"/>
          </a:p>
        </p:txBody>
      </p:sp>
      <p:pic>
        <p:nvPicPr>
          <p:cNvPr id="9" name="Image 8" descr="P1000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04864"/>
            <a:ext cx="5904656" cy="4428492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552728" cy="45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Tenir compte de la masse de la charge .</a:t>
            </a:r>
          </a:p>
          <a:p>
            <a:r>
              <a:rPr lang="fr-FR" dirty="0" smtClean="0"/>
              <a:t>Les élingues textiles ont une couleur normalisée qui correspond à la capacité maximale supportée.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31640" y="1340768"/>
            <a:ext cx="626469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/>
              <a:t>ATTENTION !</a:t>
            </a:r>
            <a:endParaRPr lang="fr-FR" sz="8800" dirty="0"/>
          </a:p>
        </p:txBody>
      </p:sp>
      <p:pic>
        <p:nvPicPr>
          <p:cNvPr id="20482" name="Picture 2" descr="C:\Users\Benoit\Documents\Cours Sept 10\Pictogrammes\EntreeInterditePersonnesNonAutoris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448272" cy="2448272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00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ELINGAGE</a:t>
            </a:r>
            <a:endParaRPr lang="fr-FR" dirty="0"/>
          </a:p>
        </p:txBody>
      </p:sp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6760840" cy="208823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causes d’accident</a:t>
            </a:r>
          </a:p>
          <a:p>
            <a:pPr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La règlementation</a:t>
            </a:r>
          </a:p>
          <a:p>
            <a:pPr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8 règles pour élinguer en sécurité</a:t>
            </a:r>
          </a:p>
          <a:p>
            <a:pPr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 Jeu des ERREURS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65142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Benoit\Pictures\Photos manutention\P100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728859" cy="579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/>
              <a:t>4</a:t>
            </a:r>
            <a:r>
              <a:rPr lang="fr-FR" sz="2000" dirty="0" smtClean="0"/>
              <a:t>. Procéder à une inspection visuelle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D:\Manutention\Images\elingues risq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2578620" cy="4681811"/>
          </a:xfrm>
          <a:prstGeom prst="rect">
            <a:avLst/>
          </a:prstGeom>
          <a:noFill/>
        </p:spPr>
      </p:pic>
      <p:pic>
        <p:nvPicPr>
          <p:cNvPr id="1026" name="Picture 2" descr="D:\Manutention\Images\cordages cables chain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00808"/>
            <a:ext cx="4407768" cy="348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/>
              <a:t>4</a:t>
            </a:r>
            <a:r>
              <a:rPr lang="fr-FR" sz="2000" dirty="0" smtClean="0"/>
              <a:t>. Procéder à une inspection visuelle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628800"/>
            <a:ext cx="74888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Bien que les accessoires de levage soient soumis à une vérification générale</a:t>
            </a:r>
          </a:p>
          <a:p>
            <a:r>
              <a:rPr lang="fr-FR" dirty="0" smtClean="0"/>
              <a:t>périodique tous les ans, il est nécessaire de procéder à un examen visuel de l’accessoire avant son utilisation.</a:t>
            </a:r>
          </a:p>
          <a:p>
            <a:r>
              <a:rPr lang="fr-FR" dirty="0" smtClean="0"/>
              <a:t>Cet examen vise à s’assurer que l’accessoire n’a pas été détérioré lors</a:t>
            </a:r>
          </a:p>
          <a:p>
            <a:r>
              <a:rPr lang="fr-FR" dirty="0" smtClean="0"/>
              <a:t>des utilisations précédentes ou lors du stockage et qu’il peut donc être utilisé</a:t>
            </a:r>
          </a:p>
          <a:p>
            <a:r>
              <a:rPr lang="fr-FR" dirty="0" smtClean="0"/>
              <a:t>en toute sécurité.</a:t>
            </a:r>
            <a:endParaRPr lang="fr-FR" dirty="0"/>
          </a:p>
        </p:txBody>
      </p:sp>
      <p:pic>
        <p:nvPicPr>
          <p:cNvPr id="24578" name="Picture 2" descr="D:\Manutention\photo manut\P1000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3643761" cy="2732821"/>
          </a:xfrm>
          <a:prstGeom prst="rect">
            <a:avLst/>
          </a:prstGeom>
          <a:noFill/>
        </p:spPr>
      </p:pic>
      <p:pic>
        <p:nvPicPr>
          <p:cNvPr id="24579" name="Picture 3" descr="D:\Manutention\photo manut\P1000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3960440" cy="2970330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/>
              <a:t>4</a:t>
            </a:r>
            <a:r>
              <a:rPr lang="fr-FR" sz="2000" dirty="0" smtClean="0"/>
              <a:t>. Procéder à une inspection visuelle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2635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/>
              <a:t>5</a:t>
            </a:r>
            <a:r>
              <a:rPr lang="fr-FR" sz="2000" dirty="0" smtClean="0"/>
              <a:t>. Accrochage de la charge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772817"/>
            <a:ext cx="748883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Mise en place des crochets</a:t>
            </a:r>
          </a:p>
          <a:p>
            <a:r>
              <a:rPr lang="fr-FR" dirty="0" smtClean="0"/>
              <a:t>Si la charge possède des points d’accrochage du type </a:t>
            </a:r>
            <a:r>
              <a:rPr lang="fr-FR" b="1" dirty="0" smtClean="0"/>
              <a:t>anneau de levage </a:t>
            </a:r>
            <a:r>
              <a:rPr lang="fr-FR" dirty="0" smtClean="0"/>
              <a:t>ou</a:t>
            </a:r>
          </a:p>
          <a:p>
            <a:r>
              <a:rPr lang="fr-FR" dirty="0" smtClean="0"/>
              <a:t>piton à œil, il est préférable d’utiliser des élingues dont l’extrémité inférieure</a:t>
            </a:r>
          </a:p>
          <a:p>
            <a:r>
              <a:rPr lang="fr-FR" dirty="0" smtClean="0"/>
              <a:t>se termine par un crochet. À défaut, il est nécessaire d’utiliser une </a:t>
            </a:r>
            <a:r>
              <a:rPr lang="fr-FR" b="1" dirty="0" smtClean="0"/>
              <a:t>manille</a:t>
            </a:r>
          </a:p>
          <a:p>
            <a:r>
              <a:rPr lang="fr-FR" dirty="0" smtClean="0"/>
              <a:t>pour faire la jonction entre la boucle d’extrémité de l’élingue et l’anneau.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33056"/>
            <a:ext cx="1266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331640" y="350100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Anneau de levage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8064" y="350100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Manille</a:t>
            </a:r>
            <a:endParaRPr lang="fr-FR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61048"/>
            <a:ext cx="17811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/>
              <a:t>5</a:t>
            </a:r>
            <a:r>
              <a:rPr lang="fr-FR" sz="2000" dirty="0" smtClean="0"/>
              <a:t>. Accrochage de la charge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528392" cy="43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3851325" cy="35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/>
              <a:t>5</a:t>
            </a:r>
            <a:r>
              <a:rPr lang="fr-FR" sz="2000" dirty="0" smtClean="0"/>
              <a:t>. Accrochage de la charge</a:t>
            </a:r>
          </a:p>
          <a:p>
            <a:pPr marL="342900" indent="-342900"/>
            <a:r>
              <a:rPr lang="fr-FR" sz="2000" dirty="0" smtClean="0">
                <a:solidFill>
                  <a:schemeClr val="accent2"/>
                </a:solidFill>
              </a:rPr>
              <a:t>Mise en place des crochets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16016" y="33569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Lig</a:t>
            </a:r>
            <a:endParaRPr lang="fr-FR" dirty="0"/>
          </a:p>
        </p:txBody>
      </p:sp>
      <p:pic>
        <p:nvPicPr>
          <p:cNvPr id="4099" name="Picture 3" descr="D:\Manutention\Images\crochet compo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44824"/>
            <a:ext cx="3672408" cy="489654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699792" y="24208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Linguet de sécurité</a:t>
            </a:r>
            <a:endParaRPr lang="fr-FR" sz="1600" dirty="0"/>
          </a:p>
        </p:txBody>
      </p:sp>
      <p:cxnSp>
        <p:nvCxnSpPr>
          <p:cNvPr id="16" name="Connecteur droit avec flèche 15"/>
          <p:cNvCxnSpPr>
            <a:stCxn id="13" idx="2"/>
          </p:cNvCxnSpPr>
          <p:nvPr/>
        </p:nvCxnSpPr>
        <p:spPr>
          <a:xfrm rot="16200000" flipH="1">
            <a:off x="3676256" y="2677271"/>
            <a:ext cx="1143419" cy="1800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6. Accrochage de l’élingue sur le crochet de l’appareil de levage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4968552" cy="515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6. Accrochage de l’élingue sur le crochet de l’appareil de levage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6912768" cy="35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00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fr-FR" sz="2400" dirty="0" smtClean="0"/>
              <a:t>ELINGAGE                    </a:t>
            </a:r>
            <a:r>
              <a:rPr lang="fr-FR" sz="4000" dirty="0" smtClean="0"/>
              <a:t>ACCIDENTS</a:t>
            </a:r>
            <a:endParaRPr lang="fr-FR" sz="2400" dirty="0"/>
          </a:p>
        </p:txBody>
      </p:sp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488832" cy="493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53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6. Accrochage de l’élingue sur le crochet de l’appareil de levage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1319650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00808"/>
            <a:ext cx="568884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6. Accrochage de l’élingue sur le crochet de l’appareil de levage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4273276" cy="51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0194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6. Accrochage de l’élingue sur le crochet de l’appareil de levage</a:t>
            </a:r>
          </a:p>
          <a:p>
            <a:pPr marL="342900" indent="-342900"/>
            <a:r>
              <a:rPr lang="fr-FR" sz="2000" dirty="0" smtClean="0">
                <a:solidFill>
                  <a:schemeClr val="accent2"/>
                </a:solidFill>
              </a:rPr>
              <a:t>Utilisation des manilles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2160240" cy="44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3240360" cy="442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7. Protection des arêtes vives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484784"/>
            <a:ext cx="7200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charge peut comporter des arêtes vives. Dans ce cas, il faut utiliser des pièces d’angle ou des cornières appropriées </a:t>
            </a:r>
            <a:r>
              <a:rPr lang="fr-FR" b="1" dirty="0" smtClean="0"/>
              <a:t>pour ne pas endommager l’élingue.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2564904"/>
            <a:ext cx="40087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Manutention\Images\cables arrêtes vives oui non p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5"/>
            <a:ext cx="271296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7. Protection des arêtes vives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1628800"/>
            <a:ext cx="6912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Les élingues chaînes doivent également être protégées contre les arêtes</a:t>
            </a:r>
          </a:p>
          <a:p>
            <a:r>
              <a:rPr lang="fr-FR" dirty="0" smtClean="0"/>
              <a:t>vives ; les maillons ne doivent jamais être sollicités en flexion.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1908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268758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Manutention\Images\chaines proté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08920"/>
            <a:ext cx="1960478" cy="296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1052736"/>
            <a:ext cx="6912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8. Mettre l’élingue sous tension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772816"/>
            <a:ext cx="748883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Lors de la mise sous tension, l’opérateur ne doit pas tenir l’élingue à la main, car ses doigts pourraient être écrasés lors du positionnement des différents composants de l’accessoire </a:t>
            </a:r>
          </a:p>
          <a:p>
            <a:endParaRPr lang="fr-FR" dirty="0" smtClean="0"/>
          </a:p>
          <a:p>
            <a:r>
              <a:rPr lang="fr-FR" dirty="0" smtClean="0"/>
              <a:t>Dans un premier temps, l’élingue est mise progressivement sous tension sans soulever la charge.</a:t>
            </a:r>
          </a:p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REGLES POUR ELINGUER EN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SECURITE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     </a:t>
            </a:r>
            <a:r>
              <a:rPr lang="fr-FR" sz="3200" b="1" noProof="0" dirty="0" smtClean="0">
                <a:latin typeface="+mj-lt"/>
                <a:ea typeface="+mj-ea"/>
                <a:cs typeface="+mj-cs"/>
              </a:rPr>
              <a:t>Le jeu des</a:t>
            </a:r>
            <a:r>
              <a:rPr lang="fr-FR" sz="3200" b="1" dirty="0" smtClean="0">
                <a:latin typeface="+mj-lt"/>
                <a:ea typeface="+mj-ea"/>
                <a:cs typeface="+mj-cs"/>
              </a:rPr>
              <a:t> ERREURS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Bouton d'action : Document 6">
            <a:hlinkClick r:id="rId3" action="ppaction://program" highlightClick="1"/>
          </p:cNvPr>
          <p:cNvSpPr/>
          <p:nvPr/>
        </p:nvSpPr>
        <p:spPr>
          <a:xfrm>
            <a:off x="3635896" y="2060848"/>
            <a:ext cx="1512168" cy="1872208"/>
          </a:xfrm>
          <a:prstGeom prst="actionButtonDocument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00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ELINGAGE                    </a:t>
            </a:r>
            <a:r>
              <a:rPr lang="fr-FR" sz="4000" dirty="0" smtClean="0"/>
              <a:t>ACCIDENTS</a:t>
            </a:r>
            <a:endParaRPr lang="fr-FR" sz="2400" dirty="0"/>
          </a:p>
        </p:txBody>
      </p:sp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340769"/>
            <a:ext cx="7794999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00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fr-FR" sz="2400" dirty="0" smtClean="0"/>
              <a:t>ELINGAGE                    </a:t>
            </a:r>
            <a:r>
              <a:rPr lang="fr-FR" sz="4000" dirty="0" smtClean="0"/>
              <a:t>ACCIDENTS</a:t>
            </a:r>
            <a:endParaRPr lang="fr-FR" sz="2400" dirty="0"/>
          </a:p>
        </p:txBody>
      </p:sp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76863" cy="440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76864" cy="428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           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ACCIDENTS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200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ELINGAGE</a:t>
            </a:r>
            <a:endParaRPr lang="fr-FR" dirty="0"/>
          </a:p>
        </p:txBody>
      </p:sp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704856" cy="43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1052736"/>
            <a:ext cx="6624736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Article R.233-13-9</a:t>
            </a:r>
          </a:p>
          <a:p>
            <a:r>
              <a:rPr lang="fr-FR" sz="2400" dirty="0" smtClean="0"/>
              <a:t>Lorsque le travailleur accroche ou décroche une charge à la main, les travaux doivent être organisés de manière telle que ces opérations puissent être effectuées en toute sécurité.</a:t>
            </a:r>
          </a:p>
          <a:p>
            <a:r>
              <a:rPr lang="fr-FR" sz="2400" dirty="0" smtClean="0"/>
              <a:t>Pendant ces opérations</a:t>
            </a:r>
            <a:r>
              <a:rPr lang="fr-FR" sz="2400" b="1" dirty="0" smtClean="0"/>
              <a:t>, aucune manœuvre </a:t>
            </a:r>
            <a:r>
              <a:rPr lang="fr-FR" sz="2400" dirty="0" smtClean="0"/>
              <a:t>de l'appareil de levage ne doit être réalisée tant que ce travailleur </a:t>
            </a:r>
            <a:r>
              <a:rPr lang="fr-FR" sz="2400" b="1" dirty="0" smtClean="0"/>
              <a:t>n'a pas donné son accord</a:t>
            </a:r>
            <a:r>
              <a:rPr lang="fr-FR" sz="2400" dirty="0" smtClean="0"/>
              <a:t>.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REGLEMENTATION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9111" cy="6858000"/>
          </a:xfrm>
          <a:prstGeom prst="rect">
            <a:avLst/>
          </a:prstGeom>
        </p:spPr>
      </p:pic>
      <p:pic>
        <p:nvPicPr>
          <p:cNvPr id="5" name="Image 4" descr="Bande marq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4889" y="0"/>
            <a:ext cx="649111" cy="68580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3568" y="0"/>
            <a:ext cx="7772400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ELINGAGE         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REGLEMENTATION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052736"/>
            <a:ext cx="6624736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Article R.233-13-14</a:t>
            </a:r>
          </a:p>
          <a:p>
            <a:r>
              <a:rPr lang="fr-FR" sz="2400" dirty="0" smtClean="0"/>
              <a:t>Les accessoires de levage (…) doivent être choisis et utilisés en fonction :</a:t>
            </a:r>
          </a:p>
          <a:p>
            <a:pPr>
              <a:buFontTx/>
              <a:buChar char="-"/>
            </a:pPr>
            <a:r>
              <a:rPr lang="fr-FR" sz="2400" dirty="0" smtClean="0"/>
              <a:t>des charges à manutentionner.</a:t>
            </a:r>
          </a:p>
          <a:p>
            <a:pPr>
              <a:buFontTx/>
              <a:buChar char="-"/>
            </a:pPr>
            <a:r>
              <a:rPr lang="fr-FR" sz="2400" dirty="0"/>
              <a:t>d</a:t>
            </a:r>
            <a:r>
              <a:rPr lang="fr-FR" sz="2400" dirty="0" smtClean="0"/>
              <a:t>es points de préhension.</a:t>
            </a:r>
          </a:p>
          <a:p>
            <a:pPr>
              <a:buFontTx/>
              <a:buChar char="-"/>
            </a:pPr>
            <a:r>
              <a:rPr lang="fr-FR" sz="2400" dirty="0" smtClean="0"/>
              <a:t>du dispositif d'accrochage.</a:t>
            </a:r>
          </a:p>
          <a:p>
            <a:pPr>
              <a:buFontTx/>
              <a:buChar char="-"/>
            </a:pPr>
            <a:r>
              <a:rPr lang="fr-FR" sz="2400" dirty="0" smtClean="0"/>
              <a:t>des conditions atmosphériques.</a:t>
            </a:r>
          </a:p>
          <a:p>
            <a:r>
              <a:rPr lang="fr-FR" sz="2400" dirty="0" smtClean="0"/>
              <a:t>(…)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Affichage à l'écran (4:3)</PresentationFormat>
  <Paragraphs>135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ELINGAGE Formation élémentaire</vt:lpstr>
      <vt:lpstr>ELINGAGE</vt:lpstr>
      <vt:lpstr>ELINGAGE                    ACCIDENTS</vt:lpstr>
      <vt:lpstr>ELINGAGE                    ACCIDENTS</vt:lpstr>
      <vt:lpstr>ELINGAGE                    ACCIDENTS</vt:lpstr>
      <vt:lpstr>Diapositive 6</vt:lpstr>
      <vt:lpstr>ELINGAGE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ELINGAGE</dc:title>
  <dc:creator>Benoit</dc:creator>
  <cp:lastModifiedBy>Benoit</cp:lastModifiedBy>
  <cp:revision>7</cp:revision>
  <dcterms:created xsi:type="dcterms:W3CDTF">2011-01-07T13:53:16Z</dcterms:created>
  <dcterms:modified xsi:type="dcterms:W3CDTF">2011-01-08T19:22:07Z</dcterms:modified>
</cp:coreProperties>
</file>