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52"/>
  </p:notesMasterIdLst>
  <p:handoutMasterIdLst>
    <p:handoutMasterId r:id="rId53"/>
  </p:handoutMasterIdLst>
  <p:sldIdLst>
    <p:sldId id="256" r:id="rId3"/>
    <p:sldId id="273" r:id="rId4"/>
    <p:sldId id="306" r:id="rId5"/>
    <p:sldId id="307" r:id="rId6"/>
    <p:sldId id="308" r:id="rId7"/>
    <p:sldId id="258" r:id="rId8"/>
    <p:sldId id="259" r:id="rId9"/>
    <p:sldId id="266" r:id="rId10"/>
    <p:sldId id="267" r:id="rId11"/>
    <p:sldId id="268" r:id="rId12"/>
    <p:sldId id="262" r:id="rId13"/>
    <p:sldId id="270" r:id="rId14"/>
    <p:sldId id="263" r:id="rId15"/>
    <p:sldId id="272" r:id="rId16"/>
    <p:sldId id="281" r:id="rId17"/>
    <p:sldId id="269" r:id="rId18"/>
    <p:sldId id="275" r:id="rId19"/>
    <p:sldId id="257" r:id="rId20"/>
    <p:sldId id="271" r:id="rId21"/>
    <p:sldId id="282" r:id="rId22"/>
    <p:sldId id="283" r:id="rId23"/>
    <p:sldId id="284" r:id="rId24"/>
    <p:sldId id="286" r:id="rId25"/>
    <p:sldId id="287" r:id="rId26"/>
    <p:sldId id="288" r:id="rId27"/>
    <p:sldId id="319" r:id="rId28"/>
    <p:sldId id="291" r:id="rId29"/>
    <p:sldId id="292" r:id="rId30"/>
    <p:sldId id="294" r:id="rId31"/>
    <p:sldId id="296" r:id="rId32"/>
    <p:sldId id="295" r:id="rId33"/>
    <p:sldId id="297" r:id="rId34"/>
    <p:sldId id="309" r:id="rId35"/>
    <p:sldId id="298" r:id="rId36"/>
    <p:sldId id="299" r:id="rId37"/>
    <p:sldId id="300" r:id="rId38"/>
    <p:sldId id="317" r:id="rId39"/>
    <p:sldId id="310" r:id="rId40"/>
    <p:sldId id="311" r:id="rId41"/>
    <p:sldId id="313" r:id="rId42"/>
    <p:sldId id="312" r:id="rId43"/>
    <p:sldId id="315" r:id="rId44"/>
    <p:sldId id="316" r:id="rId45"/>
    <p:sldId id="301" r:id="rId46"/>
    <p:sldId id="302" r:id="rId47"/>
    <p:sldId id="303" r:id="rId48"/>
    <p:sldId id="304" r:id="rId49"/>
    <p:sldId id="305" r:id="rId50"/>
    <p:sldId id="31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537" autoAdjust="0"/>
  </p:normalViewPr>
  <p:slideViewPr>
    <p:cSldViewPr>
      <p:cViewPr varScale="1">
        <p:scale>
          <a:sx n="69" d="100"/>
          <a:sy n="69" d="100"/>
        </p:scale>
        <p:origin x="-1404"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81" d="100"/>
          <a:sy n="81" d="100"/>
        </p:scale>
        <p:origin x="-20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5" Type="http://schemas.openxmlformats.org/officeDocument/2006/relationships/image" Target="../media/image30.emf"/><Relationship Id="rId4"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5/17/2013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‹N°›</a:t>
            </a:fld>
            <a:endParaRPr lang="en-US"/>
          </a:p>
        </p:txBody>
      </p:sp>
    </p:spTree>
    <p:extLst>
      <p:ext uri="{BB962C8B-B14F-4D97-AF65-F5344CB8AC3E}">
        <p14:creationId xmlns:p14="http://schemas.microsoft.com/office/powerpoint/2010/main" xmlns="" val="279522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‹N°›</a:t>
            </a:fld>
            <a:endParaRPr lang="en-US"/>
          </a:p>
        </p:txBody>
      </p:sp>
    </p:spTree>
    <p:extLst>
      <p:ext uri="{BB962C8B-B14F-4D97-AF65-F5344CB8AC3E}">
        <p14:creationId xmlns:p14="http://schemas.microsoft.com/office/powerpoint/2010/main" xmlns="" val="130264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404592BD-A84E-44A3-8DF7-E6ED0C1DA784}"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p14="http://schemas.microsoft.com/office/powerpoint/2010/main" xmlns="" val="40517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04592BD-A84E-44A3-8DF7-E6ED0C1DA784}" type="slidenum">
              <a:rPr lang="en-US" smtClean="0"/>
              <a:pPr/>
              <a:t>2</a:t>
            </a:fld>
            <a:endParaRPr lang="en-US"/>
          </a:p>
        </p:txBody>
      </p:sp>
    </p:spTree>
    <p:extLst>
      <p:ext uri="{BB962C8B-B14F-4D97-AF65-F5344CB8AC3E}">
        <p14:creationId xmlns:p14="http://schemas.microsoft.com/office/powerpoint/2010/main" xmlns="" val="332673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2914"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342915" name="Rectangle 3"/>
          <p:cNvSpPr>
            <a:spLocks noGrp="1" noChangeArrowheads="1"/>
          </p:cNvSpPr>
          <p:nvPr>
            <p:ph type="body" idx="1"/>
          </p:nvPr>
        </p:nvSpPr>
        <p:spPr bwMode="auto">
          <a:xfrm>
            <a:off x="666750" y="4714875"/>
            <a:ext cx="5335588" cy="4467225"/>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t>Both XMI 2.1 and ISO 10303-233 (AP-233) are intended to facilitate data interchange between discipline-specific tools and SysML.</a:t>
            </a:r>
            <a:endParaRPr lang="en-US"/>
          </a:p>
        </p:txBody>
      </p:sp>
    </p:spTree>
    <p:extLst>
      <p:ext uri="{BB962C8B-B14F-4D97-AF65-F5344CB8AC3E}">
        <p14:creationId xmlns:p14="http://schemas.microsoft.com/office/powerpoint/2010/main" xmlns="" val="94763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fr-FR" smtClean="0"/>
              <a:t>Modifiez le style du titre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userDrawn="1">
            <p:ph type="dt" sz="half" idx="10"/>
          </p:nvPr>
        </p:nvSpPr>
        <p:spPr/>
        <p:txBody>
          <a:bodyPr/>
          <a:lstStyle/>
          <a:p>
            <a:fld id="{904BDB7E-83A9-410B-A64D-BFCBE4EBA99D}" type="datetime1">
              <a:rPr lang="en-US" smtClean="0"/>
              <a:pPr/>
              <a:t>5/17/2013</a:t>
            </a:fld>
            <a:endParaRPr lang="en-US"/>
          </a:p>
        </p:txBody>
      </p:sp>
      <p:sp>
        <p:nvSpPr>
          <p:cNvPr id="5" name="Footer Placeholder 4"/>
          <p:cNvSpPr>
            <a:spLocks noGrp="1"/>
          </p:cNvSpPr>
          <p:nvPr userDrawn="1">
            <p:ph type="ftr" sz="quarter" idx="11"/>
          </p:nvPr>
        </p:nvSpPr>
        <p:spPr/>
        <p:txBody>
          <a:bodyPr/>
          <a:lstStyle/>
          <a:p>
            <a:r>
              <a:rPr lang="en-US" smtClean="0"/>
              <a:t>Baudouin Martin</a:t>
            </a:r>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2B529A6-4F25-46A6-90B4-5C150AAF4021}" type="datetime1">
              <a:rPr lang="en-US" smtClean="0"/>
              <a:pPr/>
              <a:t>5/17/2013</a:t>
            </a:fld>
            <a:endParaRPr lang="en-US"/>
          </a:p>
        </p:txBody>
      </p:sp>
      <p:sp>
        <p:nvSpPr>
          <p:cNvPr id="5" name="Footer Placeholder 4"/>
          <p:cNvSpPr>
            <a:spLocks noGrp="1"/>
          </p:cNvSpPr>
          <p:nvPr>
            <p:ph type="ftr" sz="quarter" idx="11"/>
          </p:nvPr>
        </p:nvSpPr>
        <p:spPr/>
        <p:txBody>
          <a:bodyPr/>
          <a:lstStyle/>
          <a:p>
            <a:r>
              <a:rPr lang="en-US" smtClean="0"/>
              <a:t>Baudouin Martin</a:t>
            </a:r>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81B2BB8-2548-40C7-897D-05532BD37473}" type="datetime1">
              <a:rPr lang="en-US" smtClean="0"/>
              <a:pPr/>
              <a:t>5/17/2013</a:t>
            </a:fld>
            <a:endParaRPr lang="en-US"/>
          </a:p>
        </p:txBody>
      </p:sp>
      <p:sp>
        <p:nvSpPr>
          <p:cNvPr id="5" name="Footer Placeholder 4"/>
          <p:cNvSpPr>
            <a:spLocks noGrp="1"/>
          </p:cNvSpPr>
          <p:nvPr>
            <p:ph type="ftr" sz="quarter" idx="11"/>
          </p:nvPr>
        </p:nvSpPr>
        <p:spPr/>
        <p:txBody>
          <a:bodyPr/>
          <a:lstStyle/>
          <a:p>
            <a:r>
              <a:rPr lang="en-US" smtClean="0"/>
              <a:t>Baudouin Martin</a:t>
            </a:r>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686800" cy="6858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19200"/>
            <a:ext cx="426720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876800" y="1219200"/>
            <a:ext cx="4267200"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876800" y="3924300"/>
            <a:ext cx="4267200"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0" y="6648450"/>
            <a:ext cx="2133600" cy="196850"/>
          </a:xfrm>
        </p:spPr>
        <p:txBody>
          <a:bodyPr/>
          <a:lstStyle>
            <a:lvl1pPr>
              <a:defRPr/>
            </a:lvl1pPr>
          </a:lstStyle>
          <a:p>
            <a:endParaRPr lang="en-US"/>
          </a:p>
        </p:txBody>
      </p:sp>
      <p:sp>
        <p:nvSpPr>
          <p:cNvPr id="7" name="Espace réservé du pied de page 6"/>
          <p:cNvSpPr>
            <a:spLocks noGrp="1"/>
          </p:cNvSpPr>
          <p:nvPr>
            <p:ph type="ftr" sz="quarter" idx="11"/>
          </p:nvPr>
        </p:nvSpPr>
        <p:spPr>
          <a:xfrm>
            <a:off x="3124200" y="6677025"/>
            <a:ext cx="2895600" cy="168275"/>
          </a:xfrm>
        </p:spPr>
        <p:txBody>
          <a:bodyPr/>
          <a:lstStyle>
            <a:lvl1pPr>
              <a:defRPr/>
            </a:lvl1pPr>
          </a:lstStyle>
          <a:p>
            <a:endParaRPr lang="en-US"/>
          </a:p>
        </p:txBody>
      </p:sp>
      <p:sp>
        <p:nvSpPr>
          <p:cNvPr id="8" name="Espace réservé du numéro de diapositive 7"/>
          <p:cNvSpPr>
            <a:spLocks noGrp="1"/>
          </p:cNvSpPr>
          <p:nvPr>
            <p:ph type="sldNum" sz="quarter" idx="12"/>
          </p:nvPr>
        </p:nvSpPr>
        <p:spPr>
          <a:xfrm>
            <a:off x="7010400" y="6677025"/>
            <a:ext cx="2133600" cy="136525"/>
          </a:xfrm>
        </p:spPr>
        <p:txBody>
          <a:bodyPr/>
          <a:lstStyle>
            <a:lvl1pPr>
              <a:defRPr/>
            </a:lvl1pPr>
          </a:lstStyle>
          <a:p>
            <a:fld id="{D2284506-69DA-418C-95EE-335B3FB774AD}" type="slidenum">
              <a:rPr lang="en-US"/>
              <a:pPr/>
              <a:t>‹N°›</a:t>
            </a:fld>
            <a:endParaRPr lang="en-US"/>
          </a:p>
        </p:txBody>
      </p:sp>
    </p:spTree>
    <p:extLst>
      <p:ext uri="{BB962C8B-B14F-4D97-AF65-F5344CB8AC3E}">
        <p14:creationId xmlns:p14="http://schemas.microsoft.com/office/powerpoint/2010/main" xmlns="" val="8259015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EDCD287-F1A5-48BD-99FA-4EC7F58C1AAE}" type="datetime1">
              <a:rPr lang="en-US" smtClean="0"/>
              <a:pPr/>
              <a:t>5/17/2013</a:t>
            </a:fld>
            <a:endParaRPr lang="en-US"/>
          </a:p>
        </p:txBody>
      </p:sp>
      <p:sp>
        <p:nvSpPr>
          <p:cNvPr id="5" name="Footer Placeholder 4"/>
          <p:cNvSpPr>
            <a:spLocks noGrp="1"/>
          </p:cNvSpPr>
          <p:nvPr>
            <p:ph type="ftr" sz="quarter" idx="11"/>
          </p:nvPr>
        </p:nvSpPr>
        <p:spPr/>
        <p:txBody>
          <a:bodyPr/>
          <a:lstStyle/>
          <a:p>
            <a:r>
              <a:rPr lang="en-US" dirty="0" smtClean="0"/>
              <a:t>Baudouin Martin</a:t>
            </a:r>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B6F89FD-B229-4BE8-920B-260A39DED05B}" type="datetime1">
              <a:rPr lang="en-US" smtClean="0"/>
              <a:pPr/>
              <a:t>5/17/2013</a:t>
            </a:fld>
            <a:endParaRPr lang="en-US"/>
          </a:p>
        </p:txBody>
      </p:sp>
      <p:sp>
        <p:nvSpPr>
          <p:cNvPr id="5" name="Footer Placeholder 4"/>
          <p:cNvSpPr>
            <a:spLocks noGrp="1"/>
          </p:cNvSpPr>
          <p:nvPr>
            <p:ph type="ftr" sz="quarter" idx="11"/>
          </p:nvPr>
        </p:nvSpPr>
        <p:spPr/>
        <p:txBody>
          <a:bodyPr/>
          <a:lstStyle/>
          <a:p>
            <a:r>
              <a:rPr lang="en-US" smtClean="0"/>
              <a:t>Baudouin Martin</a:t>
            </a:r>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9D91527F-AE41-4D73-AA4B-15287981DB59}" type="datetime1">
              <a:rPr lang="en-US" smtClean="0"/>
              <a:pPr/>
              <a:t>5/17/2013</a:t>
            </a:fld>
            <a:endParaRPr lang="en-US"/>
          </a:p>
        </p:txBody>
      </p:sp>
      <p:sp>
        <p:nvSpPr>
          <p:cNvPr id="6" name="Footer Placeholder 5"/>
          <p:cNvSpPr>
            <a:spLocks noGrp="1"/>
          </p:cNvSpPr>
          <p:nvPr>
            <p:ph type="ftr" sz="quarter" idx="11"/>
          </p:nvPr>
        </p:nvSpPr>
        <p:spPr/>
        <p:txBody>
          <a:bodyPr/>
          <a:lstStyle/>
          <a:p>
            <a:r>
              <a:rPr lang="en-US" smtClean="0"/>
              <a:t>Baudouin Martin</a:t>
            </a:r>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FFA03187-EBB9-4581-8DDB-189AEBCDEFC6}" type="datetime1">
              <a:rPr lang="en-US" smtClean="0"/>
              <a:pPr/>
              <a:t>5/17/2013</a:t>
            </a:fld>
            <a:endParaRPr lang="en-US"/>
          </a:p>
        </p:txBody>
      </p:sp>
      <p:sp>
        <p:nvSpPr>
          <p:cNvPr id="8" name="Footer Placeholder 7"/>
          <p:cNvSpPr>
            <a:spLocks noGrp="1"/>
          </p:cNvSpPr>
          <p:nvPr>
            <p:ph type="ftr" sz="quarter" idx="11"/>
          </p:nvPr>
        </p:nvSpPr>
        <p:spPr/>
        <p:txBody>
          <a:bodyPr/>
          <a:lstStyle/>
          <a:p>
            <a:r>
              <a:rPr lang="en-US" smtClean="0"/>
              <a:t>Baudouin Martin</a:t>
            </a:r>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5AA1DDE2-747B-4816-923F-ED22A61A97FE}" type="datetime1">
              <a:rPr lang="en-US" smtClean="0"/>
              <a:pPr/>
              <a:t>5/17/2013</a:t>
            </a:fld>
            <a:endParaRPr lang="en-US"/>
          </a:p>
        </p:txBody>
      </p:sp>
      <p:sp>
        <p:nvSpPr>
          <p:cNvPr id="4" name="Footer Placeholder 3"/>
          <p:cNvSpPr>
            <a:spLocks noGrp="1"/>
          </p:cNvSpPr>
          <p:nvPr>
            <p:ph type="ftr" sz="quarter" idx="11"/>
          </p:nvPr>
        </p:nvSpPr>
        <p:spPr/>
        <p:txBody>
          <a:bodyPr/>
          <a:lstStyle/>
          <a:p>
            <a:r>
              <a:rPr lang="en-US" smtClean="0"/>
              <a:t>Baudouin Martin</a:t>
            </a:r>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326D6-28F3-4B9E-9DF1-5E1B953605CA}" type="datetime1">
              <a:rPr lang="en-US" smtClean="0"/>
              <a:pPr/>
              <a:t>5/17/2013</a:t>
            </a:fld>
            <a:endParaRPr lang="en-US"/>
          </a:p>
        </p:txBody>
      </p:sp>
      <p:sp>
        <p:nvSpPr>
          <p:cNvPr id="3" name="Footer Placeholder 2"/>
          <p:cNvSpPr>
            <a:spLocks noGrp="1"/>
          </p:cNvSpPr>
          <p:nvPr>
            <p:ph type="ftr" sz="quarter" idx="11"/>
          </p:nvPr>
        </p:nvSpPr>
        <p:spPr/>
        <p:txBody>
          <a:bodyPr/>
          <a:lstStyle/>
          <a:p>
            <a:r>
              <a:rPr lang="en-US" smtClean="0"/>
              <a:t>Baudouin Martin</a:t>
            </a:r>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6903833-6250-44BF-8329-798C8E0DE92F}" type="datetime1">
              <a:rPr lang="en-US" smtClean="0"/>
              <a:pPr/>
              <a:t>5/17/2013</a:t>
            </a:fld>
            <a:endParaRPr lang="en-US"/>
          </a:p>
        </p:txBody>
      </p:sp>
      <p:sp>
        <p:nvSpPr>
          <p:cNvPr id="6" name="Footer Placeholder 5"/>
          <p:cNvSpPr>
            <a:spLocks noGrp="1"/>
          </p:cNvSpPr>
          <p:nvPr>
            <p:ph type="ftr" sz="quarter" idx="11"/>
          </p:nvPr>
        </p:nvSpPr>
        <p:spPr/>
        <p:txBody>
          <a:bodyPr/>
          <a:lstStyle/>
          <a:p>
            <a:r>
              <a:rPr lang="en-US" smtClean="0"/>
              <a:t>Baudouin Martin</a:t>
            </a:r>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4892FC-DED7-413C-9D24-2A0BEDB47A72}" type="datetime1">
              <a:rPr lang="en-US" smtClean="0"/>
              <a:pPr/>
              <a:t>5/17/2013</a:t>
            </a:fld>
            <a:endParaRPr lang="en-US"/>
          </a:p>
        </p:txBody>
      </p:sp>
      <p:sp>
        <p:nvSpPr>
          <p:cNvPr id="6" name="Footer Placeholder 5"/>
          <p:cNvSpPr>
            <a:spLocks noGrp="1"/>
          </p:cNvSpPr>
          <p:nvPr>
            <p:ph type="ftr" sz="quarter" idx="11"/>
          </p:nvPr>
        </p:nvSpPr>
        <p:spPr/>
        <p:txBody>
          <a:bodyPr/>
          <a:lstStyle/>
          <a:p>
            <a:r>
              <a:rPr lang="en-US" smtClean="0"/>
              <a:t>Baudouin Martin</a:t>
            </a:r>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CFA52-46AC-4859-BDC4-E5666D2D6CD8}" type="datetime1">
              <a:rPr lang="en-US" smtClean="0"/>
              <a:pPr/>
              <a:t>5/17/2013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Baudouin Martin</a:t>
            </a:r>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‹N°›</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G:\algo2.bmp"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995451"/>
            <a:ext cx="7453064" cy="1938992"/>
          </a:xfrm>
        </p:spPr>
        <p:txBody>
          <a:bodyPr/>
          <a:lstStyle/>
          <a:p>
            <a:r>
              <a:rPr lang="fr-FR" noProof="1" smtClean="0"/>
              <a:t>SysML</a:t>
            </a:r>
            <a:br>
              <a:rPr lang="fr-FR" noProof="1" smtClean="0"/>
            </a:br>
            <a:r>
              <a:rPr lang="fr-FR" noProof="1" smtClean="0"/>
              <a:t>un nouveau langage de description des systèmes techniques </a:t>
            </a:r>
            <a:endParaRPr lang="fr-FR" noProof="1"/>
          </a:p>
        </p:txBody>
      </p:sp>
      <p:sp>
        <p:nvSpPr>
          <p:cNvPr id="5" name="Subtitle 4"/>
          <p:cNvSpPr>
            <a:spLocks noGrp="1"/>
          </p:cNvSpPr>
          <p:nvPr>
            <p:ph type="subTitle" idx="1"/>
          </p:nvPr>
        </p:nvSpPr>
        <p:spPr>
          <a:xfrm>
            <a:off x="1043608" y="3284984"/>
            <a:ext cx="6858000" cy="461665"/>
          </a:xfrm>
        </p:spPr>
        <p:txBody>
          <a:bodyPr/>
          <a:lstStyle/>
          <a:p>
            <a:r>
              <a:rPr lang="fr-FR" noProof="1" smtClean="0"/>
              <a:t>APPLICATION DANS L’ENSEIGNEMENT</a:t>
            </a:r>
            <a:endParaRPr lang="fr-FR" noProof="1"/>
          </a:p>
        </p:txBody>
      </p:sp>
      <p:pic>
        <p:nvPicPr>
          <p:cNvPr id="1026" name="Picture 2" descr="http://formalmind.com/sites/default/files/blog/sysml-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976" y="5157192"/>
            <a:ext cx="1187624" cy="6945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Succès et échecs des projets</a:t>
            </a:r>
          </a:p>
        </p:txBody>
      </p:sp>
      <p:sp>
        <p:nvSpPr>
          <p:cNvPr id="3" name="Espace réservé du contenu 2"/>
          <p:cNvSpPr>
            <a:spLocks noGrp="1"/>
          </p:cNvSpPr>
          <p:nvPr>
            <p:ph idx="1"/>
          </p:nvPr>
        </p:nvSpPr>
        <p:spPr/>
        <p:txBody>
          <a:bodyPr/>
          <a:lstStyle/>
          <a:p>
            <a:r>
              <a:rPr lang="fr-FR" dirty="0"/>
              <a:t>Au niveau des retards, 57% des projets ont un retard de plus de 50% (dont 10% de plus de 200%, soit une durée projet multipliée par 3 !)</a:t>
            </a:r>
          </a:p>
        </p:txBody>
      </p:sp>
      <p:pic>
        <p:nvPicPr>
          <p:cNvPr id="4098" name="Picture 2" descr="JPEG - 15 k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9495" y="2780928"/>
            <a:ext cx="5518929" cy="33452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10</a:t>
            </a:fld>
            <a:endParaRPr lang="en-US"/>
          </a:p>
        </p:txBody>
      </p:sp>
    </p:spTree>
    <p:extLst>
      <p:ext uri="{BB962C8B-B14F-4D97-AF65-F5344CB8AC3E}">
        <p14:creationId xmlns:p14="http://schemas.microsoft.com/office/powerpoint/2010/main" xmlns="" val="2690742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complexité</a:t>
            </a:r>
            <a:endParaRPr lang="fr-FR" dirty="0"/>
          </a:p>
        </p:txBody>
      </p:sp>
      <p:sp>
        <p:nvSpPr>
          <p:cNvPr id="3" name="Espace réservé du contenu 2"/>
          <p:cNvSpPr>
            <a:spLocks noGrp="1"/>
          </p:cNvSpPr>
          <p:nvPr>
            <p:ph idx="1"/>
          </p:nvPr>
        </p:nvSpPr>
        <p:spPr/>
        <p:txBody>
          <a:bodyPr>
            <a:normAutofit/>
          </a:bodyPr>
          <a:lstStyle/>
          <a:p>
            <a:r>
              <a:rPr lang="fr-FR" b="1" u="sng" dirty="0" smtClean="0"/>
              <a:t>Définition :</a:t>
            </a:r>
            <a:r>
              <a:rPr lang="fr-FR" dirty="0" smtClean="0"/>
              <a:t> un </a:t>
            </a:r>
            <a:r>
              <a:rPr lang="fr-FR" dirty="0"/>
              <a:t>système est </a:t>
            </a:r>
            <a:r>
              <a:rPr lang="fr-FR" dirty="0" smtClean="0"/>
              <a:t>dit complexe </a:t>
            </a:r>
            <a:r>
              <a:rPr lang="fr-FR" dirty="0"/>
              <a:t>lorsque les </a:t>
            </a:r>
            <a:r>
              <a:rPr lang="fr-FR" dirty="0" smtClean="0"/>
              <a:t>relations </a:t>
            </a:r>
            <a:r>
              <a:rPr lang="fr-FR" dirty="0"/>
              <a:t>liant les composants sont multiples</a:t>
            </a:r>
            <a:r>
              <a:rPr lang="fr-FR" dirty="0" smtClean="0"/>
              <a:t>, interdépendantes </a:t>
            </a:r>
            <a:r>
              <a:rPr lang="fr-FR" dirty="0"/>
              <a:t>et bouclées : le </a:t>
            </a:r>
            <a:r>
              <a:rPr lang="fr-FR" b="1" u="sng" dirty="0"/>
              <a:t>comportement global </a:t>
            </a:r>
            <a:r>
              <a:rPr lang="fr-FR" dirty="0"/>
              <a:t>n’est donc </a:t>
            </a:r>
            <a:r>
              <a:rPr lang="fr-FR" b="1" u="sng" dirty="0"/>
              <a:t>pas directement </a:t>
            </a:r>
            <a:r>
              <a:rPr lang="fr-FR" b="1" u="sng" dirty="0" smtClean="0"/>
              <a:t>prévisible </a:t>
            </a:r>
            <a:r>
              <a:rPr lang="fr-FR" dirty="0" smtClean="0"/>
              <a:t>à </a:t>
            </a:r>
            <a:r>
              <a:rPr lang="fr-FR" dirty="0"/>
              <a:t>partir des </a:t>
            </a:r>
            <a:r>
              <a:rPr lang="fr-FR" b="1" u="sng" dirty="0"/>
              <a:t>comportements élémentaires des composants</a:t>
            </a:r>
            <a:r>
              <a:rPr lang="fr-FR" dirty="0" smtClean="0"/>
              <a:t>.</a:t>
            </a:r>
          </a:p>
          <a:p>
            <a:endParaRPr lang="fr-FR" b="1" dirty="0" smtClean="0"/>
          </a:p>
          <a:p>
            <a:r>
              <a:rPr lang="fr-FR" b="1" dirty="0" smtClean="0"/>
              <a:t>Maîtrise </a:t>
            </a:r>
            <a:r>
              <a:rPr lang="fr-FR" b="1" dirty="0"/>
              <a:t>des comportements émergeants</a:t>
            </a:r>
          </a:p>
          <a:p>
            <a:pPr lvl="1"/>
            <a:r>
              <a:rPr lang="fr-FR" dirty="0" smtClean="0"/>
              <a:t>Obtenir </a:t>
            </a:r>
            <a:r>
              <a:rPr lang="fr-FR" dirty="0"/>
              <a:t>les comportements émergeants intentionnels avec </a:t>
            </a:r>
            <a:r>
              <a:rPr lang="fr-FR" dirty="0" smtClean="0"/>
              <a:t>toutes leurs </a:t>
            </a:r>
            <a:r>
              <a:rPr lang="fr-FR" dirty="0"/>
              <a:t>performances : propriétés synergétiques participant à </a:t>
            </a:r>
            <a:r>
              <a:rPr lang="fr-FR" dirty="0" smtClean="0"/>
              <a:t>la mission </a:t>
            </a:r>
            <a:r>
              <a:rPr lang="fr-FR" dirty="0"/>
              <a:t>du système.</a:t>
            </a:r>
          </a:p>
          <a:p>
            <a:pPr lvl="1"/>
            <a:r>
              <a:rPr lang="fr-FR" dirty="0" smtClean="0"/>
              <a:t>Limiter </a:t>
            </a:r>
            <a:r>
              <a:rPr lang="fr-FR" dirty="0"/>
              <a:t>les émergences non-intentionnelles indésirables </a:t>
            </a:r>
            <a:r>
              <a:rPr lang="fr-FR" dirty="0" smtClean="0"/>
              <a:t>: résonances</a:t>
            </a:r>
            <a:r>
              <a:rPr lang="fr-FR" dirty="0"/>
              <a:t>, </a:t>
            </a:r>
            <a:r>
              <a:rPr lang="fr-FR" dirty="0" smtClean="0"/>
              <a:t>interférences électromagnétiques</a:t>
            </a:r>
            <a:r>
              <a:rPr lang="fr-FR" dirty="0"/>
              <a:t>, incohérences</a:t>
            </a:r>
            <a:r>
              <a:rPr lang="fr-FR" dirty="0" smtClean="0"/>
              <a:t>, inter</a:t>
            </a:r>
            <a:r>
              <a:rPr lang="fr-FR" dirty="0" smtClean="0">
                <a:solidFill>
                  <a:srgbClr val="FF0000"/>
                </a:solidFill>
              </a:rPr>
              <a:t>-</a:t>
            </a:r>
            <a:r>
              <a:rPr lang="fr-FR" dirty="0" smtClean="0"/>
              <a:t>blocages</a:t>
            </a:r>
            <a:r>
              <a:rPr lang="fr-FR" dirty="0"/>
              <a:t>...</a:t>
            </a: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11</a:t>
            </a:fld>
            <a:endParaRPr lang="en-US"/>
          </a:p>
        </p:txBody>
      </p:sp>
      <p:pic>
        <p:nvPicPr>
          <p:cNvPr id="6" name="Image 5"/>
          <p:cNvPicPr>
            <a:picLocks noChangeAspect="1"/>
          </p:cNvPicPr>
          <p:nvPr/>
        </p:nvPicPr>
        <p:blipFill>
          <a:blip r:embed="rId2" cstate="print"/>
          <a:stretch>
            <a:fillRect/>
          </a:stretch>
        </p:blipFill>
        <p:spPr>
          <a:xfrm>
            <a:off x="1120824" y="1772816"/>
            <a:ext cx="6902351" cy="3210928"/>
          </a:xfrm>
          <a:prstGeom prst="rect">
            <a:avLst/>
          </a:prstGeom>
        </p:spPr>
      </p:pic>
    </p:spTree>
    <p:extLst>
      <p:ext uri="{BB962C8B-B14F-4D97-AF65-F5344CB8AC3E}">
        <p14:creationId xmlns:p14="http://schemas.microsoft.com/office/powerpoint/2010/main" xmlns="" val="3472540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L’Ingénierie Système (IS)</a:t>
            </a:r>
            <a:endParaRPr lang="fr-FR" dirty="0"/>
          </a:p>
        </p:txBody>
      </p:sp>
      <p:sp>
        <p:nvSpPr>
          <p:cNvPr id="3" name="Espace réservé du contenu 2"/>
          <p:cNvSpPr>
            <a:spLocks noGrp="1"/>
          </p:cNvSpPr>
          <p:nvPr>
            <p:ph idx="1"/>
          </p:nvPr>
        </p:nvSpPr>
        <p:spPr/>
        <p:txBody>
          <a:bodyPr/>
          <a:lstStyle/>
          <a:p>
            <a:pPr marL="0" indent="0">
              <a:buNone/>
            </a:pPr>
            <a:r>
              <a:rPr lang="fr-FR" dirty="0" smtClean="0"/>
              <a:t>Définition selon l’INCOSE (</a:t>
            </a:r>
            <a:r>
              <a:rPr lang="fr-FR" b="1" dirty="0" err="1" smtClean="0"/>
              <a:t>IN</a:t>
            </a:r>
            <a:r>
              <a:rPr lang="fr-FR" dirty="0" err="1" smtClean="0"/>
              <a:t>ternational</a:t>
            </a:r>
            <a:r>
              <a:rPr lang="fr-FR" dirty="0" smtClean="0"/>
              <a:t> </a:t>
            </a:r>
            <a:r>
              <a:rPr lang="fr-FR" b="1" dirty="0" err="1" smtClean="0"/>
              <a:t>CO</a:t>
            </a:r>
            <a:r>
              <a:rPr lang="fr-FR" dirty="0" err="1" smtClean="0"/>
              <a:t>uncil</a:t>
            </a:r>
            <a:r>
              <a:rPr lang="fr-FR" dirty="0"/>
              <a:t> on </a:t>
            </a:r>
            <a:r>
              <a:rPr lang="fr-FR" b="1" dirty="0" err="1"/>
              <a:t>S</a:t>
            </a:r>
            <a:r>
              <a:rPr lang="fr-FR" dirty="0" err="1"/>
              <a:t>ystems</a:t>
            </a:r>
            <a:r>
              <a:rPr lang="fr-FR" dirty="0"/>
              <a:t> </a:t>
            </a:r>
            <a:r>
              <a:rPr lang="fr-FR" b="1" dirty="0" smtClean="0"/>
              <a:t>E</a:t>
            </a:r>
            <a:r>
              <a:rPr lang="fr-FR" dirty="0" smtClean="0"/>
              <a:t>ngineering)</a:t>
            </a:r>
          </a:p>
          <a:p>
            <a:pPr marL="0" indent="0">
              <a:buNone/>
            </a:pPr>
            <a:r>
              <a:rPr lang="fr-FR" dirty="0" smtClean="0"/>
              <a:t>« </a:t>
            </a:r>
            <a:r>
              <a:rPr lang="en-US" dirty="0"/>
              <a:t>Systems Engineering is an </a:t>
            </a:r>
            <a:r>
              <a:rPr lang="en-US" b="1" dirty="0"/>
              <a:t>engineering </a:t>
            </a:r>
            <a:r>
              <a:rPr lang="en-US" b="1" dirty="0" smtClean="0"/>
              <a:t>discipline </a:t>
            </a:r>
            <a:r>
              <a:rPr lang="en-US" dirty="0" smtClean="0"/>
              <a:t>whose </a:t>
            </a:r>
            <a:r>
              <a:rPr lang="en-US" dirty="0"/>
              <a:t>responsibility is creating and executing </a:t>
            </a:r>
            <a:r>
              <a:rPr lang="en-US" dirty="0" smtClean="0"/>
              <a:t>an </a:t>
            </a:r>
            <a:r>
              <a:rPr lang="en-US" b="1" dirty="0" smtClean="0"/>
              <a:t>interdisciplinary </a:t>
            </a:r>
            <a:r>
              <a:rPr lang="en-US" b="1" dirty="0"/>
              <a:t>process</a:t>
            </a:r>
            <a:r>
              <a:rPr lang="en-US" dirty="0"/>
              <a:t> to </a:t>
            </a:r>
            <a:r>
              <a:rPr lang="en-US" b="1" dirty="0"/>
              <a:t>ensure</a:t>
            </a:r>
            <a:r>
              <a:rPr lang="en-US" dirty="0"/>
              <a:t> that the </a:t>
            </a:r>
            <a:r>
              <a:rPr lang="en-US" b="1" dirty="0" smtClean="0"/>
              <a:t>customer </a:t>
            </a:r>
            <a:r>
              <a:rPr lang="en-US" b="1" dirty="0"/>
              <a:t>and stakeholder’s needs are </a:t>
            </a:r>
            <a:r>
              <a:rPr lang="en-US" b="1" dirty="0" smtClean="0"/>
              <a:t>satisfied</a:t>
            </a:r>
            <a:r>
              <a:rPr lang="en-US" dirty="0" smtClean="0"/>
              <a:t> in </a:t>
            </a:r>
            <a:r>
              <a:rPr lang="en-US" dirty="0"/>
              <a:t>a high quality, trustworthy, cost efficient </a:t>
            </a:r>
            <a:r>
              <a:rPr lang="en-US" dirty="0" smtClean="0"/>
              <a:t>and schedule </a:t>
            </a:r>
            <a:r>
              <a:rPr lang="en-US" dirty="0"/>
              <a:t>compliant manner </a:t>
            </a:r>
            <a:r>
              <a:rPr lang="en-US" b="1" dirty="0"/>
              <a:t>throughout a </a:t>
            </a:r>
            <a:r>
              <a:rPr lang="en-US" b="1" dirty="0" smtClean="0"/>
              <a:t>system’s </a:t>
            </a:r>
            <a:r>
              <a:rPr lang="en-US" b="1" dirty="0"/>
              <a:t>entire life </a:t>
            </a:r>
            <a:r>
              <a:rPr lang="en-US" b="1" dirty="0" smtClean="0"/>
              <a:t>cycle</a:t>
            </a:r>
            <a:r>
              <a:rPr lang="en-US" dirty="0" smtClean="0"/>
              <a:t>”</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12</a:t>
            </a:fld>
            <a:endParaRPr lang="en-US"/>
          </a:p>
        </p:txBody>
      </p:sp>
    </p:spTree>
    <p:extLst>
      <p:ext uri="{BB962C8B-B14F-4D97-AF65-F5344CB8AC3E}">
        <p14:creationId xmlns:p14="http://schemas.microsoft.com/office/powerpoint/2010/main" xmlns="" val="2516912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norme ISO-15288</a:t>
            </a:r>
            <a:endParaRPr lang="fr-FR" dirty="0"/>
          </a:p>
        </p:txBody>
      </p:sp>
      <p:sp>
        <p:nvSpPr>
          <p:cNvPr id="3" name="Espace réservé du contenu 2"/>
          <p:cNvSpPr>
            <a:spLocks noGrp="1"/>
          </p:cNvSpPr>
          <p:nvPr>
            <p:ph idx="1"/>
          </p:nvPr>
        </p:nvSpPr>
        <p:spPr>
          <a:xfrm>
            <a:off x="457200" y="1340768"/>
            <a:ext cx="8229600" cy="4785395"/>
          </a:xfrm>
        </p:spPr>
        <p:txBody>
          <a:bodyPr>
            <a:normAutofit fontScale="85000" lnSpcReduction="20000"/>
          </a:bodyPr>
          <a:lstStyle/>
          <a:p>
            <a:r>
              <a:rPr lang="fr-FR" b="1" dirty="0"/>
              <a:t>Pourquoi adopter une approche par processus ?</a:t>
            </a:r>
          </a:p>
          <a:p>
            <a:r>
              <a:rPr lang="fr-FR" dirty="0"/>
              <a:t>Les types </a:t>
            </a:r>
            <a:r>
              <a:rPr lang="fr-FR" dirty="0" smtClean="0"/>
              <a:t>d’activités </a:t>
            </a:r>
            <a:r>
              <a:rPr lang="fr-FR" dirty="0"/>
              <a:t>à mener pour maîtriser l’ingénierie des systèmes se sont avérés invariants par </a:t>
            </a:r>
            <a:r>
              <a:rPr lang="fr-FR" dirty="0" smtClean="0"/>
              <a:t>rapport aux </a:t>
            </a:r>
            <a:r>
              <a:rPr lang="fr-FR" dirty="0"/>
              <a:t>différents types de projet et domaines d’application de l’IS. </a:t>
            </a:r>
            <a:endParaRPr lang="fr-FR" dirty="0" smtClean="0"/>
          </a:p>
          <a:p>
            <a:r>
              <a:rPr lang="fr-FR" dirty="0" smtClean="0"/>
              <a:t>Il </a:t>
            </a:r>
            <a:r>
              <a:rPr lang="fr-FR" dirty="0"/>
              <a:t>est donc naturel, pour les organismes </a:t>
            </a:r>
            <a:r>
              <a:rPr lang="fr-FR" dirty="0" smtClean="0"/>
              <a:t>de normalisation</a:t>
            </a:r>
            <a:r>
              <a:rPr lang="fr-FR" dirty="0"/>
              <a:t>, de </a:t>
            </a:r>
            <a:r>
              <a:rPr lang="fr-FR" dirty="0" smtClean="0"/>
              <a:t>définir des </a:t>
            </a:r>
            <a:r>
              <a:rPr lang="fr-FR" dirty="0"/>
              <a:t>processus plutôt que des cycles de vie comme ils le faisaient précédemment</a:t>
            </a:r>
            <a:r>
              <a:rPr lang="fr-FR" dirty="0" smtClean="0"/>
              <a:t>. </a:t>
            </a:r>
          </a:p>
          <a:p>
            <a:r>
              <a:rPr lang="fr-FR" dirty="0" smtClean="0"/>
              <a:t>Ces </a:t>
            </a:r>
            <a:r>
              <a:rPr lang="fr-FR" dirty="0"/>
              <a:t>normes donnent de la cohérence aux projets inter-entreprises</a:t>
            </a:r>
            <a:r>
              <a:rPr lang="fr-FR" dirty="0" smtClean="0"/>
              <a:t>. </a:t>
            </a:r>
          </a:p>
          <a:p>
            <a:r>
              <a:rPr lang="fr-FR" dirty="0" smtClean="0"/>
              <a:t>Au </a:t>
            </a:r>
            <a:r>
              <a:rPr lang="fr-FR" dirty="0"/>
              <a:t>sein d’une entreprise pratiquant l’IS, il paraît important </a:t>
            </a:r>
            <a:r>
              <a:rPr lang="fr-FR" dirty="0" smtClean="0"/>
              <a:t>de définir les </a:t>
            </a:r>
            <a:r>
              <a:rPr lang="fr-FR" dirty="0"/>
              <a:t>processus IS au niveau de </a:t>
            </a:r>
            <a:r>
              <a:rPr lang="fr-FR" dirty="0" smtClean="0"/>
              <a:t>l’entreprise et de laisser les projets définir l’application de ces processus dans le cadre des cycles de vie qu’ils choisissent</a:t>
            </a:r>
            <a:r>
              <a:rPr lang="fr-FR" dirty="0"/>
              <a:t>.</a:t>
            </a:r>
          </a:p>
          <a:p>
            <a:r>
              <a:rPr lang="fr-FR" dirty="0"/>
              <a:t>Les processus constituent une </a:t>
            </a:r>
            <a:r>
              <a:rPr lang="fr-FR" dirty="0" smtClean="0"/>
              <a:t>vision </a:t>
            </a:r>
            <a:r>
              <a:rPr lang="fr-FR" b="1" dirty="0" smtClean="0"/>
              <a:t>opératoire </a:t>
            </a:r>
            <a:r>
              <a:rPr lang="fr-FR" b="1" dirty="0"/>
              <a:t>de l’IS, complémentaire à la vision séquentielle - à </a:t>
            </a:r>
            <a:r>
              <a:rPr lang="fr-FR" b="1" dirty="0" smtClean="0"/>
              <a:t>objectif </a:t>
            </a:r>
            <a:r>
              <a:rPr lang="fr-FR" dirty="0" smtClean="0"/>
              <a:t>managérial </a:t>
            </a:r>
            <a:r>
              <a:rPr lang="fr-FR" dirty="0"/>
              <a:t>- fournie par le cycle de vie. Par exemple, les activités du processus de maintenance ne se </a:t>
            </a:r>
            <a:r>
              <a:rPr lang="fr-FR" dirty="0" smtClean="0"/>
              <a:t>limitent </a:t>
            </a:r>
            <a:r>
              <a:rPr lang="fr-FR" dirty="0"/>
              <a:t>pas à la phase d’exploitation du système, mais commencent dès le début du projet lors de l’expression </a:t>
            </a:r>
            <a:r>
              <a:rPr lang="fr-FR" dirty="0" smtClean="0"/>
              <a:t>des </a:t>
            </a:r>
            <a:r>
              <a:rPr lang="fr-FR" dirty="0"/>
              <a:t>besoins de disponibilité et de qualité de service du système.</a:t>
            </a: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13</a:t>
            </a:fld>
            <a:endParaRPr lang="en-US"/>
          </a:p>
        </p:txBody>
      </p:sp>
      <p:sp>
        <p:nvSpPr>
          <p:cNvPr id="6" name="ZoneTexte 5"/>
          <p:cNvSpPr txBox="1"/>
          <p:nvPr/>
        </p:nvSpPr>
        <p:spPr>
          <a:xfrm>
            <a:off x="5148064" y="692696"/>
            <a:ext cx="3384376" cy="461665"/>
          </a:xfrm>
          <a:prstGeom prst="rect">
            <a:avLst/>
          </a:prstGeom>
          <a:noFill/>
        </p:spPr>
        <p:txBody>
          <a:bodyPr wrap="square" rtlCol="0">
            <a:spAutoFit/>
          </a:bodyPr>
          <a:lstStyle/>
          <a:p>
            <a:r>
              <a:rPr lang="fr-FR" sz="1200" dirty="0" smtClean="0"/>
              <a:t>Source, document AFIS : </a:t>
            </a:r>
            <a:r>
              <a:rPr lang="fr-FR" sz="1200" b="1" dirty="0" smtClean="0"/>
              <a:t>L'IS </a:t>
            </a:r>
            <a:r>
              <a:rPr lang="fr-FR" sz="1200" b="1" dirty="0"/>
              <a:t>pourquoi, comment - Les processus de l'IS.pdf</a:t>
            </a:r>
          </a:p>
        </p:txBody>
      </p:sp>
    </p:spTree>
    <p:extLst>
      <p:ext uri="{BB962C8B-B14F-4D97-AF65-F5344CB8AC3E}">
        <p14:creationId xmlns:p14="http://schemas.microsoft.com/office/powerpoint/2010/main" xmlns="" val="2058827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La norme ISO-15288</a:t>
            </a:r>
            <a:endParaRPr lang="fr-FR" dirty="0"/>
          </a:p>
        </p:txBody>
      </p:sp>
      <p:pic>
        <p:nvPicPr>
          <p:cNvPr id="7" name="Espace réservé du contenu 6"/>
          <p:cNvPicPr>
            <a:picLocks noGrp="1" noChangeAspect="1"/>
          </p:cNvPicPr>
          <p:nvPr>
            <p:ph idx="1"/>
          </p:nvPr>
        </p:nvPicPr>
        <p:blipFill>
          <a:blip r:embed="rId2" cstate="print"/>
          <a:stretch>
            <a:fillRect/>
          </a:stretch>
        </p:blipFill>
        <p:spPr>
          <a:xfrm>
            <a:off x="457200" y="1604864"/>
            <a:ext cx="8229600" cy="4516635"/>
          </a:xfrm>
          <a:prstGeom prst="rect">
            <a:avLst/>
          </a:prstGeom>
        </p:spPr>
      </p:pic>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14</a:t>
            </a:fld>
            <a:endParaRPr lang="en-US"/>
          </a:p>
        </p:txBody>
      </p:sp>
      <p:sp>
        <p:nvSpPr>
          <p:cNvPr id="8" name="ZoneTexte 7"/>
          <p:cNvSpPr txBox="1"/>
          <p:nvPr/>
        </p:nvSpPr>
        <p:spPr>
          <a:xfrm>
            <a:off x="2339752" y="1124744"/>
            <a:ext cx="6085184" cy="276999"/>
          </a:xfrm>
          <a:prstGeom prst="rect">
            <a:avLst/>
          </a:prstGeom>
          <a:noFill/>
        </p:spPr>
        <p:txBody>
          <a:bodyPr wrap="square" rtlCol="0">
            <a:spAutoFit/>
          </a:bodyPr>
          <a:lstStyle/>
          <a:p>
            <a:r>
              <a:rPr lang="fr-FR" sz="1200" dirty="0" smtClean="0"/>
              <a:t>Source : http</a:t>
            </a:r>
            <a:r>
              <a:rPr lang="fr-FR" sz="1200" dirty="0"/>
              <a:t>://blogs.crescendo-technologies.com/deploiement-ingenierie-systeme-intro/</a:t>
            </a:r>
          </a:p>
        </p:txBody>
      </p:sp>
    </p:spTree>
    <p:extLst>
      <p:ext uri="{BB962C8B-B14F-4D97-AF65-F5344CB8AC3E}">
        <p14:creationId xmlns:p14="http://schemas.microsoft.com/office/powerpoint/2010/main" xmlns="" val="1090146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norme ISO-15288</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Cette norme est inspirée </a:t>
            </a:r>
            <a:r>
              <a:rPr lang="fr-FR" dirty="0"/>
              <a:t>sur le plan de la forme par la norme ISO/CEI 12207 – AFNOR Z 67- 150 (Typologie des processus du cycle de vie du </a:t>
            </a:r>
            <a:r>
              <a:rPr lang="fr-FR" dirty="0" smtClean="0"/>
              <a:t>logiciel). Elle date </a:t>
            </a:r>
            <a:r>
              <a:rPr lang="fr-FR" dirty="0"/>
              <a:t>de 2003 </a:t>
            </a:r>
            <a:r>
              <a:rPr lang="fr-FR" dirty="0" smtClean="0"/>
              <a:t>et a été </a:t>
            </a:r>
            <a:r>
              <a:rPr lang="fr-FR" dirty="0"/>
              <a:t>revue en </a:t>
            </a:r>
            <a:r>
              <a:rPr lang="fr-FR" dirty="0" smtClean="0"/>
              <a:t>2008. Elle étend </a:t>
            </a:r>
            <a:r>
              <a:rPr lang="fr-FR" dirty="0"/>
              <a:t>les processus techniques à tout le cycle de vie du système (elle couvre ainsi les processus d’exploitation, de maintien en condition opérationnelle et de retrait de service)</a:t>
            </a:r>
            <a:r>
              <a:rPr lang="fr-FR" dirty="0" smtClean="0"/>
              <a:t>.</a:t>
            </a:r>
            <a:endParaRPr lang="fr-FR" dirty="0"/>
          </a:p>
          <a:p>
            <a:r>
              <a:rPr lang="fr-FR" dirty="0"/>
              <a:t>La norme s’applique à l’ingénierie des systèmes contributeurs qui ont leur propre cycle de vie (systèmes de fabrication, de déploiement, de soutien logistique, de retrait de service) : </a:t>
            </a:r>
            <a:r>
              <a:rPr lang="fr-FR" dirty="0" smtClean="0"/>
              <a:t>on peut par </a:t>
            </a:r>
            <a:r>
              <a:rPr lang="fr-FR" dirty="0"/>
              <a:t>exemple </a:t>
            </a:r>
            <a:r>
              <a:rPr lang="fr-FR" dirty="0" smtClean="0"/>
              <a:t>se baser sur</a:t>
            </a:r>
            <a:r>
              <a:rPr lang="fr-FR" dirty="0" smtClean="0">
                <a:solidFill>
                  <a:srgbClr val="FF0000"/>
                </a:solidFill>
              </a:rPr>
              <a:t> </a:t>
            </a:r>
            <a:r>
              <a:rPr lang="fr-FR" dirty="0" smtClean="0"/>
              <a:t>l’ingénierie </a:t>
            </a:r>
            <a:r>
              <a:rPr lang="fr-FR" dirty="0"/>
              <a:t>des systèmes de démantèlement et de traitements des déchets d’une installation nucléaire</a:t>
            </a:r>
            <a:r>
              <a:rPr lang="fr-FR" dirty="0" smtClean="0"/>
              <a:t>.</a:t>
            </a:r>
            <a:endParaRPr lang="fr-FR" dirty="0"/>
          </a:p>
          <a:p>
            <a:r>
              <a:rPr lang="fr-FR" dirty="0"/>
              <a:t>Elle complète les processus s’appliquant aux projets par des processus, dits d’entreprise, qui ont pour objectif de développer le potentiel de l’organisme d’IS en manageant les domaines communs au profit des projets d’IS.</a:t>
            </a: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15</a:t>
            </a:fld>
            <a:endParaRPr lang="en-US"/>
          </a:p>
        </p:txBody>
      </p:sp>
      <p:sp>
        <p:nvSpPr>
          <p:cNvPr id="6" name="ZoneTexte 5"/>
          <p:cNvSpPr txBox="1"/>
          <p:nvPr/>
        </p:nvSpPr>
        <p:spPr>
          <a:xfrm>
            <a:off x="2051720" y="1196752"/>
            <a:ext cx="6301208" cy="276999"/>
          </a:xfrm>
          <a:prstGeom prst="rect">
            <a:avLst/>
          </a:prstGeom>
          <a:noFill/>
        </p:spPr>
        <p:txBody>
          <a:bodyPr wrap="square" rtlCol="0">
            <a:spAutoFit/>
          </a:bodyPr>
          <a:lstStyle/>
          <a:p>
            <a:r>
              <a:rPr lang="fr-FR" sz="1200" dirty="0" smtClean="0"/>
              <a:t>Source : http</a:t>
            </a:r>
            <a:r>
              <a:rPr lang="fr-FR" sz="1200" dirty="0"/>
              <a:t>://blogs.crescendo-technologies.com/deploiement-ingenierie-systeme-intro/</a:t>
            </a:r>
          </a:p>
        </p:txBody>
      </p:sp>
    </p:spTree>
    <p:extLst>
      <p:ext uri="{BB962C8B-B14F-4D97-AF65-F5344CB8AC3E}">
        <p14:creationId xmlns:p14="http://schemas.microsoft.com/office/powerpoint/2010/main" xmlns="" val="859330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a:t>
            </a:r>
            <a:r>
              <a:rPr lang="fr-FR" dirty="0" err="1" smtClean="0"/>
              <a:t>SysML</a:t>
            </a:r>
            <a:r>
              <a:rPr lang="fr-FR" dirty="0" smtClean="0"/>
              <a:t> (1)</a:t>
            </a:r>
            <a:endParaRPr lang="fr-FR" dirty="0"/>
          </a:p>
        </p:txBody>
      </p:sp>
      <p:sp>
        <p:nvSpPr>
          <p:cNvPr id="3" name="Espace réservé du contenu 2"/>
          <p:cNvSpPr>
            <a:spLocks noGrp="1"/>
          </p:cNvSpPr>
          <p:nvPr>
            <p:ph idx="1"/>
          </p:nvPr>
        </p:nvSpPr>
        <p:spPr/>
        <p:txBody>
          <a:bodyPr/>
          <a:lstStyle/>
          <a:p>
            <a:r>
              <a:rPr lang="fr-FR" dirty="0" smtClean="0"/>
              <a:t>Outil support de l’IS.</a:t>
            </a:r>
          </a:p>
          <a:p>
            <a:endParaRPr lang="fr-FR" dirty="0" smtClean="0"/>
          </a:p>
          <a:p>
            <a:r>
              <a:rPr lang="fr-FR" dirty="0" smtClean="0"/>
              <a:t>Les quatre piliers de SysML :</a:t>
            </a:r>
          </a:p>
          <a:p>
            <a:pPr lvl="1"/>
            <a:r>
              <a:rPr lang="fr-FR" dirty="0" smtClean="0"/>
              <a:t>Les exigences</a:t>
            </a:r>
          </a:p>
          <a:p>
            <a:pPr lvl="1"/>
            <a:r>
              <a:rPr lang="fr-FR" dirty="0" smtClean="0"/>
              <a:t>Diagrammes structurels</a:t>
            </a:r>
          </a:p>
          <a:p>
            <a:pPr lvl="1"/>
            <a:r>
              <a:rPr lang="fr-FR" dirty="0" smtClean="0"/>
              <a:t>Diagrammes comportementaux.</a:t>
            </a:r>
          </a:p>
          <a:p>
            <a:pPr lvl="1"/>
            <a:r>
              <a:rPr lang="fr-FR" dirty="0" smtClean="0"/>
              <a:t>Diagramme paramétrique</a:t>
            </a:r>
          </a:p>
          <a:p>
            <a:pPr lvl="1"/>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16</a:t>
            </a:fld>
            <a:endParaRPr lang="en-US"/>
          </a:p>
        </p:txBody>
      </p:sp>
    </p:spTree>
    <p:extLst>
      <p:ext uri="{BB962C8B-B14F-4D97-AF65-F5344CB8AC3E}">
        <p14:creationId xmlns:p14="http://schemas.microsoft.com/office/powerpoint/2010/main" xmlns="" val="3256113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3"/>
          <p:cNvSpPr>
            <a:spLocks noGrp="1"/>
          </p:cNvSpPr>
          <p:nvPr>
            <p:ph type="ftr" sz="quarter" idx="11"/>
          </p:nvPr>
        </p:nvSpPr>
        <p:spPr/>
        <p:txBody>
          <a:bodyPr/>
          <a:lstStyle/>
          <a:p>
            <a:r>
              <a:rPr lang="en-US"/>
              <a:t>Copyright © </a:t>
            </a:r>
            <a:r>
              <a:rPr lang="en-GB"/>
              <a:t>1998-2008</a:t>
            </a:r>
            <a:r>
              <a:rPr lang="en-US"/>
              <a:t> ARTiSAN Software Tools Ltd.  All Rights Reserved</a:t>
            </a:r>
          </a:p>
        </p:txBody>
      </p:sp>
      <p:sp>
        <p:nvSpPr>
          <p:cNvPr id="9" name="Espace réservé du numéro de diapositive 4"/>
          <p:cNvSpPr>
            <a:spLocks noGrp="1"/>
          </p:cNvSpPr>
          <p:nvPr>
            <p:ph type="sldNum" sz="quarter" idx="12"/>
          </p:nvPr>
        </p:nvSpPr>
        <p:spPr/>
        <p:txBody>
          <a:bodyPr/>
          <a:lstStyle/>
          <a:p>
            <a:fld id="{F4B3B96A-BBF2-41B5-938C-D4D6C3AB1EFB}" type="slidenum">
              <a:rPr lang="en-US"/>
              <a:pPr/>
              <a:t>17</a:t>
            </a:fld>
            <a:endParaRPr lang="en-US"/>
          </a:p>
        </p:txBody>
      </p:sp>
      <p:pic>
        <p:nvPicPr>
          <p:cNvPr id="2341890" name="Picture 2" descr="Delta_rob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0088" y="3241675"/>
            <a:ext cx="3186112" cy="3565525"/>
          </a:xfrm>
          <a:prstGeom prst="rect">
            <a:avLst/>
          </a:prstGeom>
          <a:noFill/>
          <a:extLst>
            <a:ext uri="{909E8E84-426E-40dd-AFC4-6F175D3DCCD1}">
              <a14:hiddenFill xmlns:a14="http://schemas.microsoft.com/office/drawing/2010/main" xmlns="">
                <a:solidFill>
                  <a:srgbClr val="FFFFFF"/>
                </a:solidFill>
              </a14:hiddenFill>
            </a:ext>
          </a:extLst>
        </p:spPr>
      </p:pic>
      <p:sp>
        <p:nvSpPr>
          <p:cNvPr id="2341891" name="Rectangle 3"/>
          <p:cNvSpPr>
            <a:spLocks noGrp="1" noChangeArrowheads="1"/>
          </p:cNvSpPr>
          <p:nvPr>
            <p:ph type="title"/>
          </p:nvPr>
        </p:nvSpPr>
        <p:spPr>
          <a:xfrm>
            <a:off x="1633538" y="0"/>
            <a:ext cx="6075362" cy="850900"/>
          </a:xfrm>
        </p:spPr>
        <p:txBody>
          <a:bodyPr/>
          <a:lstStyle/>
          <a:p>
            <a:r>
              <a:rPr lang="en-GB" sz="3200"/>
              <a:t>A Unifying Systems Language </a:t>
            </a:r>
            <a:endParaRPr lang="en-US" sz="3200"/>
          </a:p>
        </p:txBody>
      </p:sp>
      <p:pic>
        <p:nvPicPr>
          <p:cNvPr id="2341892" name="Picture 4" descr="557px-Diode_bridge_alt_1_sv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9088" y="1282700"/>
            <a:ext cx="4238625" cy="1765300"/>
          </a:xfrm>
          <a:prstGeom prst="rect">
            <a:avLst/>
          </a:prstGeom>
          <a:noFill/>
          <a:extLst>
            <a:ext uri="{909E8E84-426E-40dd-AFC4-6F175D3DCCD1}">
              <a14:hiddenFill xmlns:a14="http://schemas.microsoft.com/office/drawing/2010/main" xmlns="">
                <a:solidFill>
                  <a:srgbClr val="FFFFFF"/>
                </a:solidFill>
              </a14:hiddenFill>
            </a:ext>
          </a:extLst>
        </p:spPr>
      </p:pic>
      <p:pic>
        <p:nvPicPr>
          <p:cNvPr id="2341893" name="Picture 5" descr="Hydraulic_circuit_directional_contro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400" y="2886075"/>
            <a:ext cx="3835400" cy="3159125"/>
          </a:xfrm>
          <a:prstGeom prst="rect">
            <a:avLst/>
          </a:prstGeom>
          <a:noFill/>
          <a:extLst>
            <a:ext uri="{909E8E84-426E-40dd-AFC4-6F175D3DCCD1}">
              <a14:hiddenFill xmlns:a14="http://schemas.microsoft.com/office/drawing/2010/main" xmlns="">
                <a:solidFill>
                  <a:srgbClr val="FFFFFF"/>
                </a:solidFill>
              </a14:hiddenFill>
            </a:ext>
          </a:extLst>
        </p:spPr>
      </p:pic>
      <p:pic>
        <p:nvPicPr>
          <p:cNvPr id="2341894" name="Picture 6" descr="CFD_Shuttl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80163" y="1236663"/>
            <a:ext cx="2441575" cy="1833562"/>
          </a:xfrm>
          <a:prstGeom prst="rect">
            <a:avLst/>
          </a:prstGeom>
          <a:noFill/>
          <a:extLst>
            <a:ext uri="{909E8E84-426E-40dd-AFC4-6F175D3DCCD1}">
              <a14:hiddenFill xmlns:a14="http://schemas.microsoft.com/office/drawing/2010/main" xmlns="">
                <a:solidFill>
                  <a:srgbClr val="FFFFFF"/>
                </a:solidFill>
              </a14:hiddenFill>
            </a:ext>
          </a:extLst>
        </p:spPr>
      </p:pic>
      <p:sp>
        <p:nvSpPr>
          <p:cNvPr id="2341895" name="Oval 7"/>
          <p:cNvSpPr>
            <a:spLocks noChangeArrowheads="1"/>
          </p:cNvSpPr>
          <p:nvPr/>
        </p:nvSpPr>
        <p:spPr bwMode="auto">
          <a:xfrm>
            <a:off x="2159000" y="1422401"/>
            <a:ext cx="5287963" cy="3878808"/>
          </a:xfrm>
          <a:prstGeom prst="ellipse">
            <a:avLst/>
          </a:prstGeom>
          <a:solidFill>
            <a:srgbClr val="0000FF">
              <a:alpha val="75000"/>
            </a:srgbClr>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r>
              <a:rPr lang="en-GB" sz="3200" b="1" dirty="0" err="1">
                <a:solidFill>
                  <a:schemeClr val="bg1"/>
                </a:solidFill>
                <a:effectLst>
                  <a:outerShdw blurRad="38100" dist="38100" dir="2700000" algn="tl">
                    <a:srgbClr val="000000"/>
                  </a:outerShdw>
                </a:effectLst>
                <a:latin typeface="Arial" panose="020B0604020202020204" pitchFamily="34" charset="0"/>
              </a:rPr>
              <a:t>SysML</a:t>
            </a:r>
            <a:endParaRPr lang="en-GB" sz="3200" b="1" dirty="0">
              <a:solidFill>
                <a:schemeClr val="bg1"/>
              </a:solidFill>
              <a:effectLst>
                <a:outerShdw blurRad="38100" dist="38100" dir="2700000" algn="tl">
                  <a:srgbClr val="000000"/>
                </a:outerShdw>
              </a:effectLst>
              <a:latin typeface="Arial" panose="020B0604020202020204" pitchFamily="34" charset="0"/>
            </a:endParaRPr>
          </a:p>
          <a:p>
            <a:r>
              <a:rPr lang="en-GB" sz="2800" dirty="0" smtClean="0">
                <a:solidFill>
                  <a:schemeClr val="bg1"/>
                </a:solidFill>
                <a:effectLst>
                  <a:outerShdw blurRad="38100" dist="38100" dir="2700000" algn="tl">
                    <a:srgbClr val="000000"/>
                  </a:outerShdw>
                </a:effectLst>
                <a:latin typeface="Arial" panose="020B0604020202020204" pitchFamily="34" charset="0"/>
              </a:rPr>
              <a:t>A </a:t>
            </a:r>
            <a:r>
              <a:rPr lang="en-GB" sz="2800" dirty="0">
                <a:solidFill>
                  <a:schemeClr val="bg1"/>
                </a:solidFill>
                <a:effectLst>
                  <a:outerShdw blurRad="38100" dist="38100" dir="2700000" algn="tl">
                    <a:srgbClr val="000000"/>
                  </a:outerShdw>
                </a:effectLst>
                <a:latin typeface="Arial" panose="020B0604020202020204" pitchFamily="34" charset="0"/>
              </a:rPr>
              <a:t>Language to </a:t>
            </a:r>
          </a:p>
          <a:p>
            <a:r>
              <a:rPr lang="en-GB" sz="2800" b="1" i="1" dirty="0">
                <a:solidFill>
                  <a:schemeClr val="bg1"/>
                </a:solidFill>
                <a:effectLst>
                  <a:outerShdw blurRad="38100" dist="38100" dir="2700000" algn="tl">
                    <a:srgbClr val="000000"/>
                  </a:outerShdw>
                </a:effectLst>
                <a:latin typeface="Arial" panose="020B0604020202020204" pitchFamily="34" charset="0"/>
              </a:rPr>
              <a:t>document</a:t>
            </a:r>
            <a:r>
              <a:rPr lang="en-GB" sz="2800" dirty="0">
                <a:solidFill>
                  <a:schemeClr val="bg1"/>
                </a:solidFill>
                <a:effectLst>
                  <a:outerShdw blurRad="38100" dist="38100" dir="2700000" algn="tl">
                    <a:srgbClr val="000000"/>
                  </a:outerShdw>
                </a:effectLst>
                <a:latin typeface="Arial" panose="020B0604020202020204" pitchFamily="34" charset="0"/>
              </a:rPr>
              <a:t> the properties </a:t>
            </a:r>
          </a:p>
          <a:p>
            <a:r>
              <a:rPr lang="en-GB" sz="2800" dirty="0">
                <a:solidFill>
                  <a:schemeClr val="bg1"/>
                </a:solidFill>
                <a:effectLst>
                  <a:outerShdw blurRad="38100" dist="38100" dir="2700000" algn="tl">
                    <a:srgbClr val="000000"/>
                  </a:outerShdw>
                </a:effectLst>
                <a:latin typeface="Arial" panose="020B0604020202020204" pitchFamily="34" charset="0"/>
              </a:rPr>
              <a:t>from different disciplines to</a:t>
            </a:r>
          </a:p>
          <a:p>
            <a:r>
              <a:rPr lang="en-GB" sz="2800" b="1" i="1" dirty="0">
                <a:solidFill>
                  <a:schemeClr val="bg1"/>
                </a:solidFill>
                <a:effectLst>
                  <a:outerShdw blurRad="38100" dist="38100" dir="2700000" algn="tl">
                    <a:srgbClr val="000000"/>
                  </a:outerShdw>
                </a:effectLst>
                <a:latin typeface="Arial" panose="020B0604020202020204" pitchFamily="34" charset="0"/>
              </a:rPr>
              <a:t>describe</a:t>
            </a:r>
            <a:r>
              <a:rPr lang="en-GB" sz="2800" dirty="0">
                <a:solidFill>
                  <a:schemeClr val="bg1"/>
                </a:solidFill>
                <a:effectLst>
                  <a:outerShdw blurRad="38100" dist="38100" dir="2700000" algn="tl">
                    <a:srgbClr val="000000"/>
                  </a:outerShdw>
                </a:effectLst>
                <a:latin typeface="Arial" panose="020B0604020202020204" pitchFamily="34" charset="0"/>
              </a:rPr>
              <a:t> the </a:t>
            </a:r>
          </a:p>
          <a:p>
            <a:r>
              <a:rPr lang="en-GB" sz="2800" b="1" i="1" dirty="0">
                <a:solidFill>
                  <a:schemeClr val="bg1"/>
                </a:solidFill>
                <a:effectLst>
                  <a:outerShdw blurRad="38100" dist="38100" dir="2700000" algn="tl">
                    <a:srgbClr val="000000"/>
                  </a:outerShdw>
                </a:effectLst>
                <a:latin typeface="Arial" panose="020B0604020202020204" pitchFamily="34" charset="0"/>
              </a:rPr>
              <a:t>whole solution</a:t>
            </a:r>
            <a:endParaRPr lang="en-US" sz="2800" b="1" i="1" dirty="0">
              <a:solidFill>
                <a:schemeClr val="bg1"/>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xmlns="" val="3974354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341894"/>
                                        </p:tgtEl>
                                        <p:attrNameLst>
                                          <p:attrName>style.visibility</p:attrName>
                                        </p:attrNameLst>
                                      </p:cBhvr>
                                      <p:to>
                                        <p:strVal val="visible"/>
                                      </p:to>
                                    </p:set>
                                    <p:anim calcmode="lin" valueType="num">
                                      <p:cBhvr>
                                        <p:cTn id="7" dur="1000" fill="hold"/>
                                        <p:tgtEl>
                                          <p:spTgt spid="2341894"/>
                                        </p:tgtEl>
                                        <p:attrNameLst>
                                          <p:attrName>ppt_w</p:attrName>
                                        </p:attrNameLst>
                                      </p:cBhvr>
                                      <p:tavLst>
                                        <p:tav tm="0">
                                          <p:val>
                                            <p:strVal val="#ppt_w*0.70"/>
                                          </p:val>
                                        </p:tav>
                                        <p:tav tm="100000">
                                          <p:val>
                                            <p:strVal val="#ppt_w"/>
                                          </p:val>
                                        </p:tav>
                                      </p:tavLst>
                                    </p:anim>
                                    <p:anim calcmode="lin" valueType="num">
                                      <p:cBhvr>
                                        <p:cTn id="8" dur="1000" fill="hold"/>
                                        <p:tgtEl>
                                          <p:spTgt spid="2341894"/>
                                        </p:tgtEl>
                                        <p:attrNameLst>
                                          <p:attrName>ppt_h</p:attrName>
                                        </p:attrNameLst>
                                      </p:cBhvr>
                                      <p:tavLst>
                                        <p:tav tm="0">
                                          <p:val>
                                            <p:strVal val="#ppt_h"/>
                                          </p:val>
                                        </p:tav>
                                        <p:tav tm="100000">
                                          <p:val>
                                            <p:strVal val="#ppt_h"/>
                                          </p:val>
                                        </p:tav>
                                      </p:tavLst>
                                    </p:anim>
                                    <p:animEffect transition="in" filter="fade">
                                      <p:cBhvr>
                                        <p:cTn id="9" dur="1000"/>
                                        <p:tgtEl>
                                          <p:spTgt spid="2341894"/>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341893"/>
                                        </p:tgtEl>
                                        <p:attrNameLst>
                                          <p:attrName>style.visibility</p:attrName>
                                        </p:attrNameLst>
                                      </p:cBhvr>
                                      <p:to>
                                        <p:strVal val="visible"/>
                                      </p:to>
                                    </p:set>
                                    <p:anim calcmode="lin" valueType="num">
                                      <p:cBhvr>
                                        <p:cTn id="13" dur="2000" fill="hold"/>
                                        <p:tgtEl>
                                          <p:spTgt spid="2341893"/>
                                        </p:tgtEl>
                                        <p:attrNameLst>
                                          <p:attrName>ppt_w</p:attrName>
                                        </p:attrNameLst>
                                      </p:cBhvr>
                                      <p:tavLst>
                                        <p:tav tm="0">
                                          <p:val>
                                            <p:strVal val="#ppt_w*0.70"/>
                                          </p:val>
                                        </p:tav>
                                        <p:tav tm="100000">
                                          <p:val>
                                            <p:strVal val="#ppt_w"/>
                                          </p:val>
                                        </p:tav>
                                      </p:tavLst>
                                    </p:anim>
                                    <p:anim calcmode="lin" valueType="num">
                                      <p:cBhvr>
                                        <p:cTn id="14" dur="2000" fill="hold"/>
                                        <p:tgtEl>
                                          <p:spTgt spid="2341893"/>
                                        </p:tgtEl>
                                        <p:attrNameLst>
                                          <p:attrName>ppt_h</p:attrName>
                                        </p:attrNameLst>
                                      </p:cBhvr>
                                      <p:tavLst>
                                        <p:tav tm="0">
                                          <p:val>
                                            <p:strVal val="#ppt_h"/>
                                          </p:val>
                                        </p:tav>
                                        <p:tav tm="100000">
                                          <p:val>
                                            <p:strVal val="#ppt_h"/>
                                          </p:val>
                                        </p:tav>
                                      </p:tavLst>
                                    </p:anim>
                                    <p:animEffect transition="in" filter="fade">
                                      <p:cBhvr>
                                        <p:cTn id="15" dur="2000"/>
                                        <p:tgtEl>
                                          <p:spTgt spid="2341893"/>
                                        </p:tgtEl>
                                      </p:cBhvr>
                                    </p:animEffect>
                                  </p:childTnLst>
                                </p:cTn>
                              </p:par>
                            </p:childTnLst>
                          </p:cTn>
                        </p:par>
                        <p:par>
                          <p:cTn id="16" fill="hold" nodeType="afterGroup">
                            <p:stCondLst>
                              <p:cond delay="3000"/>
                            </p:stCondLst>
                            <p:childTnLst>
                              <p:par>
                                <p:cTn id="17" presetID="55" presetClass="entr" presetSubtype="0" fill="hold" nodeType="afterEffect">
                                  <p:stCondLst>
                                    <p:cond delay="0"/>
                                  </p:stCondLst>
                                  <p:childTnLst>
                                    <p:set>
                                      <p:cBhvr>
                                        <p:cTn id="18" dur="1" fill="hold">
                                          <p:stCondLst>
                                            <p:cond delay="0"/>
                                          </p:stCondLst>
                                        </p:cTn>
                                        <p:tgtEl>
                                          <p:spTgt spid="2341890"/>
                                        </p:tgtEl>
                                        <p:attrNameLst>
                                          <p:attrName>style.visibility</p:attrName>
                                        </p:attrNameLst>
                                      </p:cBhvr>
                                      <p:to>
                                        <p:strVal val="visible"/>
                                      </p:to>
                                    </p:set>
                                    <p:anim calcmode="lin" valueType="num">
                                      <p:cBhvr>
                                        <p:cTn id="19" dur="2000" fill="hold"/>
                                        <p:tgtEl>
                                          <p:spTgt spid="2341890"/>
                                        </p:tgtEl>
                                        <p:attrNameLst>
                                          <p:attrName>ppt_w</p:attrName>
                                        </p:attrNameLst>
                                      </p:cBhvr>
                                      <p:tavLst>
                                        <p:tav tm="0">
                                          <p:val>
                                            <p:strVal val="#ppt_w*0.70"/>
                                          </p:val>
                                        </p:tav>
                                        <p:tav tm="100000">
                                          <p:val>
                                            <p:strVal val="#ppt_w"/>
                                          </p:val>
                                        </p:tav>
                                      </p:tavLst>
                                    </p:anim>
                                    <p:anim calcmode="lin" valueType="num">
                                      <p:cBhvr>
                                        <p:cTn id="20" dur="2000" fill="hold"/>
                                        <p:tgtEl>
                                          <p:spTgt spid="2341890"/>
                                        </p:tgtEl>
                                        <p:attrNameLst>
                                          <p:attrName>ppt_h</p:attrName>
                                        </p:attrNameLst>
                                      </p:cBhvr>
                                      <p:tavLst>
                                        <p:tav tm="0">
                                          <p:val>
                                            <p:strVal val="#ppt_h"/>
                                          </p:val>
                                        </p:tav>
                                        <p:tav tm="100000">
                                          <p:val>
                                            <p:strVal val="#ppt_h"/>
                                          </p:val>
                                        </p:tav>
                                      </p:tavLst>
                                    </p:anim>
                                    <p:animEffect transition="in" filter="fade">
                                      <p:cBhvr>
                                        <p:cTn id="21" dur="2000"/>
                                        <p:tgtEl>
                                          <p:spTgt spid="2341890"/>
                                        </p:tgtEl>
                                      </p:cBhvr>
                                    </p:animEffect>
                                  </p:childTnLst>
                                </p:cTn>
                              </p:par>
                            </p:childTnLst>
                          </p:cTn>
                        </p:par>
                        <p:par>
                          <p:cTn id="22" fill="hold" nodeType="afterGroup">
                            <p:stCondLst>
                              <p:cond delay="5000"/>
                            </p:stCondLst>
                            <p:childTnLst>
                              <p:par>
                                <p:cTn id="23" presetID="55" presetClass="entr" presetSubtype="0" fill="hold" nodeType="afterEffect">
                                  <p:stCondLst>
                                    <p:cond delay="0"/>
                                  </p:stCondLst>
                                  <p:childTnLst>
                                    <p:set>
                                      <p:cBhvr>
                                        <p:cTn id="24" dur="1" fill="hold">
                                          <p:stCondLst>
                                            <p:cond delay="0"/>
                                          </p:stCondLst>
                                        </p:cTn>
                                        <p:tgtEl>
                                          <p:spTgt spid="2341892"/>
                                        </p:tgtEl>
                                        <p:attrNameLst>
                                          <p:attrName>style.visibility</p:attrName>
                                        </p:attrNameLst>
                                      </p:cBhvr>
                                      <p:to>
                                        <p:strVal val="visible"/>
                                      </p:to>
                                    </p:set>
                                    <p:anim calcmode="lin" valueType="num">
                                      <p:cBhvr>
                                        <p:cTn id="25" dur="2000" fill="hold"/>
                                        <p:tgtEl>
                                          <p:spTgt spid="2341892"/>
                                        </p:tgtEl>
                                        <p:attrNameLst>
                                          <p:attrName>ppt_w</p:attrName>
                                        </p:attrNameLst>
                                      </p:cBhvr>
                                      <p:tavLst>
                                        <p:tav tm="0">
                                          <p:val>
                                            <p:strVal val="#ppt_w*0.70"/>
                                          </p:val>
                                        </p:tav>
                                        <p:tav tm="100000">
                                          <p:val>
                                            <p:strVal val="#ppt_w"/>
                                          </p:val>
                                        </p:tav>
                                      </p:tavLst>
                                    </p:anim>
                                    <p:anim calcmode="lin" valueType="num">
                                      <p:cBhvr>
                                        <p:cTn id="26" dur="2000" fill="hold"/>
                                        <p:tgtEl>
                                          <p:spTgt spid="2341892"/>
                                        </p:tgtEl>
                                        <p:attrNameLst>
                                          <p:attrName>ppt_h</p:attrName>
                                        </p:attrNameLst>
                                      </p:cBhvr>
                                      <p:tavLst>
                                        <p:tav tm="0">
                                          <p:val>
                                            <p:strVal val="#ppt_h"/>
                                          </p:val>
                                        </p:tav>
                                        <p:tav tm="100000">
                                          <p:val>
                                            <p:strVal val="#ppt_h"/>
                                          </p:val>
                                        </p:tav>
                                      </p:tavLst>
                                    </p:anim>
                                    <p:animEffect transition="in" filter="fade">
                                      <p:cBhvr>
                                        <p:cTn id="27" dur="2000"/>
                                        <p:tgtEl>
                                          <p:spTgt spid="2341892"/>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341895"/>
                                        </p:tgtEl>
                                        <p:attrNameLst>
                                          <p:attrName>style.visibility</p:attrName>
                                        </p:attrNameLst>
                                      </p:cBhvr>
                                      <p:to>
                                        <p:strVal val="visible"/>
                                      </p:to>
                                    </p:set>
                                    <p:animEffect transition="in" filter="wheel(1)">
                                      <p:cBhvr>
                                        <p:cTn id="30" dur="2000"/>
                                        <p:tgtEl>
                                          <p:spTgt spid="234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18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SysML</a:t>
            </a:r>
            <a:r>
              <a:rPr lang="fr-FR" dirty="0" smtClean="0"/>
              <a:t> : origine historique</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cstate="print"/>
          <a:stretch>
            <a:fillRect/>
          </a:stretch>
        </p:blipFill>
        <p:spPr>
          <a:xfrm>
            <a:off x="243011" y="1434152"/>
            <a:ext cx="8657977" cy="4646417"/>
          </a:xfrm>
          <a:prstGeom prst="rect">
            <a:avLst/>
          </a:prstGeom>
        </p:spPr>
      </p:pic>
      <p:sp>
        <p:nvSpPr>
          <p:cNvPr id="5" name="Espace réservé du pied de page 4"/>
          <p:cNvSpPr>
            <a:spLocks noGrp="1"/>
          </p:cNvSpPr>
          <p:nvPr>
            <p:ph type="ftr" sz="quarter" idx="11"/>
          </p:nvPr>
        </p:nvSpPr>
        <p:spPr/>
        <p:txBody>
          <a:bodyPr/>
          <a:lstStyle/>
          <a:p>
            <a:r>
              <a:rPr lang="en-US" smtClean="0"/>
              <a:t>Baudouin Martin</a:t>
            </a:r>
            <a:endParaRPr lang="en-US" dirty="0"/>
          </a:p>
        </p:txBody>
      </p:sp>
      <p:sp>
        <p:nvSpPr>
          <p:cNvPr id="6" name="Espace réservé du numéro de diapositive 5"/>
          <p:cNvSpPr>
            <a:spLocks noGrp="1"/>
          </p:cNvSpPr>
          <p:nvPr>
            <p:ph type="sldNum" sz="quarter" idx="12"/>
          </p:nvPr>
        </p:nvSpPr>
        <p:spPr/>
        <p:txBody>
          <a:bodyPr/>
          <a:lstStyle/>
          <a:p>
            <a:fld id="{C238F03A-58E1-4ECA-9024-348A9A81A53D}" type="slidenum">
              <a:rPr lang="en-US" smtClean="0"/>
              <a:pPr/>
              <a:t>18</a:t>
            </a:fld>
            <a:endParaRPr lang="en-US"/>
          </a:p>
        </p:txBody>
      </p:sp>
    </p:spTree>
    <p:extLst>
      <p:ext uri="{BB962C8B-B14F-4D97-AF65-F5344CB8AC3E}">
        <p14:creationId xmlns:p14="http://schemas.microsoft.com/office/powerpoint/2010/main" xmlns="" val="348517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langage </a:t>
            </a:r>
            <a:r>
              <a:rPr lang="fr-FR" dirty="0" err="1" smtClean="0"/>
              <a:t>SysML</a:t>
            </a:r>
            <a:r>
              <a:rPr lang="fr-FR" dirty="0" smtClean="0"/>
              <a:t/>
            </a:r>
            <a:br>
              <a:rPr lang="fr-FR" dirty="0" smtClean="0"/>
            </a:br>
            <a:r>
              <a:rPr lang="fr-FR" i="1" dirty="0"/>
              <a:t>	</a:t>
            </a:r>
            <a:r>
              <a:rPr lang="fr-FR" i="1" dirty="0" smtClean="0"/>
              <a:t>Les exigences</a:t>
            </a:r>
            <a:endParaRPr lang="fr-FR" i="1" dirty="0"/>
          </a:p>
        </p:txBody>
      </p:sp>
      <p:sp>
        <p:nvSpPr>
          <p:cNvPr id="3" name="Espace réservé du contenu 2"/>
          <p:cNvSpPr>
            <a:spLocks noGrp="1"/>
          </p:cNvSpPr>
          <p:nvPr>
            <p:ph idx="1"/>
          </p:nvPr>
        </p:nvSpPr>
        <p:spPr/>
        <p:txBody>
          <a:bodyPr>
            <a:normAutofit/>
          </a:bodyPr>
          <a:lstStyle/>
          <a:p>
            <a:r>
              <a:rPr lang="fr-FR" dirty="0" smtClean="0"/>
              <a:t>Définition : une </a:t>
            </a:r>
            <a:r>
              <a:rPr lang="fr-FR" dirty="0"/>
              <a:t>exigence prescrit une propriété jugée nécessaire </a:t>
            </a:r>
            <a:r>
              <a:rPr lang="fr-FR" dirty="0" smtClean="0"/>
              <a:t>; elle peut correspondre à un </a:t>
            </a:r>
            <a:r>
              <a:rPr lang="fr-FR" dirty="0"/>
              <a:t>service ou une fonction, une caractéristique, une aptitude, ou une </a:t>
            </a:r>
            <a:r>
              <a:rPr lang="fr-FR" dirty="0" smtClean="0"/>
              <a:t>limitation.</a:t>
            </a:r>
          </a:p>
          <a:p>
            <a:r>
              <a:rPr lang="fr-FR" dirty="0" smtClean="0">
                <a:solidFill>
                  <a:srgbClr val="FF0000"/>
                </a:solidFill>
              </a:rPr>
              <a:t>Il faut </a:t>
            </a:r>
            <a:r>
              <a:rPr lang="fr-FR" dirty="0">
                <a:solidFill>
                  <a:srgbClr val="FF0000"/>
                </a:solidFill>
              </a:rPr>
              <a:t>p</a:t>
            </a:r>
            <a:r>
              <a:rPr lang="fr-FR" dirty="0" smtClean="0">
                <a:solidFill>
                  <a:srgbClr val="FF0000"/>
                </a:solidFill>
              </a:rPr>
              <a:t>rivilégier </a:t>
            </a:r>
            <a:r>
              <a:rPr lang="fr-FR" dirty="0">
                <a:solidFill>
                  <a:srgbClr val="FF0000"/>
                </a:solidFill>
              </a:rPr>
              <a:t>une forme simple permettant de relier les exigences clients avec les exigences techniques -&gt; </a:t>
            </a:r>
            <a:r>
              <a:rPr lang="fr-FR" dirty="0" smtClean="0">
                <a:solidFill>
                  <a:srgbClr val="FF0000"/>
                </a:solidFill>
              </a:rPr>
              <a:t>ce point est fondamental </a:t>
            </a:r>
            <a:r>
              <a:rPr lang="fr-FR" dirty="0">
                <a:solidFill>
                  <a:srgbClr val="FF0000"/>
                </a:solidFill>
              </a:rPr>
              <a:t>pour la compréhension </a:t>
            </a:r>
            <a:r>
              <a:rPr lang="fr-FR" dirty="0" smtClean="0">
                <a:solidFill>
                  <a:srgbClr val="FF0000"/>
                </a:solidFill>
              </a:rPr>
              <a:t>des élèves !</a:t>
            </a:r>
            <a:endParaRPr lang="fr-FR" dirty="0">
              <a:solidFill>
                <a:srgbClr val="FF0000"/>
              </a:solidFill>
            </a:endParaRPr>
          </a:p>
          <a:p>
            <a:r>
              <a:rPr lang="fr-FR" dirty="0" smtClean="0">
                <a:solidFill>
                  <a:srgbClr val="FF0000"/>
                </a:solidFill>
              </a:rPr>
              <a:t>Les exigences sont bien plus que la caractérisation des fonctions techniques ! -&gt; il s’agit de </a:t>
            </a:r>
            <a:r>
              <a:rPr lang="fr-FR" b="1" u="sng" dirty="0" smtClean="0">
                <a:solidFill>
                  <a:srgbClr val="FF0000"/>
                </a:solidFill>
              </a:rPr>
              <a:t>liens</a:t>
            </a:r>
            <a:r>
              <a:rPr lang="fr-FR" dirty="0" smtClean="0">
                <a:solidFill>
                  <a:srgbClr val="FF0000"/>
                </a:solidFill>
              </a:rPr>
              <a:t> entre exigences et entre éléments du modèle.</a:t>
            </a:r>
          </a:p>
          <a:p>
            <a:pPr marL="0" indent="0" algn="ctr">
              <a:buNone/>
            </a:pPr>
            <a:r>
              <a:rPr lang="fr-FR" b="1" dirty="0" smtClean="0">
                <a:solidFill>
                  <a:srgbClr val="FF0000"/>
                </a:solidFill>
              </a:rPr>
              <a:t>Mais ce n’est pas un FAST !!</a:t>
            </a:r>
          </a:p>
          <a:p>
            <a:endParaRPr lang="fr-FR" dirty="0">
              <a:solidFill>
                <a:srgbClr val="FF0000"/>
              </a:solidFill>
            </a:endParaRPr>
          </a:p>
          <a:p>
            <a:pPr marL="0" indent="0">
              <a:buNone/>
            </a:pPr>
            <a:endParaRPr lang="fr-FR" dirty="0">
              <a:solidFill>
                <a:srgbClr val="FF0000"/>
              </a:solidFill>
            </a:endParaRPr>
          </a:p>
          <a:p>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19</a:t>
            </a:fld>
            <a:endParaRPr lang="en-US"/>
          </a:p>
        </p:txBody>
      </p:sp>
    </p:spTree>
    <p:extLst>
      <p:ext uri="{BB962C8B-B14F-4D97-AF65-F5344CB8AC3E}">
        <p14:creationId xmlns:p14="http://schemas.microsoft.com/office/powerpoint/2010/main" xmlns="" val="3518968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visé</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Quand on parle de </a:t>
            </a:r>
            <a:r>
              <a:rPr lang="fr-FR" b="1" u="sng" dirty="0" smtClean="0"/>
              <a:t>compétitivité</a:t>
            </a:r>
            <a:r>
              <a:rPr lang="fr-FR" dirty="0" smtClean="0"/>
              <a:t> et d’</a:t>
            </a:r>
            <a:r>
              <a:rPr lang="fr-FR" b="1" u="sng" dirty="0" smtClean="0"/>
              <a:t>innovation</a:t>
            </a:r>
            <a:r>
              <a:rPr lang="fr-FR" dirty="0" smtClean="0"/>
              <a:t>, le langage </a:t>
            </a:r>
            <a:r>
              <a:rPr lang="fr-FR" b="1" u="sng" dirty="0" smtClean="0"/>
              <a:t>SysML</a:t>
            </a:r>
            <a:r>
              <a:rPr lang="fr-FR" dirty="0" smtClean="0"/>
              <a:t> constitue un élément essentiel dans la formation des futurs techniciens et ingénieurs de par sa structure, ses possibilités et le caractère international de son développement.</a:t>
            </a:r>
          </a:p>
          <a:p>
            <a:r>
              <a:rPr lang="fr-FR" dirty="0" smtClean="0"/>
              <a:t>Cette présentation a pour objectif de justifier et de mieux comprendre pourquoi le langage SysML a été introduit dans les programmes de différentes formations, et plus particulièrement en CPGE, à partir de mon expérience de professeur en BTS IRIS.</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a:t>
            </a:fld>
            <a:endParaRPr lang="en-US"/>
          </a:p>
        </p:txBody>
      </p:sp>
    </p:spTree>
    <p:extLst>
      <p:ext uri="{BB962C8B-B14F-4D97-AF65-F5344CB8AC3E}">
        <p14:creationId xmlns:p14="http://schemas.microsoft.com/office/powerpoint/2010/main" xmlns="" val="116134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smtClean="0"/>
              <a:t>SysML</a:t>
            </a:r>
            <a:r>
              <a:rPr lang="fr-FR" dirty="0" smtClean="0"/>
              <a:t/>
            </a:r>
            <a:br>
              <a:rPr lang="fr-FR" dirty="0" smtClean="0"/>
            </a:br>
            <a:r>
              <a:rPr lang="fr-FR" dirty="0"/>
              <a:t>	</a:t>
            </a:r>
            <a:r>
              <a:rPr lang="fr-FR" i="1" dirty="0" smtClean="0"/>
              <a:t>Les </a:t>
            </a:r>
            <a:r>
              <a:rPr lang="fr-FR" i="1" dirty="0"/>
              <a:t>exigences</a:t>
            </a:r>
          </a:p>
        </p:txBody>
      </p:sp>
      <p:sp>
        <p:nvSpPr>
          <p:cNvPr id="3" name="Espace réservé du contenu 2"/>
          <p:cNvSpPr>
            <a:spLocks noGrp="1"/>
          </p:cNvSpPr>
          <p:nvPr>
            <p:ph idx="1"/>
          </p:nvPr>
        </p:nvSpPr>
        <p:spPr/>
        <p:txBody>
          <a:bodyPr/>
          <a:lstStyle/>
          <a:p>
            <a:r>
              <a:rPr lang="fr-FR" dirty="0" smtClean="0"/>
              <a:t>Exemple avec la </a:t>
            </a:r>
            <a:r>
              <a:rPr lang="fr-FR" dirty="0" err="1" smtClean="0"/>
              <a:t>cordeuse</a:t>
            </a:r>
            <a:r>
              <a:rPr lang="fr-FR" dirty="0" smtClean="0"/>
              <a:t> SP55 </a:t>
            </a: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20</a:t>
            </a:fld>
            <a:endParaRPr lang="en-US"/>
          </a:p>
        </p:txBody>
      </p:sp>
      <p:pic>
        <p:nvPicPr>
          <p:cNvPr id="6" name="Image 5"/>
          <p:cNvPicPr>
            <a:picLocks noChangeAspect="1"/>
          </p:cNvPicPr>
          <p:nvPr/>
        </p:nvPicPr>
        <p:blipFill>
          <a:blip r:embed="rId2" cstate="print"/>
          <a:stretch>
            <a:fillRect/>
          </a:stretch>
        </p:blipFill>
        <p:spPr>
          <a:xfrm>
            <a:off x="3088974" y="2025474"/>
            <a:ext cx="4752528" cy="4259970"/>
          </a:xfrm>
          <a:prstGeom prst="rect">
            <a:avLst/>
          </a:prstGeom>
        </p:spPr>
      </p:pic>
    </p:spTree>
    <p:extLst>
      <p:ext uri="{BB962C8B-B14F-4D97-AF65-F5344CB8AC3E}">
        <p14:creationId xmlns:p14="http://schemas.microsoft.com/office/powerpoint/2010/main" xmlns="" val="1822391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langage SysML</a:t>
            </a:r>
            <a:br>
              <a:rPr lang="fr-FR" dirty="0" smtClean="0"/>
            </a:br>
            <a:r>
              <a:rPr lang="fr-FR" dirty="0"/>
              <a:t>	</a:t>
            </a:r>
            <a:r>
              <a:rPr lang="fr-FR" i="1" dirty="0" smtClean="0"/>
              <a:t>Le Diagramme de définition de blocs</a:t>
            </a:r>
            <a:endParaRPr lang="fr-FR" i="1" dirty="0"/>
          </a:p>
        </p:txBody>
      </p:sp>
      <p:sp>
        <p:nvSpPr>
          <p:cNvPr id="3" name="Espace réservé du contenu 2"/>
          <p:cNvSpPr>
            <a:spLocks noGrp="1"/>
          </p:cNvSpPr>
          <p:nvPr>
            <p:ph idx="1"/>
          </p:nvPr>
        </p:nvSpPr>
        <p:spPr/>
        <p:txBody>
          <a:bodyPr/>
          <a:lstStyle/>
          <a:p>
            <a:r>
              <a:rPr lang="fr-FR" dirty="0" smtClean="0"/>
              <a:t>Diagramme de blocs : permet de représenter la structure interne du système. C’est un diagramme d’</a:t>
            </a:r>
            <a:r>
              <a:rPr lang="fr-FR" b="1" u="sng" dirty="0" smtClean="0"/>
              <a:t>architecture</a:t>
            </a:r>
            <a:r>
              <a:rPr lang="fr-FR" dirty="0" smtClean="0"/>
              <a:t>. </a:t>
            </a:r>
          </a:p>
          <a:p>
            <a:endParaRPr lang="fr-FR" dirty="0" smtClean="0"/>
          </a:p>
          <a:p>
            <a:r>
              <a:rPr lang="fr-FR" dirty="0" smtClean="0"/>
              <a:t>Le bloc permet de représenter plusieurs types d’éléments :</a:t>
            </a:r>
          </a:p>
          <a:p>
            <a:pPr lvl="1"/>
            <a:r>
              <a:rPr lang="fr-FR" dirty="0" smtClean="0"/>
              <a:t>Entité abstraite</a:t>
            </a:r>
          </a:p>
          <a:p>
            <a:pPr lvl="1"/>
            <a:r>
              <a:rPr lang="fr-FR" dirty="0" smtClean="0"/>
              <a:t>Élément physique</a:t>
            </a:r>
          </a:p>
          <a:p>
            <a:pPr lvl="1"/>
            <a:r>
              <a:rPr lang="fr-FR" dirty="0" smtClean="0"/>
              <a:t>Logiciel</a:t>
            </a:r>
          </a:p>
          <a:p>
            <a:endParaRPr lang="fr-FR" dirty="0" smtClean="0"/>
          </a:p>
          <a:p>
            <a:r>
              <a:rPr lang="fr-FR" dirty="0" smtClean="0"/>
              <a:t>Les blocs ont des points d’interconnexion : </a:t>
            </a:r>
            <a:r>
              <a:rPr lang="fr-FR" b="1" u="sng" dirty="0" smtClean="0"/>
              <a:t>les ports</a:t>
            </a:r>
            <a:r>
              <a:rPr lang="fr-FR" dirty="0" smtClean="0"/>
              <a:t> !</a:t>
            </a:r>
          </a:p>
          <a:p>
            <a:pPr lvl="1"/>
            <a:r>
              <a:rPr lang="fr-FR" dirty="0" smtClean="0"/>
              <a:t>Ports standards </a:t>
            </a:r>
          </a:p>
          <a:p>
            <a:pPr lvl="1"/>
            <a:r>
              <a:rPr lang="fr-FR" dirty="0" smtClean="0"/>
              <a:t>Ports de flux </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21</a:t>
            </a:fld>
            <a:endParaRPr lang="en-US"/>
          </a:p>
        </p:txBody>
      </p:sp>
      <p:grpSp>
        <p:nvGrpSpPr>
          <p:cNvPr id="12" name="Groupe 11"/>
          <p:cNvGrpSpPr/>
          <p:nvPr/>
        </p:nvGrpSpPr>
        <p:grpSpPr>
          <a:xfrm>
            <a:off x="3347864" y="3359124"/>
            <a:ext cx="4752528" cy="1008113"/>
            <a:chOff x="3347864" y="3359124"/>
            <a:chExt cx="4752528" cy="1008113"/>
          </a:xfrm>
        </p:grpSpPr>
        <p:sp>
          <p:nvSpPr>
            <p:cNvPr id="6" name="Accolade fermante 5"/>
            <p:cNvSpPr/>
            <p:nvPr/>
          </p:nvSpPr>
          <p:spPr>
            <a:xfrm>
              <a:off x="3347864" y="3359125"/>
              <a:ext cx="216024" cy="100811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3923928" y="3359124"/>
              <a:ext cx="4176464" cy="954107"/>
            </a:xfrm>
            <a:prstGeom prst="rect">
              <a:avLst/>
            </a:prstGeom>
            <a:noFill/>
          </p:spPr>
          <p:txBody>
            <a:bodyPr wrap="square" rtlCol="0">
              <a:spAutoFit/>
            </a:bodyPr>
            <a:lstStyle/>
            <a:p>
              <a:r>
                <a:rPr lang="fr-FR" sz="2800" b="1" dirty="0" smtClean="0">
                  <a:solidFill>
                    <a:srgbClr val="FF0000"/>
                  </a:solidFill>
                </a:rPr>
                <a:t>On mêle le matériel comme le logiciel</a:t>
              </a:r>
              <a:r>
                <a:rPr lang="fr-FR" sz="2800" dirty="0" smtClean="0"/>
                <a:t> </a:t>
              </a:r>
              <a:endParaRPr lang="fr-FR" sz="2800" dirty="0"/>
            </a:p>
          </p:txBody>
        </p:sp>
      </p:grpSp>
      <p:grpSp>
        <p:nvGrpSpPr>
          <p:cNvPr id="13" name="Groupe 12"/>
          <p:cNvGrpSpPr/>
          <p:nvPr/>
        </p:nvGrpSpPr>
        <p:grpSpPr>
          <a:xfrm>
            <a:off x="3059674" y="5146945"/>
            <a:ext cx="4961385" cy="899924"/>
            <a:chOff x="3059674" y="5146945"/>
            <a:chExt cx="4961385" cy="899924"/>
          </a:xfrm>
        </p:grpSpPr>
        <p:sp>
          <p:nvSpPr>
            <p:cNvPr id="8" name="ZoneTexte 7"/>
            <p:cNvSpPr txBox="1"/>
            <p:nvPr/>
          </p:nvSpPr>
          <p:spPr>
            <a:xfrm>
              <a:off x="3916603" y="5146945"/>
              <a:ext cx="4104456" cy="523220"/>
            </a:xfrm>
            <a:prstGeom prst="rect">
              <a:avLst/>
            </a:prstGeom>
            <a:noFill/>
          </p:spPr>
          <p:txBody>
            <a:bodyPr wrap="square" rtlCol="0">
              <a:spAutoFit/>
            </a:bodyPr>
            <a:lstStyle/>
            <a:p>
              <a:r>
                <a:rPr lang="fr-FR" sz="2800" b="1" dirty="0" smtClean="0">
                  <a:solidFill>
                    <a:srgbClr val="FF0000"/>
                  </a:solidFill>
                </a:rPr>
                <a:t>Ce sont des interfaces</a:t>
              </a:r>
              <a:endParaRPr lang="fr-FR" sz="2800" b="1" dirty="0">
                <a:solidFill>
                  <a:srgbClr val="FF0000"/>
                </a:solidFill>
              </a:endParaRPr>
            </a:p>
          </p:txBody>
        </p:sp>
        <p:sp>
          <p:nvSpPr>
            <p:cNvPr id="9" name="ZoneTexte 8"/>
            <p:cNvSpPr txBox="1"/>
            <p:nvPr/>
          </p:nvSpPr>
          <p:spPr>
            <a:xfrm>
              <a:off x="3916603" y="5523649"/>
              <a:ext cx="4104456" cy="523220"/>
            </a:xfrm>
            <a:prstGeom prst="rect">
              <a:avLst/>
            </a:prstGeom>
            <a:noFill/>
          </p:spPr>
          <p:txBody>
            <a:bodyPr wrap="square" rtlCol="0">
              <a:spAutoFit/>
            </a:bodyPr>
            <a:lstStyle/>
            <a:p>
              <a:r>
                <a:rPr lang="fr-FR" sz="2800" b="1" dirty="0" smtClean="0">
                  <a:solidFill>
                    <a:srgbClr val="FF0000"/>
                  </a:solidFill>
                </a:rPr>
                <a:t>Triptyque MEI</a:t>
              </a:r>
              <a:endParaRPr lang="fr-FR" sz="2800" b="1" dirty="0">
                <a:solidFill>
                  <a:srgbClr val="FF0000"/>
                </a:solidFill>
              </a:endParaRPr>
            </a:p>
          </p:txBody>
        </p:sp>
        <p:sp>
          <p:nvSpPr>
            <p:cNvPr id="10" name="Flèche gauche 9"/>
            <p:cNvSpPr/>
            <p:nvPr/>
          </p:nvSpPr>
          <p:spPr>
            <a:xfrm>
              <a:off x="3059674" y="5333134"/>
              <a:ext cx="792403" cy="2224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gauche 10"/>
            <p:cNvSpPr/>
            <p:nvPr/>
          </p:nvSpPr>
          <p:spPr>
            <a:xfrm>
              <a:off x="3059674" y="5711737"/>
              <a:ext cx="792403" cy="2224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2734342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smtClean="0"/>
              <a:t>SysML</a:t>
            </a:r>
            <a:br>
              <a:rPr lang="fr-FR" dirty="0" smtClean="0"/>
            </a:br>
            <a:r>
              <a:rPr lang="fr-FR" dirty="0"/>
              <a:t>	</a:t>
            </a:r>
            <a:r>
              <a:rPr lang="fr-FR" i="1" dirty="0" smtClean="0"/>
              <a:t>Le diagramme de définition de blocs</a:t>
            </a:r>
            <a:endParaRPr lang="fr-FR" i="1" dirty="0"/>
          </a:p>
        </p:txBody>
      </p:sp>
      <p:pic>
        <p:nvPicPr>
          <p:cNvPr id="6" name="Espace réservé du contenu 5"/>
          <p:cNvPicPr>
            <a:picLocks noGrp="1" noChangeAspect="1"/>
          </p:cNvPicPr>
          <p:nvPr>
            <p:ph idx="1"/>
          </p:nvPr>
        </p:nvPicPr>
        <p:blipFill>
          <a:blip r:embed="rId2" cstate="print"/>
          <a:stretch>
            <a:fillRect/>
          </a:stretch>
        </p:blipFill>
        <p:spPr>
          <a:xfrm>
            <a:off x="1763688" y="1755219"/>
            <a:ext cx="6732800" cy="4701859"/>
          </a:xfrm>
          <a:prstGeom prst="rect">
            <a:avLst/>
          </a:prstGeom>
        </p:spPr>
      </p:pic>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22</a:t>
            </a:fld>
            <a:endParaRPr lang="en-US"/>
          </a:p>
        </p:txBody>
      </p:sp>
      <p:sp>
        <p:nvSpPr>
          <p:cNvPr id="7"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Exemple avec la cordeuse SP55 </a:t>
            </a:r>
            <a:endParaRPr lang="fr-FR" dirty="0" smtClean="0"/>
          </a:p>
        </p:txBody>
      </p:sp>
      <p:sp>
        <p:nvSpPr>
          <p:cNvPr id="3" name="Rectangle 2"/>
          <p:cNvSpPr/>
          <p:nvPr/>
        </p:nvSpPr>
        <p:spPr>
          <a:xfrm>
            <a:off x="4067944" y="2132856"/>
            <a:ext cx="864096" cy="11521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1907704" y="2164869"/>
            <a:ext cx="4824536" cy="3712403"/>
            <a:chOff x="1907704" y="2164869"/>
            <a:chExt cx="4824536" cy="3712403"/>
          </a:xfrm>
        </p:grpSpPr>
        <p:cxnSp>
          <p:nvCxnSpPr>
            <p:cNvPr id="19" name="Connecteur droit 18"/>
            <p:cNvCxnSpPr/>
            <p:nvPr/>
          </p:nvCxnSpPr>
          <p:spPr>
            <a:xfrm flipH="1" flipV="1">
              <a:off x="4561922" y="3301458"/>
              <a:ext cx="10078" cy="231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upe 70"/>
            <p:cNvGrpSpPr/>
            <p:nvPr/>
          </p:nvGrpSpPr>
          <p:grpSpPr>
            <a:xfrm>
              <a:off x="1907704" y="2164869"/>
              <a:ext cx="4824536" cy="3712403"/>
              <a:chOff x="1907704" y="2164869"/>
              <a:chExt cx="4824536" cy="3712403"/>
            </a:xfrm>
          </p:grpSpPr>
          <p:sp>
            <p:nvSpPr>
              <p:cNvPr id="8" name="Rectangle 7"/>
              <p:cNvSpPr/>
              <p:nvPr/>
            </p:nvSpPr>
            <p:spPr>
              <a:xfrm>
                <a:off x="5652120" y="2564904"/>
                <a:ext cx="1080120" cy="10081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1960" y="3515170"/>
                <a:ext cx="936104" cy="128198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055952" y="4361849"/>
                <a:ext cx="651952" cy="151542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907704" y="3838773"/>
                <a:ext cx="820980" cy="8143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26884" y="2164869"/>
                <a:ext cx="597316" cy="68806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a:stCxn id="3" idx="1"/>
                <a:endCxn id="12" idx="3"/>
              </p:cNvCxnSpPr>
              <p:nvPr/>
            </p:nvCxnSpPr>
            <p:spPr>
              <a:xfrm flipH="1" flipV="1">
                <a:off x="3124200" y="2508903"/>
                <a:ext cx="943744" cy="200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flipV="1">
                <a:off x="4870420" y="2752928"/>
                <a:ext cx="781700" cy="200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3739760" y="3238052"/>
                <a:ext cx="492196" cy="11035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2728684" y="3023620"/>
                <a:ext cx="1334221" cy="972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2" name="Groupe 71"/>
          <p:cNvGrpSpPr/>
          <p:nvPr/>
        </p:nvGrpSpPr>
        <p:grpSpPr>
          <a:xfrm>
            <a:off x="1856536" y="1800714"/>
            <a:ext cx="6387872" cy="4260948"/>
            <a:chOff x="1856536" y="1800714"/>
            <a:chExt cx="6387872" cy="4260948"/>
          </a:xfrm>
        </p:grpSpPr>
        <p:sp>
          <p:nvSpPr>
            <p:cNvPr id="26" name="Rectangle 25"/>
            <p:cNvSpPr/>
            <p:nvPr/>
          </p:nvSpPr>
          <p:spPr>
            <a:xfrm>
              <a:off x="5738479" y="1800714"/>
              <a:ext cx="993761" cy="567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7123119" y="1800714"/>
              <a:ext cx="689241" cy="764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7429961" y="2652992"/>
              <a:ext cx="689241" cy="585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7452320" y="3301458"/>
              <a:ext cx="792088" cy="6942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6572767" y="3838773"/>
              <a:ext cx="689241" cy="585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5667539" y="3813618"/>
              <a:ext cx="689241" cy="585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393858" y="4653136"/>
              <a:ext cx="689241" cy="585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499992" y="5049680"/>
              <a:ext cx="689241" cy="5850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820884" y="5402605"/>
              <a:ext cx="566128" cy="474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2162556" y="5586995"/>
              <a:ext cx="662986" cy="47466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932339" y="3182898"/>
              <a:ext cx="373666" cy="3695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2428283" y="3232429"/>
              <a:ext cx="373666" cy="3695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856536" y="3248808"/>
              <a:ext cx="373666" cy="3695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907704" y="2365747"/>
              <a:ext cx="445973" cy="6719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p:nvPr/>
          </p:nvCxnSpPr>
          <p:spPr>
            <a:xfrm flipH="1" flipV="1">
              <a:off x="6732240" y="3253137"/>
              <a:ext cx="697721" cy="21452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a:stCxn id="28" idx="1"/>
            </p:cNvCxnSpPr>
            <p:nvPr/>
          </p:nvCxnSpPr>
          <p:spPr>
            <a:xfrm flipH="1">
              <a:off x="6699859" y="2945522"/>
              <a:ext cx="730102" cy="70371"/>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H="1">
              <a:off x="6721436" y="2451830"/>
              <a:ext cx="401683" cy="26344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26" idx="2"/>
            </p:cNvCxnSpPr>
            <p:nvPr/>
          </p:nvCxnSpPr>
          <p:spPr>
            <a:xfrm>
              <a:off x="6235360" y="2368394"/>
              <a:ext cx="18314" cy="19419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flipV="1">
              <a:off x="6578820" y="3555006"/>
              <a:ext cx="175779" cy="28376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6083099" y="3565198"/>
              <a:ext cx="28971" cy="22463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4811758" y="4819493"/>
              <a:ext cx="32854" cy="21872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H="1" flipV="1">
              <a:off x="5148484" y="4428469"/>
              <a:ext cx="359620" cy="22466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a:stCxn id="34" idx="1"/>
            </p:cNvCxnSpPr>
            <p:nvPr/>
          </p:nvCxnSpPr>
          <p:spPr>
            <a:xfrm flipH="1" flipV="1">
              <a:off x="3691508" y="5586996"/>
              <a:ext cx="129376" cy="5294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2856010" y="5696444"/>
              <a:ext cx="182254" cy="3681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H="1" flipV="1">
              <a:off x="2926362" y="2857150"/>
              <a:ext cx="111902" cy="31048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flipV="1">
              <a:off x="2783284" y="2857150"/>
              <a:ext cx="8817" cy="3752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2184478" y="2877380"/>
              <a:ext cx="360492" cy="35504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2368870" y="2612983"/>
              <a:ext cx="166252" cy="722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e 74"/>
          <p:cNvGrpSpPr/>
          <p:nvPr/>
        </p:nvGrpSpPr>
        <p:grpSpPr>
          <a:xfrm>
            <a:off x="5389817" y="5356982"/>
            <a:ext cx="2422543" cy="985793"/>
            <a:chOff x="5389817" y="5356982"/>
            <a:chExt cx="2422543" cy="985793"/>
          </a:xfrm>
        </p:grpSpPr>
        <p:sp>
          <p:nvSpPr>
            <p:cNvPr id="73" name="Rectangle 72"/>
            <p:cNvSpPr/>
            <p:nvPr/>
          </p:nvSpPr>
          <p:spPr>
            <a:xfrm>
              <a:off x="5389817" y="5356982"/>
              <a:ext cx="478328" cy="3762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6019800" y="5696444"/>
              <a:ext cx="1792560" cy="646331"/>
            </a:xfrm>
            <a:prstGeom prst="rect">
              <a:avLst/>
            </a:prstGeom>
            <a:noFill/>
            <a:ln w="38100">
              <a:solidFill>
                <a:srgbClr val="00B0F0"/>
              </a:solidFill>
            </a:ln>
          </p:spPr>
          <p:txBody>
            <a:bodyPr wrap="square" rtlCol="0">
              <a:spAutoFit/>
            </a:bodyPr>
            <a:lstStyle/>
            <a:p>
              <a:r>
                <a:rPr lang="fr-FR" dirty="0" smtClean="0"/>
                <a:t>Sans oublier le logiciel !!</a:t>
              </a:r>
              <a:endParaRPr lang="fr-FR" dirty="0"/>
            </a:p>
          </p:txBody>
        </p:sp>
      </p:grpSp>
    </p:spTree>
    <p:extLst>
      <p:ext uri="{BB962C8B-B14F-4D97-AF65-F5344CB8AC3E}">
        <p14:creationId xmlns:p14="http://schemas.microsoft.com/office/powerpoint/2010/main" xmlns="" val="1448347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de </a:t>
            </a:r>
            <a:r>
              <a:rPr lang="fr-FR" i="1" dirty="0" smtClean="0"/>
              <a:t>blocs internes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Permet </a:t>
            </a:r>
            <a:r>
              <a:rPr lang="fr-FR" dirty="0" smtClean="0"/>
              <a:t>de représenter les interconnexions entre blocs</a:t>
            </a:r>
            <a:r>
              <a:rPr lang="fr-FR" dirty="0" smtClean="0"/>
              <a:t>.</a:t>
            </a:r>
            <a:endParaRPr lang="fr-FR" dirty="0" smtClean="0"/>
          </a:p>
          <a:p>
            <a:r>
              <a:rPr lang="fr-FR" dirty="0" smtClean="0"/>
              <a:t>Il reprend  les ports créés dans le diagramme de blocs.</a:t>
            </a:r>
          </a:p>
          <a:p>
            <a:r>
              <a:rPr lang="fr-FR" dirty="0"/>
              <a:t>On y voit clairement apparaitre les flux d’</a:t>
            </a:r>
            <a:r>
              <a:rPr lang="fr-FR" b="1" dirty="0"/>
              <a:t>information</a:t>
            </a:r>
            <a:r>
              <a:rPr lang="fr-FR" dirty="0"/>
              <a:t>, d’</a:t>
            </a:r>
            <a:r>
              <a:rPr lang="fr-FR" b="1" dirty="0"/>
              <a:t>énergie</a:t>
            </a:r>
            <a:r>
              <a:rPr lang="fr-FR" dirty="0"/>
              <a:t> et de </a:t>
            </a:r>
            <a:r>
              <a:rPr lang="fr-FR" b="1" dirty="0" smtClean="0"/>
              <a:t>matière</a:t>
            </a:r>
            <a:r>
              <a:rPr lang="fr-FR" dirty="0" smtClean="0"/>
              <a:t> </a:t>
            </a:r>
            <a:r>
              <a:rPr lang="fr-FR" dirty="0"/>
              <a:t>-&gt; </a:t>
            </a:r>
            <a:r>
              <a:rPr lang="fr-FR" sz="2800" b="1" dirty="0"/>
              <a:t>ports de flux.</a:t>
            </a:r>
          </a:p>
          <a:p>
            <a:r>
              <a:rPr lang="fr-FR" dirty="0"/>
              <a:t>On y voit aussi les </a:t>
            </a:r>
            <a:r>
              <a:rPr lang="fr-FR" b="1" dirty="0"/>
              <a:t>interfaces</a:t>
            </a:r>
            <a:r>
              <a:rPr lang="fr-FR" dirty="0"/>
              <a:t> de commande -&gt; </a:t>
            </a:r>
            <a:r>
              <a:rPr lang="fr-FR" sz="2800" b="1" dirty="0"/>
              <a:t>port standard</a:t>
            </a:r>
            <a:r>
              <a:rPr lang="fr-FR" sz="2800" b="1" dirty="0" smtClean="0"/>
              <a:t>.</a:t>
            </a:r>
            <a:endParaRPr lang="fr-FR" dirty="0">
              <a:solidFill>
                <a:srgbClr val="FF0000"/>
              </a:solidFill>
            </a:endParaRPr>
          </a:p>
          <a:p>
            <a:endParaRPr lang="fr-FR" dirty="0" smtClean="0"/>
          </a:p>
          <a:p>
            <a:endParaRPr lang="fr-FR" dirty="0" smtClean="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23</a:t>
            </a:fld>
            <a:endParaRPr lang="en-US"/>
          </a:p>
        </p:txBody>
      </p:sp>
    </p:spTree>
    <p:extLst>
      <p:ext uri="{BB962C8B-B14F-4D97-AF65-F5344CB8AC3E}">
        <p14:creationId xmlns:p14="http://schemas.microsoft.com/office/powerpoint/2010/main" xmlns="" val="2291857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stretch>
            <a:fillRect/>
          </a:stretch>
        </p:blipFill>
        <p:spPr>
          <a:xfrm>
            <a:off x="1763687" y="2014544"/>
            <a:ext cx="6246065" cy="4111619"/>
          </a:xfrm>
          <a:prstGeom prst="rect">
            <a:avLst/>
          </a:prstGeom>
        </p:spPr>
      </p:pic>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de blocs internes</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24</a:t>
            </a:fld>
            <a:endParaRPr lang="en-US"/>
          </a:p>
        </p:txBody>
      </p:sp>
      <p:sp>
        <p:nvSpPr>
          <p:cNvPr id="7"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mtClean="0"/>
              <a:t>Exemple avec la cordeuse SP55 </a:t>
            </a:r>
            <a:endParaRPr lang="fr-FR" dirty="0" smtClean="0"/>
          </a:p>
        </p:txBody>
      </p:sp>
      <p:grpSp>
        <p:nvGrpSpPr>
          <p:cNvPr id="12" name="Groupe 11"/>
          <p:cNvGrpSpPr/>
          <p:nvPr/>
        </p:nvGrpSpPr>
        <p:grpSpPr>
          <a:xfrm>
            <a:off x="1835696" y="2916875"/>
            <a:ext cx="6264696" cy="3209288"/>
            <a:chOff x="1835696" y="2916875"/>
            <a:chExt cx="6264696" cy="3209288"/>
          </a:xfrm>
        </p:grpSpPr>
        <p:cxnSp>
          <p:nvCxnSpPr>
            <p:cNvPr id="20" name="Connecteur droit avec flèche 19"/>
            <p:cNvCxnSpPr/>
            <p:nvPr/>
          </p:nvCxnSpPr>
          <p:spPr>
            <a:xfrm flipV="1">
              <a:off x="7187722" y="3356992"/>
              <a:ext cx="533997" cy="5061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e 27"/>
            <p:cNvGrpSpPr/>
            <p:nvPr/>
          </p:nvGrpSpPr>
          <p:grpSpPr>
            <a:xfrm>
              <a:off x="1835696" y="2916875"/>
              <a:ext cx="6264696" cy="3209288"/>
              <a:chOff x="1835696" y="2916875"/>
              <a:chExt cx="6264696" cy="3209288"/>
            </a:xfrm>
          </p:grpSpPr>
          <p:sp>
            <p:nvSpPr>
              <p:cNvPr id="3" name="Ellipse 2"/>
              <p:cNvSpPr/>
              <p:nvPr/>
            </p:nvSpPr>
            <p:spPr>
              <a:xfrm>
                <a:off x="1835696" y="2916875"/>
                <a:ext cx="378633" cy="368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721719" y="2971552"/>
                <a:ext cx="378673"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020272" y="5740723"/>
                <a:ext cx="378673"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411760" y="5690109"/>
                <a:ext cx="712440"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481144" y="3831555"/>
                <a:ext cx="3896072" cy="369332"/>
              </a:xfrm>
              <a:prstGeom prst="rect">
                <a:avLst/>
              </a:prstGeom>
              <a:noFill/>
            </p:spPr>
            <p:txBody>
              <a:bodyPr wrap="square" rtlCol="0">
                <a:spAutoFit/>
              </a:bodyPr>
              <a:lstStyle/>
              <a:p>
                <a:r>
                  <a:rPr lang="fr-FR" b="1" dirty="0" smtClean="0">
                    <a:solidFill>
                      <a:srgbClr val="FF0000"/>
                    </a:solidFill>
                  </a:rPr>
                  <a:t>Points d’interactions avec l’extérieur</a:t>
                </a:r>
                <a:endParaRPr lang="fr-FR" b="1" dirty="0">
                  <a:solidFill>
                    <a:srgbClr val="FF0000"/>
                  </a:solidFill>
                </a:endParaRPr>
              </a:p>
            </p:txBody>
          </p:sp>
          <p:cxnSp>
            <p:nvCxnSpPr>
              <p:cNvPr id="17" name="Connecteur droit avec flèche 16"/>
              <p:cNvCxnSpPr/>
              <p:nvPr/>
            </p:nvCxnSpPr>
            <p:spPr>
              <a:xfrm>
                <a:off x="6865106" y="4347161"/>
                <a:ext cx="211223" cy="1163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846141" y="4351353"/>
                <a:ext cx="378633" cy="368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p:nvPr/>
            </p:nvCxnSpPr>
            <p:spPr>
              <a:xfrm flipH="1" flipV="1">
                <a:off x="2224774" y="3234649"/>
                <a:ext cx="1182937" cy="5708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2411760" y="4301633"/>
                <a:ext cx="1069385" cy="160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3124200" y="4454033"/>
                <a:ext cx="509346" cy="118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137083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a:t>
            </a:r>
            <a:r>
              <a:rPr lang="fr-FR" i="1" dirty="0" smtClean="0"/>
              <a:t>paramétrique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Permet d’ajouter des </a:t>
            </a:r>
            <a:r>
              <a:rPr lang="fr-FR" b="1" dirty="0" smtClean="0"/>
              <a:t>blocs de contrainte</a:t>
            </a:r>
            <a:r>
              <a:rPr lang="fr-FR" dirty="0" smtClean="0"/>
              <a:t> à un diagramme de blocs -&gt; exprime des lois mathématiques reliant des E/S.</a:t>
            </a:r>
          </a:p>
          <a:p>
            <a:r>
              <a:rPr lang="fr-FR" dirty="0" smtClean="0"/>
              <a:t>Ressemble graphiquement au diagramme de blocs internes mais </a:t>
            </a:r>
            <a:r>
              <a:rPr lang="fr-FR" b="1" dirty="0" smtClean="0"/>
              <a:t>n’est pas une évolution de celui-ci</a:t>
            </a:r>
            <a:r>
              <a:rPr lang="fr-FR" dirty="0" smtClean="0"/>
              <a:t>.</a:t>
            </a:r>
          </a:p>
          <a:p>
            <a:r>
              <a:rPr lang="fr-FR" dirty="0" smtClean="0"/>
              <a:t>Débouche sur la </a:t>
            </a:r>
            <a:r>
              <a:rPr lang="fr-FR" b="1" dirty="0" smtClean="0"/>
              <a:t>simulation</a:t>
            </a:r>
            <a:r>
              <a:rPr lang="fr-FR" dirty="0" smtClean="0"/>
              <a:t> ! </a:t>
            </a:r>
            <a:r>
              <a:rPr lang="fr-FR" dirty="0" smtClean="0">
                <a:solidFill>
                  <a:srgbClr val="FF0000"/>
                </a:solidFill>
              </a:rPr>
              <a:t>La mise en œuvre est cependant longue et demande une préparation rigoureuse du modèle par une identification des paramètres, etc.</a:t>
            </a:r>
          </a:p>
          <a:p>
            <a:r>
              <a:rPr lang="fr-FR" dirty="0" smtClean="0">
                <a:solidFill>
                  <a:srgbClr val="FF0000"/>
                </a:solidFill>
              </a:rPr>
              <a:t>De par sa difficulté de mise en œuvre, il ne doit pas se substituer (en tout cas dans un 1</a:t>
            </a:r>
            <a:r>
              <a:rPr lang="fr-FR" baseline="30000" dirty="0" smtClean="0">
                <a:solidFill>
                  <a:srgbClr val="FF0000"/>
                </a:solidFill>
              </a:rPr>
              <a:t>er</a:t>
            </a:r>
            <a:r>
              <a:rPr lang="fr-FR" dirty="0">
                <a:solidFill>
                  <a:srgbClr val="FF0000"/>
                </a:solidFill>
              </a:rPr>
              <a:t> </a:t>
            </a:r>
            <a:r>
              <a:rPr lang="fr-FR" dirty="0" smtClean="0">
                <a:solidFill>
                  <a:srgbClr val="FF0000"/>
                </a:solidFill>
              </a:rPr>
              <a:t>temps) à des outils plus adaptés et ergonomiques tels que :</a:t>
            </a:r>
          </a:p>
          <a:p>
            <a:pPr lvl="1"/>
            <a:r>
              <a:rPr lang="fr-FR" dirty="0" err="1" smtClean="0">
                <a:solidFill>
                  <a:srgbClr val="FF0000"/>
                </a:solidFill>
              </a:rPr>
              <a:t>Matlab</a:t>
            </a:r>
            <a:r>
              <a:rPr lang="fr-FR" dirty="0" smtClean="0">
                <a:solidFill>
                  <a:srgbClr val="FF0000"/>
                </a:solidFill>
              </a:rPr>
              <a:t> – Simulink – </a:t>
            </a:r>
            <a:r>
              <a:rPr lang="fr-FR" dirty="0" err="1" smtClean="0">
                <a:solidFill>
                  <a:srgbClr val="FF0000"/>
                </a:solidFill>
              </a:rPr>
              <a:t>SimScape</a:t>
            </a:r>
            <a:r>
              <a:rPr lang="fr-FR" dirty="0" smtClean="0">
                <a:solidFill>
                  <a:srgbClr val="FF0000"/>
                </a:solidFill>
              </a:rPr>
              <a:t> – </a:t>
            </a:r>
            <a:r>
              <a:rPr lang="fr-FR" dirty="0" err="1" smtClean="0">
                <a:solidFill>
                  <a:srgbClr val="FF0000"/>
                </a:solidFill>
              </a:rPr>
              <a:t>SimMechanism</a:t>
            </a:r>
            <a:endParaRPr lang="fr-FR" dirty="0">
              <a:solidFill>
                <a:srgbClr val="FF0000"/>
              </a:solidFill>
            </a:endParaRPr>
          </a:p>
          <a:p>
            <a:pPr lvl="1"/>
            <a:r>
              <a:rPr lang="fr-FR" dirty="0" err="1" smtClean="0">
                <a:solidFill>
                  <a:srgbClr val="FF0000"/>
                </a:solidFill>
              </a:rPr>
              <a:t>Scilab</a:t>
            </a:r>
            <a:r>
              <a:rPr lang="fr-FR" dirty="0" smtClean="0">
                <a:solidFill>
                  <a:srgbClr val="FF0000"/>
                </a:solidFill>
              </a:rPr>
              <a:t> – </a:t>
            </a:r>
            <a:r>
              <a:rPr lang="fr-FR" dirty="0" err="1" smtClean="0">
                <a:solidFill>
                  <a:srgbClr val="FF0000"/>
                </a:solidFill>
              </a:rPr>
              <a:t>Xcos</a:t>
            </a:r>
            <a:r>
              <a:rPr lang="fr-FR" dirty="0" smtClean="0">
                <a:solidFill>
                  <a:srgbClr val="FF0000"/>
                </a:solidFill>
              </a:rPr>
              <a:t> – </a:t>
            </a:r>
            <a:r>
              <a:rPr lang="fr-FR" dirty="0" err="1" smtClean="0">
                <a:solidFill>
                  <a:srgbClr val="FF0000"/>
                </a:solidFill>
              </a:rPr>
              <a:t>Coselica</a:t>
            </a:r>
            <a:r>
              <a:rPr lang="fr-FR" dirty="0" smtClean="0">
                <a:solidFill>
                  <a:srgbClr val="FF0000"/>
                </a:solidFill>
              </a:rPr>
              <a:t> – </a:t>
            </a:r>
            <a:r>
              <a:rPr lang="fr-FR" dirty="0" err="1" smtClean="0">
                <a:solidFill>
                  <a:srgbClr val="FF0000"/>
                </a:solidFill>
              </a:rPr>
              <a:t>Simm</a:t>
            </a:r>
            <a:r>
              <a:rPr lang="fr-FR" dirty="0">
                <a:solidFill>
                  <a:srgbClr val="FF0000"/>
                </a:solidFill>
              </a:rPr>
              <a:t> </a:t>
            </a:r>
          </a:p>
          <a:p>
            <a:pPr lvl="1"/>
            <a:r>
              <a:rPr lang="fr-FR" dirty="0" smtClean="0">
                <a:solidFill>
                  <a:srgbClr val="FF0000"/>
                </a:solidFill>
              </a:rPr>
              <a:t>Maple – </a:t>
            </a:r>
            <a:r>
              <a:rPr lang="fr-FR" dirty="0" err="1" smtClean="0">
                <a:solidFill>
                  <a:srgbClr val="FF0000"/>
                </a:solidFill>
              </a:rPr>
              <a:t>MapleSim</a:t>
            </a:r>
            <a:endParaRPr lang="fr-FR" dirty="0" smtClean="0">
              <a:solidFill>
                <a:srgbClr val="FF0000"/>
              </a:solidFill>
            </a:endParaRPr>
          </a:p>
          <a:p>
            <a:pPr lvl="1"/>
            <a:r>
              <a:rPr lang="fr-FR" dirty="0" err="1" smtClean="0">
                <a:solidFill>
                  <a:srgbClr val="FF0000"/>
                </a:solidFill>
              </a:rPr>
              <a:t>OpenModelica</a:t>
            </a:r>
            <a:endParaRPr lang="fr-FR" dirty="0">
              <a:solidFill>
                <a:srgbClr val="FF0000"/>
              </a:solidFill>
            </a:endParaRPr>
          </a:p>
          <a:p>
            <a:pPr lvl="1"/>
            <a:r>
              <a:rPr lang="fr-FR" dirty="0" smtClean="0">
                <a:solidFill>
                  <a:srgbClr val="FF0000"/>
                </a:solidFill>
              </a:rPr>
              <a:t>Etc.</a:t>
            </a:r>
            <a:endParaRPr lang="fr-FR" dirty="0">
              <a:solidFill>
                <a:srgbClr val="FF0000"/>
              </a:solidFill>
            </a:endParaRPr>
          </a:p>
          <a:p>
            <a:r>
              <a:rPr lang="fr-FR" dirty="0" smtClean="0">
                <a:solidFill>
                  <a:srgbClr val="FF0000"/>
                </a:solidFill>
              </a:rPr>
              <a:t>Pas d’exemple avec la Cordeuse …</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25</a:t>
            </a:fld>
            <a:endParaRPr lang="en-US"/>
          </a:p>
        </p:txBody>
      </p:sp>
    </p:spTree>
    <p:extLst>
      <p:ext uri="{BB962C8B-B14F-4D97-AF65-F5344CB8AC3E}">
        <p14:creationId xmlns:p14="http://schemas.microsoft.com/office/powerpoint/2010/main" xmlns="" val="1192596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paramétrique</a:t>
            </a:r>
            <a:endParaRPr lang="fr-FR" dirty="0"/>
          </a:p>
        </p:txBody>
      </p:sp>
      <p:sp>
        <p:nvSpPr>
          <p:cNvPr id="3" name="Espace réservé du contenu 2"/>
          <p:cNvSpPr>
            <a:spLocks noGrp="1"/>
          </p:cNvSpPr>
          <p:nvPr>
            <p:ph idx="1"/>
          </p:nvPr>
        </p:nvSpPr>
        <p:spPr/>
        <p:txBody>
          <a:bodyPr/>
          <a:lstStyle/>
          <a:p>
            <a:r>
              <a:rPr lang="fr-FR" b="1" dirty="0" smtClean="0"/>
              <a:t>Exemple avec MagicDraw</a:t>
            </a:r>
            <a:r>
              <a:rPr lang="fr-FR" dirty="0" smtClean="0"/>
              <a:t> : système-masse ressort. Réponse à un échelon.</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26</a:t>
            </a:fld>
            <a:endParaRPr lang="en-US"/>
          </a:p>
        </p:txBody>
      </p:sp>
      <p:pic>
        <p:nvPicPr>
          <p:cNvPr id="6" name="Image 5"/>
          <p:cNvPicPr>
            <a:picLocks noChangeAspect="1"/>
          </p:cNvPicPr>
          <p:nvPr/>
        </p:nvPicPr>
        <p:blipFill>
          <a:blip r:embed="rId2" cstate="print"/>
          <a:stretch>
            <a:fillRect/>
          </a:stretch>
        </p:blipFill>
        <p:spPr>
          <a:xfrm>
            <a:off x="2920713" y="2329324"/>
            <a:ext cx="4705350" cy="3771900"/>
          </a:xfrm>
          <a:prstGeom prst="rect">
            <a:avLst/>
          </a:prstGeom>
        </p:spPr>
      </p:pic>
    </p:spTree>
    <p:extLst>
      <p:ext uri="{BB962C8B-B14F-4D97-AF65-F5344CB8AC3E}">
        <p14:creationId xmlns:p14="http://schemas.microsoft.com/office/powerpoint/2010/main" xmlns="" val="2093793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langage </a:t>
            </a:r>
            <a:r>
              <a:rPr lang="fr-FR" dirty="0" err="1" smtClean="0"/>
              <a:t>SysML</a:t>
            </a:r>
            <a:r>
              <a:rPr lang="fr-FR" dirty="0" smtClean="0"/>
              <a:t/>
            </a:r>
            <a:br>
              <a:rPr lang="fr-FR" dirty="0" smtClean="0"/>
            </a:br>
            <a:r>
              <a:rPr lang="fr-FR" dirty="0"/>
              <a:t>	</a:t>
            </a:r>
            <a:r>
              <a:rPr lang="fr-FR" dirty="0" smtClean="0"/>
              <a:t>Les diagrammes comportementaux</a:t>
            </a:r>
            <a:endParaRPr lang="fr-FR" dirty="0"/>
          </a:p>
        </p:txBody>
      </p:sp>
      <p:sp>
        <p:nvSpPr>
          <p:cNvPr id="3" name="Espace réservé du contenu 2"/>
          <p:cNvSpPr>
            <a:spLocks noGrp="1"/>
          </p:cNvSpPr>
          <p:nvPr>
            <p:ph idx="1"/>
          </p:nvPr>
        </p:nvSpPr>
        <p:spPr/>
        <p:txBody>
          <a:bodyPr/>
          <a:lstStyle/>
          <a:p>
            <a:r>
              <a:rPr lang="fr-FR" dirty="0" smtClean="0"/>
              <a:t>La culture actuelle est très centrée sur le structurel. </a:t>
            </a:r>
          </a:p>
          <a:p>
            <a:pPr lvl="1"/>
            <a:r>
              <a:rPr lang="fr-FR" dirty="0" smtClean="0"/>
              <a:t>Génie Mécanique :</a:t>
            </a:r>
          </a:p>
          <a:p>
            <a:pPr lvl="2"/>
            <a:r>
              <a:rPr lang="fr-FR" dirty="0" smtClean="0"/>
              <a:t>Schéma des liaisons</a:t>
            </a:r>
          </a:p>
          <a:p>
            <a:pPr lvl="2"/>
            <a:r>
              <a:rPr lang="fr-FR" dirty="0" smtClean="0"/>
              <a:t>Modèle 3D</a:t>
            </a:r>
          </a:p>
          <a:p>
            <a:pPr lvl="1"/>
            <a:r>
              <a:rPr lang="fr-FR" dirty="0" smtClean="0"/>
              <a:t>Génie Électrique :</a:t>
            </a:r>
          </a:p>
          <a:p>
            <a:pPr lvl="2"/>
            <a:r>
              <a:rPr lang="fr-FR" dirty="0" smtClean="0"/>
              <a:t>Schéma de puissance</a:t>
            </a:r>
          </a:p>
          <a:p>
            <a:pPr lvl="2"/>
            <a:r>
              <a:rPr lang="fr-FR" dirty="0" smtClean="0"/>
              <a:t>Schéma structurel</a:t>
            </a:r>
          </a:p>
          <a:p>
            <a:pPr lvl="1"/>
            <a:r>
              <a:rPr lang="fr-FR" dirty="0" smtClean="0"/>
              <a:t>En commun : SADT</a:t>
            </a:r>
            <a:endParaRPr lang="fr-FR" dirty="0"/>
          </a:p>
          <a:p>
            <a:r>
              <a:rPr lang="fr-FR" dirty="0" smtClean="0"/>
              <a:t>Les seuls modèles comportementaux utilisés actuellement :</a:t>
            </a:r>
          </a:p>
          <a:p>
            <a:pPr lvl="1"/>
            <a:r>
              <a:rPr lang="fr-FR" dirty="0" smtClean="0"/>
              <a:t>Le Grafcet</a:t>
            </a:r>
          </a:p>
          <a:p>
            <a:pPr lvl="1"/>
            <a:r>
              <a:rPr lang="fr-FR" dirty="0" smtClean="0"/>
              <a:t>L’</a:t>
            </a:r>
            <a:r>
              <a:rPr lang="fr-FR" dirty="0" err="1" smtClean="0"/>
              <a:t>algorigramme</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27</a:t>
            </a:fld>
            <a:endParaRPr lang="en-US"/>
          </a:p>
        </p:txBody>
      </p:sp>
    </p:spTree>
    <p:extLst>
      <p:ext uri="{BB962C8B-B14F-4D97-AF65-F5344CB8AC3E}">
        <p14:creationId xmlns:p14="http://schemas.microsoft.com/office/powerpoint/2010/main" xmlns="" val="734330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Les diagrammes comportementaux</a:t>
            </a:r>
          </a:p>
        </p:txBody>
      </p:sp>
      <p:sp>
        <p:nvSpPr>
          <p:cNvPr id="3" name="Espace réservé du contenu 2"/>
          <p:cNvSpPr>
            <a:spLocks noGrp="1"/>
          </p:cNvSpPr>
          <p:nvPr>
            <p:ph idx="1"/>
          </p:nvPr>
        </p:nvSpPr>
        <p:spPr/>
        <p:txBody>
          <a:bodyPr/>
          <a:lstStyle/>
          <a:p>
            <a:r>
              <a:rPr lang="fr-FR" dirty="0" smtClean="0"/>
              <a:t>Conclusion :</a:t>
            </a:r>
          </a:p>
          <a:p>
            <a:pPr lvl="1"/>
            <a:r>
              <a:rPr lang="fr-FR" dirty="0" smtClean="0"/>
              <a:t>Les diagrammes structurels ne posent pas de problème de compréhension en général -&gt; très présents dans la culture actuelle.</a:t>
            </a:r>
          </a:p>
          <a:p>
            <a:pPr lvl="1"/>
            <a:r>
              <a:rPr lang="fr-FR" dirty="0" smtClean="0"/>
              <a:t>Les diagramme comportementaux sont plus difficiles à appréhender pourtant ils constituent des éléments capitaux !</a:t>
            </a:r>
            <a:endParaRPr lang="fr-FR" dirty="0" smtClean="0">
              <a:solidFill>
                <a:srgbClr val="FF0000"/>
              </a:solidFill>
            </a:endParaRPr>
          </a:p>
          <a:p>
            <a:pPr lvl="1"/>
            <a:r>
              <a:rPr lang="fr-FR" dirty="0" smtClean="0"/>
              <a:t>3 types de diagrammes en </a:t>
            </a:r>
            <a:r>
              <a:rPr lang="fr-FR" dirty="0" err="1" smtClean="0"/>
              <a:t>SysML</a:t>
            </a:r>
            <a:r>
              <a:rPr lang="fr-FR" dirty="0" smtClean="0"/>
              <a:t> :</a:t>
            </a:r>
          </a:p>
          <a:p>
            <a:pPr lvl="2"/>
            <a:r>
              <a:rPr lang="fr-FR" u="sng" dirty="0" smtClean="0"/>
              <a:t>Diagramme de séquence :</a:t>
            </a:r>
            <a:r>
              <a:rPr lang="fr-FR" dirty="0" smtClean="0"/>
              <a:t> pour représenter les interactions.</a:t>
            </a:r>
          </a:p>
          <a:p>
            <a:pPr lvl="2"/>
            <a:r>
              <a:rPr lang="fr-FR" u="sng" dirty="0" smtClean="0"/>
              <a:t>Diagramme d’états :</a:t>
            </a:r>
            <a:r>
              <a:rPr lang="fr-FR" dirty="0" smtClean="0"/>
              <a:t> pour représenter les changements suite à des évènements.</a:t>
            </a:r>
          </a:p>
          <a:p>
            <a:pPr lvl="2"/>
            <a:r>
              <a:rPr lang="fr-FR" u="sng" dirty="0" smtClean="0"/>
              <a:t>Diagramme d’activité :</a:t>
            </a:r>
            <a:r>
              <a:rPr lang="fr-FR" dirty="0" smtClean="0"/>
              <a:t> pour représenter les flux de contrôle (</a:t>
            </a:r>
            <a:r>
              <a:rPr lang="fr-FR" dirty="0" err="1" smtClean="0"/>
              <a:t>algorigramme</a:t>
            </a:r>
            <a:r>
              <a:rPr lang="fr-FR" dirty="0" smtClean="0"/>
              <a:t> généralisé).</a:t>
            </a:r>
          </a:p>
          <a:p>
            <a:pPr lvl="1"/>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28</a:t>
            </a:fld>
            <a:endParaRPr lang="en-US"/>
          </a:p>
        </p:txBody>
      </p:sp>
    </p:spTree>
    <p:extLst>
      <p:ext uri="{BB962C8B-B14F-4D97-AF65-F5344CB8AC3E}">
        <p14:creationId xmlns:p14="http://schemas.microsoft.com/office/powerpoint/2010/main" xmlns="" val="3255957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smtClean="0"/>
              <a:t>Le diagramme de séquence</a:t>
            </a:r>
            <a:endParaRPr lang="fr-FR" i="1" dirty="0"/>
          </a:p>
        </p:txBody>
      </p:sp>
      <p:sp>
        <p:nvSpPr>
          <p:cNvPr id="3" name="Espace réservé du contenu 2"/>
          <p:cNvSpPr>
            <a:spLocks noGrp="1"/>
          </p:cNvSpPr>
          <p:nvPr>
            <p:ph idx="1"/>
          </p:nvPr>
        </p:nvSpPr>
        <p:spPr/>
        <p:txBody>
          <a:bodyPr>
            <a:normAutofit lnSpcReduction="10000"/>
          </a:bodyPr>
          <a:lstStyle/>
          <a:p>
            <a:r>
              <a:rPr lang="fr-FR" dirty="0" smtClean="0"/>
              <a:t>Diagramme basé sur les </a:t>
            </a:r>
            <a:r>
              <a:rPr lang="fr-FR" b="1" u="sng" dirty="0" smtClean="0"/>
              <a:t>interactions</a:t>
            </a:r>
            <a:r>
              <a:rPr lang="fr-FR" dirty="0"/>
              <a:t> </a:t>
            </a:r>
            <a:r>
              <a:rPr lang="fr-FR" dirty="0" smtClean="0"/>
              <a:t>entre éléments.</a:t>
            </a:r>
          </a:p>
          <a:p>
            <a:endParaRPr lang="fr-FR" dirty="0"/>
          </a:p>
          <a:p>
            <a:r>
              <a:rPr lang="fr-FR" dirty="0" smtClean="0"/>
              <a:t>Très utile pour décrire les scénarios en vue d’un objectif (ce dernier est défini dans un diagramme de cas d’utilisation).</a:t>
            </a:r>
          </a:p>
          <a:p>
            <a:endParaRPr lang="fr-FR" dirty="0"/>
          </a:p>
          <a:p>
            <a:r>
              <a:rPr lang="fr-FR" dirty="0" smtClean="0">
                <a:solidFill>
                  <a:srgbClr val="FF0000"/>
                </a:solidFill>
              </a:rPr>
              <a:t>Décris un enchainement séquentiel d’interactions</a:t>
            </a:r>
            <a:r>
              <a:rPr lang="fr-FR" dirty="0">
                <a:solidFill>
                  <a:srgbClr val="FF0000"/>
                </a:solidFill>
              </a:rPr>
              <a:t> </a:t>
            </a:r>
            <a:r>
              <a:rPr lang="fr-FR" dirty="0" smtClean="0">
                <a:solidFill>
                  <a:srgbClr val="FF0000"/>
                </a:solidFill>
              </a:rPr>
              <a:t>MAIS ne dit pas ce qu’il se passe au niveau de l’objet (voir diagramme d’états ou d’activités).</a:t>
            </a:r>
          </a:p>
          <a:p>
            <a:endParaRPr lang="fr-FR" dirty="0" smtClean="0">
              <a:solidFill>
                <a:srgbClr val="FF0000"/>
              </a:solidFill>
            </a:endParaRPr>
          </a:p>
          <a:p>
            <a:r>
              <a:rPr lang="fr-FR" dirty="0" smtClean="0">
                <a:solidFill>
                  <a:srgbClr val="FF0000"/>
                </a:solidFill>
              </a:rPr>
              <a:t>Les élèves voient précisément un déroulement jusqu’à un objectif -&gt; cela fixe des jalons pour une compréhension globale.</a:t>
            </a:r>
          </a:p>
          <a:p>
            <a:endParaRPr lang="fr-FR" dirty="0"/>
          </a:p>
          <a:p>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29</a:t>
            </a:fld>
            <a:endParaRPr lang="en-US"/>
          </a:p>
        </p:txBody>
      </p:sp>
    </p:spTree>
    <p:extLst>
      <p:ext uri="{BB962C8B-B14F-4D97-AF65-F5344CB8AC3E}">
        <p14:creationId xmlns:p14="http://schemas.microsoft.com/office/powerpoint/2010/main" xmlns="" val="997603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Faisons les présentations</a:t>
            </a:r>
            <a:endParaRPr lang="fr-FR" dirty="0"/>
          </a:p>
        </p:txBody>
      </p:sp>
      <p:sp>
        <p:nvSpPr>
          <p:cNvPr id="3" name="Espace réservé du contenu 2"/>
          <p:cNvSpPr>
            <a:spLocks noGrp="1"/>
          </p:cNvSpPr>
          <p:nvPr>
            <p:ph idx="1"/>
          </p:nvPr>
        </p:nvSpPr>
        <p:spPr>
          <a:xfrm>
            <a:off x="457200" y="1268760"/>
            <a:ext cx="8229600" cy="5256584"/>
          </a:xfrm>
        </p:spPr>
        <p:txBody>
          <a:bodyPr>
            <a:normAutofit/>
          </a:bodyPr>
          <a:lstStyle/>
          <a:p>
            <a:r>
              <a:rPr lang="fr-FR" dirty="0" smtClean="0"/>
              <a:t>Baudouin MARTIN</a:t>
            </a:r>
          </a:p>
          <a:p>
            <a:pPr lvl="1"/>
            <a:r>
              <a:rPr lang="fr-FR" dirty="0" smtClean="0"/>
              <a:t>Formation initiale : agrégé de Génie Électrique</a:t>
            </a:r>
          </a:p>
          <a:p>
            <a:pPr lvl="1"/>
            <a:r>
              <a:rPr lang="fr-FR" dirty="0" smtClean="0"/>
              <a:t>Enseignant pendant 5 ans en S-SI</a:t>
            </a:r>
          </a:p>
          <a:p>
            <a:pPr lvl="1"/>
            <a:r>
              <a:rPr lang="fr-FR" dirty="0" smtClean="0"/>
              <a:t>Enseignant (et depuis 8 ans) aujourd’hui en BTS IRIS (</a:t>
            </a:r>
            <a:r>
              <a:rPr lang="fr-FR" b="1" dirty="0" smtClean="0"/>
              <a:t>I</a:t>
            </a:r>
            <a:r>
              <a:rPr lang="fr-FR" dirty="0" smtClean="0"/>
              <a:t>nformatique et </a:t>
            </a:r>
            <a:r>
              <a:rPr lang="fr-FR" b="1" dirty="0" smtClean="0"/>
              <a:t>R</a:t>
            </a:r>
            <a:r>
              <a:rPr lang="fr-FR" dirty="0" smtClean="0"/>
              <a:t>éseau pour l’</a:t>
            </a:r>
            <a:r>
              <a:rPr lang="fr-FR" b="1" dirty="0" smtClean="0"/>
              <a:t>I</a:t>
            </a:r>
            <a:r>
              <a:rPr lang="fr-FR" dirty="0" smtClean="0"/>
              <a:t>ndustrie et les </a:t>
            </a:r>
            <a:r>
              <a:rPr lang="fr-FR" b="1" dirty="0" smtClean="0"/>
              <a:t>S</a:t>
            </a:r>
            <a:r>
              <a:rPr lang="fr-FR" dirty="0" smtClean="0"/>
              <a:t>ervices Techniques).</a:t>
            </a:r>
          </a:p>
          <a:p>
            <a:r>
              <a:rPr lang="fr-FR" dirty="0" smtClean="0"/>
              <a:t>Ce qui m’a amené au langage </a:t>
            </a:r>
            <a:r>
              <a:rPr lang="fr-FR" dirty="0" err="1" smtClean="0"/>
              <a:t>SysML</a:t>
            </a:r>
            <a:endParaRPr lang="fr-FR" dirty="0" smtClean="0"/>
          </a:p>
          <a:p>
            <a:pPr lvl="1"/>
            <a:r>
              <a:rPr lang="fr-FR" dirty="0" smtClean="0"/>
              <a:t>Le langage UML fait partie du programme  de BTS IRIS</a:t>
            </a:r>
          </a:p>
          <a:p>
            <a:pPr lvl="1"/>
            <a:r>
              <a:rPr lang="fr-FR" dirty="0" smtClean="0"/>
              <a:t>Mais, il existe de nombreuses interprétations différentes entre collègues sur ce langage (structure, conséquences, etc.) </a:t>
            </a:r>
          </a:p>
          <a:p>
            <a:pPr lvl="1"/>
            <a:r>
              <a:rPr lang="fr-FR" dirty="0" smtClean="0"/>
              <a:t>Problème : ce n’est pas structurant pour les étudiants ! (ainsi que pour les enseignants !)</a:t>
            </a:r>
          </a:p>
          <a:p>
            <a:pPr lvl="1"/>
            <a:r>
              <a:rPr lang="fr-FR" dirty="0" smtClean="0"/>
              <a:t>Beaucoup de lecture pour remédier à cela.</a:t>
            </a:r>
          </a:p>
          <a:p>
            <a:pPr lvl="1"/>
            <a:r>
              <a:rPr lang="fr-FR" dirty="0" smtClean="0"/>
              <a:t>Découverte d’un nouvel univers -&gt; vif intérêt personnel !</a:t>
            </a:r>
          </a:p>
          <a:p>
            <a:pPr lvl="1"/>
            <a:r>
              <a:rPr lang="fr-FR" dirty="0" smtClean="0"/>
              <a:t>Et enfin évolution vers le SysML qui a des points communs avec UML</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a:t>
            </a:fld>
            <a:endParaRPr lang="en-US" dirty="0"/>
          </a:p>
        </p:txBody>
      </p:sp>
    </p:spTree>
    <p:extLst>
      <p:ext uri="{BB962C8B-B14F-4D97-AF65-F5344CB8AC3E}">
        <p14:creationId xmlns:p14="http://schemas.microsoft.com/office/powerpoint/2010/main" xmlns="" val="1795323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de séquence</a:t>
            </a:r>
            <a:endParaRPr lang="fr-FR" dirty="0"/>
          </a:p>
        </p:txBody>
      </p:sp>
      <p:sp>
        <p:nvSpPr>
          <p:cNvPr id="3" name="Espace réservé du contenu 2"/>
          <p:cNvSpPr>
            <a:spLocks noGrp="1"/>
          </p:cNvSpPr>
          <p:nvPr>
            <p:ph idx="1"/>
          </p:nvPr>
        </p:nvSpPr>
        <p:spPr/>
        <p:txBody>
          <a:bodyPr/>
          <a:lstStyle/>
          <a:p>
            <a:r>
              <a:rPr lang="fr-FR" dirty="0" smtClean="0"/>
              <a:t>Exemple avec la </a:t>
            </a:r>
            <a:r>
              <a:rPr lang="fr-FR" dirty="0" err="1" smtClean="0"/>
              <a:t>cordeuse</a:t>
            </a:r>
            <a:r>
              <a:rPr lang="fr-FR" dirty="0" smtClean="0"/>
              <a:t> SP55</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30</a:t>
            </a:fld>
            <a:endParaRPr lang="en-US"/>
          </a:p>
        </p:txBody>
      </p:sp>
      <p:pic>
        <p:nvPicPr>
          <p:cNvPr id="9" name="Image 8"/>
          <p:cNvPicPr>
            <a:picLocks noChangeAspect="1"/>
          </p:cNvPicPr>
          <p:nvPr/>
        </p:nvPicPr>
        <p:blipFill>
          <a:blip r:embed="rId2" cstate="print"/>
          <a:stretch>
            <a:fillRect/>
          </a:stretch>
        </p:blipFill>
        <p:spPr>
          <a:xfrm>
            <a:off x="467544" y="2060848"/>
            <a:ext cx="5810250" cy="4248150"/>
          </a:xfrm>
          <a:prstGeom prst="rect">
            <a:avLst/>
          </a:prstGeom>
        </p:spPr>
      </p:pic>
      <p:sp>
        <p:nvSpPr>
          <p:cNvPr id="10" name="ZoneTexte 9"/>
          <p:cNvSpPr txBox="1"/>
          <p:nvPr/>
        </p:nvSpPr>
        <p:spPr>
          <a:xfrm>
            <a:off x="6300192" y="3168987"/>
            <a:ext cx="2698205" cy="1477328"/>
          </a:xfrm>
          <a:prstGeom prst="rect">
            <a:avLst/>
          </a:prstGeom>
          <a:noFill/>
        </p:spPr>
        <p:txBody>
          <a:bodyPr wrap="square" rtlCol="0">
            <a:spAutoFit/>
          </a:bodyPr>
          <a:lstStyle/>
          <a:p>
            <a:r>
              <a:rPr lang="fr-FR" b="1" dirty="0" smtClean="0">
                <a:solidFill>
                  <a:srgbClr val="FF0000"/>
                </a:solidFill>
              </a:rPr>
              <a:t>Erreur souvent commise : </a:t>
            </a:r>
            <a:r>
              <a:rPr lang="fr-FR" b="1" dirty="0">
                <a:solidFill>
                  <a:srgbClr val="FF0000"/>
                </a:solidFill>
              </a:rPr>
              <a:t>c</a:t>
            </a:r>
            <a:r>
              <a:rPr lang="fr-FR" b="1" dirty="0" smtClean="0">
                <a:solidFill>
                  <a:srgbClr val="FF0000"/>
                </a:solidFill>
              </a:rPr>
              <a:t>e diagramme devient vite un </a:t>
            </a:r>
            <a:r>
              <a:rPr lang="fr-FR" b="1" dirty="0" err="1" smtClean="0">
                <a:solidFill>
                  <a:srgbClr val="FF0000"/>
                </a:solidFill>
              </a:rPr>
              <a:t>algorigramme</a:t>
            </a:r>
            <a:r>
              <a:rPr lang="fr-FR" b="1" dirty="0" smtClean="0">
                <a:solidFill>
                  <a:srgbClr val="FF0000"/>
                </a:solidFill>
              </a:rPr>
              <a:t>, ce qui n’est absolument pas sa vocation !</a:t>
            </a:r>
            <a:endParaRPr lang="fr-FR" b="1" dirty="0">
              <a:solidFill>
                <a:srgbClr val="FF0000"/>
              </a:solidFill>
            </a:endParaRPr>
          </a:p>
        </p:txBody>
      </p:sp>
    </p:spTree>
    <p:extLst>
      <p:ext uri="{BB962C8B-B14F-4D97-AF65-F5344CB8AC3E}">
        <p14:creationId xmlns:p14="http://schemas.microsoft.com/office/powerpoint/2010/main" xmlns="" val="1433230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smtClean="0"/>
              <a:t>Le </a:t>
            </a:r>
            <a:r>
              <a:rPr lang="fr-FR" i="1" dirty="0"/>
              <a:t>diagramme </a:t>
            </a:r>
            <a:r>
              <a:rPr lang="fr-FR" i="1" dirty="0" smtClean="0"/>
              <a:t>d’états</a:t>
            </a:r>
            <a:endParaRPr lang="fr-FR" dirty="0"/>
          </a:p>
        </p:txBody>
      </p:sp>
      <p:sp>
        <p:nvSpPr>
          <p:cNvPr id="3" name="Espace réservé du contenu 2"/>
          <p:cNvSpPr>
            <a:spLocks noGrp="1"/>
          </p:cNvSpPr>
          <p:nvPr>
            <p:ph idx="1"/>
          </p:nvPr>
        </p:nvSpPr>
        <p:spPr/>
        <p:txBody>
          <a:bodyPr>
            <a:normAutofit fontScale="92500"/>
          </a:bodyPr>
          <a:lstStyle/>
          <a:p>
            <a:r>
              <a:rPr lang="fr-FR" dirty="0" smtClean="0"/>
              <a:t>Est rattaché normalement </a:t>
            </a:r>
            <a:r>
              <a:rPr lang="fr-FR" dirty="0"/>
              <a:t>à un bloc/entité.</a:t>
            </a:r>
          </a:p>
          <a:p>
            <a:r>
              <a:rPr lang="fr-FR" dirty="0" smtClean="0"/>
              <a:t>Permet de représenter un comportement centré sur des </a:t>
            </a:r>
            <a:r>
              <a:rPr lang="fr-FR" b="1" u="sng" dirty="0" smtClean="0"/>
              <a:t>évènements</a:t>
            </a:r>
            <a:r>
              <a:rPr lang="fr-FR" dirty="0" smtClean="0"/>
              <a:t>. C’est tout « simplement » une machine à états finis.</a:t>
            </a:r>
            <a:endParaRPr lang="fr-FR" dirty="0"/>
          </a:p>
          <a:p>
            <a:r>
              <a:rPr lang="fr-FR" dirty="0" smtClean="0">
                <a:solidFill>
                  <a:srgbClr val="FF0000"/>
                </a:solidFill>
              </a:rPr>
              <a:t>MAIS il n’offre pas de vision globale du système. </a:t>
            </a:r>
          </a:p>
          <a:p>
            <a:r>
              <a:rPr lang="fr-FR" dirty="0" smtClean="0">
                <a:solidFill>
                  <a:srgbClr val="FF0000"/>
                </a:solidFill>
              </a:rPr>
              <a:t>Description moins « naturelle » que l’</a:t>
            </a:r>
            <a:r>
              <a:rPr lang="fr-FR" dirty="0" err="1" smtClean="0">
                <a:solidFill>
                  <a:srgbClr val="FF0000"/>
                </a:solidFill>
              </a:rPr>
              <a:t>algorigramme</a:t>
            </a:r>
            <a:r>
              <a:rPr lang="fr-FR" dirty="0" smtClean="0">
                <a:solidFill>
                  <a:srgbClr val="FF0000"/>
                </a:solidFill>
              </a:rPr>
              <a:t>.</a:t>
            </a:r>
          </a:p>
          <a:p>
            <a:r>
              <a:rPr lang="fr-FR" dirty="0" smtClean="0">
                <a:solidFill>
                  <a:srgbClr val="FF0000"/>
                </a:solidFill>
              </a:rPr>
              <a:t>Ne permet pas de décrire un </a:t>
            </a:r>
            <a:r>
              <a:rPr lang="fr-FR" dirty="0" err="1" smtClean="0">
                <a:solidFill>
                  <a:srgbClr val="FF0000"/>
                </a:solidFill>
              </a:rPr>
              <a:t>algorigramme</a:t>
            </a:r>
            <a:r>
              <a:rPr lang="fr-FR" dirty="0" smtClean="0">
                <a:solidFill>
                  <a:srgbClr val="FF0000"/>
                </a:solidFill>
              </a:rPr>
              <a:t>.</a:t>
            </a:r>
          </a:p>
          <a:p>
            <a:r>
              <a:rPr lang="fr-FR" dirty="0" smtClean="0">
                <a:solidFill>
                  <a:srgbClr val="FF0000"/>
                </a:solidFill>
              </a:rPr>
              <a:t>À notre niveau, on pourra l’utiliser pour décrire par exemple les modes de marche et d’arrêt d’un système (ou sous-ensemble) :</a:t>
            </a:r>
          </a:p>
          <a:p>
            <a:pPr lvl="1"/>
            <a:r>
              <a:rPr lang="fr-FR" dirty="0" smtClean="0">
                <a:solidFill>
                  <a:srgbClr val="FF0000"/>
                </a:solidFill>
              </a:rPr>
              <a:t>Mode normal ou dégradé</a:t>
            </a:r>
          </a:p>
          <a:p>
            <a:pPr lvl="1"/>
            <a:r>
              <a:rPr lang="fr-FR" dirty="0" smtClean="0">
                <a:solidFill>
                  <a:srgbClr val="FF0000"/>
                </a:solidFill>
              </a:rPr>
              <a:t>Arrêt normal ou d’urgence</a:t>
            </a:r>
          </a:p>
          <a:p>
            <a:pPr lvl="1"/>
            <a:r>
              <a:rPr lang="fr-FR" dirty="0" smtClean="0">
                <a:solidFill>
                  <a:srgbClr val="FF0000"/>
                </a:solidFill>
              </a:rPr>
              <a:t>Etc.</a:t>
            </a:r>
          </a:p>
          <a:p>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31</a:t>
            </a:fld>
            <a:endParaRPr lang="en-US"/>
          </a:p>
        </p:txBody>
      </p:sp>
    </p:spTree>
    <p:extLst>
      <p:ext uri="{BB962C8B-B14F-4D97-AF65-F5344CB8AC3E}">
        <p14:creationId xmlns:p14="http://schemas.microsoft.com/office/powerpoint/2010/main" xmlns="" val="4061578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d’états</a:t>
            </a:r>
            <a:endParaRPr lang="fr-FR" dirty="0"/>
          </a:p>
        </p:txBody>
      </p:sp>
      <p:sp>
        <p:nvSpPr>
          <p:cNvPr id="3" name="Espace réservé du contenu 2"/>
          <p:cNvSpPr>
            <a:spLocks noGrp="1"/>
          </p:cNvSpPr>
          <p:nvPr>
            <p:ph idx="1"/>
          </p:nvPr>
        </p:nvSpPr>
        <p:spPr/>
        <p:txBody>
          <a:bodyPr/>
          <a:lstStyle/>
          <a:p>
            <a:r>
              <a:rPr lang="fr-FR" dirty="0" smtClean="0"/>
              <a:t>Qu’est-ce qu’un état ?</a:t>
            </a:r>
            <a:endParaRPr lang="fr-FR" i="1" dirty="0" smtClean="0"/>
          </a:p>
          <a:p>
            <a:r>
              <a:rPr lang="fr-FR" i="1" dirty="0" smtClean="0"/>
              <a:t>« Un </a:t>
            </a:r>
            <a:r>
              <a:rPr lang="fr-FR" b="1" i="1" dirty="0" smtClean="0"/>
              <a:t>état</a:t>
            </a:r>
            <a:r>
              <a:rPr lang="fr-FR" i="1" dirty="0" smtClean="0"/>
              <a:t> représente une </a:t>
            </a:r>
            <a:r>
              <a:rPr lang="fr-FR" b="1" i="1" dirty="0" smtClean="0"/>
              <a:t>période</a:t>
            </a:r>
            <a:r>
              <a:rPr lang="fr-FR" i="1" dirty="0" smtClean="0"/>
              <a:t> dans la vie d’un objet pendant laquelle ce dernier attend un </a:t>
            </a:r>
            <a:r>
              <a:rPr lang="fr-FR" b="1" i="1" dirty="0" smtClean="0"/>
              <a:t>événement</a:t>
            </a:r>
            <a:r>
              <a:rPr lang="fr-FR" i="1" dirty="0" smtClean="0"/>
              <a:t> ou accomplit une </a:t>
            </a:r>
            <a:r>
              <a:rPr lang="fr-FR" b="1" i="1" dirty="0" smtClean="0"/>
              <a:t>activité</a:t>
            </a:r>
            <a:r>
              <a:rPr lang="fr-FR" i="1" dirty="0" smtClean="0"/>
              <a:t> » (</a:t>
            </a:r>
            <a:r>
              <a:rPr lang="fr-FR" dirty="0"/>
              <a:t>Laurent AUDIBERT </a:t>
            </a:r>
            <a:r>
              <a:rPr lang="fr-FR" i="1" dirty="0"/>
              <a:t>UML2 -  De l’apprentissage à la </a:t>
            </a:r>
            <a:r>
              <a:rPr lang="fr-FR" i="1" dirty="0" smtClean="0"/>
              <a:t>pratique)</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32</a:t>
            </a:fld>
            <a:endParaRPr lang="en-US"/>
          </a:p>
        </p:txBody>
      </p:sp>
    </p:spTree>
    <p:extLst>
      <p:ext uri="{BB962C8B-B14F-4D97-AF65-F5344CB8AC3E}">
        <p14:creationId xmlns:p14="http://schemas.microsoft.com/office/powerpoint/2010/main" xmlns="" val="2568949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5609"/>
            <a:ext cx="8229600" cy="1143000"/>
          </a:xfrm>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d’états</a:t>
            </a:r>
            <a:endParaRPr lang="fr-FR" dirty="0"/>
          </a:p>
        </p:txBody>
      </p:sp>
      <p:sp>
        <p:nvSpPr>
          <p:cNvPr id="3" name="Espace réservé du contenu 2"/>
          <p:cNvSpPr>
            <a:spLocks noGrp="1"/>
          </p:cNvSpPr>
          <p:nvPr>
            <p:ph idx="1"/>
          </p:nvPr>
        </p:nvSpPr>
        <p:spPr/>
        <p:txBody>
          <a:bodyPr/>
          <a:lstStyle/>
          <a:p>
            <a:r>
              <a:rPr lang="fr-FR" dirty="0" smtClean="0"/>
              <a:t>Exemple avec la </a:t>
            </a:r>
            <a:r>
              <a:rPr lang="fr-FR" dirty="0" err="1" smtClean="0"/>
              <a:t>cordeuse</a:t>
            </a:r>
            <a:r>
              <a:rPr lang="fr-FR" dirty="0" smtClean="0"/>
              <a:t> SP55</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33</a:t>
            </a:fld>
            <a:endParaRPr lang="en-US"/>
          </a:p>
        </p:txBody>
      </p:sp>
      <p:pic>
        <p:nvPicPr>
          <p:cNvPr id="8" name="Image 7"/>
          <p:cNvPicPr>
            <a:picLocks noChangeAspect="1"/>
          </p:cNvPicPr>
          <p:nvPr/>
        </p:nvPicPr>
        <p:blipFill>
          <a:blip r:embed="rId2" cstate="print"/>
          <a:stretch>
            <a:fillRect/>
          </a:stretch>
        </p:blipFill>
        <p:spPr>
          <a:xfrm>
            <a:off x="2411760" y="2077613"/>
            <a:ext cx="5305425" cy="4076700"/>
          </a:xfrm>
          <a:prstGeom prst="rect">
            <a:avLst/>
          </a:prstGeom>
        </p:spPr>
      </p:pic>
      <p:grpSp>
        <p:nvGrpSpPr>
          <p:cNvPr id="25" name="Groupe 24"/>
          <p:cNvGrpSpPr/>
          <p:nvPr/>
        </p:nvGrpSpPr>
        <p:grpSpPr>
          <a:xfrm>
            <a:off x="4570444" y="1842273"/>
            <a:ext cx="4034004" cy="3861539"/>
            <a:chOff x="4570444" y="1842273"/>
            <a:chExt cx="4034004" cy="3861539"/>
          </a:xfrm>
        </p:grpSpPr>
        <p:sp>
          <p:nvSpPr>
            <p:cNvPr id="9" name="Ellipse 8"/>
            <p:cNvSpPr/>
            <p:nvPr/>
          </p:nvSpPr>
          <p:spPr>
            <a:xfrm>
              <a:off x="4570444" y="4509120"/>
              <a:ext cx="1009667"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860032" y="3730523"/>
              <a:ext cx="1009667"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942686" y="4510582"/>
              <a:ext cx="1009667"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228184" y="5318372"/>
              <a:ext cx="1009667" cy="38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5580111" y="1842273"/>
              <a:ext cx="3024337" cy="1077218"/>
            </a:xfrm>
            <a:prstGeom prst="rect">
              <a:avLst/>
            </a:prstGeom>
            <a:solidFill>
              <a:schemeClr val="bg1"/>
            </a:solidFill>
          </p:spPr>
          <p:txBody>
            <a:bodyPr wrap="square" rtlCol="0">
              <a:spAutoFit/>
            </a:bodyPr>
            <a:lstStyle/>
            <a:p>
              <a:r>
                <a:rPr lang="fr-FR" sz="3200" b="1" dirty="0" smtClean="0">
                  <a:solidFill>
                    <a:srgbClr val="FF0000"/>
                  </a:solidFill>
                </a:rPr>
                <a:t>Pilotage par les événements</a:t>
              </a:r>
              <a:endParaRPr lang="fr-FR" sz="3200" b="1" dirty="0">
                <a:solidFill>
                  <a:srgbClr val="FF0000"/>
                </a:solidFill>
              </a:endParaRPr>
            </a:p>
          </p:txBody>
        </p:sp>
        <p:cxnSp>
          <p:nvCxnSpPr>
            <p:cNvPr id="16" name="Connecteur droit avec flèche 15"/>
            <p:cNvCxnSpPr/>
            <p:nvPr/>
          </p:nvCxnSpPr>
          <p:spPr>
            <a:xfrm flipH="1">
              <a:off x="6952353" y="2919491"/>
              <a:ext cx="375139" cy="23484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5706486" y="2863069"/>
              <a:ext cx="577820" cy="749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6581544" y="2919490"/>
              <a:ext cx="231633" cy="14456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5706486" y="2902917"/>
              <a:ext cx="753332" cy="15868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82127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a:t>
            </a:r>
            <a:r>
              <a:rPr lang="fr-FR" i="1" dirty="0" smtClean="0"/>
              <a:t>d’activités</a:t>
            </a:r>
            <a:endParaRPr lang="fr-FR" dirty="0"/>
          </a:p>
        </p:txBody>
      </p:sp>
      <p:sp>
        <p:nvSpPr>
          <p:cNvPr id="3" name="Espace réservé du contenu 2"/>
          <p:cNvSpPr>
            <a:spLocks noGrp="1"/>
          </p:cNvSpPr>
          <p:nvPr>
            <p:ph idx="1"/>
          </p:nvPr>
        </p:nvSpPr>
        <p:spPr/>
        <p:txBody>
          <a:bodyPr/>
          <a:lstStyle/>
          <a:p>
            <a:r>
              <a:rPr lang="fr-FR" dirty="0" smtClean="0"/>
              <a:t>Permet de décrire un comportement basé sur les </a:t>
            </a:r>
            <a:r>
              <a:rPr lang="fr-FR" b="1" u="sng" dirty="0" smtClean="0"/>
              <a:t>flux</a:t>
            </a:r>
            <a:r>
              <a:rPr lang="fr-FR" dirty="0"/>
              <a:t> </a:t>
            </a:r>
            <a:r>
              <a:rPr lang="fr-FR" dirty="0" smtClean="0"/>
              <a:t>-&gt; traitement par </a:t>
            </a:r>
            <a:r>
              <a:rPr lang="fr-FR" b="1" dirty="0" smtClean="0"/>
              <a:t>tâches</a:t>
            </a:r>
            <a:r>
              <a:rPr lang="fr-FR" dirty="0" smtClean="0"/>
              <a:t>.</a:t>
            </a:r>
          </a:p>
          <a:p>
            <a:r>
              <a:rPr lang="fr-FR" dirty="0" smtClean="0"/>
              <a:t>C’est en quelque sorte un </a:t>
            </a:r>
            <a:r>
              <a:rPr lang="fr-FR" dirty="0" err="1" smtClean="0"/>
              <a:t>algorigramme</a:t>
            </a:r>
            <a:r>
              <a:rPr lang="fr-FR" dirty="0" smtClean="0"/>
              <a:t> généralisé.</a:t>
            </a:r>
          </a:p>
          <a:p>
            <a:r>
              <a:rPr lang="fr-FR" dirty="0" smtClean="0"/>
              <a:t>Notation ressemblante à celle d’un diagramme d’états </a:t>
            </a:r>
            <a:r>
              <a:rPr lang="fr-FR" b="1" u="sng" dirty="0" smtClean="0"/>
              <a:t>mais</a:t>
            </a:r>
            <a:r>
              <a:rPr lang="fr-FR" dirty="0" smtClean="0"/>
              <a:t> rôle différent !</a:t>
            </a:r>
          </a:p>
          <a:p>
            <a:r>
              <a:rPr lang="fr-FR" dirty="0" smtClean="0"/>
              <a:t>Dans sa forme la plus simple, un diagramme d’activités est constitués d’un flux d’</a:t>
            </a:r>
            <a:r>
              <a:rPr lang="fr-FR" b="1" u="sng" dirty="0" smtClean="0"/>
              <a:t>actions/tâches</a:t>
            </a:r>
            <a:r>
              <a:rPr lang="fr-FR" dirty="0" smtClean="0"/>
              <a:t> -&gt; complètement différent d’un </a:t>
            </a:r>
            <a:r>
              <a:rPr lang="fr-FR" b="1" u="sng" dirty="0" smtClean="0"/>
              <a:t>état</a:t>
            </a:r>
            <a:r>
              <a:rPr lang="fr-FR" dirty="0" smtClean="0"/>
              <a:t> !</a:t>
            </a:r>
          </a:p>
          <a:p>
            <a:r>
              <a:rPr lang="fr-FR" dirty="0" smtClean="0"/>
              <a:t>Il n’y a pas d’évènement associé aux transitions. Quand une tâche est finie, on passe à la suivante -&gt; dans le diagramme d’états on associe des événements aux transitions.</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34</a:t>
            </a:fld>
            <a:endParaRPr lang="en-US"/>
          </a:p>
        </p:txBody>
      </p:sp>
    </p:spTree>
    <p:extLst>
      <p:ext uri="{BB962C8B-B14F-4D97-AF65-F5344CB8AC3E}">
        <p14:creationId xmlns:p14="http://schemas.microsoft.com/office/powerpoint/2010/main" xmlns="" val="2711648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langage </a:t>
            </a:r>
            <a:r>
              <a:rPr lang="fr-FR" dirty="0" err="1"/>
              <a:t>SysML</a:t>
            </a:r>
            <a:r>
              <a:rPr lang="fr-FR" dirty="0"/>
              <a:t/>
            </a:r>
            <a:br>
              <a:rPr lang="fr-FR" dirty="0"/>
            </a:br>
            <a:r>
              <a:rPr lang="fr-FR" dirty="0"/>
              <a:t>	</a:t>
            </a:r>
            <a:r>
              <a:rPr lang="fr-FR" i="1" dirty="0"/>
              <a:t>Le diagramme d’activités</a:t>
            </a:r>
            <a:endParaRPr lang="fr-FR" dirty="0"/>
          </a:p>
        </p:txBody>
      </p:sp>
      <p:sp>
        <p:nvSpPr>
          <p:cNvPr id="3" name="Espace réservé du contenu 2"/>
          <p:cNvSpPr>
            <a:spLocks noGrp="1"/>
          </p:cNvSpPr>
          <p:nvPr>
            <p:ph idx="1"/>
          </p:nvPr>
        </p:nvSpPr>
        <p:spPr/>
        <p:txBody>
          <a:bodyPr/>
          <a:lstStyle/>
          <a:p>
            <a:r>
              <a:rPr lang="fr-FR" dirty="0" smtClean="0"/>
              <a:t>Exemple avec la </a:t>
            </a:r>
            <a:r>
              <a:rPr lang="fr-FR" dirty="0" err="1" smtClean="0"/>
              <a:t>cordeuse</a:t>
            </a:r>
            <a:r>
              <a:rPr lang="fr-FR" dirty="0" smtClean="0"/>
              <a:t> SP55</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35</a:t>
            </a:fld>
            <a:endParaRPr lang="en-US"/>
          </a:p>
        </p:txBody>
      </p:sp>
      <p:pic>
        <p:nvPicPr>
          <p:cNvPr id="6" name="Image 5"/>
          <p:cNvPicPr>
            <a:picLocks noChangeAspect="1"/>
          </p:cNvPicPr>
          <p:nvPr/>
        </p:nvPicPr>
        <p:blipFill>
          <a:blip r:embed="rId2" cstate="print"/>
          <a:stretch>
            <a:fillRect/>
          </a:stretch>
        </p:blipFill>
        <p:spPr>
          <a:xfrm>
            <a:off x="2286000" y="1"/>
            <a:ext cx="4000500" cy="6858000"/>
          </a:xfrm>
          <a:prstGeom prst="rect">
            <a:avLst/>
          </a:prstGeom>
        </p:spPr>
      </p:pic>
    </p:spTree>
    <p:extLst>
      <p:ext uri="{BB962C8B-B14F-4D97-AF65-F5344CB8AC3E}">
        <p14:creationId xmlns:p14="http://schemas.microsoft.com/office/powerpoint/2010/main" xmlns="" val="2013609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nSpc>
                <a:spcPts val="3000"/>
              </a:lnSpc>
            </a:pPr>
            <a:r>
              <a:rPr lang="fr-FR" dirty="0" smtClean="0"/>
              <a:t>Diagramme d’états</a:t>
            </a:r>
            <a:br>
              <a:rPr lang="fr-FR" dirty="0" smtClean="0"/>
            </a:br>
            <a:r>
              <a:rPr lang="fr-FR" dirty="0" smtClean="0"/>
              <a:t>	versus</a:t>
            </a:r>
            <a:br>
              <a:rPr lang="fr-FR" dirty="0" smtClean="0"/>
            </a:br>
            <a:r>
              <a:rPr lang="fr-FR" dirty="0" smtClean="0"/>
              <a:t>		Diagramme d’activités</a:t>
            </a:r>
            <a:endParaRPr lang="fr-FR" dirty="0"/>
          </a:p>
        </p:txBody>
      </p:sp>
      <p:sp>
        <p:nvSpPr>
          <p:cNvPr id="3" name="Espace réservé du contenu 2"/>
          <p:cNvSpPr>
            <a:spLocks noGrp="1"/>
          </p:cNvSpPr>
          <p:nvPr>
            <p:ph idx="1"/>
          </p:nvPr>
        </p:nvSpPr>
        <p:spPr/>
        <p:txBody>
          <a:bodyPr/>
          <a:lstStyle/>
          <a:p>
            <a:r>
              <a:rPr lang="fr-FR" smtClean="0"/>
              <a:t>Si </a:t>
            </a:r>
            <a:r>
              <a:rPr lang="fr-FR" dirty="0" smtClean="0"/>
              <a:t>on fait pas la distinction entre les deux, on aura des erreurs du même genre que celles présentes dans le sujet zéro du bac STI2D sur le barrage du Mont Saint </a:t>
            </a:r>
            <a:r>
              <a:rPr lang="fr-FR" dirty="0"/>
              <a:t>M</a:t>
            </a:r>
            <a:r>
              <a:rPr lang="fr-FR" dirty="0" smtClean="0"/>
              <a:t>ichel.</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36</a:t>
            </a:fld>
            <a:endParaRPr lang="en-US"/>
          </a:p>
        </p:txBody>
      </p:sp>
      <p:pic>
        <p:nvPicPr>
          <p:cNvPr id="6" name="Image 5" descr="C:\Users\Portable Fred\Documents\Dropbox\03-Développements\Sujet zéro STI2D\Caculer-la-position-de-la-vanne.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6058" y="2798459"/>
            <a:ext cx="2837950" cy="3510266"/>
          </a:xfrm>
          <a:prstGeom prst="rect">
            <a:avLst/>
          </a:prstGeom>
          <a:noFill/>
          <a:ln>
            <a:noFill/>
          </a:ln>
        </p:spPr>
      </p:pic>
      <p:pic>
        <p:nvPicPr>
          <p:cNvPr id="15" name="Image 14" descr="C:\Users\Portable Fred\Documents\Dropbox\03-Développements\Sujet zéro STI2D\Cycle-de-fonctionnement.png">
            <a:hlinkClick r:id="rId3" action="ppaction://hlinkfile"/>
          </p:cNvPr>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960982" y="2774253"/>
            <a:ext cx="2851378" cy="3534472"/>
          </a:xfrm>
          <a:prstGeom prst="rect">
            <a:avLst/>
          </a:prstGeom>
          <a:noFill/>
          <a:ln>
            <a:noFill/>
          </a:ln>
        </p:spPr>
      </p:pic>
      <p:sp>
        <p:nvSpPr>
          <p:cNvPr id="16" name="ZoneTexte 15"/>
          <p:cNvSpPr txBox="1"/>
          <p:nvPr/>
        </p:nvSpPr>
        <p:spPr>
          <a:xfrm>
            <a:off x="1806058" y="3424050"/>
            <a:ext cx="6336704" cy="1938992"/>
          </a:xfrm>
          <a:prstGeom prst="rect">
            <a:avLst/>
          </a:prstGeom>
          <a:solidFill>
            <a:schemeClr val="bg1"/>
          </a:solidFill>
        </p:spPr>
        <p:txBody>
          <a:bodyPr wrap="square" rtlCol="0">
            <a:spAutoFit/>
          </a:bodyPr>
          <a:lstStyle/>
          <a:p>
            <a:r>
              <a:rPr lang="fr-FR" sz="4000" b="1" dirty="0" smtClean="0">
                <a:solidFill>
                  <a:srgbClr val="FF0000"/>
                </a:solidFill>
              </a:rPr>
              <a:t>Deux algorithmes (ou activités) présentés comme deux diagrammes d’états !</a:t>
            </a:r>
            <a:endParaRPr lang="fr-FR" sz="4000" b="1" dirty="0">
              <a:solidFill>
                <a:srgbClr val="FF0000"/>
              </a:solidFill>
            </a:endParaRPr>
          </a:p>
        </p:txBody>
      </p:sp>
    </p:spTree>
    <p:extLst>
      <p:ext uri="{BB962C8B-B14F-4D97-AF65-F5344CB8AC3E}">
        <p14:creationId xmlns:p14="http://schemas.microsoft.com/office/powerpoint/2010/main" xmlns="" val="1396849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En conclusion : </a:t>
            </a: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37</a:t>
            </a:fld>
            <a:endParaRPr lang="en-US"/>
          </a:p>
        </p:txBody>
      </p:sp>
      <p:sp>
        <p:nvSpPr>
          <p:cNvPr id="7" name="Titre 1"/>
          <p:cNvSpPr>
            <a:spLocks noGrp="1"/>
          </p:cNvSpPr>
          <p:nvPr>
            <p:ph type="title"/>
          </p:nvPr>
        </p:nvSpPr>
        <p:spPr>
          <a:xfrm>
            <a:off x="457200" y="274638"/>
            <a:ext cx="8229600" cy="1143000"/>
          </a:xfrm>
        </p:spPr>
        <p:txBody>
          <a:bodyPr>
            <a:normAutofit fontScale="90000"/>
          </a:bodyPr>
          <a:lstStyle/>
          <a:p>
            <a:pPr>
              <a:lnSpc>
                <a:spcPts val="3000"/>
              </a:lnSpc>
            </a:pPr>
            <a:r>
              <a:rPr lang="fr-FR" dirty="0" smtClean="0"/>
              <a:t>Diagramme d’états</a:t>
            </a:r>
            <a:br>
              <a:rPr lang="fr-FR" dirty="0" smtClean="0"/>
            </a:br>
            <a:r>
              <a:rPr lang="fr-FR" dirty="0" smtClean="0"/>
              <a:t>	versus</a:t>
            </a:r>
            <a:br>
              <a:rPr lang="fr-FR" dirty="0" smtClean="0"/>
            </a:br>
            <a:r>
              <a:rPr lang="fr-FR" dirty="0" smtClean="0"/>
              <a:t>		Diagramme d’activités</a:t>
            </a:r>
            <a:endParaRPr lang="fr-FR" dirty="0"/>
          </a:p>
        </p:txBody>
      </p:sp>
      <p:pic>
        <p:nvPicPr>
          <p:cNvPr id="8" name="Image 7"/>
          <p:cNvPicPr>
            <a:picLocks noChangeAspect="1"/>
          </p:cNvPicPr>
          <p:nvPr/>
        </p:nvPicPr>
        <p:blipFill>
          <a:blip r:embed="rId2" cstate="print"/>
          <a:stretch>
            <a:fillRect/>
          </a:stretch>
        </p:blipFill>
        <p:spPr>
          <a:xfrm>
            <a:off x="6818506" y="846138"/>
            <a:ext cx="2017205" cy="3240360"/>
          </a:xfrm>
          <a:prstGeom prst="rect">
            <a:avLst/>
          </a:prstGeom>
        </p:spPr>
      </p:pic>
      <p:pic>
        <p:nvPicPr>
          <p:cNvPr id="9" name="Image 8"/>
          <p:cNvPicPr>
            <a:picLocks noChangeAspect="1"/>
          </p:cNvPicPr>
          <p:nvPr/>
        </p:nvPicPr>
        <p:blipFill>
          <a:blip r:embed="rId3" cstate="print"/>
          <a:stretch>
            <a:fillRect/>
          </a:stretch>
        </p:blipFill>
        <p:spPr>
          <a:xfrm>
            <a:off x="2760496" y="1737468"/>
            <a:ext cx="3657600" cy="3276600"/>
          </a:xfrm>
          <a:prstGeom prst="rect">
            <a:avLst/>
          </a:prstGeom>
        </p:spPr>
      </p:pic>
      <p:pic>
        <p:nvPicPr>
          <p:cNvPr id="10" name="Image 9"/>
          <p:cNvPicPr>
            <a:picLocks noChangeAspect="1"/>
          </p:cNvPicPr>
          <p:nvPr/>
        </p:nvPicPr>
        <p:blipFill>
          <a:blip r:embed="rId4" cstate="print"/>
          <a:stretch>
            <a:fillRect/>
          </a:stretch>
        </p:blipFill>
        <p:spPr>
          <a:xfrm>
            <a:off x="683349" y="2753024"/>
            <a:ext cx="1850998" cy="2666948"/>
          </a:xfrm>
          <a:prstGeom prst="rect">
            <a:avLst/>
          </a:prstGeom>
        </p:spPr>
      </p:pic>
      <p:pic>
        <p:nvPicPr>
          <p:cNvPr id="11" name="Image 10"/>
          <p:cNvPicPr>
            <a:picLocks noChangeAspect="1"/>
          </p:cNvPicPr>
          <p:nvPr/>
        </p:nvPicPr>
        <p:blipFill>
          <a:blip r:embed="rId5" cstate="print"/>
          <a:stretch>
            <a:fillRect/>
          </a:stretch>
        </p:blipFill>
        <p:spPr>
          <a:xfrm>
            <a:off x="4572000" y="5050631"/>
            <a:ext cx="3324225" cy="1190625"/>
          </a:xfrm>
          <a:prstGeom prst="rect">
            <a:avLst/>
          </a:prstGeom>
        </p:spPr>
      </p:pic>
      <p:sp>
        <p:nvSpPr>
          <p:cNvPr id="12" name="Rectangle 11"/>
          <p:cNvSpPr/>
          <p:nvPr/>
        </p:nvSpPr>
        <p:spPr>
          <a:xfrm>
            <a:off x="2812030" y="1786278"/>
            <a:ext cx="3792704" cy="3173072"/>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233488" y="1463159"/>
            <a:ext cx="2711616" cy="369332"/>
          </a:xfrm>
          <a:prstGeom prst="rect">
            <a:avLst/>
          </a:prstGeom>
          <a:noFill/>
        </p:spPr>
        <p:txBody>
          <a:bodyPr wrap="square" rtlCol="0">
            <a:spAutoFit/>
          </a:bodyPr>
          <a:lstStyle/>
          <a:p>
            <a:pPr algn="ctr"/>
            <a:r>
              <a:rPr lang="fr-FR" dirty="0" smtClean="0"/>
              <a:t>Machine d’états principale</a:t>
            </a:r>
            <a:endParaRPr lang="fr-FR" dirty="0"/>
          </a:p>
        </p:txBody>
      </p:sp>
      <p:sp>
        <p:nvSpPr>
          <p:cNvPr id="14" name="Rectangle 13"/>
          <p:cNvSpPr/>
          <p:nvPr/>
        </p:nvSpPr>
        <p:spPr>
          <a:xfrm>
            <a:off x="6837633" y="846138"/>
            <a:ext cx="2114473" cy="324036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94539" y="2636912"/>
            <a:ext cx="2114473" cy="324036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544567" y="5105349"/>
            <a:ext cx="3331280" cy="1151352"/>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a:off x="1763688" y="3372814"/>
            <a:ext cx="1469800" cy="4903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778428" y="4568632"/>
            <a:ext cx="300056" cy="851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5795076" y="2636912"/>
            <a:ext cx="2032032" cy="627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53040" y="2269684"/>
            <a:ext cx="2711616" cy="369332"/>
          </a:xfrm>
          <a:prstGeom prst="rect">
            <a:avLst/>
          </a:prstGeom>
          <a:noFill/>
        </p:spPr>
        <p:txBody>
          <a:bodyPr wrap="square" rtlCol="0">
            <a:spAutoFit/>
          </a:bodyPr>
          <a:lstStyle/>
          <a:p>
            <a:pPr algn="ctr"/>
            <a:r>
              <a:rPr lang="fr-FR" dirty="0" smtClean="0"/>
              <a:t>Diagramme d’activités</a:t>
            </a:r>
            <a:endParaRPr lang="fr-FR" dirty="0"/>
          </a:p>
        </p:txBody>
      </p:sp>
      <p:sp>
        <p:nvSpPr>
          <p:cNvPr id="24" name="ZoneTexte 23"/>
          <p:cNvSpPr txBox="1"/>
          <p:nvPr/>
        </p:nvSpPr>
        <p:spPr>
          <a:xfrm>
            <a:off x="6417893" y="522350"/>
            <a:ext cx="2711616" cy="369332"/>
          </a:xfrm>
          <a:prstGeom prst="rect">
            <a:avLst/>
          </a:prstGeom>
          <a:noFill/>
        </p:spPr>
        <p:txBody>
          <a:bodyPr wrap="square" rtlCol="0">
            <a:spAutoFit/>
          </a:bodyPr>
          <a:lstStyle/>
          <a:p>
            <a:pPr algn="ctr"/>
            <a:r>
              <a:rPr lang="fr-FR" dirty="0" smtClean="0"/>
              <a:t>Diagramme d’activités</a:t>
            </a:r>
            <a:endParaRPr lang="fr-FR" dirty="0"/>
          </a:p>
        </p:txBody>
      </p:sp>
      <p:sp>
        <p:nvSpPr>
          <p:cNvPr id="25" name="ZoneTexte 24"/>
          <p:cNvSpPr txBox="1"/>
          <p:nvPr/>
        </p:nvSpPr>
        <p:spPr>
          <a:xfrm>
            <a:off x="6455354" y="4788530"/>
            <a:ext cx="2711616" cy="369332"/>
          </a:xfrm>
          <a:prstGeom prst="rect">
            <a:avLst/>
          </a:prstGeom>
          <a:noFill/>
        </p:spPr>
        <p:txBody>
          <a:bodyPr wrap="square" rtlCol="0">
            <a:spAutoFit/>
          </a:bodyPr>
          <a:lstStyle/>
          <a:p>
            <a:pPr algn="ctr"/>
            <a:r>
              <a:rPr lang="fr-FR" dirty="0" smtClean="0"/>
              <a:t>Diagramme d’états</a:t>
            </a:r>
            <a:endParaRPr lang="fr-FR" dirty="0"/>
          </a:p>
        </p:txBody>
      </p:sp>
    </p:spTree>
    <p:extLst>
      <p:ext uri="{BB962C8B-B14F-4D97-AF65-F5344CB8AC3E}">
        <p14:creationId xmlns:p14="http://schemas.microsoft.com/office/powerpoint/2010/main" xmlns="" val="3931678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Liens </a:t>
            </a:r>
            <a:r>
              <a:rPr lang="fr-FR" dirty="0" err="1" smtClean="0"/>
              <a:t>SysML</a:t>
            </a:r>
            <a:r>
              <a:rPr lang="fr-FR" dirty="0" smtClean="0"/>
              <a:t>-Analyse fonctionnelle</a:t>
            </a:r>
            <a:endParaRPr lang="fr-FR" dirty="0"/>
          </a:p>
        </p:txBody>
      </p:sp>
      <p:sp>
        <p:nvSpPr>
          <p:cNvPr id="3" name="Espace réservé du contenu 2"/>
          <p:cNvSpPr>
            <a:spLocks noGrp="1"/>
          </p:cNvSpPr>
          <p:nvPr>
            <p:ph idx="1"/>
          </p:nvPr>
        </p:nvSpPr>
        <p:spPr/>
        <p:txBody>
          <a:bodyPr/>
          <a:lstStyle/>
          <a:p>
            <a:r>
              <a:rPr lang="fr-FR" dirty="0" smtClean="0"/>
              <a:t>Tous les concepts/notions présents dans l’analyse fonctionnelle sont d’une certaine manière réutilisables avec </a:t>
            </a:r>
            <a:r>
              <a:rPr lang="fr-FR" dirty="0" err="1" smtClean="0"/>
              <a:t>SysML</a:t>
            </a:r>
            <a:r>
              <a:rPr lang="fr-FR" dirty="0" smtClean="0"/>
              <a:t>.</a:t>
            </a:r>
          </a:p>
          <a:p>
            <a:pPr lvl="1"/>
            <a:r>
              <a:rPr lang="fr-FR" dirty="0" smtClean="0"/>
              <a:t>Analyse fonctionnelle externe : définir le besoin indépendamment de la solution utilisée (Bête à cornes, diagramme des inter</a:t>
            </a:r>
            <a:r>
              <a:rPr lang="fr-FR" dirty="0" smtClean="0">
                <a:solidFill>
                  <a:srgbClr val="CCFFCC"/>
                </a:solidFill>
              </a:rPr>
              <a:t>-</a:t>
            </a:r>
            <a:r>
              <a:rPr lang="fr-FR" dirty="0" smtClean="0"/>
              <a:t>acteurs, cahier des charges fonctionnel).</a:t>
            </a:r>
          </a:p>
          <a:p>
            <a:pPr lvl="1"/>
            <a:r>
              <a:rPr lang="fr-FR" dirty="0" smtClean="0"/>
              <a:t>Analyse fonctionnelle interne : décomposition en fonctions (SADT)</a:t>
            </a:r>
          </a:p>
          <a:p>
            <a:pPr lvl="1"/>
            <a:r>
              <a:rPr lang="fr-FR" dirty="0" smtClean="0"/>
              <a:t>Affectation des solutions technologiques : FAST </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38</a:t>
            </a:fld>
            <a:endParaRPr lang="en-US"/>
          </a:p>
        </p:txBody>
      </p:sp>
    </p:spTree>
    <p:extLst>
      <p:ext uri="{BB962C8B-B14F-4D97-AF65-F5344CB8AC3E}">
        <p14:creationId xmlns:p14="http://schemas.microsoft.com/office/powerpoint/2010/main" xmlns="" val="837769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L’analyse fonctionnelle externe</a:t>
            </a:r>
            <a:endParaRPr lang="fr-FR" dirty="0"/>
          </a:p>
        </p:txBody>
      </p:sp>
      <p:sp>
        <p:nvSpPr>
          <p:cNvPr id="3" name="Espace réservé du contenu 2"/>
          <p:cNvSpPr>
            <a:spLocks noGrp="1"/>
          </p:cNvSpPr>
          <p:nvPr>
            <p:ph idx="1"/>
          </p:nvPr>
        </p:nvSpPr>
        <p:spPr/>
        <p:txBody>
          <a:bodyPr/>
          <a:lstStyle/>
          <a:p>
            <a:r>
              <a:rPr lang="fr-FR" dirty="0" smtClean="0"/>
              <a:t>Les fonctions de service -&gt; diagramme de cas d’utilisation.</a:t>
            </a:r>
          </a:p>
          <a:p>
            <a:r>
              <a:rPr lang="fr-FR" dirty="0" smtClean="0"/>
              <a:t>Les fonctions de contrainte -&gt; diagrammes d’exigences.</a:t>
            </a:r>
          </a:p>
          <a:p>
            <a:r>
              <a:rPr lang="fr-FR" dirty="0" smtClean="0"/>
              <a:t>Les fonctions techniques -&gt; diagramme de blocs et diagramme de bloc interne.</a:t>
            </a:r>
          </a:p>
          <a:p>
            <a:r>
              <a:rPr lang="fr-FR" dirty="0" smtClean="0"/>
              <a:t>Grafcet, </a:t>
            </a:r>
            <a:r>
              <a:rPr lang="fr-FR" dirty="0" err="1" smtClean="0"/>
              <a:t>algorigamme</a:t>
            </a:r>
            <a:r>
              <a:rPr lang="fr-FR" dirty="0" smtClean="0"/>
              <a:t> -&gt; diagramme d’états, d’activités et de séquence selon les éléments à mettre en exergue.</a:t>
            </a:r>
          </a:p>
          <a:p>
            <a:r>
              <a:rPr lang="fr-FR" dirty="0" smtClean="0"/>
              <a:t>Mais ce n’est pas du « relooking » (voir début de présentation) </a:t>
            </a:r>
          </a:p>
          <a:p>
            <a:r>
              <a:rPr lang="fr-FR" dirty="0" err="1" smtClean="0"/>
              <a:t>SysML</a:t>
            </a:r>
            <a:r>
              <a:rPr lang="fr-FR" dirty="0" smtClean="0"/>
              <a:t> est un langage très riche permettant la mise au point d’un modèle grossier comme très fin.</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39</a:t>
            </a:fld>
            <a:endParaRPr lang="en-US"/>
          </a:p>
        </p:txBody>
      </p:sp>
    </p:spTree>
    <p:extLst>
      <p:ext uri="{BB962C8B-B14F-4D97-AF65-F5344CB8AC3E}">
        <p14:creationId xmlns:p14="http://schemas.microsoft.com/office/powerpoint/2010/main" xmlns="" val="1543727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Faisons les </a:t>
            </a:r>
            <a:r>
              <a:rPr lang="fr-FR" dirty="0"/>
              <a:t>présentations</a:t>
            </a:r>
          </a:p>
        </p:txBody>
      </p:sp>
      <p:sp>
        <p:nvSpPr>
          <p:cNvPr id="3" name="Espace réservé du contenu 2"/>
          <p:cNvSpPr>
            <a:spLocks noGrp="1"/>
          </p:cNvSpPr>
          <p:nvPr>
            <p:ph idx="1"/>
          </p:nvPr>
        </p:nvSpPr>
        <p:spPr>
          <a:xfrm>
            <a:off x="457200" y="1412776"/>
            <a:ext cx="8229600" cy="4713387"/>
          </a:xfrm>
        </p:spPr>
        <p:txBody>
          <a:bodyPr>
            <a:normAutofit/>
          </a:bodyPr>
          <a:lstStyle/>
          <a:p>
            <a:r>
              <a:rPr lang="fr-FR" dirty="0" smtClean="0"/>
              <a:t>Depuis plus de 2 ans :</a:t>
            </a:r>
          </a:p>
          <a:p>
            <a:pPr lvl="1"/>
            <a:r>
              <a:rPr lang="fr-FR" dirty="0" smtClean="0"/>
              <a:t>En accord avec l’IGEN Dominique TARAUD pour la STI2D, écriture d’un document à destination des professeurs ayant pour but de présenter le plus correctement possible le langage SysML pour une mise en ligne sur la plate-forme collaborative </a:t>
            </a:r>
            <a:r>
              <a:rPr lang="fr-FR" dirty="0" err="1" smtClean="0"/>
              <a:t>Pairformance</a:t>
            </a:r>
            <a:r>
              <a:rPr lang="fr-FR" dirty="0" smtClean="0"/>
              <a:t>. </a:t>
            </a:r>
          </a:p>
          <a:p>
            <a:pPr marL="857250" lvl="2" indent="0">
              <a:buNone/>
            </a:pPr>
            <a:r>
              <a:rPr lang="fr-FR" u="sng" dirty="0" smtClean="0"/>
              <a:t>Nota :</a:t>
            </a:r>
            <a:r>
              <a:rPr lang="fr-FR" dirty="0" smtClean="0"/>
              <a:t> ce document (analyse SysML de la balance HALO) a été mise sur le site de l’UPSTI dernièrement dans une version revue</a:t>
            </a:r>
          </a:p>
          <a:p>
            <a:pPr lvl="1"/>
            <a:r>
              <a:rPr lang="fr-FR" dirty="0" smtClean="0"/>
              <a:t>Formateur dans l’académie d’Orléans-Tours ainsi que formateur de formateurs dans les académies de Limoges, Poitiers et Rennes.</a:t>
            </a:r>
          </a:p>
          <a:p>
            <a:pPr lvl="1"/>
            <a:r>
              <a:rPr lang="fr-FR" dirty="0" smtClean="0"/>
              <a:t>Comme je suis persuadé de la pertinence, voire de la nécessité, de ce langage pour la formation d’un futur technicien ou ingénieur, on peut me qualifier « d’évangéliste SysML ».</a:t>
            </a:r>
          </a:p>
          <a:p>
            <a:pPr lvl="1"/>
            <a:r>
              <a:rPr lang="fr-FR" dirty="0" smtClean="0"/>
              <a:t>Face à tout ce qu’on peut trouver sur internet, je vous propose dans la suite une version expliquée et surtout </a:t>
            </a:r>
            <a:r>
              <a:rPr lang="fr-FR" b="1" u="sng" dirty="0" smtClean="0"/>
              <a:t>démystifiée</a:t>
            </a:r>
            <a:r>
              <a:rPr lang="fr-FR" dirty="0"/>
              <a:t> </a:t>
            </a:r>
            <a:r>
              <a:rPr lang="fr-FR" dirty="0" smtClean="0"/>
              <a:t>de ce langage.</a:t>
            </a:r>
          </a:p>
          <a:p>
            <a:pPr lvl="1"/>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4</a:t>
            </a:fld>
            <a:endParaRPr lang="en-US"/>
          </a:p>
        </p:txBody>
      </p:sp>
    </p:spTree>
    <p:extLst>
      <p:ext uri="{BB962C8B-B14F-4D97-AF65-F5344CB8AC3E}">
        <p14:creationId xmlns:p14="http://schemas.microsoft.com/office/powerpoint/2010/main" xmlns="" val="1368318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Chaines d’information/énergie</a:t>
            </a:r>
            <a:endParaRPr lang="fr-FR" dirty="0"/>
          </a:p>
        </p:txBody>
      </p:sp>
      <p:sp>
        <p:nvSpPr>
          <p:cNvPr id="3" name="Espace réservé du contenu 2"/>
          <p:cNvSpPr>
            <a:spLocks noGrp="1"/>
          </p:cNvSpPr>
          <p:nvPr>
            <p:ph idx="1"/>
          </p:nvPr>
        </p:nvSpPr>
        <p:spPr/>
        <p:txBody>
          <a:bodyPr>
            <a:normAutofit/>
          </a:bodyPr>
          <a:lstStyle/>
          <a:p>
            <a:r>
              <a:rPr lang="fr-FR" dirty="0" smtClean="0"/>
              <a:t>Modèle adapté à des </a:t>
            </a:r>
            <a:r>
              <a:rPr lang="fr-FR" b="1" u="sng" dirty="0" smtClean="0"/>
              <a:t>systèmes mécatroniques très simples</a:t>
            </a:r>
            <a:r>
              <a:rPr lang="fr-FR" dirty="0"/>
              <a:t> </a:t>
            </a:r>
            <a:r>
              <a:rPr lang="fr-FR" dirty="0" smtClean="0"/>
              <a:t>(sinon difficile à utiliser, car les systèmes ne se limitent généralement pas à une chaine d’information et une chaine d’énergie).</a:t>
            </a:r>
          </a:p>
          <a:p>
            <a:r>
              <a:rPr lang="fr-FR" dirty="0" smtClean="0"/>
              <a:t>A l’avantage de constituer une première représentation en début de formation</a:t>
            </a:r>
            <a:r>
              <a:rPr lang="fr-FR" dirty="0"/>
              <a:t> </a:t>
            </a:r>
            <a:r>
              <a:rPr lang="fr-FR" dirty="0" smtClean="0"/>
              <a:t>(par exemple la première période de la première année) car sa forme permet de rapidement présenter les structures asservies.</a:t>
            </a:r>
          </a:p>
          <a:p>
            <a:r>
              <a:rPr lang="fr-FR" b="1" u="sng" dirty="0" smtClean="0"/>
              <a:t>MAIS</a:t>
            </a:r>
            <a:r>
              <a:rPr lang="fr-FR" dirty="0" smtClean="0"/>
              <a:t>, il manque tout le côté comportemental.</a:t>
            </a:r>
            <a:endParaRPr lang="fr-FR" dirty="0"/>
          </a:p>
          <a:p>
            <a:r>
              <a:rPr lang="fr-FR" dirty="0" smtClean="0"/>
              <a:t>Il sera remplacé avantageusement par les </a:t>
            </a:r>
            <a:r>
              <a:rPr lang="fr-FR" b="1" u="sng" dirty="0" smtClean="0"/>
              <a:t>diagrammes de blocs et de blocs internes</a:t>
            </a:r>
            <a:r>
              <a:rPr lang="fr-FR" dirty="0"/>
              <a:t>.</a:t>
            </a:r>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40</a:t>
            </a:fld>
            <a:endParaRPr lang="en-US"/>
          </a:p>
        </p:txBody>
      </p:sp>
    </p:spTree>
    <p:extLst>
      <p:ext uri="{BB962C8B-B14F-4D97-AF65-F5344CB8AC3E}">
        <p14:creationId xmlns:p14="http://schemas.microsoft.com/office/powerpoint/2010/main" xmlns="" val="3302058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Application dans l’enseignement</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Pour l’apprentissage de </a:t>
            </a:r>
            <a:r>
              <a:rPr lang="fr-FR" dirty="0" err="1" smtClean="0"/>
              <a:t>SysML</a:t>
            </a:r>
            <a:r>
              <a:rPr lang="fr-FR" dirty="0" smtClean="0"/>
              <a:t> :</a:t>
            </a:r>
          </a:p>
          <a:p>
            <a:pPr lvl="1"/>
            <a:r>
              <a:rPr lang="fr-FR" dirty="0" smtClean="0"/>
              <a:t>Une présentation générale rapide dès le premier cours, par exemple à partir d’un exemple ouvert depuis le logiciel.</a:t>
            </a:r>
          </a:p>
          <a:p>
            <a:pPr lvl="1"/>
            <a:r>
              <a:rPr lang="fr-FR" dirty="0" smtClean="0"/>
              <a:t>Puis donner de temps en temps des clés de lecture pour que les élèves arrivent à les lire, en TP ou en TD</a:t>
            </a:r>
          </a:p>
          <a:p>
            <a:pPr lvl="1"/>
            <a:r>
              <a:rPr lang="fr-FR" dirty="0" smtClean="0"/>
              <a:t>Voir l’exemple du TP avec la </a:t>
            </a:r>
            <a:r>
              <a:rPr lang="fr-FR" dirty="0" err="1" smtClean="0"/>
              <a:t>cordeuse</a:t>
            </a:r>
            <a:r>
              <a:rPr lang="fr-FR" dirty="0" smtClean="0"/>
              <a:t> publié sur le site de l’UPSTI.</a:t>
            </a:r>
          </a:p>
          <a:p>
            <a:r>
              <a:rPr lang="fr-FR" dirty="0" smtClean="0"/>
              <a:t>L’idée est d’</a:t>
            </a:r>
            <a:r>
              <a:rPr lang="fr-FR" b="1" u="sng" dirty="0" smtClean="0"/>
              <a:t>insuffler</a:t>
            </a:r>
            <a:r>
              <a:rPr lang="fr-FR" dirty="0" smtClean="0"/>
              <a:t> une culture d’Ingénierie Système à l’aide du langage </a:t>
            </a:r>
            <a:r>
              <a:rPr lang="fr-FR" dirty="0" err="1" smtClean="0"/>
              <a:t>SysML</a:t>
            </a:r>
            <a:r>
              <a:rPr lang="fr-FR" dirty="0" smtClean="0"/>
              <a:t>.</a:t>
            </a:r>
          </a:p>
          <a:p>
            <a:r>
              <a:rPr lang="fr-FR" dirty="0" smtClean="0"/>
              <a:t>Les différents diagrammes doivent constituer une base de représentation du système -&gt; </a:t>
            </a:r>
            <a:r>
              <a:rPr lang="fr-FR" b="1" u="sng" dirty="0" smtClean="0"/>
              <a:t>aide à l’</a:t>
            </a:r>
            <a:r>
              <a:rPr lang="fr-FR" b="1" u="sng" dirty="0"/>
              <a:t>i</a:t>
            </a:r>
            <a:r>
              <a:rPr lang="fr-FR" b="1" u="sng" dirty="0" smtClean="0"/>
              <a:t>nvestigation</a:t>
            </a:r>
            <a:r>
              <a:rPr lang="fr-FR" dirty="0" smtClean="0"/>
              <a:t>.</a:t>
            </a:r>
          </a:p>
          <a:p>
            <a:r>
              <a:rPr lang="fr-FR" dirty="0"/>
              <a:t>Permet de donner une </a:t>
            </a:r>
            <a:r>
              <a:rPr lang="fr-FR" b="1" u="sng" dirty="0"/>
              <a:t>vision beaucoup plus large </a:t>
            </a:r>
            <a:r>
              <a:rPr lang="fr-FR" dirty="0"/>
              <a:t>d’un système.</a:t>
            </a:r>
          </a:p>
          <a:p>
            <a:endParaRPr lang="fr-FR" dirty="0" smtClean="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41</a:t>
            </a:fld>
            <a:endParaRPr lang="en-US"/>
          </a:p>
        </p:txBody>
      </p:sp>
    </p:spTree>
    <p:extLst>
      <p:ext uri="{BB962C8B-B14F-4D97-AF65-F5344CB8AC3E}">
        <p14:creationId xmlns:p14="http://schemas.microsoft.com/office/powerpoint/2010/main" xmlns="" val="451792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L’outil informatique</a:t>
            </a:r>
            <a:endParaRPr lang="fr-FR" dirty="0"/>
          </a:p>
        </p:txBody>
      </p:sp>
      <p:sp>
        <p:nvSpPr>
          <p:cNvPr id="3" name="Espace réservé du contenu 2"/>
          <p:cNvSpPr>
            <a:spLocks noGrp="1"/>
          </p:cNvSpPr>
          <p:nvPr>
            <p:ph idx="1"/>
          </p:nvPr>
        </p:nvSpPr>
        <p:spPr/>
        <p:txBody>
          <a:bodyPr/>
          <a:lstStyle/>
          <a:p>
            <a:r>
              <a:rPr lang="fr-FR" dirty="0" smtClean="0"/>
              <a:t>Élément crucial dans l’adoption du langage.</a:t>
            </a:r>
          </a:p>
          <a:p>
            <a:endParaRPr lang="fr-FR" dirty="0" smtClean="0"/>
          </a:p>
          <a:p>
            <a:r>
              <a:rPr lang="fr-FR" dirty="0" smtClean="0"/>
              <a:t>Il doit permettre :</a:t>
            </a:r>
          </a:p>
          <a:p>
            <a:pPr lvl="1"/>
            <a:r>
              <a:rPr lang="fr-FR" dirty="0" smtClean="0"/>
              <a:t>De saisir des diagrammes facilement.</a:t>
            </a:r>
          </a:p>
          <a:p>
            <a:pPr lvl="1"/>
            <a:r>
              <a:rPr lang="fr-FR" dirty="0" smtClean="0"/>
              <a:t>D’aider à la cohérence du modèle.</a:t>
            </a:r>
          </a:p>
          <a:p>
            <a:pPr lvl="1"/>
            <a:r>
              <a:rPr lang="fr-FR" dirty="0" smtClean="0"/>
              <a:t>D’intégrer des éléments extérieurs.</a:t>
            </a:r>
          </a:p>
          <a:p>
            <a:pPr lvl="1"/>
            <a:r>
              <a:rPr lang="fr-FR" dirty="0" smtClean="0"/>
              <a:t>Et enfin de simuler</a:t>
            </a:r>
            <a:r>
              <a:rPr lang="fr-FR" dirty="0"/>
              <a:t> </a:t>
            </a:r>
            <a:r>
              <a:rPr lang="fr-FR" dirty="0" smtClean="0"/>
              <a:t>le modèle mis en place.</a:t>
            </a:r>
          </a:p>
          <a:p>
            <a:pPr lvl="1"/>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42</a:t>
            </a:fld>
            <a:endParaRPr lang="en-US"/>
          </a:p>
        </p:txBody>
      </p:sp>
    </p:spTree>
    <p:extLst>
      <p:ext uri="{BB962C8B-B14F-4D97-AF65-F5344CB8AC3E}">
        <p14:creationId xmlns:p14="http://schemas.microsoft.com/office/powerpoint/2010/main" xmlns="" val="4063846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L’outil </a:t>
            </a:r>
            <a:r>
              <a:rPr lang="fr-FR" dirty="0" smtClean="0"/>
              <a:t>informatique</a:t>
            </a:r>
            <a:br>
              <a:rPr lang="fr-FR" dirty="0" smtClean="0"/>
            </a:br>
            <a:r>
              <a:rPr lang="fr-FR" sz="1600" dirty="0" smtClean="0"/>
              <a:t>(avis qui n’engage que moi !)</a:t>
            </a:r>
            <a:endParaRPr lang="fr-FR" sz="1600" dirty="0"/>
          </a:p>
        </p:txBody>
      </p:sp>
      <p:sp>
        <p:nvSpPr>
          <p:cNvPr id="3" name="Espace réservé du contenu 2"/>
          <p:cNvSpPr>
            <a:spLocks noGrp="1"/>
          </p:cNvSpPr>
          <p:nvPr>
            <p:ph idx="1"/>
          </p:nvPr>
        </p:nvSpPr>
        <p:spPr/>
        <p:txBody>
          <a:bodyPr>
            <a:normAutofit fontScale="92500"/>
          </a:bodyPr>
          <a:lstStyle/>
          <a:p>
            <a:pPr marL="0" indent="0">
              <a:buNone/>
            </a:pPr>
            <a:r>
              <a:rPr lang="fr-FR" dirty="0" smtClean="0"/>
              <a:t>Les outils testés :</a:t>
            </a:r>
          </a:p>
          <a:p>
            <a:r>
              <a:rPr lang="fr-FR" dirty="0" smtClean="0"/>
              <a:t>Microsoft </a:t>
            </a:r>
            <a:r>
              <a:rPr lang="fr-FR" b="1" dirty="0" smtClean="0"/>
              <a:t>Visio</a:t>
            </a:r>
            <a:r>
              <a:rPr lang="fr-FR" dirty="0" smtClean="0"/>
              <a:t> : plus que rudimentaire. Pas du tout adapté car il s’agit d’un simple outil de dessin, pas de validation du langage.</a:t>
            </a:r>
          </a:p>
          <a:p>
            <a:r>
              <a:rPr lang="fr-FR" b="1" dirty="0" smtClean="0"/>
              <a:t>TOP CASED</a:t>
            </a:r>
            <a:r>
              <a:rPr lang="fr-FR" dirty="0" smtClean="0"/>
              <a:t> : outil gratuit mais très difficile à prendre en main, et ce dès l’installation. Peu ergonomique.</a:t>
            </a:r>
          </a:p>
          <a:p>
            <a:r>
              <a:rPr lang="fr-FR" b="1" dirty="0" err="1" smtClean="0"/>
              <a:t>Rhapsody</a:t>
            </a:r>
            <a:r>
              <a:rPr lang="fr-FR" dirty="0" smtClean="0"/>
              <a:t> d’IBM : gratuit pour l’enseignement. Installation avec un serveur de licence lourde, pas très intuitif. Mais logiciel reconnu dans l’industrie.</a:t>
            </a:r>
          </a:p>
          <a:p>
            <a:r>
              <a:rPr lang="fr-FR" b="1" dirty="0" smtClean="0"/>
              <a:t>Artisan Studio</a:t>
            </a:r>
            <a:r>
              <a:rPr lang="fr-FR" dirty="0" smtClean="0"/>
              <a:t> : gratuit pour l’enseignement (à renouveler tous les ans). Outil industriel. Pas des plus ergonomique. </a:t>
            </a:r>
          </a:p>
          <a:p>
            <a:r>
              <a:rPr lang="fr-FR" b="1" dirty="0" smtClean="0"/>
              <a:t>MagicDraw</a:t>
            </a:r>
            <a:r>
              <a:rPr lang="fr-FR" dirty="0" smtClean="0"/>
              <a:t> : payant mais 400€ pour une licence établissement. De loin le plus ergonomique. Beaucoup de possibilités.</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43</a:t>
            </a:fld>
            <a:endParaRPr lang="en-US"/>
          </a:p>
        </p:txBody>
      </p:sp>
    </p:spTree>
    <p:extLst>
      <p:ext uri="{BB962C8B-B14F-4D97-AF65-F5344CB8AC3E}">
        <p14:creationId xmlns:p14="http://schemas.microsoft.com/office/powerpoint/2010/main" xmlns="" val="715804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sz="3600" dirty="0" smtClean="0"/>
              <a:t>Conclusion : </a:t>
            </a:r>
            <a:r>
              <a:rPr lang="en-US" sz="3600" dirty="0" err="1" smtClean="0"/>
              <a:t>Pourquoi</a:t>
            </a:r>
            <a:r>
              <a:rPr lang="en-US" sz="3600" dirty="0" smtClean="0"/>
              <a:t> </a:t>
            </a:r>
            <a:r>
              <a:rPr lang="en-US" sz="3600" dirty="0" err="1" smtClean="0"/>
              <a:t>SysML</a:t>
            </a:r>
            <a:r>
              <a:rPr lang="en-US" sz="3600" dirty="0" smtClean="0"/>
              <a:t> </a:t>
            </a:r>
            <a:r>
              <a:rPr lang="en-US" sz="3600" dirty="0" err="1" smtClean="0"/>
              <a:t>est</a:t>
            </a:r>
            <a:r>
              <a:rPr lang="en-US" sz="3600" dirty="0" smtClean="0"/>
              <a:t> pertinent (1)</a:t>
            </a:r>
            <a:endParaRPr lang="en-US" sz="3600" dirty="0"/>
          </a:p>
        </p:txBody>
      </p:sp>
      <p:graphicFrame>
        <p:nvGraphicFramePr>
          <p:cNvPr id="106503" name="Object 7"/>
          <p:cNvGraphicFramePr>
            <a:graphicFrameLocks noChangeAspect="1"/>
          </p:cNvGraphicFramePr>
          <p:nvPr/>
        </p:nvGraphicFramePr>
        <p:xfrm>
          <a:off x="1219200" y="1676400"/>
          <a:ext cx="6572250" cy="3773488"/>
        </p:xfrm>
        <a:graphic>
          <a:graphicData uri="http://schemas.openxmlformats.org/presentationml/2006/ole">
            <p:oleObj spid="_x0000_s5187" name="Visio" r:id="rId3" imgW="6572147" imgH="3773668" progId="">
              <p:embed/>
            </p:oleObj>
          </a:graphicData>
        </a:graphic>
      </p:graphicFrame>
      <p:sp>
        <p:nvSpPr>
          <p:cNvPr id="2" name="ZoneTexte 1"/>
          <p:cNvSpPr txBox="1"/>
          <p:nvPr/>
        </p:nvSpPr>
        <p:spPr>
          <a:xfrm>
            <a:off x="467544" y="1124744"/>
            <a:ext cx="7488832" cy="276999"/>
          </a:xfrm>
          <a:prstGeom prst="rect">
            <a:avLst/>
          </a:prstGeom>
          <a:noFill/>
        </p:spPr>
        <p:txBody>
          <a:bodyPr wrap="square" rtlCol="0">
            <a:spAutoFit/>
          </a:bodyPr>
          <a:lstStyle/>
          <a:p>
            <a:r>
              <a:rPr lang="fr-FR" sz="1200" dirty="0"/>
              <a:t>http://www.incose.org/orlando/Attach/200704/Why_SysML.ppt</a:t>
            </a:r>
          </a:p>
        </p:txBody>
      </p:sp>
      <p:sp>
        <p:nvSpPr>
          <p:cNvPr id="3" name="ZoneTexte 2"/>
          <p:cNvSpPr txBox="1"/>
          <p:nvPr/>
        </p:nvSpPr>
        <p:spPr>
          <a:xfrm>
            <a:off x="2195736" y="5468938"/>
            <a:ext cx="5040560" cy="954107"/>
          </a:xfrm>
          <a:prstGeom prst="rect">
            <a:avLst/>
          </a:prstGeom>
          <a:noFill/>
        </p:spPr>
        <p:txBody>
          <a:bodyPr wrap="square" rtlCol="0">
            <a:spAutoFit/>
          </a:bodyPr>
          <a:lstStyle/>
          <a:p>
            <a:pPr algn="ctr"/>
            <a:r>
              <a:rPr lang="fr-FR" sz="2800" b="1" dirty="0" smtClean="0">
                <a:solidFill>
                  <a:schemeClr val="accent1">
                    <a:lumMod val="75000"/>
                  </a:schemeClr>
                </a:solidFill>
              </a:rPr>
              <a:t>Représentation d’un système par  schéma bloc</a:t>
            </a:r>
            <a:endParaRPr lang="fr-FR" sz="2800" b="1" dirty="0">
              <a:solidFill>
                <a:schemeClr val="accent1">
                  <a:lumMod val="75000"/>
                </a:schemeClr>
              </a:solidFill>
            </a:endParaRPr>
          </a:p>
        </p:txBody>
      </p:sp>
    </p:spTree>
    <p:extLst>
      <p:ext uri="{BB962C8B-B14F-4D97-AF65-F5344CB8AC3E}">
        <p14:creationId xmlns:p14="http://schemas.microsoft.com/office/powerpoint/2010/main" xmlns="" val="2568941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56" name="Object 12"/>
          <p:cNvGraphicFramePr>
            <a:graphicFrameLocks noGrp="1" noChangeAspect="1"/>
          </p:cNvGraphicFramePr>
          <p:nvPr>
            <p:ph sz="half" idx="1"/>
          </p:nvPr>
        </p:nvGraphicFramePr>
        <p:xfrm>
          <a:off x="2149475" y="3178175"/>
          <a:ext cx="273050" cy="273050"/>
        </p:xfrm>
        <a:graphic>
          <a:graphicData uri="http://schemas.openxmlformats.org/presentationml/2006/ole">
            <p:oleObj spid="_x0000_s6463" name="Visio" r:id="rId3" imgW="272508" imgH="272451" progId="">
              <p:embed/>
            </p:oleObj>
          </a:graphicData>
        </a:graphic>
      </p:graphicFrame>
      <p:graphicFrame>
        <p:nvGraphicFramePr>
          <p:cNvPr id="108551" name="Object 7"/>
          <p:cNvGraphicFramePr>
            <a:graphicFrameLocks noGrp="1" noChangeAspect="1"/>
          </p:cNvGraphicFramePr>
          <p:nvPr>
            <p:ph sz="quarter" idx="2"/>
          </p:nvPr>
        </p:nvGraphicFramePr>
        <p:xfrm>
          <a:off x="1524000" y="1828800"/>
          <a:ext cx="1301750" cy="901700"/>
        </p:xfrm>
        <a:graphic>
          <a:graphicData uri="http://schemas.openxmlformats.org/presentationml/2006/ole">
            <p:oleObj spid="_x0000_s6464" name="Visio" r:id="rId4" imgW="1301249" imgH="900908" progId="">
              <p:embed/>
            </p:oleObj>
          </a:graphicData>
        </a:graphic>
      </p:graphicFrame>
      <p:sp>
        <p:nvSpPr>
          <p:cNvPr id="108555" name="Text Box 11"/>
          <p:cNvSpPr txBox="1">
            <a:spLocks noChangeArrowheads="1"/>
          </p:cNvSpPr>
          <p:nvPr/>
        </p:nvSpPr>
        <p:spPr bwMode="auto">
          <a:xfrm>
            <a:off x="1447800" y="1371600"/>
            <a:ext cx="16970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2CA8"/>
                </a:solidFill>
              </a:rPr>
              <a:t>A component</a:t>
            </a:r>
          </a:p>
        </p:txBody>
      </p:sp>
      <p:graphicFrame>
        <p:nvGraphicFramePr>
          <p:cNvPr id="108559" name="Object 15"/>
          <p:cNvGraphicFramePr>
            <a:graphicFrameLocks noGrp="1" noChangeAspect="1"/>
          </p:cNvGraphicFramePr>
          <p:nvPr>
            <p:ph sz="quarter" idx="3"/>
          </p:nvPr>
        </p:nvGraphicFramePr>
        <p:xfrm>
          <a:off x="2133600" y="3581400"/>
          <a:ext cx="273050" cy="273050"/>
        </p:xfrm>
        <a:graphic>
          <a:graphicData uri="http://schemas.openxmlformats.org/presentationml/2006/ole">
            <p:oleObj spid="_x0000_s6465" name="Visio" r:id="rId5" imgW="272508" imgH="272451" progId="">
              <p:embed/>
            </p:oleObj>
          </a:graphicData>
        </a:graphic>
      </p:graphicFrame>
      <p:sp>
        <p:nvSpPr>
          <p:cNvPr id="108561" name="Text Box 17"/>
          <p:cNvSpPr txBox="1">
            <a:spLocks noChangeArrowheads="1"/>
          </p:cNvSpPr>
          <p:nvPr/>
        </p:nvSpPr>
        <p:spPr bwMode="auto">
          <a:xfrm>
            <a:off x="2590800" y="3168650"/>
            <a:ext cx="4394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2CA8"/>
                </a:solidFill>
              </a:rPr>
              <a:t>Ports – controlled points of interface</a:t>
            </a:r>
          </a:p>
          <a:p>
            <a:r>
              <a:rPr lang="en-US" b="1">
                <a:solidFill>
                  <a:srgbClr val="002CA8"/>
                </a:solidFill>
              </a:rPr>
              <a:t>(with optional direction)</a:t>
            </a:r>
          </a:p>
        </p:txBody>
      </p:sp>
      <p:graphicFrame>
        <p:nvGraphicFramePr>
          <p:cNvPr id="108564" name="Object 20"/>
          <p:cNvGraphicFramePr>
            <a:graphicFrameLocks noChangeAspect="1"/>
          </p:cNvGraphicFramePr>
          <p:nvPr/>
        </p:nvGraphicFramePr>
        <p:xfrm>
          <a:off x="4876800" y="1905000"/>
          <a:ext cx="2667000" cy="704850"/>
        </p:xfrm>
        <a:graphic>
          <a:graphicData uri="http://schemas.openxmlformats.org/presentationml/2006/ole">
            <p:oleObj spid="_x0000_s6466" name="Visio" r:id="rId6" imgW="1866365" imgH="493532" progId="">
              <p:embed/>
            </p:oleObj>
          </a:graphicData>
        </a:graphic>
      </p:graphicFrame>
      <p:sp>
        <p:nvSpPr>
          <p:cNvPr id="108565" name="Text Box 21"/>
          <p:cNvSpPr txBox="1">
            <a:spLocks noChangeArrowheads="1"/>
          </p:cNvSpPr>
          <p:nvPr/>
        </p:nvSpPr>
        <p:spPr bwMode="auto">
          <a:xfrm>
            <a:off x="4800600" y="1371600"/>
            <a:ext cx="2913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2CA8"/>
                </a:solidFill>
              </a:rPr>
              <a:t>A frame to group things</a:t>
            </a:r>
          </a:p>
        </p:txBody>
      </p:sp>
      <p:graphicFrame>
        <p:nvGraphicFramePr>
          <p:cNvPr id="108568" name="Object 24"/>
          <p:cNvGraphicFramePr>
            <a:graphicFrameLocks noChangeAspect="1"/>
          </p:cNvGraphicFramePr>
          <p:nvPr/>
        </p:nvGraphicFramePr>
        <p:xfrm>
          <a:off x="2133600" y="4343400"/>
          <a:ext cx="312738" cy="727075"/>
        </p:xfrm>
        <a:graphic>
          <a:graphicData uri="http://schemas.openxmlformats.org/presentationml/2006/ole">
            <p:oleObj spid="_x0000_s6467" name="Visio" r:id="rId7" imgW="312379" imgH="726643" progId="">
              <p:embed/>
            </p:oleObj>
          </a:graphicData>
        </a:graphic>
      </p:graphicFrame>
      <p:sp>
        <p:nvSpPr>
          <p:cNvPr id="108569" name="Text Box 25"/>
          <p:cNvSpPr txBox="1">
            <a:spLocks noChangeArrowheads="1"/>
          </p:cNvSpPr>
          <p:nvPr/>
        </p:nvSpPr>
        <p:spPr bwMode="auto">
          <a:xfrm>
            <a:off x="2590800" y="4343400"/>
            <a:ext cx="3635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2CA8"/>
                </a:solidFill>
              </a:rPr>
              <a:t>An Interface entity - Required</a:t>
            </a:r>
          </a:p>
        </p:txBody>
      </p:sp>
      <p:sp>
        <p:nvSpPr>
          <p:cNvPr id="108570" name="Text Box 26"/>
          <p:cNvSpPr txBox="1">
            <a:spLocks noChangeArrowheads="1"/>
          </p:cNvSpPr>
          <p:nvPr/>
        </p:nvSpPr>
        <p:spPr bwMode="auto">
          <a:xfrm>
            <a:off x="2590800" y="4800600"/>
            <a:ext cx="35909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b="1">
                <a:solidFill>
                  <a:srgbClr val="002CA8"/>
                </a:solidFill>
              </a:rPr>
              <a:t>An Interface entity - Supplied</a:t>
            </a:r>
          </a:p>
        </p:txBody>
      </p:sp>
      <p:sp>
        <p:nvSpPr>
          <p:cNvPr id="108571" name="Line 27"/>
          <p:cNvSpPr>
            <a:spLocks noChangeShapeType="1"/>
          </p:cNvSpPr>
          <p:nvPr/>
        </p:nvSpPr>
        <p:spPr bwMode="auto">
          <a:xfrm flipH="1">
            <a:off x="2000250" y="4533900"/>
            <a:ext cx="1524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08572" name="Line 28"/>
          <p:cNvSpPr>
            <a:spLocks noChangeShapeType="1"/>
          </p:cNvSpPr>
          <p:nvPr/>
        </p:nvSpPr>
        <p:spPr bwMode="auto">
          <a:xfrm flipH="1">
            <a:off x="2105025" y="4962525"/>
            <a:ext cx="1524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7" name="Rectangle 2"/>
          <p:cNvSpPr>
            <a:spLocks noGrp="1" noChangeArrowheads="1"/>
          </p:cNvSpPr>
          <p:nvPr>
            <p:ph type="title"/>
          </p:nvPr>
        </p:nvSpPr>
        <p:spPr>
          <a:xfrm>
            <a:off x="457200" y="274638"/>
            <a:ext cx="8229600" cy="1143000"/>
          </a:xfrm>
        </p:spPr>
        <p:txBody>
          <a:bodyPr>
            <a:normAutofit fontScale="90000"/>
          </a:bodyPr>
          <a:lstStyle/>
          <a:p>
            <a:r>
              <a:rPr lang="en-US" sz="3600" dirty="0" smtClean="0"/>
              <a:t>Conclusion : </a:t>
            </a:r>
            <a:r>
              <a:rPr lang="en-US" sz="3600" dirty="0" err="1" smtClean="0"/>
              <a:t>Pourquoi</a:t>
            </a:r>
            <a:r>
              <a:rPr lang="en-US" sz="3600" dirty="0" smtClean="0"/>
              <a:t> </a:t>
            </a:r>
            <a:r>
              <a:rPr lang="en-US" sz="3600" dirty="0" err="1" smtClean="0"/>
              <a:t>SysML</a:t>
            </a:r>
            <a:r>
              <a:rPr lang="en-US" sz="3600" dirty="0" smtClean="0"/>
              <a:t> </a:t>
            </a:r>
            <a:r>
              <a:rPr lang="en-US" sz="3600" dirty="0" err="1" smtClean="0"/>
              <a:t>est</a:t>
            </a:r>
            <a:r>
              <a:rPr lang="en-US" sz="3600" dirty="0" smtClean="0"/>
              <a:t> pertinent (2)</a:t>
            </a:r>
            <a:endParaRPr lang="en-US" sz="3600" dirty="0"/>
          </a:p>
        </p:txBody>
      </p:sp>
      <p:sp>
        <p:nvSpPr>
          <p:cNvPr id="18" name="ZoneTexte 17"/>
          <p:cNvSpPr txBox="1"/>
          <p:nvPr/>
        </p:nvSpPr>
        <p:spPr>
          <a:xfrm>
            <a:off x="467544" y="1196752"/>
            <a:ext cx="6823766" cy="276999"/>
          </a:xfrm>
          <a:prstGeom prst="rect">
            <a:avLst/>
          </a:prstGeom>
          <a:noFill/>
        </p:spPr>
        <p:txBody>
          <a:bodyPr wrap="square" rtlCol="0">
            <a:spAutoFit/>
          </a:bodyPr>
          <a:lstStyle/>
          <a:p>
            <a:r>
              <a:rPr lang="fr-FR" sz="1200" dirty="0"/>
              <a:t>http://www.incose.org/orlando/Attach/200704/Why_SysML.ppt</a:t>
            </a:r>
          </a:p>
        </p:txBody>
      </p:sp>
      <p:sp>
        <p:nvSpPr>
          <p:cNvPr id="19" name="ZoneTexte 18"/>
          <p:cNvSpPr txBox="1"/>
          <p:nvPr/>
        </p:nvSpPr>
        <p:spPr>
          <a:xfrm>
            <a:off x="2195736" y="5468938"/>
            <a:ext cx="5040560" cy="954107"/>
          </a:xfrm>
          <a:prstGeom prst="rect">
            <a:avLst/>
          </a:prstGeom>
          <a:noFill/>
        </p:spPr>
        <p:txBody>
          <a:bodyPr wrap="square" rtlCol="0">
            <a:spAutoFit/>
          </a:bodyPr>
          <a:lstStyle/>
          <a:p>
            <a:pPr algn="ctr"/>
            <a:r>
              <a:rPr lang="fr-FR" sz="2800" b="1" dirty="0" smtClean="0">
                <a:solidFill>
                  <a:schemeClr val="accent1">
                    <a:lumMod val="75000"/>
                  </a:schemeClr>
                </a:solidFill>
              </a:rPr>
              <a:t>Utilisation d’une syntaxe pour représenter le système</a:t>
            </a:r>
            <a:endParaRPr lang="fr-FR" sz="2800" b="1" dirty="0">
              <a:solidFill>
                <a:schemeClr val="accent1">
                  <a:lumMod val="75000"/>
                </a:schemeClr>
              </a:solidFill>
            </a:endParaRPr>
          </a:p>
        </p:txBody>
      </p:sp>
    </p:spTree>
    <p:extLst>
      <p:ext uri="{BB962C8B-B14F-4D97-AF65-F5344CB8AC3E}">
        <p14:creationId xmlns:p14="http://schemas.microsoft.com/office/powerpoint/2010/main" xmlns="" val="194376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3" name="Object 5"/>
          <p:cNvGraphicFramePr>
            <a:graphicFrameLocks noChangeAspect="1"/>
          </p:cNvGraphicFramePr>
          <p:nvPr>
            <p:extLst>
              <p:ext uri="{D42A27DB-BD31-4B8C-83A1-F6EECF244321}">
                <p14:modId xmlns:p14="http://schemas.microsoft.com/office/powerpoint/2010/main" xmlns="" val="2614882300"/>
              </p:ext>
            </p:extLst>
          </p:nvPr>
        </p:nvGraphicFramePr>
        <p:xfrm>
          <a:off x="2699792" y="1103838"/>
          <a:ext cx="6264696" cy="5117743"/>
        </p:xfrm>
        <a:graphic>
          <a:graphicData uri="http://schemas.openxmlformats.org/presentationml/2006/ole">
            <p:oleObj spid="_x0000_s7236" name="Visio" r:id="rId3" imgW="10333873" imgH="8497011" progId="">
              <p:embed/>
            </p:oleObj>
          </a:graphicData>
        </a:graphic>
      </p:graphicFrame>
      <p:sp>
        <p:nvSpPr>
          <p:cNvPr id="6" name="Rectangle 2"/>
          <p:cNvSpPr>
            <a:spLocks noGrp="1" noChangeArrowheads="1"/>
          </p:cNvSpPr>
          <p:nvPr>
            <p:ph type="title"/>
          </p:nvPr>
        </p:nvSpPr>
        <p:spPr>
          <a:xfrm>
            <a:off x="457200" y="274638"/>
            <a:ext cx="8229600" cy="1143000"/>
          </a:xfrm>
        </p:spPr>
        <p:txBody>
          <a:bodyPr>
            <a:normAutofit fontScale="90000"/>
          </a:bodyPr>
          <a:lstStyle/>
          <a:p>
            <a:r>
              <a:rPr lang="en-US" sz="3600" dirty="0" smtClean="0"/>
              <a:t>Conclusion : </a:t>
            </a:r>
            <a:r>
              <a:rPr lang="en-US" sz="3600" dirty="0" err="1" smtClean="0"/>
              <a:t>Pourquoi</a:t>
            </a:r>
            <a:r>
              <a:rPr lang="en-US" sz="3600" dirty="0" smtClean="0"/>
              <a:t> </a:t>
            </a:r>
            <a:r>
              <a:rPr lang="en-US" sz="3600" dirty="0" err="1" smtClean="0"/>
              <a:t>SysML</a:t>
            </a:r>
            <a:r>
              <a:rPr lang="en-US" sz="3600" dirty="0" smtClean="0"/>
              <a:t> </a:t>
            </a:r>
            <a:r>
              <a:rPr lang="en-US" sz="3600" dirty="0" err="1" smtClean="0"/>
              <a:t>est</a:t>
            </a:r>
            <a:r>
              <a:rPr lang="en-US" sz="3600" dirty="0" smtClean="0"/>
              <a:t> pertinent (3)</a:t>
            </a:r>
            <a:endParaRPr lang="en-US" sz="3600" dirty="0"/>
          </a:p>
        </p:txBody>
      </p:sp>
      <p:sp>
        <p:nvSpPr>
          <p:cNvPr id="7" name="ZoneTexte 6"/>
          <p:cNvSpPr txBox="1"/>
          <p:nvPr/>
        </p:nvSpPr>
        <p:spPr>
          <a:xfrm>
            <a:off x="484538" y="980728"/>
            <a:ext cx="3672408" cy="246221"/>
          </a:xfrm>
          <a:prstGeom prst="rect">
            <a:avLst/>
          </a:prstGeom>
          <a:noFill/>
        </p:spPr>
        <p:txBody>
          <a:bodyPr wrap="square" rtlCol="0">
            <a:spAutoFit/>
          </a:bodyPr>
          <a:lstStyle/>
          <a:p>
            <a:r>
              <a:rPr lang="fr-FR" sz="1000" dirty="0"/>
              <a:t>http://www.incose.org/orlando/Attach/200704/Why_SysML.ppt</a:t>
            </a:r>
          </a:p>
        </p:txBody>
      </p:sp>
      <p:sp>
        <p:nvSpPr>
          <p:cNvPr id="8" name="ZoneTexte 7"/>
          <p:cNvSpPr txBox="1"/>
          <p:nvPr/>
        </p:nvSpPr>
        <p:spPr>
          <a:xfrm>
            <a:off x="0" y="2123728"/>
            <a:ext cx="2483768" cy="2677656"/>
          </a:xfrm>
          <a:prstGeom prst="rect">
            <a:avLst/>
          </a:prstGeom>
          <a:noFill/>
        </p:spPr>
        <p:txBody>
          <a:bodyPr wrap="square" rtlCol="0">
            <a:spAutoFit/>
          </a:bodyPr>
          <a:lstStyle/>
          <a:p>
            <a:pPr algn="ctr"/>
            <a:r>
              <a:rPr lang="fr-FR" sz="2800" b="1" dirty="0" smtClean="0">
                <a:solidFill>
                  <a:schemeClr val="accent1">
                    <a:lumMod val="75000"/>
                  </a:schemeClr>
                </a:solidFill>
              </a:rPr>
              <a:t>Représentation formalisée beaucoup plus claire si on a les clés de lecture…</a:t>
            </a:r>
            <a:endParaRPr lang="fr-FR" sz="2800" b="1" dirty="0">
              <a:solidFill>
                <a:schemeClr val="accent1">
                  <a:lumMod val="75000"/>
                </a:schemeClr>
              </a:solidFill>
            </a:endParaRPr>
          </a:p>
        </p:txBody>
      </p:sp>
      <p:sp>
        <p:nvSpPr>
          <p:cNvPr id="9" name="ZoneTexte 8"/>
          <p:cNvSpPr txBox="1"/>
          <p:nvPr/>
        </p:nvSpPr>
        <p:spPr>
          <a:xfrm>
            <a:off x="0" y="4771048"/>
            <a:ext cx="2483768" cy="954107"/>
          </a:xfrm>
          <a:prstGeom prst="rect">
            <a:avLst/>
          </a:prstGeom>
          <a:noFill/>
        </p:spPr>
        <p:txBody>
          <a:bodyPr wrap="square" rtlCol="0">
            <a:spAutoFit/>
          </a:bodyPr>
          <a:lstStyle/>
          <a:p>
            <a:pPr algn="ctr"/>
            <a:r>
              <a:rPr lang="fr-FR" sz="2800" b="1" dirty="0" smtClean="0">
                <a:solidFill>
                  <a:schemeClr val="accent1">
                    <a:lumMod val="75000"/>
                  </a:schemeClr>
                </a:solidFill>
              </a:rPr>
              <a:t>… et nous les détenons.</a:t>
            </a:r>
            <a:endParaRPr lang="fr-FR" sz="2800" b="1" dirty="0">
              <a:solidFill>
                <a:schemeClr val="accent1">
                  <a:lumMod val="75000"/>
                </a:schemeClr>
              </a:solidFill>
            </a:endParaRPr>
          </a:p>
        </p:txBody>
      </p:sp>
    </p:spTree>
    <p:extLst>
      <p:ext uri="{BB962C8B-B14F-4D97-AF65-F5344CB8AC3E}">
        <p14:creationId xmlns:p14="http://schemas.microsoft.com/office/powerpoint/2010/main" xmlns="" val="137031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6" name="Object 4"/>
          <p:cNvGraphicFramePr>
            <a:graphicFrameLocks noChangeAspect="1"/>
          </p:cNvGraphicFramePr>
          <p:nvPr/>
        </p:nvGraphicFramePr>
        <p:xfrm>
          <a:off x="4953000" y="1600200"/>
          <a:ext cx="3689350" cy="3033713"/>
        </p:xfrm>
        <a:graphic>
          <a:graphicData uri="http://schemas.openxmlformats.org/presentationml/2006/ole">
            <p:oleObj spid="_x0000_s8324" name="Visio" r:id="rId3" imgW="10324647" imgH="8495386" progId="">
              <p:embed/>
            </p:oleObj>
          </a:graphicData>
        </a:graphic>
      </p:graphicFrame>
      <p:graphicFrame>
        <p:nvGraphicFramePr>
          <p:cNvPr id="115717" name="Object 5"/>
          <p:cNvGraphicFramePr>
            <a:graphicFrameLocks noChangeAspect="1"/>
          </p:cNvGraphicFramePr>
          <p:nvPr/>
        </p:nvGraphicFramePr>
        <p:xfrm>
          <a:off x="304800" y="2209800"/>
          <a:ext cx="4114800" cy="2362200"/>
        </p:xfrm>
        <a:graphic>
          <a:graphicData uri="http://schemas.openxmlformats.org/presentationml/2006/ole">
            <p:oleObj spid="_x0000_s8325" name="Visio" r:id="rId4" imgW="6572147" imgH="3773668" progId="">
              <p:embed/>
            </p:oleObj>
          </a:graphicData>
        </a:graphic>
      </p:graphicFrame>
      <p:sp>
        <p:nvSpPr>
          <p:cNvPr id="115718" name="Text Box 6"/>
          <p:cNvSpPr txBox="1">
            <a:spLocks noChangeArrowheads="1"/>
          </p:cNvSpPr>
          <p:nvPr/>
        </p:nvSpPr>
        <p:spPr bwMode="auto">
          <a:xfrm>
            <a:off x="457200" y="4953000"/>
            <a:ext cx="4114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solidFill>
                  <a:srgbClr val="002CA8"/>
                </a:solidFill>
              </a:rPr>
              <a:t>Block diagram with random or inconsistent meaning to symbols</a:t>
            </a:r>
          </a:p>
        </p:txBody>
      </p:sp>
      <p:sp>
        <p:nvSpPr>
          <p:cNvPr id="115719" name="Text Box 7"/>
          <p:cNvSpPr txBox="1">
            <a:spLocks noChangeArrowheads="1"/>
          </p:cNvSpPr>
          <p:nvPr/>
        </p:nvSpPr>
        <p:spPr bwMode="auto">
          <a:xfrm>
            <a:off x="4800600" y="4953000"/>
            <a:ext cx="4038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a:solidFill>
                  <a:srgbClr val="002CA8"/>
                </a:solidFill>
              </a:rPr>
              <a:t>Component diagram with well-defined syntax and grammar</a:t>
            </a:r>
          </a:p>
        </p:txBody>
      </p:sp>
      <p:sp>
        <p:nvSpPr>
          <p:cNvPr id="9" name="Rectangle 2"/>
          <p:cNvSpPr>
            <a:spLocks noGrp="1" noChangeArrowheads="1"/>
          </p:cNvSpPr>
          <p:nvPr>
            <p:ph type="title"/>
          </p:nvPr>
        </p:nvSpPr>
        <p:spPr>
          <a:xfrm>
            <a:off x="457200" y="274638"/>
            <a:ext cx="8229600" cy="1143000"/>
          </a:xfrm>
        </p:spPr>
        <p:txBody>
          <a:bodyPr>
            <a:normAutofit fontScale="90000"/>
          </a:bodyPr>
          <a:lstStyle/>
          <a:p>
            <a:r>
              <a:rPr lang="en-US" sz="3600" dirty="0" smtClean="0"/>
              <a:t>Conclusion : </a:t>
            </a:r>
            <a:r>
              <a:rPr lang="en-US" sz="3600" dirty="0" err="1" smtClean="0"/>
              <a:t>Pourquoi</a:t>
            </a:r>
            <a:r>
              <a:rPr lang="en-US" sz="3600" dirty="0" smtClean="0"/>
              <a:t> </a:t>
            </a:r>
            <a:r>
              <a:rPr lang="en-US" sz="3600" dirty="0" err="1" smtClean="0"/>
              <a:t>SysML</a:t>
            </a:r>
            <a:r>
              <a:rPr lang="en-US" sz="3600" dirty="0" smtClean="0"/>
              <a:t> </a:t>
            </a:r>
            <a:r>
              <a:rPr lang="en-US" sz="3600" dirty="0" err="1" smtClean="0"/>
              <a:t>est</a:t>
            </a:r>
            <a:r>
              <a:rPr lang="en-US" sz="3600" dirty="0" smtClean="0"/>
              <a:t> pertinent (4)</a:t>
            </a:r>
            <a:endParaRPr lang="en-US" sz="3600" dirty="0"/>
          </a:p>
        </p:txBody>
      </p:sp>
      <p:sp>
        <p:nvSpPr>
          <p:cNvPr id="10" name="ZoneTexte 9"/>
          <p:cNvSpPr txBox="1"/>
          <p:nvPr/>
        </p:nvSpPr>
        <p:spPr>
          <a:xfrm>
            <a:off x="484538" y="980728"/>
            <a:ext cx="3672408" cy="246221"/>
          </a:xfrm>
          <a:prstGeom prst="rect">
            <a:avLst/>
          </a:prstGeom>
          <a:noFill/>
        </p:spPr>
        <p:txBody>
          <a:bodyPr wrap="square" rtlCol="0">
            <a:spAutoFit/>
          </a:bodyPr>
          <a:lstStyle/>
          <a:p>
            <a:r>
              <a:rPr lang="fr-FR" sz="1000" dirty="0"/>
              <a:t>http://www.incose.org/orlando/Attach/200704/Why_SysML.ppt</a:t>
            </a:r>
          </a:p>
        </p:txBody>
      </p:sp>
      <p:sp>
        <p:nvSpPr>
          <p:cNvPr id="11" name="ZoneTexte 10"/>
          <p:cNvSpPr txBox="1"/>
          <p:nvPr/>
        </p:nvSpPr>
        <p:spPr>
          <a:xfrm>
            <a:off x="913543" y="5612493"/>
            <a:ext cx="7012114" cy="954107"/>
          </a:xfrm>
          <a:prstGeom prst="rect">
            <a:avLst/>
          </a:prstGeom>
          <a:noFill/>
        </p:spPr>
        <p:txBody>
          <a:bodyPr wrap="square" rtlCol="0">
            <a:spAutoFit/>
          </a:bodyPr>
          <a:lstStyle/>
          <a:p>
            <a:pPr algn="ctr"/>
            <a:r>
              <a:rPr lang="fr-FR" sz="2800" b="1" dirty="0" smtClean="0">
                <a:solidFill>
                  <a:schemeClr val="accent1">
                    <a:lumMod val="75000"/>
                  </a:schemeClr>
                </a:solidFill>
              </a:rPr>
              <a:t>Je vous laisse comparer ce qui se dégage de ces deux diagrammes…</a:t>
            </a:r>
            <a:endParaRPr lang="fr-FR" sz="2800" b="1" dirty="0">
              <a:solidFill>
                <a:schemeClr val="accent1">
                  <a:lumMod val="75000"/>
                </a:schemeClr>
              </a:solidFill>
            </a:endParaRPr>
          </a:p>
        </p:txBody>
      </p:sp>
    </p:spTree>
    <p:extLst>
      <p:ext uri="{BB962C8B-B14F-4D97-AF65-F5344CB8AC3E}">
        <p14:creationId xmlns:p14="http://schemas.microsoft.com/office/powerpoint/2010/main" xmlns="" val="593199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762000" y="1371600"/>
            <a:ext cx="7696200" cy="222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b="1" dirty="0">
                <a:solidFill>
                  <a:srgbClr val="002CA8"/>
                </a:solidFill>
              </a:rPr>
              <a:t>The engineer must use a consistent, </a:t>
            </a:r>
            <a:r>
              <a:rPr lang="en-US" sz="2800" b="1" u="sng" dirty="0">
                <a:solidFill>
                  <a:srgbClr val="002CA8"/>
                </a:solidFill>
              </a:rPr>
              <a:t>well-defined</a:t>
            </a:r>
            <a:r>
              <a:rPr lang="en-US" sz="2800" b="1" dirty="0">
                <a:solidFill>
                  <a:srgbClr val="002CA8"/>
                </a:solidFill>
              </a:rPr>
              <a:t>, and </a:t>
            </a:r>
            <a:r>
              <a:rPr lang="en-US" sz="2800" b="1" u="sng" dirty="0">
                <a:solidFill>
                  <a:srgbClr val="002CA8"/>
                </a:solidFill>
              </a:rPr>
              <a:t>well-understood</a:t>
            </a:r>
            <a:r>
              <a:rPr lang="en-US" sz="2800" b="1" dirty="0">
                <a:solidFill>
                  <a:srgbClr val="002CA8"/>
                </a:solidFill>
              </a:rPr>
              <a:t> language to </a:t>
            </a:r>
            <a:r>
              <a:rPr lang="en-US" sz="2800" b="1" u="sng" dirty="0">
                <a:solidFill>
                  <a:srgbClr val="002CA8"/>
                </a:solidFill>
              </a:rPr>
              <a:t>communicate</a:t>
            </a:r>
            <a:r>
              <a:rPr lang="en-US" sz="2800" b="1" dirty="0">
                <a:solidFill>
                  <a:srgbClr val="002CA8"/>
                </a:solidFill>
              </a:rPr>
              <a:t> the requirements and design to </a:t>
            </a:r>
            <a:r>
              <a:rPr lang="en-US" sz="2800" b="1" u="sng" dirty="0">
                <a:solidFill>
                  <a:srgbClr val="002CA8"/>
                </a:solidFill>
              </a:rPr>
              <a:t>other engineers</a:t>
            </a:r>
            <a:r>
              <a:rPr lang="en-US" sz="2800" b="1" dirty="0">
                <a:solidFill>
                  <a:srgbClr val="002CA8"/>
                </a:solidFill>
              </a:rPr>
              <a:t>, otherwise the product will </a:t>
            </a:r>
            <a:r>
              <a:rPr lang="en-US" sz="2800" b="1" u="sng" dirty="0">
                <a:solidFill>
                  <a:srgbClr val="002CA8"/>
                </a:solidFill>
              </a:rPr>
              <a:t>founder</a:t>
            </a:r>
            <a:r>
              <a:rPr lang="en-US" sz="2800" b="1" dirty="0">
                <a:solidFill>
                  <a:srgbClr val="002CA8"/>
                </a:solidFill>
              </a:rPr>
              <a:t>, </a:t>
            </a:r>
            <a:r>
              <a:rPr lang="en-US" sz="2800" b="1" u="sng" dirty="0">
                <a:solidFill>
                  <a:srgbClr val="002CA8"/>
                </a:solidFill>
              </a:rPr>
              <a:t>fail</a:t>
            </a:r>
            <a:r>
              <a:rPr lang="en-US" sz="2800" b="1" dirty="0">
                <a:solidFill>
                  <a:srgbClr val="002CA8"/>
                </a:solidFill>
              </a:rPr>
              <a:t>, or be a </a:t>
            </a:r>
            <a:r>
              <a:rPr lang="en-US" sz="2800" b="1" u="sng" dirty="0">
                <a:solidFill>
                  <a:srgbClr val="002CA8"/>
                </a:solidFill>
              </a:rPr>
              <a:t>disaster</a:t>
            </a:r>
            <a:r>
              <a:rPr lang="en-US" sz="2800" b="1" dirty="0">
                <a:solidFill>
                  <a:srgbClr val="002CA8"/>
                </a:solidFill>
              </a:rPr>
              <a:t>.</a:t>
            </a:r>
          </a:p>
        </p:txBody>
      </p:sp>
      <p:sp>
        <p:nvSpPr>
          <p:cNvPr id="116741" name="Text Box 5"/>
          <p:cNvSpPr txBox="1">
            <a:spLocks noChangeArrowheads="1"/>
          </p:cNvSpPr>
          <p:nvPr/>
        </p:nvSpPr>
        <p:spPr bwMode="auto">
          <a:xfrm>
            <a:off x="838200" y="4419600"/>
            <a:ext cx="76962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800" b="1" dirty="0">
                <a:solidFill>
                  <a:srgbClr val="002CA8"/>
                </a:solidFill>
              </a:rPr>
              <a:t>For the </a:t>
            </a:r>
            <a:r>
              <a:rPr lang="en-US" sz="2800" b="1" u="sng" dirty="0">
                <a:solidFill>
                  <a:srgbClr val="002CA8"/>
                </a:solidFill>
              </a:rPr>
              <a:t>systems engineer</a:t>
            </a:r>
            <a:r>
              <a:rPr lang="en-US" sz="2800" b="1" dirty="0">
                <a:solidFill>
                  <a:srgbClr val="002CA8"/>
                </a:solidFill>
              </a:rPr>
              <a:t>, that language is currently </a:t>
            </a:r>
            <a:r>
              <a:rPr lang="en-US" sz="2800" b="1" u="sng" dirty="0" err="1">
                <a:solidFill>
                  <a:srgbClr val="002CA8"/>
                </a:solidFill>
              </a:rPr>
              <a:t>SysML</a:t>
            </a:r>
            <a:r>
              <a:rPr lang="en-US" sz="2800" b="1" dirty="0">
                <a:solidFill>
                  <a:srgbClr val="002CA8"/>
                </a:solidFill>
              </a:rPr>
              <a:t>.</a:t>
            </a:r>
          </a:p>
        </p:txBody>
      </p:sp>
      <p:sp>
        <p:nvSpPr>
          <p:cNvPr id="7" name="Rectangle 2"/>
          <p:cNvSpPr>
            <a:spLocks noGrp="1" noChangeArrowheads="1"/>
          </p:cNvSpPr>
          <p:nvPr>
            <p:ph type="title"/>
          </p:nvPr>
        </p:nvSpPr>
        <p:spPr>
          <a:xfrm>
            <a:off x="457200" y="274638"/>
            <a:ext cx="8229600" cy="1143000"/>
          </a:xfrm>
        </p:spPr>
        <p:txBody>
          <a:bodyPr>
            <a:normAutofit fontScale="90000"/>
          </a:bodyPr>
          <a:lstStyle/>
          <a:p>
            <a:r>
              <a:rPr lang="en-US" sz="3600" dirty="0" smtClean="0"/>
              <a:t>Conclusion : </a:t>
            </a:r>
            <a:r>
              <a:rPr lang="en-US" sz="3600" dirty="0" err="1" smtClean="0"/>
              <a:t>Pourquoi</a:t>
            </a:r>
            <a:r>
              <a:rPr lang="en-US" sz="3600" dirty="0" smtClean="0"/>
              <a:t> </a:t>
            </a:r>
            <a:r>
              <a:rPr lang="en-US" sz="3600" dirty="0" err="1" smtClean="0"/>
              <a:t>SysML</a:t>
            </a:r>
            <a:r>
              <a:rPr lang="en-US" sz="3600" dirty="0" smtClean="0"/>
              <a:t> </a:t>
            </a:r>
            <a:r>
              <a:rPr lang="en-US" sz="3600" dirty="0" err="1" smtClean="0"/>
              <a:t>est</a:t>
            </a:r>
            <a:r>
              <a:rPr lang="en-US" sz="3600" dirty="0" smtClean="0"/>
              <a:t> pertinent (5)</a:t>
            </a:r>
            <a:endParaRPr lang="en-US" sz="3600" dirty="0"/>
          </a:p>
        </p:txBody>
      </p:sp>
      <p:sp>
        <p:nvSpPr>
          <p:cNvPr id="8" name="ZoneTexte 7"/>
          <p:cNvSpPr txBox="1"/>
          <p:nvPr/>
        </p:nvSpPr>
        <p:spPr>
          <a:xfrm>
            <a:off x="484538" y="980728"/>
            <a:ext cx="3672408" cy="246221"/>
          </a:xfrm>
          <a:prstGeom prst="rect">
            <a:avLst/>
          </a:prstGeom>
          <a:noFill/>
        </p:spPr>
        <p:txBody>
          <a:bodyPr wrap="square" rtlCol="0">
            <a:spAutoFit/>
          </a:bodyPr>
          <a:lstStyle/>
          <a:p>
            <a:r>
              <a:rPr lang="fr-FR" sz="1000" dirty="0"/>
              <a:t>http://www.incose.org/orlando/Attach/200704/Why_SysML.ppt</a:t>
            </a:r>
          </a:p>
        </p:txBody>
      </p:sp>
    </p:spTree>
    <p:extLst>
      <p:ext uri="{BB962C8B-B14F-4D97-AF65-F5344CB8AC3E}">
        <p14:creationId xmlns:p14="http://schemas.microsoft.com/office/powerpoint/2010/main" xmlns="" val="2279765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5610"/>
            <a:ext cx="8229600" cy="1143000"/>
          </a:xfrm>
        </p:spPr>
        <p:txBody>
          <a:bodyPr/>
          <a:lstStyle/>
          <a:p>
            <a:endParaRPr lang="fr-FR"/>
          </a:p>
        </p:txBody>
      </p:sp>
      <p:sp>
        <p:nvSpPr>
          <p:cNvPr id="3" name="Espace réservé du contenu 2"/>
          <p:cNvSpPr>
            <a:spLocks noGrp="1"/>
          </p:cNvSpPr>
          <p:nvPr>
            <p:ph idx="1"/>
          </p:nvPr>
        </p:nvSpPr>
        <p:spPr/>
        <p:txBody>
          <a:bodyPr/>
          <a:lstStyle/>
          <a:p>
            <a:pPr marL="0" indent="0" algn="ctr">
              <a:buNone/>
            </a:pPr>
            <a:endParaRPr lang="fr-FR" dirty="0" smtClean="0"/>
          </a:p>
          <a:p>
            <a:pPr marL="0" indent="0" algn="ctr">
              <a:buNone/>
            </a:pPr>
            <a:endParaRPr lang="fr-FR" dirty="0"/>
          </a:p>
          <a:p>
            <a:pPr marL="0" indent="0" algn="ctr">
              <a:buNone/>
            </a:pPr>
            <a:endParaRPr lang="fr-FR" dirty="0"/>
          </a:p>
          <a:p>
            <a:pPr marL="0" indent="0" algn="ctr">
              <a:buNone/>
            </a:pPr>
            <a:r>
              <a:rPr lang="fr-FR" sz="3200" b="1" dirty="0" smtClean="0"/>
              <a:t>MERCI POUR VOTRE ATTENTION</a:t>
            </a:r>
            <a:endParaRPr lang="fr-FR" sz="3200" b="1"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49</a:t>
            </a:fld>
            <a:endParaRPr lang="en-US"/>
          </a:p>
        </p:txBody>
      </p:sp>
      <p:pic>
        <p:nvPicPr>
          <p:cNvPr id="6" name="Picture 2" descr="http://formalmind.com/sites/default/files/blog/sysml-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976" y="5157192"/>
            <a:ext cx="1187624" cy="694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3678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 des présentations</a:t>
            </a:r>
            <a:endParaRPr lang="fr-FR" dirty="0"/>
          </a:p>
        </p:txBody>
      </p:sp>
      <p:sp>
        <p:nvSpPr>
          <p:cNvPr id="3" name="Espace réservé du contenu 2"/>
          <p:cNvSpPr>
            <a:spLocks noGrp="1"/>
          </p:cNvSpPr>
          <p:nvPr>
            <p:ph idx="1"/>
          </p:nvPr>
        </p:nvSpPr>
        <p:spPr/>
        <p:txBody>
          <a:bodyPr>
            <a:normAutofit/>
          </a:bodyPr>
          <a:lstStyle/>
          <a:p>
            <a:r>
              <a:rPr lang="fr-FR" dirty="0" smtClean="0"/>
              <a:t>Pourquoi le langage SysML en CPGE </a:t>
            </a:r>
            <a:r>
              <a:rPr lang="fr-FR" dirty="0"/>
              <a:t>?</a:t>
            </a:r>
          </a:p>
          <a:p>
            <a:pPr lvl="1"/>
            <a:r>
              <a:rPr lang="fr-FR" dirty="0" smtClean="0"/>
              <a:t>Les </a:t>
            </a:r>
            <a:r>
              <a:rPr lang="fr-FR" b="1" u="sng" dirty="0" smtClean="0"/>
              <a:t>anciens</a:t>
            </a:r>
            <a:r>
              <a:rPr lang="fr-FR" dirty="0" smtClean="0"/>
              <a:t> outils (FAST, SADT, diagrammes des prestations [bête à corne], diagramme des inter-acteurs [pieuvre] et Grafcet) ont vécu</a:t>
            </a:r>
            <a:endParaRPr lang="fr-FR" dirty="0" smtClean="0">
              <a:solidFill>
                <a:srgbClr val="FF0000"/>
              </a:solidFill>
            </a:endParaRPr>
          </a:p>
          <a:p>
            <a:pPr lvl="1"/>
            <a:endParaRPr lang="fr-FR" dirty="0" smtClean="0"/>
          </a:p>
          <a:p>
            <a:pPr lvl="1"/>
            <a:r>
              <a:rPr lang="fr-FR" dirty="0" smtClean="0"/>
              <a:t>Leurs origines diverses et très limitée (structure OU fonction OU … / mécanique OU électronique OU …) ne permet plus de bien modéliser un système actuel -&gt; besoin d’un outil plus </a:t>
            </a:r>
            <a:r>
              <a:rPr lang="fr-FR" b="1" u="sng" dirty="0" smtClean="0"/>
              <a:t>moderne</a:t>
            </a:r>
            <a:r>
              <a:rPr lang="fr-FR" dirty="0" smtClean="0"/>
              <a:t> !</a:t>
            </a:r>
            <a:endParaRPr lang="fr-FR" dirty="0"/>
          </a:p>
          <a:p>
            <a:pPr lvl="1"/>
            <a:endParaRPr lang="fr-FR" dirty="0" smtClean="0"/>
          </a:p>
          <a:p>
            <a:pPr lvl="1"/>
            <a:r>
              <a:rPr lang="fr-FR" dirty="0" smtClean="0"/>
              <a:t>Les systèmes actuels sont de plus en plus </a:t>
            </a:r>
            <a:r>
              <a:rPr lang="fr-FR" b="1" u="sng" dirty="0" smtClean="0"/>
              <a:t>intégrés</a:t>
            </a:r>
            <a:r>
              <a:rPr lang="fr-FR" dirty="0" smtClean="0"/>
              <a:t> et </a:t>
            </a:r>
            <a:r>
              <a:rPr lang="fr-FR" b="1" u="sng" dirty="0" smtClean="0"/>
              <a:t>communicants</a:t>
            </a:r>
            <a:r>
              <a:rPr lang="fr-FR" dirty="0" smtClean="0"/>
              <a:t> ! Ils offrent de plus en plus de fonctionnalités et la structuration classique est de moins en moins adaptée.</a:t>
            </a: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5</a:t>
            </a:fld>
            <a:endParaRPr lang="en-US"/>
          </a:p>
        </p:txBody>
      </p:sp>
    </p:spTree>
    <p:extLst>
      <p:ext uri="{BB962C8B-B14F-4D97-AF65-F5344CB8AC3E}">
        <p14:creationId xmlns:p14="http://schemas.microsoft.com/office/powerpoint/2010/main" xmlns="" val="1836172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normAutofit fontScale="92500" lnSpcReduction="10000"/>
          </a:bodyPr>
          <a:lstStyle/>
          <a:p>
            <a:pPr marL="457200" indent="-457200">
              <a:buFont typeface="+mj-lt"/>
              <a:buAutoNum type="arabicPeriod"/>
            </a:pPr>
            <a:r>
              <a:rPr lang="fr-FR" dirty="0" smtClean="0"/>
              <a:t>Le contexte dans lequel est né SysML</a:t>
            </a:r>
          </a:p>
          <a:p>
            <a:pPr marL="857250" lvl="1" indent="-457200"/>
            <a:r>
              <a:rPr lang="fr-FR" dirty="0" smtClean="0"/>
              <a:t>La complexité</a:t>
            </a:r>
          </a:p>
          <a:p>
            <a:pPr marL="857250" lvl="1" indent="-457200"/>
            <a:r>
              <a:rPr lang="fr-FR" dirty="0" smtClean="0"/>
              <a:t>L’Ingénierie Système</a:t>
            </a:r>
          </a:p>
          <a:p>
            <a:pPr marL="457200" indent="-457200">
              <a:buFont typeface="+mj-lt"/>
              <a:buAutoNum type="arabicPeriod"/>
            </a:pPr>
            <a:r>
              <a:rPr lang="fr-FR" dirty="0" smtClean="0"/>
              <a:t>Présentation des quatre piliers du langage et application dans l’enseignement</a:t>
            </a:r>
          </a:p>
          <a:p>
            <a:pPr marL="857250" lvl="1" indent="-457200"/>
            <a:r>
              <a:rPr lang="fr-FR" dirty="0" smtClean="0"/>
              <a:t>Les exigences </a:t>
            </a:r>
            <a:r>
              <a:rPr lang="fr-FR" dirty="0" smtClean="0">
                <a:solidFill>
                  <a:srgbClr val="FF0000"/>
                </a:solidFill>
              </a:rPr>
              <a:t>(à quoi doit-il répondre ?)</a:t>
            </a:r>
          </a:p>
          <a:p>
            <a:pPr marL="857250" lvl="1" indent="-457200"/>
            <a:r>
              <a:rPr lang="fr-FR" dirty="0" smtClean="0"/>
              <a:t>Le structurel </a:t>
            </a:r>
            <a:r>
              <a:rPr lang="fr-FR" dirty="0" smtClean="0">
                <a:solidFill>
                  <a:srgbClr val="FF0000"/>
                </a:solidFill>
              </a:rPr>
              <a:t>(comment est-ce architecturé ?)</a:t>
            </a:r>
          </a:p>
          <a:p>
            <a:pPr marL="857250" lvl="1" indent="-457200"/>
            <a:r>
              <a:rPr lang="fr-FR" dirty="0" smtClean="0"/>
              <a:t>Le comportemental </a:t>
            </a:r>
            <a:r>
              <a:rPr lang="fr-FR" dirty="0" smtClean="0">
                <a:solidFill>
                  <a:srgbClr val="FF0000"/>
                </a:solidFill>
              </a:rPr>
              <a:t>(comment évolue-t-il ?)</a:t>
            </a:r>
          </a:p>
          <a:p>
            <a:pPr marL="857250" lvl="1" indent="-457200"/>
            <a:r>
              <a:rPr lang="fr-FR" dirty="0" smtClean="0"/>
              <a:t>Paramétrique </a:t>
            </a:r>
            <a:r>
              <a:rPr lang="fr-FR" dirty="0" smtClean="0">
                <a:solidFill>
                  <a:srgbClr val="FF0000"/>
                </a:solidFill>
              </a:rPr>
              <a:t>(pour la validation de performances)</a:t>
            </a:r>
          </a:p>
          <a:p>
            <a:pPr marL="457200" indent="-457200">
              <a:buFont typeface="+mj-lt"/>
              <a:buAutoNum type="arabicPeriod"/>
            </a:pPr>
            <a:r>
              <a:rPr lang="fr-FR" dirty="0" smtClean="0"/>
              <a:t>Et les anciens outils ?</a:t>
            </a:r>
          </a:p>
          <a:p>
            <a:pPr marL="857250" lvl="1" indent="-457200"/>
            <a:r>
              <a:rPr lang="fr-FR" dirty="0" smtClean="0"/>
              <a:t>Analyse fonctionnelle</a:t>
            </a:r>
          </a:p>
          <a:p>
            <a:pPr marL="857250" lvl="1" indent="-457200"/>
            <a:r>
              <a:rPr lang="fr-FR" dirty="0" smtClean="0"/>
              <a:t>Chaine d’action / Chaine d’énergie </a:t>
            </a:r>
            <a:r>
              <a:rPr lang="fr-FR" dirty="0" smtClean="0">
                <a:solidFill>
                  <a:srgbClr val="FF0000"/>
                </a:solidFill>
              </a:rPr>
              <a:t>(chaînes fonctionnelles)</a:t>
            </a:r>
          </a:p>
          <a:p>
            <a:pPr marL="457200" indent="-457200">
              <a:buFont typeface="+mj-lt"/>
              <a:buAutoNum type="arabicPeriod"/>
            </a:pPr>
            <a:r>
              <a:rPr lang="fr-FR" dirty="0" smtClean="0"/>
              <a:t>Conclusion</a:t>
            </a:r>
          </a:p>
          <a:p>
            <a:pPr marL="457200" indent="-457200">
              <a:buFont typeface="+mj-lt"/>
              <a:buAutoNum type="arabicPeriod"/>
            </a:pPr>
            <a:endParaRPr lang="fr-FR"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6</a:t>
            </a:fld>
            <a:endParaRPr lang="en-US"/>
          </a:p>
        </p:txBody>
      </p:sp>
    </p:spTree>
    <p:extLst>
      <p:ext uri="{BB962C8B-B14F-4D97-AF65-F5344CB8AC3E}">
        <p14:creationId xmlns:p14="http://schemas.microsoft.com/office/powerpoint/2010/main" xmlns="" val="4001108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problématique</a:t>
            </a:r>
            <a:endParaRPr lang="fr-FR" dirty="0"/>
          </a:p>
        </p:txBody>
      </p:sp>
      <p:sp>
        <p:nvSpPr>
          <p:cNvPr id="3" name="Espace réservé du contenu 2"/>
          <p:cNvSpPr>
            <a:spLocks noGrp="1"/>
          </p:cNvSpPr>
          <p:nvPr>
            <p:ph idx="1"/>
          </p:nvPr>
        </p:nvSpPr>
        <p:spPr/>
        <p:txBody>
          <a:bodyPr>
            <a:normAutofit/>
          </a:bodyPr>
          <a:lstStyle/>
          <a:p>
            <a:r>
              <a:rPr lang="fr-FR" dirty="0" smtClean="0"/>
              <a:t>Le </a:t>
            </a:r>
            <a:r>
              <a:rPr lang="fr-FR" dirty="0" err="1" smtClean="0"/>
              <a:t>Standish</a:t>
            </a:r>
            <a:r>
              <a:rPr lang="fr-FR" dirty="0" smtClean="0"/>
              <a:t> Group est une société basée à Boston (USA).</a:t>
            </a:r>
          </a:p>
          <a:p>
            <a:r>
              <a:rPr lang="fr-FR" dirty="0" smtClean="0"/>
              <a:t>Ce groupe de réflexion a été créé en 1985 dans le but de collecter des informations sur des « flops » technologiques sur la mise en place des systèmes d’information afin de pouvoir donner des conseils adaptés aux entreprises pour qu’elles ne commettent pas les mêmes erreurs.</a:t>
            </a:r>
          </a:p>
          <a:p>
            <a:r>
              <a:rPr lang="fr-FR" dirty="0" smtClean="0"/>
              <a:t>La mission de ce groupe est donc de faire en sorte que les projets industriels soient réussis et que les investissements sur les systèmes d’information soient pertinents : ce groupe fournit pour cela des solutions et des conseils.</a:t>
            </a:r>
            <a:endParaRPr lang="fr-FR" sz="1200" dirty="0"/>
          </a:p>
        </p:txBody>
      </p:sp>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7</a:t>
            </a:fld>
            <a:endParaRPr lang="en-US"/>
          </a:p>
        </p:txBody>
      </p:sp>
    </p:spTree>
    <p:extLst>
      <p:ext uri="{BB962C8B-B14F-4D97-AF65-F5344CB8AC3E}">
        <p14:creationId xmlns:p14="http://schemas.microsoft.com/office/powerpoint/2010/main" xmlns="" val="3629679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Succès et échecs des projets</a:t>
            </a:r>
            <a:endParaRPr lang="fr-FR" dirty="0"/>
          </a:p>
        </p:txBody>
      </p:sp>
      <p:sp>
        <p:nvSpPr>
          <p:cNvPr id="3" name="Espace réservé du contenu 2"/>
          <p:cNvSpPr>
            <a:spLocks noGrp="1"/>
          </p:cNvSpPr>
          <p:nvPr>
            <p:ph idx="1"/>
          </p:nvPr>
        </p:nvSpPr>
        <p:spPr/>
        <p:txBody>
          <a:bodyPr/>
          <a:lstStyle/>
          <a:p>
            <a:pPr lvl="0"/>
            <a:r>
              <a:rPr lang="fr-FR" dirty="0"/>
              <a:t>En terme de réussite </a:t>
            </a:r>
            <a:r>
              <a:rPr lang="fr-FR" dirty="0" smtClean="0"/>
              <a:t>:</a:t>
            </a:r>
          </a:p>
          <a:p>
            <a:pPr lvl="1"/>
            <a:r>
              <a:rPr lang="fr-FR" dirty="0" smtClean="0"/>
              <a:t>Seuls </a:t>
            </a:r>
            <a:r>
              <a:rPr lang="fr-FR" dirty="0"/>
              <a:t>16% des projets sont terminés dans le respect </a:t>
            </a:r>
            <a:r>
              <a:rPr lang="fr-FR" dirty="0" smtClean="0"/>
              <a:t>du cahier des </a:t>
            </a:r>
            <a:r>
              <a:rPr lang="fr-FR" dirty="0"/>
              <a:t>charges et des délais</a:t>
            </a:r>
            <a:r>
              <a:rPr lang="fr-FR" dirty="0" smtClean="0"/>
              <a:t>.</a:t>
            </a:r>
          </a:p>
          <a:p>
            <a:pPr lvl="1"/>
            <a:r>
              <a:rPr lang="fr-FR" dirty="0" smtClean="0"/>
              <a:t>31</a:t>
            </a:r>
            <a:r>
              <a:rPr lang="fr-FR" dirty="0"/>
              <a:t>%, soit quasiment le tiers des projets, n’aboutissent pas. </a:t>
            </a:r>
          </a:p>
          <a:p>
            <a:endParaRPr lang="fr-FR" dirty="0"/>
          </a:p>
        </p:txBody>
      </p:sp>
      <p:pic>
        <p:nvPicPr>
          <p:cNvPr id="2062" name="Picture 14" descr="JPEG - 19.8 k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3152485"/>
            <a:ext cx="4114800" cy="315624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Espace réservé du pied de page 7"/>
          <p:cNvSpPr>
            <a:spLocks noGrp="1"/>
          </p:cNvSpPr>
          <p:nvPr>
            <p:ph type="ftr" sz="quarter" idx="11"/>
          </p:nvPr>
        </p:nvSpPr>
        <p:spPr/>
        <p:txBody>
          <a:bodyPr/>
          <a:lstStyle/>
          <a:p>
            <a:r>
              <a:rPr lang="en-US" smtClean="0"/>
              <a:t>Baudouin Martin</a:t>
            </a:r>
            <a:endParaRPr lang="en-US" dirty="0"/>
          </a:p>
        </p:txBody>
      </p:sp>
      <p:sp>
        <p:nvSpPr>
          <p:cNvPr id="9" name="Espace réservé du numéro de diapositive 8"/>
          <p:cNvSpPr>
            <a:spLocks noGrp="1"/>
          </p:cNvSpPr>
          <p:nvPr>
            <p:ph type="sldNum" sz="quarter" idx="12"/>
          </p:nvPr>
        </p:nvSpPr>
        <p:spPr/>
        <p:txBody>
          <a:bodyPr/>
          <a:lstStyle/>
          <a:p>
            <a:fld id="{C238F03A-58E1-4ECA-9024-348A9A81A53D}" type="slidenum">
              <a:rPr lang="en-US" smtClean="0"/>
              <a:pPr/>
              <a:t>8</a:t>
            </a:fld>
            <a:endParaRPr lang="en-US"/>
          </a:p>
        </p:txBody>
      </p:sp>
    </p:spTree>
    <p:extLst>
      <p:ext uri="{BB962C8B-B14F-4D97-AF65-F5344CB8AC3E}">
        <p14:creationId xmlns:p14="http://schemas.microsoft.com/office/powerpoint/2010/main" xmlns="" val="3119823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Succès et échecs des projets</a:t>
            </a:r>
          </a:p>
        </p:txBody>
      </p:sp>
      <p:sp>
        <p:nvSpPr>
          <p:cNvPr id="3" name="Espace réservé du contenu 2"/>
          <p:cNvSpPr>
            <a:spLocks noGrp="1"/>
          </p:cNvSpPr>
          <p:nvPr>
            <p:ph idx="1"/>
          </p:nvPr>
        </p:nvSpPr>
        <p:spPr/>
        <p:txBody>
          <a:bodyPr/>
          <a:lstStyle/>
          <a:p>
            <a:r>
              <a:rPr lang="fr-FR" dirty="0"/>
              <a:t>Au niveau des dépassements de budget, 45% des projets ont un dépassement budgétaire de plus de 50% (dont 11% de plus de 200%, soit plus du triple du budget !)</a:t>
            </a:r>
          </a:p>
        </p:txBody>
      </p:sp>
      <p:pic>
        <p:nvPicPr>
          <p:cNvPr id="3074" name="Picture 2" descr="JPEG - 14.5 k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64245" y="2780928"/>
            <a:ext cx="6122555" cy="33666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pied de page 3"/>
          <p:cNvSpPr>
            <a:spLocks noGrp="1"/>
          </p:cNvSpPr>
          <p:nvPr>
            <p:ph type="ftr" sz="quarter" idx="11"/>
          </p:nvPr>
        </p:nvSpPr>
        <p:spPr/>
        <p:txBody>
          <a:bodyPr/>
          <a:lstStyle/>
          <a:p>
            <a:r>
              <a:rPr lang="en-US" smtClean="0"/>
              <a:t>Baudouin Martin</a:t>
            </a:r>
            <a:endParaRPr lang="en-US" dirty="0"/>
          </a:p>
        </p:txBody>
      </p:sp>
      <p:sp>
        <p:nvSpPr>
          <p:cNvPr id="5" name="Espace réservé du numéro de diapositive 4"/>
          <p:cNvSpPr>
            <a:spLocks noGrp="1"/>
          </p:cNvSpPr>
          <p:nvPr>
            <p:ph type="sldNum" sz="quarter" idx="12"/>
          </p:nvPr>
        </p:nvSpPr>
        <p:spPr/>
        <p:txBody>
          <a:bodyPr/>
          <a:lstStyle/>
          <a:p>
            <a:fld id="{C238F03A-58E1-4ECA-9024-348A9A81A53D}" type="slidenum">
              <a:rPr lang="en-US" smtClean="0"/>
              <a:pPr/>
              <a:t>9</a:t>
            </a:fld>
            <a:endParaRPr lang="en-US"/>
          </a:p>
        </p:txBody>
      </p:sp>
    </p:spTree>
    <p:extLst>
      <p:ext uri="{BB962C8B-B14F-4D97-AF65-F5344CB8AC3E}">
        <p14:creationId xmlns:p14="http://schemas.microsoft.com/office/powerpoint/2010/main" xmlns="" val="1058125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reenWave_BusDesignSlides_TP010385378">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Diapositives de conception professionnelle (conception Ondulation verte)</Template>
  <TotalTime>2645</TotalTime>
  <Words>2818</Words>
  <Application>Microsoft Office PowerPoint</Application>
  <PresentationFormat>Affichage à l'écran (4:3)</PresentationFormat>
  <Paragraphs>366</Paragraphs>
  <Slides>49</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GreenWave_BusDesignSlides_TP010385378</vt:lpstr>
      <vt:lpstr>Visio</vt:lpstr>
      <vt:lpstr>SysML un nouveau langage de description des systèmes techniques </vt:lpstr>
      <vt:lpstr>Objectif visé</vt:lpstr>
      <vt:lpstr>Faisons les présentations</vt:lpstr>
      <vt:lpstr>Faisons les présentations</vt:lpstr>
      <vt:lpstr>Fin des présentations</vt:lpstr>
      <vt:lpstr>Plan</vt:lpstr>
      <vt:lpstr>La problématique</vt:lpstr>
      <vt:lpstr>Succès et échecs des projets</vt:lpstr>
      <vt:lpstr>Succès et échecs des projets</vt:lpstr>
      <vt:lpstr>Succès et échecs des projets</vt:lpstr>
      <vt:lpstr>La complexité</vt:lpstr>
      <vt:lpstr>L’Ingénierie Système (IS)</vt:lpstr>
      <vt:lpstr>La norme ISO-15288</vt:lpstr>
      <vt:lpstr>La norme ISO-15288</vt:lpstr>
      <vt:lpstr>La norme ISO-15288</vt:lpstr>
      <vt:lpstr>Le langage SysML (1)</vt:lpstr>
      <vt:lpstr>A Unifying Systems Language </vt:lpstr>
      <vt:lpstr>SysML : origine historique</vt:lpstr>
      <vt:lpstr>Le langage SysML  Les exigences</vt:lpstr>
      <vt:lpstr>Le langage SysML  Les exigences</vt:lpstr>
      <vt:lpstr>Le langage SysML  Le Diagramme de définition de blocs</vt:lpstr>
      <vt:lpstr>Le langage SysML  Le diagramme de définition de blocs</vt:lpstr>
      <vt:lpstr>Le langage SysML  Le Diagramme de blocs internes</vt:lpstr>
      <vt:lpstr>Le langage SysML  Le Diagramme de blocs internes</vt:lpstr>
      <vt:lpstr>Le langage SysML  Le Diagramme paramétrique</vt:lpstr>
      <vt:lpstr>Le langage SysML  Le Diagramme paramétrique</vt:lpstr>
      <vt:lpstr>Le langage SysML  Les diagrammes comportementaux</vt:lpstr>
      <vt:lpstr>Le langage SysML  Les diagrammes comportementaux</vt:lpstr>
      <vt:lpstr>Le langage SysML  Le diagramme de séquence</vt:lpstr>
      <vt:lpstr>Le langage SysML  Le diagramme de séquence</vt:lpstr>
      <vt:lpstr>Le langage SysML  Le diagramme d’états</vt:lpstr>
      <vt:lpstr>Le langage SysML  Le diagramme d’états</vt:lpstr>
      <vt:lpstr>Le langage SysML  Le diagramme d’états</vt:lpstr>
      <vt:lpstr>Le langage SysML  Le diagramme d’activités</vt:lpstr>
      <vt:lpstr>Le langage SysML  Le diagramme d’activités</vt:lpstr>
      <vt:lpstr>Diagramme d’états  versus   Diagramme d’activités</vt:lpstr>
      <vt:lpstr>Diagramme d’états  versus   Diagramme d’activités</vt:lpstr>
      <vt:lpstr>Liens SysML-Analyse fonctionnelle</vt:lpstr>
      <vt:lpstr>L’analyse fonctionnelle externe</vt:lpstr>
      <vt:lpstr>Chaines d’information/énergie</vt:lpstr>
      <vt:lpstr>Application dans l’enseignement</vt:lpstr>
      <vt:lpstr>L’outil informatique</vt:lpstr>
      <vt:lpstr>L’outil informatique (avis qui n’engage que moi !)</vt:lpstr>
      <vt:lpstr>Conclusion : Pourquoi SysML est pertinent (1)</vt:lpstr>
      <vt:lpstr>Conclusion : Pourquoi SysML est pertinent (2)</vt:lpstr>
      <vt:lpstr>Conclusion : Pourquoi SysML est pertinent (3)</vt:lpstr>
      <vt:lpstr>Conclusion : Pourquoi SysML est pertinent (4)</vt:lpstr>
      <vt:lpstr>Conclusion : Pourquoi SysML est pertinent (5)</vt:lpstr>
      <vt:lpstr>Diapositive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SysML un nouveau langage de description</dc:title>
  <dc:creator>Baudouin MARTIN</dc:creator>
  <cp:keywords/>
  <cp:lastModifiedBy>Yvon YG. GAIGNEBET</cp:lastModifiedBy>
  <cp:revision>137</cp:revision>
  <dcterms:created xsi:type="dcterms:W3CDTF">2013-05-06T03:29:43Z</dcterms:created>
  <dcterms:modified xsi:type="dcterms:W3CDTF">2013-05-17T11:34:56Z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