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79" r:id="rId6"/>
    <p:sldId id="280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82" r:id="rId15"/>
    <p:sldId id="313" r:id="rId16"/>
    <p:sldId id="273" r:id="rId17"/>
    <p:sldId id="274" r:id="rId18"/>
    <p:sldId id="301" r:id="rId19"/>
    <p:sldId id="283" r:id="rId20"/>
    <p:sldId id="317" r:id="rId21"/>
    <p:sldId id="285" r:id="rId22"/>
    <p:sldId id="294" r:id="rId23"/>
    <p:sldId id="302" r:id="rId24"/>
    <p:sldId id="303" r:id="rId25"/>
    <p:sldId id="304" r:id="rId26"/>
    <p:sldId id="305" r:id="rId27"/>
    <p:sldId id="307" r:id="rId28"/>
    <p:sldId id="306" r:id="rId29"/>
    <p:sldId id="308" r:id="rId30"/>
    <p:sldId id="309" r:id="rId31"/>
    <p:sldId id="310" r:id="rId32"/>
    <p:sldId id="311" r:id="rId33"/>
    <p:sldId id="312" r:id="rId34"/>
    <p:sldId id="318" r:id="rId35"/>
    <p:sldId id="315" r:id="rId36"/>
    <p:sldId id="316" r:id="rId37"/>
    <p:sldId id="314" r:id="rId3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54" autoAdjust="0"/>
  </p:normalViewPr>
  <p:slideViewPr>
    <p:cSldViewPr>
      <p:cViewPr>
        <p:scale>
          <a:sx n="100" d="100"/>
          <a:sy n="100" d="100"/>
        </p:scale>
        <p:origin x="-348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6324F-E5DB-46CF-A559-A9CD782F681C}" type="datetimeFigureOut">
              <a:rPr lang="fr-FR" smtClean="0"/>
              <a:pPr/>
              <a:t>18/04/2011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6BCF-E077-4028-A7B3-2F084EE566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6324F-E5DB-46CF-A559-A9CD782F681C}" type="datetimeFigureOut">
              <a:rPr lang="fr-FR" smtClean="0"/>
              <a:pPr/>
              <a:t>18/04/2011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6BCF-E077-4028-A7B3-2F084EE566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6324F-E5DB-46CF-A559-A9CD782F681C}" type="datetimeFigureOut">
              <a:rPr lang="fr-FR" smtClean="0"/>
              <a:pPr/>
              <a:t>18/04/2011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6BCF-E077-4028-A7B3-2F084EE566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7833746-FD06-4735-BFAC-4F83B1DC9C6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6324F-E5DB-46CF-A559-A9CD782F681C}" type="datetimeFigureOut">
              <a:rPr lang="fr-FR" smtClean="0"/>
              <a:pPr/>
              <a:t>18/04/2011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6BCF-E077-4028-A7B3-2F084EE566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6324F-E5DB-46CF-A559-A9CD782F681C}" type="datetimeFigureOut">
              <a:rPr lang="fr-FR" smtClean="0"/>
              <a:pPr/>
              <a:t>18/04/2011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6BCF-E077-4028-A7B3-2F084EE566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6324F-E5DB-46CF-A559-A9CD782F681C}" type="datetimeFigureOut">
              <a:rPr lang="fr-FR" smtClean="0"/>
              <a:pPr/>
              <a:t>18/04/2011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6BCF-E077-4028-A7B3-2F084EE566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6324F-E5DB-46CF-A559-A9CD782F681C}" type="datetimeFigureOut">
              <a:rPr lang="fr-FR" smtClean="0"/>
              <a:pPr/>
              <a:t>18/04/2011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6BCF-E077-4028-A7B3-2F084EE566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6324F-E5DB-46CF-A559-A9CD782F681C}" type="datetimeFigureOut">
              <a:rPr lang="fr-FR" smtClean="0"/>
              <a:pPr/>
              <a:t>18/04/2011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6BCF-E077-4028-A7B3-2F084EE566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6324F-E5DB-46CF-A559-A9CD782F681C}" type="datetimeFigureOut">
              <a:rPr lang="fr-FR" smtClean="0"/>
              <a:pPr/>
              <a:t>18/04/2011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6BCF-E077-4028-A7B3-2F084EE566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6324F-E5DB-46CF-A559-A9CD782F681C}" type="datetimeFigureOut">
              <a:rPr lang="fr-FR" smtClean="0"/>
              <a:pPr/>
              <a:t>18/04/2011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6BCF-E077-4028-A7B3-2F084EE566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6324F-E5DB-46CF-A559-A9CD782F681C}" type="datetimeFigureOut">
              <a:rPr lang="fr-FR" smtClean="0"/>
              <a:pPr/>
              <a:t>18/04/2011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F6BCF-E077-4028-A7B3-2F084EE566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6324F-E5DB-46CF-A559-A9CD782F681C}" type="datetimeFigureOut">
              <a:rPr lang="fr-FR" smtClean="0"/>
              <a:pPr/>
              <a:t>18/04/2011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F6BCF-E077-4028-A7B3-2F084EE566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768" y="0"/>
            <a:ext cx="7772400" cy="1470025"/>
          </a:xfrm>
        </p:spPr>
        <p:txBody>
          <a:bodyPr/>
          <a:lstStyle/>
          <a:p>
            <a:r>
              <a:rPr lang="fr-FR" i="1" dirty="0" smtClean="0">
                <a:solidFill>
                  <a:srgbClr val="FF0000"/>
                </a:solidFill>
                <a:cs typeface="Arial" pitchFamily="34" charset="0"/>
              </a:rPr>
              <a:t>Les enseignements d’exploration</a:t>
            </a:r>
            <a:endParaRPr lang="fr-FR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785926"/>
            <a:ext cx="9144000" cy="2643206"/>
          </a:xfrm>
        </p:spPr>
        <p:txBody>
          <a:bodyPr>
            <a:noAutofit/>
          </a:bodyPr>
          <a:lstStyle/>
          <a:p>
            <a:r>
              <a:rPr lang="fr-FR" sz="12000" b="1" i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S.I.  -  C.I.T.</a:t>
            </a:r>
            <a:endParaRPr lang="fr-FR" sz="12000" b="1" i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Image 5" descr="Vue d'ensemble aérienne du lycée.jpg"/>
          <p:cNvPicPr>
            <a:picLocks noChangeAspect="1"/>
          </p:cNvPicPr>
          <p:nvPr/>
        </p:nvPicPr>
        <p:blipFill>
          <a:blip r:embed="rId2"/>
          <a:srcRect t="41843" b="22869"/>
          <a:stretch>
            <a:fillRect/>
          </a:stretch>
        </p:blipFill>
        <p:spPr>
          <a:xfrm rot="-480000">
            <a:off x="-919631" y="4766476"/>
            <a:ext cx="11215010" cy="2968134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 rot="21114153">
            <a:off x="209691" y="4534097"/>
            <a:ext cx="5580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i="1" dirty="0">
                <a:solidFill>
                  <a:srgbClr val="FF0000"/>
                </a:solidFill>
                <a:latin typeface="+mj-lt"/>
                <a:cs typeface="Arial" pitchFamily="34" charset="0"/>
              </a:rPr>
              <a:t>Lycée Jean MONNET - AURILLAC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2592388" cy="6858000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FFFF00"/>
                </a:solidFill>
              </a:rPr>
              <a:t>Hélicoptère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Monture équatoriale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Robot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Photovoltaïque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Eolien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Voiture radiocommandée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Scooter électrique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GPS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Montage vidéo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995738" y="307975"/>
            <a:ext cx="511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i="1">
                <a:solidFill>
                  <a:srgbClr val="FF0000"/>
                </a:solidFill>
              </a:rPr>
              <a:t>Ensemble de supports très variés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429620" y="6273225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S.I.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6" name="Image 5" descr="P1030205.JPG"/>
          <p:cNvPicPr>
            <a:picLocks noChangeAspect="1"/>
          </p:cNvPicPr>
          <p:nvPr/>
        </p:nvPicPr>
        <p:blipFill>
          <a:blip r:embed="rId2" cstate="print"/>
          <a:srcRect r="7142" b="3174"/>
          <a:stretch>
            <a:fillRect/>
          </a:stretch>
        </p:blipFill>
        <p:spPr>
          <a:xfrm>
            <a:off x="3143240" y="1214422"/>
            <a:ext cx="5572164" cy="4357718"/>
          </a:xfrm>
          <a:prstGeom prst="rect">
            <a:avLst/>
          </a:prstGeom>
        </p:spPr>
      </p:pic>
      <p:pic>
        <p:nvPicPr>
          <p:cNvPr id="7" name="Image 6" descr="P1030202.JPG"/>
          <p:cNvPicPr>
            <a:picLocks noChangeAspect="1"/>
          </p:cNvPicPr>
          <p:nvPr/>
        </p:nvPicPr>
        <p:blipFill>
          <a:blip r:embed="rId3" cstate="print"/>
          <a:srcRect t="11822" r="2462" b="26782"/>
          <a:stretch>
            <a:fillRect/>
          </a:stretch>
        </p:blipFill>
        <p:spPr>
          <a:xfrm>
            <a:off x="2214546" y="4857760"/>
            <a:ext cx="2421169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2592388" cy="6858000"/>
          </a:xfrm>
        </p:spPr>
        <p:txBody>
          <a:bodyPr/>
          <a:lstStyle/>
          <a:p>
            <a:pPr algn="l"/>
            <a:r>
              <a:rPr lang="fr-FR" sz="2400">
                <a:solidFill>
                  <a:srgbClr val="FFFF00"/>
                </a:solidFill>
              </a:rPr>
              <a:t>Hélicoptère</a:t>
            </a:r>
            <a:br>
              <a:rPr lang="fr-FR" sz="2400">
                <a:solidFill>
                  <a:srgbClr val="FFFF00"/>
                </a:solidFill>
              </a:rPr>
            </a:br>
            <a:r>
              <a:rPr lang="fr-FR" sz="1000">
                <a:solidFill>
                  <a:srgbClr val="FFFF00"/>
                </a:solidFill>
              </a:rPr>
              <a:t/>
            </a:r>
            <a:br>
              <a:rPr lang="fr-FR" sz="1000">
                <a:solidFill>
                  <a:srgbClr val="FFFF00"/>
                </a:solidFill>
              </a:rPr>
            </a:br>
            <a:r>
              <a:rPr lang="fr-FR" sz="2400">
                <a:solidFill>
                  <a:srgbClr val="FFFF00"/>
                </a:solidFill>
              </a:rPr>
              <a:t>Monture équatoriale</a:t>
            </a:r>
            <a:br>
              <a:rPr lang="fr-FR" sz="2400">
                <a:solidFill>
                  <a:srgbClr val="FFFF00"/>
                </a:solidFill>
              </a:rPr>
            </a:br>
            <a:r>
              <a:rPr lang="fr-FR" sz="1000">
                <a:solidFill>
                  <a:srgbClr val="FFFF00"/>
                </a:solidFill>
              </a:rPr>
              <a:t/>
            </a:r>
            <a:br>
              <a:rPr lang="fr-FR" sz="1000">
                <a:solidFill>
                  <a:srgbClr val="FFFF00"/>
                </a:solidFill>
              </a:rPr>
            </a:br>
            <a:r>
              <a:rPr lang="fr-FR" sz="2400">
                <a:solidFill>
                  <a:srgbClr val="FFFF00"/>
                </a:solidFill>
              </a:rPr>
              <a:t>Robot</a:t>
            </a:r>
            <a:br>
              <a:rPr lang="fr-FR" sz="2400">
                <a:solidFill>
                  <a:srgbClr val="FFFF00"/>
                </a:solidFill>
              </a:rPr>
            </a:br>
            <a:r>
              <a:rPr lang="fr-FR" sz="1000">
                <a:solidFill>
                  <a:srgbClr val="FFFF00"/>
                </a:solidFill>
              </a:rPr>
              <a:t/>
            </a:r>
            <a:br>
              <a:rPr lang="fr-FR" sz="1000">
                <a:solidFill>
                  <a:srgbClr val="FFFF00"/>
                </a:solidFill>
              </a:rPr>
            </a:br>
            <a:r>
              <a:rPr lang="fr-FR" sz="2400">
                <a:solidFill>
                  <a:srgbClr val="FFFF00"/>
                </a:solidFill>
              </a:rPr>
              <a:t>Photovoltaïque</a:t>
            </a:r>
            <a:br>
              <a:rPr lang="fr-FR" sz="2400">
                <a:solidFill>
                  <a:srgbClr val="FFFF00"/>
                </a:solidFill>
              </a:rPr>
            </a:br>
            <a:r>
              <a:rPr lang="fr-FR" sz="1000">
                <a:solidFill>
                  <a:srgbClr val="FFFF00"/>
                </a:solidFill>
              </a:rPr>
              <a:t/>
            </a:r>
            <a:br>
              <a:rPr lang="fr-FR" sz="1000">
                <a:solidFill>
                  <a:srgbClr val="FFFF00"/>
                </a:solidFill>
              </a:rPr>
            </a:br>
            <a:r>
              <a:rPr lang="fr-FR" sz="2400">
                <a:solidFill>
                  <a:srgbClr val="FFFF00"/>
                </a:solidFill>
              </a:rPr>
              <a:t>Eolien</a:t>
            </a:r>
            <a:br>
              <a:rPr lang="fr-FR" sz="2400">
                <a:solidFill>
                  <a:srgbClr val="FFFF00"/>
                </a:solidFill>
              </a:rPr>
            </a:br>
            <a:r>
              <a:rPr lang="fr-FR" sz="1000">
                <a:solidFill>
                  <a:schemeClr val="tx1"/>
                </a:solidFill>
              </a:rPr>
              <a:t/>
            </a:r>
            <a:br>
              <a:rPr lang="fr-FR" sz="1000">
                <a:solidFill>
                  <a:schemeClr val="tx1"/>
                </a:solidFill>
              </a:rPr>
            </a:br>
            <a:r>
              <a:rPr lang="fr-FR" sz="2400">
                <a:solidFill>
                  <a:schemeClr val="tx1"/>
                </a:solidFill>
              </a:rPr>
              <a:t>Voiture radiocommandée</a:t>
            </a:r>
            <a:br>
              <a:rPr lang="fr-FR" sz="2400">
                <a:solidFill>
                  <a:schemeClr val="tx1"/>
                </a:solidFill>
              </a:rPr>
            </a:br>
            <a:r>
              <a:rPr lang="fr-FR" sz="1000">
                <a:solidFill>
                  <a:schemeClr val="tx1"/>
                </a:solidFill>
              </a:rPr>
              <a:t/>
            </a:r>
            <a:br>
              <a:rPr lang="fr-FR" sz="1000">
                <a:solidFill>
                  <a:schemeClr val="tx1"/>
                </a:solidFill>
              </a:rPr>
            </a:br>
            <a:r>
              <a:rPr lang="fr-FR" sz="2400">
                <a:solidFill>
                  <a:schemeClr val="tx1"/>
                </a:solidFill>
              </a:rPr>
              <a:t>Scooter électrique</a:t>
            </a:r>
            <a:br>
              <a:rPr lang="fr-FR" sz="2400">
                <a:solidFill>
                  <a:schemeClr val="tx1"/>
                </a:solidFill>
              </a:rPr>
            </a:br>
            <a:r>
              <a:rPr lang="fr-FR" sz="1000">
                <a:solidFill>
                  <a:schemeClr val="tx1"/>
                </a:solidFill>
              </a:rPr>
              <a:t/>
            </a:r>
            <a:br>
              <a:rPr lang="fr-FR" sz="1000">
                <a:solidFill>
                  <a:schemeClr val="tx1"/>
                </a:solidFill>
              </a:rPr>
            </a:br>
            <a:r>
              <a:rPr lang="fr-FR" sz="2400">
                <a:solidFill>
                  <a:schemeClr val="tx1"/>
                </a:solidFill>
              </a:rPr>
              <a:t>GPS</a:t>
            </a:r>
            <a:br>
              <a:rPr lang="fr-FR" sz="2400">
                <a:solidFill>
                  <a:schemeClr val="tx1"/>
                </a:solidFill>
              </a:rPr>
            </a:br>
            <a:r>
              <a:rPr lang="fr-FR" sz="1000">
                <a:solidFill>
                  <a:schemeClr val="tx1"/>
                </a:solidFill>
              </a:rPr>
              <a:t/>
            </a:r>
            <a:br>
              <a:rPr lang="fr-FR" sz="1000">
                <a:solidFill>
                  <a:schemeClr val="tx1"/>
                </a:solidFill>
              </a:rPr>
            </a:br>
            <a:r>
              <a:rPr lang="fr-FR" sz="2400">
                <a:solidFill>
                  <a:schemeClr val="tx1"/>
                </a:solidFill>
              </a:rPr>
              <a:t>Montage vidéo</a:t>
            </a:r>
            <a:br>
              <a:rPr lang="fr-FR" sz="2400">
                <a:solidFill>
                  <a:schemeClr val="tx1"/>
                </a:solidFill>
              </a:rPr>
            </a:br>
            <a:r>
              <a:rPr lang="fr-FR" sz="1000">
                <a:solidFill>
                  <a:schemeClr val="tx1"/>
                </a:solidFill>
              </a:rPr>
              <a:t/>
            </a:r>
            <a:br>
              <a:rPr lang="fr-FR" sz="1000">
                <a:solidFill>
                  <a:schemeClr val="tx1"/>
                </a:solidFill>
              </a:rPr>
            </a:br>
            <a:r>
              <a:rPr lang="fr-FR" sz="240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995738" y="307975"/>
            <a:ext cx="511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i="1">
                <a:solidFill>
                  <a:srgbClr val="FF0000"/>
                </a:solidFill>
              </a:rPr>
              <a:t>Ensemble de supports très variés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429620" y="6273225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S.I.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6" name="Image 5" descr="P1030251.JPG"/>
          <p:cNvPicPr>
            <a:picLocks noChangeAspect="1"/>
          </p:cNvPicPr>
          <p:nvPr/>
        </p:nvPicPr>
        <p:blipFill>
          <a:blip r:embed="rId2" cstate="print"/>
          <a:srcRect t="6250"/>
          <a:stretch>
            <a:fillRect/>
          </a:stretch>
        </p:blipFill>
        <p:spPr>
          <a:xfrm>
            <a:off x="3929058" y="857231"/>
            <a:ext cx="4343417" cy="5429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2592388" cy="6858000"/>
          </a:xfrm>
        </p:spPr>
        <p:txBody>
          <a:bodyPr/>
          <a:lstStyle/>
          <a:p>
            <a:pPr algn="l"/>
            <a:r>
              <a:rPr lang="fr-FR" sz="2400">
                <a:solidFill>
                  <a:srgbClr val="FFFF00"/>
                </a:solidFill>
              </a:rPr>
              <a:t>Hélicoptère</a:t>
            </a:r>
            <a:br>
              <a:rPr lang="fr-FR" sz="2400">
                <a:solidFill>
                  <a:srgbClr val="FFFF00"/>
                </a:solidFill>
              </a:rPr>
            </a:br>
            <a:r>
              <a:rPr lang="fr-FR" sz="1000">
                <a:solidFill>
                  <a:srgbClr val="FFFF00"/>
                </a:solidFill>
              </a:rPr>
              <a:t/>
            </a:r>
            <a:br>
              <a:rPr lang="fr-FR" sz="1000">
                <a:solidFill>
                  <a:srgbClr val="FFFF00"/>
                </a:solidFill>
              </a:rPr>
            </a:br>
            <a:r>
              <a:rPr lang="fr-FR" sz="2400">
                <a:solidFill>
                  <a:srgbClr val="FFFF00"/>
                </a:solidFill>
              </a:rPr>
              <a:t>Monture équatoriale</a:t>
            </a:r>
            <a:br>
              <a:rPr lang="fr-FR" sz="2400">
                <a:solidFill>
                  <a:srgbClr val="FFFF00"/>
                </a:solidFill>
              </a:rPr>
            </a:br>
            <a:r>
              <a:rPr lang="fr-FR" sz="1000">
                <a:solidFill>
                  <a:srgbClr val="FFFF00"/>
                </a:solidFill>
              </a:rPr>
              <a:t/>
            </a:r>
            <a:br>
              <a:rPr lang="fr-FR" sz="1000">
                <a:solidFill>
                  <a:srgbClr val="FFFF00"/>
                </a:solidFill>
              </a:rPr>
            </a:br>
            <a:r>
              <a:rPr lang="fr-FR" sz="2400">
                <a:solidFill>
                  <a:srgbClr val="FFFF00"/>
                </a:solidFill>
              </a:rPr>
              <a:t>Robot</a:t>
            </a:r>
            <a:br>
              <a:rPr lang="fr-FR" sz="2400">
                <a:solidFill>
                  <a:srgbClr val="FFFF00"/>
                </a:solidFill>
              </a:rPr>
            </a:br>
            <a:r>
              <a:rPr lang="fr-FR" sz="1000">
                <a:solidFill>
                  <a:srgbClr val="FFFF00"/>
                </a:solidFill>
              </a:rPr>
              <a:t/>
            </a:r>
            <a:br>
              <a:rPr lang="fr-FR" sz="1000">
                <a:solidFill>
                  <a:srgbClr val="FFFF00"/>
                </a:solidFill>
              </a:rPr>
            </a:br>
            <a:r>
              <a:rPr lang="fr-FR" sz="2400">
                <a:solidFill>
                  <a:srgbClr val="FFFF00"/>
                </a:solidFill>
              </a:rPr>
              <a:t>Photovoltaïque</a:t>
            </a:r>
            <a:br>
              <a:rPr lang="fr-FR" sz="2400">
                <a:solidFill>
                  <a:srgbClr val="FFFF00"/>
                </a:solidFill>
              </a:rPr>
            </a:br>
            <a:r>
              <a:rPr lang="fr-FR" sz="1000">
                <a:solidFill>
                  <a:srgbClr val="FFFF00"/>
                </a:solidFill>
              </a:rPr>
              <a:t/>
            </a:r>
            <a:br>
              <a:rPr lang="fr-FR" sz="1000">
                <a:solidFill>
                  <a:srgbClr val="FFFF00"/>
                </a:solidFill>
              </a:rPr>
            </a:br>
            <a:r>
              <a:rPr lang="fr-FR" sz="2400">
                <a:solidFill>
                  <a:srgbClr val="FFFF00"/>
                </a:solidFill>
              </a:rPr>
              <a:t>Eolien</a:t>
            </a:r>
            <a:br>
              <a:rPr lang="fr-FR" sz="2400">
                <a:solidFill>
                  <a:srgbClr val="FFFF00"/>
                </a:solidFill>
              </a:rPr>
            </a:br>
            <a:r>
              <a:rPr lang="fr-FR" sz="1000">
                <a:solidFill>
                  <a:srgbClr val="FFFF00"/>
                </a:solidFill>
              </a:rPr>
              <a:t/>
            </a:r>
            <a:br>
              <a:rPr lang="fr-FR" sz="1000">
                <a:solidFill>
                  <a:srgbClr val="FFFF00"/>
                </a:solidFill>
              </a:rPr>
            </a:br>
            <a:r>
              <a:rPr lang="fr-FR" sz="2400">
                <a:solidFill>
                  <a:srgbClr val="FFFF00"/>
                </a:solidFill>
              </a:rPr>
              <a:t>Voiture radiocommandée</a:t>
            </a:r>
            <a:br>
              <a:rPr lang="fr-FR" sz="2400">
                <a:solidFill>
                  <a:srgbClr val="FFFF00"/>
                </a:solidFill>
              </a:rPr>
            </a:br>
            <a:r>
              <a:rPr lang="fr-FR" sz="1000">
                <a:solidFill>
                  <a:srgbClr val="FFFF00"/>
                </a:solidFill>
              </a:rPr>
              <a:t/>
            </a:r>
            <a:br>
              <a:rPr lang="fr-FR" sz="1000">
                <a:solidFill>
                  <a:srgbClr val="FFFF00"/>
                </a:solidFill>
              </a:rPr>
            </a:br>
            <a:r>
              <a:rPr lang="fr-FR" sz="2400">
                <a:solidFill>
                  <a:schemeClr val="tx1"/>
                </a:solidFill>
              </a:rPr>
              <a:t>Scooter électrique</a:t>
            </a:r>
            <a:br>
              <a:rPr lang="fr-FR" sz="2400">
                <a:solidFill>
                  <a:schemeClr val="tx1"/>
                </a:solidFill>
              </a:rPr>
            </a:br>
            <a:r>
              <a:rPr lang="fr-FR" sz="1000">
                <a:solidFill>
                  <a:schemeClr val="tx1"/>
                </a:solidFill>
              </a:rPr>
              <a:t/>
            </a:r>
            <a:br>
              <a:rPr lang="fr-FR" sz="1000">
                <a:solidFill>
                  <a:schemeClr val="tx1"/>
                </a:solidFill>
              </a:rPr>
            </a:br>
            <a:r>
              <a:rPr lang="fr-FR" sz="2400">
                <a:solidFill>
                  <a:schemeClr val="tx1"/>
                </a:solidFill>
              </a:rPr>
              <a:t>GPS</a:t>
            </a:r>
            <a:br>
              <a:rPr lang="fr-FR" sz="2400">
                <a:solidFill>
                  <a:schemeClr val="tx1"/>
                </a:solidFill>
              </a:rPr>
            </a:br>
            <a:r>
              <a:rPr lang="fr-FR" sz="1000">
                <a:solidFill>
                  <a:schemeClr val="tx1"/>
                </a:solidFill>
              </a:rPr>
              <a:t/>
            </a:r>
            <a:br>
              <a:rPr lang="fr-FR" sz="1000">
                <a:solidFill>
                  <a:schemeClr val="tx1"/>
                </a:solidFill>
              </a:rPr>
            </a:br>
            <a:r>
              <a:rPr lang="fr-FR" sz="2400">
                <a:solidFill>
                  <a:schemeClr val="tx1"/>
                </a:solidFill>
              </a:rPr>
              <a:t>Montage vidéo</a:t>
            </a:r>
            <a:br>
              <a:rPr lang="fr-FR" sz="2400">
                <a:solidFill>
                  <a:schemeClr val="tx1"/>
                </a:solidFill>
              </a:rPr>
            </a:br>
            <a:r>
              <a:rPr lang="fr-FR" sz="1000">
                <a:solidFill>
                  <a:schemeClr val="tx1"/>
                </a:solidFill>
              </a:rPr>
              <a:t/>
            </a:r>
            <a:br>
              <a:rPr lang="fr-FR" sz="1000">
                <a:solidFill>
                  <a:schemeClr val="tx1"/>
                </a:solidFill>
              </a:rPr>
            </a:br>
            <a:r>
              <a:rPr lang="fr-FR" sz="240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25606" name="Picture 6" descr="P10009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1341438"/>
            <a:ext cx="5905500" cy="4429125"/>
          </a:xfrm>
          <a:prstGeom prst="rect">
            <a:avLst/>
          </a:prstGeom>
          <a:noFill/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995738" y="307975"/>
            <a:ext cx="511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i="1">
                <a:solidFill>
                  <a:srgbClr val="FF0000"/>
                </a:solidFill>
              </a:rPr>
              <a:t>Ensemble de supports très variés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429620" y="6273225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S.I.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2592388" cy="6858000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FFFF00"/>
                </a:solidFill>
              </a:rPr>
              <a:t>Hélicoptère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Monture équatoriale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Robot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Photovoltaïque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Eolien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Voiture radiocommandée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Scooter électrique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GPS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Montage vidéo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3995738" y="307975"/>
            <a:ext cx="511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i="1">
                <a:solidFill>
                  <a:srgbClr val="FF0000"/>
                </a:solidFill>
              </a:rPr>
              <a:t>Ensemble de supports très variés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429620" y="6273225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S.I.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6" name="Image 5" descr="P1030293.JPG"/>
          <p:cNvPicPr>
            <a:picLocks noChangeAspect="1"/>
          </p:cNvPicPr>
          <p:nvPr/>
        </p:nvPicPr>
        <p:blipFill>
          <a:blip r:embed="rId2" cstate="print"/>
          <a:srcRect l="18750" t="4166" r="14062" b="2083"/>
          <a:stretch>
            <a:fillRect/>
          </a:stretch>
        </p:blipFill>
        <p:spPr>
          <a:xfrm>
            <a:off x="3776656" y="1000108"/>
            <a:ext cx="4867310" cy="5093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2592388" cy="6858000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FFFF00"/>
                </a:solidFill>
              </a:rPr>
              <a:t>Hélicoptère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Monture équatoriale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Robot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Photovoltaïque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Eolien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Voiture radiocommandée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Scooter électrique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 smtClean="0">
                <a:solidFill>
                  <a:srgbClr val="FFFF00"/>
                </a:solidFill>
              </a:rPr>
              <a:t>Guitare électrique</a:t>
            </a:r>
            <a:r>
              <a:rPr lang="fr-FR" sz="2400" dirty="0">
                <a:solidFill>
                  <a:srgbClr val="FFFF00"/>
                </a:solidFill>
              </a:rPr>
              <a:t/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 smtClean="0"/>
              <a:t>Montage vidéo</a:t>
            </a:r>
            <a:br>
              <a:rPr lang="fr-FR" sz="2400" dirty="0" smtClean="0"/>
            </a:br>
            <a:r>
              <a:rPr lang="fr-FR" sz="1000" dirty="0" smtClean="0"/>
              <a:t/>
            </a:r>
            <a:br>
              <a:rPr lang="fr-FR" sz="1000" dirty="0" smtClean="0"/>
            </a:br>
            <a:r>
              <a:rPr lang="fr-FR" sz="2400" dirty="0" smtClean="0"/>
              <a:t>…</a:t>
            </a:r>
            <a:endParaRPr lang="fr-FR" sz="2400" dirty="0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995738" y="307975"/>
            <a:ext cx="511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i="1">
                <a:solidFill>
                  <a:srgbClr val="FF0000"/>
                </a:solidFill>
              </a:rPr>
              <a:t>Ensemble de supports très variés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429620" y="6273225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S.I.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8" name="Image 7" descr="P1030304.JPG"/>
          <p:cNvPicPr>
            <a:picLocks noChangeAspect="1"/>
          </p:cNvPicPr>
          <p:nvPr/>
        </p:nvPicPr>
        <p:blipFill>
          <a:blip r:embed="rId2" cstate="print"/>
          <a:srcRect l="15117" t="4651" b="16279"/>
          <a:stretch>
            <a:fillRect/>
          </a:stretch>
        </p:blipFill>
        <p:spPr>
          <a:xfrm>
            <a:off x="3357553" y="1428736"/>
            <a:ext cx="5521703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3071802" y="1125538"/>
            <a:ext cx="5821373" cy="494666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2592388" cy="6858000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FFFF00"/>
                </a:solidFill>
              </a:rPr>
              <a:t>Hélicoptère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Monture équatoriale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Robot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Photovoltaïque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Eolien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Voiture radiocommandée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Scooter électrique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 smtClean="0">
                <a:solidFill>
                  <a:srgbClr val="FFFF00"/>
                </a:solidFill>
              </a:rPr>
              <a:t>Guitare électrique</a:t>
            </a:r>
            <a:r>
              <a:rPr lang="fr-FR" sz="2400" dirty="0">
                <a:solidFill>
                  <a:srgbClr val="FFFF00"/>
                </a:solidFill>
              </a:rPr>
              <a:t/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 smtClean="0">
                <a:solidFill>
                  <a:srgbClr val="FFFF00"/>
                </a:solidFill>
              </a:rPr>
              <a:t>GPS </a:t>
            </a:r>
            <a:r>
              <a:rPr lang="fr-FR" sz="2400" dirty="0" smtClean="0"/>
              <a:t>vidéo</a:t>
            </a:r>
            <a:br>
              <a:rPr lang="fr-FR" sz="2400" dirty="0" smtClean="0"/>
            </a:br>
            <a:r>
              <a:rPr lang="fr-FR" sz="1000" dirty="0" smtClean="0"/>
              <a:t/>
            </a:r>
            <a:br>
              <a:rPr lang="fr-FR" sz="1000" dirty="0" smtClean="0"/>
            </a:br>
            <a:r>
              <a:rPr lang="fr-FR" sz="2400" dirty="0" smtClean="0">
                <a:solidFill>
                  <a:srgbClr val="FFFF00"/>
                </a:solidFill>
              </a:rPr>
              <a:t>…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995738" y="307975"/>
            <a:ext cx="511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i="1">
                <a:solidFill>
                  <a:srgbClr val="FF0000"/>
                </a:solidFill>
              </a:rPr>
              <a:t>Ensemble de supports très variés</a:t>
            </a:r>
          </a:p>
        </p:txBody>
      </p:sp>
      <p:pic>
        <p:nvPicPr>
          <p:cNvPr id="23564" name="Picture 12" descr="GPS_Map_276C_01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700213"/>
            <a:ext cx="4321176" cy="3969686"/>
          </a:xfrm>
          <a:prstGeom prst="rect">
            <a:avLst/>
          </a:prstGeom>
          <a:noFill/>
        </p:spPr>
      </p:pic>
      <p:pic>
        <p:nvPicPr>
          <p:cNvPr id="23566" name="Picture 14" descr="gps[1]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60700" y="1196975"/>
            <a:ext cx="2303463" cy="2303463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8429620" y="6273225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S.I.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31800" y="188913"/>
            <a:ext cx="8893175" cy="17272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 b="1" u="sng" dirty="0">
                <a:solidFill>
                  <a:srgbClr val="FF0000"/>
                </a:solidFill>
              </a:rPr>
              <a:t>Le principe d’une séance </a:t>
            </a:r>
            <a:r>
              <a:rPr lang="fr-FR" sz="2800" b="1" u="sng" dirty="0" smtClean="0">
                <a:solidFill>
                  <a:srgbClr val="FF0000"/>
                </a:solidFill>
              </a:rPr>
              <a:t>:</a:t>
            </a:r>
            <a:endParaRPr lang="fr-FR" sz="2800" b="1" u="sng" dirty="0">
              <a:solidFill>
                <a:srgbClr val="FF0000"/>
              </a:solidFill>
            </a:endParaRPr>
          </a:p>
          <a:p>
            <a:pPr lvl="2">
              <a:lnSpc>
                <a:spcPct val="90000"/>
              </a:lnSpc>
              <a:buFontTx/>
              <a:buNone/>
            </a:pPr>
            <a:r>
              <a:rPr lang="fr-FR" sz="2000" dirty="0">
                <a:solidFill>
                  <a:srgbClr val="FFFF00"/>
                </a:solidFill>
              </a:rPr>
              <a:t>	</a:t>
            </a:r>
            <a:r>
              <a:rPr lang="fr-FR" dirty="0">
                <a:solidFill>
                  <a:srgbClr val="FFFF00"/>
                </a:solidFill>
              </a:rPr>
              <a:t>Chaque groupe de 3 élèves se voit proposé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fr-FR" dirty="0">
                <a:solidFill>
                  <a:srgbClr val="FFFF00"/>
                </a:solidFill>
              </a:rPr>
              <a:t>			</a:t>
            </a:r>
            <a:r>
              <a:rPr lang="fr-FR" b="1" i="1" u="sng" dirty="0">
                <a:solidFill>
                  <a:srgbClr val="FFFF00"/>
                </a:solidFill>
              </a:rPr>
              <a:t>UN SUJET D’ETUDE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fr-FR" dirty="0">
                <a:solidFill>
                  <a:srgbClr val="FFFF00"/>
                </a:solidFill>
              </a:rPr>
              <a:t>	relatif à un système présent dans le labo.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fr-FR" sz="1800" dirty="0">
              <a:solidFill>
                <a:srgbClr val="FF0000"/>
              </a:solidFill>
            </a:endParaRPr>
          </a:p>
        </p:txBody>
      </p:sp>
      <p:pic>
        <p:nvPicPr>
          <p:cNvPr id="38915" name="Picture 3" descr="P100088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19707" b="10588"/>
          <a:stretch>
            <a:fillRect/>
          </a:stretch>
        </p:blipFill>
        <p:spPr>
          <a:xfrm>
            <a:off x="1476375" y="1989138"/>
            <a:ext cx="6337300" cy="3313112"/>
          </a:xfrm>
          <a:noFill/>
          <a:ln/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403350" y="5516563"/>
            <a:ext cx="6769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i="1">
                <a:solidFill>
                  <a:schemeClr val="bg1"/>
                </a:solidFill>
              </a:rPr>
              <a:t>Ils doivent s’interroger, chercher, échanger des points de vue, valider des hypothèses…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429620" y="6273225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S.I.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785786" y="4572008"/>
            <a:ext cx="7920037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i="1" dirty="0">
                <a:solidFill>
                  <a:schemeClr val="bg1"/>
                </a:solidFill>
              </a:rPr>
              <a:t>L’enseignant intervient à la demande, il pose plus de questions qu’il ne donne de réponses.</a:t>
            </a:r>
          </a:p>
          <a:p>
            <a:pPr>
              <a:spcBef>
                <a:spcPct val="50000"/>
              </a:spcBef>
            </a:pPr>
            <a:r>
              <a:rPr lang="fr-FR" sz="2400" b="1" i="1" dirty="0">
                <a:solidFill>
                  <a:schemeClr val="bg1"/>
                </a:solidFill>
              </a:rPr>
              <a:t>Il ouvre des pistes de réflexion.</a:t>
            </a:r>
          </a:p>
        </p:txBody>
      </p:sp>
      <p:pic>
        <p:nvPicPr>
          <p:cNvPr id="39942" name="Picture 6" descr="P100089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27811" b="19444"/>
          <a:stretch>
            <a:fillRect/>
          </a:stretch>
        </p:blipFill>
        <p:spPr>
          <a:xfrm>
            <a:off x="357158" y="714356"/>
            <a:ext cx="8429684" cy="3334344"/>
          </a:xfrm>
          <a:noFill/>
          <a:ln/>
        </p:spPr>
      </p:pic>
      <p:sp>
        <p:nvSpPr>
          <p:cNvPr id="6" name="ZoneTexte 5"/>
          <p:cNvSpPr txBox="1"/>
          <p:nvPr/>
        </p:nvSpPr>
        <p:spPr>
          <a:xfrm>
            <a:off x="8429620" y="6273225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S.I.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429620" y="6273225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S.I.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7" name="Picture 5" descr="P1000889"/>
          <p:cNvPicPr>
            <a:picLocks noChangeAspect="1" noChangeArrowheads="1"/>
          </p:cNvPicPr>
          <p:nvPr/>
        </p:nvPicPr>
        <p:blipFill>
          <a:blip r:embed="rId2" cstate="print"/>
          <a:srcRect l="24721" t="18015" r="39572" b="26614"/>
          <a:stretch>
            <a:fillRect/>
          </a:stretch>
        </p:blipFill>
        <p:spPr>
          <a:xfrm>
            <a:off x="6143636" y="688978"/>
            <a:ext cx="2663226" cy="3097212"/>
          </a:xfrm>
          <a:prstGeom prst="rect">
            <a:avLst/>
          </a:prstGeom>
          <a:noFill/>
          <a:ln/>
        </p:spPr>
      </p:pic>
      <p:pic>
        <p:nvPicPr>
          <p:cNvPr id="8" name="Picture 12" descr="P1000910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 l="19227" t="10852" r="37139" b="21487"/>
          <a:stretch>
            <a:fillRect/>
          </a:stretch>
        </p:blipFill>
        <p:spPr>
          <a:xfrm>
            <a:off x="214282" y="688978"/>
            <a:ext cx="2663223" cy="3097124"/>
          </a:xfrm>
          <a:noFill/>
          <a:ln/>
        </p:spPr>
      </p:pic>
      <p:pic>
        <p:nvPicPr>
          <p:cNvPr id="9" name="Picture 6" descr="P1000898"/>
          <p:cNvPicPr>
            <a:picLocks noGrp="1" noChangeAspect="1" noChangeArrowheads="1"/>
          </p:cNvPicPr>
          <p:nvPr>
            <p:ph/>
          </p:nvPr>
        </p:nvPicPr>
        <p:blipFill>
          <a:blip r:embed="rId4"/>
          <a:srcRect l="32488" t="33275" r="34520" b="37952"/>
          <a:stretch>
            <a:fillRect/>
          </a:stretch>
        </p:blipFill>
        <p:spPr>
          <a:xfrm>
            <a:off x="3204671" y="688978"/>
            <a:ext cx="2663223" cy="3097124"/>
          </a:xfrm>
          <a:noFill/>
          <a:ln/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143636" y="4112319"/>
            <a:ext cx="278608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chemeClr val="bg1"/>
                </a:solidFill>
              </a:rPr>
              <a:t>Le suivi d’une trajectoire tracée au sol</a:t>
            </a:r>
            <a:r>
              <a:rPr lang="fr-FR" dirty="0" smtClean="0">
                <a:solidFill>
                  <a:schemeClr val="bg1"/>
                </a:solidFill>
              </a:rPr>
              <a:t>.</a:t>
            </a:r>
            <a:endParaRPr lang="fr-FR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chemeClr val="bg1"/>
                </a:solidFill>
              </a:rPr>
              <a:t>Le contournement d’obstacle</a:t>
            </a:r>
            <a:r>
              <a:rPr lang="fr-FR" dirty="0" smtClean="0">
                <a:solidFill>
                  <a:schemeClr val="bg1"/>
                </a:solidFill>
              </a:rPr>
              <a:t>.</a:t>
            </a:r>
            <a:endParaRPr lang="fr-FR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chemeClr val="bg1"/>
                </a:solidFill>
              </a:rPr>
              <a:t>Exécution d’une trajectoire imposée.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21429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dirty="0" smtClean="0">
                <a:solidFill>
                  <a:srgbClr val="FFFF00"/>
                </a:solidFill>
              </a:rPr>
              <a:t>Plusieurs sujets d’étude par </a:t>
            </a:r>
            <a:r>
              <a:rPr lang="fr-FR" sz="2400" dirty="0" smtClean="0">
                <a:solidFill>
                  <a:srgbClr val="FFFF00"/>
                </a:solidFill>
              </a:rPr>
              <a:t>support </a:t>
            </a:r>
            <a:r>
              <a:rPr lang="fr-FR" sz="2000" i="1" dirty="0" smtClean="0">
                <a:solidFill>
                  <a:srgbClr val="FFFF00"/>
                </a:solidFill>
              </a:rPr>
              <a:t>(pas de répétition)</a:t>
            </a:r>
            <a:endParaRPr lang="fr-FR" sz="2000" i="1" dirty="0">
              <a:solidFill>
                <a:srgbClr val="FFFF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1406" y="4158379"/>
            <a:ext cx="278608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chemeClr val="bg1"/>
                </a:solidFill>
              </a:rPr>
              <a:t>Utilité du rotor de queue.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chemeClr val="bg1"/>
                </a:solidFill>
              </a:rPr>
              <a:t>Vitesse maximum de translation.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chemeClr val="bg1"/>
                </a:solidFill>
              </a:rPr>
              <a:t>Principe de déplacement.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143241" y="4086941"/>
            <a:ext cx="278608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chemeClr val="bg1"/>
                </a:solidFill>
              </a:rPr>
              <a:t>Mise en station et suivi.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chemeClr val="bg1"/>
                </a:solidFill>
              </a:rPr>
              <a:t>Equilibrage, pilotage et programmation.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dirty="0">
                <a:solidFill>
                  <a:schemeClr val="bg1"/>
                </a:solidFill>
              </a:rPr>
              <a:t>Comparatif des différents types de monture.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0" y="61436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FF00"/>
                </a:solidFill>
              </a:rPr>
              <a:t>Enrichissement global de la classe au cours du temps. 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21455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sz="7200" b="1" i="1" dirty="0" smtClean="0">
                <a:solidFill>
                  <a:srgbClr val="FF0000"/>
                </a:solidFill>
              </a:rPr>
              <a:t>C</a:t>
            </a:r>
            <a:r>
              <a:rPr lang="fr-FR" sz="4000" i="1" dirty="0" smtClean="0">
                <a:solidFill>
                  <a:srgbClr val="FF0000"/>
                </a:solidFill>
              </a:rPr>
              <a:t>REATION  et  </a:t>
            </a:r>
            <a:r>
              <a:rPr lang="fr-FR" sz="7200" b="1" i="1" dirty="0" smtClean="0">
                <a:solidFill>
                  <a:srgbClr val="FF0000"/>
                </a:solidFill>
              </a:rPr>
              <a:t>I</a:t>
            </a:r>
            <a:r>
              <a:rPr lang="fr-FR" sz="4000" i="1" dirty="0" smtClean="0">
                <a:solidFill>
                  <a:srgbClr val="FF0000"/>
                </a:solidFill>
              </a:rPr>
              <a:t>NNOVATION </a:t>
            </a:r>
            <a:r>
              <a:rPr lang="fr-FR" sz="7200" b="1" i="1" dirty="0" smtClean="0">
                <a:solidFill>
                  <a:srgbClr val="FF0000"/>
                </a:solidFill>
              </a:rPr>
              <a:t>T</a:t>
            </a:r>
            <a:r>
              <a:rPr lang="fr-FR" sz="4000" i="1" dirty="0" smtClean="0">
                <a:solidFill>
                  <a:srgbClr val="FF0000"/>
                </a:solidFill>
              </a:rPr>
              <a:t>ECHNOLOGIQUES</a:t>
            </a:r>
            <a:endParaRPr lang="fr-FR" sz="4000" i="1" dirty="0">
              <a:solidFill>
                <a:srgbClr val="FF0000"/>
              </a:solidFill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 rot="20760000">
            <a:off x="115271" y="5025873"/>
            <a:ext cx="5580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i="1" dirty="0">
                <a:solidFill>
                  <a:srgbClr val="FF0000"/>
                </a:solidFill>
              </a:rPr>
              <a:t>Lycée Jean MONNET - AURILLAC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755650" y="21429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9600" b="1" i="1" dirty="0">
                <a:solidFill>
                  <a:srgbClr val="FF0000"/>
                </a:solidFill>
              </a:rPr>
              <a:t>C.I.T</a:t>
            </a:r>
          </a:p>
        </p:txBody>
      </p:sp>
      <p:pic>
        <p:nvPicPr>
          <p:cNvPr id="5" name="Image 4" descr="P1030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60000">
            <a:off x="5855103" y="4410113"/>
            <a:ext cx="3729756" cy="2797317"/>
          </a:xfrm>
          <a:prstGeom prst="rect">
            <a:avLst/>
          </a:prstGeom>
        </p:spPr>
      </p:pic>
      <p:pic>
        <p:nvPicPr>
          <p:cNvPr id="6" name="Image 5" descr="P1030206.JPG"/>
          <p:cNvPicPr>
            <a:picLocks noChangeAspect="1"/>
          </p:cNvPicPr>
          <p:nvPr/>
        </p:nvPicPr>
        <p:blipFill>
          <a:blip r:embed="rId3" cstate="print"/>
          <a:srcRect l="3537" t="13541" r="6861"/>
          <a:stretch>
            <a:fillRect/>
          </a:stretch>
        </p:blipFill>
        <p:spPr>
          <a:xfrm rot="20760000">
            <a:off x="38096" y="5883478"/>
            <a:ext cx="3473063" cy="2513401"/>
          </a:xfrm>
          <a:prstGeom prst="rect">
            <a:avLst/>
          </a:prstGeom>
        </p:spPr>
      </p:pic>
      <p:pic>
        <p:nvPicPr>
          <p:cNvPr id="7" name="Image 6" descr="P1030195.JPG"/>
          <p:cNvPicPr>
            <a:picLocks noChangeAspect="1"/>
          </p:cNvPicPr>
          <p:nvPr/>
        </p:nvPicPr>
        <p:blipFill>
          <a:blip r:embed="rId4" cstate="print"/>
          <a:srcRect l="7501" t="10072"/>
          <a:stretch>
            <a:fillRect/>
          </a:stretch>
        </p:blipFill>
        <p:spPr>
          <a:xfrm rot="20760000">
            <a:off x="3270873" y="5151618"/>
            <a:ext cx="2714128" cy="1978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l"/>
            <a:r>
              <a:rPr lang="fr-FR" b="1" u="sng" dirty="0" smtClean="0">
                <a:solidFill>
                  <a:srgbClr val="FF0000"/>
                </a:solidFill>
                <a:cs typeface="Arial" pitchFamily="34" charset="0"/>
              </a:rPr>
              <a:t>Notre constat :</a:t>
            </a:r>
            <a:endParaRPr lang="fr-FR" b="1" u="sng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525963"/>
          </a:xfrm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  <a:latin typeface="+mj-lt"/>
                <a:cs typeface="Arial" pitchFamily="34" charset="0"/>
              </a:rPr>
              <a:t> </a:t>
            </a:r>
            <a:r>
              <a:rPr lang="fr-FR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Trop peu d’élèves concernés,</a:t>
            </a:r>
          </a:p>
          <a:p>
            <a:pPr>
              <a:buNone/>
            </a:pPr>
            <a:endParaRPr lang="fr-FR" dirty="0" smtClean="0">
              <a:solidFill>
                <a:srgbClr val="FFFF00"/>
              </a:solidFill>
              <a:latin typeface="+mj-lt"/>
              <a:cs typeface="Arial" pitchFamily="34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Supports trop </a:t>
            </a:r>
            <a:r>
              <a:rPr lang="fr-FR" i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« masculins » </a:t>
            </a:r>
            <a:r>
              <a:rPr lang="fr-FR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et trop </a:t>
            </a:r>
            <a:r>
              <a:rPr lang="fr-FR" i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« industriels »,</a:t>
            </a:r>
          </a:p>
          <a:p>
            <a:pPr>
              <a:buNone/>
            </a:pPr>
            <a:endParaRPr lang="fr-FR" dirty="0" smtClean="0">
              <a:solidFill>
                <a:srgbClr val="FFFF00"/>
              </a:solidFill>
              <a:latin typeface="+mj-lt"/>
              <a:cs typeface="Arial" pitchFamily="34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Prise en compte insuffisante de la notion de </a:t>
            </a:r>
            <a:r>
              <a:rPr lang="fr-FR" i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« développement durable ».</a:t>
            </a:r>
            <a:endParaRPr lang="fr-FR" i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2627313" y="4292600"/>
            <a:ext cx="6265862" cy="1223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8072462" y="6273225"/>
            <a:ext cx="1071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C.I.T.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0" y="142852"/>
            <a:ext cx="8964612" cy="1584325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Le laboratoire « C.I.T. » 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	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Dans notre labo est regroupé un ensemble de matériels permettant l’expression de la créativité.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Image 20" descr="P10302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500174"/>
            <a:ext cx="5500726" cy="4125545"/>
          </a:xfrm>
          <a:prstGeom prst="rect">
            <a:avLst/>
          </a:prstGeom>
        </p:spPr>
      </p:pic>
      <p:pic>
        <p:nvPicPr>
          <p:cNvPr id="20" name="Image 19" descr="P1030193.JPG"/>
          <p:cNvPicPr>
            <a:picLocks noChangeAspect="1"/>
          </p:cNvPicPr>
          <p:nvPr/>
        </p:nvPicPr>
        <p:blipFill>
          <a:blip r:embed="rId3" cstate="print"/>
          <a:srcRect t="15385" b="5127"/>
          <a:stretch>
            <a:fillRect/>
          </a:stretch>
        </p:blipFill>
        <p:spPr>
          <a:xfrm>
            <a:off x="4929189" y="3643314"/>
            <a:ext cx="4074235" cy="2428892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285720" y="6072206"/>
            <a:ext cx="8587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Les mots clés des lois d’évolutions sont tagués sur les murs, vitres, sol et plafond.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2627313" y="4292600"/>
            <a:ext cx="6265862" cy="1223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0" y="4481651"/>
            <a:ext cx="434019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FFFF00"/>
                </a:solidFill>
              </a:rPr>
              <a:t>Activités de Création</a:t>
            </a:r>
          </a:p>
          <a:p>
            <a:pPr algn="ctr"/>
            <a:endParaRPr lang="fr-FR" sz="2400" dirty="0">
              <a:solidFill>
                <a:srgbClr val="FFFF00"/>
              </a:solidFill>
            </a:endParaRPr>
          </a:p>
          <a:p>
            <a:pPr algn="ctr"/>
            <a:r>
              <a:rPr lang="fr-FR" i="1" dirty="0" smtClean="0">
                <a:solidFill>
                  <a:srgbClr val="FFFF00"/>
                </a:solidFill>
              </a:rPr>
              <a:t>Les élèves s’approprient un environnement pour créer leur</a:t>
            </a:r>
            <a:r>
              <a:rPr lang="fr-FR" i="1" dirty="0">
                <a:solidFill>
                  <a:srgbClr val="FFFF00"/>
                </a:solidFill>
              </a:rPr>
              <a:t> </a:t>
            </a:r>
            <a:r>
              <a:rPr lang="fr-FR" i="1" dirty="0" smtClean="0">
                <a:solidFill>
                  <a:srgbClr val="FFFF00"/>
                </a:solidFill>
              </a:rPr>
              <a:t>« production ».</a:t>
            </a:r>
            <a:endParaRPr lang="fr-FR" i="1" dirty="0">
              <a:solidFill>
                <a:srgbClr val="FFFF00"/>
              </a:solidFill>
            </a:endParaRPr>
          </a:p>
        </p:txBody>
      </p:sp>
      <p:sp>
        <p:nvSpPr>
          <p:cNvPr id="52245" name="Rectangle 21"/>
          <p:cNvSpPr>
            <a:spLocks noChangeArrowheads="1"/>
          </p:cNvSpPr>
          <p:nvPr/>
        </p:nvSpPr>
        <p:spPr bwMode="auto">
          <a:xfrm>
            <a:off x="4714876" y="4481651"/>
            <a:ext cx="4429124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FF0000"/>
                </a:solidFill>
              </a:rPr>
              <a:t>Veille Technologique</a:t>
            </a:r>
          </a:p>
          <a:p>
            <a:pPr algn="ctr"/>
            <a:endParaRPr lang="fr-FR" sz="2400" dirty="0">
              <a:solidFill>
                <a:srgbClr val="FF0000"/>
              </a:solidFill>
            </a:endParaRPr>
          </a:p>
          <a:p>
            <a:pPr algn="ctr"/>
            <a:r>
              <a:rPr lang="fr-FR" i="1" dirty="0" smtClean="0">
                <a:solidFill>
                  <a:srgbClr val="FF0000"/>
                </a:solidFill>
              </a:rPr>
              <a:t>Les élèves sont amenés à s’intéresser à une innovation. Ils recherchent et dégagent le principe scientifique qui en est à l’origine.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072462" y="6273225"/>
            <a:ext cx="1071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C.I.T.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>
          <a:xfrm>
            <a:off x="0" y="428604"/>
            <a:ext cx="9144000" cy="857256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Principe d’une séance</a:t>
            </a:r>
            <a:r>
              <a:rPr kumimoji="0" lang="fr-FR" sz="32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</a:t>
            </a: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	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5715008" y="1776417"/>
            <a:ext cx="2227263" cy="2224087"/>
            <a:chOff x="3654" y="1529"/>
            <a:chExt cx="1403" cy="1401"/>
          </a:xfrm>
        </p:grpSpPr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3731" y="1608"/>
              <a:ext cx="1249" cy="12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WordArt 13"/>
            <p:cNvSpPr>
              <a:spLocks noChangeArrowheads="1" noChangeShapeType="1" noTextEdit="1"/>
            </p:cNvSpPr>
            <p:nvPr/>
          </p:nvSpPr>
          <p:spPr bwMode="auto">
            <a:xfrm rot="-1511172">
              <a:off x="3907" y="1919"/>
              <a:ext cx="930" cy="70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kern="10" dirty="0" smtClean="0"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latin typeface="Arial Black"/>
                </a:rPr>
                <a:t>VT</a:t>
              </a:r>
              <a:endParaRPr lang="fr-FR" sz="3600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latin typeface="Arial Black"/>
              </a:endParaRPr>
            </a:p>
          </p:txBody>
        </p:sp>
        <p:sp>
          <p:nvSpPr>
            <p:cNvPr id="24" name="Oval 14"/>
            <p:cNvSpPr>
              <a:spLocks noChangeArrowheads="1"/>
            </p:cNvSpPr>
            <p:nvPr/>
          </p:nvSpPr>
          <p:spPr bwMode="auto">
            <a:xfrm>
              <a:off x="3654" y="1529"/>
              <a:ext cx="1403" cy="14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5" name="Group 15"/>
          <p:cNvGrpSpPr>
            <a:grpSpLocks/>
          </p:cNvGrpSpPr>
          <p:nvPr/>
        </p:nvGrpSpPr>
        <p:grpSpPr bwMode="auto">
          <a:xfrm>
            <a:off x="1285852" y="1776417"/>
            <a:ext cx="2227263" cy="2224087"/>
            <a:chOff x="635" y="1320"/>
            <a:chExt cx="816" cy="815"/>
          </a:xfrm>
        </p:grpSpPr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680" y="1366"/>
              <a:ext cx="726" cy="72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WordArt 17"/>
            <p:cNvSpPr>
              <a:spLocks noChangeArrowheads="1" noChangeShapeType="1" noTextEdit="1"/>
            </p:cNvSpPr>
            <p:nvPr/>
          </p:nvSpPr>
          <p:spPr bwMode="auto">
            <a:xfrm rot="-1511172">
              <a:off x="850" y="1524"/>
              <a:ext cx="42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kern="10" dirty="0" smtClean="0"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/>
                </a:rPr>
                <a:t>AC</a:t>
              </a:r>
              <a:endParaRPr lang="fr-FR" sz="3600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endParaRPr>
            </a:p>
          </p:txBody>
        </p:sp>
        <p:sp>
          <p:nvSpPr>
            <p:cNvPr id="28" name="Oval 18"/>
            <p:cNvSpPr>
              <a:spLocks noChangeArrowheads="1"/>
            </p:cNvSpPr>
            <p:nvPr/>
          </p:nvSpPr>
          <p:spPr bwMode="auto">
            <a:xfrm>
              <a:off x="635" y="1320"/>
              <a:ext cx="816" cy="81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0" y="928670"/>
            <a:ext cx="9144000" cy="857256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/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Chaque groupe de 2 ou 3 </a:t>
            </a:r>
            <a:r>
              <a:rPr kumimoji="0" lang="fr-F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élèves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 voit proposé :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357686" y="2657628"/>
            <a:ext cx="57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ou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P1030190.JPG"/>
          <p:cNvPicPr>
            <a:picLocks noChangeAspect="1"/>
          </p:cNvPicPr>
          <p:nvPr/>
        </p:nvPicPr>
        <p:blipFill>
          <a:blip r:embed="rId2" cstate="print"/>
          <a:srcRect l="6899" t="23605" r="43611" b="45906"/>
          <a:stretch>
            <a:fillRect/>
          </a:stretch>
        </p:blipFill>
        <p:spPr>
          <a:xfrm>
            <a:off x="4786314" y="2285992"/>
            <a:ext cx="4000528" cy="3286148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4" y="0"/>
            <a:ext cx="2749539" cy="6858000"/>
          </a:xfrm>
        </p:spPr>
        <p:txBody>
          <a:bodyPr>
            <a:normAutofit/>
          </a:bodyPr>
          <a:lstStyle/>
          <a:p>
            <a:pPr algn="l"/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Morpho </a:t>
            </a:r>
            <a:r>
              <a:rPr lang="fr-FR" sz="2400" dirty="0" err="1" smtClean="0">
                <a:solidFill>
                  <a:srgbClr val="FFFF00"/>
                </a:solidFill>
                <a:cs typeface="Arial" pitchFamily="34" charset="0"/>
              </a:rPr>
              <a:t>Tuning</a:t>
            </a: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DJ – Light kit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err="1" smtClean="0">
                <a:cs typeface="Arial" pitchFamily="34" charset="0"/>
              </a:rPr>
              <a:t>Easy</a:t>
            </a:r>
            <a:r>
              <a:rPr lang="fr-FR" sz="2400" dirty="0" smtClean="0">
                <a:cs typeface="Arial" pitchFamily="34" charset="0"/>
              </a:rPr>
              <a:t> 3 D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Analyse thermique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Robots LEGO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Montage Vidéo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Création médailles, flacons, bijoux</a:t>
            </a:r>
            <a:endParaRPr lang="fr-FR" sz="2400" dirty="0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032250" y="214290"/>
            <a:ext cx="5111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i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Activités de création</a:t>
            </a:r>
            <a:endParaRPr lang="fr-FR" sz="2800" b="1" i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2857488" y="142852"/>
            <a:ext cx="1001560" cy="1000132"/>
            <a:chOff x="635" y="1320"/>
            <a:chExt cx="816" cy="815"/>
          </a:xfrm>
        </p:grpSpPr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680" y="1366"/>
              <a:ext cx="726" cy="72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WordArt 17"/>
            <p:cNvSpPr>
              <a:spLocks noChangeArrowheads="1" noChangeShapeType="1" noTextEdit="1"/>
            </p:cNvSpPr>
            <p:nvPr/>
          </p:nvSpPr>
          <p:spPr bwMode="auto">
            <a:xfrm rot="-1511172">
              <a:off x="850" y="1524"/>
              <a:ext cx="42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kern="10" dirty="0" smtClean="0"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/>
                </a:rPr>
                <a:t>AC</a:t>
              </a:r>
              <a:endParaRPr lang="fr-FR" sz="3600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endParaRPr>
            </a:p>
          </p:txBody>
        </p:sp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635" y="1320"/>
              <a:ext cx="816" cy="81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072462" y="6273225"/>
            <a:ext cx="1071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C.I.T.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714744" y="5500702"/>
            <a:ext cx="52959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Créer une poignée adaptée à vos besoins et à votre morphologie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16" name="Picture 9" descr="scanner3d"/>
          <p:cNvPicPr>
            <a:picLocks noChangeAspect="1" noChangeArrowheads="1"/>
          </p:cNvPicPr>
          <p:nvPr/>
        </p:nvPicPr>
        <p:blipFill>
          <a:blip r:embed="rId3"/>
          <a:srcRect l="3932" t="5902" r="9843" b="26389"/>
          <a:stretch>
            <a:fillRect/>
          </a:stretch>
        </p:blipFill>
        <p:spPr bwMode="auto">
          <a:xfrm>
            <a:off x="5429256" y="785794"/>
            <a:ext cx="3563938" cy="20986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5" name="Picture 8" descr="P1020370"/>
          <p:cNvPicPr>
            <a:picLocks noChangeAspect="1" noChangeArrowheads="1"/>
          </p:cNvPicPr>
          <p:nvPr/>
        </p:nvPicPr>
        <p:blipFill>
          <a:blip r:embed="rId4"/>
          <a:srcRect l="29908" r="21560" b="28751"/>
          <a:stretch>
            <a:fillRect/>
          </a:stretch>
        </p:blipFill>
        <p:spPr bwMode="auto">
          <a:xfrm>
            <a:off x="4500562" y="1857364"/>
            <a:ext cx="1928826" cy="2122488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4" name="Picture 6" descr="P1020363"/>
          <p:cNvPicPr>
            <a:picLocks noChangeAspect="1" noChangeArrowheads="1"/>
          </p:cNvPicPr>
          <p:nvPr/>
        </p:nvPicPr>
        <p:blipFill>
          <a:blip r:embed="rId5" cstate="print"/>
          <a:srcRect l="11161"/>
          <a:stretch>
            <a:fillRect/>
          </a:stretch>
        </p:blipFill>
        <p:spPr bwMode="auto">
          <a:xfrm>
            <a:off x="3071802" y="1500174"/>
            <a:ext cx="1857388" cy="1567373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light04"/>
          <p:cNvPicPr>
            <a:picLocks noChangeAspect="1" noChangeArrowheads="1"/>
          </p:cNvPicPr>
          <p:nvPr/>
        </p:nvPicPr>
        <p:blipFill>
          <a:blip r:embed="rId2"/>
          <a:srcRect l="29892" t="21566" r="21342" b="34226"/>
          <a:stretch>
            <a:fillRect/>
          </a:stretch>
        </p:blipFill>
        <p:spPr bwMode="auto">
          <a:xfrm>
            <a:off x="5872811" y="3643314"/>
            <a:ext cx="305690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4" y="0"/>
            <a:ext cx="2749539" cy="6858000"/>
          </a:xfrm>
        </p:spPr>
        <p:txBody>
          <a:bodyPr>
            <a:normAutofit/>
          </a:bodyPr>
          <a:lstStyle/>
          <a:p>
            <a:pPr algn="l"/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Morpho </a:t>
            </a:r>
            <a:r>
              <a:rPr lang="fr-FR" sz="2400" dirty="0" err="1" smtClean="0">
                <a:solidFill>
                  <a:srgbClr val="FFFF00"/>
                </a:solidFill>
                <a:cs typeface="Arial" pitchFamily="34" charset="0"/>
              </a:rPr>
              <a:t>Tuning</a:t>
            </a: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DJ – Light kit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err="1" smtClean="0">
                <a:cs typeface="Arial" pitchFamily="34" charset="0"/>
              </a:rPr>
              <a:t>Easy</a:t>
            </a:r>
            <a:r>
              <a:rPr lang="fr-FR" sz="2400" dirty="0" smtClean="0">
                <a:cs typeface="Arial" pitchFamily="34" charset="0"/>
              </a:rPr>
              <a:t> 3 D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Analyse thermique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Robots LEGO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Montage Vidéo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Création médailles, flacons, bijoux</a:t>
            </a:r>
            <a:endParaRPr lang="fr-FR" sz="2400" dirty="0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032250" y="214290"/>
            <a:ext cx="5111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i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Activités de création</a:t>
            </a:r>
            <a:endParaRPr lang="fr-FR" sz="2800" b="1" i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857488" y="142852"/>
            <a:ext cx="1001560" cy="1000132"/>
            <a:chOff x="635" y="1320"/>
            <a:chExt cx="816" cy="815"/>
          </a:xfrm>
        </p:grpSpPr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680" y="1366"/>
              <a:ext cx="726" cy="72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WordArt 17"/>
            <p:cNvSpPr>
              <a:spLocks noChangeArrowheads="1" noChangeShapeType="1" noTextEdit="1"/>
            </p:cNvSpPr>
            <p:nvPr/>
          </p:nvSpPr>
          <p:spPr bwMode="auto">
            <a:xfrm rot="-1511172">
              <a:off x="850" y="1524"/>
              <a:ext cx="42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kern="10" dirty="0" smtClean="0"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/>
                </a:rPr>
                <a:t>AC</a:t>
              </a:r>
              <a:endParaRPr lang="fr-FR" sz="3600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endParaRPr>
            </a:p>
          </p:txBody>
        </p:sp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635" y="1320"/>
              <a:ext cx="816" cy="81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072462" y="6273225"/>
            <a:ext cx="1071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C.I.T.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714744" y="5500702"/>
            <a:ext cx="52959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Créer un environnement visuel scénique autour d’un morceau musical de votre choix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18" name="Image 17" descr="P1030195.JPG"/>
          <p:cNvPicPr>
            <a:picLocks noChangeAspect="1"/>
          </p:cNvPicPr>
          <p:nvPr/>
        </p:nvPicPr>
        <p:blipFill>
          <a:blip r:embed="rId3" cstate="print"/>
          <a:srcRect l="7501"/>
          <a:stretch>
            <a:fillRect/>
          </a:stretch>
        </p:blipFill>
        <p:spPr>
          <a:xfrm>
            <a:off x="4714876" y="714356"/>
            <a:ext cx="3964785" cy="3214710"/>
          </a:xfrm>
          <a:prstGeom prst="rect">
            <a:avLst/>
          </a:prstGeom>
        </p:spPr>
      </p:pic>
      <p:pic>
        <p:nvPicPr>
          <p:cNvPr id="17" name="Image 16" descr="P1030178.JPG"/>
          <p:cNvPicPr>
            <a:picLocks noChangeAspect="1"/>
          </p:cNvPicPr>
          <p:nvPr/>
        </p:nvPicPr>
        <p:blipFill>
          <a:blip r:embed="rId4" cstate="print"/>
          <a:srcRect l="28125" b="9375"/>
          <a:stretch>
            <a:fillRect/>
          </a:stretch>
        </p:blipFill>
        <p:spPr>
          <a:xfrm>
            <a:off x="3043063" y="2285992"/>
            <a:ext cx="2719569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P1030206.JPG"/>
          <p:cNvPicPr>
            <a:picLocks noChangeAspect="1"/>
          </p:cNvPicPr>
          <p:nvPr/>
        </p:nvPicPr>
        <p:blipFill>
          <a:blip r:embed="rId2" cstate="print"/>
          <a:srcRect l="3537" t="13541" r="6861"/>
          <a:stretch>
            <a:fillRect/>
          </a:stretch>
        </p:blipFill>
        <p:spPr>
          <a:xfrm>
            <a:off x="3571868" y="1071546"/>
            <a:ext cx="5214974" cy="3773994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4" y="0"/>
            <a:ext cx="2749539" cy="6858000"/>
          </a:xfrm>
        </p:spPr>
        <p:txBody>
          <a:bodyPr>
            <a:normAutofit/>
          </a:bodyPr>
          <a:lstStyle/>
          <a:p>
            <a:pPr algn="l"/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Morpho </a:t>
            </a:r>
            <a:r>
              <a:rPr lang="fr-FR" sz="2400" dirty="0" err="1" smtClean="0">
                <a:solidFill>
                  <a:srgbClr val="FFFF00"/>
                </a:solidFill>
                <a:cs typeface="Arial" pitchFamily="34" charset="0"/>
              </a:rPr>
              <a:t>Tuning</a:t>
            </a: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DJ – Light kit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err="1" smtClean="0">
                <a:solidFill>
                  <a:srgbClr val="FFFF00"/>
                </a:solidFill>
                <a:cs typeface="Arial" pitchFamily="34" charset="0"/>
              </a:rPr>
              <a:t>Easy</a:t>
            </a: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 3 D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Analyse thermique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Robots LEGO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Montage Vidéo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Création médailles, flacons, bijoux</a:t>
            </a:r>
            <a:endParaRPr lang="fr-FR" sz="2400" dirty="0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032250" y="214290"/>
            <a:ext cx="5111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i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Activités de création</a:t>
            </a:r>
            <a:endParaRPr lang="fr-FR" sz="2800" b="1" i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857488" y="142852"/>
            <a:ext cx="1001560" cy="1000132"/>
            <a:chOff x="635" y="1320"/>
            <a:chExt cx="816" cy="815"/>
          </a:xfrm>
        </p:grpSpPr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680" y="1366"/>
              <a:ext cx="726" cy="72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WordArt 17"/>
            <p:cNvSpPr>
              <a:spLocks noChangeArrowheads="1" noChangeShapeType="1" noTextEdit="1"/>
            </p:cNvSpPr>
            <p:nvPr/>
          </p:nvSpPr>
          <p:spPr bwMode="auto">
            <a:xfrm rot="-1511172">
              <a:off x="850" y="1524"/>
              <a:ext cx="42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kern="10" dirty="0" smtClean="0"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/>
                </a:rPr>
                <a:t>AC</a:t>
              </a:r>
              <a:endParaRPr lang="fr-FR" sz="3600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endParaRPr>
            </a:p>
          </p:txBody>
        </p:sp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635" y="1320"/>
              <a:ext cx="816" cy="81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072462" y="6273225"/>
            <a:ext cx="1071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C.I.T.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643306" y="5715016"/>
            <a:ext cx="5295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Créer votre photo 3D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11" name="Image 10" descr="test 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9716" y="3714752"/>
            <a:ext cx="2501793" cy="1928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4" y="0"/>
            <a:ext cx="2749539" cy="6858000"/>
          </a:xfrm>
        </p:spPr>
        <p:txBody>
          <a:bodyPr>
            <a:normAutofit/>
          </a:bodyPr>
          <a:lstStyle/>
          <a:p>
            <a:pPr algn="l"/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Morpho </a:t>
            </a:r>
            <a:r>
              <a:rPr lang="fr-FR" sz="2400" dirty="0" err="1" smtClean="0">
                <a:solidFill>
                  <a:srgbClr val="FFFF00"/>
                </a:solidFill>
                <a:cs typeface="Arial" pitchFamily="34" charset="0"/>
              </a:rPr>
              <a:t>Tuning</a:t>
            </a: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DJ – Light kit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err="1" smtClean="0">
                <a:solidFill>
                  <a:srgbClr val="FFFF00"/>
                </a:solidFill>
                <a:cs typeface="Arial" pitchFamily="34" charset="0"/>
              </a:rPr>
              <a:t>Easy</a:t>
            </a: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 3 D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Analyse thermique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Robots LEGO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Montage Vidéo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Création médailles, flacons, bijoux</a:t>
            </a:r>
            <a:endParaRPr lang="fr-FR" sz="2400" dirty="0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032250" y="214290"/>
            <a:ext cx="5111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i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Activités de création</a:t>
            </a:r>
            <a:endParaRPr lang="fr-FR" sz="2800" b="1" i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857488" y="142852"/>
            <a:ext cx="1001560" cy="1000132"/>
            <a:chOff x="635" y="1320"/>
            <a:chExt cx="816" cy="815"/>
          </a:xfrm>
        </p:grpSpPr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680" y="1366"/>
              <a:ext cx="726" cy="72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WordArt 17"/>
            <p:cNvSpPr>
              <a:spLocks noChangeArrowheads="1" noChangeShapeType="1" noTextEdit="1"/>
            </p:cNvSpPr>
            <p:nvPr/>
          </p:nvSpPr>
          <p:spPr bwMode="auto">
            <a:xfrm rot="-1511172">
              <a:off x="850" y="1524"/>
              <a:ext cx="42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kern="10" dirty="0" smtClean="0"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/>
                </a:rPr>
                <a:t>AC</a:t>
              </a:r>
              <a:endParaRPr lang="fr-FR" sz="3600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endParaRPr>
            </a:p>
          </p:txBody>
        </p:sp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635" y="1320"/>
              <a:ext cx="816" cy="81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072462" y="6273225"/>
            <a:ext cx="1071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C.I.T.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357554" y="5044401"/>
            <a:ext cx="565309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Acquérir des données relatives à un problème thermique et créer  une hiérarchisation des actions à mener.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11" name="Image 10" descr="Thermographi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2500306"/>
            <a:ext cx="3714776" cy="2491618"/>
          </a:xfrm>
          <a:prstGeom prst="rect">
            <a:avLst/>
          </a:prstGeom>
        </p:spPr>
      </p:pic>
      <p:pic>
        <p:nvPicPr>
          <p:cNvPr id="13" name="Picture 7" descr="Orthèse sportive 2"/>
          <p:cNvPicPr>
            <a:picLocks noChangeAspect="1" noChangeArrowheads="1"/>
          </p:cNvPicPr>
          <p:nvPr/>
        </p:nvPicPr>
        <p:blipFill>
          <a:blip r:embed="rId3"/>
          <a:srcRect l="2244" t="3441" r="43898" b="41046"/>
          <a:stretch>
            <a:fillRect/>
          </a:stretch>
        </p:blipFill>
        <p:spPr bwMode="auto">
          <a:xfrm>
            <a:off x="5500694" y="785794"/>
            <a:ext cx="3429024" cy="230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4" y="0"/>
            <a:ext cx="2749539" cy="6858000"/>
          </a:xfrm>
        </p:spPr>
        <p:txBody>
          <a:bodyPr>
            <a:normAutofit/>
          </a:bodyPr>
          <a:lstStyle/>
          <a:p>
            <a:pPr algn="l"/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Morpho </a:t>
            </a:r>
            <a:r>
              <a:rPr lang="fr-FR" sz="2400" dirty="0" err="1" smtClean="0">
                <a:solidFill>
                  <a:srgbClr val="FFFF00"/>
                </a:solidFill>
                <a:cs typeface="Arial" pitchFamily="34" charset="0"/>
              </a:rPr>
              <a:t>Tuning</a:t>
            </a: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DJ – Light kit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err="1" smtClean="0">
                <a:solidFill>
                  <a:srgbClr val="FFFF00"/>
                </a:solidFill>
                <a:cs typeface="Arial" pitchFamily="34" charset="0"/>
              </a:rPr>
              <a:t>Easy</a:t>
            </a: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 3 D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Analyse thermique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Robots LEGO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Montage Vidéo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Création médailles, flacons, bijoux</a:t>
            </a:r>
            <a:endParaRPr lang="fr-FR" sz="2400" dirty="0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032250" y="214290"/>
            <a:ext cx="5111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i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Activités de création</a:t>
            </a:r>
            <a:endParaRPr lang="fr-FR" sz="2800" b="1" i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857488" y="142852"/>
            <a:ext cx="1001560" cy="1000132"/>
            <a:chOff x="635" y="1320"/>
            <a:chExt cx="816" cy="815"/>
          </a:xfrm>
        </p:grpSpPr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680" y="1366"/>
              <a:ext cx="726" cy="72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WordArt 17"/>
            <p:cNvSpPr>
              <a:spLocks noChangeArrowheads="1" noChangeShapeType="1" noTextEdit="1"/>
            </p:cNvSpPr>
            <p:nvPr/>
          </p:nvSpPr>
          <p:spPr bwMode="auto">
            <a:xfrm rot="-1511172">
              <a:off x="850" y="1524"/>
              <a:ext cx="42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kern="10" dirty="0" smtClean="0"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/>
                </a:rPr>
                <a:t>AC</a:t>
              </a:r>
              <a:endParaRPr lang="fr-FR" sz="3600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endParaRPr>
            </a:p>
          </p:txBody>
        </p:sp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635" y="1320"/>
              <a:ext cx="816" cy="81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072462" y="6273225"/>
            <a:ext cx="1071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C.I.T.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714744" y="5500702"/>
            <a:ext cx="52959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Créer par assemblage  un robot répondant à une problématique.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17" name="Image 16" descr="P1030233.JPG"/>
          <p:cNvPicPr>
            <a:picLocks noChangeAspect="1"/>
          </p:cNvPicPr>
          <p:nvPr/>
        </p:nvPicPr>
        <p:blipFill>
          <a:blip r:embed="rId2" cstate="print"/>
          <a:srcRect l="9375" t="8333" r="12500" b="5208"/>
          <a:stretch>
            <a:fillRect/>
          </a:stretch>
        </p:blipFill>
        <p:spPr>
          <a:xfrm>
            <a:off x="3615764" y="1214422"/>
            <a:ext cx="5078123" cy="4214842"/>
          </a:xfrm>
          <a:prstGeom prst="rect">
            <a:avLst/>
          </a:prstGeom>
        </p:spPr>
      </p:pic>
      <p:pic>
        <p:nvPicPr>
          <p:cNvPr id="11" name="Image 10" descr="LegoNX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3857628"/>
            <a:ext cx="2860544" cy="1676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4" y="0"/>
            <a:ext cx="2749539" cy="6858000"/>
          </a:xfrm>
        </p:spPr>
        <p:txBody>
          <a:bodyPr>
            <a:normAutofit/>
          </a:bodyPr>
          <a:lstStyle/>
          <a:p>
            <a:pPr algn="l"/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Morpho </a:t>
            </a:r>
            <a:r>
              <a:rPr lang="fr-FR" sz="2400" dirty="0" err="1" smtClean="0">
                <a:solidFill>
                  <a:srgbClr val="FFFF00"/>
                </a:solidFill>
                <a:cs typeface="Arial" pitchFamily="34" charset="0"/>
              </a:rPr>
              <a:t>Tuning</a:t>
            </a: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DJ – Light kit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err="1" smtClean="0">
                <a:solidFill>
                  <a:srgbClr val="FFFF00"/>
                </a:solidFill>
                <a:cs typeface="Arial" pitchFamily="34" charset="0"/>
              </a:rPr>
              <a:t>Easy</a:t>
            </a: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 3 D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Analyse thermique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Robots LEGO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Montage Vidéo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Création médailles, flacons, bijoux</a:t>
            </a:r>
            <a:endParaRPr lang="fr-FR" sz="2400" dirty="0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032250" y="214290"/>
            <a:ext cx="5111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i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Activités de création</a:t>
            </a:r>
            <a:endParaRPr lang="fr-FR" sz="2800" b="1" i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857488" y="142852"/>
            <a:ext cx="1001560" cy="1000132"/>
            <a:chOff x="635" y="1320"/>
            <a:chExt cx="816" cy="815"/>
          </a:xfrm>
        </p:grpSpPr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680" y="1366"/>
              <a:ext cx="726" cy="72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WordArt 17"/>
            <p:cNvSpPr>
              <a:spLocks noChangeArrowheads="1" noChangeShapeType="1" noTextEdit="1"/>
            </p:cNvSpPr>
            <p:nvPr/>
          </p:nvSpPr>
          <p:spPr bwMode="auto">
            <a:xfrm rot="-1511172">
              <a:off x="850" y="1524"/>
              <a:ext cx="42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kern="10" dirty="0" smtClean="0"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/>
                </a:rPr>
                <a:t>AC</a:t>
              </a:r>
              <a:endParaRPr lang="fr-FR" sz="3600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endParaRPr>
            </a:p>
          </p:txBody>
        </p:sp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635" y="1320"/>
              <a:ext cx="816" cy="81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072462" y="6273225"/>
            <a:ext cx="1071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C.I.T.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714744" y="5763300"/>
            <a:ext cx="5295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Créer un clip vidéo de votre choix.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17" name="Image 16" descr="P10302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1285860"/>
            <a:ext cx="5429256" cy="4071942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3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 l="10205" t="12681" r="8157" b="16666"/>
          <a:stretch>
            <a:fillRect/>
          </a:stretch>
        </p:blipFill>
        <p:spPr bwMode="auto">
          <a:xfrm>
            <a:off x="2643174" y="3857628"/>
            <a:ext cx="264320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4" y="0"/>
            <a:ext cx="2749539" cy="6858000"/>
          </a:xfrm>
        </p:spPr>
        <p:txBody>
          <a:bodyPr>
            <a:normAutofit/>
          </a:bodyPr>
          <a:lstStyle/>
          <a:p>
            <a:pPr algn="l"/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Morpho </a:t>
            </a:r>
            <a:r>
              <a:rPr lang="fr-FR" sz="2400" dirty="0" err="1" smtClean="0">
                <a:solidFill>
                  <a:srgbClr val="FFFF00"/>
                </a:solidFill>
                <a:cs typeface="Arial" pitchFamily="34" charset="0"/>
              </a:rPr>
              <a:t>Tuning</a:t>
            </a: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DJ – Light kit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err="1" smtClean="0">
                <a:solidFill>
                  <a:srgbClr val="FFFF00"/>
                </a:solidFill>
                <a:cs typeface="Arial" pitchFamily="34" charset="0"/>
              </a:rPr>
              <a:t>Easy</a:t>
            </a: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 3 D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Analyse thermique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Robots LEGO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Montage Vidéo</a:t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FF00"/>
                </a:solidFill>
                <a:cs typeface="Arial" pitchFamily="34" charset="0"/>
              </a:rPr>
              <a:t>Création médailles, flacons, bijoux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032250" y="214290"/>
            <a:ext cx="5111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i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Activités de création</a:t>
            </a:r>
            <a:endParaRPr lang="fr-FR" sz="2800" b="1" i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857488" y="142852"/>
            <a:ext cx="1001560" cy="1000132"/>
            <a:chOff x="635" y="1320"/>
            <a:chExt cx="816" cy="815"/>
          </a:xfrm>
        </p:grpSpPr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680" y="1366"/>
              <a:ext cx="726" cy="72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WordArt 17"/>
            <p:cNvSpPr>
              <a:spLocks noChangeArrowheads="1" noChangeShapeType="1" noTextEdit="1"/>
            </p:cNvSpPr>
            <p:nvPr/>
          </p:nvSpPr>
          <p:spPr bwMode="auto">
            <a:xfrm rot="-1511172">
              <a:off x="850" y="1524"/>
              <a:ext cx="42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kern="10" dirty="0" smtClean="0"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/>
                </a:rPr>
                <a:t>AC</a:t>
              </a:r>
              <a:endParaRPr lang="fr-FR" sz="3600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endParaRPr>
            </a:p>
          </p:txBody>
        </p:sp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635" y="1320"/>
              <a:ext cx="816" cy="81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072462" y="6273225"/>
            <a:ext cx="1071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C.I.T.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286116" y="5500702"/>
            <a:ext cx="57245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Créer un objet (médaille, bijou, flacon…) et envisager une production.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11" name="Image 10" descr="P1030261.JPG"/>
          <p:cNvPicPr>
            <a:picLocks noChangeAspect="1"/>
          </p:cNvPicPr>
          <p:nvPr/>
        </p:nvPicPr>
        <p:blipFill>
          <a:blip r:embed="rId2" cstate="print">
            <a:lum/>
          </a:blip>
          <a:srcRect b="17499"/>
          <a:stretch>
            <a:fillRect/>
          </a:stretch>
        </p:blipFill>
        <p:spPr>
          <a:xfrm>
            <a:off x="4080633" y="785794"/>
            <a:ext cx="4849085" cy="3000396"/>
          </a:xfrm>
          <a:prstGeom prst="rect">
            <a:avLst/>
          </a:prstGeom>
        </p:spPr>
      </p:pic>
      <p:pic>
        <p:nvPicPr>
          <p:cNvPr id="13" name="Image 12" descr="P1030316.JPG"/>
          <p:cNvPicPr>
            <a:picLocks noChangeAspect="1"/>
          </p:cNvPicPr>
          <p:nvPr/>
        </p:nvPicPr>
        <p:blipFill>
          <a:blip r:embed="rId3" cstate="print"/>
          <a:srcRect l="15909" r="4545"/>
          <a:stretch>
            <a:fillRect/>
          </a:stretch>
        </p:blipFill>
        <p:spPr>
          <a:xfrm>
            <a:off x="3000364" y="3143248"/>
            <a:ext cx="2500330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4" y="0"/>
            <a:ext cx="2963854" cy="6858000"/>
          </a:xfrm>
        </p:spPr>
        <p:txBody>
          <a:bodyPr>
            <a:normAutofit/>
          </a:bodyPr>
          <a:lstStyle/>
          <a:p>
            <a:pPr algn="l"/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>Les Biomatériaux</a:t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/>
              <a:t>Le photovoltaïque</a:t>
            </a: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Le e-</a:t>
            </a:r>
            <a:r>
              <a:rPr lang="fr-FR" sz="2400" dirty="0" err="1" smtClean="0">
                <a:cs typeface="Arial" pitchFamily="34" charset="0"/>
              </a:rPr>
              <a:t>banking</a:t>
            </a: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L’ordinateur 6</a:t>
            </a:r>
            <a:r>
              <a:rPr lang="fr-FR" sz="2400" baseline="30000" dirty="0" smtClean="0">
                <a:cs typeface="Arial" pitchFamily="34" charset="0"/>
              </a:rPr>
              <a:t>ème</a:t>
            </a:r>
            <a:r>
              <a:rPr lang="fr-FR" sz="2400" dirty="0" smtClean="0">
                <a:cs typeface="Arial" pitchFamily="34" charset="0"/>
              </a:rPr>
              <a:t> sens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La carte blanche</a:t>
            </a: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Montage Vidéo</a:t>
            </a: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Création médailles, flacons, bijoux</a:t>
            </a:r>
            <a:endParaRPr lang="fr-FR" sz="2400" dirty="0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032250" y="214290"/>
            <a:ext cx="5111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i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Veille Technologique</a:t>
            </a:r>
            <a:endParaRPr lang="fr-FR" sz="2800" b="1" i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857488" y="142852"/>
            <a:ext cx="1001560" cy="1000132"/>
            <a:chOff x="635" y="1320"/>
            <a:chExt cx="816" cy="815"/>
          </a:xfrm>
        </p:grpSpPr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680" y="1366"/>
              <a:ext cx="726" cy="72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8" name="WordArt 17"/>
            <p:cNvSpPr>
              <a:spLocks noChangeArrowheads="1" noChangeShapeType="1" noTextEdit="1"/>
            </p:cNvSpPr>
            <p:nvPr/>
          </p:nvSpPr>
          <p:spPr bwMode="auto">
            <a:xfrm rot="-1511172">
              <a:off x="850" y="1524"/>
              <a:ext cx="42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b="1" kern="10" dirty="0" smtClean="0">
                  <a:ln w="18000">
                    <a:solidFill>
                      <a:srgbClr val="FF0000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 Black"/>
                </a:rPr>
                <a:t>VT</a:t>
              </a:r>
              <a:endParaRPr lang="fr-FR" sz="3600" b="1" kern="1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635" y="1320"/>
              <a:ext cx="816" cy="81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b="1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072462" y="6273225"/>
            <a:ext cx="1071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C.I.T.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28860" y="5214950"/>
            <a:ext cx="67151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fr-FR" sz="2800" dirty="0" smtClean="0">
                <a:solidFill>
                  <a:schemeClr val="bg1"/>
                </a:solidFill>
              </a:rPr>
              <a:t>Les bio plastiques, les bio dégradables, les bio sourcés, applications (isolation, emballages, prothèse…)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13" name="Picture 9" descr="ImageJourMaisG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r="24873"/>
          <a:stretch>
            <a:fillRect/>
          </a:stretch>
        </p:blipFill>
        <p:spPr>
          <a:xfrm>
            <a:off x="4000496" y="1142984"/>
            <a:ext cx="2214578" cy="1980000"/>
          </a:xfrm>
          <a:noFill/>
          <a:ln/>
        </p:spPr>
      </p:pic>
      <p:pic>
        <p:nvPicPr>
          <p:cNvPr id="14" name="Picture 10" descr="chanvr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 l="58" b="37440"/>
          <a:stretch>
            <a:fillRect/>
          </a:stretch>
        </p:blipFill>
        <p:spPr>
          <a:xfrm>
            <a:off x="6215074" y="1142984"/>
            <a:ext cx="2311452" cy="2000264"/>
          </a:xfrm>
          <a:prstGeom prst="rect">
            <a:avLst/>
          </a:prstGeom>
          <a:noFill/>
          <a:ln/>
        </p:spPr>
      </p:pic>
      <p:pic>
        <p:nvPicPr>
          <p:cNvPr id="15" name="Picture 11" descr="image%20reportage%20lin"/>
          <p:cNvPicPr>
            <a:picLocks noChangeAspect="1" noChangeArrowheads="1"/>
          </p:cNvPicPr>
          <p:nvPr/>
        </p:nvPicPr>
        <p:blipFill>
          <a:blip r:embed="rId4"/>
          <a:srcRect l="9291" t="7391" r="15069" b="25117"/>
          <a:stretch>
            <a:fillRect/>
          </a:stretch>
        </p:blipFill>
        <p:spPr bwMode="auto">
          <a:xfrm>
            <a:off x="4000496" y="3092074"/>
            <a:ext cx="2220533" cy="1980000"/>
          </a:xfrm>
          <a:prstGeom prst="rect">
            <a:avLst/>
          </a:prstGeom>
          <a:noFill/>
        </p:spPr>
      </p:pic>
      <p:pic>
        <p:nvPicPr>
          <p:cNvPr id="16" name="Picture 12" descr="bambous-valleraugues-france-2855188251-933115"/>
          <p:cNvPicPr>
            <a:picLocks noChangeAspect="1" noChangeArrowheads="1"/>
          </p:cNvPicPr>
          <p:nvPr/>
        </p:nvPicPr>
        <p:blipFill>
          <a:blip r:embed="rId5"/>
          <a:srcRect r="23469" b="12450"/>
          <a:stretch>
            <a:fillRect/>
          </a:stretch>
        </p:blipFill>
        <p:spPr bwMode="auto">
          <a:xfrm>
            <a:off x="6215074" y="3092075"/>
            <a:ext cx="2310000" cy="19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l"/>
            <a:r>
              <a:rPr lang="fr-FR" b="1" u="sng" dirty="0" smtClean="0">
                <a:solidFill>
                  <a:srgbClr val="FF0000"/>
                </a:solidFill>
                <a:cs typeface="Arial" pitchFamily="34" charset="0"/>
              </a:rPr>
              <a:t>Notre but :</a:t>
            </a:r>
            <a:endParaRPr lang="fr-FR" b="1" u="sng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525963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 algn="just"/>
            <a:r>
              <a:rPr lang="fr-FR" dirty="0">
                <a:solidFill>
                  <a:srgbClr val="FFFF00"/>
                </a:solidFill>
                <a:latin typeface="+mj-lt"/>
                <a:cs typeface="Arial" pitchFamily="34" charset="0"/>
              </a:rPr>
              <a:t> </a:t>
            </a:r>
            <a:r>
              <a:rPr lang="fr-FR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Attirer nos élèves vers les bacs S(si) et STI 2D,</a:t>
            </a:r>
          </a:p>
          <a:p>
            <a:pPr algn="just">
              <a:buNone/>
            </a:pPr>
            <a:endParaRPr lang="fr-FR" dirty="0" smtClean="0">
              <a:solidFill>
                <a:srgbClr val="FFFF00"/>
              </a:solidFill>
              <a:latin typeface="+mj-lt"/>
              <a:cs typeface="Arial" pitchFamily="34" charset="0"/>
            </a:endParaRPr>
          </a:p>
          <a:p>
            <a:pPr algn="just"/>
            <a:r>
              <a:rPr lang="fr-FR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Positionner nos laboratoires de S.I. et C.I.T. comme référence « veille technologique »,</a:t>
            </a:r>
          </a:p>
          <a:p>
            <a:pPr algn="just"/>
            <a:endParaRPr lang="fr-FR" dirty="0" smtClean="0">
              <a:solidFill>
                <a:srgbClr val="FFFF00"/>
              </a:solidFill>
              <a:latin typeface="+mj-lt"/>
              <a:cs typeface="Arial" pitchFamily="34" charset="0"/>
            </a:endParaRPr>
          </a:p>
          <a:p>
            <a:pPr algn="just"/>
            <a:r>
              <a:rPr lang="fr-FR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Identifier nos laboratoires comme des espaces de « liberté de recherches »,</a:t>
            </a:r>
          </a:p>
          <a:p>
            <a:pPr algn="just">
              <a:buNone/>
            </a:pPr>
            <a:endParaRPr lang="fr-FR" dirty="0" smtClean="0">
              <a:solidFill>
                <a:srgbClr val="FFFF00"/>
              </a:solidFill>
              <a:latin typeface="+mj-lt"/>
              <a:cs typeface="Arial" pitchFamily="34" charset="0"/>
            </a:endParaRPr>
          </a:p>
          <a:p>
            <a:pPr algn="just"/>
            <a:r>
              <a:rPr lang="fr-FR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Prendre en compte le concept de </a:t>
            </a:r>
            <a:r>
              <a:rPr lang="fr-FR" i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« développement durable »</a:t>
            </a:r>
            <a:r>
              <a:rPr lang="fr-FR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.</a:t>
            </a:r>
            <a:endParaRPr lang="fr-FR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4" y="0"/>
            <a:ext cx="2963854" cy="6858000"/>
          </a:xfrm>
        </p:spPr>
        <p:txBody>
          <a:bodyPr>
            <a:normAutofit/>
          </a:bodyPr>
          <a:lstStyle/>
          <a:p>
            <a:pPr algn="l"/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>Les Biomatériaux</a:t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</a:rPr>
              <a:t>Le photovoltaïque</a:t>
            </a: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Le e-</a:t>
            </a:r>
            <a:r>
              <a:rPr lang="fr-FR" sz="2400" dirty="0" err="1" smtClean="0">
                <a:cs typeface="Arial" pitchFamily="34" charset="0"/>
              </a:rPr>
              <a:t>banking</a:t>
            </a: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L’ordinateur 6</a:t>
            </a:r>
            <a:r>
              <a:rPr lang="fr-FR" sz="2400" baseline="30000" dirty="0" smtClean="0">
                <a:cs typeface="Arial" pitchFamily="34" charset="0"/>
              </a:rPr>
              <a:t>ème</a:t>
            </a:r>
            <a:r>
              <a:rPr lang="fr-FR" sz="2400" dirty="0" smtClean="0">
                <a:cs typeface="Arial" pitchFamily="34" charset="0"/>
              </a:rPr>
              <a:t> sens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La carte blanche</a:t>
            </a: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Montage Vidéo</a:t>
            </a: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Création médailles, flacons, bijoux</a:t>
            </a:r>
            <a:endParaRPr lang="fr-FR" sz="2400" dirty="0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032250" y="214290"/>
            <a:ext cx="5111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i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Veille Technologique</a:t>
            </a:r>
            <a:endParaRPr lang="fr-FR" sz="2800" b="1" i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857488" y="142852"/>
            <a:ext cx="1001560" cy="1000132"/>
            <a:chOff x="635" y="1320"/>
            <a:chExt cx="816" cy="815"/>
          </a:xfrm>
        </p:grpSpPr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680" y="1366"/>
              <a:ext cx="726" cy="72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8" name="WordArt 17"/>
            <p:cNvSpPr>
              <a:spLocks noChangeArrowheads="1" noChangeShapeType="1" noTextEdit="1"/>
            </p:cNvSpPr>
            <p:nvPr/>
          </p:nvSpPr>
          <p:spPr bwMode="auto">
            <a:xfrm rot="-1511172">
              <a:off x="850" y="1524"/>
              <a:ext cx="42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b="1" kern="10" dirty="0" smtClean="0">
                  <a:ln w="18000">
                    <a:solidFill>
                      <a:srgbClr val="FF0000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 Black"/>
                </a:rPr>
                <a:t>VT</a:t>
              </a:r>
              <a:endParaRPr lang="fr-FR" sz="3600" b="1" kern="1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635" y="1320"/>
              <a:ext cx="816" cy="81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b="1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072462" y="6273225"/>
            <a:ext cx="1071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C.I.T.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28860" y="5214950"/>
            <a:ext cx="67151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Les évolutions;  après le silicium cristallin; les cellules solaires organiques; le problème de l’intermittence de la production.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18" name="Picture 12" descr="01_redgate_tank_2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t="4938" r="11057"/>
          <a:stretch>
            <a:fillRect/>
          </a:stretch>
        </p:blipFill>
        <p:spPr>
          <a:xfrm>
            <a:off x="2928926" y="2071678"/>
            <a:ext cx="3095626" cy="2482850"/>
          </a:xfrm>
          <a:noFill/>
          <a:ln/>
        </p:spPr>
      </p:pic>
      <p:pic>
        <p:nvPicPr>
          <p:cNvPr id="19" name="Picture 18" descr="photovoltaique organique"/>
          <p:cNvPicPr>
            <a:picLocks noChangeAspect="1" noChangeArrowheads="1"/>
          </p:cNvPicPr>
          <p:nvPr/>
        </p:nvPicPr>
        <p:blipFill>
          <a:blip r:embed="rId3"/>
          <a:srcRect l="17499" t="21266" r="9167" b="10699"/>
          <a:stretch>
            <a:fillRect/>
          </a:stretch>
        </p:blipFill>
        <p:spPr bwMode="auto">
          <a:xfrm flipH="1">
            <a:off x="5643570" y="2102250"/>
            <a:ext cx="3000396" cy="2783550"/>
          </a:xfrm>
          <a:prstGeom prst="rect">
            <a:avLst/>
          </a:prstGeom>
          <a:noFill/>
        </p:spPr>
      </p:pic>
      <p:pic>
        <p:nvPicPr>
          <p:cNvPr id="20" name="Picture 15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 l="1213" t="1419" r="3110" b="4874"/>
          <a:stretch>
            <a:fillRect/>
          </a:stretch>
        </p:blipFill>
        <p:spPr>
          <a:xfrm>
            <a:off x="4000496" y="928670"/>
            <a:ext cx="2452684" cy="2052688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643050"/>
            <a:ext cx="3031857" cy="178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4" y="0"/>
            <a:ext cx="2963854" cy="6858000"/>
          </a:xfrm>
        </p:spPr>
        <p:txBody>
          <a:bodyPr>
            <a:normAutofit/>
          </a:bodyPr>
          <a:lstStyle/>
          <a:p>
            <a:pPr algn="l"/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>Les Biomatériaux</a:t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</a:rPr>
              <a:t>Le photovoltaïque</a:t>
            </a: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>Le M-</a:t>
            </a:r>
            <a:r>
              <a:rPr lang="fr-FR" sz="2400" dirty="0" err="1" smtClean="0">
                <a:solidFill>
                  <a:srgbClr val="FF0000"/>
                </a:solidFill>
                <a:cs typeface="Arial" pitchFamily="34" charset="0"/>
              </a:rPr>
              <a:t>banking</a:t>
            </a: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L’ordinateur 6</a:t>
            </a:r>
            <a:r>
              <a:rPr lang="fr-FR" sz="2400" baseline="30000" dirty="0" smtClean="0">
                <a:cs typeface="Arial" pitchFamily="34" charset="0"/>
              </a:rPr>
              <a:t>ème</a:t>
            </a:r>
            <a:r>
              <a:rPr lang="fr-FR" sz="2400" dirty="0" smtClean="0">
                <a:cs typeface="Arial" pitchFamily="34" charset="0"/>
              </a:rPr>
              <a:t> sens</a:t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La carte blanche</a:t>
            </a: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Montage Vidéo</a:t>
            </a: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Création médailles, flacons, bijoux</a:t>
            </a:r>
            <a:endParaRPr lang="fr-FR" sz="2400" dirty="0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032250" y="214290"/>
            <a:ext cx="5111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i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Veille Technologique</a:t>
            </a:r>
            <a:endParaRPr lang="fr-FR" sz="2800" b="1" i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857488" y="142852"/>
            <a:ext cx="1001560" cy="1000132"/>
            <a:chOff x="635" y="1320"/>
            <a:chExt cx="816" cy="815"/>
          </a:xfrm>
        </p:grpSpPr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680" y="1366"/>
              <a:ext cx="726" cy="72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8" name="WordArt 17"/>
            <p:cNvSpPr>
              <a:spLocks noChangeArrowheads="1" noChangeShapeType="1" noTextEdit="1"/>
            </p:cNvSpPr>
            <p:nvPr/>
          </p:nvSpPr>
          <p:spPr bwMode="auto">
            <a:xfrm rot="-1511172">
              <a:off x="850" y="1524"/>
              <a:ext cx="42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b="1" kern="10" dirty="0" smtClean="0">
                  <a:ln w="18000">
                    <a:solidFill>
                      <a:srgbClr val="FF0000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 Black"/>
                </a:rPr>
                <a:t>VT</a:t>
              </a:r>
              <a:endParaRPr lang="fr-FR" sz="3600" b="1" kern="1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635" y="1320"/>
              <a:ext cx="816" cy="81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b="1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072462" y="6273225"/>
            <a:ext cx="1071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C.I.T.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28860" y="5214950"/>
            <a:ext cx="6715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fr-FR" sz="2800" dirty="0" smtClean="0">
                <a:solidFill>
                  <a:schemeClr val="bg1"/>
                </a:solidFill>
              </a:rPr>
              <a:t>L’argent numérique via téléphone portable « M- commerce »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1000108"/>
            <a:ext cx="2595564" cy="2605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2437" y="3309950"/>
            <a:ext cx="40100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4" y="0"/>
            <a:ext cx="2963854" cy="6858000"/>
          </a:xfrm>
        </p:spPr>
        <p:txBody>
          <a:bodyPr>
            <a:normAutofit/>
          </a:bodyPr>
          <a:lstStyle/>
          <a:p>
            <a:pPr algn="l"/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>Les Biomatériaux</a:t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</a:rPr>
              <a:t>Le photovoltaïque</a:t>
            </a: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>Le M-</a:t>
            </a:r>
            <a:r>
              <a:rPr lang="fr-FR" sz="2400" dirty="0" err="1" smtClean="0">
                <a:solidFill>
                  <a:srgbClr val="FF0000"/>
                </a:solidFill>
                <a:cs typeface="Arial" pitchFamily="34" charset="0"/>
              </a:rPr>
              <a:t>banking</a:t>
            </a: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>L’ordinateur 6</a:t>
            </a:r>
            <a:r>
              <a:rPr lang="fr-FR" sz="2400" baseline="30000" dirty="0" smtClean="0">
                <a:solidFill>
                  <a:srgbClr val="FF0000"/>
                </a:solidFill>
                <a:cs typeface="Arial" pitchFamily="34" charset="0"/>
              </a:rPr>
              <a:t>ème</a:t>
            </a: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> sens</a:t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La carte blanche</a:t>
            </a: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Montage Vidéo</a:t>
            </a: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Création médailles, flacons, bijoux</a:t>
            </a:r>
            <a:endParaRPr lang="fr-FR" sz="2400" dirty="0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032250" y="214290"/>
            <a:ext cx="5111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i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Veille Technologique</a:t>
            </a:r>
            <a:endParaRPr lang="fr-FR" sz="2800" b="1" i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857488" y="142852"/>
            <a:ext cx="1001560" cy="1000132"/>
            <a:chOff x="635" y="1320"/>
            <a:chExt cx="816" cy="815"/>
          </a:xfrm>
        </p:grpSpPr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680" y="1366"/>
              <a:ext cx="726" cy="72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8" name="WordArt 17"/>
            <p:cNvSpPr>
              <a:spLocks noChangeArrowheads="1" noChangeShapeType="1" noTextEdit="1"/>
            </p:cNvSpPr>
            <p:nvPr/>
          </p:nvSpPr>
          <p:spPr bwMode="auto">
            <a:xfrm rot="-1511172">
              <a:off x="850" y="1524"/>
              <a:ext cx="42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b="1" kern="10" dirty="0" smtClean="0">
                  <a:ln w="18000">
                    <a:solidFill>
                      <a:srgbClr val="FF0000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 Black"/>
                </a:rPr>
                <a:t>VT</a:t>
              </a:r>
              <a:endParaRPr lang="fr-FR" sz="3600" b="1" kern="1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635" y="1320"/>
              <a:ext cx="816" cy="81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b="1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072462" y="6273225"/>
            <a:ext cx="1071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C.I.T.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28860" y="5214950"/>
            <a:ext cx="6715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fr-FR" sz="2800" dirty="0" smtClean="0">
                <a:solidFill>
                  <a:schemeClr val="bg1"/>
                </a:solidFill>
              </a:rPr>
              <a:t>Son principe, l’histoire de sa création, son développement, les applications…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2714620"/>
            <a:ext cx="3924289" cy="223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10881" t="7772" b="6735"/>
          <a:stretch>
            <a:fillRect/>
          </a:stretch>
        </p:blipFill>
        <p:spPr bwMode="auto">
          <a:xfrm>
            <a:off x="5929322" y="1071546"/>
            <a:ext cx="2643206" cy="202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4" y="0"/>
            <a:ext cx="2963854" cy="6858000"/>
          </a:xfrm>
        </p:spPr>
        <p:txBody>
          <a:bodyPr>
            <a:normAutofit/>
          </a:bodyPr>
          <a:lstStyle/>
          <a:p>
            <a:pPr algn="l"/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>Les Biomatériaux</a:t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</a:rPr>
              <a:t>Le photovoltaïque</a:t>
            </a: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>Le M-</a:t>
            </a:r>
            <a:r>
              <a:rPr lang="fr-FR" sz="2400" dirty="0" err="1" smtClean="0">
                <a:solidFill>
                  <a:srgbClr val="FF0000"/>
                </a:solidFill>
                <a:cs typeface="Arial" pitchFamily="34" charset="0"/>
              </a:rPr>
              <a:t>banking</a:t>
            </a:r>
            <a:r>
              <a:rPr lang="fr-FR" sz="2400" dirty="0" smtClean="0">
                <a:cs typeface="Arial" pitchFamily="34" charset="0"/>
              </a:rPr>
              <a:t/>
            </a:r>
            <a:br>
              <a:rPr lang="fr-FR" sz="2400" dirty="0" smtClean="0"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>L’ordinateur 6</a:t>
            </a:r>
            <a:r>
              <a:rPr lang="fr-FR" sz="2400" baseline="30000" dirty="0" smtClean="0">
                <a:solidFill>
                  <a:srgbClr val="FF0000"/>
                </a:solidFill>
                <a:cs typeface="Arial" pitchFamily="34" charset="0"/>
              </a:rPr>
              <a:t>ème</a:t>
            </a: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> sens</a:t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>La carte blanche</a:t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Montage Vidéo</a:t>
            </a: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fr-FR" sz="2400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fr-FR" sz="2400" dirty="0" smtClean="0">
                <a:cs typeface="Arial" pitchFamily="34" charset="0"/>
              </a:rPr>
              <a:t>Création médailles, flacons, bijoux</a:t>
            </a:r>
            <a:endParaRPr lang="fr-FR" sz="2400" dirty="0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032250" y="214290"/>
            <a:ext cx="5111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i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Veille Technologique</a:t>
            </a:r>
            <a:endParaRPr lang="fr-FR" sz="2800" b="1" i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857488" y="142852"/>
            <a:ext cx="1001560" cy="1000132"/>
            <a:chOff x="635" y="1320"/>
            <a:chExt cx="816" cy="815"/>
          </a:xfrm>
        </p:grpSpPr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680" y="1366"/>
              <a:ext cx="726" cy="72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8" name="WordArt 17"/>
            <p:cNvSpPr>
              <a:spLocks noChangeArrowheads="1" noChangeShapeType="1" noTextEdit="1"/>
            </p:cNvSpPr>
            <p:nvPr/>
          </p:nvSpPr>
          <p:spPr bwMode="auto">
            <a:xfrm rot="-1511172">
              <a:off x="850" y="1524"/>
              <a:ext cx="42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b="1" kern="10" dirty="0" smtClean="0">
                  <a:ln w="18000">
                    <a:solidFill>
                      <a:srgbClr val="FF0000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 Black"/>
                </a:rPr>
                <a:t>VT</a:t>
              </a:r>
              <a:endParaRPr lang="fr-FR" sz="3600" b="1" kern="1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635" y="1320"/>
              <a:ext cx="816" cy="81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b="1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072462" y="6273225"/>
            <a:ext cx="1071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C.I.T.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28860" y="5214950"/>
            <a:ext cx="6572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fr-FR" sz="2800" dirty="0" smtClean="0">
                <a:solidFill>
                  <a:schemeClr val="bg1"/>
                </a:solidFill>
              </a:rPr>
              <a:t>Sujet libre</a:t>
            </a:r>
          </a:p>
          <a:p>
            <a:pPr lvl="2"/>
            <a:r>
              <a:rPr lang="fr-FR" sz="2800" dirty="0" smtClean="0">
                <a:solidFill>
                  <a:schemeClr val="bg1"/>
                </a:solidFill>
              </a:rPr>
              <a:t>L’élève présente une innovation de son choix.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12" name="Espace réservé du contenu 11" descr="P103023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769" t="-2359"/>
          <a:stretch>
            <a:fillRect/>
          </a:stretch>
        </p:blipFill>
        <p:spPr>
          <a:xfrm>
            <a:off x="3571868" y="1121110"/>
            <a:ext cx="5000660" cy="39080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24"/>
            <a:ext cx="91440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3200" b="1" u="sng" dirty="0" smtClean="0">
                <a:solidFill>
                  <a:srgbClr val="FF0000"/>
                </a:solidFill>
              </a:rPr>
              <a:t>Conclusion:</a:t>
            </a:r>
          </a:p>
          <a:p>
            <a:pPr marL="342900" indent="-342900" algn="ctr">
              <a:spcBef>
                <a:spcPct val="20000"/>
              </a:spcBef>
            </a:pPr>
            <a:r>
              <a:rPr lang="fr-FR" sz="4800" b="1" dirty="0" smtClean="0">
                <a:solidFill>
                  <a:srgbClr val="FF0000"/>
                </a:solidFill>
              </a:rPr>
              <a:t>INTERÊT  -  PASSION  -  DEFI</a:t>
            </a:r>
          </a:p>
          <a:p>
            <a:pPr marL="342900" indent="-342900" algn="ctr">
              <a:spcBef>
                <a:spcPct val="20000"/>
              </a:spcBef>
            </a:pPr>
            <a:r>
              <a:rPr lang="fr-FR" sz="2800" dirty="0" smtClean="0">
                <a:solidFill>
                  <a:srgbClr val="FF0000"/>
                </a:solidFill>
              </a:rPr>
              <a:t>Pour les élèves… mais aussi pour les enseignants</a:t>
            </a:r>
          </a:p>
          <a:p>
            <a:pPr marL="342900" indent="-342900">
              <a:spcBef>
                <a:spcPct val="20000"/>
              </a:spcBef>
            </a:pPr>
            <a:endParaRPr lang="fr-FR" sz="2800" dirty="0" smtClean="0">
              <a:solidFill>
                <a:srgbClr val="FF0000"/>
              </a:solidFill>
            </a:endParaRPr>
          </a:p>
          <a:p>
            <a:pPr marL="342900" indent="-342900" algn="ctr">
              <a:spcBef>
                <a:spcPct val="20000"/>
              </a:spcBef>
            </a:pPr>
            <a:endParaRPr lang="fr-FR" sz="2800" b="1" dirty="0" smtClean="0">
              <a:solidFill>
                <a:srgbClr val="FF0000"/>
              </a:solidFill>
            </a:endParaRPr>
          </a:p>
          <a:p>
            <a:pPr marL="342900" indent="-342900" algn="ctr">
              <a:spcBef>
                <a:spcPct val="20000"/>
              </a:spcBef>
            </a:pPr>
            <a:endParaRPr lang="fr-FR" sz="2800" dirty="0">
              <a:solidFill>
                <a:srgbClr val="FF00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9" name="Image 8" descr="P1030220.JPG"/>
          <p:cNvPicPr>
            <a:picLocks noChangeAspect="1"/>
          </p:cNvPicPr>
          <p:nvPr/>
        </p:nvPicPr>
        <p:blipFill>
          <a:blip r:embed="rId2" cstate="print"/>
          <a:srcRect t="5208" b="20833"/>
          <a:stretch>
            <a:fillRect/>
          </a:stretch>
        </p:blipFill>
        <p:spPr>
          <a:xfrm>
            <a:off x="5821680" y="2071678"/>
            <a:ext cx="2607972" cy="2571768"/>
          </a:xfrm>
          <a:prstGeom prst="rect">
            <a:avLst/>
          </a:prstGeom>
        </p:spPr>
      </p:pic>
      <p:pic>
        <p:nvPicPr>
          <p:cNvPr id="10" name="Image 9" descr="P1030259.JPG"/>
          <p:cNvPicPr>
            <a:picLocks noChangeAspect="1"/>
          </p:cNvPicPr>
          <p:nvPr/>
        </p:nvPicPr>
        <p:blipFill>
          <a:blip r:embed="rId3" cstate="print"/>
          <a:srcRect l="10753" b="34050"/>
          <a:stretch>
            <a:fillRect/>
          </a:stretch>
        </p:blipFill>
        <p:spPr>
          <a:xfrm>
            <a:off x="285720" y="2071678"/>
            <a:ext cx="4500562" cy="24943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5720" y="4643446"/>
            <a:ext cx="4500594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lvl="2"/>
            <a:r>
              <a:rPr lang="fr-FR" sz="2000" dirty="0" smtClean="0">
                <a:solidFill>
                  <a:schemeClr val="bg1"/>
                </a:solidFill>
              </a:rPr>
              <a:t>Présentation des </a:t>
            </a:r>
            <a:r>
              <a:rPr lang="fr-FR" sz="2000" dirty="0" smtClean="0">
                <a:solidFill>
                  <a:schemeClr val="bg1"/>
                </a:solidFill>
              </a:rPr>
              <a:t>activités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0694" y="4643446"/>
            <a:ext cx="3286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fr-FR" sz="2000" dirty="0" smtClean="0">
                <a:solidFill>
                  <a:schemeClr val="bg1"/>
                </a:solidFill>
              </a:rPr>
              <a:t>Brainstorming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14282" y="5072074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smtClean="0">
                <a:solidFill>
                  <a:srgbClr val="FFFF00"/>
                </a:solidFill>
              </a:rPr>
              <a:t>Le rendu et l’évaluation :</a:t>
            </a:r>
            <a:endParaRPr lang="fr-FR" sz="2000" u="sng" dirty="0">
              <a:solidFill>
                <a:srgbClr val="FFFF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42910" y="5500702"/>
            <a:ext cx="8501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FF00"/>
                </a:solidFill>
              </a:rPr>
              <a:t>Sous forme de présentation type «Diaporama », devant l’ensemble de la classe, suivi d’un débat. </a:t>
            </a:r>
            <a:endParaRPr lang="fr-FR" sz="2000" dirty="0">
              <a:solidFill>
                <a:srgbClr val="FFFF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0" y="6180892"/>
            <a:ext cx="9072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Il s’agit plus de </a:t>
            </a:r>
            <a:r>
              <a:rPr lang="fr-FR" sz="2000" u="sng" dirty="0" smtClean="0">
                <a:solidFill>
                  <a:schemeClr val="bg1"/>
                </a:solidFill>
              </a:rPr>
              <a:t>valorisation</a:t>
            </a:r>
            <a:r>
              <a:rPr lang="fr-FR" sz="2000" dirty="0" smtClean="0">
                <a:solidFill>
                  <a:schemeClr val="bg1"/>
                </a:solidFill>
              </a:rPr>
              <a:t> que d’évaluation.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24"/>
            <a:ext cx="91440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3200" b="1" u="sng" dirty="0" smtClean="0">
                <a:solidFill>
                  <a:srgbClr val="FF0000"/>
                </a:solidFill>
              </a:rPr>
              <a:t>Conclusion:</a:t>
            </a:r>
          </a:p>
          <a:p>
            <a:pPr marL="342900" indent="-342900" algn="ctr">
              <a:spcBef>
                <a:spcPct val="20000"/>
              </a:spcBef>
            </a:pPr>
            <a:r>
              <a:rPr lang="fr-FR" sz="4800" b="1" dirty="0" smtClean="0">
                <a:solidFill>
                  <a:srgbClr val="FF0000"/>
                </a:solidFill>
              </a:rPr>
              <a:t>INTERÊT  -  PASSION  -  DEFI</a:t>
            </a:r>
          </a:p>
          <a:p>
            <a:pPr marL="342900" indent="-342900" algn="ctr">
              <a:spcBef>
                <a:spcPct val="20000"/>
              </a:spcBef>
            </a:pPr>
            <a:r>
              <a:rPr lang="fr-FR" sz="2800" dirty="0" smtClean="0">
                <a:solidFill>
                  <a:srgbClr val="FF0000"/>
                </a:solidFill>
              </a:rPr>
              <a:t>Pour les élèves… mais aussi pour les enseignants</a:t>
            </a:r>
          </a:p>
          <a:p>
            <a:pPr marL="342900" indent="-342900">
              <a:spcBef>
                <a:spcPct val="20000"/>
              </a:spcBef>
            </a:pPr>
            <a:endParaRPr lang="fr-FR" sz="2800" dirty="0" smtClean="0">
              <a:solidFill>
                <a:srgbClr val="FF0000"/>
              </a:solidFill>
            </a:endParaRPr>
          </a:p>
          <a:p>
            <a:pPr marL="342900" indent="-342900" algn="ctr">
              <a:spcBef>
                <a:spcPct val="20000"/>
              </a:spcBef>
            </a:pPr>
            <a:endParaRPr lang="fr-FR" sz="2800" b="1" dirty="0" smtClean="0">
              <a:solidFill>
                <a:srgbClr val="FF0000"/>
              </a:solidFill>
            </a:endParaRPr>
          </a:p>
          <a:p>
            <a:pPr marL="342900" indent="-342900" algn="ctr">
              <a:spcBef>
                <a:spcPct val="20000"/>
              </a:spcBef>
            </a:pPr>
            <a:endParaRPr lang="fr-FR" sz="2800" dirty="0">
              <a:solidFill>
                <a:srgbClr val="FF00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7" name="Image 6" descr="P1030295.JPG"/>
          <p:cNvPicPr>
            <a:picLocks noChangeAspect="1"/>
          </p:cNvPicPr>
          <p:nvPr/>
        </p:nvPicPr>
        <p:blipFill>
          <a:blip r:embed="rId2" cstate="print"/>
          <a:srcRect b="8910"/>
          <a:stretch>
            <a:fillRect/>
          </a:stretch>
        </p:blipFill>
        <p:spPr>
          <a:xfrm>
            <a:off x="0" y="2026387"/>
            <a:ext cx="9144000" cy="55218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500098" y="64578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fr-FR" sz="2000" dirty="0" smtClean="0">
                <a:solidFill>
                  <a:schemeClr val="bg1"/>
                </a:solidFill>
              </a:rPr>
              <a:t>Nos élèves n’hésitent pas à inviter d’autres camarades pour les présentations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24"/>
            <a:ext cx="91440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3200" b="1" u="sng" dirty="0" smtClean="0">
                <a:solidFill>
                  <a:srgbClr val="FF0000"/>
                </a:solidFill>
              </a:rPr>
              <a:t>Conclusion:</a:t>
            </a:r>
          </a:p>
          <a:p>
            <a:pPr marL="342900" indent="-342900" algn="ctr">
              <a:spcBef>
                <a:spcPct val="20000"/>
              </a:spcBef>
            </a:pPr>
            <a:r>
              <a:rPr lang="fr-FR" sz="4800" b="1" dirty="0" smtClean="0">
                <a:solidFill>
                  <a:srgbClr val="FF0000"/>
                </a:solidFill>
              </a:rPr>
              <a:t>INTERÊT  -  PASSION  -  DEFI</a:t>
            </a:r>
          </a:p>
          <a:p>
            <a:pPr marL="342900" indent="-342900" algn="ctr">
              <a:spcBef>
                <a:spcPct val="20000"/>
              </a:spcBef>
            </a:pPr>
            <a:r>
              <a:rPr lang="fr-FR" sz="2800" dirty="0" smtClean="0">
                <a:solidFill>
                  <a:srgbClr val="FF0000"/>
                </a:solidFill>
              </a:rPr>
              <a:t>Pour les élèves… mais aussi pour les enseignants</a:t>
            </a:r>
          </a:p>
          <a:p>
            <a:pPr marL="342900" indent="-342900">
              <a:spcBef>
                <a:spcPct val="20000"/>
              </a:spcBef>
            </a:pPr>
            <a:endParaRPr lang="fr-FR" sz="2800" dirty="0" smtClean="0">
              <a:solidFill>
                <a:srgbClr val="FF0000"/>
              </a:solidFill>
            </a:endParaRPr>
          </a:p>
          <a:p>
            <a:pPr marL="342900" indent="-342900" algn="ctr">
              <a:spcBef>
                <a:spcPct val="20000"/>
              </a:spcBef>
            </a:pPr>
            <a:endParaRPr lang="fr-FR" sz="2800" b="1" dirty="0" smtClean="0">
              <a:solidFill>
                <a:srgbClr val="FF0000"/>
              </a:solidFill>
            </a:endParaRPr>
          </a:p>
          <a:p>
            <a:pPr marL="342900" indent="-342900" algn="ctr">
              <a:spcBef>
                <a:spcPct val="20000"/>
              </a:spcBef>
            </a:pPr>
            <a:endParaRPr lang="fr-FR" sz="2800" dirty="0">
              <a:solidFill>
                <a:srgbClr val="FF00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5" name="Image 4" descr="P1010690.JPG"/>
          <p:cNvPicPr>
            <a:picLocks noChangeAspect="1"/>
          </p:cNvPicPr>
          <p:nvPr/>
        </p:nvPicPr>
        <p:blipFill>
          <a:blip r:embed="rId2"/>
          <a:srcRect t="17708" b="18750"/>
          <a:stretch>
            <a:fillRect/>
          </a:stretch>
        </p:blipFill>
        <p:spPr>
          <a:xfrm>
            <a:off x="0" y="2000240"/>
            <a:ext cx="9144000" cy="43577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642974" y="6357958"/>
            <a:ext cx="96440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fr-FR" sz="2000" dirty="0" smtClean="0">
                <a:solidFill>
                  <a:schemeClr val="bg1"/>
                </a:solidFill>
              </a:rPr>
              <a:t>Intégration de nos élèves dans les projets novateurs du monde socio-économique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P1020841.JPG"/>
          <p:cNvPicPr>
            <a:picLocks noChangeAspect="1"/>
          </p:cNvPicPr>
          <p:nvPr/>
        </p:nvPicPr>
        <p:blipFill>
          <a:blip r:embed="rId2" cstate="print"/>
          <a:srcRect t="30208" b="6250"/>
          <a:stretch>
            <a:fillRect/>
          </a:stretch>
        </p:blipFill>
        <p:spPr>
          <a:xfrm>
            <a:off x="0" y="2000240"/>
            <a:ext cx="9144000" cy="4357718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24"/>
            <a:ext cx="91440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3200" b="1" u="sng" dirty="0" smtClean="0">
                <a:solidFill>
                  <a:srgbClr val="FF0000"/>
                </a:solidFill>
              </a:rPr>
              <a:t>Conclusion:</a:t>
            </a:r>
          </a:p>
          <a:p>
            <a:pPr marL="342900" indent="-342900" algn="ctr">
              <a:spcBef>
                <a:spcPct val="20000"/>
              </a:spcBef>
            </a:pPr>
            <a:r>
              <a:rPr lang="fr-FR" sz="4800" b="1" dirty="0" smtClean="0">
                <a:solidFill>
                  <a:srgbClr val="FF0000"/>
                </a:solidFill>
              </a:rPr>
              <a:t>INTERÊT  -  PASSION  -  DEFI</a:t>
            </a:r>
          </a:p>
          <a:p>
            <a:pPr marL="342900" indent="-342900" algn="ctr">
              <a:spcBef>
                <a:spcPct val="20000"/>
              </a:spcBef>
            </a:pPr>
            <a:r>
              <a:rPr lang="fr-FR" sz="2800" dirty="0" smtClean="0">
                <a:solidFill>
                  <a:srgbClr val="FF0000"/>
                </a:solidFill>
              </a:rPr>
              <a:t>Pour les élèves… mais aussi pour les enseignants</a:t>
            </a:r>
          </a:p>
          <a:p>
            <a:pPr marL="342900" indent="-342900">
              <a:spcBef>
                <a:spcPct val="20000"/>
              </a:spcBef>
            </a:pPr>
            <a:endParaRPr lang="fr-FR" sz="2800" dirty="0" smtClean="0">
              <a:solidFill>
                <a:srgbClr val="FF0000"/>
              </a:solidFill>
            </a:endParaRPr>
          </a:p>
          <a:p>
            <a:pPr marL="342900" indent="-342900" algn="ctr">
              <a:spcBef>
                <a:spcPct val="20000"/>
              </a:spcBef>
            </a:pPr>
            <a:endParaRPr lang="fr-FR" sz="2800" b="1" dirty="0" smtClean="0">
              <a:solidFill>
                <a:srgbClr val="FF0000"/>
              </a:solidFill>
            </a:endParaRPr>
          </a:p>
          <a:p>
            <a:pPr marL="342900" indent="-342900" algn="ctr">
              <a:spcBef>
                <a:spcPct val="20000"/>
              </a:spcBef>
            </a:pPr>
            <a:endParaRPr lang="fr-FR" sz="2800" dirty="0">
              <a:solidFill>
                <a:srgbClr val="FF00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31" y="6457890"/>
            <a:ext cx="9144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Tous les enseignants se mobilisent pour réfléchir aux enseignements de S.I. et C.I.T.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l"/>
            <a:r>
              <a:rPr lang="fr-FR" b="1" u="sng" dirty="0" smtClean="0">
                <a:solidFill>
                  <a:srgbClr val="FF0000"/>
                </a:solidFill>
                <a:cs typeface="Arial" pitchFamily="34" charset="0"/>
              </a:rPr>
              <a:t>Notre démarche :</a:t>
            </a:r>
            <a:endParaRPr lang="fr-FR" b="1" u="sng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525963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fr-FR" sz="4700" dirty="0" smtClean="0">
                <a:solidFill>
                  <a:srgbClr val="FFFF00"/>
                </a:solidFill>
                <a:latin typeface="+mj-lt"/>
              </a:rPr>
              <a:t>INTERÊT  -  PASSION  -  DEFI</a:t>
            </a:r>
          </a:p>
          <a:p>
            <a:pPr algn="just"/>
            <a:endParaRPr lang="fr-FR" dirty="0">
              <a:solidFill>
                <a:srgbClr val="FFFF00"/>
              </a:solidFill>
              <a:latin typeface="+mj-lt"/>
            </a:endParaRPr>
          </a:p>
          <a:p>
            <a:pPr algn="just"/>
            <a:r>
              <a:rPr lang="fr-FR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fr-FR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Naturellement, l’élève s’intéresse à différents supports sociétaux  </a:t>
            </a:r>
            <a:r>
              <a:rPr lang="fr-FR" sz="2400" i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(recherchons systématiquement ces supports)</a:t>
            </a:r>
            <a:r>
              <a:rPr lang="fr-FR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,</a:t>
            </a:r>
          </a:p>
          <a:p>
            <a:pPr algn="just">
              <a:buNone/>
            </a:pPr>
            <a:endParaRPr lang="fr-FR" dirty="0" smtClean="0">
              <a:solidFill>
                <a:srgbClr val="FFFF00"/>
              </a:solidFill>
              <a:latin typeface="+mj-lt"/>
              <a:cs typeface="Arial" pitchFamily="34" charset="0"/>
            </a:endParaRPr>
          </a:p>
          <a:p>
            <a:pPr algn="just"/>
            <a:r>
              <a:rPr lang="fr-FR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L’élève n’est jamais aussi bon que lorsqu’il se passionne </a:t>
            </a:r>
            <a:r>
              <a:rPr lang="fr-FR" sz="2400" i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(ne bridons pas l’élève au travers d’un TP prédéfini - privilégions la démarche TPE),</a:t>
            </a:r>
            <a:endParaRPr lang="fr-FR" i="1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algn="just">
              <a:buNone/>
            </a:pPr>
            <a:endParaRPr lang="fr-FR" dirty="0" smtClean="0">
              <a:solidFill>
                <a:srgbClr val="FFFF00"/>
              </a:solidFill>
              <a:latin typeface="+mj-lt"/>
              <a:cs typeface="Arial" pitchFamily="34" charset="0"/>
            </a:endParaRPr>
          </a:p>
          <a:p>
            <a:pPr algn="just"/>
            <a:r>
              <a:rPr lang="fr-FR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Faire confiance à l’élève qui est capable de s’imposer un défi </a:t>
            </a:r>
            <a:r>
              <a:rPr lang="fr-FR" sz="2400" i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(acceptons le risque aussi bien pour l’élève que pour l’enseignant).</a:t>
            </a:r>
            <a:endParaRPr lang="fr-FR" i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10" y="2071678"/>
            <a:ext cx="7772400" cy="1470025"/>
          </a:xfrm>
        </p:spPr>
        <p:txBody>
          <a:bodyPr/>
          <a:lstStyle/>
          <a:p>
            <a:r>
              <a:rPr lang="fr-FR" sz="6600" b="1" i="1" dirty="0">
                <a:solidFill>
                  <a:srgbClr val="FF0000"/>
                </a:solidFill>
                <a:cs typeface="Arial" pitchFamily="34" charset="0"/>
              </a:rPr>
              <a:t>S</a:t>
            </a:r>
            <a:r>
              <a:rPr lang="fr-FR" sz="4000" i="1" dirty="0">
                <a:solidFill>
                  <a:srgbClr val="FF0000"/>
                </a:solidFill>
                <a:cs typeface="Arial" pitchFamily="34" charset="0"/>
              </a:rPr>
              <a:t>CIENCES DE L’</a:t>
            </a:r>
            <a:r>
              <a:rPr lang="fr-FR" sz="7200" b="1" i="1" dirty="0">
                <a:solidFill>
                  <a:srgbClr val="FF0000"/>
                </a:solidFill>
                <a:cs typeface="Arial" pitchFamily="34" charset="0"/>
              </a:rPr>
              <a:t>I</a:t>
            </a:r>
            <a:r>
              <a:rPr lang="fr-FR" sz="4000" i="1" dirty="0">
                <a:solidFill>
                  <a:srgbClr val="FF0000"/>
                </a:solidFill>
                <a:cs typeface="Arial" pitchFamily="34" charset="0"/>
              </a:rPr>
              <a:t>NGENIEUR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 rot="20760000">
            <a:off x="305394" y="4732512"/>
            <a:ext cx="5580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i="1" dirty="0">
                <a:solidFill>
                  <a:srgbClr val="FF0000"/>
                </a:solidFill>
                <a:latin typeface="+mj-lt"/>
                <a:cs typeface="Arial" pitchFamily="34" charset="0"/>
              </a:rPr>
              <a:t>Lycée Jean MONNET - AURILLAC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755650" y="428604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9600" b="1" i="1" dirty="0">
                <a:solidFill>
                  <a:srgbClr val="FF0000"/>
                </a:solidFill>
                <a:latin typeface="+mj-lt"/>
                <a:cs typeface="Arial" pitchFamily="34" charset="0"/>
              </a:rPr>
              <a:t>S.I.</a:t>
            </a:r>
          </a:p>
        </p:txBody>
      </p:sp>
      <p:pic>
        <p:nvPicPr>
          <p:cNvPr id="5" name="Picture 6" descr="P1000888"/>
          <p:cNvPicPr>
            <a:picLocks noChangeAspect="1" noChangeArrowheads="1"/>
          </p:cNvPicPr>
          <p:nvPr/>
        </p:nvPicPr>
        <p:blipFill>
          <a:blip r:embed="rId2" cstate="print"/>
          <a:srcRect t="31156" b="26885"/>
          <a:stretch>
            <a:fillRect/>
          </a:stretch>
        </p:blipFill>
        <p:spPr>
          <a:xfrm rot="20760000" flipH="1">
            <a:off x="16131" y="4797848"/>
            <a:ext cx="9928313" cy="3124423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88913"/>
            <a:ext cx="8964612" cy="1584325"/>
          </a:xfrm>
          <a:noFill/>
          <a:ln/>
        </p:spPr>
        <p:txBody>
          <a:bodyPr/>
          <a:lstStyle/>
          <a:p>
            <a:r>
              <a:rPr lang="fr-FR" b="1" u="sng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Le laboratoire « Sciences de l’Ingénieur » :</a:t>
            </a:r>
            <a:endParaRPr lang="fr-FR" b="1" u="sng" dirty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lvl="2">
              <a:buFontTx/>
              <a:buNone/>
            </a:pPr>
            <a:r>
              <a:rPr lang="fr-FR" dirty="0">
                <a:solidFill>
                  <a:srgbClr val="FFFF00"/>
                </a:solidFill>
                <a:latin typeface="+mj-lt"/>
              </a:rPr>
              <a:t>	</a:t>
            </a:r>
            <a:r>
              <a:rPr lang="fr-FR" dirty="0">
                <a:solidFill>
                  <a:srgbClr val="FFFF00"/>
                </a:solidFill>
                <a:latin typeface="+mj-lt"/>
                <a:cs typeface="Arial" pitchFamily="34" charset="0"/>
              </a:rPr>
              <a:t>Dans notre labo est regroupé un ensemble de supports très variés, mais tous à la pointe de la technologie.</a:t>
            </a:r>
          </a:p>
          <a:p>
            <a:pPr lvl="2">
              <a:buFontTx/>
              <a:buNone/>
            </a:pP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4102" name="Picture 6" descr="P100088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1700213"/>
            <a:ext cx="6337300" cy="4752975"/>
          </a:xfrm>
          <a:noFill/>
          <a:ln/>
        </p:spPr>
      </p:pic>
      <p:sp>
        <p:nvSpPr>
          <p:cNvPr id="4" name="ZoneTexte 3"/>
          <p:cNvSpPr txBox="1"/>
          <p:nvPr/>
        </p:nvSpPr>
        <p:spPr>
          <a:xfrm>
            <a:off x="8429620" y="6273225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S.I.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2592388" cy="6858000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FFFF00"/>
                </a:solidFill>
                <a:cs typeface="Arial" pitchFamily="34" charset="0"/>
              </a:rPr>
              <a:t>Hélicoptère</a:t>
            </a:r>
            <a:r>
              <a:rPr lang="fr-FR" sz="2400" dirty="0">
                <a:solidFill>
                  <a:srgbClr val="FFFF00"/>
                </a:solidFill>
              </a:rPr>
              <a:t/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Monture équatoriale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Robot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Photovoltaïque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Eolien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Voiture radiocommandée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Scooter électrique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GPS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Montage vidéo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6148" name="Picture 4" descr="P10009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43213" y="1412875"/>
            <a:ext cx="5976937" cy="4483100"/>
          </a:xfrm>
          <a:noFill/>
          <a:ln/>
        </p:spPr>
      </p:pic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3995738" y="307975"/>
            <a:ext cx="511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i="1" dirty="0">
                <a:solidFill>
                  <a:srgbClr val="FF0000"/>
                </a:solidFill>
                <a:latin typeface="+mj-lt"/>
                <a:cs typeface="Arial" pitchFamily="34" charset="0"/>
              </a:rPr>
              <a:t>Ensemble de supports très variés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429620" y="6273225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S.I.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2592388" cy="6858000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FFFF00"/>
                </a:solidFill>
                <a:cs typeface="Arial" pitchFamily="34" charset="0"/>
              </a:rPr>
              <a:t>Hélicoptère</a:t>
            </a:r>
            <a:r>
              <a:rPr lang="fr-FR" sz="2400" dirty="0">
                <a:solidFill>
                  <a:srgbClr val="FFFF00"/>
                </a:solidFill>
              </a:rPr>
              <a:t/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rgbClr val="FFFF00"/>
                </a:solidFill>
              </a:rPr>
              <a:t>Monture équatoriale</a:t>
            </a:r>
            <a:br>
              <a:rPr lang="fr-FR" sz="2400" dirty="0">
                <a:solidFill>
                  <a:srgbClr val="FFFF00"/>
                </a:solidFill>
              </a:rPr>
            </a:br>
            <a:r>
              <a:rPr lang="fr-FR" sz="1000" dirty="0">
                <a:solidFill>
                  <a:srgbClr val="FFFF00"/>
                </a:solidFill>
              </a:rPr>
              <a:t/>
            </a:r>
            <a:br>
              <a:rPr lang="fr-FR" sz="1000" dirty="0">
                <a:solidFill>
                  <a:srgbClr val="FFFF00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Robot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Photovoltaïque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Eolien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Voiture radiocommandée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Scooter électrique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GPS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Montage vidéo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1000" dirty="0">
                <a:solidFill>
                  <a:schemeClr val="tx1"/>
                </a:solidFill>
              </a:rPr>
              <a:t/>
            </a:r>
            <a:br>
              <a:rPr lang="fr-FR" sz="10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11270" name="Picture 6" descr="P1000898"/>
          <p:cNvPicPr>
            <a:picLocks noChangeAspect="1" noChangeArrowheads="1"/>
          </p:cNvPicPr>
          <p:nvPr/>
        </p:nvPicPr>
        <p:blipFill>
          <a:blip r:embed="rId2" cstate="print"/>
          <a:srcRect l="17783" t="30931" r="28465" b="6742"/>
          <a:stretch>
            <a:fillRect/>
          </a:stretch>
        </p:blipFill>
        <p:spPr bwMode="auto">
          <a:xfrm>
            <a:off x="5643570" y="928669"/>
            <a:ext cx="2786082" cy="4305763"/>
          </a:xfrm>
          <a:prstGeom prst="rect">
            <a:avLst/>
          </a:prstGeom>
          <a:noFill/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995738" y="307975"/>
            <a:ext cx="511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i="1" dirty="0">
                <a:solidFill>
                  <a:srgbClr val="FF0000"/>
                </a:solidFill>
              </a:rPr>
              <a:t>Ensemble de supports très variés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429620" y="628652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S.I.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6" name="Image 5" descr="P1030249.JPG"/>
          <p:cNvPicPr>
            <a:picLocks noChangeAspect="1"/>
          </p:cNvPicPr>
          <p:nvPr/>
        </p:nvPicPr>
        <p:blipFill>
          <a:blip r:embed="rId3" cstate="print"/>
          <a:srcRect t="13541" b="10416"/>
          <a:stretch>
            <a:fillRect/>
          </a:stretch>
        </p:blipFill>
        <p:spPr>
          <a:xfrm>
            <a:off x="3717699" y="3214686"/>
            <a:ext cx="3068879" cy="3111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2592388" cy="6858000"/>
          </a:xfrm>
        </p:spPr>
        <p:txBody>
          <a:bodyPr/>
          <a:lstStyle/>
          <a:p>
            <a:pPr algn="l"/>
            <a:r>
              <a:rPr lang="fr-FR" sz="2400">
                <a:solidFill>
                  <a:srgbClr val="FFFF00"/>
                </a:solidFill>
              </a:rPr>
              <a:t>Hélicoptère</a:t>
            </a:r>
            <a:br>
              <a:rPr lang="fr-FR" sz="2400">
                <a:solidFill>
                  <a:srgbClr val="FFFF00"/>
                </a:solidFill>
              </a:rPr>
            </a:br>
            <a:r>
              <a:rPr lang="fr-FR" sz="1000">
                <a:solidFill>
                  <a:srgbClr val="FFFF00"/>
                </a:solidFill>
              </a:rPr>
              <a:t/>
            </a:r>
            <a:br>
              <a:rPr lang="fr-FR" sz="1000">
                <a:solidFill>
                  <a:srgbClr val="FFFF00"/>
                </a:solidFill>
              </a:rPr>
            </a:br>
            <a:r>
              <a:rPr lang="fr-FR" sz="2400">
                <a:solidFill>
                  <a:srgbClr val="FFFF00"/>
                </a:solidFill>
              </a:rPr>
              <a:t>Monture équatoriale</a:t>
            </a:r>
            <a:br>
              <a:rPr lang="fr-FR" sz="2400">
                <a:solidFill>
                  <a:srgbClr val="FFFF00"/>
                </a:solidFill>
              </a:rPr>
            </a:br>
            <a:r>
              <a:rPr lang="fr-FR" sz="1000">
                <a:solidFill>
                  <a:srgbClr val="FFFF00"/>
                </a:solidFill>
              </a:rPr>
              <a:t/>
            </a:r>
            <a:br>
              <a:rPr lang="fr-FR" sz="1000">
                <a:solidFill>
                  <a:srgbClr val="FFFF00"/>
                </a:solidFill>
              </a:rPr>
            </a:br>
            <a:r>
              <a:rPr lang="fr-FR" sz="2400">
                <a:solidFill>
                  <a:srgbClr val="FFFF00"/>
                </a:solidFill>
              </a:rPr>
              <a:t>Robot</a:t>
            </a:r>
            <a:br>
              <a:rPr lang="fr-FR" sz="2400">
                <a:solidFill>
                  <a:srgbClr val="FFFF00"/>
                </a:solidFill>
              </a:rPr>
            </a:br>
            <a:r>
              <a:rPr lang="fr-FR" sz="1000">
                <a:solidFill>
                  <a:srgbClr val="FFFF00"/>
                </a:solidFill>
              </a:rPr>
              <a:t/>
            </a:r>
            <a:br>
              <a:rPr lang="fr-FR" sz="1000">
                <a:solidFill>
                  <a:srgbClr val="FFFF00"/>
                </a:solidFill>
              </a:rPr>
            </a:br>
            <a:r>
              <a:rPr lang="fr-FR" sz="2400">
                <a:solidFill>
                  <a:schemeClr val="tx1"/>
                </a:solidFill>
              </a:rPr>
              <a:t>Photovoltaïque</a:t>
            </a:r>
            <a:br>
              <a:rPr lang="fr-FR" sz="2400">
                <a:solidFill>
                  <a:schemeClr val="tx1"/>
                </a:solidFill>
              </a:rPr>
            </a:br>
            <a:r>
              <a:rPr lang="fr-FR" sz="1000">
                <a:solidFill>
                  <a:schemeClr val="tx1"/>
                </a:solidFill>
              </a:rPr>
              <a:t/>
            </a:r>
            <a:br>
              <a:rPr lang="fr-FR" sz="1000">
                <a:solidFill>
                  <a:schemeClr val="tx1"/>
                </a:solidFill>
              </a:rPr>
            </a:br>
            <a:r>
              <a:rPr lang="fr-FR" sz="2400">
                <a:solidFill>
                  <a:schemeClr val="tx1"/>
                </a:solidFill>
              </a:rPr>
              <a:t>Eolien</a:t>
            </a:r>
            <a:br>
              <a:rPr lang="fr-FR" sz="2400">
                <a:solidFill>
                  <a:schemeClr val="tx1"/>
                </a:solidFill>
              </a:rPr>
            </a:br>
            <a:r>
              <a:rPr lang="fr-FR" sz="1000">
                <a:solidFill>
                  <a:schemeClr val="tx1"/>
                </a:solidFill>
              </a:rPr>
              <a:t/>
            </a:r>
            <a:br>
              <a:rPr lang="fr-FR" sz="1000">
                <a:solidFill>
                  <a:schemeClr val="tx1"/>
                </a:solidFill>
              </a:rPr>
            </a:br>
            <a:r>
              <a:rPr lang="fr-FR" sz="2400">
                <a:solidFill>
                  <a:schemeClr val="tx1"/>
                </a:solidFill>
              </a:rPr>
              <a:t>Voiture radiocommandée</a:t>
            </a:r>
            <a:br>
              <a:rPr lang="fr-FR" sz="2400">
                <a:solidFill>
                  <a:schemeClr val="tx1"/>
                </a:solidFill>
              </a:rPr>
            </a:br>
            <a:r>
              <a:rPr lang="fr-FR" sz="1000">
                <a:solidFill>
                  <a:schemeClr val="tx1"/>
                </a:solidFill>
              </a:rPr>
              <a:t/>
            </a:r>
            <a:br>
              <a:rPr lang="fr-FR" sz="1000">
                <a:solidFill>
                  <a:schemeClr val="tx1"/>
                </a:solidFill>
              </a:rPr>
            </a:br>
            <a:r>
              <a:rPr lang="fr-FR" sz="2400">
                <a:solidFill>
                  <a:schemeClr val="tx1"/>
                </a:solidFill>
              </a:rPr>
              <a:t>Scooter électrique</a:t>
            </a:r>
            <a:br>
              <a:rPr lang="fr-FR" sz="2400">
                <a:solidFill>
                  <a:schemeClr val="tx1"/>
                </a:solidFill>
              </a:rPr>
            </a:br>
            <a:r>
              <a:rPr lang="fr-FR" sz="1000">
                <a:solidFill>
                  <a:schemeClr val="tx1"/>
                </a:solidFill>
              </a:rPr>
              <a:t/>
            </a:r>
            <a:br>
              <a:rPr lang="fr-FR" sz="1000">
                <a:solidFill>
                  <a:schemeClr val="tx1"/>
                </a:solidFill>
              </a:rPr>
            </a:br>
            <a:r>
              <a:rPr lang="fr-FR" sz="2400">
                <a:solidFill>
                  <a:schemeClr val="tx1"/>
                </a:solidFill>
              </a:rPr>
              <a:t>GPS</a:t>
            </a:r>
            <a:br>
              <a:rPr lang="fr-FR" sz="2400">
                <a:solidFill>
                  <a:schemeClr val="tx1"/>
                </a:solidFill>
              </a:rPr>
            </a:br>
            <a:r>
              <a:rPr lang="fr-FR" sz="1000">
                <a:solidFill>
                  <a:schemeClr val="tx1"/>
                </a:solidFill>
              </a:rPr>
              <a:t/>
            </a:r>
            <a:br>
              <a:rPr lang="fr-FR" sz="1000">
                <a:solidFill>
                  <a:schemeClr val="tx1"/>
                </a:solidFill>
              </a:rPr>
            </a:br>
            <a:r>
              <a:rPr lang="fr-FR" sz="2400">
                <a:solidFill>
                  <a:schemeClr val="tx1"/>
                </a:solidFill>
              </a:rPr>
              <a:t>Montage vidéo</a:t>
            </a:r>
            <a:br>
              <a:rPr lang="fr-FR" sz="2400">
                <a:solidFill>
                  <a:schemeClr val="tx1"/>
                </a:solidFill>
              </a:rPr>
            </a:br>
            <a:r>
              <a:rPr lang="fr-FR" sz="1000">
                <a:solidFill>
                  <a:schemeClr val="tx1"/>
                </a:solidFill>
              </a:rPr>
              <a:t/>
            </a:r>
            <a:br>
              <a:rPr lang="fr-FR" sz="1000">
                <a:solidFill>
                  <a:schemeClr val="tx1"/>
                </a:solidFill>
              </a:rPr>
            </a:br>
            <a:r>
              <a:rPr lang="fr-FR" sz="240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27654" name="Picture 6" descr="P10009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1268413"/>
            <a:ext cx="5867400" cy="4400550"/>
          </a:xfrm>
          <a:prstGeom prst="rect">
            <a:avLst/>
          </a:prstGeom>
          <a:noFill/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995738" y="307975"/>
            <a:ext cx="511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i="1">
                <a:solidFill>
                  <a:srgbClr val="FF0000"/>
                </a:solidFill>
              </a:rPr>
              <a:t>Ensemble de supports très variés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429620" y="6273225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S.I.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776</Words>
  <Application>Microsoft Office PowerPoint</Application>
  <PresentationFormat>Affichage à l'écran (4:3)</PresentationFormat>
  <Paragraphs>189</Paragraphs>
  <Slides>37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Thème Office</vt:lpstr>
      <vt:lpstr>Les enseignements d’exploration</vt:lpstr>
      <vt:lpstr>Notre constat :</vt:lpstr>
      <vt:lpstr>Notre but :</vt:lpstr>
      <vt:lpstr>Notre démarche :</vt:lpstr>
      <vt:lpstr>SCIENCES DE L’INGENIEUR</vt:lpstr>
      <vt:lpstr>Diapositive 6</vt:lpstr>
      <vt:lpstr>Hélicoptère  Monture équatoriale  Robot  Photovoltaïque  Eolien  Voiture radiocommandée  Scooter électrique  GPS  Montage vidéo  …</vt:lpstr>
      <vt:lpstr>Hélicoptère  Monture équatoriale  Robot  Photovoltaïque  Eolien  Voiture radiocommandée  Scooter électrique  GPS  Montage vidéo  …</vt:lpstr>
      <vt:lpstr>Hélicoptère  Monture équatoriale  Robot  Photovoltaïque  Eolien  Voiture radiocommandée  Scooter électrique  GPS  Montage vidéo  …</vt:lpstr>
      <vt:lpstr>Hélicoptère  Monture équatoriale  Robot  Photovoltaïque  Eolien  Voiture radiocommandée  Scooter électrique  GPS  Montage vidéo  …</vt:lpstr>
      <vt:lpstr>Hélicoptère  Monture équatoriale  Robot  Photovoltaïque  Eolien  Voiture radiocommandée  Scooter électrique  GPS  Montage vidéo  …</vt:lpstr>
      <vt:lpstr>Hélicoptère  Monture équatoriale  Robot  Photovoltaïque  Eolien  Voiture radiocommandée  Scooter électrique  GPS  Montage vidéo  …</vt:lpstr>
      <vt:lpstr>Hélicoptère  Monture équatoriale  Robot  Photovoltaïque  Eolien  Voiture radiocommandée  Scooter électrique  GPS  Montage vidéo  …</vt:lpstr>
      <vt:lpstr>Hélicoptère  Monture équatoriale  Robot  Photovoltaïque  Eolien  Voiture radiocommandée  Scooter électrique  Guitare électrique  Montage vidéo  …</vt:lpstr>
      <vt:lpstr>Hélicoptère  Monture équatoriale  Robot  Photovoltaïque  Eolien  Voiture radiocommandée  Scooter électrique  Guitare électrique  GPS vidéo  …</vt:lpstr>
      <vt:lpstr>Diapositive 16</vt:lpstr>
      <vt:lpstr>Diapositive 17</vt:lpstr>
      <vt:lpstr>Diapositive 18</vt:lpstr>
      <vt:lpstr>CREATION  et  INNOVATION TECHNOLOGIQUES</vt:lpstr>
      <vt:lpstr>Diapositive 20</vt:lpstr>
      <vt:lpstr>Diapositive 21</vt:lpstr>
      <vt:lpstr>Morpho Tuning  DJ – Light kit  Easy 3 D  Analyse thermique  Robots LEGO  Montage Vidéo  Création médailles, flacons, bijoux</vt:lpstr>
      <vt:lpstr>Morpho Tuning  DJ – Light kit  Easy 3 D  Analyse thermique  Robots LEGO  Montage Vidéo  Création médailles, flacons, bijoux</vt:lpstr>
      <vt:lpstr>Morpho Tuning  DJ – Light kit  Easy 3 D  Analyse thermique  Robots LEGO  Montage Vidéo  Création médailles, flacons, bijoux</vt:lpstr>
      <vt:lpstr>Morpho Tuning  DJ – Light kit  Easy 3 D  Analyse thermique  Robots LEGO  Montage Vidéo  Création médailles, flacons, bijoux</vt:lpstr>
      <vt:lpstr>Morpho Tuning  DJ – Light kit  Easy 3 D  Analyse thermique  Robots LEGO  Montage Vidéo  Création médailles, flacons, bijoux</vt:lpstr>
      <vt:lpstr>Morpho Tuning  DJ – Light kit  Easy 3 D  Analyse thermique  Robots LEGO  Montage Vidéo  Création médailles, flacons, bijoux</vt:lpstr>
      <vt:lpstr>Morpho Tuning  DJ – Light kit  Easy 3 D  Analyse thermique  Robots LEGO  Montage Vidéo  Création médailles, flacons, bijoux</vt:lpstr>
      <vt:lpstr>Les Biomatériaux  Le photovoltaïque  Le e-banking  L’ordinateur 6ème sens  La carte blanche  Montage Vidéo  Création médailles, flacons, bijoux</vt:lpstr>
      <vt:lpstr>Les Biomatériaux  Le photovoltaïque  Le e-banking  L’ordinateur 6ème sens  La carte blanche  Montage Vidéo  Création médailles, flacons, bijoux</vt:lpstr>
      <vt:lpstr>Les Biomatériaux  Le photovoltaïque  Le M-banking  L’ordinateur 6ème sens  La carte blanche  Montage Vidéo  Création médailles, flacons, bijoux</vt:lpstr>
      <vt:lpstr>Les Biomatériaux  Le photovoltaïque  Le M-banking  L’ordinateur 6ème sens  La carte blanche  Montage Vidéo  Création médailles, flacons, bijoux</vt:lpstr>
      <vt:lpstr>Les Biomatériaux  Le photovoltaïque  Le M-banking  L’ordinateur 6ème sens  La carte blanche  Montage Vidéo  Création médailles, flacons, bijoux</vt:lpstr>
      <vt:lpstr>Diapositive 34</vt:lpstr>
      <vt:lpstr>Diapositive 35</vt:lpstr>
      <vt:lpstr>Diapositive 36</vt:lpstr>
      <vt:lpstr>Diapositive 37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enseignements d’exploration</dc:title>
  <dc:creator> LJM</dc:creator>
  <cp:lastModifiedBy> LJM</cp:lastModifiedBy>
  <cp:revision>120</cp:revision>
  <dcterms:created xsi:type="dcterms:W3CDTF">2011-04-13T06:23:54Z</dcterms:created>
  <dcterms:modified xsi:type="dcterms:W3CDTF">2011-04-18T06:58:47Z</dcterms:modified>
</cp:coreProperties>
</file>