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81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924287-A3FE-BB44-BFD8-C0367239C920}" type="datetimeFigureOut">
              <a:rPr lang="fr-FR" smtClean="0"/>
              <a:t>09/05/11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5178D9-1F2C-DF48-9CCA-6DAAC8087C64}" type="slidenum">
              <a:rPr lang="fr-FR" smtClean="0"/>
              <a:t>‹#›</a:t>
            </a:fld>
            <a:endParaRPr lang="fr-FR"/>
          </a:p>
        </p:txBody>
      </p:sp>
    </p:spTree>
    <p:extLst>
      <p:ext uri="{BB962C8B-B14F-4D97-AF65-F5344CB8AC3E}">
        <p14:creationId xmlns:p14="http://schemas.microsoft.com/office/powerpoint/2010/main" val="276303075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400" dirty="0" smtClean="0"/>
              <a:t>Tous les concours de robotique existants dans les différents pays industrialisés présentent les mêmes caractéristiques :</a:t>
            </a:r>
          </a:p>
          <a:p>
            <a:pPr lvl="1"/>
            <a:r>
              <a:rPr lang="fr-FR" sz="2000" dirty="0" smtClean="0"/>
              <a:t>Ils imposent à toutes les équipes participantes </a:t>
            </a:r>
            <a:r>
              <a:rPr lang="fr-FR" sz="2000" b="1" dirty="0" smtClean="0">
                <a:solidFill>
                  <a:srgbClr val="FF0000"/>
                </a:solidFill>
              </a:rPr>
              <a:t>un défi commun</a:t>
            </a:r>
            <a:r>
              <a:rPr lang="fr-FR" sz="2000" b="1" dirty="0" smtClean="0"/>
              <a:t> </a:t>
            </a:r>
            <a:r>
              <a:rPr lang="fr-FR" sz="2000" dirty="0" smtClean="0"/>
              <a:t>qui peut être une performance à battre (record de vitesse, nombre de balles ramassées/adversaire, nombre de quilles renversées…), ou l’élimination directe de l’adversaire par une confrontation entre robots (robots sumo, robots catcheur) :</a:t>
            </a:r>
          </a:p>
          <a:p>
            <a:pPr lvl="2"/>
            <a:r>
              <a:rPr lang="fr-FR" sz="1800" b="1" dirty="0" smtClean="0">
                <a:solidFill>
                  <a:srgbClr val="FF0000"/>
                </a:solidFill>
              </a:rPr>
              <a:t>L’objectif recherché est de toujours rechercher chez les jeunes une stimulation maximale grâce au défi à relever et  par l’opposition à des adversaires directs. Le robot est un moyen de répondre à cette stimulation…Sans cela, l’activité robotique en elle-même ne rencontre généralement pas plus d’intérêt qu’une autre activité pédagogique auprès des jeunes…</a:t>
            </a:r>
            <a:endParaRPr lang="fr-FR" sz="1800" b="1" dirty="0" smtClean="0"/>
          </a:p>
          <a:p>
            <a:endParaRPr lang="fr-FR" dirty="0"/>
          </a:p>
        </p:txBody>
      </p:sp>
      <p:sp>
        <p:nvSpPr>
          <p:cNvPr id="4" name="Espace réservé du numéro de diapositive 3"/>
          <p:cNvSpPr>
            <a:spLocks noGrp="1"/>
          </p:cNvSpPr>
          <p:nvPr>
            <p:ph type="sldNum" sz="quarter" idx="10"/>
          </p:nvPr>
        </p:nvSpPr>
        <p:spPr/>
        <p:txBody>
          <a:bodyPr/>
          <a:lstStyle/>
          <a:p>
            <a:fld id="{065178D9-1F2C-DF48-9CCA-6DAAC8087C64}" type="slidenum">
              <a:rPr lang="fr-FR" smtClean="0"/>
              <a:t>3</a:t>
            </a:fld>
            <a:endParaRPr lang="fr-FR"/>
          </a:p>
        </p:txBody>
      </p:sp>
    </p:spTree>
    <p:extLst>
      <p:ext uri="{BB962C8B-B14F-4D97-AF65-F5344CB8AC3E}">
        <p14:creationId xmlns:p14="http://schemas.microsoft.com/office/powerpoint/2010/main" val="813959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400" dirty="0" smtClean="0"/>
              <a:t>Le degré de sophistication des robots est dépendant du niveau d’enseignement :</a:t>
            </a:r>
          </a:p>
          <a:p>
            <a:pPr lvl="1"/>
            <a:r>
              <a:rPr lang="fr-FR" sz="2000" dirty="0" smtClean="0"/>
              <a:t>De l’assemblage de composants standards pour le niveau enseignement secondaire à la réalisation complète du robot avec recherche d’optimisation sur les structures pour le niveau enseignement supérieur</a:t>
            </a:r>
          </a:p>
          <a:p>
            <a:pPr lvl="1"/>
            <a:r>
              <a:rPr lang="fr-FR" sz="2000" dirty="0" smtClean="0"/>
              <a:t>De l’utilisation de solutions micro programmées sur la base de cartes grand public au développement de cartes spécifiques avec une recherche de performances sur les temps de traitement</a:t>
            </a:r>
          </a:p>
          <a:p>
            <a:pPr lvl="2"/>
            <a:r>
              <a:rPr lang="fr-FR" sz="1800" b="1" dirty="0" smtClean="0">
                <a:solidFill>
                  <a:srgbClr val="FF0000"/>
                </a:solidFill>
              </a:rPr>
              <a:t>L’objectif recherché est de faire réfléchir les équipes soit sur l’optimisation des chaînes d’énergies, soit sur l’optimisation des chaînes d’information, soit sur l’intelligence du robot, soient sur les trois axes simultanément suivant le challenge et le niveau d’enseignement…</a:t>
            </a:r>
          </a:p>
          <a:p>
            <a:endParaRPr lang="fr-FR" dirty="0"/>
          </a:p>
        </p:txBody>
      </p:sp>
      <p:sp>
        <p:nvSpPr>
          <p:cNvPr id="4" name="Espace réservé du numéro de diapositive 3"/>
          <p:cNvSpPr>
            <a:spLocks noGrp="1"/>
          </p:cNvSpPr>
          <p:nvPr>
            <p:ph type="sldNum" sz="quarter" idx="10"/>
          </p:nvPr>
        </p:nvSpPr>
        <p:spPr/>
        <p:txBody>
          <a:bodyPr/>
          <a:lstStyle/>
          <a:p>
            <a:fld id="{065178D9-1F2C-DF48-9CCA-6DAAC8087C64}" type="slidenum">
              <a:rPr lang="fr-FR" smtClean="0"/>
              <a:t>4</a:t>
            </a:fld>
            <a:endParaRPr lang="fr-FR"/>
          </a:p>
        </p:txBody>
      </p:sp>
    </p:spTree>
    <p:extLst>
      <p:ext uri="{BB962C8B-B14F-4D97-AF65-F5344CB8AC3E}">
        <p14:creationId xmlns:p14="http://schemas.microsoft.com/office/powerpoint/2010/main" val="4076995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2400" dirty="0" smtClean="0"/>
              <a:t>Quel que soit l’intérêt technique du challenge proposé par le concours de robotique, du défi à relever, il est important que l’activité de robotique s’inscrive dans </a:t>
            </a:r>
            <a:r>
              <a:rPr lang="fr-FR" sz="2400" dirty="0" smtClean="0">
                <a:solidFill>
                  <a:srgbClr val="FF0000"/>
                </a:solidFill>
              </a:rPr>
              <a:t>une vraie démarche de créativité qui prenne en compte les trois dimensions suivantes :</a:t>
            </a:r>
          </a:p>
          <a:p>
            <a:pPr lvl="1"/>
            <a:r>
              <a:rPr lang="fr-FR" sz="2000" dirty="0" smtClean="0">
                <a:solidFill>
                  <a:srgbClr val="FF0000"/>
                </a:solidFill>
              </a:rPr>
              <a:t>Une liberté d’imagination laissée aux élèves dans la recherche de solutions techniques et de stratégies innovantes</a:t>
            </a:r>
          </a:p>
          <a:p>
            <a:pPr lvl="1"/>
            <a:r>
              <a:rPr lang="fr-FR" sz="2000" dirty="0" smtClean="0">
                <a:solidFill>
                  <a:srgbClr val="FF0000"/>
                </a:solidFill>
              </a:rPr>
              <a:t>Une mise à disposition d’un environnement de ressources et d’aides techniques et scientifiques , permettant d’affronter sereinement le degré de difficulté proposé et de réussir à participer au challenge,</a:t>
            </a:r>
          </a:p>
          <a:p>
            <a:pPr lvl="1"/>
            <a:r>
              <a:rPr lang="fr-FR" sz="2000" dirty="0" smtClean="0">
                <a:solidFill>
                  <a:srgbClr val="FF0000"/>
                </a:solidFill>
              </a:rPr>
              <a:t>Un ciblage pertinent des défis techniques et motivants à faire par l’enseignant, en fonction du niveau d’enseignement. </a:t>
            </a:r>
          </a:p>
          <a:p>
            <a:endParaRPr lang="fr-FR" dirty="0"/>
          </a:p>
        </p:txBody>
      </p:sp>
      <p:sp>
        <p:nvSpPr>
          <p:cNvPr id="4" name="Espace réservé du numéro de diapositive 3"/>
          <p:cNvSpPr>
            <a:spLocks noGrp="1"/>
          </p:cNvSpPr>
          <p:nvPr>
            <p:ph type="sldNum" sz="quarter" idx="10"/>
          </p:nvPr>
        </p:nvSpPr>
        <p:spPr/>
        <p:txBody>
          <a:bodyPr/>
          <a:lstStyle/>
          <a:p>
            <a:fld id="{065178D9-1F2C-DF48-9CCA-6DAAC8087C64}" type="slidenum">
              <a:rPr lang="fr-FR" smtClean="0"/>
              <a:t>5</a:t>
            </a:fld>
            <a:endParaRPr lang="fr-FR"/>
          </a:p>
        </p:txBody>
      </p:sp>
    </p:spTree>
    <p:extLst>
      <p:ext uri="{BB962C8B-B14F-4D97-AF65-F5344CB8AC3E}">
        <p14:creationId xmlns:p14="http://schemas.microsoft.com/office/powerpoint/2010/main" val="392020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u numéro de diapositive 3"/>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u numéro de diapositive 2"/>
          <p:cNvSpPr>
            <a:spLocks noGrp="1"/>
          </p:cNvSpPr>
          <p:nvPr>
            <p:ph type="sldNum" sz="quarter" idx="10"/>
          </p:nvPr>
        </p:nvSpPr>
        <p:spPr>
          <a:xfrm>
            <a:off x="7010400" y="6381750"/>
            <a:ext cx="2133600" cy="476250"/>
          </a:xfrm>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ableau 2"/>
          <p:cNvSpPr>
            <a:spLocks noGrp="1"/>
          </p:cNvSpPr>
          <p:nvPr>
            <p:ph type="tbl" idx="1"/>
          </p:nvPr>
        </p:nvSpPr>
        <p:spPr>
          <a:xfrm>
            <a:off x="457200" y="1600200"/>
            <a:ext cx="8229600" cy="4525963"/>
          </a:xfrm>
          <a:prstGeom prst="rect">
            <a:avLst/>
          </a:prstGeom>
        </p:spPr>
        <p:txBody>
          <a:bodyPr/>
          <a:lstStyle/>
          <a:p>
            <a:r>
              <a:rPr lang="fr-FR" smtClean="0"/>
              <a:t>Cliquez sur l'icône pour ajouter un tableau</a:t>
            </a:r>
            <a:endParaRPr lang="fr-FR"/>
          </a:p>
        </p:txBody>
      </p:sp>
      <p:sp>
        <p:nvSpPr>
          <p:cNvPr id="4" name="Espace réservé du numéro de diapositive 3"/>
          <p:cNvSpPr>
            <a:spLocks noGrp="1"/>
          </p:cNvSpPr>
          <p:nvPr>
            <p:ph type="sldNum" sz="quarter" idx="10"/>
          </p:nvPr>
        </p:nvSpPr>
        <p:spPr>
          <a:xfrm>
            <a:off x="7010400" y="6381750"/>
            <a:ext cx="2133600" cy="476250"/>
          </a:xfrm>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numéro de diapositive 3"/>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numéro de diapositive 3"/>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numéro de diapositive 4"/>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numéro de diapositive 6"/>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numéro de diapositive 2"/>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numéro de diapositive 4"/>
          <p:cNvSpPr>
            <a:spLocks noGrp="1"/>
          </p:cNvSpPr>
          <p:nvPr>
            <p:ph type="sldNum" sz="quarter" idx="10"/>
          </p:nvPr>
        </p:nvSpPr>
        <p:spPr/>
        <p:txBody>
          <a:bodyPr/>
          <a:lstStyle>
            <a:lvl1pPr>
              <a:defRPr/>
            </a:lvl1pPr>
          </a:lstStyle>
          <a:p>
            <a:fld id="{26F4416C-5E07-4C6B-824D-040F79E0743F}"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AutoShape 7"/>
          <p:cNvSpPr>
            <a:spLocks noChangeArrowheads="1"/>
          </p:cNvSpPr>
          <p:nvPr/>
        </p:nvSpPr>
        <p:spPr bwMode="auto">
          <a:xfrm rot="16200000">
            <a:off x="8312150" y="6026151"/>
            <a:ext cx="827087" cy="836612"/>
          </a:xfrm>
          <a:prstGeom prst="rtTriangle">
            <a:avLst/>
          </a:prstGeom>
          <a:solidFill>
            <a:srgbClr val="0000FF"/>
          </a:solidFill>
          <a:ln w="9525">
            <a:solidFill>
              <a:schemeClr val="tx1"/>
            </a:solidFill>
            <a:miter lim="800000"/>
            <a:headEnd/>
            <a:tailEnd/>
          </a:ln>
          <a:effectLst/>
        </p:spPr>
        <p:txBody>
          <a:bodyPr wrap="none" anchor="ctr"/>
          <a:lstStyle/>
          <a:p>
            <a:endParaRPr lang="fr-FR"/>
          </a:p>
        </p:txBody>
      </p:sp>
      <p:sp>
        <p:nvSpPr>
          <p:cNvPr id="1032" name="Rectangle 8"/>
          <p:cNvSpPr>
            <a:spLocks noChangeArrowheads="1"/>
          </p:cNvSpPr>
          <p:nvPr/>
        </p:nvSpPr>
        <p:spPr bwMode="auto">
          <a:xfrm>
            <a:off x="684213" y="0"/>
            <a:ext cx="142875" cy="6858000"/>
          </a:xfrm>
          <a:prstGeom prst="rect">
            <a:avLst/>
          </a:prstGeom>
          <a:solidFill>
            <a:srgbClr val="0000FF"/>
          </a:solidFill>
          <a:ln w="9525">
            <a:solidFill>
              <a:schemeClr val="tx1"/>
            </a:solidFill>
            <a:miter lim="800000"/>
            <a:headEnd/>
            <a:tailEnd/>
          </a:ln>
          <a:effectLst/>
        </p:spPr>
        <p:txBody>
          <a:bodyPr wrap="none" anchor="ctr"/>
          <a:lstStyle/>
          <a:p>
            <a:endParaRPr lang="fr-FR"/>
          </a:p>
        </p:txBody>
      </p:sp>
      <p:sp>
        <p:nvSpPr>
          <p:cNvPr id="1033" name="Rectangle 9"/>
          <p:cNvSpPr>
            <a:spLocks noChangeArrowheads="1"/>
          </p:cNvSpPr>
          <p:nvPr/>
        </p:nvSpPr>
        <p:spPr bwMode="auto">
          <a:xfrm>
            <a:off x="0" y="836613"/>
            <a:ext cx="9144000" cy="144462"/>
          </a:xfrm>
          <a:prstGeom prst="rect">
            <a:avLst/>
          </a:prstGeom>
          <a:solidFill>
            <a:srgbClr val="0000FF"/>
          </a:solidFill>
          <a:ln w="9525">
            <a:solidFill>
              <a:schemeClr val="tx1"/>
            </a:solidFill>
            <a:miter lim="800000"/>
            <a:headEnd/>
            <a:tailEnd/>
          </a:ln>
          <a:effectLst/>
        </p:spPr>
        <p:txBody>
          <a:bodyPr wrap="none" anchor="ctr"/>
          <a:lstStyle/>
          <a:p>
            <a:endParaRPr lang="fr-FR"/>
          </a:p>
        </p:txBody>
      </p:sp>
      <p:sp>
        <p:nvSpPr>
          <p:cNvPr id="1034" name="Text Box 10"/>
          <p:cNvSpPr txBox="1">
            <a:spLocks noChangeArrowheads="1"/>
          </p:cNvSpPr>
          <p:nvPr/>
        </p:nvSpPr>
        <p:spPr bwMode="auto">
          <a:xfrm rot="16200000">
            <a:off x="-2491581" y="3723482"/>
            <a:ext cx="5616575" cy="274637"/>
          </a:xfrm>
          <a:prstGeom prst="rect">
            <a:avLst/>
          </a:prstGeom>
          <a:noFill/>
          <a:ln w="9525">
            <a:noFill/>
            <a:miter lim="800000"/>
            <a:headEnd/>
            <a:tailEnd/>
          </a:ln>
          <a:effectLst/>
        </p:spPr>
        <p:txBody>
          <a:bodyPr>
            <a:spAutoFit/>
          </a:bodyPr>
          <a:lstStyle/>
          <a:p>
            <a:pPr>
              <a:spcBef>
                <a:spcPct val="50000"/>
              </a:spcBef>
            </a:pPr>
            <a:r>
              <a:rPr lang="fr-FR" sz="1200"/>
              <a:t>Lycée Jacques Prevert, 30 route de Saint Paul, 27502 Pont-Audemer</a:t>
            </a:r>
          </a:p>
        </p:txBody>
      </p:sp>
      <p:sp>
        <p:nvSpPr>
          <p:cNvPr id="1030"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fld id="{26F4416C-5E07-4C6B-824D-040F79E0743F}"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31640" y="2130425"/>
            <a:ext cx="7126560" cy="1470025"/>
          </a:xfrm>
        </p:spPr>
        <p:txBody>
          <a:bodyPr/>
          <a:lstStyle/>
          <a:p>
            <a:r>
              <a:rPr lang="fr-FR" sz="4800" b="1" dirty="0" smtClean="0"/>
              <a:t>La robotique en milieu scolaire</a:t>
            </a:r>
            <a:endParaRPr lang="fr-FR" sz="4800" b="1" dirty="0"/>
          </a:p>
        </p:txBody>
      </p:sp>
      <p:sp>
        <p:nvSpPr>
          <p:cNvPr id="3" name="Sous-titre 2"/>
          <p:cNvSpPr>
            <a:spLocks noGrp="1"/>
          </p:cNvSpPr>
          <p:nvPr>
            <p:ph type="subTitle" idx="1"/>
          </p:nvPr>
        </p:nvSpPr>
        <p:spPr>
          <a:xfrm>
            <a:off x="1619672" y="3886200"/>
            <a:ext cx="6152728" cy="622920"/>
          </a:xfrm>
        </p:spPr>
        <p:txBody>
          <a:bodyPr/>
          <a:lstStyle/>
          <a:p>
            <a:r>
              <a:rPr lang="fr-FR" dirty="0" smtClean="0"/>
              <a:t>Intérêts</a:t>
            </a:r>
            <a:r>
              <a:rPr lang="fr-FR" dirty="0"/>
              <a:t> </a:t>
            </a:r>
            <a:r>
              <a:rPr lang="fr-FR" dirty="0" smtClean="0"/>
              <a:t>et p</a:t>
            </a:r>
            <a:r>
              <a:rPr lang="fr-FR" dirty="0" smtClean="0"/>
              <a:t>réconisations</a:t>
            </a:r>
            <a:endParaRPr lang="fr-FR" dirty="0"/>
          </a:p>
        </p:txBody>
      </p:sp>
      <p:sp>
        <p:nvSpPr>
          <p:cNvPr id="4" name="ZoneTexte 3"/>
          <p:cNvSpPr txBox="1"/>
          <p:nvPr/>
        </p:nvSpPr>
        <p:spPr>
          <a:xfrm>
            <a:off x="2411760" y="5157192"/>
            <a:ext cx="4608512" cy="369332"/>
          </a:xfrm>
          <a:prstGeom prst="rect">
            <a:avLst/>
          </a:prstGeom>
          <a:noFill/>
        </p:spPr>
        <p:txBody>
          <a:bodyPr wrap="square" rtlCol="0">
            <a:spAutoFit/>
          </a:bodyPr>
          <a:lstStyle/>
          <a:p>
            <a:pPr algn="ctr"/>
            <a:r>
              <a:rPr lang="fr-FR" dirty="0" smtClean="0"/>
              <a:t>Eric </a:t>
            </a:r>
            <a:r>
              <a:rPr lang="fr-FR" dirty="0" err="1" smtClean="0"/>
              <a:t>Szmata</a:t>
            </a:r>
            <a:r>
              <a:rPr lang="fr-FR" dirty="0" smtClean="0"/>
              <a:t>  IA-IPR académie de Rouen</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Environnement </a:t>
            </a:r>
            <a:r>
              <a:rPr lang="fr-FR" dirty="0" smtClean="0"/>
              <a:t>Google</a:t>
            </a:r>
            <a:endParaRPr lang="fr-FR" dirty="0"/>
          </a:p>
        </p:txBody>
      </p:sp>
    </p:spTree>
    <p:extLst>
      <p:ext uri="{BB962C8B-B14F-4D97-AF65-F5344CB8AC3E}">
        <p14:creationId xmlns:p14="http://schemas.microsoft.com/office/powerpoint/2010/main" val="4192017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Constats</a:t>
            </a:r>
            <a:endParaRPr lang="fr-FR" dirty="0"/>
          </a:p>
        </p:txBody>
      </p:sp>
      <p:sp>
        <p:nvSpPr>
          <p:cNvPr id="3" name="Espace réservé du contenu 2"/>
          <p:cNvSpPr>
            <a:spLocks noGrp="1"/>
          </p:cNvSpPr>
          <p:nvPr>
            <p:ph idx="1"/>
          </p:nvPr>
        </p:nvSpPr>
        <p:spPr>
          <a:xfrm>
            <a:off x="1115616" y="1600200"/>
            <a:ext cx="7571184" cy="4525963"/>
          </a:xfrm>
        </p:spPr>
        <p:txBody>
          <a:bodyPr/>
          <a:lstStyle/>
          <a:p>
            <a:r>
              <a:rPr lang="fr-FR" dirty="0" smtClean="0"/>
              <a:t>De nombreux concours de robotique se sont développés ces dernières années en France, à tous les niveaux d’enseignement : du collège à l’université</a:t>
            </a:r>
          </a:p>
          <a:p>
            <a:r>
              <a:rPr lang="fr-FR" dirty="0" smtClean="0"/>
              <a:t>Le concours </a:t>
            </a:r>
            <a:r>
              <a:rPr lang="fr-FR" dirty="0" smtClean="0"/>
              <a:t>e = M6 </a:t>
            </a:r>
            <a:r>
              <a:rPr lang="fr-FR" dirty="0" smtClean="0"/>
              <a:t>remplacé par le championnat de France de robotique reste la référence.</a:t>
            </a:r>
            <a:endParaRPr lang="fr-F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4624"/>
            <a:ext cx="8229600" cy="1143000"/>
          </a:xfrm>
        </p:spPr>
        <p:txBody>
          <a:bodyPr/>
          <a:lstStyle/>
          <a:p>
            <a:r>
              <a:rPr lang="fr-FR" dirty="0" smtClean="0"/>
              <a:t>Constats</a:t>
            </a:r>
            <a:endParaRPr lang="fr-FR" dirty="0"/>
          </a:p>
        </p:txBody>
      </p:sp>
      <p:sp>
        <p:nvSpPr>
          <p:cNvPr id="3" name="Espace réservé du contenu 2"/>
          <p:cNvSpPr>
            <a:spLocks noGrp="1"/>
          </p:cNvSpPr>
          <p:nvPr>
            <p:ph idx="1"/>
          </p:nvPr>
        </p:nvSpPr>
        <p:spPr>
          <a:xfrm>
            <a:off x="1115616" y="1600200"/>
            <a:ext cx="7571184" cy="4925144"/>
          </a:xfrm>
        </p:spPr>
        <p:txBody>
          <a:bodyPr/>
          <a:lstStyle/>
          <a:p>
            <a:r>
              <a:rPr lang="fr-FR" sz="2400" dirty="0" smtClean="0"/>
              <a:t>Caractéristiques des concours </a:t>
            </a:r>
            <a:r>
              <a:rPr lang="fr-FR" sz="2400" dirty="0" smtClean="0"/>
              <a:t>:</a:t>
            </a:r>
          </a:p>
          <a:p>
            <a:pPr lvl="1"/>
            <a:r>
              <a:rPr lang="fr-FR" sz="2000" b="1" dirty="0" smtClean="0">
                <a:solidFill>
                  <a:srgbClr val="FF0000"/>
                </a:solidFill>
              </a:rPr>
              <a:t>Un </a:t>
            </a:r>
            <a:r>
              <a:rPr lang="fr-FR" sz="2000" b="1" dirty="0" smtClean="0">
                <a:solidFill>
                  <a:srgbClr val="FF0000"/>
                </a:solidFill>
              </a:rPr>
              <a:t>défi commun</a:t>
            </a:r>
            <a:r>
              <a:rPr lang="fr-FR" sz="2000" b="1" dirty="0" smtClean="0"/>
              <a:t> </a:t>
            </a:r>
            <a:r>
              <a:rPr lang="fr-FR" sz="2000" dirty="0" smtClean="0"/>
              <a:t>qui peut être une performance à battre (record de vitesse, nombre de balles ramassées/adversaire, nombre de quilles renversées…), ou l’élimination directe de l’adversaire par une confrontation entre robots (robots sumo, robots catcheur</a:t>
            </a:r>
            <a:r>
              <a:rPr lang="fr-FR" sz="2000" dirty="0" smtClean="0"/>
              <a:t>)</a:t>
            </a:r>
            <a:br>
              <a:rPr lang="fr-FR" sz="2000" dirty="0" smtClean="0"/>
            </a:br>
            <a:endParaRPr lang="fr-FR" sz="2000" dirty="0" smtClean="0"/>
          </a:p>
          <a:p>
            <a:r>
              <a:rPr lang="fr-FR" sz="2200" b="1" i="1" dirty="0" smtClean="0">
                <a:solidFill>
                  <a:srgbClr val="FF0000"/>
                </a:solidFill>
              </a:rPr>
              <a:t>R</a:t>
            </a:r>
            <a:r>
              <a:rPr lang="fr-FR" sz="2200" b="1" i="1" dirty="0" smtClean="0">
                <a:solidFill>
                  <a:srgbClr val="FF0000"/>
                </a:solidFill>
              </a:rPr>
              <a:t>echercher </a:t>
            </a:r>
            <a:r>
              <a:rPr lang="fr-FR" sz="2200" b="1" i="1" dirty="0" smtClean="0">
                <a:solidFill>
                  <a:srgbClr val="FF0000"/>
                </a:solidFill>
              </a:rPr>
              <a:t>chez les jeunes une stimulation maximale grâce au défi à relever et  par l’opposition à des adversaires directs. </a:t>
            </a:r>
            <a:r>
              <a:rPr lang="fr-FR" sz="2200" b="1" i="1" dirty="0" smtClean="0">
                <a:solidFill>
                  <a:srgbClr val="FF0000"/>
                </a:solidFill>
              </a:rPr>
              <a:t/>
            </a:r>
            <a:br>
              <a:rPr lang="fr-FR" sz="2200" b="1" i="1" dirty="0" smtClean="0">
                <a:solidFill>
                  <a:srgbClr val="FF0000"/>
                </a:solidFill>
              </a:rPr>
            </a:br>
            <a:r>
              <a:rPr lang="fr-FR" sz="2200" b="1" i="1" dirty="0" smtClean="0">
                <a:solidFill>
                  <a:srgbClr val="FF0000"/>
                </a:solidFill>
              </a:rPr>
              <a:t>Le </a:t>
            </a:r>
            <a:r>
              <a:rPr lang="fr-FR" sz="2200" b="1" i="1" dirty="0" smtClean="0">
                <a:solidFill>
                  <a:srgbClr val="FF0000"/>
                </a:solidFill>
              </a:rPr>
              <a:t>robot est un moyen de répondre à cette stimulation</a:t>
            </a:r>
            <a:r>
              <a:rPr lang="fr-FR" sz="2200" b="1" i="1" dirty="0" smtClean="0">
                <a:solidFill>
                  <a:srgbClr val="FF0000"/>
                </a:solidFill>
              </a:rPr>
              <a:t>…pas l’activité </a:t>
            </a:r>
            <a:r>
              <a:rPr lang="fr-FR" sz="2200" b="1" i="1" dirty="0" smtClean="0">
                <a:solidFill>
                  <a:srgbClr val="FF0000"/>
                </a:solidFill>
              </a:rPr>
              <a:t>robotique en elle-même ne rencontre généralement pas plus d’intérêt </a:t>
            </a:r>
            <a:r>
              <a:rPr lang="fr-FR" sz="2200" b="1" i="1" dirty="0" smtClean="0">
                <a:solidFill>
                  <a:srgbClr val="FF0000"/>
                </a:solidFill>
              </a:rPr>
              <a:t>auprès </a:t>
            </a:r>
            <a:r>
              <a:rPr lang="fr-FR" sz="2200" b="1" i="1" dirty="0" smtClean="0">
                <a:solidFill>
                  <a:srgbClr val="FF0000"/>
                </a:solidFill>
              </a:rPr>
              <a:t>des jeunes…</a:t>
            </a:r>
            <a:endParaRPr lang="fr-FR" sz="2200" b="1" i="1"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Constats</a:t>
            </a:r>
            <a:endParaRPr lang="fr-FR" dirty="0"/>
          </a:p>
        </p:txBody>
      </p:sp>
      <p:sp>
        <p:nvSpPr>
          <p:cNvPr id="3" name="Espace réservé du contenu 2"/>
          <p:cNvSpPr>
            <a:spLocks noGrp="1"/>
          </p:cNvSpPr>
          <p:nvPr>
            <p:ph idx="1"/>
          </p:nvPr>
        </p:nvSpPr>
        <p:spPr>
          <a:xfrm>
            <a:off x="971600" y="1600200"/>
            <a:ext cx="7715200" cy="4525963"/>
          </a:xfrm>
        </p:spPr>
        <p:txBody>
          <a:bodyPr/>
          <a:lstStyle/>
          <a:p>
            <a:r>
              <a:rPr lang="fr-FR" sz="2400" dirty="0" smtClean="0"/>
              <a:t>Le degré de sophistication des robots est dépendant du niveau d’enseignement :</a:t>
            </a:r>
          </a:p>
          <a:p>
            <a:pPr lvl="1"/>
            <a:r>
              <a:rPr lang="fr-FR" sz="2000" dirty="0" smtClean="0"/>
              <a:t>De l’assemblage </a:t>
            </a:r>
            <a:r>
              <a:rPr lang="fr-FR" sz="2000" dirty="0" smtClean="0"/>
              <a:t>de </a:t>
            </a:r>
            <a:r>
              <a:rPr lang="fr-FR" sz="2000" dirty="0" smtClean="0"/>
              <a:t>composants à la réalisation </a:t>
            </a:r>
            <a:r>
              <a:rPr lang="fr-FR" sz="2000" dirty="0" smtClean="0"/>
              <a:t>complète du robot avec recherche d’optimisation sur les </a:t>
            </a:r>
            <a:r>
              <a:rPr lang="fr-FR" sz="2000" dirty="0" smtClean="0"/>
              <a:t>structures</a:t>
            </a:r>
          </a:p>
          <a:p>
            <a:pPr lvl="1"/>
            <a:r>
              <a:rPr lang="fr-FR" sz="2000" dirty="0" smtClean="0"/>
              <a:t>De </a:t>
            </a:r>
            <a:r>
              <a:rPr lang="fr-FR" sz="2000" dirty="0" smtClean="0"/>
              <a:t>l’utilisation de solutions micro programmées </a:t>
            </a:r>
            <a:r>
              <a:rPr lang="fr-FR" sz="2000" dirty="0" smtClean="0"/>
              <a:t>au </a:t>
            </a:r>
            <a:r>
              <a:rPr lang="fr-FR" sz="2000" dirty="0" smtClean="0"/>
              <a:t>développement de cartes spécifiques avec une recherche de performances sur les temps de </a:t>
            </a:r>
            <a:r>
              <a:rPr lang="fr-FR" sz="2000" dirty="0" smtClean="0"/>
              <a:t>traitement</a:t>
            </a:r>
          </a:p>
          <a:p>
            <a:pPr marL="457200" lvl="1" indent="0">
              <a:buNone/>
            </a:pPr>
            <a:endParaRPr lang="fr-FR" sz="2000" dirty="0" smtClean="0"/>
          </a:p>
          <a:p>
            <a:r>
              <a:rPr lang="fr-FR" sz="2400" b="1" i="1" dirty="0" smtClean="0">
                <a:solidFill>
                  <a:srgbClr val="FF0000"/>
                </a:solidFill>
              </a:rPr>
              <a:t>Réflexions sur </a:t>
            </a:r>
            <a:r>
              <a:rPr lang="fr-FR" sz="2400" b="1" i="1" dirty="0" smtClean="0">
                <a:solidFill>
                  <a:srgbClr val="FF0000"/>
                </a:solidFill>
              </a:rPr>
              <a:t>l’optimisation des chaînes d’énergies, </a:t>
            </a:r>
            <a:r>
              <a:rPr lang="fr-FR" sz="2400" b="1" i="1" dirty="0" smtClean="0">
                <a:solidFill>
                  <a:srgbClr val="FF0000"/>
                </a:solidFill>
              </a:rPr>
              <a:t>l’optimisation </a:t>
            </a:r>
            <a:r>
              <a:rPr lang="fr-FR" sz="2400" b="1" i="1" dirty="0" smtClean="0">
                <a:solidFill>
                  <a:srgbClr val="FF0000"/>
                </a:solidFill>
              </a:rPr>
              <a:t>des chaînes d’information, </a:t>
            </a:r>
            <a:r>
              <a:rPr lang="fr-FR" sz="2400" b="1" i="1" dirty="0" smtClean="0">
                <a:solidFill>
                  <a:srgbClr val="FF0000"/>
                </a:solidFill>
              </a:rPr>
              <a:t>l’intelligence </a:t>
            </a:r>
            <a:r>
              <a:rPr lang="fr-FR" sz="2400" b="1" i="1" dirty="0" smtClean="0">
                <a:solidFill>
                  <a:srgbClr val="FF0000"/>
                </a:solidFill>
              </a:rPr>
              <a:t>du robot, </a:t>
            </a:r>
            <a:r>
              <a:rPr lang="fr-FR" sz="2400" b="1" i="1" dirty="0" smtClean="0">
                <a:solidFill>
                  <a:srgbClr val="FF0000"/>
                </a:solidFill>
              </a:rPr>
              <a:t>sur </a:t>
            </a:r>
            <a:r>
              <a:rPr lang="fr-FR" sz="2400" b="1" i="1" dirty="0" smtClean="0">
                <a:solidFill>
                  <a:srgbClr val="FF0000"/>
                </a:solidFill>
              </a:rPr>
              <a:t>les trois axes </a:t>
            </a:r>
            <a:r>
              <a:rPr lang="fr-FR" sz="2400" b="1" i="1" dirty="0" smtClean="0">
                <a:solidFill>
                  <a:srgbClr val="FF0000"/>
                </a:solidFill>
              </a:rPr>
              <a:t>simultanément</a:t>
            </a:r>
            <a:endParaRPr lang="fr-FR" sz="2400" b="1" i="1"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3752"/>
            <a:ext cx="8229600" cy="1143000"/>
          </a:xfrm>
        </p:spPr>
        <p:txBody>
          <a:bodyPr/>
          <a:lstStyle/>
          <a:p>
            <a:r>
              <a:rPr lang="fr-FR" sz="3600" dirty="0" smtClean="0"/>
              <a:t>La motivation des élèves</a:t>
            </a:r>
            <a:endParaRPr lang="fr-FR" sz="3600" dirty="0"/>
          </a:p>
        </p:txBody>
      </p:sp>
      <p:sp>
        <p:nvSpPr>
          <p:cNvPr id="3" name="Espace réservé du contenu 2"/>
          <p:cNvSpPr>
            <a:spLocks noGrp="1"/>
          </p:cNvSpPr>
          <p:nvPr>
            <p:ph idx="1"/>
          </p:nvPr>
        </p:nvSpPr>
        <p:spPr>
          <a:xfrm>
            <a:off x="1043608" y="1340768"/>
            <a:ext cx="7643192" cy="5040560"/>
          </a:xfrm>
        </p:spPr>
        <p:txBody>
          <a:bodyPr/>
          <a:lstStyle/>
          <a:p>
            <a:pPr marL="0" indent="0">
              <a:buNone/>
            </a:pPr>
            <a:r>
              <a:rPr lang="fr-FR" sz="2800" b="1" i="1" dirty="0" smtClean="0">
                <a:solidFill>
                  <a:srgbClr val="FF0000"/>
                </a:solidFill>
              </a:rPr>
              <a:t>Intégration d’une </a:t>
            </a:r>
            <a:r>
              <a:rPr lang="fr-FR" sz="2800" b="1" i="1" dirty="0" smtClean="0">
                <a:solidFill>
                  <a:srgbClr val="FF0000"/>
                </a:solidFill>
              </a:rPr>
              <a:t>vraie démarche de créativité qui </a:t>
            </a:r>
            <a:r>
              <a:rPr lang="fr-FR" sz="2800" b="1" i="1" dirty="0" smtClean="0">
                <a:solidFill>
                  <a:srgbClr val="FF0000"/>
                </a:solidFill>
              </a:rPr>
              <a:t>prend </a:t>
            </a:r>
            <a:r>
              <a:rPr lang="fr-FR" sz="2800" b="1" i="1" dirty="0" smtClean="0">
                <a:solidFill>
                  <a:srgbClr val="FF0000"/>
                </a:solidFill>
              </a:rPr>
              <a:t>en compte </a:t>
            </a:r>
            <a:r>
              <a:rPr lang="fr-FR" sz="2800" b="1" i="1" dirty="0" smtClean="0">
                <a:solidFill>
                  <a:srgbClr val="FF0000"/>
                </a:solidFill>
              </a:rPr>
              <a:t>:</a:t>
            </a:r>
            <a:endParaRPr lang="fr-FR" sz="2800" b="1" i="1" dirty="0" smtClean="0">
              <a:solidFill>
                <a:srgbClr val="FF0000"/>
              </a:solidFill>
            </a:endParaRPr>
          </a:p>
          <a:p>
            <a:pPr lvl="1"/>
            <a:r>
              <a:rPr lang="fr-FR" sz="2200" dirty="0" smtClean="0"/>
              <a:t>Une liberté d’imagination laissée aux élèves dans la recherche de solutions techniques et de stratégies innovantes</a:t>
            </a:r>
          </a:p>
          <a:p>
            <a:pPr lvl="1"/>
            <a:r>
              <a:rPr lang="fr-FR" sz="2200" dirty="0" smtClean="0"/>
              <a:t>Une mise à disposition d’un environnement de ressources et d’aides techniques et scientifiques , permettant d’affronter sereinement le degré de difficulté proposé et de réussir à participer au challenge,</a:t>
            </a:r>
          </a:p>
          <a:p>
            <a:pPr lvl="1"/>
            <a:r>
              <a:rPr lang="fr-FR" sz="2200" dirty="0" smtClean="0"/>
              <a:t>Un ciblage pertinent des défis techniques et motivants à faire par l’enseignant, en fonction du niveau d’enseignement. </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384"/>
            <a:ext cx="8229600" cy="1143000"/>
          </a:xfrm>
        </p:spPr>
        <p:txBody>
          <a:bodyPr/>
          <a:lstStyle/>
          <a:p>
            <a:r>
              <a:rPr lang="fr-FR" sz="4000" dirty="0" smtClean="0"/>
              <a:t>Les erreurs à </a:t>
            </a:r>
            <a:r>
              <a:rPr lang="fr-FR" sz="4000" dirty="0" smtClean="0"/>
              <a:t>éviter</a:t>
            </a:r>
            <a:endParaRPr lang="fr-FR" sz="4000" dirty="0"/>
          </a:p>
        </p:txBody>
      </p:sp>
      <p:sp>
        <p:nvSpPr>
          <p:cNvPr id="5" name="Triangle isocèle 4"/>
          <p:cNvSpPr/>
          <p:nvPr/>
        </p:nvSpPr>
        <p:spPr>
          <a:xfrm>
            <a:off x="1619672" y="1268760"/>
            <a:ext cx="5688632" cy="504056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6" name="Picture 2"/>
          <p:cNvPicPr>
            <a:picLocks noChangeAspect="1" noChangeArrowheads="1"/>
          </p:cNvPicPr>
          <p:nvPr/>
        </p:nvPicPr>
        <p:blipFill>
          <a:blip r:embed="rId2" cstate="print"/>
          <a:srcRect/>
          <a:stretch>
            <a:fillRect/>
          </a:stretch>
        </p:blipFill>
        <p:spPr bwMode="auto">
          <a:xfrm>
            <a:off x="3347864" y="3353711"/>
            <a:ext cx="2232248" cy="1659465"/>
          </a:xfrm>
          <a:prstGeom prst="rect">
            <a:avLst/>
          </a:prstGeom>
          <a:noFill/>
          <a:ln w="9525">
            <a:noFill/>
            <a:miter lim="800000"/>
            <a:headEnd/>
            <a:tailEnd/>
          </a:ln>
        </p:spPr>
      </p:pic>
      <p:sp>
        <p:nvSpPr>
          <p:cNvPr id="6" name="ZoneTexte 5"/>
          <p:cNvSpPr txBox="1"/>
          <p:nvPr/>
        </p:nvSpPr>
        <p:spPr>
          <a:xfrm>
            <a:off x="4788024" y="1196752"/>
            <a:ext cx="1440160" cy="369332"/>
          </a:xfrm>
          <a:prstGeom prst="rect">
            <a:avLst/>
          </a:prstGeom>
          <a:noFill/>
        </p:spPr>
        <p:txBody>
          <a:bodyPr wrap="square" rtlCol="0">
            <a:spAutoFit/>
          </a:bodyPr>
          <a:lstStyle/>
          <a:p>
            <a:r>
              <a:rPr lang="fr-FR" dirty="0" smtClean="0"/>
              <a:t>Imagination</a:t>
            </a:r>
            <a:endParaRPr lang="fr-FR" dirty="0"/>
          </a:p>
        </p:txBody>
      </p:sp>
      <p:sp>
        <p:nvSpPr>
          <p:cNvPr id="7" name="ZoneTexte 6"/>
          <p:cNvSpPr txBox="1"/>
          <p:nvPr/>
        </p:nvSpPr>
        <p:spPr>
          <a:xfrm>
            <a:off x="827584" y="5229200"/>
            <a:ext cx="1728192" cy="646331"/>
          </a:xfrm>
          <a:prstGeom prst="rect">
            <a:avLst/>
          </a:prstGeom>
          <a:noFill/>
        </p:spPr>
        <p:txBody>
          <a:bodyPr wrap="square" rtlCol="0">
            <a:spAutoFit/>
          </a:bodyPr>
          <a:lstStyle/>
          <a:p>
            <a:r>
              <a:rPr lang="fr-FR" dirty="0" smtClean="0"/>
              <a:t>Environnement d’assistance</a:t>
            </a:r>
            <a:endParaRPr lang="fr-FR" dirty="0"/>
          </a:p>
        </p:txBody>
      </p:sp>
      <p:sp>
        <p:nvSpPr>
          <p:cNvPr id="8" name="ZoneTexte 7"/>
          <p:cNvSpPr txBox="1"/>
          <p:nvPr/>
        </p:nvSpPr>
        <p:spPr>
          <a:xfrm>
            <a:off x="7308304" y="5229200"/>
            <a:ext cx="1691680" cy="923330"/>
          </a:xfrm>
          <a:prstGeom prst="rect">
            <a:avLst/>
          </a:prstGeom>
          <a:noFill/>
        </p:spPr>
        <p:txBody>
          <a:bodyPr wrap="square" rtlCol="0">
            <a:spAutoFit/>
          </a:bodyPr>
          <a:lstStyle/>
          <a:p>
            <a:r>
              <a:rPr lang="fr-FR" dirty="0" smtClean="0"/>
              <a:t>Ciblage des défis techniques</a:t>
            </a:r>
            <a:endParaRPr lang="fr-FR" dirty="0"/>
          </a:p>
        </p:txBody>
      </p:sp>
      <p:sp>
        <p:nvSpPr>
          <p:cNvPr id="9" name="ZoneTexte 8"/>
          <p:cNvSpPr txBox="1"/>
          <p:nvPr/>
        </p:nvSpPr>
        <p:spPr>
          <a:xfrm>
            <a:off x="827584" y="980728"/>
            <a:ext cx="2520280" cy="3970318"/>
          </a:xfrm>
          <a:prstGeom prst="rect">
            <a:avLst/>
          </a:prstGeom>
          <a:noFill/>
        </p:spPr>
        <p:txBody>
          <a:bodyPr wrap="square" rtlCol="0">
            <a:spAutoFit/>
          </a:bodyPr>
          <a:lstStyle/>
          <a:p>
            <a:r>
              <a:rPr lang="fr-FR" dirty="0" smtClean="0">
                <a:solidFill>
                  <a:srgbClr val="FF0000"/>
                </a:solidFill>
              </a:rPr>
              <a:t>Imposer une solution aux élèves et transformer ceux-ci en metteurs en œuvre d’une solution qui n’est pas la leur. </a:t>
            </a:r>
          </a:p>
          <a:p>
            <a:endParaRPr lang="fr-FR" dirty="0">
              <a:solidFill>
                <a:srgbClr val="FF0000"/>
              </a:solidFill>
            </a:endParaRPr>
          </a:p>
          <a:p>
            <a:r>
              <a:rPr lang="fr-FR" dirty="0" smtClean="0">
                <a:solidFill>
                  <a:srgbClr val="FF0000"/>
                </a:solidFill>
              </a:rPr>
              <a:t>Démotivation assurée.</a:t>
            </a:r>
          </a:p>
          <a:p>
            <a:endParaRPr lang="fr-FR" dirty="0" smtClean="0">
              <a:solidFill>
                <a:srgbClr val="FF0000"/>
              </a:solidFill>
            </a:endParaRPr>
          </a:p>
          <a:p>
            <a:r>
              <a:rPr lang="fr-FR" dirty="0" smtClean="0">
                <a:solidFill>
                  <a:srgbClr val="FF0000"/>
                </a:solidFill>
              </a:rPr>
              <a:t>L’encadrement est présent pour bonifier les idées des élèves ou leur donner des pistes de recherche.</a:t>
            </a:r>
            <a:endParaRPr lang="fr-FR" dirty="0">
              <a:solidFill>
                <a:srgbClr val="FF0000"/>
              </a:solidFill>
            </a:endParaRPr>
          </a:p>
        </p:txBody>
      </p:sp>
      <p:sp>
        <p:nvSpPr>
          <p:cNvPr id="11" name="ZoneTexte 10"/>
          <p:cNvSpPr txBox="1"/>
          <p:nvPr/>
        </p:nvSpPr>
        <p:spPr>
          <a:xfrm>
            <a:off x="6444208" y="908720"/>
            <a:ext cx="2520280" cy="4247317"/>
          </a:xfrm>
          <a:prstGeom prst="rect">
            <a:avLst/>
          </a:prstGeom>
          <a:noFill/>
        </p:spPr>
        <p:txBody>
          <a:bodyPr wrap="square" rtlCol="0">
            <a:spAutoFit/>
          </a:bodyPr>
          <a:lstStyle/>
          <a:p>
            <a:r>
              <a:rPr lang="fr-FR" dirty="0" smtClean="0">
                <a:solidFill>
                  <a:srgbClr val="FF0000"/>
                </a:solidFill>
              </a:rPr>
              <a:t>Ne pas concentrer les élèves sur les problématiques techniques les plus intéressantes et les plus porteuses en créativité et réflexion, notamment  en les déchargeant des tâches chronophages (réalisation,…) ou en ne choisissant pas des structures du commerce (LEGO NXT)</a:t>
            </a:r>
            <a:endParaRPr lang="fr-FR" dirty="0">
              <a:solidFill>
                <a:srgbClr val="FF0000"/>
              </a:solidFill>
            </a:endParaRPr>
          </a:p>
        </p:txBody>
      </p:sp>
      <p:sp>
        <p:nvSpPr>
          <p:cNvPr id="12" name="ZoneTexte 11"/>
          <p:cNvSpPr txBox="1"/>
          <p:nvPr/>
        </p:nvSpPr>
        <p:spPr>
          <a:xfrm>
            <a:off x="2483768" y="5085184"/>
            <a:ext cx="4680520" cy="1477328"/>
          </a:xfrm>
          <a:prstGeom prst="rect">
            <a:avLst/>
          </a:prstGeom>
          <a:noFill/>
        </p:spPr>
        <p:txBody>
          <a:bodyPr wrap="square" rtlCol="0">
            <a:spAutoFit/>
          </a:bodyPr>
          <a:lstStyle/>
          <a:p>
            <a:r>
              <a:rPr lang="fr-FR" dirty="0" smtClean="0">
                <a:solidFill>
                  <a:srgbClr val="FF0000"/>
                </a:solidFill>
              </a:rPr>
              <a:t>Proposer un environnement tenant compte du niveau réel des élèves et leur apportant toutes les aides nécessaires pour répondre aux défis techniques avec la créativité souhaitée</a:t>
            </a:r>
            <a:endParaRPr lang="fr-FR" dirty="0">
              <a:solidFill>
                <a:srgbClr val="FF0000"/>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55576" y="27887"/>
            <a:ext cx="8229600" cy="1143000"/>
          </a:xfrm>
        </p:spPr>
        <p:txBody>
          <a:bodyPr/>
          <a:lstStyle/>
          <a:p>
            <a:r>
              <a:rPr lang="fr-FR" sz="4000" dirty="0" smtClean="0"/>
              <a:t>Les impacts </a:t>
            </a:r>
            <a:r>
              <a:rPr lang="fr-FR" sz="4000" dirty="0" smtClean="0"/>
              <a:t>collatéraux</a:t>
            </a:r>
            <a:endParaRPr lang="fr-FR" sz="4000" dirty="0"/>
          </a:p>
        </p:txBody>
      </p:sp>
      <p:sp>
        <p:nvSpPr>
          <p:cNvPr id="3" name="Espace réservé du contenu 2"/>
          <p:cNvSpPr>
            <a:spLocks noGrp="1"/>
          </p:cNvSpPr>
          <p:nvPr>
            <p:ph idx="1"/>
          </p:nvPr>
        </p:nvSpPr>
        <p:spPr>
          <a:xfrm>
            <a:off x="1115616" y="1412776"/>
            <a:ext cx="7499176" cy="4896544"/>
          </a:xfrm>
        </p:spPr>
        <p:txBody>
          <a:bodyPr/>
          <a:lstStyle/>
          <a:p>
            <a:r>
              <a:rPr lang="fr-FR" sz="2800" dirty="0" smtClean="0"/>
              <a:t>Être le vecteur de médiation de connaissances en sciences :</a:t>
            </a:r>
          </a:p>
          <a:p>
            <a:pPr lvl="1"/>
            <a:r>
              <a:rPr lang="fr-FR" sz="2400" dirty="0" smtClean="0"/>
              <a:t>Géométrie, Algèbre, Algorithmique en mathématiques</a:t>
            </a:r>
          </a:p>
          <a:p>
            <a:pPr lvl="1"/>
            <a:r>
              <a:rPr lang="fr-FR" sz="2400" dirty="0" smtClean="0"/>
              <a:t>Mise en évidence de phénomènes en sciences physiques : mécanique, traitement du </a:t>
            </a:r>
            <a:r>
              <a:rPr lang="fr-FR" sz="2400" dirty="0" smtClean="0"/>
              <a:t>signal</a:t>
            </a:r>
            <a:br>
              <a:rPr lang="fr-FR" sz="2400" dirty="0" smtClean="0"/>
            </a:br>
            <a:endParaRPr lang="fr-FR" sz="2400" dirty="0" smtClean="0"/>
          </a:p>
          <a:p>
            <a:r>
              <a:rPr lang="fr-FR" sz="2800" dirty="0" smtClean="0"/>
              <a:t>Vecteur privilégié d’échanges pluri disciplinaires entre sciences et technologie… en veillant à ne pas rester un simple « alibi » aux activités scientifiques  </a:t>
            </a:r>
            <a:endParaRPr lang="fr-FR" sz="2800"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25760"/>
            <a:ext cx="8316416" cy="1143000"/>
          </a:xfrm>
        </p:spPr>
        <p:txBody>
          <a:bodyPr/>
          <a:lstStyle/>
          <a:p>
            <a:r>
              <a:rPr lang="fr-FR" sz="1800" b="1" dirty="0" smtClean="0"/>
              <a:t>Les </a:t>
            </a:r>
            <a:r>
              <a:rPr lang="fr-FR" sz="1800" b="1" dirty="0" smtClean="0"/>
              <a:t>solutions </a:t>
            </a:r>
            <a:r>
              <a:rPr lang="fr-FR" sz="1800" b="1" dirty="0" smtClean="0"/>
              <a:t>type LEGO NXT : </a:t>
            </a:r>
            <a:r>
              <a:rPr lang="fr-FR" sz="1800" b="1" dirty="0" smtClean="0"/>
              <a:t>un </a:t>
            </a:r>
            <a:r>
              <a:rPr lang="fr-FR" sz="1800" b="1" dirty="0" smtClean="0"/>
              <a:t>environnement soutenu par de nombreux partenaires et utilisable à tous les niveaux d’enseignement</a:t>
            </a:r>
            <a:endParaRPr lang="fr-FR" sz="1800" b="1" dirty="0"/>
          </a:p>
        </p:txBody>
      </p:sp>
      <p:graphicFrame>
        <p:nvGraphicFramePr>
          <p:cNvPr id="4" name="Tableau 3"/>
          <p:cNvGraphicFramePr>
            <a:graphicFrameLocks noGrp="1"/>
          </p:cNvGraphicFramePr>
          <p:nvPr>
            <p:extLst>
              <p:ext uri="{D42A27DB-BD31-4B8C-83A1-F6EECF244321}">
                <p14:modId xmlns:p14="http://schemas.microsoft.com/office/powerpoint/2010/main" val="848023194"/>
              </p:ext>
            </p:extLst>
          </p:nvPr>
        </p:nvGraphicFramePr>
        <p:xfrm>
          <a:off x="1187624" y="1113616"/>
          <a:ext cx="7416825" cy="5760720"/>
        </p:xfrm>
        <a:graphic>
          <a:graphicData uri="http://schemas.openxmlformats.org/drawingml/2006/table">
            <a:tbl>
              <a:tblPr firstRow="1" bandRow="1">
                <a:tableStyleId>{5C22544A-7EE6-4342-B048-85BDC9FD1C3A}</a:tableStyleId>
              </a:tblPr>
              <a:tblGrid>
                <a:gridCol w="2472275"/>
                <a:gridCol w="2472275"/>
                <a:gridCol w="2472275"/>
              </a:tblGrid>
              <a:tr h="517148">
                <a:tc>
                  <a:txBody>
                    <a:bodyPr/>
                    <a:lstStyle/>
                    <a:p>
                      <a:r>
                        <a:rPr lang="fr-FR" sz="1600" b="1" dirty="0" smtClean="0">
                          <a:solidFill>
                            <a:schemeClr val="tx1"/>
                          </a:solidFill>
                        </a:rPr>
                        <a:t>Niveau d’enseignement</a:t>
                      </a:r>
                      <a:endParaRPr lang="fr-FR" sz="1600" b="1" dirty="0">
                        <a:solidFill>
                          <a:schemeClr val="tx1"/>
                        </a:solidFill>
                      </a:endParaRPr>
                    </a:p>
                  </a:txBody>
                  <a:tcPr/>
                </a:tc>
                <a:tc>
                  <a:txBody>
                    <a:bodyPr/>
                    <a:lstStyle/>
                    <a:p>
                      <a:r>
                        <a:rPr lang="fr-FR" sz="1600" b="1" dirty="0" smtClean="0">
                          <a:solidFill>
                            <a:schemeClr val="tx1"/>
                          </a:solidFill>
                        </a:rPr>
                        <a:t>Structures</a:t>
                      </a:r>
                      <a:endParaRPr lang="fr-FR" sz="1600" b="1" dirty="0">
                        <a:solidFill>
                          <a:schemeClr val="tx1"/>
                        </a:solidFill>
                      </a:endParaRPr>
                    </a:p>
                  </a:txBody>
                  <a:tcPr/>
                </a:tc>
                <a:tc>
                  <a:txBody>
                    <a:bodyPr/>
                    <a:lstStyle/>
                    <a:p>
                      <a:r>
                        <a:rPr lang="fr-FR" sz="1600" b="1" dirty="0" smtClean="0">
                          <a:solidFill>
                            <a:schemeClr val="tx1"/>
                          </a:solidFill>
                        </a:rPr>
                        <a:t>Environnement de Programmation</a:t>
                      </a:r>
                      <a:endParaRPr lang="fr-FR" sz="1600" b="1" dirty="0">
                        <a:solidFill>
                          <a:schemeClr val="tx1"/>
                        </a:solidFill>
                      </a:endParaRPr>
                    </a:p>
                  </a:txBody>
                  <a:tcPr/>
                </a:tc>
              </a:tr>
              <a:tr h="943035">
                <a:tc>
                  <a:txBody>
                    <a:bodyPr/>
                    <a:lstStyle/>
                    <a:p>
                      <a:r>
                        <a:rPr lang="fr-FR" sz="1400" dirty="0" smtClean="0"/>
                        <a:t>Primaire</a:t>
                      </a:r>
                      <a:endParaRPr lang="fr-FR" sz="1400" dirty="0"/>
                    </a:p>
                  </a:txBody>
                  <a:tcPr/>
                </a:tc>
                <a:tc>
                  <a:txBody>
                    <a:bodyPr/>
                    <a:lstStyle/>
                    <a:p>
                      <a:r>
                        <a:rPr lang="fr-FR" sz="1400" dirty="0" smtClean="0"/>
                        <a:t>WEDO NXT : construction</a:t>
                      </a:r>
                      <a:r>
                        <a:rPr lang="fr-FR" sz="1400" baseline="0" dirty="0" smtClean="0"/>
                        <a:t> de personnages animées permettant la création animée d’histoires </a:t>
                      </a:r>
                      <a:endParaRPr lang="fr-FR" sz="1400" dirty="0"/>
                    </a:p>
                  </a:txBody>
                  <a:tcPr/>
                </a:tc>
                <a:tc>
                  <a:txBody>
                    <a:bodyPr/>
                    <a:lstStyle/>
                    <a:p>
                      <a:r>
                        <a:rPr lang="fr-FR" sz="1400" dirty="0" smtClean="0"/>
                        <a:t>Logiciel</a:t>
                      </a:r>
                      <a:r>
                        <a:rPr lang="fr-FR" sz="1400" baseline="0" dirty="0" smtClean="0"/>
                        <a:t> de programmation par icônes</a:t>
                      </a:r>
                      <a:endParaRPr lang="fr-FR" sz="1400" dirty="0"/>
                    </a:p>
                  </a:txBody>
                  <a:tcPr/>
                </a:tc>
              </a:tr>
              <a:tr h="2007753">
                <a:tc>
                  <a:txBody>
                    <a:bodyPr/>
                    <a:lstStyle/>
                    <a:p>
                      <a:r>
                        <a:rPr lang="fr-FR" sz="1400" dirty="0" smtClean="0"/>
                        <a:t>Secondaire Collège/2nde</a:t>
                      </a:r>
                      <a:endParaRPr lang="fr-FR" sz="1400" dirty="0"/>
                    </a:p>
                  </a:txBody>
                  <a:tcPr/>
                </a:tc>
                <a:tc>
                  <a:txBody>
                    <a:bodyPr/>
                    <a:lstStyle/>
                    <a:p>
                      <a:r>
                        <a:rPr lang="fr-FR" sz="1400" dirty="0" smtClean="0"/>
                        <a:t>LEGO NXT :</a:t>
                      </a:r>
                    </a:p>
                    <a:p>
                      <a:r>
                        <a:rPr lang="fr-FR" sz="1400" dirty="0" smtClean="0"/>
                        <a:t>Construction de structures simples</a:t>
                      </a:r>
                      <a:r>
                        <a:rPr lang="fr-FR" sz="1400" baseline="0" dirty="0" smtClean="0"/>
                        <a:t> ou semi-complexes en matériau plastique à partir d’éléments standardisés : la variété des types de capteurs et d’actionneurs permet la richesse des défis </a:t>
                      </a:r>
                      <a:endParaRPr lang="fr-FR" sz="1400" dirty="0"/>
                    </a:p>
                  </a:txBody>
                  <a:tcPr/>
                </a:tc>
                <a:tc>
                  <a:txBody>
                    <a:bodyPr/>
                    <a:lstStyle/>
                    <a:p>
                      <a:r>
                        <a:rPr lang="fr-FR" sz="1400" dirty="0" smtClean="0"/>
                        <a:t>Logiciel propriétaire</a:t>
                      </a:r>
                      <a:r>
                        <a:rPr lang="fr-FR" sz="1400" baseline="0" dirty="0" smtClean="0"/>
                        <a:t> NXT</a:t>
                      </a:r>
                      <a:endParaRPr lang="fr-FR" sz="1400" dirty="0" smtClean="0"/>
                    </a:p>
                    <a:p>
                      <a:endParaRPr lang="fr-FR" sz="1400" dirty="0" smtClean="0"/>
                    </a:p>
                    <a:p>
                      <a:endParaRPr lang="fr-FR" sz="1400" dirty="0"/>
                    </a:p>
                  </a:txBody>
                  <a:tcPr/>
                </a:tc>
              </a:tr>
              <a:tr h="2220696">
                <a:tc>
                  <a:txBody>
                    <a:bodyPr/>
                    <a:lstStyle/>
                    <a:p>
                      <a:r>
                        <a:rPr lang="fr-FR" sz="1400" dirty="0" smtClean="0"/>
                        <a:t>Secondaire/Supérieur</a:t>
                      </a:r>
                      <a:endParaRPr lang="fr-FR" sz="1400" dirty="0"/>
                    </a:p>
                  </a:txBody>
                  <a:tcPr/>
                </a:tc>
                <a:tc>
                  <a:txBody>
                    <a:bodyPr/>
                    <a:lstStyle/>
                    <a:p>
                      <a:r>
                        <a:rPr lang="fr-FR" sz="1400" dirty="0" smtClean="0"/>
                        <a:t>TETRIX NXT</a:t>
                      </a:r>
                      <a:r>
                        <a:rPr lang="fr-FR" sz="1400" baseline="0" dirty="0" smtClean="0"/>
                        <a:t> :</a:t>
                      </a:r>
                      <a:endParaRPr lang="fr-FR" sz="1400" dirty="0" smtClean="0"/>
                    </a:p>
                    <a:p>
                      <a:r>
                        <a:rPr lang="fr-FR" sz="1400" dirty="0" smtClean="0"/>
                        <a:t>Construction de structures complexes en</a:t>
                      </a:r>
                      <a:r>
                        <a:rPr lang="fr-FR" sz="1400" baseline="0" dirty="0" smtClean="0"/>
                        <a:t> aluminium intégrant les éléments NXT permettant l’étude statique et dynamique. </a:t>
                      </a:r>
                      <a:endParaRPr lang="fr-FR" sz="1400" dirty="0"/>
                    </a:p>
                  </a:txBody>
                  <a:tcPr/>
                </a:tc>
                <a:tc>
                  <a:txBody>
                    <a:bodyPr/>
                    <a:lstStyle/>
                    <a:p>
                      <a:r>
                        <a:rPr lang="fr-FR" sz="1400" dirty="0" smtClean="0"/>
                        <a:t>Logiciel propriétaire</a:t>
                      </a:r>
                    </a:p>
                    <a:p>
                      <a:endParaRPr lang="fr-FR" sz="1400" dirty="0" smtClean="0"/>
                    </a:p>
                    <a:p>
                      <a:r>
                        <a:rPr lang="fr-FR" sz="1400" dirty="0" smtClean="0"/>
                        <a:t>Environnement JAVA</a:t>
                      </a:r>
                    </a:p>
                    <a:p>
                      <a:endParaRPr lang="fr-FR" sz="1400" dirty="0" smtClean="0"/>
                    </a:p>
                    <a:p>
                      <a:r>
                        <a:rPr lang="fr-FR" sz="1400" dirty="0" smtClean="0"/>
                        <a:t>Environnement</a:t>
                      </a:r>
                      <a:r>
                        <a:rPr lang="fr-FR" sz="1400" baseline="0" dirty="0" smtClean="0"/>
                        <a:t> C#</a:t>
                      </a:r>
                      <a:endParaRPr lang="fr-FR" sz="1400" dirty="0" smtClean="0"/>
                    </a:p>
                    <a:p>
                      <a:endParaRPr lang="fr-FR" sz="1400" dirty="0" smtClean="0"/>
                    </a:p>
                    <a:p>
                      <a:r>
                        <a:rPr lang="fr-FR" sz="1400" dirty="0" smtClean="0"/>
                        <a:t>Environnement</a:t>
                      </a:r>
                      <a:r>
                        <a:rPr lang="fr-FR" sz="1400" baseline="0" dirty="0" smtClean="0"/>
                        <a:t> Visual </a:t>
                      </a:r>
                      <a:r>
                        <a:rPr lang="fr-FR" sz="1400" baseline="0" dirty="0" err="1" smtClean="0"/>
                        <a:t>Robotics</a:t>
                      </a:r>
                      <a:r>
                        <a:rPr lang="fr-FR" sz="1400" baseline="0" dirty="0" smtClean="0"/>
                        <a:t> de MICROSOFT permettant l’approche objet</a:t>
                      </a:r>
                      <a:endParaRPr lang="fr-FR" sz="1400" dirty="0" smtClean="0"/>
                    </a:p>
                    <a:p>
                      <a:endParaRPr lang="fr-FR" sz="1400" dirty="0"/>
                    </a:p>
                  </a:txBody>
                  <a:tcPr/>
                </a:tc>
              </a:tr>
            </a:tbl>
          </a:graphicData>
        </a:graphic>
      </p:graphicFrame>
      <p:pic>
        <p:nvPicPr>
          <p:cNvPr id="1026" name="Picture 2"/>
          <p:cNvPicPr>
            <a:picLocks noChangeAspect="1" noChangeArrowheads="1"/>
          </p:cNvPicPr>
          <p:nvPr/>
        </p:nvPicPr>
        <p:blipFill>
          <a:blip r:embed="rId2" cstate="print"/>
          <a:srcRect/>
          <a:stretch>
            <a:fillRect/>
          </a:stretch>
        </p:blipFill>
        <p:spPr bwMode="auto">
          <a:xfrm>
            <a:off x="2411760" y="1731529"/>
            <a:ext cx="1208187" cy="90538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2411760" y="3092565"/>
            <a:ext cx="1080120" cy="1344547"/>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267744" y="5124400"/>
            <a:ext cx="1314610" cy="1472952"/>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384"/>
            <a:ext cx="8229600" cy="1143000"/>
          </a:xfrm>
        </p:spPr>
        <p:txBody>
          <a:bodyPr/>
          <a:lstStyle/>
          <a:p>
            <a:r>
              <a:rPr lang="fr-FR" dirty="0" smtClean="0"/>
              <a:t>Environnement Microsoft</a:t>
            </a:r>
            <a:endParaRPr lang="fr-FR" dirty="0"/>
          </a:p>
        </p:txBody>
      </p:sp>
      <p:pic>
        <p:nvPicPr>
          <p:cNvPr id="4" name="Picture 5"/>
          <p:cNvPicPr>
            <a:picLocks noChangeAspect="1" noChangeArrowheads="1"/>
          </p:cNvPicPr>
          <p:nvPr/>
        </p:nvPicPr>
        <p:blipFill>
          <a:blip r:embed="rId2" cstate="print"/>
          <a:srcRect/>
          <a:stretch>
            <a:fillRect/>
          </a:stretch>
        </p:blipFill>
        <p:spPr bwMode="auto">
          <a:xfrm>
            <a:off x="107504" y="1124744"/>
            <a:ext cx="8928992" cy="558062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hème Krebs">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Thème Krebs</Template>
  <TotalTime>110</TotalTime>
  <Words>891</Words>
  <Application>Microsoft Macintosh PowerPoint</Application>
  <PresentationFormat>Présentation à l'écran (4:3)</PresentationFormat>
  <Paragraphs>74</Paragraphs>
  <Slides>10</Slides>
  <Notes>3</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Krebs</vt:lpstr>
      <vt:lpstr>La robotique en milieu scolaire</vt:lpstr>
      <vt:lpstr>Constats</vt:lpstr>
      <vt:lpstr>Constats</vt:lpstr>
      <vt:lpstr>Constats</vt:lpstr>
      <vt:lpstr>La motivation des élèves</vt:lpstr>
      <vt:lpstr>Les erreurs à éviter</vt:lpstr>
      <vt:lpstr>Les impacts collatéraux</vt:lpstr>
      <vt:lpstr>Les solutions type LEGO NXT : un environnement soutenu par de nombreux partenaires et utilisable à tous les niveaux d’enseignement</vt:lpstr>
      <vt:lpstr>Environnement Microsoft</vt:lpstr>
      <vt:lpstr>Environnement Google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robotique en milieu scolaire</dc:title>
  <dc:creator>Eric SZMATA</dc:creator>
  <cp:lastModifiedBy>Taraud Dominique</cp:lastModifiedBy>
  <cp:revision>14</cp:revision>
  <dcterms:created xsi:type="dcterms:W3CDTF">2011-05-06T14:26:36Z</dcterms:created>
  <dcterms:modified xsi:type="dcterms:W3CDTF">2011-05-09T07:03:56Z</dcterms:modified>
</cp:coreProperties>
</file>