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5"/>
  </p:notesMasterIdLst>
  <p:sldIdLst>
    <p:sldId id="277" r:id="rId2"/>
    <p:sldId id="274" r:id="rId3"/>
    <p:sldId id="278" r:id="rId4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042D"/>
    <a:srgbClr val="F7BC47"/>
    <a:srgbClr val="FBDEA5"/>
    <a:srgbClr val="33CC33"/>
    <a:srgbClr val="F4A70C"/>
    <a:srgbClr val="F2DC0E"/>
    <a:srgbClr val="B64A7B"/>
    <a:srgbClr val="4A76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09" autoAdjust="0"/>
    <p:restoredTop sz="96913" autoAdjust="0"/>
  </p:normalViewPr>
  <p:slideViewPr>
    <p:cSldViewPr snapToGrid="0">
      <p:cViewPr varScale="1">
        <p:scale>
          <a:sx n="71" d="100"/>
          <a:sy n="71" d="100"/>
        </p:scale>
        <p:origin x="-112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50FE36F-8821-41AF-9CA3-050CB3324038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39268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O" smtClean="0"/>
          </a:p>
        </p:txBody>
      </p:sp>
      <p:sp>
        <p:nvSpPr>
          <p:cNvPr id="819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479078-D026-4FEA-B015-7693BCC2E171}" type="slidenum">
              <a:rPr lang="es-CO" smtClean="0"/>
              <a:pPr/>
              <a:t>1</a:t>
            </a:fld>
            <a:endParaRPr lang="es-CO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CD50C2-17C0-4C6E-9E8D-8FECFA098F51}" type="slidenum">
              <a:rPr lang="fr-FR"/>
              <a:pPr/>
              <a:t>2</a:t>
            </a:fld>
            <a:endParaRPr lang="fr-FR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CD50C2-17C0-4C6E-9E8D-8FECFA098F51}" type="slidenum">
              <a:rPr lang="fr-FR"/>
              <a:pPr/>
              <a:t>3</a:t>
            </a:fld>
            <a:endParaRPr lang="fr-FR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02A24-4D91-4DDC-9515-15A5F8DD3B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96E6C-4CCE-4348-816A-7293BF29C55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0269-AAB6-4086-AC8A-F23B52AAB4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598C5-E054-4E3C-B9C4-2F556A872B0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EBD8-9F11-460A-8E3D-CBE4EF9FC71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89B4-23A7-4059-A295-BA925F8465B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3790F-05AF-4203-B0BB-FC5E14A8CFA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57F37-4729-429A-B8BD-DEF2E56BFD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519FE-EFFC-42E6-99BD-553615A7AA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4890-00D7-4ED1-8B52-2F995DBB912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94DD2-B878-4810-831D-6B483DA66DD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0916A-F57F-417F-A439-59409F44429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Título"/>
          <p:cNvSpPr>
            <a:spLocks noGrp="1"/>
          </p:cNvSpPr>
          <p:nvPr>
            <p:ph type="ctrTitle"/>
          </p:nvPr>
        </p:nvSpPr>
        <p:spPr>
          <a:xfrm>
            <a:off x="684213" y="2133600"/>
            <a:ext cx="7772400" cy="1470025"/>
          </a:xfrm>
        </p:spPr>
        <p:txBody>
          <a:bodyPr/>
          <a:lstStyle/>
          <a:p>
            <a:r>
              <a:rPr lang="es-CO" b="1" dirty="0" smtClean="0"/>
              <a:t>DISTRIBUCIÓN B.T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55650" y="3886200"/>
            <a:ext cx="7704138" cy="1752600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s-CO" b="1" dirty="0" smtClean="0"/>
              <a:t>Instalaciones eléctricas</a:t>
            </a:r>
          </a:p>
          <a:p>
            <a:pPr>
              <a:defRPr/>
            </a:pPr>
            <a:r>
              <a:rPr lang="es-CO" dirty="0" smtClean="0"/>
              <a:t>Selección del esquema de conexión a tierra</a:t>
            </a:r>
          </a:p>
          <a:p>
            <a:pPr>
              <a:defRPr/>
            </a:pPr>
            <a:endParaRPr lang="es-CO" dirty="0" smtClean="0"/>
          </a:p>
          <a:p>
            <a:pPr algn="r">
              <a:defRPr/>
            </a:pPr>
            <a:r>
              <a:rPr lang="es-CO" sz="1900" b="1" dirty="0" smtClean="0"/>
              <a:t>Guía de diseño instalaciones eléctricas según normas IEC - Cap. E página E17 a E25</a:t>
            </a:r>
          </a:p>
          <a:p>
            <a:pPr>
              <a:defRPr/>
            </a:pPr>
            <a:endParaRPr lang="es-CO" dirty="0" smtClean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64AD7-9A76-4A6B-9298-5E2CDEF24489}" type="slidenum">
              <a:rPr lang="es-ES" smtClean="0"/>
              <a:pPr>
                <a:defRPr/>
              </a:pPr>
              <a:t>1</a:t>
            </a:fld>
            <a:endParaRPr lang="es-ES"/>
          </a:p>
        </p:txBody>
      </p:sp>
      <p:pic>
        <p:nvPicPr>
          <p:cNvPr id="2053" name="3 Imag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24775" y="0"/>
            <a:ext cx="14192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2" descr="http://bi2e.com/images/galerie/cablage/tgbt_huileri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94063" y="727075"/>
            <a:ext cx="2263775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s-ES" sz="2800" b="1" dirty="0" smtClean="0">
                <a:solidFill>
                  <a:schemeClr val="tx1"/>
                </a:solidFill>
                <a:latin typeface="Calibri" pitchFamily="34" charset="0"/>
              </a:rPr>
              <a:t>SÍNTESIS ESQUEMAS DE CONEXIÓN A LA TIERRA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2458-FA25-44C8-988F-55A705BD85A2}" type="slidenum">
              <a:rPr lang="fr-FR" smtClean="0"/>
              <a:pPr/>
              <a:t>2</a:t>
            </a:fld>
            <a:endParaRPr lang="fr-FR"/>
          </a:p>
        </p:txBody>
      </p:sp>
      <p:graphicFrame>
        <p:nvGraphicFramePr>
          <p:cNvPr id="14" name="13 Tabla"/>
          <p:cNvGraphicFramePr>
            <a:graphicFrameLocks noGrp="1"/>
          </p:cNvGraphicFramePr>
          <p:nvPr/>
        </p:nvGraphicFramePr>
        <p:xfrm>
          <a:off x="599606" y="1202128"/>
          <a:ext cx="7726648" cy="396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5223"/>
                <a:gridCol w="1297626"/>
                <a:gridCol w="1133475"/>
                <a:gridCol w="1181100"/>
                <a:gridCol w="141922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TT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TN-C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TN-S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IT</a:t>
                      </a:r>
                      <a:endParaRPr lang="es-ES" dirty="0"/>
                    </a:p>
                  </a:txBody>
                  <a:tcPr/>
                </a:tc>
              </a:tr>
              <a:tr h="432435">
                <a:tc>
                  <a:txBody>
                    <a:bodyPr/>
                    <a:lstStyle/>
                    <a:p>
                      <a:pPr algn="l"/>
                      <a:r>
                        <a:rPr lang="es-ES" b="1" dirty="0" smtClean="0"/>
                        <a:t>Seguridad</a:t>
                      </a:r>
                      <a:r>
                        <a:rPr lang="es-ES" b="1" baseline="0" dirty="0" smtClean="0"/>
                        <a:t> de las personas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 smtClean="0">
                          <a:solidFill>
                            <a:srgbClr val="FFC000"/>
                          </a:solidFill>
                        </a:rPr>
                        <a:t>***</a:t>
                      </a:r>
                      <a:endParaRPr lang="es-ES" sz="32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200" b="1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200" b="1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200" b="1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***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" b="1" dirty="0" smtClean="0"/>
                        <a:t>Seguridad de los bienes</a:t>
                      </a:r>
                    </a:p>
                    <a:p>
                      <a:pPr algn="l"/>
                      <a:endParaRPr lang="es-ES" b="1" dirty="0" smtClean="0"/>
                    </a:p>
                    <a:p>
                      <a:pPr algn="l">
                        <a:buFontTx/>
                        <a:buChar char="-"/>
                      </a:pPr>
                      <a:r>
                        <a:rPr lang="es-ES" b="1" dirty="0" smtClean="0"/>
                        <a:t> </a:t>
                      </a:r>
                      <a:r>
                        <a:rPr lang="es-ES" b="0" dirty="0" smtClean="0"/>
                        <a:t>Riesgos de incendio</a:t>
                      </a:r>
                    </a:p>
                    <a:p>
                      <a:pPr algn="l">
                        <a:buFontTx/>
                        <a:buChar char="-"/>
                      </a:pPr>
                      <a:endParaRPr lang="es-ES" b="0" dirty="0" smtClean="0"/>
                    </a:p>
                    <a:p>
                      <a:pPr algn="l">
                        <a:buFontTx/>
                        <a:buChar char="-"/>
                      </a:pPr>
                      <a:r>
                        <a:rPr lang="es-ES" b="0" baseline="0" dirty="0" smtClean="0"/>
                        <a:t> Protección materiales</a:t>
                      </a:r>
                      <a:endParaRPr lang="es-E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8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1" kern="1200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***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1" kern="1200" dirty="0" smtClean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800" b="1" kern="1200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s-ES" sz="1800" b="1" kern="1200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ES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  <a:p>
                      <a:pPr algn="ctr"/>
                      <a:endParaRPr lang="es-ES" sz="18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ES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endParaRPr lang="es-ES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800" b="1" dirty="0" smtClean="0"/>
                    </a:p>
                    <a:p>
                      <a:pPr algn="ctr"/>
                      <a:endParaRPr lang="es-ES" sz="1800" b="1" dirty="0" smtClean="0"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r>
                        <a:rPr lang="es-ES" sz="1800" b="1" dirty="0" smtClean="0">
                          <a:solidFill>
                            <a:srgbClr val="0070C0"/>
                          </a:solidFill>
                        </a:rPr>
                        <a:t>**</a:t>
                      </a:r>
                    </a:p>
                    <a:p>
                      <a:pPr algn="ctr"/>
                      <a:endParaRPr lang="es-ES" sz="1800" b="1" dirty="0" smtClean="0"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r>
                        <a:rPr lang="es-ES" sz="1800" b="1" dirty="0" smtClean="0">
                          <a:solidFill>
                            <a:srgbClr val="FC042D"/>
                          </a:solidFill>
                        </a:rPr>
                        <a:t>*</a:t>
                      </a:r>
                      <a:endParaRPr lang="es-ES" sz="1800" b="1" dirty="0">
                        <a:solidFill>
                          <a:srgbClr val="FC042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1" kern="1200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1" kern="1200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***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1" kern="1200" dirty="0" smtClean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***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" b="1" dirty="0" smtClean="0"/>
                        <a:t>Disponibilidad de la alimentación 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solidFill>
                            <a:srgbClr val="0070C0"/>
                          </a:solidFill>
                        </a:rPr>
                        <a:t>**</a:t>
                      </a:r>
                      <a:endParaRPr lang="es-E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 smtClean="0">
                          <a:solidFill>
                            <a:srgbClr val="0070C0"/>
                          </a:solidFill>
                        </a:rPr>
                        <a:t>**</a:t>
                      </a:r>
                    </a:p>
                    <a:p>
                      <a:pPr algn="ctr"/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 smtClean="0">
                          <a:solidFill>
                            <a:srgbClr val="0070C0"/>
                          </a:solidFill>
                        </a:rPr>
                        <a:t>**</a:t>
                      </a:r>
                    </a:p>
                    <a:p>
                      <a:pPr algn="ctr"/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 smtClean="0">
                          <a:solidFill>
                            <a:srgbClr val="00B050"/>
                          </a:solidFill>
                        </a:rPr>
                        <a:t>****</a:t>
                      </a:r>
                    </a:p>
                    <a:p>
                      <a:pPr algn="ctr"/>
                      <a:endParaRPr lang="es-E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" b="1" dirty="0" smtClean="0"/>
                        <a:t>Influencia de las perturbaciones electromagnéticas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 smtClean="0">
                          <a:solidFill>
                            <a:srgbClr val="0070C0"/>
                          </a:solidFill>
                        </a:rPr>
                        <a:t>**</a:t>
                      </a:r>
                    </a:p>
                    <a:p>
                      <a:pPr algn="ctr"/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endParaRPr lang="es-ES" sz="18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 smtClean="0">
                          <a:solidFill>
                            <a:srgbClr val="0070C0"/>
                          </a:solidFill>
                        </a:rPr>
                        <a:t>**</a:t>
                      </a:r>
                    </a:p>
                    <a:p>
                      <a:pPr algn="ctr"/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 smtClean="0">
                          <a:solidFill>
                            <a:srgbClr val="0070C0"/>
                          </a:solidFill>
                        </a:rPr>
                        <a:t>**</a:t>
                      </a:r>
                    </a:p>
                    <a:p>
                      <a:pPr algn="ctr"/>
                      <a:endParaRPr lang="es-E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" name="26 Rectángulo"/>
          <p:cNvSpPr/>
          <p:nvPr/>
        </p:nvSpPr>
        <p:spPr>
          <a:xfrm>
            <a:off x="0" y="559578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800" b="1" dirty="0" smtClean="0">
                <a:solidFill>
                  <a:srgbClr val="00B050"/>
                </a:solidFill>
                <a:latin typeface="Calibri"/>
              </a:rPr>
              <a:t>**** EXCELENTE     </a:t>
            </a:r>
            <a:r>
              <a:rPr lang="es-ES" sz="1800" b="1" dirty="0" smtClean="0">
                <a:solidFill>
                  <a:srgbClr val="FFC000"/>
                </a:solidFill>
                <a:latin typeface="Calibri"/>
              </a:rPr>
              <a:t>***  BUENO</a:t>
            </a:r>
            <a:r>
              <a:rPr lang="es-ES" sz="1800" b="1" dirty="0" smtClean="0">
                <a:solidFill>
                  <a:srgbClr val="00B050"/>
                </a:solidFill>
                <a:latin typeface="Calibri"/>
              </a:rPr>
              <a:t>     </a:t>
            </a:r>
            <a:r>
              <a:rPr lang="es-ES" sz="1800" b="1" dirty="0" smtClean="0">
                <a:solidFill>
                  <a:srgbClr val="0070C0"/>
                </a:solidFill>
                <a:latin typeface="Calibri"/>
              </a:rPr>
              <a:t>** REGULAR</a:t>
            </a:r>
            <a:r>
              <a:rPr lang="es-ES" sz="1800" b="1" dirty="0" smtClean="0">
                <a:solidFill>
                  <a:srgbClr val="00B050"/>
                </a:solidFill>
                <a:latin typeface="Calibri"/>
              </a:rPr>
              <a:t>     </a:t>
            </a:r>
            <a:r>
              <a:rPr lang="es-ES" sz="1800" b="1" dirty="0" smtClean="0">
                <a:solidFill>
                  <a:srgbClr val="FC042D"/>
                </a:solidFill>
                <a:latin typeface="Calibri"/>
              </a:rPr>
              <a:t>* MALO</a:t>
            </a:r>
            <a:endParaRPr lang="es-ES" b="1" dirty="0">
              <a:solidFill>
                <a:srgbClr val="FC042D"/>
              </a:solidFill>
            </a:endParaRPr>
          </a:p>
        </p:txBody>
      </p:sp>
      <p:sp>
        <p:nvSpPr>
          <p:cNvPr id="8" name="7 Botón de acción: Información">
            <a:hlinkClick r:id="rId3" action="ppaction://hlinksldjump" highlightClick="1"/>
          </p:cNvPr>
          <p:cNvSpPr/>
          <p:nvPr/>
        </p:nvSpPr>
        <p:spPr>
          <a:xfrm>
            <a:off x="329784" y="5786203"/>
            <a:ext cx="734518" cy="794479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2458-FA25-44C8-988F-55A705BD85A2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4341" y="404734"/>
            <a:ext cx="7079342" cy="5531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Botón de acción: Inicio">
            <a:hlinkClick r:id="" action="ppaction://hlinkshowjump?jump=lastslideviewed" highlightClick="1"/>
          </p:cNvPr>
          <p:cNvSpPr/>
          <p:nvPr/>
        </p:nvSpPr>
        <p:spPr>
          <a:xfrm>
            <a:off x="7525062" y="6026046"/>
            <a:ext cx="644577" cy="652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1406</TotalTime>
  <Words>96</Words>
  <Application>Microsoft Office PowerPoint</Application>
  <PresentationFormat>Affichage à l'écran (4:3)</PresentationFormat>
  <Paragraphs>57</Paragraphs>
  <Slides>3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Tema de Office</vt:lpstr>
      <vt:lpstr>DISTRIBUCIÓN B.T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Houillon</dc:creator>
  <cp:lastModifiedBy>RNR STI</cp:lastModifiedBy>
  <cp:revision>39</cp:revision>
  <dcterms:created xsi:type="dcterms:W3CDTF">2002-02-21T09:57:48Z</dcterms:created>
  <dcterms:modified xsi:type="dcterms:W3CDTF">2013-11-05T16:55:53Z</dcterms:modified>
</cp:coreProperties>
</file>