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0"/>
  </p:notesMasterIdLst>
  <p:sldIdLst>
    <p:sldId id="276" r:id="rId2"/>
    <p:sldId id="275" r:id="rId3"/>
    <p:sldId id="265" r:id="rId4"/>
    <p:sldId id="266" r:id="rId5"/>
    <p:sldId id="273" r:id="rId6"/>
    <p:sldId id="278" r:id="rId7"/>
    <p:sldId id="277" r:id="rId8"/>
    <p:sldId id="263" r:id="rId9"/>
  </p:sldIdLst>
  <p:sldSz cx="9144000" cy="6858000" type="screen4x3"/>
  <p:notesSz cx="6858000" cy="91440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33CC33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33CC33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33CC33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33CC33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33CC33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33CC33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33CC33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33CC33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33CC33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36" autoAdjust="0"/>
    <p:restoredTop sz="91862" autoAdjust="0"/>
  </p:normalViewPr>
  <p:slideViewPr>
    <p:cSldViewPr snapToGrid="0">
      <p:cViewPr varScale="1">
        <p:scale>
          <a:sx n="60" d="100"/>
          <a:sy n="60" d="100"/>
        </p:scale>
        <p:origin x="-13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3" d="100"/>
          <a:sy n="43" d="100"/>
        </p:scale>
        <p:origin x="-132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B7520E0-16DB-40E3-AF90-FD74A38CC650}" type="slidenum">
              <a:rPr lang="fr-FR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79078-D026-4FEA-B015-7693BCC2E171}" type="slidenum">
              <a:rPr lang="es-CO" smtClean="0"/>
              <a:pPr/>
              <a:t>1</a:t>
            </a:fld>
            <a:endParaRPr lang="es-C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880E1-DEFE-48F2-83C2-6922E4BA8F2E}" type="slidenum">
              <a:rPr lang="fr-FR"/>
              <a:pPr/>
              <a:t>5</a:t>
            </a:fld>
            <a:endParaRPr lang="fr-F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880E1-DEFE-48F2-83C2-6922E4BA8F2E}" type="slidenum">
              <a:rPr lang="fr-FR"/>
              <a:pPr/>
              <a:t>6</a:t>
            </a:fld>
            <a:endParaRPr lang="fr-F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880E1-DEFE-48F2-83C2-6922E4BA8F2E}" type="slidenum">
              <a:rPr lang="fr-FR"/>
              <a:pPr/>
              <a:t>7</a:t>
            </a:fld>
            <a:endParaRPr lang="fr-F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C2146-E291-4E7B-BB46-5BF64F432EEA}" type="slidenum">
              <a:rPr lang="fr-FR"/>
              <a:pPr/>
              <a:t>8</a:t>
            </a:fld>
            <a:endParaRPr lang="fr-FR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B91-C2D1-4F9A-A6B8-0B932CFF5AFA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2CD4-B53C-40DC-8EB5-4885F9453532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76E1-0212-46BD-8A1F-7E3E78169DA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B35-8D75-4971-BF81-B89136CD9CBA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B3E8-F740-4D15-BEE1-B04FBEC5521F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2ABA5-E88C-4805-8837-E65D047B2DBB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E9F0-B83F-4513-B19B-E19C74511348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BD2-1E43-43AE-919F-C8CD60E9492F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DE4B-2770-4E66-A93D-966132CAA1F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CE5E-B09D-46C6-A5EE-FC9CB6B175BC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6E36-E64F-4C9A-A22C-50A423FD2431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A7B7-C2BB-45F4-B07E-CE868A44A6A2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es-CO" b="1" dirty="0" smtClean="0"/>
              <a:t>DISTRIBUCIÓN B.T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886200"/>
            <a:ext cx="7704138" cy="1752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s-CO" b="1" dirty="0" smtClean="0"/>
              <a:t>Instalaciones eléctricas</a:t>
            </a:r>
          </a:p>
          <a:p>
            <a:pPr>
              <a:defRPr/>
            </a:pPr>
            <a:r>
              <a:rPr lang="es-CO" dirty="0" smtClean="0"/>
              <a:t>Esquema de conexión a tierra TN</a:t>
            </a:r>
          </a:p>
          <a:p>
            <a:pPr>
              <a:defRPr/>
            </a:pPr>
            <a:endParaRPr lang="es-CO" dirty="0" smtClean="0"/>
          </a:p>
          <a:p>
            <a:pPr algn="r">
              <a:defRPr/>
            </a:pPr>
            <a:r>
              <a:rPr lang="es-CO" sz="1900" b="1" dirty="0" smtClean="0"/>
              <a:t>Guía de diseño instalaciones eléctricas según normas IEC - Cap. F página F25 a F30</a:t>
            </a:r>
          </a:p>
          <a:p>
            <a:pPr>
              <a:defRPr/>
            </a:pPr>
            <a:endParaRPr lang="es-CO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64AD7-9A76-4A6B-9298-5E2CDEF24489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pic>
        <p:nvPicPr>
          <p:cNvPr id="2053" name="3 Imag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4775" y="0"/>
            <a:ext cx="1419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ttp://bi2e.com/images/galerie/cablage/tgbt_huiler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4063" y="727075"/>
            <a:ext cx="22637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304800" y="827079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88925" indent="-288925" algn="l"/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En este sistema de explotación…</a:t>
            </a:r>
          </a:p>
          <a:p>
            <a:pPr marL="288925" indent="-288925" algn="l"/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88925" indent="-288925" algn="l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el </a:t>
            </a: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neutro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 se conecta a la </a:t>
            </a: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tierra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 por una toma de tierra</a:t>
            </a:r>
          </a:p>
          <a:p>
            <a:pPr marL="288925" indent="-288925" algn="l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las </a:t>
            </a: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masas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 se conectan al </a:t>
            </a: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neutro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 (</a:t>
            </a: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TN-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C) o al </a:t>
            </a: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conductor de tierra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(</a:t>
            </a: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TN-S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  <a:sym typeface="Monotype Sorts" pitchFamily="2" charset="2"/>
              </a:rPr>
              <a:t>)</a:t>
            </a:r>
            <a:endParaRPr lang="es-ES" sz="2000" dirty="0">
              <a:solidFill>
                <a:schemeClr val="tx1"/>
              </a:solidFill>
              <a:latin typeface="Calibri" pitchFamily="34" charset="0"/>
              <a:sym typeface="Monotype Sorts" pitchFamily="2" charset="2"/>
            </a:endParaRPr>
          </a:p>
        </p:txBody>
      </p:sp>
      <p:graphicFrame>
        <p:nvGraphicFramePr>
          <p:cNvPr id="295947" name="Object 11"/>
          <p:cNvGraphicFramePr>
            <a:graphicFrameLocks noChangeAspect="1"/>
          </p:cNvGraphicFramePr>
          <p:nvPr/>
        </p:nvGraphicFramePr>
        <p:xfrm>
          <a:off x="251520" y="2321602"/>
          <a:ext cx="8610600" cy="4105275"/>
        </p:xfrm>
        <a:graphic>
          <a:graphicData uri="http://schemas.openxmlformats.org/presentationml/2006/ole">
            <p:oleObj spid="_x0000_s72706" name="Dessin Designer" r:id="rId3" imgW="5779440" imgH="2755800" progId="">
              <p:embed/>
            </p:oleObj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2458-FA25-44C8-988F-55A705BD85A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alibri" pitchFamily="34" charset="0"/>
              </a:rPr>
              <a:t>ESQUEMA de CONEXIÓN a la TIERRA TN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263947" y="2706244"/>
            <a:ext cx="857256" cy="21431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/>
              <a:t>T.G.B.T</a:t>
            </a:r>
            <a:endParaRPr lang="es-CO" sz="1600" b="1" dirty="0"/>
          </a:p>
        </p:txBody>
      </p:sp>
      <p:sp>
        <p:nvSpPr>
          <p:cNvPr id="10" name="9 Elipse"/>
          <p:cNvSpPr/>
          <p:nvPr/>
        </p:nvSpPr>
        <p:spPr>
          <a:xfrm>
            <a:off x="3197272" y="4277881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Elipse"/>
          <p:cNvSpPr/>
          <p:nvPr/>
        </p:nvSpPr>
        <p:spPr>
          <a:xfrm>
            <a:off x="4035478" y="4282644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Rectángulo"/>
          <p:cNvSpPr/>
          <p:nvPr/>
        </p:nvSpPr>
        <p:spPr>
          <a:xfrm>
            <a:off x="2549567" y="2563368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L1</a:t>
            </a:r>
            <a:endParaRPr lang="es-CO" sz="2000" dirty="0"/>
          </a:p>
        </p:txBody>
      </p:sp>
      <p:sp>
        <p:nvSpPr>
          <p:cNvPr id="21" name="20 Rectángulo"/>
          <p:cNvSpPr/>
          <p:nvPr/>
        </p:nvSpPr>
        <p:spPr>
          <a:xfrm>
            <a:off x="2549567" y="2991996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L2</a:t>
            </a:r>
            <a:endParaRPr lang="es-CO" sz="2000" dirty="0"/>
          </a:p>
        </p:txBody>
      </p:sp>
      <p:sp>
        <p:nvSpPr>
          <p:cNvPr id="22" name="21 Rectángulo"/>
          <p:cNvSpPr/>
          <p:nvPr/>
        </p:nvSpPr>
        <p:spPr>
          <a:xfrm>
            <a:off x="2549567" y="3349186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L3</a:t>
            </a:r>
            <a:endParaRPr lang="es-CO" sz="2000" dirty="0"/>
          </a:p>
        </p:txBody>
      </p:sp>
      <p:sp>
        <p:nvSpPr>
          <p:cNvPr id="23" name="22 Rectángulo"/>
          <p:cNvSpPr/>
          <p:nvPr/>
        </p:nvSpPr>
        <p:spPr>
          <a:xfrm>
            <a:off x="2525755" y="4015939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PE</a:t>
            </a:r>
            <a:endParaRPr lang="es-CO" sz="2000" dirty="0"/>
          </a:p>
        </p:txBody>
      </p:sp>
      <p:sp>
        <p:nvSpPr>
          <p:cNvPr id="24" name="23 Rectángulo"/>
          <p:cNvSpPr/>
          <p:nvPr/>
        </p:nvSpPr>
        <p:spPr>
          <a:xfrm>
            <a:off x="1350887" y="2317523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TR</a:t>
            </a:r>
            <a:endParaRPr lang="es-C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32" name="Group 160"/>
          <p:cNvGrpSpPr>
            <a:grpSpLocks/>
          </p:cNvGrpSpPr>
          <p:nvPr/>
        </p:nvGrpSpPr>
        <p:grpSpPr bwMode="auto">
          <a:xfrm>
            <a:off x="838200" y="1755610"/>
            <a:ext cx="228600" cy="4137025"/>
            <a:chOff x="528" y="1523"/>
            <a:chExt cx="144" cy="2606"/>
          </a:xfrm>
        </p:grpSpPr>
        <p:sp>
          <p:nvSpPr>
            <p:cNvPr id="28699" name="Line 27"/>
            <p:cNvSpPr>
              <a:spLocks noChangeShapeType="1"/>
            </p:cNvSpPr>
            <p:nvPr/>
          </p:nvSpPr>
          <p:spPr bwMode="auto">
            <a:xfrm>
              <a:off x="596" y="1523"/>
              <a:ext cx="0" cy="2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grpSp>
          <p:nvGrpSpPr>
            <p:cNvPr id="28709" name="Group 37"/>
            <p:cNvGrpSpPr>
              <a:grpSpLocks/>
            </p:cNvGrpSpPr>
            <p:nvPr/>
          </p:nvGrpSpPr>
          <p:grpSpPr bwMode="auto">
            <a:xfrm>
              <a:off x="528" y="4073"/>
              <a:ext cx="144" cy="56"/>
              <a:chOff x="525" y="3383"/>
              <a:chExt cx="144" cy="56"/>
            </a:xfrm>
          </p:grpSpPr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525" y="3383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01" name="Line 29"/>
              <p:cNvSpPr>
                <a:spLocks noChangeShapeType="1"/>
              </p:cNvSpPr>
              <p:nvPr/>
            </p:nvSpPr>
            <p:spPr bwMode="auto">
              <a:xfrm>
                <a:off x="563" y="3406"/>
                <a:ext cx="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02" name="Line 30"/>
              <p:cNvSpPr>
                <a:spLocks noChangeShapeType="1"/>
              </p:cNvSpPr>
              <p:nvPr/>
            </p:nvSpPr>
            <p:spPr bwMode="auto">
              <a:xfrm>
                <a:off x="596" y="3428"/>
                <a:ext cx="0" cy="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</p:grpSp>
      <p:grpSp>
        <p:nvGrpSpPr>
          <p:cNvPr id="28836" name="Group 164"/>
          <p:cNvGrpSpPr>
            <a:grpSpLocks/>
          </p:cNvGrpSpPr>
          <p:nvPr/>
        </p:nvGrpSpPr>
        <p:grpSpPr bwMode="auto">
          <a:xfrm>
            <a:off x="2987675" y="4105110"/>
            <a:ext cx="1389063" cy="914400"/>
            <a:chOff x="1882" y="3003"/>
            <a:chExt cx="875" cy="576"/>
          </a:xfrm>
        </p:grpSpPr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1882" y="3003"/>
              <a:ext cx="875" cy="576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s-ES"/>
            </a:p>
          </p:txBody>
        </p:sp>
        <p:sp>
          <p:nvSpPr>
            <p:cNvPr id="28778" name="Text Box 106"/>
            <p:cNvSpPr txBox="1">
              <a:spLocks noChangeArrowheads="1"/>
            </p:cNvSpPr>
            <p:nvPr/>
          </p:nvSpPr>
          <p:spPr bwMode="auto">
            <a:xfrm>
              <a:off x="1973" y="3133"/>
              <a:ext cx="68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400" smtClean="0">
                  <a:solidFill>
                    <a:schemeClr val="tx1"/>
                  </a:solidFill>
                  <a:latin typeface="+mn-lt"/>
                </a:rPr>
                <a:t>Récepteur 1</a:t>
              </a:r>
              <a:endParaRPr lang="es-ES" sz="140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8837" name="Group 165"/>
          <p:cNvGrpSpPr>
            <a:grpSpLocks/>
          </p:cNvGrpSpPr>
          <p:nvPr/>
        </p:nvGrpSpPr>
        <p:grpSpPr bwMode="auto">
          <a:xfrm>
            <a:off x="6067425" y="4105110"/>
            <a:ext cx="1389063" cy="914400"/>
            <a:chOff x="3822" y="3003"/>
            <a:chExt cx="875" cy="576"/>
          </a:xfrm>
        </p:grpSpPr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3822" y="3003"/>
              <a:ext cx="875" cy="576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s-ES"/>
            </a:p>
          </p:txBody>
        </p:sp>
        <p:sp>
          <p:nvSpPr>
            <p:cNvPr id="28779" name="Text Box 107"/>
            <p:cNvSpPr txBox="1">
              <a:spLocks noChangeArrowheads="1"/>
            </p:cNvSpPr>
            <p:nvPr/>
          </p:nvSpPr>
          <p:spPr bwMode="auto">
            <a:xfrm>
              <a:off x="3928" y="3133"/>
              <a:ext cx="68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400" smtClean="0">
                  <a:solidFill>
                    <a:schemeClr val="tx1"/>
                  </a:solidFill>
                  <a:latin typeface="+mn-lt"/>
                </a:rPr>
                <a:t>Récepteur 2</a:t>
              </a:r>
              <a:endParaRPr lang="es-ES" sz="140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8833" name="Group 161"/>
          <p:cNvGrpSpPr>
            <a:grpSpLocks/>
          </p:cNvGrpSpPr>
          <p:nvPr/>
        </p:nvGrpSpPr>
        <p:grpSpPr bwMode="auto">
          <a:xfrm>
            <a:off x="946151" y="1755610"/>
            <a:ext cx="7916869" cy="692150"/>
            <a:chOff x="596" y="1523"/>
            <a:chExt cx="4987" cy="436"/>
          </a:xfrm>
        </p:grpSpPr>
        <p:sp>
          <p:nvSpPr>
            <p:cNvPr id="28705" name="Line 33"/>
            <p:cNvSpPr>
              <a:spLocks noChangeShapeType="1"/>
            </p:cNvSpPr>
            <p:nvPr/>
          </p:nvSpPr>
          <p:spPr bwMode="auto">
            <a:xfrm>
              <a:off x="596" y="1523"/>
              <a:ext cx="229" cy="330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707" name="Line 35"/>
            <p:cNvSpPr>
              <a:spLocks noChangeShapeType="1"/>
            </p:cNvSpPr>
            <p:nvPr/>
          </p:nvSpPr>
          <p:spPr bwMode="auto">
            <a:xfrm>
              <a:off x="825" y="1853"/>
              <a:ext cx="4383" cy="0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781" name="Text Box 109"/>
            <p:cNvSpPr txBox="1">
              <a:spLocks noChangeArrowheads="1"/>
            </p:cNvSpPr>
            <p:nvPr/>
          </p:nvSpPr>
          <p:spPr bwMode="auto">
            <a:xfrm>
              <a:off x="5208" y="1747"/>
              <a:ext cx="37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dirty="0" smtClean="0">
                  <a:solidFill>
                    <a:srgbClr val="00B050"/>
                  </a:solidFill>
                </a:rPr>
                <a:t>PEN</a:t>
              </a:r>
              <a:endParaRPr lang="es-ES" sz="16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8839" name="Group 167"/>
          <p:cNvGrpSpPr>
            <a:grpSpLocks/>
          </p:cNvGrpSpPr>
          <p:nvPr/>
        </p:nvGrpSpPr>
        <p:grpSpPr bwMode="auto">
          <a:xfrm>
            <a:off x="3979863" y="4105120"/>
            <a:ext cx="1474787" cy="1482728"/>
            <a:chOff x="2507" y="3003"/>
            <a:chExt cx="929" cy="934"/>
          </a:xfrm>
        </p:grpSpPr>
        <p:pic>
          <p:nvPicPr>
            <p:cNvPr id="28785" name="Picture 113" descr="PE01211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57" y="3003"/>
              <a:ext cx="415" cy="789"/>
            </a:xfrm>
            <a:prstGeom prst="rect">
              <a:avLst/>
            </a:prstGeom>
            <a:noFill/>
          </p:spPr>
        </p:pic>
        <p:grpSp>
          <p:nvGrpSpPr>
            <p:cNvPr id="28795" name="Group 123"/>
            <p:cNvGrpSpPr>
              <a:grpSpLocks/>
            </p:cNvGrpSpPr>
            <p:nvPr/>
          </p:nvGrpSpPr>
          <p:grpSpPr bwMode="auto">
            <a:xfrm>
              <a:off x="2507" y="3792"/>
              <a:ext cx="929" cy="145"/>
              <a:chOff x="2604" y="3703"/>
              <a:chExt cx="929" cy="145"/>
            </a:xfrm>
          </p:grpSpPr>
          <p:sp>
            <p:nvSpPr>
              <p:cNvPr id="28786" name="Line 114"/>
              <p:cNvSpPr>
                <a:spLocks noChangeShapeType="1"/>
              </p:cNvSpPr>
              <p:nvPr/>
            </p:nvSpPr>
            <p:spPr bwMode="auto">
              <a:xfrm>
                <a:off x="2604" y="3703"/>
                <a:ext cx="9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87" name="Line 115"/>
              <p:cNvSpPr>
                <a:spLocks noChangeShapeType="1"/>
              </p:cNvSpPr>
              <p:nvPr/>
            </p:nvSpPr>
            <p:spPr bwMode="auto">
              <a:xfrm>
                <a:off x="2757" y="3751"/>
                <a:ext cx="6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88" name="Line 116"/>
              <p:cNvSpPr>
                <a:spLocks noChangeShapeType="1"/>
              </p:cNvSpPr>
              <p:nvPr/>
            </p:nvSpPr>
            <p:spPr bwMode="auto">
              <a:xfrm>
                <a:off x="2926" y="3792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89" name="Line 117"/>
              <p:cNvSpPr>
                <a:spLocks noChangeShapeType="1"/>
              </p:cNvSpPr>
              <p:nvPr/>
            </p:nvSpPr>
            <p:spPr bwMode="auto">
              <a:xfrm>
                <a:off x="3072" y="3822"/>
                <a:ext cx="0" cy="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</p:grpSp>
      <p:grpSp>
        <p:nvGrpSpPr>
          <p:cNvPr id="28794" name="Group 122"/>
          <p:cNvGrpSpPr>
            <a:grpSpLocks/>
          </p:cNvGrpSpPr>
          <p:nvPr/>
        </p:nvGrpSpPr>
        <p:grpSpPr bwMode="auto">
          <a:xfrm>
            <a:off x="4133850" y="4105110"/>
            <a:ext cx="242888" cy="395287"/>
            <a:chOff x="2604" y="3003"/>
            <a:chExt cx="153" cy="207"/>
          </a:xfrm>
        </p:grpSpPr>
        <p:sp>
          <p:nvSpPr>
            <p:cNvPr id="28791" name="Line 119"/>
            <p:cNvSpPr>
              <a:spLocks noChangeShapeType="1"/>
            </p:cNvSpPr>
            <p:nvPr/>
          </p:nvSpPr>
          <p:spPr bwMode="auto">
            <a:xfrm>
              <a:off x="2604" y="3003"/>
              <a:ext cx="55" cy="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92" name="Line 120"/>
            <p:cNvSpPr>
              <a:spLocks noChangeShapeType="1"/>
            </p:cNvSpPr>
            <p:nvPr/>
          </p:nvSpPr>
          <p:spPr bwMode="auto">
            <a:xfrm flipV="1">
              <a:off x="2659" y="3042"/>
              <a:ext cx="0" cy="1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93" name="Line 121"/>
            <p:cNvSpPr>
              <a:spLocks noChangeShapeType="1"/>
            </p:cNvSpPr>
            <p:nvPr/>
          </p:nvSpPr>
          <p:spPr bwMode="auto">
            <a:xfrm>
              <a:off x="2659" y="3042"/>
              <a:ext cx="98" cy="1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</p:grpSp>
      <p:grpSp>
        <p:nvGrpSpPr>
          <p:cNvPr id="28814" name="Group 142"/>
          <p:cNvGrpSpPr>
            <a:grpSpLocks/>
          </p:cNvGrpSpPr>
          <p:nvPr/>
        </p:nvGrpSpPr>
        <p:grpSpPr bwMode="auto">
          <a:xfrm>
            <a:off x="4021138" y="4500399"/>
            <a:ext cx="420687" cy="857250"/>
            <a:chOff x="2533" y="3252"/>
            <a:chExt cx="265" cy="540"/>
          </a:xfrm>
        </p:grpSpPr>
        <p:sp>
          <p:nvSpPr>
            <p:cNvPr id="28796" name="Line 124"/>
            <p:cNvSpPr>
              <a:spLocks noChangeShapeType="1"/>
            </p:cNvSpPr>
            <p:nvPr/>
          </p:nvSpPr>
          <p:spPr bwMode="auto">
            <a:xfrm flipH="1" flipV="1">
              <a:off x="2798" y="3252"/>
              <a:ext cx="0" cy="54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813" name="Text Box 141"/>
            <p:cNvSpPr txBox="1">
              <a:spLocks noChangeArrowheads="1"/>
            </p:cNvSpPr>
            <p:nvPr/>
          </p:nvSpPr>
          <p:spPr bwMode="auto">
            <a:xfrm>
              <a:off x="2533" y="3579"/>
              <a:ext cx="26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smtClean="0">
                  <a:solidFill>
                    <a:srgbClr val="0000FF"/>
                  </a:solidFill>
                  <a:latin typeface="+mn-lt"/>
                </a:rPr>
                <a:t>Uc</a:t>
              </a:r>
              <a:endParaRPr lang="es-ES" sz="1600">
                <a:solidFill>
                  <a:srgbClr val="0000FF"/>
                </a:solidFill>
                <a:latin typeface="+mn-lt"/>
              </a:endParaRPr>
            </a:p>
          </p:txBody>
        </p:sp>
      </p:grpSp>
      <p:grpSp>
        <p:nvGrpSpPr>
          <p:cNvPr id="28834" name="Group 162"/>
          <p:cNvGrpSpPr>
            <a:grpSpLocks/>
          </p:cNvGrpSpPr>
          <p:nvPr/>
        </p:nvGrpSpPr>
        <p:grpSpPr bwMode="auto">
          <a:xfrm>
            <a:off x="3001968" y="1131722"/>
            <a:ext cx="1174752" cy="3017838"/>
            <a:chOff x="1891" y="1130"/>
            <a:chExt cx="740" cy="1901"/>
          </a:xfrm>
        </p:grpSpPr>
        <p:sp>
          <p:nvSpPr>
            <p:cNvPr id="28714" name="Line 42"/>
            <p:cNvSpPr>
              <a:spLocks noChangeShapeType="1"/>
            </p:cNvSpPr>
            <p:nvPr/>
          </p:nvSpPr>
          <p:spPr bwMode="auto">
            <a:xfrm>
              <a:off x="2289" y="1643"/>
              <a:ext cx="0" cy="8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15" name="Line 43"/>
            <p:cNvSpPr>
              <a:spLocks noChangeShapeType="1"/>
            </p:cNvSpPr>
            <p:nvPr/>
          </p:nvSpPr>
          <p:spPr bwMode="auto">
            <a:xfrm>
              <a:off x="2449" y="1400"/>
              <a:ext cx="0" cy="11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16" name="Line 44"/>
            <p:cNvSpPr>
              <a:spLocks noChangeShapeType="1"/>
            </p:cNvSpPr>
            <p:nvPr/>
          </p:nvSpPr>
          <p:spPr bwMode="auto">
            <a:xfrm>
              <a:off x="2604" y="1158"/>
              <a:ext cx="0" cy="1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grpSp>
          <p:nvGrpSpPr>
            <p:cNvPr id="28729" name="Group 57"/>
            <p:cNvGrpSpPr>
              <a:grpSpLocks/>
            </p:cNvGrpSpPr>
            <p:nvPr/>
          </p:nvGrpSpPr>
          <p:grpSpPr bwMode="auto">
            <a:xfrm>
              <a:off x="2262" y="2497"/>
              <a:ext cx="54" cy="59"/>
              <a:chOff x="1122" y="1956"/>
              <a:chExt cx="54" cy="59"/>
            </a:xfrm>
          </p:grpSpPr>
          <p:sp>
            <p:nvSpPr>
              <p:cNvPr id="28730" name="Line 58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31" name="Line 59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28732" name="Group 60"/>
            <p:cNvGrpSpPr>
              <a:grpSpLocks/>
            </p:cNvGrpSpPr>
            <p:nvPr/>
          </p:nvGrpSpPr>
          <p:grpSpPr bwMode="auto">
            <a:xfrm>
              <a:off x="2422" y="2497"/>
              <a:ext cx="54" cy="59"/>
              <a:chOff x="1122" y="1956"/>
              <a:chExt cx="54" cy="59"/>
            </a:xfrm>
          </p:grpSpPr>
          <p:sp>
            <p:nvSpPr>
              <p:cNvPr id="28733" name="Line 61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34" name="Line 62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28735" name="Group 63"/>
            <p:cNvGrpSpPr>
              <a:grpSpLocks/>
            </p:cNvGrpSpPr>
            <p:nvPr/>
          </p:nvGrpSpPr>
          <p:grpSpPr bwMode="auto">
            <a:xfrm>
              <a:off x="2577" y="2497"/>
              <a:ext cx="54" cy="59"/>
              <a:chOff x="1122" y="1956"/>
              <a:chExt cx="54" cy="59"/>
            </a:xfrm>
          </p:grpSpPr>
          <p:sp>
            <p:nvSpPr>
              <p:cNvPr id="28736" name="Line 64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37" name="Line 65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sp>
          <p:nvSpPr>
            <p:cNvPr id="28739" name="Line 67"/>
            <p:cNvSpPr>
              <a:spLocks noChangeShapeType="1"/>
            </p:cNvSpPr>
            <p:nvPr/>
          </p:nvSpPr>
          <p:spPr bwMode="auto">
            <a:xfrm flipV="1">
              <a:off x="2289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40" name="Line 68"/>
            <p:cNvSpPr>
              <a:spLocks noChangeShapeType="1"/>
            </p:cNvSpPr>
            <p:nvPr/>
          </p:nvSpPr>
          <p:spPr bwMode="auto">
            <a:xfrm flipV="1">
              <a:off x="2449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41" name="Line 69"/>
            <p:cNvSpPr>
              <a:spLocks noChangeShapeType="1"/>
            </p:cNvSpPr>
            <p:nvPr/>
          </p:nvSpPr>
          <p:spPr bwMode="auto">
            <a:xfrm flipV="1">
              <a:off x="2604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43" name="Line 71"/>
            <p:cNvSpPr>
              <a:spLocks noChangeShapeType="1"/>
            </p:cNvSpPr>
            <p:nvPr/>
          </p:nvSpPr>
          <p:spPr bwMode="auto">
            <a:xfrm flipH="1" flipV="1">
              <a:off x="2218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44" name="Line 72"/>
            <p:cNvSpPr>
              <a:spLocks noChangeShapeType="1"/>
            </p:cNvSpPr>
            <p:nvPr/>
          </p:nvSpPr>
          <p:spPr bwMode="auto">
            <a:xfrm flipH="1" flipV="1">
              <a:off x="2378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45" name="Line 73"/>
            <p:cNvSpPr>
              <a:spLocks noChangeShapeType="1"/>
            </p:cNvSpPr>
            <p:nvPr/>
          </p:nvSpPr>
          <p:spPr bwMode="auto">
            <a:xfrm flipH="1" flipV="1">
              <a:off x="2533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47" name="Oval 75"/>
            <p:cNvSpPr>
              <a:spLocks noChangeArrowheads="1"/>
            </p:cNvSpPr>
            <p:nvPr/>
          </p:nvSpPr>
          <p:spPr bwMode="auto">
            <a:xfrm>
              <a:off x="2262" y="1615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48" name="Oval 76"/>
            <p:cNvSpPr>
              <a:spLocks noChangeArrowheads="1"/>
            </p:cNvSpPr>
            <p:nvPr/>
          </p:nvSpPr>
          <p:spPr bwMode="auto">
            <a:xfrm>
              <a:off x="2423" y="1370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49" name="Oval 77"/>
            <p:cNvSpPr>
              <a:spLocks noChangeArrowheads="1"/>
            </p:cNvSpPr>
            <p:nvPr/>
          </p:nvSpPr>
          <p:spPr bwMode="auto">
            <a:xfrm>
              <a:off x="2577" y="1130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50" name="Oval 78"/>
            <p:cNvSpPr>
              <a:spLocks noChangeArrowheads="1"/>
            </p:cNvSpPr>
            <p:nvPr/>
          </p:nvSpPr>
          <p:spPr bwMode="auto">
            <a:xfrm>
              <a:off x="1891" y="1825"/>
              <a:ext cx="54" cy="56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51" name="Line 79"/>
            <p:cNvSpPr>
              <a:spLocks noChangeShapeType="1"/>
            </p:cNvSpPr>
            <p:nvPr/>
          </p:nvSpPr>
          <p:spPr bwMode="auto">
            <a:xfrm>
              <a:off x="1918" y="1853"/>
              <a:ext cx="0" cy="1150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815" name="Line 143"/>
            <p:cNvSpPr>
              <a:spLocks noChangeShapeType="1"/>
            </p:cNvSpPr>
            <p:nvPr/>
          </p:nvSpPr>
          <p:spPr bwMode="auto">
            <a:xfrm flipV="1">
              <a:off x="2064" y="290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816" name="Line 144"/>
            <p:cNvSpPr>
              <a:spLocks noChangeShapeType="1"/>
            </p:cNvSpPr>
            <p:nvPr/>
          </p:nvSpPr>
          <p:spPr bwMode="auto">
            <a:xfrm flipH="1">
              <a:off x="1973" y="2907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817" name="Line 145"/>
            <p:cNvSpPr>
              <a:spLocks noChangeShapeType="1"/>
            </p:cNvSpPr>
            <p:nvPr/>
          </p:nvSpPr>
          <p:spPr bwMode="auto">
            <a:xfrm flipH="1">
              <a:off x="1918" y="2907"/>
              <a:ext cx="55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818" name="Oval 146"/>
            <p:cNvSpPr>
              <a:spLocks noChangeArrowheads="1"/>
            </p:cNvSpPr>
            <p:nvPr/>
          </p:nvSpPr>
          <p:spPr bwMode="auto">
            <a:xfrm>
              <a:off x="1891" y="2975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</p:grpSp>
      <p:grpSp>
        <p:nvGrpSpPr>
          <p:cNvPr id="28835" name="Group 163"/>
          <p:cNvGrpSpPr>
            <a:grpSpLocks/>
          </p:cNvGrpSpPr>
          <p:nvPr/>
        </p:nvGrpSpPr>
        <p:grpSpPr bwMode="auto">
          <a:xfrm>
            <a:off x="6127759" y="1131722"/>
            <a:ext cx="1152527" cy="3017838"/>
            <a:chOff x="3860" y="1130"/>
            <a:chExt cx="726" cy="1901"/>
          </a:xfrm>
        </p:grpSpPr>
        <p:sp>
          <p:nvSpPr>
            <p:cNvPr id="28719" name="Line 47"/>
            <p:cNvSpPr>
              <a:spLocks noChangeShapeType="1"/>
            </p:cNvSpPr>
            <p:nvPr/>
          </p:nvSpPr>
          <p:spPr bwMode="auto">
            <a:xfrm>
              <a:off x="4244" y="1653"/>
              <a:ext cx="0" cy="8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20" name="Line 48"/>
            <p:cNvSpPr>
              <a:spLocks noChangeShapeType="1"/>
            </p:cNvSpPr>
            <p:nvPr/>
          </p:nvSpPr>
          <p:spPr bwMode="auto">
            <a:xfrm>
              <a:off x="4404" y="1410"/>
              <a:ext cx="0" cy="11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21" name="Line 49"/>
            <p:cNvSpPr>
              <a:spLocks noChangeShapeType="1"/>
            </p:cNvSpPr>
            <p:nvPr/>
          </p:nvSpPr>
          <p:spPr bwMode="auto">
            <a:xfrm>
              <a:off x="4559" y="1168"/>
              <a:ext cx="0" cy="1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grpSp>
          <p:nvGrpSpPr>
            <p:cNvPr id="28755" name="Group 83"/>
            <p:cNvGrpSpPr>
              <a:grpSpLocks/>
            </p:cNvGrpSpPr>
            <p:nvPr/>
          </p:nvGrpSpPr>
          <p:grpSpPr bwMode="auto">
            <a:xfrm>
              <a:off x="4217" y="2497"/>
              <a:ext cx="54" cy="59"/>
              <a:chOff x="1122" y="1956"/>
              <a:chExt cx="54" cy="59"/>
            </a:xfrm>
          </p:grpSpPr>
          <p:sp>
            <p:nvSpPr>
              <p:cNvPr id="28756" name="Line 84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57" name="Line 85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28758" name="Group 86"/>
            <p:cNvGrpSpPr>
              <a:grpSpLocks/>
            </p:cNvGrpSpPr>
            <p:nvPr/>
          </p:nvGrpSpPr>
          <p:grpSpPr bwMode="auto">
            <a:xfrm>
              <a:off x="4377" y="2497"/>
              <a:ext cx="54" cy="59"/>
              <a:chOff x="1122" y="1956"/>
              <a:chExt cx="54" cy="59"/>
            </a:xfrm>
          </p:grpSpPr>
          <p:sp>
            <p:nvSpPr>
              <p:cNvPr id="28759" name="Line 87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60" name="Line 88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28761" name="Group 89"/>
            <p:cNvGrpSpPr>
              <a:grpSpLocks/>
            </p:cNvGrpSpPr>
            <p:nvPr/>
          </p:nvGrpSpPr>
          <p:grpSpPr bwMode="auto">
            <a:xfrm>
              <a:off x="4532" y="2497"/>
              <a:ext cx="54" cy="59"/>
              <a:chOff x="1122" y="1956"/>
              <a:chExt cx="54" cy="59"/>
            </a:xfrm>
          </p:grpSpPr>
          <p:sp>
            <p:nvSpPr>
              <p:cNvPr id="28762" name="Line 90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63" name="Line 91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sp>
          <p:nvSpPr>
            <p:cNvPr id="28765" name="Line 93"/>
            <p:cNvSpPr>
              <a:spLocks noChangeShapeType="1"/>
            </p:cNvSpPr>
            <p:nvPr/>
          </p:nvSpPr>
          <p:spPr bwMode="auto">
            <a:xfrm flipV="1">
              <a:off x="4244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66" name="Line 94"/>
            <p:cNvSpPr>
              <a:spLocks noChangeShapeType="1"/>
            </p:cNvSpPr>
            <p:nvPr/>
          </p:nvSpPr>
          <p:spPr bwMode="auto">
            <a:xfrm flipV="1">
              <a:off x="4404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67" name="Line 95"/>
            <p:cNvSpPr>
              <a:spLocks noChangeShapeType="1"/>
            </p:cNvSpPr>
            <p:nvPr/>
          </p:nvSpPr>
          <p:spPr bwMode="auto">
            <a:xfrm flipV="1">
              <a:off x="4559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69" name="Line 97"/>
            <p:cNvSpPr>
              <a:spLocks noChangeShapeType="1"/>
            </p:cNvSpPr>
            <p:nvPr/>
          </p:nvSpPr>
          <p:spPr bwMode="auto">
            <a:xfrm flipH="1" flipV="1">
              <a:off x="4173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70" name="Line 98"/>
            <p:cNvSpPr>
              <a:spLocks noChangeShapeType="1"/>
            </p:cNvSpPr>
            <p:nvPr/>
          </p:nvSpPr>
          <p:spPr bwMode="auto">
            <a:xfrm flipH="1" flipV="1">
              <a:off x="4333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71" name="Line 99"/>
            <p:cNvSpPr>
              <a:spLocks noChangeShapeType="1"/>
            </p:cNvSpPr>
            <p:nvPr/>
          </p:nvSpPr>
          <p:spPr bwMode="auto">
            <a:xfrm flipH="1" flipV="1">
              <a:off x="4488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72" name="Line 100"/>
            <p:cNvSpPr>
              <a:spLocks noChangeShapeType="1"/>
            </p:cNvSpPr>
            <p:nvPr/>
          </p:nvSpPr>
          <p:spPr bwMode="auto">
            <a:xfrm>
              <a:off x="3887" y="1853"/>
              <a:ext cx="0" cy="1150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74" name="Oval 102"/>
            <p:cNvSpPr>
              <a:spLocks noChangeArrowheads="1"/>
            </p:cNvSpPr>
            <p:nvPr/>
          </p:nvSpPr>
          <p:spPr bwMode="auto">
            <a:xfrm>
              <a:off x="4217" y="1615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75" name="Oval 103"/>
            <p:cNvSpPr>
              <a:spLocks noChangeArrowheads="1"/>
            </p:cNvSpPr>
            <p:nvPr/>
          </p:nvSpPr>
          <p:spPr bwMode="auto">
            <a:xfrm>
              <a:off x="4378" y="1370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76" name="Oval 104"/>
            <p:cNvSpPr>
              <a:spLocks noChangeArrowheads="1"/>
            </p:cNvSpPr>
            <p:nvPr/>
          </p:nvSpPr>
          <p:spPr bwMode="auto">
            <a:xfrm>
              <a:off x="4532" y="1130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777" name="Oval 105"/>
            <p:cNvSpPr>
              <a:spLocks noChangeArrowheads="1"/>
            </p:cNvSpPr>
            <p:nvPr/>
          </p:nvSpPr>
          <p:spPr bwMode="auto">
            <a:xfrm>
              <a:off x="3860" y="1825"/>
              <a:ext cx="54" cy="56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819" name="Line 147"/>
            <p:cNvSpPr>
              <a:spLocks noChangeShapeType="1"/>
            </p:cNvSpPr>
            <p:nvPr/>
          </p:nvSpPr>
          <p:spPr bwMode="auto">
            <a:xfrm flipV="1">
              <a:off x="4033" y="290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820" name="Line 148"/>
            <p:cNvSpPr>
              <a:spLocks noChangeShapeType="1"/>
            </p:cNvSpPr>
            <p:nvPr/>
          </p:nvSpPr>
          <p:spPr bwMode="auto">
            <a:xfrm flipH="1">
              <a:off x="3942" y="2907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821" name="Line 149"/>
            <p:cNvSpPr>
              <a:spLocks noChangeShapeType="1"/>
            </p:cNvSpPr>
            <p:nvPr/>
          </p:nvSpPr>
          <p:spPr bwMode="auto">
            <a:xfrm flipH="1">
              <a:off x="3887" y="2907"/>
              <a:ext cx="55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28822" name="Oval 150"/>
            <p:cNvSpPr>
              <a:spLocks noChangeArrowheads="1"/>
            </p:cNvSpPr>
            <p:nvPr/>
          </p:nvSpPr>
          <p:spPr bwMode="auto">
            <a:xfrm>
              <a:off x="3860" y="2975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+mn-lt"/>
              </a:endParaRPr>
            </a:p>
          </p:txBody>
        </p:sp>
      </p:grpSp>
      <p:grpSp>
        <p:nvGrpSpPr>
          <p:cNvPr id="28831" name="Group 159"/>
          <p:cNvGrpSpPr>
            <a:grpSpLocks/>
          </p:cNvGrpSpPr>
          <p:nvPr/>
        </p:nvGrpSpPr>
        <p:grpSpPr bwMode="auto">
          <a:xfrm>
            <a:off x="681034" y="1007897"/>
            <a:ext cx="7913667" cy="1106488"/>
            <a:chOff x="429" y="1052"/>
            <a:chExt cx="4985" cy="697"/>
          </a:xfrm>
        </p:grpSpPr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429" y="1283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525" y="1283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 flipV="1">
              <a:off x="717" y="115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717" y="1499"/>
              <a:ext cx="12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1337" y="1400"/>
              <a:ext cx="38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1337" y="1643"/>
              <a:ext cx="38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1337" y="1158"/>
              <a:ext cx="38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861" y="1158"/>
              <a:ext cx="2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765" y="1400"/>
              <a:ext cx="3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843" y="1643"/>
              <a:ext cx="2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28689" name="Group 17"/>
            <p:cNvGrpSpPr>
              <a:grpSpLocks/>
            </p:cNvGrpSpPr>
            <p:nvPr/>
          </p:nvGrpSpPr>
          <p:grpSpPr bwMode="auto">
            <a:xfrm>
              <a:off x="1097" y="1370"/>
              <a:ext cx="54" cy="59"/>
              <a:chOff x="1122" y="1956"/>
              <a:chExt cx="54" cy="59"/>
            </a:xfrm>
          </p:grpSpPr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88" name="Line 16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8690" name="Group 18"/>
            <p:cNvGrpSpPr>
              <a:grpSpLocks/>
            </p:cNvGrpSpPr>
            <p:nvPr/>
          </p:nvGrpSpPr>
          <p:grpSpPr bwMode="auto">
            <a:xfrm>
              <a:off x="1094" y="1130"/>
              <a:ext cx="54" cy="59"/>
              <a:chOff x="1122" y="1956"/>
              <a:chExt cx="54" cy="59"/>
            </a:xfrm>
          </p:grpSpPr>
          <p:sp>
            <p:nvSpPr>
              <p:cNvPr id="28691" name="Line 19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8693" name="Group 21"/>
            <p:cNvGrpSpPr>
              <a:grpSpLocks/>
            </p:cNvGrpSpPr>
            <p:nvPr/>
          </p:nvGrpSpPr>
          <p:grpSpPr bwMode="auto">
            <a:xfrm>
              <a:off x="1094" y="1614"/>
              <a:ext cx="54" cy="59"/>
              <a:chOff x="1122" y="1956"/>
              <a:chExt cx="54" cy="59"/>
            </a:xfrm>
          </p:grpSpPr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95" name="Line 23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8696" name="Line 24"/>
            <p:cNvSpPr>
              <a:spLocks noChangeShapeType="1"/>
            </p:cNvSpPr>
            <p:nvPr/>
          </p:nvSpPr>
          <p:spPr bwMode="auto">
            <a:xfrm flipH="1">
              <a:off x="1148" y="1158"/>
              <a:ext cx="189" cy="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697" name="Line 25"/>
            <p:cNvSpPr>
              <a:spLocks noChangeShapeType="1"/>
            </p:cNvSpPr>
            <p:nvPr/>
          </p:nvSpPr>
          <p:spPr bwMode="auto">
            <a:xfrm flipH="1">
              <a:off x="1151" y="1400"/>
              <a:ext cx="189" cy="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698" name="Line 26"/>
            <p:cNvSpPr>
              <a:spLocks noChangeShapeType="1"/>
            </p:cNvSpPr>
            <p:nvPr/>
          </p:nvSpPr>
          <p:spPr bwMode="auto">
            <a:xfrm flipH="1">
              <a:off x="1151" y="1643"/>
              <a:ext cx="189" cy="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782" name="Text Box 110"/>
            <p:cNvSpPr txBox="1">
              <a:spLocks noChangeArrowheads="1"/>
            </p:cNvSpPr>
            <p:nvPr/>
          </p:nvSpPr>
          <p:spPr bwMode="auto">
            <a:xfrm>
              <a:off x="5208" y="1537"/>
              <a:ext cx="20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dirty="0" smtClean="0">
                  <a:solidFill>
                    <a:schemeClr val="tx1"/>
                  </a:solidFill>
                </a:rPr>
                <a:t>3</a:t>
              </a:r>
              <a:endParaRPr lang="es-E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783" name="Text Box 111"/>
            <p:cNvSpPr txBox="1">
              <a:spLocks noChangeArrowheads="1"/>
            </p:cNvSpPr>
            <p:nvPr/>
          </p:nvSpPr>
          <p:spPr bwMode="auto">
            <a:xfrm>
              <a:off x="5208" y="1052"/>
              <a:ext cx="20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dirty="0" smtClean="0">
                  <a:solidFill>
                    <a:schemeClr val="tx1"/>
                  </a:solidFill>
                </a:rPr>
                <a:t>1</a:t>
              </a:r>
              <a:endParaRPr lang="es-E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784" name="Text Box 112"/>
            <p:cNvSpPr txBox="1">
              <a:spLocks noChangeArrowheads="1"/>
            </p:cNvSpPr>
            <p:nvPr/>
          </p:nvSpPr>
          <p:spPr bwMode="auto">
            <a:xfrm>
              <a:off x="5208" y="1294"/>
              <a:ext cx="20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dirty="0" smtClean="0">
                  <a:solidFill>
                    <a:schemeClr val="tx1"/>
                  </a:solidFill>
                </a:rPr>
                <a:t>2</a:t>
              </a:r>
              <a:endParaRPr lang="es-E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823" name="Text Box 151"/>
            <p:cNvSpPr txBox="1">
              <a:spLocks noChangeArrowheads="1"/>
            </p:cNvSpPr>
            <p:nvPr/>
          </p:nvSpPr>
          <p:spPr bwMode="auto">
            <a:xfrm>
              <a:off x="607" y="1102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smtClean="0">
                  <a:solidFill>
                    <a:schemeClr val="tx1"/>
                  </a:solidFill>
                </a:rPr>
                <a:t>A</a:t>
              </a:r>
              <a:endParaRPr lang="es-ES" sz="1600">
                <a:solidFill>
                  <a:schemeClr val="tx1"/>
                </a:solidFill>
              </a:endParaRPr>
            </a:p>
          </p:txBody>
        </p:sp>
        <p:sp>
          <p:nvSpPr>
            <p:cNvPr id="28824" name="Text Box 152"/>
            <p:cNvSpPr txBox="1">
              <a:spLocks noChangeArrowheads="1"/>
            </p:cNvSpPr>
            <p:nvPr/>
          </p:nvSpPr>
          <p:spPr bwMode="auto">
            <a:xfrm>
              <a:off x="624" y="1479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smtClean="0">
                  <a:solidFill>
                    <a:schemeClr val="tx1"/>
                  </a:solidFill>
                </a:rPr>
                <a:t>F</a:t>
              </a:r>
              <a:endParaRPr lang="es-ES" sz="1600">
                <a:solidFill>
                  <a:schemeClr val="tx1"/>
                </a:solidFill>
              </a:endParaRPr>
            </a:p>
          </p:txBody>
        </p:sp>
      </p:grpSp>
      <p:sp>
        <p:nvSpPr>
          <p:cNvPr id="28840" name="Text Box 168"/>
          <p:cNvSpPr txBox="1">
            <a:spLocks noChangeArrowheads="1"/>
          </p:cNvSpPr>
          <p:nvPr/>
        </p:nvSpPr>
        <p:spPr bwMode="auto">
          <a:xfrm>
            <a:off x="2451100" y="2323935"/>
            <a:ext cx="2524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16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8842" name="Group 170"/>
          <p:cNvGrpSpPr>
            <a:grpSpLocks/>
          </p:cNvGrpSpPr>
          <p:nvPr/>
        </p:nvGrpSpPr>
        <p:grpSpPr bwMode="auto">
          <a:xfrm>
            <a:off x="1130300" y="1220622"/>
            <a:ext cx="3198813" cy="3760788"/>
            <a:chOff x="712" y="1186"/>
            <a:chExt cx="2015" cy="2369"/>
          </a:xfrm>
        </p:grpSpPr>
        <p:grpSp>
          <p:nvGrpSpPr>
            <p:cNvPr id="28825" name="Group 153"/>
            <p:cNvGrpSpPr>
              <a:grpSpLocks/>
            </p:cNvGrpSpPr>
            <p:nvPr/>
          </p:nvGrpSpPr>
          <p:grpSpPr bwMode="auto">
            <a:xfrm>
              <a:off x="712" y="1186"/>
              <a:ext cx="2015" cy="2369"/>
              <a:chOff x="712" y="1186"/>
              <a:chExt cx="2015" cy="2369"/>
            </a:xfrm>
          </p:grpSpPr>
          <p:sp>
            <p:nvSpPr>
              <p:cNvPr id="28797" name="Line 125"/>
              <p:cNvSpPr>
                <a:spLocks noChangeShapeType="1"/>
              </p:cNvSpPr>
              <p:nvPr/>
            </p:nvSpPr>
            <p:spPr bwMode="auto">
              <a:xfrm>
                <a:off x="2727" y="3325"/>
                <a:ext cx="0" cy="17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98" name="Line 126"/>
              <p:cNvSpPr>
                <a:spLocks noChangeShapeType="1"/>
              </p:cNvSpPr>
              <p:nvPr/>
            </p:nvSpPr>
            <p:spPr bwMode="auto">
              <a:xfrm flipH="1">
                <a:off x="2108" y="3555"/>
                <a:ext cx="20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799" name="Line 127"/>
              <p:cNvSpPr>
                <a:spLocks noChangeShapeType="1"/>
              </p:cNvSpPr>
              <p:nvPr/>
            </p:nvSpPr>
            <p:spPr bwMode="auto">
              <a:xfrm flipV="1">
                <a:off x="1918" y="3133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0" name="Line 128"/>
              <p:cNvSpPr>
                <a:spLocks noChangeShapeType="1"/>
              </p:cNvSpPr>
              <p:nvPr/>
            </p:nvSpPr>
            <p:spPr bwMode="auto">
              <a:xfrm flipV="1">
                <a:off x="1945" y="2653"/>
                <a:ext cx="0" cy="15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1" name="Line 129"/>
              <p:cNvSpPr>
                <a:spLocks noChangeShapeType="1"/>
              </p:cNvSpPr>
              <p:nvPr/>
            </p:nvSpPr>
            <p:spPr bwMode="auto">
              <a:xfrm flipH="1">
                <a:off x="1053" y="1825"/>
                <a:ext cx="19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2" name="Line 130"/>
              <p:cNvSpPr>
                <a:spLocks noChangeShapeType="1"/>
              </p:cNvSpPr>
              <p:nvPr/>
            </p:nvSpPr>
            <p:spPr bwMode="auto">
              <a:xfrm flipH="1" flipV="1">
                <a:off x="712" y="1643"/>
                <a:ext cx="106" cy="15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3" name="Line 131"/>
              <p:cNvSpPr>
                <a:spLocks noChangeShapeType="1"/>
              </p:cNvSpPr>
              <p:nvPr/>
            </p:nvSpPr>
            <p:spPr bwMode="auto">
              <a:xfrm flipV="1">
                <a:off x="765" y="1208"/>
                <a:ext cx="96" cy="9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4" name="Line 132"/>
              <p:cNvSpPr>
                <a:spLocks noChangeShapeType="1"/>
              </p:cNvSpPr>
              <p:nvPr/>
            </p:nvSpPr>
            <p:spPr bwMode="auto">
              <a:xfrm>
                <a:off x="1544" y="1186"/>
                <a:ext cx="159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5" name="Line 133"/>
              <p:cNvSpPr>
                <a:spLocks noChangeShapeType="1"/>
              </p:cNvSpPr>
              <p:nvPr/>
            </p:nvSpPr>
            <p:spPr bwMode="auto">
              <a:xfrm>
                <a:off x="2064" y="1189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6" name="Line 134"/>
              <p:cNvSpPr>
                <a:spLocks noChangeShapeType="1"/>
              </p:cNvSpPr>
              <p:nvPr/>
            </p:nvSpPr>
            <p:spPr bwMode="auto">
              <a:xfrm>
                <a:off x="2577" y="1429"/>
                <a:ext cx="0" cy="18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7" name="Line 135"/>
              <p:cNvSpPr>
                <a:spLocks noChangeShapeType="1"/>
              </p:cNvSpPr>
              <p:nvPr/>
            </p:nvSpPr>
            <p:spPr bwMode="auto">
              <a:xfrm>
                <a:off x="2577" y="2147"/>
                <a:ext cx="0" cy="18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8" name="Line 136"/>
              <p:cNvSpPr>
                <a:spLocks noChangeShapeType="1"/>
              </p:cNvSpPr>
              <p:nvPr/>
            </p:nvSpPr>
            <p:spPr bwMode="auto">
              <a:xfrm>
                <a:off x="2577" y="2778"/>
                <a:ext cx="0" cy="15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09" name="Line 137"/>
              <p:cNvSpPr>
                <a:spLocks noChangeShapeType="1"/>
              </p:cNvSpPr>
              <p:nvPr/>
            </p:nvSpPr>
            <p:spPr bwMode="auto">
              <a:xfrm flipH="1">
                <a:off x="1544" y="1825"/>
                <a:ext cx="19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28810" name="Line 138"/>
              <p:cNvSpPr>
                <a:spLocks noChangeShapeType="1"/>
              </p:cNvSpPr>
              <p:nvPr/>
            </p:nvSpPr>
            <p:spPr bwMode="auto">
              <a:xfrm flipV="1">
                <a:off x="1945" y="2170"/>
                <a:ext cx="0" cy="15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sp>
          <p:nvSpPr>
            <p:cNvPr id="28841" name="Text Box 169"/>
            <p:cNvSpPr txBox="1">
              <a:spLocks noChangeArrowheads="1"/>
            </p:cNvSpPr>
            <p:nvPr/>
          </p:nvSpPr>
          <p:spPr bwMode="auto">
            <a:xfrm>
              <a:off x="1544" y="1881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Id</a:t>
              </a:r>
              <a:endParaRPr lang="es-ES" sz="160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41" name="Rectangle 7"/>
          <p:cNvSpPr txBox="1"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alibri" pitchFamily="34" charset="0"/>
              </a:rPr>
              <a:t>ESQUEMA de CONEXIÓN a la TIERRA TN-C</a:t>
            </a:r>
          </a:p>
        </p:txBody>
      </p:sp>
      <p:sp>
        <p:nvSpPr>
          <p:cNvPr id="142" name="14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BD2-1E43-43AE-919F-C8CD60E9492F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54" name="Text Box 25"/>
          <p:cNvSpPr txBox="1">
            <a:spLocks noChangeArrowheads="1"/>
          </p:cNvSpPr>
          <p:nvPr/>
        </p:nvSpPr>
        <p:spPr bwMode="auto">
          <a:xfrm>
            <a:off x="4160783" y="2443655"/>
            <a:ext cx="1562099" cy="13388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+mn-lt"/>
              </a:rPr>
              <a:t>Ajuste protección magnética </a:t>
            </a:r>
          </a:p>
          <a:p>
            <a:pPr>
              <a:spcBef>
                <a:spcPct val="5000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+mn-lt"/>
              </a:rPr>
              <a:t>Im</a:t>
            </a:r>
            <a:endParaRPr lang="es-ES" sz="1800" b="1" dirty="0" smtClean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55" name="154 Grupo"/>
          <p:cNvGrpSpPr/>
          <p:nvPr/>
        </p:nvGrpSpPr>
        <p:grpSpPr>
          <a:xfrm>
            <a:off x="4493173" y="5729069"/>
            <a:ext cx="3328823" cy="927100"/>
            <a:chOff x="4493173" y="5729069"/>
            <a:chExt cx="3328823" cy="927100"/>
          </a:xfrm>
        </p:grpSpPr>
        <p:sp>
          <p:nvSpPr>
            <p:cNvPr id="156" name="Text Box 22"/>
            <p:cNvSpPr txBox="1">
              <a:spLocks noChangeArrowheads="1"/>
            </p:cNvSpPr>
            <p:nvPr/>
          </p:nvSpPr>
          <p:spPr bwMode="auto">
            <a:xfrm>
              <a:off x="4493173" y="5959147"/>
              <a:ext cx="1382001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b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L max. &lt;</a:t>
              </a:r>
              <a:endParaRPr lang="es-ES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157" name="Line 23"/>
            <p:cNvSpPr>
              <a:spLocks noChangeShapeType="1"/>
            </p:cNvSpPr>
            <p:nvPr/>
          </p:nvSpPr>
          <p:spPr bwMode="auto">
            <a:xfrm>
              <a:off x="5755071" y="6178331"/>
              <a:ext cx="1844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 b="1">
                <a:latin typeface="+mn-lt"/>
              </a:endParaRPr>
            </a:p>
          </p:txBody>
        </p:sp>
        <p:sp>
          <p:nvSpPr>
            <p:cNvPr id="158" name="Text Box 24"/>
            <p:cNvSpPr txBox="1">
              <a:spLocks noChangeArrowheads="1"/>
            </p:cNvSpPr>
            <p:nvPr/>
          </p:nvSpPr>
          <p:spPr bwMode="auto">
            <a:xfrm>
              <a:off x="5872546" y="5729069"/>
              <a:ext cx="17510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b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0,8.V.S</a:t>
              </a:r>
              <a:r>
                <a:rPr lang="es-ES" b="1" baseline="-2500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PH</a:t>
              </a:r>
              <a:r>
                <a:rPr lang="es-ES" b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 </a:t>
              </a:r>
              <a:endParaRPr lang="es-ES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159" name="Text Box 25"/>
            <p:cNvSpPr txBox="1">
              <a:spLocks noChangeArrowheads="1"/>
            </p:cNvSpPr>
            <p:nvPr/>
          </p:nvSpPr>
          <p:spPr bwMode="auto">
            <a:xfrm>
              <a:off x="5926521" y="6198969"/>
              <a:ext cx="1895475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b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  <a:sym typeface="Symbol" pitchFamily="18" charset="2"/>
                </a:rPr>
                <a:t>.</a:t>
              </a:r>
              <a:r>
                <a:rPr lang="es-ES" b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(1+m).Im</a:t>
              </a:r>
              <a:endParaRPr lang="es-ES" b="1" baseline="-25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</p:grpSp>
      <p:grpSp>
        <p:nvGrpSpPr>
          <p:cNvPr id="160" name="159 Grupo"/>
          <p:cNvGrpSpPr/>
          <p:nvPr/>
        </p:nvGrpSpPr>
        <p:grpSpPr>
          <a:xfrm>
            <a:off x="1677823" y="5905556"/>
            <a:ext cx="996950" cy="586204"/>
            <a:chOff x="1677823" y="5905556"/>
            <a:chExt cx="996950" cy="586204"/>
          </a:xfrm>
        </p:grpSpPr>
        <p:sp>
          <p:nvSpPr>
            <p:cNvPr id="161" name="Text Box 31"/>
            <p:cNvSpPr txBox="1">
              <a:spLocks noChangeArrowheads="1"/>
            </p:cNvSpPr>
            <p:nvPr/>
          </p:nvSpPr>
          <p:spPr bwMode="auto">
            <a:xfrm>
              <a:off x="2109623" y="5905556"/>
              <a:ext cx="441146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s-ES" sz="1600" b="1" smtClean="0">
                  <a:solidFill>
                    <a:schemeClr val="tx1"/>
                  </a:solidFill>
                  <a:latin typeface="+mn-lt"/>
                </a:rPr>
                <a:t>S</a:t>
              </a:r>
              <a:r>
                <a:rPr lang="es-ES" sz="1600" b="1" baseline="-25000" smtClean="0">
                  <a:solidFill>
                    <a:schemeClr val="tx1"/>
                  </a:solidFill>
                  <a:latin typeface="+mn-lt"/>
                </a:rPr>
                <a:t>PH</a:t>
              </a:r>
              <a:endParaRPr lang="es-ES" sz="1600" b="1" baseline="-250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2" name="Text Box 32"/>
            <p:cNvSpPr txBox="1">
              <a:spLocks noChangeArrowheads="1"/>
            </p:cNvSpPr>
            <p:nvPr/>
          </p:nvSpPr>
          <p:spPr bwMode="auto">
            <a:xfrm>
              <a:off x="2090573" y="6153206"/>
              <a:ext cx="584200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s-ES" sz="1600" b="1" smtClean="0">
                  <a:solidFill>
                    <a:schemeClr val="tx1"/>
                  </a:solidFill>
                  <a:latin typeface="+mn-lt"/>
                </a:rPr>
                <a:t>S</a:t>
              </a:r>
              <a:r>
                <a:rPr lang="es-ES" sz="1600" b="1" baseline="-25000" smtClean="0">
                  <a:solidFill>
                    <a:schemeClr val="tx1"/>
                  </a:solidFill>
                  <a:latin typeface="+mn-lt"/>
                </a:rPr>
                <a:t>PEN</a:t>
              </a:r>
              <a:endParaRPr lang="es-ES" sz="1600" b="1" baseline="-250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3" name="Text Box 28"/>
            <p:cNvSpPr txBox="1">
              <a:spLocks noChangeArrowheads="1"/>
            </p:cNvSpPr>
            <p:nvPr/>
          </p:nvSpPr>
          <p:spPr bwMode="auto">
            <a:xfrm>
              <a:off x="1677823" y="6024618"/>
              <a:ext cx="522288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smtClean="0">
                  <a:solidFill>
                    <a:schemeClr val="tx1"/>
                  </a:solidFill>
                  <a:latin typeface="+mn-lt"/>
                </a:rPr>
                <a:t>m = </a:t>
              </a:r>
              <a:endParaRPr lang="es-ES" sz="1600" b="1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4" name="Line 29"/>
            <p:cNvSpPr>
              <a:spLocks noChangeShapeType="1"/>
            </p:cNvSpPr>
            <p:nvPr/>
          </p:nvSpPr>
          <p:spPr bwMode="auto">
            <a:xfrm>
              <a:off x="2092161" y="6194481"/>
              <a:ext cx="536575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 sz="16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166" name="165 Conector recto de flecha"/>
          <p:cNvCxnSpPr/>
          <p:nvPr/>
        </p:nvCxnSpPr>
        <p:spPr>
          <a:xfrm rot="16200000" flipH="1">
            <a:off x="2306554" y="3884696"/>
            <a:ext cx="492812" cy="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Conector recto"/>
          <p:cNvCxnSpPr/>
          <p:nvPr/>
        </p:nvCxnSpPr>
        <p:spPr>
          <a:xfrm rot="10800000" flipV="1">
            <a:off x="2357441" y="4124325"/>
            <a:ext cx="623885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 rot="10800000" flipV="1">
            <a:off x="2366965" y="3648075"/>
            <a:ext cx="1166810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Box 25"/>
          <p:cNvSpPr txBox="1">
            <a:spLocks noChangeArrowheads="1"/>
          </p:cNvSpPr>
          <p:nvPr/>
        </p:nvSpPr>
        <p:spPr bwMode="auto">
          <a:xfrm>
            <a:off x="1008994" y="3545104"/>
            <a:ext cx="156078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+mn-lt"/>
              </a:rPr>
              <a:t>Longitud cable  L</a:t>
            </a:r>
            <a:endParaRPr lang="es-ES" sz="1800" b="1" baseline="-25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8309" name="Picture 5" descr="http://www.usinenouvelle.com/expo/img/compact-nsx-disjoncteu-000180262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9245" y="2932386"/>
            <a:ext cx="974506" cy="9745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" name="Text Box 102"/>
          <p:cNvSpPr txBox="1">
            <a:spLocks noChangeArrowheads="1"/>
          </p:cNvSpPr>
          <p:nvPr/>
        </p:nvSpPr>
        <p:spPr bwMode="auto">
          <a:xfrm>
            <a:off x="8267700" y="1793602"/>
            <a:ext cx="3270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681038" y="1390377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833438" y="1390377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1138238" y="1191939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138238" y="1733277"/>
            <a:ext cx="20002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122488" y="1576114"/>
            <a:ext cx="6145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122488" y="1961877"/>
            <a:ext cx="6145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122488" y="1191939"/>
            <a:ext cx="6145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1366838" y="1191939"/>
            <a:ext cx="409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1214438" y="1576114"/>
            <a:ext cx="561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338263" y="1961877"/>
            <a:ext cx="438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grpSp>
        <p:nvGrpSpPr>
          <p:cNvPr id="30734" name="Group 14"/>
          <p:cNvGrpSpPr>
            <a:grpSpLocks/>
          </p:cNvGrpSpPr>
          <p:nvPr/>
        </p:nvGrpSpPr>
        <p:grpSpPr bwMode="auto">
          <a:xfrm>
            <a:off x="1741488" y="1528489"/>
            <a:ext cx="85725" cy="93663"/>
            <a:chOff x="1122" y="1956"/>
            <a:chExt cx="54" cy="59"/>
          </a:xfrm>
        </p:grpSpPr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>
              <a:off x="1122" y="1956"/>
              <a:ext cx="5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 flipH="1">
              <a:off x="1122" y="1956"/>
              <a:ext cx="5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0737" name="Group 17"/>
          <p:cNvGrpSpPr>
            <a:grpSpLocks/>
          </p:cNvGrpSpPr>
          <p:nvPr/>
        </p:nvGrpSpPr>
        <p:grpSpPr bwMode="auto">
          <a:xfrm>
            <a:off x="1736725" y="1147489"/>
            <a:ext cx="85725" cy="93663"/>
            <a:chOff x="1122" y="1956"/>
            <a:chExt cx="54" cy="59"/>
          </a:xfrm>
        </p:grpSpPr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>
              <a:off x="1122" y="1956"/>
              <a:ext cx="5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 flipH="1">
              <a:off x="1122" y="1956"/>
              <a:ext cx="5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0740" name="Group 20"/>
          <p:cNvGrpSpPr>
            <a:grpSpLocks/>
          </p:cNvGrpSpPr>
          <p:nvPr/>
        </p:nvGrpSpPr>
        <p:grpSpPr bwMode="auto">
          <a:xfrm>
            <a:off x="1736725" y="1915839"/>
            <a:ext cx="85725" cy="93663"/>
            <a:chOff x="1122" y="1956"/>
            <a:chExt cx="54" cy="59"/>
          </a:xfrm>
        </p:grpSpPr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>
              <a:off x="1122" y="1956"/>
              <a:ext cx="5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 flipH="1">
              <a:off x="1122" y="1956"/>
              <a:ext cx="5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30743" name="Line 23"/>
          <p:cNvSpPr>
            <a:spLocks noChangeShapeType="1"/>
          </p:cNvSpPr>
          <p:nvPr/>
        </p:nvSpPr>
        <p:spPr bwMode="auto">
          <a:xfrm flipH="1">
            <a:off x="1822450" y="1191939"/>
            <a:ext cx="30003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1827213" y="1576114"/>
            <a:ext cx="30003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H="1">
            <a:off x="1827213" y="1961877"/>
            <a:ext cx="30003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823" name="Text Box 103"/>
          <p:cNvSpPr txBox="1">
            <a:spLocks noChangeArrowheads="1"/>
          </p:cNvSpPr>
          <p:nvPr/>
        </p:nvSpPr>
        <p:spPr bwMode="auto">
          <a:xfrm>
            <a:off x="8267700" y="1023664"/>
            <a:ext cx="3270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824" name="Text Box 104"/>
          <p:cNvSpPr txBox="1">
            <a:spLocks noChangeArrowheads="1"/>
          </p:cNvSpPr>
          <p:nvPr/>
        </p:nvSpPr>
        <p:spPr bwMode="auto">
          <a:xfrm>
            <a:off x="8267700" y="1407839"/>
            <a:ext cx="3270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854" name="Text Box 134"/>
          <p:cNvSpPr txBox="1">
            <a:spLocks noChangeArrowheads="1"/>
          </p:cNvSpPr>
          <p:nvPr/>
        </p:nvSpPr>
        <p:spPr bwMode="auto">
          <a:xfrm>
            <a:off x="963613" y="1103039"/>
            <a:ext cx="347662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0855" name="Text Box 135"/>
          <p:cNvSpPr txBox="1">
            <a:spLocks noChangeArrowheads="1"/>
          </p:cNvSpPr>
          <p:nvPr/>
        </p:nvSpPr>
        <p:spPr bwMode="auto">
          <a:xfrm>
            <a:off x="990600" y="1701527"/>
            <a:ext cx="347662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>
                <a:solidFill>
                  <a:schemeClr val="tx1"/>
                </a:solidFill>
              </a:rPr>
              <a:t>F</a:t>
            </a:r>
          </a:p>
        </p:txBody>
      </p:sp>
      <p:grpSp>
        <p:nvGrpSpPr>
          <p:cNvPr id="30871" name="Group 151"/>
          <p:cNvGrpSpPr>
            <a:grpSpLocks/>
          </p:cNvGrpSpPr>
          <p:nvPr/>
        </p:nvGrpSpPr>
        <p:grpSpPr bwMode="auto">
          <a:xfrm>
            <a:off x="838200" y="1771377"/>
            <a:ext cx="228600" cy="4137025"/>
            <a:chOff x="528" y="1523"/>
            <a:chExt cx="144" cy="2606"/>
          </a:xfrm>
        </p:grpSpPr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596" y="1523"/>
              <a:ext cx="0" cy="2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grpSp>
          <p:nvGrpSpPr>
            <p:cNvPr id="30747" name="Group 27"/>
            <p:cNvGrpSpPr>
              <a:grpSpLocks/>
            </p:cNvGrpSpPr>
            <p:nvPr/>
          </p:nvGrpSpPr>
          <p:grpSpPr bwMode="auto">
            <a:xfrm>
              <a:off x="528" y="4073"/>
              <a:ext cx="144" cy="56"/>
              <a:chOff x="525" y="3383"/>
              <a:chExt cx="144" cy="56"/>
            </a:xfrm>
          </p:grpSpPr>
          <p:sp>
            <p:nvSpPr>
              <p:cNvPr id="30748" name="Line 28"/>
              <p:cNvSpPr>
                <a:spLocks noChangeShapeType="1"/>
              </p:cNvSpPr>
              <p:nvPr/>
            </p:nvSpPr>
            <p:spPr bwMode="auto">
              <a:xfrm>
                <a:off x="525" y="3383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749" name="Line 29"/>
              <p:cNvSpPr>
                <a:spLocks noChangeShapeType="1"/>
              </p:cNvSpPr>
              <p:nvPr/>
            </p:nvSpPr>
            <p:spPr bwMode="auto">
              <a:xfrm>
                <a:off x="563" y="3406"/>
                <a:ext cx="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750" name="Line 30"/>
              <p:cNvSpPr>
                <a:spLocks noChangeShapeType="1"/>
              </p:cNvSpPr>
              <p:nvPr/>
            </p:nvSpPr>
            <p:spPr bwMode="auto">
              <a:xfrm>
                <a:off x="596" y="3428"/>
                <a:ext cx="0" cy="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30869" name="Group 149"/>
          <p:cNvGrpSpPr>
            <a:grpSpLocks/>
          </p:cNvGrpSpPr>
          <p:nvPr/>
        </p:nvGrpSpPr>
        <p:grpSpPr bwMode="auto">
          <a:xfrm>
            <a:off x="3001963" y="1147489"/>
            <a:ext cx="1174750" cy="2973388"/>
            <a:chOff x="1891" y="1130"/>
            <a:chExt cx="740" cy="1873"/>
          </a:xfrm>
        </p:grpSpPr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2135" y="1853"/>
              <a:ext cx="0" cy="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>
              <a:off x="2289" y="1643"/>
              <a:ext cx="0" cy="8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2449" y="1400"/>
              <a:ext cx="0" cy="11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>
              <a:off x="2604" y="1158"/>
              <a:ext cx="0" cy="1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grpSp>
          <p:nvGrpSpPr>
            <p:cNvPr id="30766" name="Group 46"/>
            <p:cNvGrpSpPr>
              <a:grpSpLocks/>
            </p:cNvGrpSpPr>
            <p:nvPr/>
          </p:nvGrpSpPr>
          <p:grpSpPr bwMode="auto">
            <a:xfrm>
              <a:off x="2108" y="2497"/>
              <a:ext cx="54" cy="59"/>
              <a:chOff x="1122" y="1956"/>
              <a:chExt cx="54" cy="59"/>
            </a:xfrm>
          </p:grpSpPr>
          <p:sp>
            <p:nvSpPr>
              <p:cNvPr id="30767" name="Line 47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768" name="Line 48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</p:grpSp>
        <p:grpSp>
          <p:nvGrpSpPr>
            <p:cNvPr id="30769" name="Group 49"/>
            <p:cNvGrpSpPr>
              <a:grpSpLocks/>
            </p:cNvGrpSpPr>
            <p:nvPr/>
          </p:nvGrpSpPr>
          <p:grpSpPr bwMode="auto">
            <a:xfrm>
              <a:off x="2262" y="2497"/>
              <a:ext cx="54" cy="59"/>
              <a:chOff x="1122" y="1956"/>
              <a:chExt cx="54" cy="59"/>
            </a:xfrm>
          </p:grpSpPr>
          <p:sp>
            <p:nvSpPr>
              <p:cNvPr id="30770" name="Line 50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771" name="Line 51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</p:grpSp>
        <p:grpSp>
          <p:nvGrpSpPr>
            <p:cNvPr id="30772" name="Group 52"/>
            <p:cNvGrpSpPr>
              <a:grpSpLocks/>
            </p:cNvGrpSpPr>
            <p:nvPr/>
          </p:nvGrpSpPr>
          <p:grpSpPr bwMode="auto">
            <a:xfrm>
              <a:off x="2422" y="2497"/>
              <a:ext cx="54" cy="59"/>
              <a:chOff x="1122" y="1956"/>
              <a:chExt cx="54" cy="59"/>
            </a:xfrm>
          </p:grpSpPr>
          <p:sp>
            <p:nvSpPr>
              <p:cNvPr id="30773" name="Line 53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774" name="Line 54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</p:grpSp>
        <p:grpSp>
          <p:nvGrpSpPr>
            <p:cNvPr id="30775" name="Group 55"/>
            <p:cNvGrpSpPr>
              <a:grpSpLocks/>
            </p:cNvGrpSpPr>
            <p:nvPr/>
          </p:nvGrpSpPr>
          <p:grpSpPr bwMode="auto">
            <a:xfrm>
              <a:off x="2577" y="2497"/>
              <a:ext cx="54" cy="59"/>
              <a:chOff x="1122" y="1956"/>
              <a:chExt cx="54" cy="59"/>
            </a:xfrm>
          </p:grpSpPr>
          <p:sp>
            <p:nvSpPr>
              <p:cNvPr id="30776" name="Line 56"/>
              <p:cNvSpPr>
                <a:spLocks noChangeShapeType="1"/>
              </p:cNvSpPr>
              <p:nvPr/>
            </p:nvSpPr>
            <p:spPr bwMode="auto">
              <a:xfrm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777" name="Line 57"/>
              <p:cNvSpPr>
                <a:spLocks noChangeShapeType="1"/>
              </p:cNvSpPr>
              <p:nvPr/>
            </p:nvSpPr>
            <p:spPr bwMode="auto">
              <a:xfrm flipH="1">
                <a:off x="1122" y="1956"/>
                <a:ext cx="54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30778" name="Line 58"/>
            <p:cNvSpPr>
              <a:spLocks noChangeShapeType="1"/>
            </p:cNvSpPr>
            <p:nvPr/>
          </p:nvSpPr>
          <p:spPr bwMode="auto">
            <a:xfrm flipV="1">
              <a:off x="2135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79" name="Line 59"/>
            <p:cNvSpPr>
              <a:spLocks noChangeShapeType="1"/>
            </p:cNvSpPr>
            <p:nvPr/>
          </p:nvSpPr>
          <p:spPr bwMode="auto">
            <a:xfrm flipV="1">
              <a:off x="2289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80" name="Line 60"/>
            <p:cNvSpPr>
              <a:spLocks noChangeShapeType="1"/>
            </p:cNvSpPr>
            <p:nvPr/>
          </p:nvSpPr>
          <p:spPr bwMode="auto">
            <a:xfrm flipV="1">
              <a:off x="2449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81" name="Line 61"/>
            <p:cNvSpPr>
              <a:spLocks noChangeShapeType="1"/>
            </p:cNvSpPr>
            <p:nvPr/>
          </p:nvSpPr>
          <p:spPr bwMode="auto">
            <a:xfrm flipV="1">
              <a:off x="2604" y="2732"/>
              <a:ext cx="0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82" name="Line 62"/>
            <p:cNvSpPr>
              <a:spLocks noChangeShapeType="1"/>
            </p:cNvSpPr>
            <p:nvPr/>
          </p:nvSpPr>
          <p:spPr bwMode="auto">
            <a:xfrm flipH="1" flipV="1">
              <a:off x="2064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83" name="Line 63"/>
            <p:cNvSpPr>
              <a:spLocks noChangeShapeType="1"/>
            </p:cNvSpPr>
            <p:nvPr/>
          </p:nvSpPr>
          <p:spPr bwMode="auto">
            <a:xfrm flipH="1" flipV="1">
              <a:off x="2218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84" name="Line 64"/>
            <p:cNvSpPr>
              <a:spLocks noChangeShapeType="1"/>
            </p:cNvSpPr>
            <p:nvPr/>
          </p:nvSpPr>
          <p:spPr bwMode="auto">
            <a:xfrm flipH="1" flipV="1">
              <a:off x="2378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85" name="Line 65"/>
            <p:cNvSpPr>
              <a:spLocks noChangeShapeType="1"/>
            </p:cNvSpPr>
            <p:nvPr/>
          </p:nvSpPr>
          <p:spPr bwMode="auto">
            <a:xfrm flipH="1" flipV="1">
              <a:off x="2533" y="2537"/>
              <a:ext cx="71" cy="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786" name="Oval 66"/>
            <p:cNvSpPr>
              <a:spLocks noChangeArrowheads="1"/>
            </p:cNvSpPr>
            <p:nvPr/>
          </p:nvSpPr>
          <p:spPr bwMode="auto">
            <a:xfrm>
              <a:off x="2108" y="1825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0787" name="Oval 67"/>
            <p:cNvSpPr>
              <a:spLocks noChangeArrowheads="1"/>
            </p:cNvSpPr>
            <p:nvPr/>
          </p:nvSpPr>
          <p:spPr bwMode="auto">
            <a:xfrm>
              <a:off x="2262" y="1615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0788" name="Oval 68"/>
            <p:cNvSpPr>
              <a:spLocks noChangeArrowheads="1"/>
            </p:cNvSpPr>
            <p:nvPr/>
          </p:nvSpPr>
          <p:spPr bwMode="auto">
            <a:xfrm>
              <a:off x="2423" y="1370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0789" name="Oval 69"/>
            <p:cNvSpPr>
              <a:spLocks noChangeArrowheads="1"/>
            </p:cNvSpPr>
            <p:nvPr/>
          </p:nvSpPr>
          <p:spPr bwMode="auto">
            <a:xfrm>
              <a:off x="2577" y="1130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0790" name="Oval 70"/>
            <p:cNvSpPr>
              <a:spLocks noChangeArrowheads="1"/>
            </p:cNvSpPr>
            <p:nvPr/>
          </p:nvSpPr>
          <p:spPr bwMode="auto">
            <a:xfrm>
              <a:off x="1891" y="1990"/>
              <a:ext cx="54" cy="56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91" name="Line 71"/>
            <p:cNvSpPr>
              <a:spLocks noChangeShapeType="1"/>
            </p:cNvSpPr>
            <p:nvPr/>
          </p:nvSpPr>
          <p:spPr bwMode="auto">
            <a:xfrm>
              <a:off x="1918" y="2018"/>
              <a:ext cx="0" cy="985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0867" name="Group 147"/>
          <p:cNvGrpSpPr>
            <a:grpSpLocks/>
          </p:cNvGrpSpPr>
          <p:nvPr/>
        </p:nvGrpSpPr>
        <p:grpSpPr bwMode="auto">
          <a:xfrm>
            <a:off x="2987675" y="4120877"/>
            <a:ext cx="1389063" cy="914400"/>
            <a:chOff x="1882" y="3003"/>
            <a:chExt cx="875" cy="576"/>
          </a:xfrm>
        </p:grpSpPr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1882" y="3003"/>
              <a:ext cx="875" cy="576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s-CO"/>
            </a:p>
          </p:txBody>
        </p:sp>
        <p:sp>
          <p:nvSpPr>
            <p:cNvPr id="30818" name="Text Box 98"/>
            <p:cNvSpPr txBox="1">
              <a:spLocks noChangeArrowheads="1"/>
            </p:cNvSpPr>
            <p:nvPr/>
          </p:nvSpPr>
          <p:spPr bwMode="auto">
            <a:xfrm>
              <a:off x="1973" y="3133"/>
              <a:ext cx="68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>
                  <a:solidFill>
                    <a:schemeClr val="tx1"/>
                  </a:solidFill>
                </a:rPr>
                <a:t>Récepteur 1</a:t>
              </a:r>
            </a:p>
          </p:txBody>
        </p:sp>
      </p:grpSp>
      <p:grpSp>
        <p:nvGrpSpPr>
          <p:cNvPr id="30868" name="Group 148"/>
          <p:cNvGrpSpPr>
            <a:grpSpLocks/>
          </p:cNvGrpSpPr>
          <p:nvPr/>
        </p:nvGrpSpPr>
        <p:grpSpPr bwMode="auto">
          <a:xfrm>
            <a:off x="6067425" y="4120877"/>
            <a:ext cx="1389063" cy="914400"/>
            <a:chOff x="3822" y="3003"/>
            <a:chExt cx="875" cy="576"/>
          </a:xfrm>
        </p:grpSpPr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3822" y="3003"/>
              <a:ext cx="875" cy="576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s-CO"/>
            </a:p>
          </p:txBody>
        </p:sp>
        <p:sp>
          <p:nvSpPr>
            <p:cNvPr id="30819" name="Text Box 99"/>
            <p:cNvSpPr txBox="1">
              <a:spLocks noChangeArrowheads="1"/>
            </p:cNvSpPr>
            <p:nvPr/>
          </p:nvSpPr>
          <p:spPr bwMode="auto">
            <a:xfrm>
              <a:off x="3928" y="3133"/>
              <a:ext cx="68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>
                  <a:solidFill>
                    <a:schemeClr val="tx1"/>
                  </a:solidFill>
                </a:rPr>
                <a:t>Récepteur 2</a:t>
              </a:r>
            </a:p>
          </p:txBody>
        </p:sp>
      </p:grp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1309688" y="2295252"/>
            <a:ext cx="200025" cy="261937"/>
          </a:xfrm>
          <a:prstGeom prst="line">
            <a:avLst/>
          </a:prstGeom>
          <a:noFill/>
          <a:ln w="127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1509713" y="2557189"/>
            <a:ext cx="6757987" cy="0"/>
          </a:xfrm>
          <a:prstGeom prst="line">
            <a:avLst/>
          </a:prstGeom>
          <a:noFill/>
          <a:ln w="127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820" name="Text Box 100"/>
          <p:cNvSpPr txBox="1">
            <a:spLocks noChangeArrowheads="1"/>
          </p:cNvSpPr>
          <p:nvPr/>
        </p:nvSpPr>
        <p:spPr bwMode="auto">
          <a:xfrm>
            <a:off x="8248649" y="2499273"/>
            <a:ext cx="532743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 dirty="0"/>
              <a:t>PE</a:t>
            </a:r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946150" y="1771377"/>
            <a:ext cx="363538" cy="523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1309688" y="2295252"/>
            <a:ext cx="6958013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30821" name="Text Box 101"/>
          <p:cNvSpPr txBox="1">
            <a:spLocks noChangeArrowheads="1"/>
          </p:cNvSpPr>
          <p:nvPr/>
        </p:nvSpPr>
        <p:spPr bwMode="auto">
          <a:xfrm>
            <a:off x="8267700" y="2126977"/>
            <a:ext cx="3270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 dirty="0">
                <a:solidFill>
                  <a:schemeClr val="tx1"/>
                </a:solidFill>
              </a:rPr>
              <a:t>N</a:t>
            </a:r>
          </a:p>
        </p:txBody>
      </p:sp>
      <p:grpSp>
        <p:nvGrpSpPr>
          <p:cNvPr id="30872" name="Group 152"/>
          <p:cNvGrpSpPr>
            <a:grpSpLocks/>
          </p:cNvGrpSpPr>
          <p:nvPr/>
        </p:nvGrpSpPr>
        <p:grpSpPr bwMode="auto">
          <a:xfrm>
            <a:off x="3979863" y="4120877"/>
            <a:ext cx="1474787" cy="1482725"/>
            <a:chOff x="2507" y="3003"/>
            <a:chExt cx="929" cy="934"/>
          </a:xfrm>
        </p:grpSpPr>
        <p:pic>
          <p:nvPicPr>
            <p:cNvPr id="30825" name="Picture 105" descr="PE01211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57" y="3003"/>
              <a:ext cx="415" cy="789"/>
            </a:xfrm>
            <a:prstGeom prst="rect">
              <a:avLst/>
            </a:prstGeom>
            <a:noFill/>
          </p:spPr>
        </p:pic>
        <p:grpSp>
          <p:nvGrpSpPr>
            <p:cNvPr id="30826" name="Group 106"/>
            <p:cNvGrpSpPr>
              <a:grpSpLocks/>
            </p:cNvGrpSpPr>
            <p:nvPr/>
          </p:nvGrpSpPr>
          <p:grpSpPr bwMode="auto">
            <a:xfrm>
              <a:off x="2507" y="3792"/>
              <a:ext cx="929" cy="145"/>
              <a:chOff x="2604" y="3703"/>
              <a:chExt cx="929" cy="145"/>
            </a:xfrm>
          </p:grpSpPr>
          <p:sp>
            <p:nvSpPr>
              <p:cNvPr id="30827" name="Line 107"/>
              <p:cNvSpPr>
                <a:spLocks noChangeShapeType="1"/>
              </p:cNvSpPr>
              <p:nvPr/>
            </p:nvSpPr>
            <p:spPr bwMode="auto">
              <a:xfrm>
                <a:off x="2604" y="3703"/>
                <a:ext cx="92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28" name="Line 108"/>
              <p:cNvSpPr>
                <a:spLocks noChangeShapeType="1"/>
              </p:cNvSpPr>
              <p:nvPr/>
            </p:nvSpPr>
            <p:spPr bwMode="auto">
              <a:xfrm>
                <a:off x="2757" y="3751"/>
                <a:ext cx="6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29" name="Line 109"/>
              <p:cNvSpPr>
                <a:spLocks noChangeShapeType="1"/>
              </p:cNvSpPr>
              <p:nvPr/>
            </p:nvSpPr>
            <p:spPr bwMode="auto">
              <a:xfrm>
                <a:off x="2926" y="3792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30" name="Line 110"/>
              <p:cNvSpPr>
                <a:spLocks noChangeShapeType="1"/>
              </p:cNvSpPr>
              <p:nvPr/>
            </p:nvSpPr>
            <p:spPr bwMode="auto">
              <a:xfrm>
                <a:off x="3072" y="3822"/>
                <a:ext cx="0" cy="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30832" name="Group 112"/>
          <p:cNvGrpSpPr>
            <a:grpSpLocks/>
          </p:cNvGrpSpPr>
          <p:nvPr/>
        </p:nvGrpSpPr>
        <p:grpSpPr bwMode="auto">
          <a:xfrm>
            <a:off x="4133850" y="4120877"/>
            <a:ext cx="242888" cy="395287"/>
            <a:chOff x="2604" y="3003"/>
            <a:chExt cx="153" cy="207"/>
          </a:xfrm>
        </p:grpSpPr>
        <p:sp>
          <p:nvSpPr>
            <p:cNvPr id="30833" name="Line 113"/>
            <p:cNvSpPr>
              <a:spLocks noChangeShapeType="1"/>
            </p:cNvSpPr>
            <p:nvPr/>
          </p:nvSpPr>
          <p:spPr bwMode="auto">
            <a:xfrm>
              <a:off x="2604" y="3003"/>
              <a:ext cx="55" cy="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834" name="Line 114"/>
            <p:cNvSpPr>
              <a:spLocks noChangeShapeType="1"/>
            </p:cNvSpPr>
            <p:nvPr/>
          </p:nvSpPr>
          <p:spPr bwMode="auto">
            <a:xfrm flipV="1">
              <a:off x="2659" y="3042"/>
              <a:ext cx="0" cy="1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835" name="Line 115"/>
            <p:cNvSpPr>
              <a:spLocks noChangeShapeType="1"/>
            </p:cNvSpPr>
            <p:nvPr/>
          </p:nvSpPr>
          <p:spPr bwMode="auto">
            <a:xfrm>
              <a:off x="2659" y="3042"/>
              <a:ext cx="98" cy="1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0852" name="Group 132"/>
          <p:cNvGrpSpPr>
            <a:grpSpLocks/>
          </p:cNvGrpSpPr>
          <p:nvPr/>
        </p:nvGrpSpPr>
        <p:grpSpPr bwMode="auto">
          <a:xfrm>
            <a:off x="4021138" y="4516164"/>
            <a:ext cx="420687" cy="857250"/>
            <a:chOff x="2533" y="3252"/>
            <a:chExt cx="265" cy="540"/>
          </a:xfrm>
        </p:grpSpPr>
        <p:sp>
          <p:nvSpPr>
            <p:cNvPr id="30831" name="Line 111"/>
            <p:cNvSpPr>
              <a:spLocks noChangeShapeType="1"/>
            </p:cNvSpPr>
            <p:nvPr/>
          </p:nvSpPr>
          <p:spPr bwMode="auto">
            <a:xfrm flipH="1" flipV="1">
              <a:off x="2798" y="3252"/>
              <a:ext cx="0" cy="54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s-CO"/>
            </a:p>
          </p:txBody>
        </p:sp>
        <p:sp>
          <p:nvSpPr>
            <p:cNvPr id="30851" name="Text Box 131"/>
            <p:cNvSpPr txBox="1">
              <a:spLocks noChangeArrowheads="1"/>
            </p:cNvSpPr>
            <p:nvPr/>
          </p:nvSpPr>
          <p:spPr bwMode="auto">
            <a:xfrm>
              <a:off x="2533" y="3579"/>
              <a:ext cx="26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600">
                  <a:solidFill>
                    <a:srgbClr val="0000FF"/>
                  </a:solidFill>
                </a:rPr>
                <a:t>Uc</a:t>
              </a:r>
            </a:p>
          </p:txBody>
        </p:sp>
      </p:grpSp>
      <p:grpSp>
        <p:nvGrpSpPr>
          <p:cNvPr id="30877" name="Group 157"/>
          <p:cNvGrpSpPr>
            <a:grpSpLocks/>
          </p:cNvGrpSpPr>
          <p:nvPr/>
        </p:nvGrpSpPr>
        <p:grpSpPr bwMode="auto">
          <a:xfrm>
            <a:off x="6127750" y="1147489"/>
            <a:ext cx="1152525" cy="2973388"/>
            <a:chOff x="3860" y="1130"/>
            <a:chExt cx="726" cy="1873"/>
          </a:xfrm>
        </p:grpSpPr>
        <p:grpSp>
          <p:nvGrpSpPr>
            <p:cNvPr id="30870" name="Group 150"/>
            <p:cNvGrpSpPr>
              <a:grpSpLocks/>
            </p:cNvGrpSpPr>
            <p:nvPr/>
          </p:nvGrpSpPr>
          <p:grpSpPr bwMode="auto">
            <a:xfrm>
              <a:off x="3860" y="1168"/>
              <a:ext cx="726" cy="1835"/>
              <a:chOff x="3860" y="1168"/>
              <a:chExt cx="726" cy="1835"/>
            </a:xfrm>
          </p:grpSpPr>
          <p:sp>
            <p:nvSpPr>
              <p:cNvPr id="30762" name="Line 42"/>
              <p:cNvSpPr>
                <a:spLocks noChangeShapeType="1"/>
              </p:cNvSpPr>
              <p:nvPr/>
            </p:nvSpPr>
            <p:spPr bwMode="auto">
              <a:xfrm>
                <a:off x="4090" y="1863"/>
                <a:ext cx="0" cy="6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763" name="Line 43"/>
              <p:cNvSpPr>
                <a:spLocks noChangeShapeType="1"/>
              </p:cNvSpPr>
              <p:nvPr/>
            </p:nvSpPr>
            <p:spPr bwMode="auto">
              <a:xfrm>
                <a:off x="4244" y="1653"/>
                <a:ext cx="0" cy="8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764" name="Line 44"/>
              <p:cNvSpPr>
                <a:spLocks noChangeShapeType="1"/>
              </p:cNvSpPr>
              <p:nvPr/>
            </p:nvSpPr>
            <p:spPr bwMode="auto">
              <a:xfrm>
                <a:off x="4404" y="1410"/>
                <a:ext cx="0" cy="1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765" name="Line 45"/>
              <p:cNvSpPr>
                <a:spLocks noChangeShapeType="1"/>
              </p:cNvSpPr>
              <p:nvPr/>
            </p:nvSpPr>
            <p:spPr bwMode="auto">
              <a:xfrm>
                <a:off x="4559" y="1168"/>
                <a:ext cx="0" cy="13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grpSp>
            <p:nvGrpSpPr>
              <p:cNvPr id="30792" name="Group 72"/>
              <p:cNvGrpSpPr>
                <a:grpSpLocks/>
              </p:cNvGrpSpPr>
              <p:nvPr/>
            </p:nvGrpSpPr>
            <p:grpSpPr bwMode="auto">
              <a:xfrm>
                <a:off x="4063" y="2497"/>
                <a:ext cx="54" cy="59"/>
                <a:chOff x="1122" y="1956"/>
                <a:chExt cx="54" cy="59"/>
              </a:xfrm>
            </p:grpSpPr>
            <p:sp>
              <p:nvSpPr>
                <p:cNvPr id="30793" name="Line 73"/>
                <p:cNvSpPr>
                  <a:spLocks noChangeShapeType="1"/>
                </p:cNvSpPr>
                <p:nvPr/>
              </p:nvSpPr>
              <p:spPr bwMode="auto">
                <a:xfrm>
                  <a:off x="1122" y="1956"/>
                  <a:ext cx="54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CO"/>
                </a:p>
              </p:txBody>
            </p:sp>
            <p:sp>
              <p:nvSpPr>
                <p:cNvPr id="30794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1122" y="1956"/>
                  <a:ext cx="54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CO"/>
                </a:p>
              </p:txBody>
            </p:sp>
          </p:grpSp>
          <p:grpSp>
            <p:nvGrpSpPr>
              <p:cNvPr id="30795" name="Group 75"/>
              <p:cNvGrpSpPr>
                <a:grpSpLocks/>
              </p:cNvGrpSpPr>
              <p:nvPr/>
            </p:nvGrpSpPr>
            <p:grpSpPr bwMode="auto">
              <a:xfrm>
                <a:off x="4217" y="2497"/>
                <a:ext cx="54" cy="59"/>
                <a:chOff x="1122" y="1956"/>
                <a:chExt cx="54" cy="59"/>
              </a:xfrm>
            </p:grpSpPr>
            <p:sp>
              <p:nvSpPr>
                <p:cNvPr id="30796" name="Line 76"/>
                <p:cNvSpPr>
                  <a:spLocks noChangeShapeType="1"/>
                </p:cNvSpPr>
                <p:nvPr/>
              </p:nvSpPr>
              <p:spPr bwMode="auto">
                <a:xfrm>
                  <a:off x="1122" y="1956"/>
                  <a:ext cx="54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CO"/>
                </a:p>
              </p:txBody>
            </p:sp>
            <p:sp>
              <p:nvSpPr>
                <p:cNvPr id="30797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1122" y="1956"/>
                  <a:ext cx="54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CO"/>
                </a:p>
              </p:txBody>
            </p:sp>
          </p:grpSp>
          <p:grpSp>
            <p:nvGrpSpPr>
              <p:cNvPr id="30798" name="Group 78"/>
              <p:cNvGrpSpPr>
                <a:grpSpLocks/>
              </p:cNvGrpSpPr>
              <p:nvPr/>
            </p:nvGrpSpPr>
            <p:grpSpPr bwMode="auto">
              <a:xfrm>
                <a:off x="4377" y="2497"/>
                <a:ext cx="54" cy="59"/>
                <a:chOff x="1122" y="1956"/>
                <a:chExt cx="54" cy="59"/>
              </a:xfrm>
            </p:grpSpPr>
            <p:sp>
              <p:nvSpPr>
                <p:cNvPr id="30799" name="Line 79"/>
                <p:cNvSpPr>
                  <a:spLocks noChangeShapeType="1"/>
                </p:cNvSpPr>
                <p:nvPr/>
              </p:nvSpPr>
              <p:spPr bwMode="auto">
                <a:xfrm>
                  <a:off x="1122" y="1956"/>
                  <a:ext cx="54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CO"/>
                </a:p>
              </p:txBody>
            </p:sp>
            <p:sp>
              <p:nvSpPr>
                <p:cNvPr id="30800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1122" y="1956"/>
                  <a:ext cx="54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CO"/>
                </a:p>
              </p:txBody>
            </p:sp>
          </p:grpSp>
          <p:grpSp>
            <p:nvGrpSpPr>
              <p:cNvPr id="30801" name="Group 81"/>
              <p:cNvGrpSpPr>
                <a:grpSpLocks/>
              </p:cNvGrpSpPr>
              <p:nvPr/>
            </p:nvGrpSpPr>
            <p:grpSpPr bwMode="auto">
              <a:xfrm>
                <a:off x="4532" y="2497"/>
                <a:ext cx="54" cy="59"/>
                <a:chOff x="1122" y="1956"/>
                <a:chExt cx="54" cy="59"/>
              </a:xfrm>
            </p:grpSpPr>
            <p:sp>
              <p:nvSpPr>
                <p:cNvPr id="30802" name="Line 82"/>
                <p:cNvSpPr>
                  <a:spLocks noChangeShapeType="1"/>
                </p:cNvSpPr>
                <p:nvPr/>
              </p:nvSpPr>
              <p:spPr bwMode="auto">
                <a:xfrm>
                  <a:off x="1122" y="1956"/>
                  <a:ext cx="54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CO"/>
                </a:p>
              </p:txBody>
            </p:sp>
            <p:sp>
              <p:nvSpPr>
                <p:cNvPr id="30803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122" y="1956"/>
                  <a:ext cx="54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CO"/>
                </a:p>
              </p:txBody>
            </p:sp>
          </p:grpSp>
          <p:sp>
            <p:nvSpPr>
              <p:cNvPr id="30804" name="Line 84"/>
              <p:cNvSpPr>
                <a:spLocks noChangeShapeType="1"/>
              </p:cNvSpPr>
              <p:nvPr/>
            </p:nvSpPr>
            <p:spPr bwMode="auto">
              <a:xfrm flipV="1">
                <a:off x="4090" y="2732"/>
                <a:ext cx="0" cy="2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05" name="Line 85"/>
              <p:cNvSpPr>
                <a:spLocks noChangeShapeType="1"/>
              </p:cNvSpPr>
              <p:nvPr/>
            </p:nvSpPr>
            <p:spPr bwMode="auto">
              <a:xfrm flipV="1">
                <a:off x="4244" y="2732"/>
                <a:ext cx="0" cy="2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06" name="Line 86"/>
              <p:cNvSpPr>
                <a:spLocks noChangeShapeType="1"/>
              </p:cNvSpPr>
              <p:nvPr/>
            </p:nvSpPr>
            <p:spPr bwMode="auto">
              <a:xfrm flipV="1">
                <a:off x="4404" y="2732"/>
                <a:ext cx="0" cy="2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07" name="Line 87"/>
              <p:cNvSpPr>
                <a:spLocks noChangeShapeType="1"/>
              </p:cNvSpPr>
              <p:nvPr/>
            </p:nvSpPr>
            <p:spPr bwMode="auto">
              <a:xfrm flipV="1">
                <a:off x="4559" y="2732"/>
                <a:ext cx="0" cy="2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08" name="Line 88"/>
              <p:cNvSpPr>
                <a:spLocks noChangeShapeType="1"/>
              </p:cNvSpPr>
              <p:nvPr/>
            </p:nvSpPr>
            <p:spPr bwMode="auto">
              <a:xfrm flipH="1" flipV="1">
                <a:off x="4019" y="2537"/>
                <a:ext cx="71" cy="1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09" name="Line 89"/>
              <p:cNvSpPr>
                <a:spLocks noChangeShapeType="1"/>
              </p:cNvSpPr>
              <p:nvPr/>
            </p:nvSpPr>
            <p:spPr bwMode="auto">
              <a:xfrm flipH="1" flipV="1">
                <a:off x="4173" y="2537"/>
                <a:ext cx="71" cy="1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10" name="Line 90"/>
              <p:cNvSpPr>
                <a:spLocks noChangeShapeType="1"/>
              </p:cNvSpPr>
              <p:nvPr/>
            </p:nvSpPr>
            <p:spPr bwMode="auto">
              <a:xfrm flipH="1" flipV="1">
                <a:off x="4333" y="2537"/>
                <a:ext cx="71" cy="1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11" name="Line 91"/>
              <p:cNvSpPr>
                <a:spLocks noChangeShapeType="1"/>
              </p:cNvSpPr>
              <p:nvPr/>
            </p:nvSpPr>
            <p:spPr bwMode="auto">
              <a:xfrm flipH="1" flipV="1">
                <a:off x="4488" y="2537"/>
                <a:ext cx="71" cy="1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12" name="Line 92"/>
              <p:cNvSpPr>
                <a:spLocks noChangeShapeType="1"/>
              </p:cNvSpPr>
              <p:nvPr/>
            </p:nvSpPr>
            <p:spPr bwMode="auto">
              <a:xfrm>
                <a:off x="3887" y="2018"/>
                <a:ext cx="0" cy="985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13" name="Oval 93"/>
              <p:cNvSpPr>
                <a:spLocks noChangeArrowheads="1"/>
              </p:cNvSpPr>
              <p:nvPr/>
            </p:nvSpPr>
            <p:spPr bwMode="auto">
              <a:xfrm>
                <a:off x="4063" y="1825"/>
                <a:ext cx="54" cy="5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CO"/>
              </a:p>
            </p:txBody>
          </p:sp>
          <p:sp>
            <p:nvSpPr>
              <p:cNvPr id="30817" name="Oval 97"/>
              <p:cNvSpPr>
                <a:spLocks noChangeArrowheads="1"/>
              </p:cNvSpPr>
              <p:nvPr/>
            </p:nvSpPr>
            <p:spPr bwMode="auto">
              <a:xfrm>
                <a:off x="3860" y="1990"/>
                <a:ext cx="54" cy="56"/>
              </a:xfrm>
              <a:prstGeom prst="ellipse">
                <a:avLst/>
              </a:prstGeom>
              <a:solidFill>
                <a:srgbClr val="33CC33"/>
              </a:solidFill>
              <a:ln w="12700">
                <a:solidFill>
                  <a:srgbClr val="33CC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14" name="Oval 94"/>
            <p:cNvSpPr>
              <a:spLocks noChangeArrowheads="1"/>
            </p:cNvSpPr>
            <p:nvPr/>
          </p:nvSpPr>
          <p:spPr bwMode="auto">
            <a:xfrm>
              <a:off x="4217" y="1615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0815" name="Oval 95"/>
            <p:cNvSpPr>
              <a:spLocks noChangeArrowheads="1"/>
            </p:cNvSpPr>
            <p:nvPr/>
          </p:nvSpPr>
          <p:spPr bwMode="auto">
            <a:xfrm>
              <a:off x="4378" y="1370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0816" name="Oval 96"/>
            <p:cNvSpPr>
              <a:spLocks noChangeArrowheads="1"/>
            </p:cNvSpPr>
            <p:nvPr/>
          </p:nvSpPr>
          <p:spPr bwMode="auto">
            <a:xfrm>
              <a:off x="4532" y="1130"/>
              <a:ext cx="54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</p:grpSp>
      <p:grpSp>
        <p:nvGrpSpPr>
          <p:cNvPr id="30879" name="Group 159"/>
          <p:cNvGrpSpPr>
            <a:grpSpLocks/>
          </p:cNvGrpSpPr>
          <p:nvPr/>
        </p:nvGrpSpPr>
        <p:grpSpPr bwMode="auto">
          <a:xfrm>
            <a:off x="1114425" y="1236389"/>
            <a:ext cx="3214688" cy="3760788"/>
            <a:chOff x="702" y="1186"/>
            <a:chExt cx="2025" cy="2369"/>
          </a:xfrm>
        </p:grpSpPr>
        <p:grpSp>
          <p:nvGrpSpPr>
            <p:cNvPr id="30836" name="Group 116"/>
            <p:cNvGrpSpPr>
              <a:grpSpLocks/>
            </p:cNvGrpSpPr>
            <p:nvPr/>
          </p:nvGrpSpPr>
          <p:grpSpPr bwMode="auto">
            <a:xfrm>
              <a:off x="702" y="1186"/>
              <a:ext cx="2025" cy="2369"/>
              <a:chOff x="702" y="1186"/>
              <a:chExt cx="2025" cy="2369"/>
            </a:xfrm>
          </p:grpSpPr>
          <p:sp>
            <p:nvSpPr>
              <p:cNvPr id="30837" name="Line 117"/>
              <p:cNvSpPr>
                <a:spLocks noChangeShapeType="1"/>
              </p:cNvSpPr>
              <p:nvPr/>
            </p:nvSpPr>
            <p:spPr bwMode="auto">
              <a:xfrm>
                <a:off x="2727" y="3325"/>
                <a:ext cx="0" cy="17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38" name="Line 118"/>
              <p:cNvSpPr>
                <a:spLocks noChangeShapeType="1"/>
              </p:cNvSpPr>
              <p:nvPr/>
            </p:nvSpPr>
            <p:spPr bwMode="auto">
              <a:xfrm flipH="1">
                <a:off x="2108" y="3555"/>
                <a:ext cx="20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39" name="Line 119"/>
              <p:cNvSpPr>
                <a:spLocks noChangeShapeType="1"/>
              </p:cNvSpPr>
              <p:nvPr/>
            </p:nvSpPr>
            <p:spPr bwMode="auto">
              <a:xfrm flipV="1">
                <a:off x="1918" y="3133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0" name="Line 120"/>
              <p:cNvSpPr>
                <a:spLocks noChangeShapeType="1"/>
              </p:cNvSpPr>
              <p:nvPr/>
            </p:nvSpPr>
            <p:spPr bwMode="auto">
              <a:xfrm flipV="1">
                <a:off x="1945" y="2653"/>
                <a:ext cx="0" cy="15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1" name="Line 121"/>
              <p:cNvSpPr>
                <a:spLocks noChangeShapeType="1"/>
              </p:cNvSpPr>
              <p:nvPr/>
            </p:nvSpPr>
            <p:spPr bwMode="auto">
              <a:xfrm flipH="1">
                <a:off x="1050" y="1990"/>
                <a:ext cx="19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2" name="Line 122"/>
              <p:cNvSpPr>
                <a:spLocks noChangeShapeType="1"/>
              </p:cNvSpPr>
              <p:nvPr/>
            </p:nvSpPr>
            <p:spPr bwMode="auto">
              <a:xfrm flipH="1" flipV="1">
                <a:off x="702" y="1619"/>
                <a:ext cx="106" cy="15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3" name="Line 123"/>
              <p:cNvSpPr>
                <a:spLocks noChangeShapeType="1"/>
              </p:cNvSpPr>
              <p:nvPr/>
            </p:nvSpPr>
            <p:spPr bwMode="auto">
              <a:xfrm flipV="1">
                <a:off x="765" y="1208"/>
                <a:ext cx="96" cy="9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4" name="Line 124"/>
              <p:cNvSpPr>
                <a:spLocks noChangeShapeType="1"/>
              </p:cNvSpPr>
              <p:nvPr/>
            </p:nvSpPr>
            <p:spPr bwMode="auto">
              <a:xfrm>
                <a:off x="1544" y="1186"/>
                <a:ext cx="159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5" name="Line 125"/>
              <p:cNvSpPr>
                <a:spLocks noChangeShapeType="1"/>
              </p:cNvSpPr>
              <p:nvPr/>
            </p:nvSpPr>
            <p:spPr bwMode="auto">
              <a:xfrm>
                <a:off x="2064" y="1189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6" name="Line 126"/>
              <p:cNvSpPr>
                <a:spLocks noChangeShapeType="1"/>
              </p:cNvSpPr>
              <p:nvPr/>
            </p:nvSpPr>
            <p:spPr bwMode="auto">
              <a:xfrm>
                <a:off x="2577" y="1429"/>
                <a:ext cx="0" cy="18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7" name="Line 127"/>
              <p:cNvSpPr>
                <a:spLocks noChangeShapeType="1"/>
              </p:cNvSpPr>
              <p:nvPr/>
            </p:nvSpPr>
            <p:spPr bwMode="auto">
              <a:xfrm>
                <a:off x="2577" y="2147"/>
                <a:ext cx="0" cy="18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8" name="Line 128"/>
              <p:cNvSpPr>
                <a:spLocks noChangeShapeType="1"/>
              </p:cNvSpPr>
              <p:nvPr/>
            </p:nvSpPr>
            <p:spPr bwMode="auto">
              <a:xfrm>
                <a:off x="2577" y="2778"/>
                <a:ext cx="0" cy="15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49" name="Line 129"/>
              <p:cNvSpPr>
                <a:spLocks noChangeShapeType="1"/>
              </p:cNvSpPr>
              <p:nvPr/>
            </p:nvSpPr>
            <p:spPr bwMode="auto">
              <a:xfrm flipH="1">
                <a:off x="1544" y="1990"/>
                <a:ext cx="19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850" name="Line 130"/>
              <p:cNvSpPr>
                <a:spLocks noChangeShapeType="1"/>
              </p:cNvSpPr>
              <p:nvPr/>
            </p:nvSpPr>
            <p:spPr bwMode="auto">
              <a:xfrm flipV="1">
                <a:off x="1945" y="2170"/>
                <a:ext cx="0" cy="15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30878" name="Text Box 158"/>
            <p:cNvSpPr txBox="1">
              <a:spLocks noChangeArrowheads="1"/>
            </p:cNvSpPr>
            <p:nvPr/>
          </p:nvSpPr>
          <p:spPr bwMode="auto">
            <a:xfrm>
              <a:off x="1534" y="1990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Id</a:t>
              </a:r>
            </a:p>
          </p:txBody>
        </p:sp>
      </p:grpSp>
      <p:sp>
        <p:nvSpPr>
          <p:cNvPr id="150" name="Rectangle 7"/>
          <p:cNvSpPr txBox="1"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alibri" pitchFamily="34" charset="0"/>
              </a:rPr>
              <a:t>ESQUEMA de CONEXIÓN a la TIERRA TN-S</a:t>
            </a:r>
          </a:p>
        </p:txBody>
      </p:sp>
      <p:sp>
        <p:nvSpPr>
          <p:cNvPr id="151" name="15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BD2-1E43-43AE-919F-C8CD60E9492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56" name="Rectangle 26"/>
          <p:cNvSpPr>
            <a:spLocks noChangeArrowheads="1"/>
          </p:cNvSpPr>
          <p:nvPr/>
        </p:nvSpPr>
        <p:spPr bwMode="auto">
          <a:xfrm>
            <a:off x="1210935" y="5147059"/>
            <a:ext cx="3279775" cy="150018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CO"/>
          </a:p>
        </p:txBody>
      </p:sp>
      <p:grpSp>
        <p:nvGrpSpPr>
          <p:cNvPr id="164" name="163 Grupo"/>
          <p:cNvGrpSpPr/>
          <p:nvPr/>
        </p:nvGrpSpPr>
        <p:grpSpPr>
          <a:xfrm>
            <a:off x="4493173" y="5729069"/>
            <a:ext cx="3328823" cy="927100"/>
            <a:chOff x="4493173" y="5729069"/>
            <a:chExt cx="3328823" cy="927100"/>
          </a:xfrm>
        </p:grpSpPr>
        <p:sp>
          <p:nvSpPr>
            <p:cNvPr id="165" name="Text Box 22"/>
            <p:cNvSpPr txBox="1">
              <a:spLocks noChangeArrowheads="1"/>
            </p:cNvSpPr>
            <p:nvPr/>
          </p:nvSpPr>
          <p:spPr bwMode="auto">
            <a:xfrm>
              <a:off x="4493173" y="5959147"/>
              <a:ext cx="1382001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L max. &lt;</a:t>
              </a:r>
              <a:endPara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166" name="Line 23"/>
            <p:cNvSpPr>
              <a:spLocks noChangeShapeType="1"/>
            </p:cNvSpPr>
            <p:nvPr/>
          </p:nvSpPr>
          <p:spPr bwMode="auto">
            <a:xfrm>
              <a:off x="5755071" y="6178331"/>
              <a:ext cx="1844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CO" b="1">
                <a:latin typeface="+mn-lt"/>
              </a:endParaRPr>
            </a:p>
          </p:txBody>
        </p:sp>
        <p:sp>
          <p:nvSpPr>
            <p:cNvPr id="167" name="Text Box 24"/>
            <p:cNvSpPr txBox="1">
              <a:spLocks noChangeArrowheads="1"/>
            </p:cNvSpPr>
            <p:nvPr/>
          </p:nvSpPr>
          <p:spPr bwMode="auto">
            <a:xfrm>
              <a:off x="5872546" y="5729069"/>
              <a:ext cx="17510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0,8.V.S</a:t>
              </a:r>
              <a:r>
                <a:rPr lang="fr-FR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PH</a:t>
              </a:r>
              <a:r>
                <a:rPr lang="fr-FR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 </a:t>
              </a:r>
              <a:endPara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168" name="Text Box 25"/>
            <p:cNvSpPr txBox="1">
              <a:spLocks noChangeArrowheads="1"/>
            </p:cNvSpPr>
            <p:nvPr/>
          </p:nvSpPr>
          <p:spPr bwMode="auto">
            <a:xfrm>
              <a:off x="5926521" y="6198969"/>
              <a:ext cx="1895475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  <a:sym typeface="Symbol" pitchFamily="18" charset="2"/>
                </a:rPr>
                <a:t>.</a:t>
              </a:r>
              <a:r>
                <a:rPr lang="fr-FR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(</a:t>
              </a:r>
              <a:r>
                <a:rPr lang="fr-FR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1+m</a:t>
              </a:r>
              <a:r>
                <a:rPr lang="fr-FR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).Im</a:t>
              </a:r>
              <a:endParaRPr lang="fr-FR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</p:grpSp>
      <p:grpSp>
        <p:nvGrpSpPr>
          <p:cNvPr id="169" name="168 Grupo"/>
          <p:cNvGrpSpPr/>
          <p:nvPr/>
        </p:nvGrpSpPr>
        <p:grpSpPr>
          <a:xfrm>
            <a:off x="1677823" y="5905556"/>
            <a:ext cx="996950" cy="586204"/>
            <a:chOff x="1677823" y="5905556"/>
            <a:chExt cx="996950" cy="586204"/>
          </a:xfrm>
        </p:grpSpPr>
        <p:sp>
          <p:nvSpPr>
            <p:cNvPr id="170" name="Text Box 31"/>
            <p:cNvSpPr txBox="1">
              <a:spLocks noChangeArrowheads="1"/>
            </p:cNvSpPr>
            <p:nvPr/>
          </p:nvSpPr>
          <p:spPr bwMode="auto">
            <a:xfrm>
              <a:off x="2109623" y="5905556"/>
              <a:ext cx="441146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fr-FR" sz="1600" b="1">
                  <a:solidFill>
                    <a:schemeClr val="tx1"/>
                  </a:solidFill>
                  <a:latin typeface="+mn-lt"/>
                </a:rPr>
                <a:t>S</a:t>
              </a:r>
              <a:r>
                <a:rPr lang="fr-FR" sz="1600" b="1" baseline="-25000">
                  <a:solidFill>
                    <a:schemeClr val="tx1"/>
                  </a:solidFill>
                  <a:latin typeface="+mn-lt"/>
                </a:rPr>
                <a:t>PH</a:t>
              </a:r>
            </a:p>
          </p:txBody>
        </p:sp>
        <p:sp>
          <p:nvSpPr>
            <p:cNvPr id="171" name="Text Box 32"/>
            <p:cNvSpPr txBox="1">
              <a:spLocks noChangeArrowheads="1"/>
            </p:cNvSpPr>
            <p:nvPr/>
          </p:nvSpPr>
          <p:spPr bwMode="auto">
            <a:xfrm>
              <a:off x="2090573" y="6153206"/>
              <a:ext cx="584200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fr-FR" sz="1600" b="1" dirty="0">
                  <a:solidFill>
                    <a:schemeClr val="tx1"/>
                  </a:solidFill>
                  <a:latin typeface="+mn-lt"/>
                </a:rPr>
                <a:t>S</a:t>
              </a:r>
              <a:r>
                <a:rPr lang="fr-FR" sz="1600" b="1" baseline="-25000" dirty="0">
                  <a:solidFill>
                    <a:schemeClr val="tx1"/>
                  </a:solidFill>
                  <a:latin typeface="+mn-lt"/>
                </a:rPr>
                <a:t>PEN</a:t>
              </a:r>
            </a:p>
          </p:txBody>
        </p:sp>
        <p:sp>
          <p:nvSpPr>
            <p:cNvPr id="172" name="Text Box 28"/>
            <p:cNvSpPr txBox="1">
              <a:spLocks noChangeArrowheads="1"/>
            </p:cNvSpPr>
            <p:nvPr/>
          </p:nvSpPr>
          <p:spPr bwMode="auto">
            <a:xfrm>
              <a:off x="1677823" y="6024618"/>
              <a:ext cx="522288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600" b="1" dirty="0">
                  <a:solidFill>
                    <a:schemeClr val="tx1"/>
                  </a:solidFill>
                  <a:latin typeface="+mn-lt"/>
                </a:rPr>
                <a:t>m = </a:t>
              </a:r>
            </a:p>
          </p:txBody>
        </p:sp>
        <p:sp>
          <p:nvSpPr>
            <p:cNvPr id="173" name="Line 29"/>
            <p:cNvSpPr>
              <a:spLocks noChangeShapeType="1"/>
            </p:cNvSpPr>
            <p:nvPr/>
          </p:nvSpPr>
          <p:spPr bwMode="auto">
            <a:xfrm>
              <a:off x="2092161" y="6194481"/>
              <a:ext cx="536575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s-CO" sz="16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175" name="174 Conector recto de flecha"/>
          <p:cNvCxnSpPr/>
          <p:nvPr/>
        </p:nvCxnSpPr>
        <p:spPr>
          <a:xfrm rot="16200000" flipH="1">
            <a:off x="2306554" y="3884696"/>
            <a:ext cx="492812" cy="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 rot="10800000" flipV="1">
            <a:off x="2357442" y="4124325"/>
            <a:ext cx="623884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 rot="10800000" flipV="1">
            <a:off x="2366965" y="3648075"/>
            <a:ext cx="938210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 Box 25"/>
          <p:cNvSpPr txBox="1">
            <a:spLocks noChangeArrowheads="1"/>
          </p:cNvSpPr>
          <p:nvPr/>
        </p:nvSpPr>
        <p:spPr bwMode="auto">
          <a:xfrm>
            <a:off x="4160783" y="2632841"/>
            <a:ext cx="1562099" cy="13388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+mn-lt"/>
              </a:rPr>
              <a:t>Ajuste protección magnética </a:t>
            </a:r>
          </a:p>
          <a:p>
            <a:pPr>
              <a:spcBef>
                <a:spcPct val="50000"/>
              </a:spcBef>
            </a:pPr>
            <a:r>
              <a:rPr lang="es-ES" sz="1800" b="1" dirty="0" err="1" smtClean="0">
                <a:solidFill>
                  <a:schemeClr val="tx1"/>
                </a:solidFill>
                <a:latin typeface="+mn-lt"/>
              </a:rPr>
              <a:t>Im</a:t>
            </a:r>
            <a:endParaRPr lang="es-ES" sz="18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3" name="Text Box 25"/>
          <p:cNvSpPr txBox="1">
            <a:spLocks noChangeArrowheads="1"/>
          </p:cNvSpPr>
          <p:nvPr/>
        </p:nvSpPr>
        <p:spPr bwMode="auto">
          <a:xfrm>
            <a:off x="1008994" y="3545104"/>
            <a:ext cx="156078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+mn-lt"/>
              </a:rPr>
              <a:t>Longitud cable  L</a:t>
            </a:r>
            <a:endParaRPr lang="es-ES" sz="1800" b="1" baseline="-25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60" name="Picture 5" descr="http://www.usinenouvelle.com/expo/img/compact-nsx-disjoncteu-000180262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9245" y="2932386"/>
            <a:ext cx="974506" cy="9745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BD2-1E43-43AE-919F-C8CD60E9492F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066" y="1024759"/>
            <a:ext cx="7692355" cy="22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275" y="3904416"/>
            <a:ext cx="7725268" cy="220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739666" y="536027"/>
            <a:ext cx="8209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Longitudes de circuito máximas 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(en metros) para diferentes tamaños de conductores de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cobre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 y corrientes nominales para interruptores automáticos de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tipo B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 en un esquema de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230/240 V monofásico o trifásico 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TN con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m = 1</a:t>
            </a:r>
            <a:endParaRPr lang="es-ES" sz="12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718645" y="3447392"/>
            <a:ext cx="8209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Longitudes de circuito máximas 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(en metros) para diferentes tamaños de conductores de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cobre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 y corrientes nominales para interruptores automáticos de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tipo C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 en un esquema de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230/240 V monofásico o trifásico 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TN con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m = 1</a:t>
            </a:r>
            <a:endParaRPr lang="es-ES" sz="12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BD2-1E43-43AE-919F-C8CD60E9492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739666" y="536027"/>
            <a:ext cx="8209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Longitudes de circuito máximas 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(en metros) para diferentes tamaños de conductores de cobre y corrientes nominales para interruptores automáticos de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 tipo D 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en un esquema de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230/240 V monofásico o tr</a:t>
            </a:r>
            <a:r>
              <a:rPr lang="es-CO" sz="1200" dirty="0" smtClean="0">
                <a:solidFill>
                  <a:schemeClr val="tx1"/>
                </a:solidFill>
                <a:latin typeface="+mn-lt"/>
              </a:rPr>
              <a:t>ifásico TN con </a:t>
            </a:r>
            <a:r>
              <a:rPr lang="es-CO" sz="1200" b="1" dirty="0" smtClean="0">
                <a:solidFill>
                  <a:schemeClr val="tx1"/>
                </a:solidFill>
                <a:latin typeface="+mn-lt"/>
              </a:rPr>
              <a:t>m = 1</a:t>
            </a:r>
            <a:endParaRPr lang="es-ES" sz="12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03" y="1113706"/>
            <a:ext cx="7670111" cy="221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57200" y="851338"/>
            <a:ext cx="8276897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dirty="0" smtClean="0">
                <a:solidFill>
                  <a:srgbClr val="FF0000"/>
                </a:solidFill>
                <a:latin typeface="+mn-lt"/>
              </a:rPr>
              <a:t>¿Qué se debe realizar en caso de incompatibilidad?</a:t>
            </a:r>
            <a:endParaRPr lang="es-ES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472966" y="2641162"/>
            <a:ext cx="8276896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 Cambiar la curva de disparo del dispositivo de protección magneto-térmico (curva tipo </a:t>
            </a:r>
            <a:r>
              <a:rPr lang="es-ES" b="1" dirty="0" smtClean="0">
                <a:solidFill>
                  <a:schemeClr val="tx1"/>
                </a:solidFill>
                <a:latin typeface="+mn-lt"/>
              </a:rPr>
              <a:t>C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curva tipo </a:t>
            </a:r>
            <a:r>
              <a:rPr lang="es-E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B</a:t>
            </a:r>
            <a:r>
              <a:rPr lang="es-E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)</a:t>
            </a:r>
            <a:endParaRPr lang="es-ES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 Aumentar la sección del cable (solución costosa)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 Utilizar un dispositivo de detección residual </a:t>
            </a:r>
            <a:r>
              <a:rPr lang="es-ES" b="1" dirty="0" smtClean="0">
                <a:solidFill>
                  <a:schemeClr val="tx1"/>
                </a:solidFill>
                <a:latin typeface="+mn-lt"/>
              </a:rPr>
              <a:t>DDR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BD2-1E43-43AE-919F-C8CD60E9492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00034" y="898634"/>
            <a:ext cx="8215370" cy="168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s-ES" sz="2000" b="1" dirty="0" smtClean="0">
                <a:solidFill>
                  <a:schemeClr val="tx1"/>
                </a:solidFill>
                <a:latin typeface="+mn-lt"/>
              </a:rPr>
              <a:t>Ventajas :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ES" sz="10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Económico,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No necesita equipo particular o adicional.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44362" y="2554014"/>
            <a:ext cx="8286808" cy="299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s-ES" sz="2000" b="1" dirty="0" smtClean="0">
                <a:solidFill>
                  <a:schemeClr val="tx1"/>
                </a:solidFill>
                <a:latin typeface="+mn-lt"/>
              </a:rPr>
              <a:t>Inconvenientes :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ES" sz="10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No permite continuidad del servicio en caso de defecto de aislamiento (Disparo obligatorio a la primera falla),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Ajustes de los dispositivos de protección (Necesidad de personal calificado),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La corriente de falla es una corriente de corto-circuito (Riesgos de incendio),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Longitud de los cables de alimentación limitada.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endParaRPr lang="es-E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57200" y="5689203"/>
            <a:ext cx="8198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+mn-lt"/>
              </a:rPr>
              <a:t>Observación:  el esquema TN requiere una subestación privada  y es posible de pasar de TN-C a TN-S de lo contrario esta prohibido.</a:t>
            </a:r>
            <a:endParaRPr lang="es-E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alibri" pitchFamily="34" charset="0"/>
              </a:rPr>
              <a:t>VENTAJAS e INCONVENIENTES del ESQUEMA TN</a:t>
            </a:r>
            <a:endParaRPr lang="es-E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BD2-1E43-43AE-919F-C8CD60E9492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426</Words>
  <Application>Microsoft Office PowerPoint</Application>
  <PresentationFormat>Presentación en pantalla (4:3)</PresentationFormat>
  <Paragraphs>89</Paragraphs>
  <Slides>8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Dessin Designer</vt:lpstr>
      <vt:lpstr>DISTRIBUCIÓN B.T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IUFM de Lorraine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schémas de liaison à la terre TN.</dc:title>
  <dc:creator>SalleE53</dc:creator>
  <cp:lastModifiedBy>JATORRES</cp:lastModifiedBy>
  <cp:revision>95</cp:revision>
  <dcterms:created xsi:type="dcterms:W3CDTF">2001-10-04T12:15:30Z</dcterms:created>
  <dcterms:modified xsi:type="dcterms:W3CDTF">2013-04-28T22:11:59Z</dcterms:modified>
</cp:coreProperties>
</file>