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5" r:id="rId1"/>
  </p:sldMasterIdLst>
  <p:notesMasterIdLst>
    <p:notesMasterId r:id="rId6"/>
  </p:notesMasterIdLst>
  <p:sldIdLst>
    <p:sldId id="277" r:id="rId2"/>
    <p:sldId id="274" r:id="rId3"/>
    <p:sldId id="276" r:id="rId4"/>
    <p:sldId id="275" r:id="rId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CC33"/>
    <a:srgbClr val="FBDEA5"/>
    <a:srgbClr val="F7BC47"/>
    <a:srgbClr val="F4A70C"/>
    <a:srgbClr val="F2DC0E"/>
    <a:srgbClr val="FC042D"/>
    <a:srgbClr val="B64A7B"/>
    <a:srgbClr val="4A76B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3009" autoAdjust="0"/>
    <p:restoredTop sz="96913" autoAdjust="0"/>
  </p:normalViewPr>
  <p:slideViewPr>
    <p:cSldViewPr snapToGrid="0">
      <p:cViewPr varScale="1">
        <p:scale>
          <a:sx n="64" d="100"/>
          <a:sy n="64" d="100"/>
        </p:scale>
        <p:origin x="-12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50FE36F-8821-41AF-9CA3-050CB3324038}" type="slidenum">
              <a:rPr lang="fr-FR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O" smtClean="0"/>
          </a:p>
        </p:txBody>
      </p:sp>
      <p:sp>
        <p:nvSpPr>
          <p:cNvPr id="819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8479078-D026-4FEA-B015-7693BCC2E171}" type="slidenum">
              <a:rPr lang="es-CO" smtClean="0"/>
              <a:pPr/>
              <a:t>1</a:t>
            </a:fld>
            <a:endParaRPr lang="es-C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D50C2-17C0-4C6E-9E8D-8FECFA098F51}" type="slidenum">
              <a:rPr lang="fr-FR"/>
              <a:pPr/>
              <a:t>2</a:t>
            </a:fld>
            <a:endParaRPr lang="fr-FR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FCD50C2-17C0-4C6E-9E8D-8FECFA098F51}" type="slidenum">
              <a:rPr lang="fr-FR"/>
              <a:pPr/>
              <a:t>3</a:t>
            </a:fld>
            <a:endParaRPr lang="fr-FR"/>
          </a:p>
        </p:txBody>
      </p:sp>
      <p:sp>
        <p:nvSpPr>
          <p:cNvPr id="339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2C2146-E291-4E7B-BB46-5BF64F432EEA}" type="slidenum">
              <a:rPr lang="fr-FR"/>
              <a:pPr/>
              <a:t>4</a:t>
            </a:fld>
            <a:endParaRPr lang="fr-FR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402A24-4D91-4DDC-9515-15A5F8DD3B3B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96E6C-4CCE-4348-816A-7293BF29C556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E0269-AAB6-4086-AC8A-F23B52AAB466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598C5-E054-4E3C-B9C4-2F556A872B01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EBD8-9F11-460A-8E3D-CBE4EF9FC719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E89B4-23A7-4059-A295-BA925F8465B3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3790F-05AF-4203-B0BB-FC5E14A8CFA2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57F37-4729-429A-B8BD-DEF2E56BFDAC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519FE-EFFC-42E6-99BD-553615A7AA35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C4890-00D7-4ED1-8B52-2F995DBB912D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94DD2-B878-4810-831D-6B483DA66DD7}" type="slidenum">
              <a:rPr lang="fr-FR" smtClean="0"/>
              <a:pPr/>
              <a:t>‹Nº›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0916A-F57F-417F-A439-59409F44429E}" type="slidenum">
              <a:rPr lang="fr-FR" smtClean="0"/>
              <a:pPr/>
              <a:t>‹Nº›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gi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 Título"/>
          <p:cNvSpPr>
            <a:spLocks noGrp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r>
              <a:rPr lang="es-CO" b="1" dirty="0" smtClean="0"/>
              <a:t>DISTRIBUCIÓN B.T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55650" y="3886200"/>
            <a:ext cx="7704138" cy="1752600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s-CO" b="1" dirty="0" smtClean="0"/>
              <a:t>Instalaciones eléctricas</a:t>
            </a:r>
          </a:p>
          <a:p>
            <a:pPr>
              <a:defRPr/>
            </a:pPr>
            <a:r>
              <a:rPr lang="es-CO" dirty="0" smtClean="0"/>
              <a:t>Esquema de conexión a tierra IT</a:t>
            </a:r>
          </a:p>
          <a:p>
            <a:pPr>
              <a:defRPr/>
            </a:pPr>
            <a:endParaRPr lang="es-CO" dirty="0" smtClean="0"/>
          </a:p>
          <a:p>
            <a:pPr algn="r">
              <a:defRPr/>
            </a:pPr>
            <a:r>
              <a:rPr lang="es-CO" sz="1900" b="1" dirty="0" smtClean="0"/>
              <a:t>Guía de diseño instalaciones eléctricas según normas IEC - Cap. F página F31 a F37</a:t>
            </a:r>
          </a:p>
          <a:p>
            <a:pPr>
              <a:defRPr/>
            </a:pPr>
            <a:endParaRPr lang="es-CO" dirty="0" smtClean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764AD7-9A76-4A6B-9298-5E2CDEF24489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  <p:pic>
        <p:nvPicPr>
          <p:cNvPr id="2053" name="3 Image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24775" y="0"/>
            <a:ext cx="14192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http://bi2e.com/images/galerie/cablage/tgbt_huileri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94063" y="727075"/>
            <a:ext cx="226377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4924" name="Object 12"/>
          <p:cNvGraphicFramePr>
            <a:graphicFrameLocks noChangeAspect="1"/>
          </p:cNvGraphicFramePr>
          <p:nvPr/>
        </p:nvGraphicFramePr>
        <p:xfrm>
          <a:off x="410050" y="2130039"/>
          <a:ext cx="8229600" cy="4117975"/>
        </p:xfrm>
        <a:graphic>
          <a:graphicData uri="http://schemas.openxmlformats.org/presentationml/2006/ole">
            <p:oleObj spid="_x0000_s67586" name="Dessin Designer" r:id="rId4" imgW="5743080" imgH="2874960" progId="">
              <p:embed/>
            </p:oleObj>
          </a:graphicData>
        </a:graphic>
      </p:graphicFrame>
      <p:sp>
        <p:nvSpPr>
          <p:cNvPr id="294925" name="Text Box 13"/>
          <p:cNvSpPr txBox="1">
            <a:spLocks noChangeArrowheads="1"/>
          </p:cNvSpPr>
          <p:nvPr/>
        </p:nvSpPr>
        <p:spPr bwMode="auto">
          <a:xfrm>
            <a:off x="338042" y="937243"/>
            <a:ext cx="8382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marL="288925" indent="-288925"/>
            <a:r>
              <a:rPr lang="es-ES" sz="2000" dirty="0" smtClean="0">
                <a:latin typeface="Calibri" pitchFamily="34" charset="0"/>
              </a:rPr>
              <a:t>En este sistema de explotación…</a:t>
            </a:r>
          </a:p>
          <a:p>
            <a:pPr marL="288925" indent="-288925">
              <a:buFont typeface="Wingdings" pitchFamily="2" charset="2"/>
              <a:buChar char="§"/>
            </a:pPr>
            <a:r>
              <a:rPr lang="es-ES" sz="2000" dirty="0" smtClean="0">
                <a:latin typeface="Calibri" pitchFamily="34" charset="0"/>
                <a:sym typeface="Monotype Sorts" pitchFamily="2" charset="2"/>
              </a:rPr>
              <a:t>el </a:t>
            </a:r>
            <a:r>
              <a:rPr lang="es-ES" sz="2000" b="1" dirty="0" smtClean="0">
                <a:latin typeface="Calibri" pitchFamily="34" charset="0"/>
                <a:sym typeface="Monotype Sorts" pitchFamily="2" charset="2"/>
              </a:rPr>
              <a:t>neutro</a:t>
            </a:r>
            <a:r>
              <a:rPr lang="es-ES" sz="2000" dirty="0" smtClean="0">
                <a:latin typeface="Calibri" pitchFamily="34" charset="0"/>
                <a:sym typeface="Monotype Sorts" pitchFamily="2" charset="2"/>
              </a:rPr>
              <a:t> se aísla de la tierra </a:t>
            </a:r>
            <a:r>
              <a:rPr lang="es-ES" sz="2000" b="1" dirty="0" smtClean="0">
                <a:latin typeface="Calibri" pitchFamily="34" charset="0"/>
                <a:sym typeface="Monotype Sorts" pitchFamily="2" charset="2"/>
              </a:rPr>
              <a:t>con una impedancia </a:t>
            </a:r>
            <a:r>
              <a:rPr lang="es-ES" sz="2000" dirty="0" smtClean="0">
                <a:latin typeface="Calibri" pitchFamily="34" charset="0"/>
                <a:sym typeface="Monotype Sorts" pitchFamily="2" charset="2"/>
              </a:rPr>
              <a:t>conocida</a:t>
            </a:r>
          </a:p>
          <a:p>
            <a:pPr marL="288925" indent="-288925">
              <a:buFont typeface="Wingdings" pitchFamily="2" charset="2"/>
              <a:buChar char="§"/>
            </a:pPr>
            <a:r>
              <a:rPr lang="es-ES" sz="2000" dirty="0" smtClean="0">
                <a:latin typeface="Calibri" pitchFamily="34" charset="0"/>
                <a:sym typeface="Monotype Sorts" pitchFamily="2" charset="2"/>
              </a:rPr>
              <a:t>las </a:t>
            </a:r>
            <a:r>
              <a:rPr lang="es-ES" sz="2000" b="1" dirty="0" smtClean="0">
                <a:latin typeface="Calibri" pitchFamily="34" charset="0"/>
                <a:sym typeface="Monotype Sorts" pitchFamily="2" charset="2"/>
              </a:rPr>
              <a:t>masas</a:t>
            </a:r>
            <a:r>
              <a:rPr lang="es-ES" sz="2000" dirty="0" smtClean="0">
                <a:latin typeface="Calibri" pitchFamily="34" charset="0"/>
                <a:sym typeface="Monotype Sorts" pitchFamily="2" charset="2"/>
              </a:rPr>
              <a:t> de utilizaciones se conectan a la </a:t>
            </a:r>
            <a:r>
              <a:rPr lang="es-ES" sz="2000" b="1" dirty="0" smtClean="0">
                <a:latin typeface="Calibri" pitchFamily="34" charset="0"/>
                <a:sym typeface="Monotype Sorts" pitchFamily="2" charset="2"/>
              </a:rPr>
              <a:t>tierra</a:t>
            </a:r>
            <a:endParaRPr lang="es-ES" sz="2000" b="1" dirty="0">
              <a:latin typeface="Calibri" pitchFamily="34" charset="0"/>
              <a:sym typeface="Monotype Sorts" pitchFamily="2" charset="2"/>
            </a:endParaRP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 bwMode="auto">
          <a:xfrm>
            <a:off x="0" y="0"/>
            <a:ext cx="9144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Calibri" pitchFamily="34" charset="0"/>
              </a:rPr>
              <a:t>ESQUEMAS de CONEXIÓN a la TIERRA IT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2458-FA25-44C8-988F-55A705BD85A2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8" name="7 Rectángulo"/>
          <p:cNvSpPr/>
          <p:nvPr/>
        </p:nvSpPr>
        <p:spPr>
          <a:xfrm>
            <a:off x="3297230" y="2614153"/>
            <a:ext cx="857256" cy="214314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600" b="1" dirty="0" smtClean="0"/>
              <a:t>T.G.B.T</a:t>
            </a:r>
            <a:endParaRPr lang="es-CO" sz="1600" b="1" dirty="0"/>
          </a:p>
        </p:txBody>
      </p:sp>
      <p:sp>
        <p:nvSpPr>
          <p:cNvPr id="9" name="8 Elipse"/>
          <p:cNvSpPr/>
          <p:nvPr/>
        </p:nvSpPr>
        <p:spPr>
          <a:xfrm>
            <a:off x="3225792" y="4400103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Elipse"/>
          <p:cNvSpPr/>
          <p:nvPr/>
        </p:nvSpPr>
        <p:spPr>
          <a:xfrm>
            <a:off x="4083048" y="4400103"/>
            <a:ext cx="142876" cy="142876"/>
          </a:xfrm>
          <a:prstGeom prst="ellipse">
            <a:avLst/>
          </a:prstGeom>
          <a:solidFill>
            <a:srgbClr val="00B05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Elipse"/>
          <p:cNvSpPr/>
          <p:nvPr/>
        </p:nvSpPr>
        <p:spPr>
          <a:xfrm>
            <a:off x="3230554" y="3942900"/>
            <a:ext cx="142876" cy="142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Elipse"/>
          <p:cNvSpPr/>
          <p:nvPr/>
        </p:nvSpPr>
        <p:spPr>
          <a:xfrm>
            <a:off x="4083048" y="3942900"/>
            <a:ext cx="142876" cy="14287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Rectángulo"/>
          <p:cNvSpPr/>
          <p:nvPr/>
        </p:nvSpPr>
        <p:spPr>
          <a:xfrm>
            <a:off x="569626" y="4152276"/>
            <a:ext cx="1588957" cy="10043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dirty="0" smtClean="0"/>
              <a:t>3422</a:t>
            </a:r>
            <a:r>
              <a:rPr lang="el-GR" sz="1800" dirty="0" smtClean="0">
                <a:cs typeface="Times New Roman"/>
              </a:rPr>
              <a:t>Ω</a:t>
            </a:r>
            <a:r>
              <a:rPr lang="es-CO" sz="1800" dirty="0" smtClean="0">
                <a:cs typeface="Times New Roman"/>
              </a:rPr>
              <a:t>/km</a:t>
            </a:r>
            <a:endParaRPr lang="es-CO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4924" name="Object 12"/>
          <p:cNvGraphicFramePr>
            <a:graphicFrameLocks noChangeAspect="1"/>
          </p:cNvGraphicFramePr>
          <p:nvPr/>
        </p:nvGraphicFramePr>
        <p:xfrm>
          <a:off x="463843" y="1125698"/>
          <a:ext cx="8229600" cy="4117975"/>
        </p:xfrm>
        <a:graphic>
          <a:graphicData uri="http://schemas.openxmlformats.org/presentationml/2006/ole">
            <p:oleObj spid="_x0000_s69634" name="Dessin Designer" r:id="rId4" imgW="5743080" imgH="2874960" progId="">
              <p:embed/>
            </p:oleObj>
          </a:graphicData>
        </a:graphic>
      </p:graphicFrame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72458-FA25-44C8-988F-55A705BD85A2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13" name="12 Triángulo isósceles"/>
          <p:cNvSpPr/>
          <p:nvPr/>
        </p:nvSpPr>
        <p:spPr>
          <a:xfrm>
            <a:off x="2014538" y="3705226"/>
            <a:ext cx="238125" cy="280987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14 Triángulo isósceles"/>
          <p:cNvSpPr/>
          <p:nvPr/>
        </p:nvSpPr>
        <p:spPr>
          <a:xfrm rot="10800000">
            <a:off x="2000252" y="3071813"/>
            <a:ext cx="238125" cy="280987"/>
          </a:xfrm>
          <a:prstGeom prst="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7" name="16 Conector recto"/>
          <p:cNvCxnSpPr/>
          <p:nvPr/>
        </p:nvCxnSpPr>
        <p:spPr>
          <a:xfrm rot="10800000" flipV="1">
            <a:off x="1204914" y="2978149"/>
            <a:ext cx="885827" cy="317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981075" y="3290888"/>
            <a:ext cx="452438" cy="476250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dirty="0" smtClean="0">
                <a:solidFill>
                  <a:schemeClr val="tx1"/>
                </a:solidFill>
              </a:rPr>
              <a:t>1</a:t>
            </a:r>
            <a:endParaRPr lang="es-CO" sz="1800" dirty="0">
              <a:solidFill>
                <a:schemeClr val="tx1"/>
              </a:solidFill>
            </a:endParaRPr>
          </a:p>
        </p:txBody>
      </p:sp>
      <p:cxnSp>
        <p:nvCxnSpPr>
          <p:cNvPr id="25" name="24 Conector recto"/>
          <p:cNvCxnSpPr>
            <a:endCxn id="22" idx="0"/>
          </p:cNvCxnSpPr>
          <p:nvPr/>
        </p:nvCxnSpPr>
        <p:spPr>
          <a:xfrm rot="16200000" flipH="1">
            <a:off x="1046561" y="3130155"/>
            <a:ext cx="319086" cy="238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>
            <a:stCxn id="22" idx="2"/>
          </p:cNvCxnSpPr>
          <p:nvPr/>
        </p:nvCxnSpPr>
        <p:spPr>
          <a:xfrm rot="5400000">
            <a:off x="796529" y="4166001"/>
            <a:ext cx="809629" cy="11903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 rot="10800000" flipV="1">
            <a:off x="1195391" y="4562474"/>
            <a:ext cx="947735" cy="4761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33 Elipse"/>
          <p:cNvSpPr/>
          <p:nvPr/>
        </p:nvSpPr>
        <p:spPr>
          <a:xfrm>
            <a:off x="2090738" y="4500563"/>
            <a:ext cx="114300" cy="1000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5" name="34 Trapecio"/>
          <p:cNvSpPr/>
          <p:nvPr/>
        </p:nvSpPr>
        <p:spPr>
          <a:xfrm rot="5400000">
            <a:off x="638175" y="3328988"/>
            <a:ext cx="352425" cy="290513"/>
          </a:xfrm>
          <a:prstGeom prst="trapezoid">
            <a:avLst/>
          </a:prstGeom>
          <a:solidFill>
            <a:schemeClr val="bg1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8" name="37 Forma libre"/>
          <p:cNvSpPr/>
          <p:nvPr/>
        </p:nvSpPr>
        <p:spPr>
          <a:xfrm>
            <a:off x="264826" y="2485869"/>
            <a:ext cx="2893102" cy="3057994"/>
          </a:xfrm>
          <a:custGeom>
            <a:avLst/>
            <a:gdLst>
              <a:gd name="connsiteX0" fmla="*/ 424722 w 2893102"/>
              <a:gd name="connsiteY0" fmla="*/ 317292 h 3057994"/>
              <a:gd name="connsiteX1" fmla="*/ 214859 w 2893102"/>
              <a:gd name="connsiteY1" fmla="*/ 617095 h 3057994"/>
              <a:gd name="connsiteX2" fmla="*/ 19987 w 2893102"/>
              <a:gd name="connsiteY2" fmla="*/ 1426564 h 3057994"/>
              <a:gd name="connsiteX3" fmla="*/ 334781 w 2893102"/>
              <a:gd name="connsiteY3" fmla="*/ 2370944 h 3057994"/>
              <a:gd name="connsiteX4" fmla="*/ 1489023 w 2893102"/>
              <a:gd name="connsiteY4" fmla="*/ 2985541 h 3057994"/>
              <a:gd name="connsiteX5" fmla="*/ 2223541 w 2893102"/>
              <a:gd name="connsiteY5" fmla="*/ 2805659 h 3057994"/>
              <a:gd name="connsiteX6" fmla="*/ 2373443 w 2893102"/>
              <a:gd name="connsiteY6" fmla="*/ 2430905 h 3057994"/>
              <a:gd name="connsiteX7" fmla="*/ 2673246 w 2893102"/>
              <a:gd name="connsiteY7" fmla="*/ 1201711 h 3057994"/>
              <a:gd name="connsiteX8" fmla="*/ 2673246 w 2893102"/>
              <a:gd name="connsiteY8" fmla="*/ 1201711 h 3057994"/>
              <a:gd name="connsiteX9" fmla="*/ 2658256 w 2893102"/>
              <a:gd name="connsiteY9" fmla="*/ 317292 h 3057994"/>
              <a:gd name="connsiteX10" fmla="*/ 1264171 w 2893102"/>
              <a:gd name="connsiteY10" fmla="*/ 47469 h 3057994"/>
              <a:gd name="connsiteX11" fmla="*/ 1264171 w 2893102"/>
              <a:gd name="connsiteY11" fmla="*/ 32479 h 305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893102" h="3057994">
                <a:moveTo>
                  <a:pt x="424722" y="317292"/>
                </a:moveTo>
                <a:cubicBezTo>
                  <a:pt x="353518" y="374754"/>
                  <a:pt x="282315" y="432216"/>
                  <a:pt x="214859" y="617095"/>
                </a:cubicBezTo>
                <a:cubicBezTo>
                  <a:pt x="147403" y="801974"/>
                  <a:pt x="0" y="1134256"/>
                  <a:pt x="19987" y="1426564"/>
                </a:cubicBezTo>
                <a:cubicBezTo>
                  <a:pt x="39974" y="1718872"/>
                  <a:pt x="89942" y="2111115"/>
                  <a:pt x="334781" y="2370944"/>
                </a:cubicBezTo>
                <a:cubicBezTo>
                  <a:pt x="579620" y="2630773"/>
                  <a:pt x="1174230" y="2913089"/>
                  <a:pt x="1489023" y="2985541"/>
                </a:cubicBezTo>
                <a:cubicBezTo>
                  <a:pt x="1803816" y="3057994"/>
                  <a:pt x="2076138" y="2898098"/>
                  <a:pt x="2223541" y="2805659"/>
                </a:cubicBezTo>
                <a:cubicBezTo>
                  <a:pt x="2370944" y="2713220"/>
                  <a:pt x="2298492" y="2698230"/>
                  <a:pt x="2373443" y="2430905"/>
                </a:cubicBezTo>
                <a:cubicBezTo>
                  <a:pt x="2448394" y="2163580"/>
                  <a:pt x="2673246" y="1201711"/>
                  <a:pt x="2673246" y="1201711"/>
                </a:cubicBezTo>
                <a:lnTo>
                  <a:pt x="2673246" y="1201711"/>
                </a:lnTo>
                <a:cubicBezTo>
                  <a:pt x="2670748" y="1054308"/>
                  <a:pt x="2893102" y="509666"/>
                  <a:pt x="2658256" y="317292"/>
                </a:cubicBezTo>
                <a:cubicBezTo>
                  <a:pt x="2423410" y="124918"/>
                  <a:pt x="1496519" y="94938"/>
                  <a:pt x="1264171" y="47469"/>
                </a:cubicBezTo>
                <a:cubicBezTo>
                  <a:pt x="1031824" y="0"/>
                  <a:pt x="1147997" y="16239"/>
                  <a:pt x="1264171" y="32479"/>
                </a:cubicBezTo>
              </a:path>
            </a:pathLst>
          </a:cu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9" name="38 Rectángulo"/>
          <p:cNvSpPr/>
          <p:nvPr/>
        </p:nvSpPr>
        <p:spPr>
          <a:xfrm>
            <a:off x="2120328" y="3290888"/>
            <a:ext cx="452438" cy="4762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dirty="0" smtClean="0">
                <a:solidFill>
                  <a:schemeClr val="tx1"/>
                </a:solidFill>
              </a:rPr>
              <a:t>2</a:t>
            </a:r>
            <a:endParaRPr lang="es-CO" sz="1800" dirty="0">
              <a:solidFill>
                <a:schemeClr val="tx1"/>
              </a:solidFill>
            </a:endParaRPr>
          </a:p>
        </p:txBody>
      </p:sp>
      <p:sp>
        <p:nvSpPr>
          <p:cNvPr id="40" name="Rectangle 4"/>
          <p:cNvSpPr>
            <a:spLocks noChangeArrowheads="1"/>
          </p:cNvSpPr>
          <p:nvPr/>
        </p:nvSpPr>
        <p:spPr bwMode="auto">
          <a:xfrm>
            <a:off x="470054" y="5260772"/>
            <a:ext cx="8215370" cy="1170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ES" sz="1000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ES" sz="2000" b="1" dirty="0" smtClean="0">
                <a:solidFill>
                  <a:schemeClr val="tx1"/>
                </a:solidFill>
                <a:latin typeface="+mn-lt"/>
              </a:rPr>
              <a:t>1</a:t>
            </a: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- Controlador Permanente de Aislamiento</a:t>
            </a:r>
          </a:p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</a:pPr>
            <a:r>
              <a:rPr lang="es-ES" sz="2000" b="1" dirty="0" smtClean="0">
                <a:latin typeface="+mn-lt"/>
              </a:rPr>
              <a:t>2</a:t>
            </a:r>
            <a:r>
              <a:rPr lang="es-ES" sz="2000" dirty="0" smtClean="0">
                <a:latin typeface="+mn-lt"/>
              </a:rPr>
              <a:t>- Limitador de sobretensiones</a:t>
            </a:r>
            <a:endParaRPr lang="es-ES" sz="2000" dirty="0" smtClean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9636" name="AutoShape 4" descr="data:image/jpeg;base64,/9j/4AAQSkZJRgABAQAAAQABAAD/2wCEAAkGBhQSEBQUEhQUFBQUFxUYFBcXFxcUFBcXFxUaFxcXFxgYHCYeFxojGhUXHy8gIycpLCwsGB8xNTAqNSYrLCkBCQoKDgwOGg8PGiwkHBwsLCwpLCwsLCwsLCwsLCwsLCwsLCwsLCwsLCwsLCwsLCwsLCwsLCwsLCwsLCwsKSwsLP/AABEIAMIBAwMBIgACEQEDEQH/xAAcAAABBQEBAQAAAAAAAAAAAAADAAECBAUGBwj/xABNEAABAgMEBAkGCwQKAwEAAAABAAIDBBESITHwBUFRcQYTImFzgZGxsgcyQqHB0RQjJDRDUnKS0+HxM1Oz0hViZHSCg5OiwuIlNWMX/8QAGgEAAwEBAQEAAAAAAAAAAAAAAAECAwQFBv/EAC0RAQACAQIEAwgCAwAAAAAAAAABAhEhMQMSQYEiUfAEEzIzUmGRsXHBBSMk/9oADAMBAAIRAxEAPwDrmtUyE7AnKTUB7aqrCbYmm7IrPW007i1aAaqenGWWQ4uuE8V+y+jT/usLbhfFjz0Ycb4c+WrYakSoMfUA7RVO5yyaIRHrOnHEhXYiqvZVBuenNG2mxK/Uf4SrPk8l6SzNx9i040H4uITcLD/CU3AyEGwS0G9gY07akF3u7F0Un/Vaf4c/E14lY/lvAKYCYpwuXLoKiQCnnakgZRolnPanspiEZBlElSIUHBACiOWbMwrRK03NQzCTDgOHMgBCgmn0j/CF6TLQaNG5cT5RYdIMHpH+ALvIQuGdS3v8undlWfHbsVlPRSTUWDVEpqKSZAMkU6RznsQEHNUXNztRE1EEAWqDmo7ghuCZgWEkSiSWC1UmqQTNUrKFEAnjy4iQ3Mdg9pHaLj1XHqSRWoicFOrK0FNkwyx/7SES145waHqr3rSqsjTEk9kT4RAFpwFIrAL3NA85u1wAoRrFNYvLIadhRW1a4A62k0IOy9b3rzeOvf7MOHbl8Fu33X3uUA1RdFAxIA5yAFhaT4VgO4qVHHRnXCyKtbz7D3DElZ1pa2zWbxUfTs6S5svCve8i3TUMQ0+I8wG1D8nEwXw5gnXEYeow7u5XODmguKBfFdbjxPPdWobXFoOvnOvcsvyXO+Ljj+tC8Lx7F0zNfdWrXphzRE+8i1t5z2dznOfzYBKqk1cTrJSTEJ0EVEimLs55lQn56y0oDluEflJdAmXy8vBhRHQgOMfFeWtqQDZaA4YVoTU36ljnyozWuBJ/6p/FXLTdXTs0aVJIO3FzfehRdExD6BTwp1bvKjNfupP/AFD+KhO8qU3+7kvvn8Vco7QsT6pG9VY+jXjUnoHXTfCqLONaJniGQ2OJHFEkkkAUJLnDAVXZTXDKI+XL5XiQ9jC8tiViQ3sZ55ZEa5tHNFXFpBqAaG6/zTQBgGA+BHNhzibDiKj1a8fVjfTUitENrwyNxr3B3N5zLBuu9Hm9qzte+YjpHRUUrjLQPlRnv7COp/4igfKfPfXkR/gf/MuU/op9PNT/ANFP2exaaJdKfKXpDVGlB/le8FWdEeVOa+EwmTBgRYUR7WGwyw5tpwbaBAGBcDQg1p1rkTo06+u8IEKBZiwOmZ42oD6LITHPfncpON53nvKiUkmKSeqbPcgIkKDgiKKAFTNydS6vUEkzyz2hOnaFKiRoqbUxCk0JESyNJ8G4EYlz4dHn02Esed5FzusFbBCg8JxMxrBYidJc03gHLk3ujkbDEu9Taq9NSkOTlI75djIZZBiOBAqSWMc5tompdeNZKvxI9FzvCnSJ+CxxW4wogPWxwVTe1t5KKVjaHIaG0xNRGgumo4vxtc+4rR0OWMJZDnYkAupU3Na4trQHkc5oTTHHWuW0ZHpCZyqC0bWNaVvwv1rtoQjwXWYsJrpYgBwLGWQCOS+G8CocMbjfS+q5b8SazMZ3dMRExE4UdO6WnZZpPwqMaYVIOsCmC7jgLpqJNSTIkWhfae00FKhpoDvN68803MWtHUN5aQAdZAeCB1A03AbF2vkxH/jYf24v8Rw9ivhzM11RxMZ0deExcmqhvKtmHGjXLntLzNQVrTj1zmlHYqoDg4J+WTPO0UOypZ7CR1lYpiPJ85x6ytqGPlsfnYzvhrIhMNbgTtuzRPrK6xlCJEdtPaq7gdp7VocQdh7EJ0ua4IPGFHikUQqIhhUOCkGk4D1daC0MIfP60/F3orYDtikJY5KRgiHnO9ElD8bL9ND/AIjVGLdipyo+Nl+mZ/EammYfRbsT196RTuxPXnP6NnOdSlBimKdJMGUSM5z7JJnIARCSnemTCkFIBME9VJkQnCZKqZHcVXixESIVVjFI1OcjUC5PhLH+TRvsP9YXRz7ly+nnfFPreLLt2BVQIcTo1gLBWtObVeb1vQZk0DTGLoYpdfWmyhN3Uudlp0MFmyTSt4V6BptgN7HdVFzXraZ0h11mmIzLS05EHwchoIaKUB53VPevRfJk3/xsL7UX+K5eZTGlYceG6G1rwaWgTSnJ5VLj/VovTfJi+ujoddT4gG4O/XtKrhxaK+JlxprNvC6tCiIqFEK0Ys2cK57SS6GbXPaRVQHC8ZZn4xH7tnqMP3LLl33m/OSVoxfn0Xo2/wDBZQNCc9irColowymLfy1oDI2pNEfqUYlpmBESFRVbezOfapBx2HPWiYOJW3QNigWkYiiaAHk0A27hTEnYE8c7Lwp5ZPRnTTryiyX7SX6Znjaq0xircmPjJfp4fjYtMYY2nL6Kdid5znamoncbznWmOc590oM5Mc6s6k5TJgkxCdMUBA5xSUgN/r9gSQFEJVTVTVQZyVEvTOKE4oMnxFRnpsMbadUitDShN+8jvVlxWXph3xR6kF1UnaUhuJvcL9gPaKih6zgqc9o5kZrmiLS0CKlmFR9tZEWbLZiGwG51Ki6lL66q/VwKuyk7EpiBqJowEkuaQRbIbSw5uJxPMo5pacsM/wD/ADUuNRMQ+tjh3Eoo8lTzeJiCN/GADsYV00jpF/HBri2y4voSADRvGgWSHGoqxtSQDU3VrdqaP0m4ubas0e+ywgaxUkE1xLLx9lynntBcsOPkfJVFa4kx5c1Dmihi1FppbWnFDbhVd5wT0EZOVbBc9jy1z3Wm2gDacT6QB/RRj6VewmhZfE4prSwuNQ8NtEiIMWkuA5IoW36zKJpeMCQ1sMkvcxlWOaLQA1iI6t5vF1NrkpuWGtW6+g3mpPquQXn1ojZgRIYcKUJfTcHvaPUBXnqhuwCqs5TLPm1z+kguhmwsDSQWkBwMx8/fzw2/8VlcRyncx9q1p66ed0Y/4rMZMlpdShDsQcMa3KupoONDmuzPXuRpYNcaPNHei7Vud79SrOmP6rfX70N0xTUOz8+ZKYzCq2xLTc1rDQhwIupzbaokBwcQGtceetAAMXE6gs6Fph914uFBVrTQbBUVxCJF0q/C0KUp5rRcL6GgvvvUxTzaTxI6RovvmxSyw3ek7C0fY3YMgTX1x7VSZOO2jsHuUxME6+5PCcoTrKX6jn2o0q2kSV6aH42fqqsw8nE161Zkr4kt08PxsVM5fRLsSmJzqTkXneUxUJMUyfOc9iSYMmKcqKAcHOSknBSQGZVMSmJUShREoLnKT3ILigpJzlmaXf8AFnqV2LEWVpKJVpQIc+ZYmKx1bhjtuDuThgbW0Ya63SlOElCRYNx2O20U4br8+tXZKEzXDGGz8ly3iZ2dnCtSueeMjSvCtpuMM9YN+vZmi1ZbhS2lbJpVourr2XX3KEvAZWnF/wC381pQpeGPojibwDQ0prBpr9RXPNeJ0n1+G3vPZ/p9flAcIYdxdDBtBvKIBqHVoDya+ibjcrDOE7KCjN1A6gwpg27EYK1LS8N30RHOQ6mG21u7VcbIs+oOw+0pcvG+r1+Ezf2f6fX5VZLSXGg3UABI+9TWERzrkV0FrfNaBdfQAfmgvwXXwYtFfFOrk4s1m2axiFKaKwdI61tTJWHPnFbwycFpH5+7om+xYzzyu1bGkT8vd0Qz6lhxjyj1q+ppOCrxTsRnOG1CLa60yM0KZArin4ugxTBAECcIfWpCiSokojld0d58t/eGeKGqEUq/ozz5Yf2iH44aCfRLhed59yRTuF5359iwOHMctk3UcWsdEgsivaaFsJ8QNiOBGHJNNxUwltscDgQaY0oacx51KzvWJD0HKS8zCdDDYERwe1jYfIEZtmpD2gUiWRyg43jGq5/Sso2JpKbDpN00eJlrNl8OHxbix/Kq97SK0F7ankbkFl3NM5wTUXKz8tEhy+jWRn24rZmVD3VLiTeDeb3bzj1rqqIMrSSVrnSTwGUSoOcmtIbnJKM5yC96k8qpHiISHGiLNnYlxVqPExWbMPxTxoqFCG69XtHtuqQMNt1w11WfCz7FfkYgpSoPUcaU2ZquZs2pVt9QLwai8D2XLYlGX2r631wpfSurmWTJ7BSu6l1aexasu11byOrq/NRIXYEs0UxNLtW3cjMg0OBIoLy5vNqpd5g7Sq7fOx2elSgJAN2rXylZtVpefQpfTW7ZjcKpQkg2gpsH5lRenh4GhqNta77zzpoi2psi27Nmlg6QW9NrBn8FpXcnBaR+fnogsWM28jXVbOk/n56L2H3LHjPq9xwN60EAcWe/BGhwvVm9DhxTSlB2bsVZgxsN9+43e/tQI8g3oRClxl6t6Qm4b4jTDhiGKNDgK2SR6QFTZrsqQmX3OyEKcqg7MlWGSsFzR8YWuP1mckY+kD7FXmnaqauznz+ggaAbTUdiDkp2AWOsml2yhBrrBGIVnRjfjJX+8QvHDVKPEq0c1ablc0WfjJb+8QvGxBPot2J60KYgte0te0Oa4EOa4AhwOIIOOeZTcbzvKRWZMrRfBmWl3F0CC1jiLNaucQ3GyLTjZbzCmAVxkixsR8QNAe8Ma919XBlQwY0utGmGKsKKYAmpJkSxbaHWHtiMrXkvb5rrqYdl6LnPanKZAKvN3JJA70kBglygSkSoPKAHFeqkV6LFcqsQpqV47lnRHXncVbmCqDnX9Sc7CA4AWrJsWXLLXlVytmvJlakBizZZq1ZdZktMYjgIcII9m7OdqeCAdrQ4iNMMoNef1QIpW1Nmdt2bNFYWkCtyaWDPlXXcOC0mfl3+WfC5YkZ/LJO05K29KD5f/lHwuWDFZVx3lakUxHL3lxpfzADsCeE8NrUXm4c3vuSaw6utKI3mogbamxNAiR2gAD0qX51oNlODtQM6NOWmmuZQgW7Nm80HMRTXv/Su6ERjd3KscExYgZTmHC6mCv6MPLl+nheNqzgFoaNHKgdPC8bUB9D27z1qWfUgtFCUULMjlMM9aVc9abOewpgs57E2c52p0xQDCmf1CSeiSC0c6SgxHKbnIERNUBRCq0RGiFVohTg1KYKoRHK7MFUIqoBh9FWmeGQgPsOY51ADUObr5qI7lyHCMfHn7Le5RasKiZdnL+U+EMYcbq4s97gtCD5XJcfRzH3IX4q8naNiOyAaVWc1qb1pvlhl/wB1Mfdg/iLqODPCkTsExWNewB7mUcWk3AGvJu9L1LwEQivXvJWKSJ6aJ4WJcsC0Ydq99UGKUSqFFTxhmzppYOkCtyZWFpDAqq7m4TSvz9vRnwuWJH8528ra0uflzeiPhesSZ89289606l0WtHyr4hIYK7SS1oFTS9ziAL6YlDnZZ7HuY9pY5po5puIPP2167sVCBGoCDWh2XG5Enp4xHWqAXACgp5oph1IwM6FFkH8XxhbRhdZtXUtAVoRquQ5OUdEeGMAJcaAEhtTzE3VTxp4uY1hoA2uGJu1oIdTrSjONRO48KUJfYPJINHE6qGhrRXJnR7Gw7TItpwJq0toKbQfYs1kWnXiptGut6YCBuK0dGefB6aF4256lnC5aGi/Pg9NC8bUSUPoxzbzvKaiI/E8+faoErMIlMU5TFMEolOmzn1oBs7Ekg5JM3MuKC8qRKG6tL0GE8qtFKsRFVipwFKYKoxCrscqk9UAiFyPCD9udzPCuxsrjuEXzl25nhStscboyEEOLG0NDUuI84gC8A6vzXRyOjZfiozgIkOLDAcxpIe17SaODrsRdsrsXNSc7ZLaUDmm4nChxB2C89vWtuLpYkUcGMaaWrLg97hsaBgK7aLmtnZrCGmIMMxA6G2w1zWmzUmzVgLgCb6BxdSt9KL0PyatpJHponhhrzaLMW31pQXADGgC9O8nw+RjpIm/0fcio4nwuoQoqKhRVpLBmzKwNILemVg6Q1qq7hwulvnzOjd4XrLm4AtuNa8o6ufetTS3z5nRu8L1Qm2G2/wC27vOtWUKYhpnQ0VzglZznPsAEISfiCiNaihm7OKBhWMsdoRYcqcKowHP67++78lMN2Ec14QFeJJHaj6O86F0sPxBRAN9cKb79R7O5PKCljpG9+exEh9GvN53+1Nn2J34nee/9FEqAZMnOc51Js59aAZMTnPUnOe1RJTBrSSiU6eBo5aqg8pVUXlBhPVaKjuKrxUzU46puCtx1UeEwQCoTeg4UR5e9pLjT0nDC7AcwV+yisgoDn4/BiEPNB+8SgaM0E10y6GQbIDDcb7wa3rs4MlVVtHylNIvH/wA4R71y+0W5a5jzj9qidY9dF6R4Cy9L+M6n/kuo0NoxkvCEOHasgk8ogmrrzeAE8FlFbhq8FMzIyDGRUN4VJZswFhT7V0MdqxJ5uc59SqA8800D8MZT6jufAO1J5jS7nedChk0AJsuBO+jr+z2K9pW3BmocwxlsMDgRQmhNReARcQ4hBfwsefoB9yJ/OnM6hRZpN37mF9138yT9MH91C+67+ZXDwqi6oDaauRE/nUImn4rvoR/pv/FSzB6qL9O0p8VCrssf9lZltPscyy6FDa8ea8C0CbzZc3EVwtA3bCs7SDokUisItpW8NIF+2rigy0o8lrg1xFQQW34HVftCOapYlsnST6/soX3L+9XoIjubabCh052DdrQ38II5+iO3zP8AuiDhTNDBpHVTVT62wBGYPEqUbSkW8cXD56Qm17aKgXutNLgRRw5lrf0tNPN0P/b+a0ZDgvOTTmh0NsNhc0ueS0UAN9ACSTRPMDV7G9153nvPYmKja96dSkqpq5zvSqmTBEqLk5Kg4oBJKIKSZOTDlFxUQ5M45zuQtF5VeJnOcEdyG5qYUYwQOLV58NJsFAVocFXYEsiQoCuwYKWQlLQFnwYdNJv6KF6i5bsJiyRdpM9DD8ZXH7Z8vvH7gonxR66S6JkNWWBO1qIAunAyioPRiEN4TJmx3XlY0/gVuR4ayJ2WJGCZufiCtVjzEoQbgV0LpJ1cCofAnfVStGWkOeZAOwo7JfmK22yh2I8OSOxcl64XEueiyxsm7VsQNBwD8HZdt8RXVTMiQw3alW4N6Nd8GhgtNeVcRT0iuaLeKa58v7Od47/0yzLHYpwtGknBdM3Rp2K1AkKLqpVM2ZuitEUIJC66RhUCrS0utKCF0RDKZFATpic53JqqknUSUqpiUwYlQcUi5Dc5ASqkhW0kDVykP39xSbn1pJJqlCqcjP8AhKSScjqg7E51pMCdJIDwsVchYdntTJIkoXmYrFi/+0HQw/4xSSXF7Z8rvH7TG8eukusGexFSSXWcHCg9JJMgXjPYqUZJJBxsAR3prI2bEkkgjZUtGMBrUA443pJLw/8ALzMcKMebo4PU0/5vX7StSXYLOA196SS8j/IT/wBHC7Nq/D3QcMc6kmjPWkkvra7OTosQ8EZpSSW0J6Cnzuv2qFUkk4T0JRekkgBFCdqSSTOd0AkkkrwzmdX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69638" name="Picture 6" descr="http://www2c.ac-lille.fr/esti/imageII/rneutrehab/rn4.GI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58144" y="1519887"/>
            <a:ext cx="4551337" cy="3413503"/>
          </a:xfrm>
          <a:prstGeom prst="rect">
            <a:avLst/>
          </a:prstGeom>
          <a:noFill/>
        </p:spPr>
      </p:pic>
      <p:sp>
        <p:nvSpPr>
          <p:cNvPr id="41" name="40 Rectángulo"/>
          <p:cNvSpPr/>
          <p:nvPr/>
        </p:nvSpPr>
        <p:spPr>
          <a:xfrm>
            <a:off x="7351895" y="3935464"/>
            <a:ext cx="562912" cy="516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dirty="0" smtClean="0">
                <a:solidFill>
                  <a:schemeClr val="tx1"/>
                </a:solidFill>
              </a:rPr>
              <a:t>1</a:t>
            </a:r>
            <a:endParaRPr lang="es-CO" sz="1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4878516" y="3350848"/>
            <a:ext cx="562912" cy="51661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1800" dirty="0" smtClean="0">
                <a:solidFill>
                  <a:schemeClr val="tx1"/>
                </a:solidFill>
              </a:rPr>
              <a:t>2</a:t>
            </a:r>
            <a:endParaRPr lang="es-CO" sz="1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00034" y="898634"/>
            <a:ext cx="8215370" cy="1170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50000"/>
              </a:spcBef>
            </a:pPr>
            <a:r>
              <a:rPr lang="es-ES" sz="2000" b="1" dirty="0" smtClean="0">
                <a:solidFill>
                  <a:schemeClr val="tx1"/>
                </a:solidFill>
                <a:latin typeface="+mn-lt"/>
              </a:rPr>
              <a:t>Ventajas :</a:t>
            </a:r>
          </a:p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ES" sz="1000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Continuidad del servicio (Disparo obligatorio a la segunda falla).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444362" y="2203554"/>
            <a:ext cx="8286808" cy="3345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50000"/>
              </a:spcBef>
            </a:pPr>
            <a:r>
              <a:rPr lang="es-ES" sz="2000" b="1" dirty="0" smtClean="0">
                <a:solidFill>
                  <a:schemeClr val="tx1"/>
                </a:solidFill>
                <a:latin typeface="+mn-lt"/>
              </a:rPr>
              <a:t>Inconvenientes :</a:t>
            </a:r>
          </a:p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endParaRPr lang="es-ES" sz="1000" dirty="0" smtClean="0">
              <a:solidFill>
                <a:schemeClr val="tx1"/>
              </a:solidFill>
              <a:latin typeface="+mn-lt"/>
            </a:endParaRPr>
          </a:p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Necesidad de un Controlador Permanente de Aislamiento,</a:t>
            </a:r>
          </a:p>
          <a:p>
            <a:pPr marL="342900" indent="-342900" algn="l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Char char="n"/>
            </a:pPr>
            <a:r>
              <a:rPr lang="es-ES" sz="2000" dirty="0" smtClean="0">
                <a:solidFill>
                  <a:schemeClr val="tx1"/>
                </a:solidFill>
                <a:latin typeface="+mn-lt"/>
              </a:rPr>
              <a:t>Necesidad de personal calificado para eliminar la primera falla.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0" y="0"/>
            <a:ext cx="9144000" cy="71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/>
            <a:r>
              <a:rPr lang="es-ES" sz="2800" b="1" dirty="0" smtClean="0">
                <a:solidFill>
                  <a:schemeClr val="tx1"/>
                </a:solidFill>
                <a:latin typeface="Calibri" pitchFamily="34" charset="0"/>
              </a:rPr>
              <a:t>VENTAJAS e INCONVENIENTES del ESQUEMA IT</a:t>
            </a:r>
            <a:endParaRPr lang="es-ES" sz="2800" b="1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88BD2-1E43-43AE-919F-C8CD60E9492F}" type="slidenum">
              <a:rPr lang="fr-FR" smtClean="0"/>
              <a:pPr/>
              <a:t>4</a:t>
            </a:fld>
            <a:endParaRPr lang="fr-FR"/>
          </a:p>
        </p:txBody>
      </p:sp>
      <p:pic>
        <p:nvPicPr>
          <p:cNvPr id="860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4617" y="3778554"/>
            <a:ext cx="3556261" cy="25158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1417</TotalTime>
  <Words>123</Words>
  <Application>Microsoft Office PowerPoint</Application>
  <PresentationFormat>Presentación en pantalla (4:3)</PresentationFormat>
  <Paragraphs>34</Paragraphs>
  <Slides>4</Slides>
  <Notes>4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Dessin Designer</vt:lpstr>
      <vt:lpstr>DISTRIBUCIÓN B.T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Houillon</dc:creator>
  <cp:lastModifiedBy>JATORRES</cp:lastModifiedBy>
  <cp:revision>33</cp:revision>
  <dcterms:created xsi:type="dcterms:W3CDTF">2002-02-21T09:57:48Z</dcterms:created>
  <dcterms:modified xsi:type="dcterms:W3CDTF">2013-06-17T16:49:17Z</dcterms:modified>
</cp:coreProperties>
</file>