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1" r:id="rId2"/>
    <p:sldId id="301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3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B900"/>
    <a:srgbClr val="FFFFFF"/>
    <a:srgbClr val="183B97"/>
    <a:srgbClr val="0000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8499" autoAdjust="0"/>
    <p:restoredTop sz="90966" autoAdjust="0"/>
  </p:normalViewPr>
  <p:slideViewPr>
    <p:cSldViewPr>
      <p:cViewPr>
        <p:scale>
          <a:sx n="68" d="100"/>
          <a:sy n="68" d="100"/>
        </p:scale>
        <p:origin x="-12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5AEA68-92BA-4521-9DCF-55A9AE27210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2058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63EF5D-C719-4749-A01A-0731615F0DF3}" type="slidenum">
              <a:rPr lang="fr-FR"/>
              <a:pPr/>
              <a:t>1</a:t>
            </a:fld>
            <a:endParaRPr lang="fr-FR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4988"/>
            <a:ext cx="5027613" cy="38576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fr-FR"/>
          </a:p>
        </p:txBody>
      </p:sp>
      <p:sp>
        <p:nvSpPr>
          <p:cNvPr id="21507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87463" y="796925"/>
            <a:ext cx="4279900" cy="32099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7C88BA-FFC2-492C-BC8E-5F86504AC83B}" type="slidenum">
              <a:rPr lang="fr-FR"/>
              <a:pPr/>
              <a:t>2</a:t>
            </a:fld>
            <a:endParaRPr lang="fr-FR"/>
          </a:p>
        </p:txBody>
      </p:sp>
      <p:sp>
        <p:nvSpPr>
          <p:cNvPr id="645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85875" y="795338"/>
            <a:ext cx="4284663" cy="32131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1FF0AA-5DC3-4EBC-B487-D3A6FBE46A9F}" type="slidenum">
              <a:rPr lang="fr-FR"/>
              <a:pPr/>
              <a:t>9</a:t>
            </a:fld>
            <a:endParaRPr lang="fr-FR"/>
          </a:p>
        </p:txBody>
      </p:sp>
      <p:sp>
        <p:nvSpPr>
          <p:cNvPr id="1955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92225" y="796925"/>
            <a:ext cx="4271963" cy="320357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6575"/>
            <a:ext cx="5027613" cy="38481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 b="0">
                <a:latin typeface="+mn-lt"/>
              </a:defRPr>
            </a:lvl1pPr>
          </a:lstStyle>
          <a:p>
            <a:r>
              <a:rPr lang="fr-FR"/>
              <a:t>risque électrique - </a:t>
            </a:r>
            <a:fld id="{6161015C-92F8-45EE-94A9-7FFA4E2E05B4}" type="slidenum">
              <a:rPr lang="fr-FR"/>
              <a:pPr/>
              <a:t>‹N°›</a:t>
            </a:fld>
            <a:r>
              <a:rPr lang="fr-FR"/>
              <a:t> - </a:t>
            </a:r>
            <a:r>
              <a:rPr lang="fr-FR" sz="1200"/>
              <a:t>Enseignement technique</a:t>
            </a:r>
          </a:p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 b="0">
                <a:latin typeface="+mn-lt"/>
              </a:defRPr>
            </a:lvl1pPr>
          </a:lstStyle>
          <a:p>
            <a:r>
              <a:rPr lang="fr-FR"/>
              <a:t>risque électrique - </a:t>
            </a:r>
            <a:fld id="{FCADBDC5-D43E-46F2-A1D9-17CFCBA178B5}" type="slidenum">
              <a:rPr lang="fr-FR"/>
              <a:pPr/>
              <a:t>‹N°›</a:t>
            </a:fld>
            <a:r>
              <a:rPr lang="fr-FR"/>
              <a:t> - </a:t>
            </a:r>
            <a:r>
              <a:rPr lang="fr-FR" sz="1200"/>
              <a:t>Enseignement technique</a:t>
            </a:r>
          </a:p>
          <a:p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00850" y="152400"/>
            <a:ext cx="2190750" cy="59436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419850" cy="5943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 b="0">
                <a:latin typeface="+mn-lt"/>
              </a:defRPr>
            </a:lvl1pPr>
          </a:lstStyle>
          <a:p>
            <a:r>
              <a:rPr lang="fr-FR"/>
              <a:t>risque électrique - </a:t>
            </a:r>
            <a:fld id="{34848671-14CA-4621-B1D6-CA3EE48CE264}" type="slidenum">
              <a:rPr lang="fr-FR"/>
              <a:pPr/>
              <a:t>‹N°›</a:t>
            </a:fld>
            <a:r>
              <a:rPr lang="fr-FR"/>
              <a:t> - </a:t>
            </a:r>
            <a:r>
              <a:rPr lang="fr-FR" sz="1200"/>
              <a:t>Enseignement technique</a:t>
            </a:r>
          </a:p>
          <a:p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 b="0">
                <a:latin typeface="+mn-lt"/>
              </a:defRPr>
            </a:lvl1pPr>
          </a:lstStyle>
          <a:p>
            <a:r>
              <a:rPr lang="fr-FR"/>
              <a:t>risque électrique - </a:t>
            </a:r>
            <a:fld id="{40BA81AE-3C53-4DD2-945E-7FB1DD0CCB7B}" type="slidenum">
              <a:rPr lang="fr-FR"/>
              <a:pPr/>
              <a:t>‹N°›</a:t>
            </a:fld>
            <a:r>
              <a:rPr lang="fr-FR"/>
              <a:t> - </a:t>
            </a:r>
            <a:r>
              <a:rPr lang="fr-FR" sz="1200"/>
              <a:t>Enseignement technique</a:t>
            </a:r>
          </a:p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 b="0">
                <a:latin typeface="+mn-lt"/>
              </a:defRPr>
            </a:lvl1pPr>
          </a:lstStyle>
          <a:p>
            <a:r>
              <a:rPr lang="fr-FR"/>
              <a:t>risque électrique - </a:t>
            </a:r>
            <a:fld id="{7D5F6976-62C8-4FBA-A05B-F674CA49B462}" type="slidenum">
              <a:rPr lang="fr-FR"/>
              <a:pPr/>
              <a:t>‹N°›</a:t>
            </a:fld>
            <a:r>
              <a:rPr lang="fr-FR"/>
              <a:t> - </a:t>
            </a:r>
            <a:r>
              <a:rPr lang="fr-FR" sz="1200"/>
              <a:t>Enseignement technique</a:t>
            </a:r>
          </a:p>
          <a:p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 b="0">
                <a:latin typeface="+mn-lt"/>
              </a:defRPr>
            </a:lvl1pPr>
          </a:lstStyle>
          <a:p>
            <a:r>
              <a:rPr lang="fr-FR"/>
              <a:t>risque électrique - </a:t>
            </a:r>
            <a:fld id="{44136302-AA90-44B0-BBB2-0212FF1FA10C}" type="slidenum">
              <a:rPr lang="fr-FR"/>
              <a:pPr/>
              <a:t>‹N°›</a:t>
            </a:fld>
            <a:r>
              <a:rPr lang="fr-FR"/>
              <a:t> - </a:t>
            </a:r>
            <a:r>
              <a:rPr lang="fr-FR" sz="1200"/>
              <a:t>Enseignement technique</a:t>
            </a:r>
          </a:p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 b="0">
                <a:latin typeface="+mn-lt"/>
              </a:defRPr>
            </a:lvl1pPr>
          </a:lstStyle>
          <a:p>
            <a:r>
              <a:rPr lang="fr-FR"/>
              <a:t>risque électrique - </a:t>
            </a:r>
            <a:fld id="{F9D7999F-6EA2-4257-9B31-30615D4B9173}" type="slidenum">
              <a:rPr lang="fr-FR"/>
              <a:pPr/>
              <a:t>‹N°›</a:t>
            </a:fld>
            <a:r>
              <a:rPr lang="fr-FR"/>
              <a:t> - </a:t>
            </a:r>
            <a:r>
              <a:rPr lang="fr-FR" sz="1200"/>
              <a:t>Enseignement technique</a:t>
            </a:r>
          </a:p>
          <a:p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 b="0">
                <a:latin typeface="+mn-lt"/>
              </a:defRPr>
            </a:lvl1pPr>
          </a:lstStyle>
          <a:p>
            <a:r>
              <a:rPr lang="fr-FR"/>
              <a:t>risque électrique - </a:t>
            </a:r>
            <a:fld id="{626E45F4-2F97-467A-8E66-DCD58529B20D}" type="slidenum">
              <a:rPr lang="fr-FR"/>
              <a:pPr/>
              <a:t>‹N°›</a:t>
            </a:fld>
            <a:r>
              <a:rPr lang="fr-FR"/>
              <a:t> - </a:t>
            </a:r>
            <a:r>
              <a:rPr lang="fr-FR" sz="1200"/>
              <a:t>Enseignement technique</a:t>
            </a:r>
          </a:p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 b="0">
                <a:latin typeface="+mn-lt"/>
              </a:defRPr>
            </a:lvl1pPr>
          </a:lstStyle>
          <a:p>
            <a:r>
              <a:rPr lang="fr-FR"/>
              <a:t>risque électrique - </a:t>
            </a:r>
            <a:fld id="{B7BD19E5-6A27-45B2-9617-C70368859982}" type="slidenum">
              <a:rPr lang="fr-FR"/>
              <a:pPr/>
              <a:t>‹N°›</a:t>
            </a:fld>
            <a:r>
              <a:rPr lang="fr-FR"/>
              <a:t> - </a:t>
            </a:r>
            <a:r>
              <a:rPr lang="fr-FR" sz="1200"/>
              <a:t>Enseignement technique</a:t>
            </a:r>
          </a:p>
          <a:p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 b="0">
                <a:latin typeface="+mn-lt"/>
              </a:defRPr>
            </a:lvl1pPr>
          </a:lstStyle>
          <a:p>
            <a:r>
              <a:rPr lang="fr-FR"/>
              <a:t>risque électrique - </a:t>
            </a:r>
            <a:fld id="{B946ABFC-AFFA-4AF1-9ADC-7F32BD6D3B59}" type="slidenum">
              <a:rPr lang="fr-FR"/>
              <a:pPr/>
              <a:t>‹N°›</a:t>
            </a:fld>
            <a:r>
              <a:rPr lang="fr-FR"/>
              <a:t> - </a:t>
            </a:r>
            <a:r>
              <a:rPr lang="fr-FR" sz="1200"/>
              <a:t>Enseignement technique</a:t>
            </a:r>
          </a:p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400" b="0">
                <a:latin typeface="+mn-lt"/>
              </a:defRPr>
            </a:lvl1pPr>
          </a:lstStyle>
          <a:p>
            <a:r>
              <a:rPr lang="fr-FR"/>
              <a:t>risque électrique - </a:t>
            </a:r>
            <a:fld id="{EA723256-E32C-4B87-91F3-7841660D0782}" type="slidenum">
              <a:rPr lang="fr-FR"/>
              <a:pPr/>
              <a:t>‹N°›</a:t>
            </a:fld>
            <a:r>
              <a:rPr lang="fr-FR"/>
              <a:t> - </a:t>
            </a:r>
            <a:r>
              <a:rPr lang="fr-FR" sz="1200"/>
              <a:t>Enseignement technique</a:t>
            </a:r>
          </a:p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219200" y="6324600"/>
            <a:ext cx="67056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indent="190500" algn="r">
              <a:buFontTx/>
              <a:buBlip>
                <a:blip r:embed="rId13"/>
              </a:buBlip>
              <a:defRPr sz="1600" b="1">
                <a:solidFill>
                  <a:srgbClr val="183B97"/>
                </a:solidFill>
                <a:latin typeface="News Gothic MT" pitchFamily="34" charset="0"/>
              </a:defRPr>
            </a:lvl1pPr>
          </a:lstStyle>
          <a:p>
            <a:r>
              <a:rPr lang="fr-FR" sz="1400">
                <a:latin typeface="+mn-lt"/>
              </a:rPr>
              <a:t>risque électrique - </a:t>
            </a:r>
            <a:fld id="{5FE45B91-470D-401B-BDA3-9D2D0BD4ECD2}" type="slidenum">
              <a:rPr lang="fr-FR" sz="1400">
                <a:latin typeface="+mn-lt"/>
              </a:rPr>
              <a:pPr/>
              <a:t>‹N°›</a:t>
            </a:fld>
            <a:r>
              <a:rPr lang="fr-FR" sz="1400">
                <a:latin typeface="+mn-lt"/>
              </a:rPr>
              <a:t> - </a:t>
            </a:r>
            <a:r>
              <a:rPr lang="fr-FR" sz="1200">
                <a:latin typeface="+mn-lt"/>
              </a:rPr>
              <a:t>Enseignement technique</a:t>
            </a:r>
          </a:p>
          <a:p>
            <a:endParaRPr lang="fr-FR"/>
          </a:p>
        </p:txBody>
      </p:sp>
      <p:pic>
        <p:nvPicPr>
          <p:cNvPr id="1031" name="Picture 7" descr="C:\Mes documents\CERP\logo_eprp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2792413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 descr="C:\Mes documents\INRS c100+m20.jp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924800" y="6324600"/>
            <a:ext cx="673100" cy="368300"/>
          </a:xfrm>
          <a:prstGeom prst="rect">
            <a:avLst/>
          </a:prstGeom>
          <a:noFill/>
        </p:spPr>
      </p:pic>
      <p:sp>
        <p:nvSpPr>
          <p:cNvPr id="1035" name="Text Box 11"/>
          <p:cNvSpPr txBox="1">
            <a:spLocks noChangeArrowheads="1"/>
          </p:cNvSpPr>
          <p:nvPr userDrawn="1"/>
        </p:nvSpPr>
        <p:spPr bwMode="auto">
          <a:xfrm>
            <a:off x="228600" y="1066800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 b="1">
                <a:solidFill>
                  <a:srgbClr val="183B97"/>
                </a:solidFill>
                <a:latin typeface="Verdana" pitchFamily="34" charset="0"/>
              </a:rPr>
              <a:t>risque</a:t>
            </a:r>
            <a:r>
              <a:rPr lang="fr-FR" sz="1800">
                <a:solidFill>
                  <a:srgbClr val="183B97"/>
                </a:solidFill>
              </a:rPr>
              <a:t> </a:t>
            </a:r>
            <a:r>
              <a:rPr lang="fr-FR" sz="1800" b="1">
                <a:solidFill>
                  <a:srgbClr val="183B97"/>
                </a:solidFill>
                <a:latin typeface="Verdana" pitchFamily="34" charset="0"/>
              </a:rPr>
              <a:t>électrique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2762250" algn="l" rtl="0" fontAlgn="base">
        <a:spcBef>
          <a:spcPct val="0"/>
        </a:spcBef>
        <a:spcAft>
          <a:spcPct val="0"/>
        </a:spcAft>
        <a:defRPr sz="3200" b="1">
          <a:solidFill>
            <a:srgbClr val="FFB900"/>
          </a:solidFill>
          <a:latin typeface="+mj-lt"/>
          <a:ea typeface="+mj-ea"/>
          <a:cs typeface="+mj-cs"/>
        </a:defRPr>
      </a:lvl1pPr>
      <a:lvl2pPr marL="2762250" algn="l" rtl="0" fontAlgn="base">
        <a:spcBef>
          <a:spcPct val="0"/>
        </a:spcBef>
        <a:spcAft>
          <a:spcPct val="0"/>
        </a:spcAft>
        <a:defRPr sz="3200" b="1">
          <a:solidFill>
            <a:srgbClr val="FFB900"/>
          </a:solidFill>
          <a:latin typeface="Verdana" pitchFamily="34" charset="0"/>
        </a:defRPr>
      </a:lvl2pPr>
      <a:lvl3pPr marL="2762250" algn="l" rtl="0" fontAlgn="base">
        <a:spcBef>
          <a:spcPct val="0"/>
        </a:spcBef>
        <a:spcAft>
          <a:spcPct val="0"/>
        </a:spcAft>
        <a:defRPr sz="3200" b="1">
          <a:solidFill>
            <a:srgbClr val="FFB900"/>
          </a:solidFill>
          <a:latin typeface="Verdana" pitchFamily="34" charset="0"/>
        </a:defRPr>
      </a:lvl3pPr>
      <a:lvl4pPr marL="2762250" algn="l" rtl="0" fontAlgn="base">
        <a:spcBef>
          <a:spcPct val="0"/>
        </a:spcBef>
        <a:spcAft>
          <a:spcPct val="0"/>
        </a:spcAft>
        <a:defRPr sz="3200" b="1">
          <a:solidFill>
            <a:srgbClr val="FFB900"/>
          </a:solidFill>
          <a:latin typeface="Verdana" pitchFamily="34" charset="0"/>
        </a:defRPr>
      </a:lvl4pPr>
      <a:lvl5pPr marL="2762250" algn="l" rtl="0" fontAlgn="base">
        <a:spcBef>
          <a:spcPct val="0"/>
        </a:spcBef>
        <a:spcAft>
          <a:spcPct val="0"/>
        </a:spcAft>
        <a:defRPr sz="3200" b="1">
          <a:solidFill>
            <a:srgbClr val="FFB900"/>
          </a:solidFill>
          <a:latin typeface="Verdana" pitchFamily="34" charset="0"/>
        </a:defRPr>
      </a:lvl5pPr>
      <a:lvl6pPr marL="3219450" algn="l" rtl="0" fontAlgn="base">
        <a:spcBef>
          <a:spcPct val="0"/>
        </a:spcBef>
        <a:spcAft>
          <a:spcPct val="0"/>
        </a:spcAft>
        <a:defRPr sz="3200" b="1">
          <a:solidFill>
            <a:srgbClr val="FFB900"/>
          </a:solidFill>
          <a:latin typeface="Verdana" pitchFamily="34" charset="0"/>
        </a:defRPr>
      </a:lvl6pPr>
      <a:lvl7pPr marL="3676650" algn="l" rtl="0" fontAlgn="base">
        <a:spcBef>
          <a:spcPct val="0"/>
        </a:spcBef>
        <a:spcAft>
          <a:spcPct val="0"/>
        </a:spcAft>
        <a:defRPr sz="3200" b="1">
          <a:solidFill>
            <a:srgbClr val="FFB900"/>
          </a:solidFill>
          <a:latin typeface="Verdana" pitchFamily="34" charset="0"/>
        </a:defRPr>
      </a:lvl7pPr>
      <a:lvl8pPr marL="4133850" algn="l" rtl="0" fontAlgn="base">
        <a:spcBef>
          <a:spcPct val="0"/>
        </a:spcBef>
        <a:spcAft>
          <a:spcPct val="0"/>
        </a:spcAft>
        <a:defRPr sz="3200" b="1">
          <a:solidFill>
            <a:srgbClr val="FFB900"/>
          </a:solidFill>
          <a:latin typeface="Verdana" pitchFamily="34" charset="0"/>
        </a:defRPr>
      </a:lvl8pPr>
      <a:lvl9pPr marL="4591050" algn="l" rtl="0" fontAlgn="base">
        <a:spcBef>
          <a:spcPct val="0"/>
        </a:spcBef>
        <a:spcAft>
          <a:spcPct val="0"/>
        </a:spcAft>
        <a:defRPr sz="3200" b="1">
          <a:solidFill>
            <a:srgbClr val="FFB900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100000"/>
        </a:spcBef>
        <a:spcAft>
          <a:spcPct val="0"/>
        </a:spcAft>
        <a:buBlip>
          <a:blip r:embed="rId13"/>
        </a:buBlip>
        <a:defRPr sz="2400" b="1">
          <a:solidFill>
            <a:srgbClr val="183B97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rgbClr val="183B97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b="1">
          <a:solidFill>
            <a:srgbClr val="183B97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 b="1">
          <a:solidFill>
            <a:srgbClr val="183B97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400" b="1">
          <a:solidFill>
            <a:srgbClr val="183B97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400" b="1">
          <a:solidFill>
            <a:srgbClr val="183B97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400" b="1">
          <a:solidFill>
            <a:srgbClr val="183B97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400" b="1">
          <a:solidFill>
            <a:srgbClr val="183B97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400" b="1">
          <a:solidFill>
            <a:srgbClr val="183B97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1988840"/>
            <a:ext cx="7772400" cy="2952328"/>
          </a:xfrm>
        </p:spPr>
        <p:txBody>
          <a:bodyPr/>
          <a:lstStyle/>
          <a:p>
            <a:pPr marL="571500" algn="ctr"/>
            <a:r>
              <a:rPr lang="es-ES" sz="6000" smtClean="0"/>
              <a:t>EQUIPOS DE PROTECCION INDIVIDUAL</a:t>
            </a:r>
            <a:endParaRPr lang="es-ES" sz="6000"/>
          </a:p>
        </p:txBody>
      </p:sp>
    </p:spTree>
  </p:cSld>
  <p:clrMapOvr>
    <a:masterClrMapping/>
  </p:clrMapOvr>
  <p:transition spd="slow" advTm="14000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400" dirty="0" smtClean="0">
                <a:solidFill>
                  <a:srgbClr val="FF0000"/>
                </a:solidFill>
              </a:rPr>
              <a:t>TAPETE AISLANTE</a:t>
            </a:r>
            <a:endParaRPr lang="es-ES" sz="2400" dirty="0">
              <a:solidFill>
                <a:srgbClr val="FF0000"/>
              </a:solidFill>
            </a:endParaRP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204864"/>
            <a:ext cx="5262736" cy="3505200"/>
          </a:xfrm>
        </p:spPr>
        <p:txBody>
          <a:bodyPr/>
          <a:lstStyle/>
          <a:p>
            <a:r>
              <a:rPr lang="es-ES" dirty="0" smtClean="0"/>
              <a:t>Cuidado con la tensión nominal de los equipamientos!</a:t>
            </a:r>
          </a:p>
          <a:p>
            <a:r>
              <a:rPr lang="es-ES" dirty="0" smtClean="0"/>
              <a:t>El aislamiento conforme a la tierra debe estar asegurado</a:t>
            </a:r>
          </a:p>
          <a:p>
            <a:r>
              <a:rPr lang="es-ES" dirty="0" smtClean="0"/>
              <a:t>Conformidad a la NORMA</a:t>
            </a:r>
            <a:endParaRPr lang="es-ES" dirty="0"/>
          </a:p>
        </p:txBody>
      </p:sp>
      <p:pic>
        <p:nvPicPr>
          <p:cNvPr id="196612" name="Picture 4" descr="C:\Travail\Sécurité Tunisie\Photos\TAPIS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980728"/>
            <a:ext cx="2914650" cy="19431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96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2400" dirty="0" smtClean="0">
                <a:solidFill>
                  <a:srgbClr val="FF0000"/>
                </a:solidFill>
              </a:rPr>
              <a:t>CONTROLADOR DE AUSENCIA DE TENSIÓN</a:t>
            </a:r>
            <a:endParaRPr lang="es-ES" sz="2400" dirty="0">
              <a:solidFill>
                <a:srgbClr val="FF0000"/>
              </a:solidFill>
            </a:endParaRP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7984" y="1484784"/>
            <a:ext cx="4343400" cy="414229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1600" dirty="0" smtClean="0"/>
              <a:t>Los verificadores de ausencia de tensión deben responder a las prescripciones de la NORMA vigente.</a:t>
            </a:r>
          </a:p>
          <a:p>
            <a:pPr>
              <a:lnSpc>
                <a:spcPct val="90000"/>
              </a:lnSpc>
            </a:pPr>
            <a:r>
              <a:rPr lang="es-ES" sz="1600" dirty="0" smtClean="0"/>
              <a:t>Los equipos de medición no se deben utilizar para esa finalidad, lo mismo que no se pueden considerar los verificadores de ausencia de tensión como equipos de instrumentación.</a:t>
            </a:r>
          </a:p>
          <a:p>
            <a:pPr>
              <a:lnSpc>
                <a:spcPct val="90000"/>
              </a:lnSpc>
            </a:pPr>
            <a:r>
              <a:rPr lang="es-ES" sz="1600" dirty="0" smtClean="0"/>
              <a:t>Pueden ser de tipo luminoso o sonoro, pero deben estar adaptados a  la tensión de las instalaciones en las cuales se utilizan.</a:t>
            </a:r>
            <a:endParaRPr lang="es-ES" sz="1600" dirty="0"/>
          </a:p>
        </p:txBody>
      </p:sp>
      <p:pic>
        <p:nvPicPr>
          <p:cNvPr id="197637" name="Picture 5" descr="C:\Travail\Sécurité Tunisie\Photos\VAT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57400"/>
            <a:ext cx="4337050" cy="343376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7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414592" cy="4114800"/>
          </a:xfrm>
        </p:spPr>
        <p:txBody>
          <a:bodyPr/>
          <a:lstStyle/>
          <a:p>
            <a:r>
              <a:rPr lang="es-ES" sz="1800" dirty="0" smtClean="0"/>
              <a:t>Antes y Después de cada operación realizada con este equipo, es indispensable verificar su correcto funcionamiento con:</a:t>
            </a:r>
          </a:p>
          <a:p>
            <a:pPr lvl="1">
              <a:buFontTx/>
              <a:buChar char="-"/>
            </a:pPr>
            <a:r>
              <a:rPr lang="es-ES" sz="1800" b="0" dirty="0" smtClean="0"/>
              <a:t>las partes activas energizadas a proximidad,</a:t>
            </a:r>
          </a:p>
          <a:p>
            <a:pPr lvl="1">
              <a:buFontTx/>
              <a:buChar char="-"/>
            </a:pPr>
            <a:r>
              <a:rPr lang="es-ES" sz="1800" b="0" dirty="0" smtClean="0"/>
              <a:t>un dispositivo a fuente independiente previsto por el fabricante.</a:t>
            </a:r>
          </a:p>
          <a:p>
            <a:r>
              <a:rPr lang="es-ES" sz="1800" dirty="0" smtClean="0"/>
              <a:t>Durante la utilización de estos equipos en B.T, el uso de guantes aislantes es obligatorios cuando el operario actúa a proximidad de piezas nudas presentando riesgos de contacto directo.</a:t>
            </a:r>
            <a:endParaRPr lang="es-E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1066800"/>
          </a:xfrm>
        </p:spPr>
        <p:txBody>
          <a:bodyPr/>
          <a:lstStyle/>
          <a:p>
            <a:pPr algn="ctr"/>
            <a:r>
              <a:rPr lang="es-ES" sz="2400" dirty="0" smtClean="0">
                <a:solidFill>
                  <a:srgbClr val="FF0000"/>
                </a:solidFill>
              </a:rPr>
              <a:t>CONTROLADOR DE AUSENCIA DE TENSIÓN</a:t>
            </a:r>
            <a:endParaRPr lang="es-E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668" name="Object 1204"/>
          <p:cNvGraphicFramePr>
            <a:graphicFrameLocks noChangeAspect="1"/>
          </p:cNvGraphicFramePr>
          <p:nvPr/>
        </p:nvGraphicFramePr>
        <p:xfrm>
          <a:off x="381000" y="1828800"/>
          <a:ext cx="8458200" cy="414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69" name="Image bitmap" r:id="rId4" imgW="5180952" imgH="2629267" progId="PBrush">
                  <p:embed/>
                </p:oleObj>
              </mc:Choice>
              <mc:Fallback>
                <p:oleObj name="Image bitmap" r:id="rId4" imgW="5180952" imgH="2629267" progId="PBrush">
                  <p:embed/>
                  <p:pic>
                    <p:nvPicPr>
                      <p:cNvPr id="0" name="Picture 12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828800"/>
                        <a:ext cx="8458200" cy="414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673" name="Rectangle 120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ÁMBITOS DE </a:t>
            </a:r>
            <a:r>
              <a:rPr lang="es-ES" dirty="0" smtClean="0"/>
              <a:t>TENSIÓN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899592" y="2060848"/>
            <a:ext cx="1872208" cy="792088"/>
          </a:xfrm>
          <a:prstGeom prst="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dirty="0" smtClean="0"/>
              <a:t>ÁMBITOS DE TENSIÓN </a:t>
            </a:r>
            <a:endParaRPr lang="es-ES" sz="1800" b="1" dirty="0"/>
          </a:p>
        </p:txBody>
      </p:sp>
      <p:sp>
        <p:nvSpPr>
          <p:cNvPr id="6" name="Rectangle 5"/>
          <p:cNvSpPr/>
          <p:nvPr/>
        </p:nvSpPr>
        <p:spPr>
          <a:xfrm>
            <a:off x="3635896" y="2060848"/>
            <a:ext cx="1872208" cy="792088"/>
          </a:xfrm>
          <a:prstGeom prst="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dirty="0" smtClean="0"/>
              <a:t>Corriente alterna</a:t>
            </a:r>
            <a:endParaRPr lang="es-ES" sz="1800" b="1" dirty="0"/>
          </a:p>
        </p:txBody>
      </p:sp>
      <p:sp>
        <p:nvSpPr>
          <p:cNvPr id="7" name="Rectangle 6"/>
          <p:cNvSpPr/>
          <p:nvPr/>
        </p:nvSpPr>
        <p:spPr>
          <a:xfrm>
            <a:off x="6372200" y="2060848"/>
            <a:ext cx="1872208" cy="792088"/>
          </a:xfrm>
          <a:prstGeom prst="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b="1" dirty="0" smtClean="0"/>
              <a:t>Corriente continua</a:t>
            </a:r>
            <a:endParaRPr lang="es-ES" sz="1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418" name="Picture 2" descr="C:\Travail\Sécurité Tunisie\Photos\photo générale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534400" cy="4943475"/>
          </a:xfrm>
          <a:prstGeom prst="rect">
            <a:avLst/>
          </a:prstGeom>
          <a:noFill/>
        </p:spPr>
      </p:pic>
      <p:sp>
        <p:nvSpPr>
          <p:cNvPr id="18841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86800" cy="1981200"/>
          </a:xfrm>
        </p:spPr>
        <p:txBody>
          <a:bodyPr/>
          <a:lstStyle/>
          <a:p>
            <a:pPr algn="ctr"/>
            <a:r>
              <a:rPr lang="es-ES" sz="2400" dirty="0" smtClean="0"/>
              <a:t>HERRAMIENTAS Y EQUIPOS DE PROTECCIÓN INDIVIDUAL Y COLECTIVOS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763000" cy="1066800"/>
          </a:xfrm>
        </p:spPr>
        <p:txBody>
          <a:bodyPr/>
          <a:lstStyle/>
          <a:p>
            <a:pPr algn="ctr"/>
            <a:r>
              <a:rPr lang="es-ES" sz="2400" dirty="0" smtClean="0"/>
              <a:t>EQUIPOS DE PROTECCION INDIVIDUAL</a:t>
            </a:r>
            <a:br>
              <a:rPr lang="es-ES" sz="2400" dirty="0" smtClean="0"/>
            </a:br>
            <a:r>
              <a:rPr lang="es-ES" sz="2400" dirty="0" smtClean="0">
                <a:solidFill>
                  <a:srgbClr val="FF0000"/>
                </a:solidFill>
              </a:rPr>
              <a:t>GUANTES</a:t>
            </a:r>
            <a:endParaRPr lang="es-ES" sz="2400" dirty="0">
              <a:solidFill>
                <a:srgbClr val="FF0000"/>
              </a:solidFill>
            </a:endParaRP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81200"/>
            <a:ext cx="6048672" cy="2362200"/>
          </a:xfrm>
        </p:spPr>
        <p:txBody>
          <a:bodyPr/>
          <a:lstStyle/>
          <a:p>
            <a:r>
              <a:rPr lang="es-ES" dirty="0" smtClean="0"/>
              <a:t>Riesgos a nivel de las manos</a:t>
            </a:r>
          </a:p>
          <a:p>
            <a:pPr lvl="2"/>
            <a:r>
              <a:rPr lang="es-ES" dirty="0" smtClean="0"/>
              <a:t>protección contra los contactos directos conforme a la NORMA.</a:t>
            </a:r>
            <a:endParaRPr lang="es-ES" dirty="0"/>
          </a:p>
        </p:txBody>
      </p:sp>
      <p:pic>
        <p:nvPicPr>
          <p:cNvPr id="189444" name="Picture 4" descr="C:\Travail\Sécurité Tunisie\Photos\GANTS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1705" y="1991750"/>
            <a:ext cx="1779587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9445" name="Rectangle 5"/>
          <p:cNvSpPr>
            <a:spLocks noChangeArrowheads="1"/>
          </p:cNvSpPr>
          <p:nvPr/>
        </p:nvSpPr>
        <p:spPr bwMode="auto">
          <a:xfrm>
            <a:off x="395536" y="4797152"/>
            <a:ext cx="5943600" cy="123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100000"/>
              </a:spcBef>
              <a:buFontTx/>
              <a:buBlip>
                <a:blip r:embed="rId3"/>
              </a:buBlip>
            </a:pPr>
            <a:r>
              <a:rPr lang="es-ES" sz="1800" dirty="0" smtClean="0">
                <a:solidFill>
                  <a:srgbClr val="183B97"/>
                </a:solidFill>
                <a:latin typeface="Verdana" pitchFamily="34" charset="0"/>
              </a:rPr>
              <a:t>Los guantes aislantes deben responder a las prescripciones de la NORMA vigente y deben ser utilizados para los mismos casos que las gafas o mascaras anti-UV.</a:t>
            </a:r>
            <a:endParaRPr lang="es-ES" sz="1800" dirty="0">
              <a:solidFill>
                <a:srgbClr val="183B97"/>
              </a:solidFill>
              <a:latin typeface="Verdana" pitchFamily="34" charset="0"/>
            </a:endParaRPr>
          </a:p>
        </p:txBody>
      </p:sp>
      <p:sp>
        <p:nvSpPr>
          <p:cNvPr id="189446" name="Rectangle 6"/>
          <p:cNvSpPr>
            <a:spLocks noChangeArrowheads="1"/>
          </p:cNvSpPr>
          <p:nvPr/>
        </p:nvSpPr>
        <p:spPr bwMode="auto">
          <a:xfrm>
            <a:off x="395536" y="3356992"/>
            <a:ext cx="59436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100000"/>
              </a:spcBef>
              <a:buFontTx/>
              <a:buBlip>
                <a:blip r:embed="rId3"/>
              </a:buBlip>
            </a:pPr>
            <a:r>
              <a:rPr lang="es-ES" sz="1800" dirty="0" smtClean="0">
                <a:solidFill>
                  <a:srgbClr val="183B97"/>
                </a:solidFill>
                <a:latin typeface="Verdana" pitchFamily="34" charset="0"/>
              </a:rPr>
              <a:t>Solo utilizar guantes adaptados a la tensión de las instalaciones o equipamientos en los cuales se realizan los trabajos o las intervenciones.</a:t>
            </a:r>
            <a:endParaRPr lang="es-ES" sz="1800" dirty="0">
              <a:solidFill>
                <a:srgbClr val="183B97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9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9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9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3" grpId="0" build="p" autoUpdateAnimBg="0"/>
      <p:bldP spid="189445" grpId="0" autoUpdateAnimBg="0"/>
      <p:bldP spid="18944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s-ES" smtClean="0"/>
              <a:t>risque électrique - </a:t>
            </a:r>
            <a:fld id="{FB72CAB5-D12D-4D1C-8CA1-84ED6661168C}" type="slidenum">
              <a:rPr lang="es-ES" b="1" smtClean="0"/>
              <a:pPr/>
              <a:t>5</a:t>
            </a:fld>
            <a:r>
              <a:rPr lang="es-ES" b="1" smtClean="0"/>
              <a:t> - </a:t>
            </a:r>
            <a:r>
              <a:rPr lang="es-ES" sz="1200" smtClean="0"/>
              <a:t>Enseignement technique</a:t>
            </a:r>
          </a:p>
          <a:p>
            <a:endParaRPr lang="es-ES" sz="1600" b="1">
              <a:latin typeface="News Gothic MT" pitchFamily="34" charset="0"/>
            </a:endParaRPr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6190456" cy="3886200"/>
          </a:xfrm>
        </p:spPr>
        <p:txBody>
          <a:bodyPr/>
          <a:lstStyle/>
          <a:p>
            <a:r>
              <a:rPr lang="es-ES" dirty="0" smtClean="0"/>
              <a:t>No utilizar guantes presentando desgarros o agujeros… mismo pequeños.</a:t>
            </a:r>
          </a:p>
          <a:p>
            <a:endParaRPr lang="es-ES" dirty="0" smtClean="0"/>
          </a:p>
          <a:p>
            <a:pPr lvl="1"/>
            <a:r>
              <a:rPr lang="es-ES" b="0" dirty="0" smtClean="0"/>
              <a:t>Verificar los guantes antes de cada uso,</a:t>
            </a:r>
          </a:p>
          <a:p>
            <a:pPr lvl="1"/>
            <a:r>
              <a:rPr lang="es-ES" b="0" dirty="0" smtClean="0"/>
              <a:t>Guardar los guantes en la caja o bolsa de protección.</a:t>
            </a:r>
            <a:endParaRPr lang="es-ES" b="0" dirty="0"/>
          </a:p>
        </p:txBody>
      </p:sp>
      <p:pic>
        <p:nvPicPr>
          <p:cNvPr id="190469" name="Picture 5" descr="C:\Travail\Sécurité Tunisie\Photos\testeur de gant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1600200"/>
            <a:ext cx="1828800" cy="452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763000" cy="1066800"/>
          </a:xfrm>
        </p:spPr>
        <p:txBody>
          <a:bodyPr/>
          <a:lstStyle/>
          <a:p>
            <a:pPr algn="ctr"/>
            <a:r>
              <a:rPr lang="es-ES" sz="2400" dirty="0" smtClean="0"/>
              <a:t>EQUIPOS DE PROTECCION INDIVIDUAL</a:t>
            </a:r>
            <a:br>
              <a:rPr lang="es-ES" sz="2400" dirty="0" smtClean="0"/>
            </a:br>
            <a:r>
              <a:rPr lang="es-ES" sz="2400" dirty="0" smtClean="0">
                <a:solidFill>
                  <a:srgbClr val="FF0000"/>
                </a:solidFill>
              </a:rPr>
              <a:t>GUANTES</a:t>
            </a:r>
            <a:endParaRPr lang="es-E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0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0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0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0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0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0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9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6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s-ES" smtClean="0"/>
              <a:t>risque électrique - </a:t>
            </a:r>
            <a:fld id="{8D02D344-73A0-4E3D-AEAE-0BC07B67D1EE}" type="slidenum">
              <a:rPr lang="es-ES" b="1" smtClean="0"/>
              <a:pPr/>
              <a:t>6</a:t>
            </a:fld>
            <a:r>
              <a:rPr lang="es-ES" b="1" smtClean="0"/>
              <a:t> - </a:t>
            </a:r>
            <a:r>
              <a:rPr lang="es-ES" sz="1200" smtClean="0"/>
              <a:t>Enseignement technique</a:t>
            </a:r>
          </a:p>
          <a:p>
            <a:endParaRPr lang="es-ES" sz="1600" b="1">
              <a:latin typeface="News Gothic MT" pitchFamily="34" charset="0"/>
            </a:endParaRP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5542384" cy="1587624"/>
          </a:xfrm>
        </p:spPr>
        <p:txBody>
          <a:bodyPr/>
          <a:lstStyle/>
          <a:p>
            <a:r>
              <a:rPr lang="es-ES" dirty="0" smtClean="0"/>
              <a:t>Guantes de manutención :</a:t>
            </a:r>
            <a:r>
              <a:rPr lang="es-ES" sz="1800" dirty="0" smtClean="0"/>
              <a:t> </a:t>
            </a:r>
            <a:r>
              <a:rPr lang="es-ES" sz="1800" b="0" dirty="0" smtClean="0"/>
              <a:t>indispensables para los trabajos donde hay riesgos de pinchazo, corte, choque...</a:t>
            </a:r>
            <a:endParaRPr lang="es-ES" b="0" dirty="0"/>
          </a:p>
        </p:txBody>
      </p:sp>
      <p:pic>
        <p:nvPicPr>
          <p:cNvPr id="191492" name="Picture 4" descr="C:\Travail\Sécurité Tunisie\Photos\SURGAN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905000"/>
            <a:ext cx="213360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763000" cy="1066800"/>
          </a:xfrm>
        </p:spPr>
        <p:txBody>
          <a:bodyPr/>
          <a:lstStyle/>
          <a:p>
            <a:pPr algn="ctr"/>
            <a:r>
              <a:rPr lang="es-ES" sz="2400" dirty="0" smtClean="0"/>
              <a:t>EQUIPOS DE PROTECCION INDIVIDUAL</a:t>
            </a:r>
            <a:br>
              <a:rPr lang="es-ES" sz="2400" dirty="0" smtClean="0"/>
            </a:br>
            <a:r>
              <a:rPr lang="es-ES" sz="2400" dirty="0" smtClean="0">
                <a:solidFill>
                  <a:srgbClr val="FF0000"/>
                </a:solidFill>
              </a:rPr>
              <a:t>GUANTES</a:t>
            </a:r>
            <a:endParaRPr lang="es-E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9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dirty="0" smtClean="0"/>
              <a:t>Riesgos a nivel de los ojos…</a:t>
            </a:r>
          </a:p>
          <a:p>
            <a:pPr lvl="1">
              <a:lnSpc>
                <a:spcPct val="90000"/>
              </a:lnSpc>
            </a:pPr>
            <a:r>
              <a:rPr lang="es-ES" sz="1800" dirty="0" smtClean="0"/>
              <a:t>Ultravioletas,</a:t>
            </a:r>
          </a:p>
          <a:p>
            <a:pPr lvl="1">
              <a:lnSpc>
                <a:spcPct val="90000"/>
              </a:lnSpc>
            </a:pPr>
            <a:r>
              <a:rPr lang="es-ES" sz="1800" dirty="0" smtClean="0"/>
              <a:t>Proyecciones de partículas.</a:t>
            </a:r>
          </a:p>
          <a:p>
            <a:pPr>
              <a:lnSpc>
                <a:spcPct val="90000"/>
              </a:lnSpc>
            </a:pPr>
            <a:r>
              <a:rPr lang="es-ES" dirty="0" smtClean="0"/>
              <a:t>Las mascaras anti-UV (ultravioleta) son obligatorias en caso de:</a:t>
            </a:r>
          </a:p>
          <a:p>
            <a:pPr lvl="1">
              <a:lnSpc>
                <a:spcPct val="90000"/>
              </a:lnSpc>
            </a:pPr>
            <a:r>
              <a:rPr lang="es-ES" sz="1800" b="0" dirty="0" smtClean="0"/>
              <a:t>Trabajos o Intervenciones al vecindario, </a:t>
            </a:r>
          </a:p>
          <a:p>
            <a:pPr lvl="1">
              <a:lnSpc>
                <a:spcPct val="90000"/>
              </a:lnSpc>
            </a:pPr>
            <a:r>
              <a:rPr lang="es-ES" sz="1800" b="0" dirty="0" smtClean="0"/>
              <a:t>Etapas de energización,</a:t>
            </a:r>
          </a:p>
          <a:p>
            <a:pPr lvl="1">
              <a:lnSpc>
                <a:spcPct val="90000"/>
              </a:lnSpc>
            </a:pPr>
            <a:r>
              <a:rPr lang="es-ES" sz="1800" b="0" dirty="0" smtClean="0"/>
              <a:t>Operaciones de control, pruebas y mediciones, </a:t>
            </a:r>
          </a:p>
          <a:p>
            <a:pPr lvl="1">
              <a:lnSpc>
                <a:spcPct val="90000"/>
              </a:lnSpc>
            </a:pPr>
            <a:r>
              <a:rPr lang="es-ES" sz="1800" b="0" dirty="0" smtClean="0"/>
              <a:t>Implementación de los dispositivos de puesta a tierra y en cortocircuito.</a:t>
            </a:r>
            <a:endParaRPr lang="es-ES" sz="1800" b="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763000" cy="1066800"/>
          </a:xfrm>
        </p:spPr>
        <p:txBody>
          <a:bodyPr/>
          <a:lstStyle/>
          <a:p>
            <a:pPr algn="ctr"/>
            <a:r>
              <a:rPr lang="es-ES" sz="2400" dirty="0" smtClean="0"/>
              <a:t>EQUIPOS DE PROTECCION INDIVIDUAL</a:t>
            </a:r>
            <a:br>
              <a:rPr lang="es-ES" sz="2400" dirty="0" smtClean="0"/>
            </a:br>
            <a:r>
              <a:rPr lang="es-ES" sz="2400" dirty="0" smtClean="0">
                <a:solidFill>
                  <a:srgbClr val="FF0000"/>
                </a:solidFill>
              </a:rPr>
              <a:t>GAFAS</a:t>
            </a:r>
            <a:endParaRPr lang="es-E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92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92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" dur="500"/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192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192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192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5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743200"/>
            <a:ext cx="7772400" cy="3352800"/>
          </a:xfrm>
        </p:spPr>
        <p:txBody>
          <a:bodyPr/>
          <a:lstStyle/>
          <a:p>
            <a:pPr lvl="1"/>
            <a:r>
              <a:rPr lang="es-ES" sz="2400" dirty="0" smtClean="0"/>
              <a:t>Conformidad a la NORMA</a:t>
            </a:r>
          </a:p>
          <a:p>
            <a:pPr lvl="1"/>
            <a:endParaRPr lang="es-ES" dirty="0" smtClean="0"/>
          </a:p>
          <a:p>
            <a:pPr lvl="1"/>
            <a:r>
              <a:rPr lang="es-ES" sz="2400" dirty="0" smtClean="0"/>
              <a:t>Obligatorio en las zonas donde hay riesgos:</a:t>
            </a:r>
          </a:p>
          <a:p>
            <a:pPr lvl="2"/>
            <a:r>
              <a:rPr lang="es-ES" b="0" dirty="0" smtClean="0"/>
              <a:t>Caída de objetos (materiales),</a:t>
            </a:r>
          </a:p>
          <a:p>
            <a:pPr lvl="2"/>
            <a:r>
              <a:rPr lang="es-ES" b="0" dirty="0" smtClean="0"/>
              <a:t>Choque con la cabeza (obstáculo a altura de humano),</a:t>
            </a:r>
          </a:p>
          <a:p>
            <a:pPr lvl="2"/>
            <a:r>
              <a:rPr lang="es-ES" b="0" dirty="0" smtClean="0"/>
              <a:t>Caída con altura (≥ 3 m),</a:t>
            </a:r>
          </a:p>
          <a:p>
            <a:pPr lvl="2"/>
            <a:r>
              <a:rPr lang="es-ES" b="0" dirty="0" smtClean="0"/>
              <a:t>Contacto eléctrico a nivel de la cabeza.</a:t>
            </a:r>
            <a:endParaRPr lang="es-ES" b="0" dirty="0"/>
          </a:p>
        </p:txBody>
      </p:sp>
      <p:pic>
        <p:nvPicPr>
          <p:cNvPr id="193540" name="Picture 4" descr="C:\Travail\Sécurité Tunisie\Photos\CASQUE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1219200"/>
            <a:ext cx="2057400" cy="157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763000" cy="1066800"/>
          </a:xfrm>
        </p:spPr>
        <p:txBody>
          <a:bodyPr/>
          <a:lstStyle/>
          <a:p>
            <a:pPr algn="ctr"/>
            <a:r>
              <a:rPr lang="es-ES" sz="2400" dirty="0" smtClean="0"/>
              <a:t>EQUIPOS DE PROTECCION INDIVIDUAL</a:t>
            </a:r>
            <a:br>
              <a:rPr lang="es-ES" sz="2400" dirty="0" smtClean="0"/>
            </a:br>
            <a:r>
              <a:rPr lang="es-ES" sz="2400" dirty="0" smtClean="0">
                <a:solidFill>
                  <a:srgbClr val="FF0000"/>
                </a:solidFill>
              </a:rPr>
              <a:t>CASCO</a:t>
            </a:r>
            <a:endParaRPr lang="es-E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9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9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3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193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9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763000" cy="1371600"/>
          </a:xfrm>
        </p:spPr>
        <p:txBody>
          <a:bodyPr/>
          <a:lstStyle/>
          <a:p>
            <a:pPr algn="ctr"/>
            <a:r>
              <a:rPr lang="es-ES" dirty="0" smtClean="0"/>
              <a:t>LOS EQUIPOS DE PROTECCIÓN COLECTIVOS</a:t>
            </a:r>
            <a:endParaRPr lang="es-ES" dirty="0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Tapete o Banquillo aislante</a:t>
            </a:r>
          </a:p>
          <a:p>
            <a:r>
              <a:rPr lang="es-ES" dirty="0" smtClean="0"/>
              <a:t>Verificador de ausencia de tensión</a:t>
            </a:r>
          </a:p>
          <a:p>
            <a:r>
              <a:rPr lang="es-ES" dirty="0" smtClean="0"/>
              <a:t>Dispositivos móviles de puesta a tierra y en corto circuito</a:t>
            </a:r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 autoUpdateAnimBg="0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Modèle par défau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468</Words>
  <Application>Microsoft Office PowerPoint</Application>
  <PresentationFormat>Affichage à l'écran (4:3)</PresentationFormat>
  <Paragraphs>57</Paragraphs>
  <Slides>12</Slides>
  <Notes>3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Modèle par défaut</vt:lpstr>
      <vt:lpstr>Image bitmap</vt:lpstr>
      <vt:lpstr>EQUIPOS DE PROTECCION INDIVIDUAL</vt:lpstr>
      <vt:lpstr>ÁMBITOS DE TENSIÓN</vt:lpstr>
      <vt:lpstr>HERRAMIENTAS Y EQUIPOS DE PROTECCIÓN INDIVIDUAL Y COLECTIVOS</vt:lpstr>
      <vt:lpstr>EQUIPOS DE PROTECCION INDIVIDUAL GUANTES</vt:lpstr>
      <vt:lpstr>EQUIPOS DE PROTECCION INDIVIDUAL GUANTES</vt:lpstr>
      <vt:lpstr>EQUIPOS DE PROTECCION INDIVIDUAL GUANTES</vt:lpstr>
      <vt:lpstr>EQUIPOS DE PROTECCION INDIVIDUAL GAFAS</vt:lpstr>
      <vt:lpstr>EQUIPOS DE PROTECCION INDIVIDUAL CASCO</vt:lpstr>
      <vt:lpstr>LOS EQUIPOS DE PROTECCIÓN COLECTIVOS</vt:lpstr>
      <vt:lpstr>TAPETE AISLANTE</vt:lpstr>
      <vt:lpstr>CONTROLADOR DE AUSENCIA DE TENSIÓN</vt:lpstr>
      <vt:lpstr>CONTROLADOR DE AUSENCIA DE TENSIÓN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Equipos de Seguridad</dc:title>
  <dc:subject>TS ET</dc:subject>
  <dc:creator>J.A Torres</dc:creator>
  <cp:lastModifiedBy>RNR STI</cp:lastModifiedBy>
  <cp:revision>54</cp:revision>
  <dcterms:modified xsi:type="dcterms:W3CDTF">2013-11-05T16:55:24Z</dcterms:modified>
</cp:coreProperties>
</file>