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1"/>
  </p:notesMasterIdLst>
  <p:sldIdLst>
    <p:sldId id="310" r:id="rId2"/>
    <p:sldId id="311" r:id="rId3"/>
    <p:sldId id="312" r:id="rId4"/>
    <p:sldId id="314" r:id="rId5"/>
    <p:sldId id="313" r:id="rId6"/>
    <p:sldId id="315" r:id="rId7"/>
    <p:sldId id="316" r:id="rId8"/>
    <p:sldId id="317" r:id="rId9"/>
    <p:sldId id="318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b="1" kern="1200">
        <a:solidFill>
          <a:srgbClr val="FFFF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rgbClr val="FFFF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rgbClr val="FFFF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rgbClr val="FFFF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rgbClr val="FFFF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rgbClr val="FFFF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rgbClr val="FFFF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rgbClr val="FFFF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rgbClr val="FFFF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99CCFF"/>
    <a:srgbClr val="0000FF"/>
    <a:srgbClr val="FFFF00"/>
    <a:srgbClr val="FFFFCC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fld id="{F4570AD0-52DC-48F3-8135-6A251728AF6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464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CO" dirty="0" smtClean="0"/>
          </a:p>
        </p:txBody>
      </p:sp>
      <p:sp>
        <p:nvSpPr>
          <p:cNvPr id="81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3B2B85-DE12-4E5A-916A-CA0F20226076}" type="slidenum">
              <a:rPr lang="es-CO" smtClean="0"/>
              <a:pPr/>
              <a:t>1</a:t>
            </a:fld>
            <a:endParaRPr lang="es-CO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C8C50-BCF6-4D4B-B6C1-113F7684E1BD}" type="slidenum">
              <a:rPr lang="fr-FR"/>
              <a:pPr/>
              <a:t>2</a:t>
            </a:fld>
            <a:endParaRPr lang="fr-FR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C8C50-BCF6-4D4B-B6C1-113F7684E1BD}" type="slidenum">
              <a:rPr lang="fr-FR"/>
              <a:pPr/>
              <a:t>3</a:t>
            </a:fld>
            <a:endParaRPr lang="fr-FR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C8C50-BCF6-4D4B-B6C1-113F7684E1BD}" type="slidenum">
              <a:rPr lang="fr-FR"/>
              <a:pPr/>
              <a:t>4</a:t>
            </a:fld>
            <a:endParaRPr lang="fr-FR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C8C50-BCF6-4D4B-B6C1-113F7684E1BD}" type="slidenum">
              <a:rPr lang="fr-FR"/>
              <a:pPr/>
              <a:t>5</a:t>
            </a:fld>
            <a:endParaRPr lang="fr-FR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C8C50-BCF6-4D4B-B6C1-113F7684E1BD}" type="slidenum">
              <a:rPr lang="fr-FR"/>
              <a:pPr/>
              <a:t>6</a:t>
            </a:fld>
            <a:endParaRPr lang="fr-FR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C8C50-BCF6-4D4B-B6C1-113F7684E1BD}" type="slidenum">
              <a:rPr lang="fr-FR"/>
              <a:pPr/>
              <a:t>7</a:t>
            </a:fld>
            <a:endParaRPr lang="fr-FR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C8C50-BCF6-4D4B-B6C1-113F7684E1BD}" type="slidenum">
              <a:rPr lang="fr-FR"/>
              <a:pPr/>
              <a:t>8</a:t>
            </a:fld>
            <a:endParaRPr lang="fr-FR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C8C50-BCF6-4D4B-B6C1-113F7684E1BD}" type="slidenum">
              <a:rPr lang="fr-FR"/>
              <a:pPr/>
              <a:t>9</a:t>
            </a:fld>
            <a:endParaRPr lang="fr-FR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F5261-E268-49AE-A745-4F299B901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r>
              <a:rPr lang="es-CO" b="1" dirty="0" smtClean="0"/>
              <a:t>DISTRIBUCIÓN B.T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650" y="3886200"/>
            <a:ext cx="7704138" cy="17526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s-CO" b="1" dirty="0" smtClean="0"/>
              <a:t>Instalaciones eléctricas</a:t>
            </a:r>
          </a:p>
          <a:p>
            <a:pPr>
              <a:defRPr/>
            </a:pPr>
            <a:r>
              <a:rPr lang="es-CO" dirty="0" smtClean="0"/>
              <a:t>Sistema de instalación </a:t>
            </a:r>
          </a:p>
          <a:p>
            <a:pPr>
              <a:defRPr/>
            </a:pPr>
            <a:endParaRPr lang="es-CO" dirty="0" smtClean="0"/>
          </a:p>
          <a:p>
            <a:pPr>
              <a:defRPr/>
            </a:pPr>
            <a:r>
              <a:rPr lang="es-CO" sz="1900" b="1" dirty="0" smtClean="0"/>
              <a:t>Guía de diseño instalaciones eléctricas según normas IEC - Cap. E página E31 a E44</a:t>
            </a:r>
            <a:endParaRPr lang="es-CO" dirty="0" smtClean="0"/>
          </a:p>
        </p:txBody>
      </p:sp>
      <p:pic>
        <p:nvPicPr>
          <p:cNvPr id="2053" name="3 Imag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24775" y="0"/>
            <a:ext cx="1419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 descr="http://bi2e.com/images/galerie/cablage/tgbt_huileri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94063" y="727075"/>
            <a:ext cx="2263775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14205-9BC9-4ECE-B88A-C867ECEF0B03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20725"/>
          </a:xfrm>
          <a:ln>
            <a:noFill/>
          </a:ln>
        </p:spPr>
        <p:txBody>
          <a:bodyPr>
            <a:normAutofit/>
          </a:bodyPr>
          <a:lstStyle/>
          <a:p>
            <a:r>
              <a:rPr lang="es-ES" sz="2800" b="1" dirty="0" smtClean="0"/>
              <a:t>TABLEROS de DISTRIBUCIÓN </a:t>
            </a:r>
            <a:endParaRPr lang="es-ES" sz="2800" b="1" dirty="0"/>
          </a:p>
        </p:txBody>
      </p:sp>
      <p:sp>
        <p:nvSpPr>
          <p:cNvPr id="30" name="2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4 Rectángulo"/>
          <p:cNvSpPr/>
          <p:nvPr/>
        </p:nvSpPr>
        <p:spPr>
          <a:xfrm>
            <a:off x="433954" y="751344"/>
            <a:ext cx="59668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Los tableros de distribución, incluido el Tablero General de Baja Tensión (TG.B.T), son cruciales para garantizar la </a:t>
            </a:r>
            <a:r>
              <a:rPr lang="es-CO" sz="2000" dirty="0" smtClean="0">
                <a:solidFill>
                  <a:schemeClr val="tx1"/>
                </a:solidFill>
                <a:latin typeface="+mn-lt"/>
              </a:rPr>
              <a:t>fiabilidad de una instalación eléctrica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. Deben cumplir con normas bien definidas que rigen el diseño y la construcción de los equipos d</a:t>
            </a:r>
            <a:r>
              <a:rPr lang="es-ES" sz="2000" b="0" dirty="0" smtClean="0">
                <a:solidFill>
                  <a:schemeClr val="tx1"/>
                </a:solidFill>
                <a:latin typeface="+mn-lt"/>
              </a:rPr>
              <a:t>e baja tensión.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endParaRPr lang="es-CO" sz="2000" b="0" dirty="0" smtClean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El envolvente del tablero de distribución asegura una doble protección:</a:t>
            </a:r>
          </a:p>
          <a:p>
            <a:pPr>
              <a:buFont typeface="Wingdings" pitchFamily="2" charset="2"/>
              <a:buChar char="§"/>
            </a:pP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 Protección de los diferentes componentes contra los impactos mecánicos, vibraciones y otras influencias externas que puedan interferir con la integridad operativa (EMI, polvo, humedad, animales e insectos, </a:t>
            </a:r>
            <a:r>
              <a:rPr lang="es-ES" sz="2000" b="0" dirty="0" smtClean="0">
                <a:solidFill>
                  <a:schemeClr val="tx1"/>
                </a:solidFill>
                <a:latin typeface="+mn-lt"/>
              </a:rPr>
              <a:t>etc.).</a:t>
            </a:r>
          </a:p>
          <a:p>
            <a:pPr>
              <a:buFont typeface="Wingdings" pitchFamily="2" charset="2"/>
              <a:buChar char="§"/>
            </a:pPr>
            <a:r>
              <a:rPr lang="es-ES" sz="2000" b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Protección de las personas contra la posibilidad de descargas eléctricas </a:t>
            </a:r>
            <a:r>
              <a:rPr lang="es-ES" sz="2000" b="0" dirty="0" smtClean="0">
                <a:solidFill>
                  <a:schemeClr val="tx1"/>
                </a:solidFill>
                <a:latin typeface="+mn-lt"/>
              </a:rPr>
              <a:t>directas e indirectas.</a:t>
            </a:r>
            <a:endParaRPr lang="es-CO" sz="2000" b="0" dirty="0" smtClean="0">
              <a:solidFill>
                <a:schemeClr val="tx1"/>
              </a:solidFill>
              <a:latin typeface="+mn-lt"/>
            </a:endParaRPr>
          </a:p>
          <a:p>
            <a:endParaRPr lang="es-CO" sz="2000" b="0" dirty="0" smtClean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Los requisitos de carga determinan el tipo de cuadro de distribución que se debe instalar.</a:t>
            </a:r>
            <a:endParaRPr lang="pl-PL" sz="2000" b="0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6146" name="Picture 2" descr="http://www.schneider-electric.fr/images/pictures/societe/enseignement/tgbt_bts_1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94736" y="1433851"/>
            <a:ext cx="2316789" cy="383557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4 Rectángulo"/>
          <p:cNvSpPr/>
          <p:nvPr/>
        </p:nvSpPr>
        <p:spPr>
          <a:xfrm>
            <a:off x="433953" y="751344"/>
            <a:ext cx="830709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dirty="0" smtClean="0">
                <a:solidFill>
                  <a:schemeClr val="tx1"/>
                </a:solidFill>
                <a:latin typeface="+mn-lt"/>
              </a:rPr>
              <a:t>Tipos de tableros de distribución</a:t>
            </a:r>
          </a:p>
          <a:p>
            <a:endParaRPr lang="es-CO" sz="2000" dirty="0" smtClean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Los tableros de distribución pueden variar según el tipo de aplicación y el principio de diseño adoptado (especialmente en cuanto a la disposición de los barrajes).</a:t>
            </a:r>
          </a:p>
          <a:p>
            <a:endParaRPr lang="es-CO" sz="1000" b="0" dirty="0" smtClean="0">
              <a:solidFill>
                <a:schemeClr val="tx1"/>
              </a:solidFill>
              <a:latin typeface="+mn-lt"/>
            </a:endParaRPr>
          </a:p>
          <a:p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Los </a:t>
            </a:r>
            <a:r>
              <a:rPr lang="es-CO" sz="2000" dirty="0" smtClean="0">
                <a:solidFill>
                  <a:schemeClr val="tx1"/>
                </a:solidFill>
                <a:latin typeface="+mn-lt"/>
              </a:rPr>
              <a:t>principales tipos de tableros de distribución 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son:</a:t>
            </a:r>
          </a:p>
          <a:p>
            <a:pPr marL="704850" indent="-457200">
              <a:buFont typeface="+mj-lt"/>
              <a:buAutoNum type="arabicPeriod"/>
            </a:pP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Tablero de Distribución General de Baja Tensión o </a:t>
            </a:r>
            <a:r>
              <a:rPr lang="es-CO" sz="2000" dirty="0" smtClean="0">
                <a:solidFill>
                  <a:schemeClr val="tx1"/>
                </a:solidFill>
                <a:latin typeface="+mn-lt"/>
              </a:rPr>
              <a:t>T.G.B.T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,</a:t>
            </a:r>
          </a:p>
          <a:p>
            <a:pPr marL="704850" indent="-457200">
              <a:buFont typeface="+mj-lt"/>
              <a:buAutoNum type="arabicPeriod"/>
            </a:pPr>
            <a:r>
              <a:rPr lang="es-ES" sz="2000" b="0" dirty="0" smtClean="0">
                <a:solidFill>
                  <a:schemeClr val="tx1"/>
                </a:solidFill>
                <a:latin typeface="+mn-lt"/>
              </a:rPr>
              <a:t>Centros de control de motores o </a:t>
            </a:r>
            <a:r>
              <a:rPr lang="es-ES" sz="2000" dirty="0" smtClean="0">
                <a:solidFill>
                  <a:schemeClr val="tx1"/>
                </a:solidFill>
                <a:latin typeface="+mn-lt"/>
              </a:rPr>
              <a:t>C.C.M</a:t>
            </a:r>
            <a:r>
              <a:rPr lang="es-ES" sz="2000" b="0" dirty="0" smtClean="0">
                <a:solidFill>
                  <a:schemeClr val="tx1"/>
                </a:solidFill>
                <a:latin typeface="+mn-lt"/>
              </a:rPr>
              <a:t>,</a:t>
            </a:r>
          </a:p>
          <a:p>
            <a:pPr marL="704850" indent="-457200">
              <a:buFont typeface="+mj-lt"/>
              <a:buAutoNum type="arabicPeriod"/>
            </a:pPr>
            <a:r>
              <a:rPr lang="es-ES" sz="2000" b="0" dirty="0" smtClean="0">
                <a:solidFill>
                  <a:schemeClr val="tx1"/>
                </a:solidFill>
                <a:latin typeface="+mn-lt"/>
              </a:rPr>
              <a:t>Tableros 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de distribución </a:t>
            </a:r>
            <a:r>
              <a:rPr lang="es-CO" sz="2000" dirty="0" smtClean="0">
                <a:solidFill>
                  <a:schemeClr val="tx1"/>
                </a:solidFill>
                <a:latin typeface="+mn-lt"/>
              </a:rPr>
              <a:t>secundario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,</a:t>
            </a:r>
          </a:p>
          <a:p>
            <a:pPr marL="704850" indent="-457200">
              <a:buFont typeface="+mj-lt"/>
              <a:buAutoNum type="arabicPeriod"/>
            </a:pP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Tableros de distribución </a:t>
            </a:r>
            <a:r>
              <a:rPr lang="es-CO" sz="2000" dirty="0" smtClean="0">
                <a:solidFill>
                  <a:schemeClr val="tx1"/>
                </a:solidFill>
                <a:latin typeface="+mn-lt"/>
              </a:rPr>
              <a:t>terminal</a:t>
            </a:r>
            <a:r>
              <a:rPr lang="es-CO" sz="2000" b="0" dirty="0" smtClean="0">
                <a:solidFill>
                  <a:schemeClr val="tx1"/>
                </a:solidFill>
                <a:latin typeface="+mn-lt"/>
              </a:rPr>
              <a:t>.</a:t>
            </a:r>
            <a:endParaRPr lang="pl-PL" sz="2000" b="0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050" name="Picture 2" descr="http://dec-industrie.com/IMG/jpg/T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431" y="4422127"/>
            <a:ext cx="1208867" cy="2136886"/>
          </a:xfrm>
          <a:prstGeom prst="rect">
            <a:avLst/>
          </a:prstGeom>
          <a:noFill/>
        </p:spPr>
      </p:pic>
      <p:pic>
        <p:nvPicPr>
          <p:cNvPr id="2052" name="Picture 4" descr="http://www.lulusoso.com/upload/20110809/Block_set_Low_voltage_switchgea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7365" y="4395918"/>
            <a:ext cx="2479138" cy="2144743"/>
          </a:xfrm>
          <a:prstGeom prst="rect">
            <a:avLst/>
          </a:prstGeom>
          <a:noFill/>
        </p:spPr>
      </p:pic>
      <p:pic>
        <p:nvPicPr>
          <p:cNvPr id="2054" name="Picture 6" descr="http://www.electroelec.com/images/destockage/Prisma_Pack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74069" y="4702185"/>
            <a:ext cx="1115288" cy="1834951"/>
          </a:xfrm>
          <a:prstGeom prst="rect">
            <a:avLst/>
          </a:prstGeom>
          <a:noFill/>
        </p:spPr>
      </p:pic>
      <p:pic>
        <p:nvPicPr>
          <p:cNvPr id="2056" name="Picture 8" descr="http://scs-laboutique.com/public/files/images/products/coffret+electrique-image-3245060930110_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53419" y="4711484"/>
            <a:ext cx="2107769" cy="1580827"/>
          </a:xfrm>
          <a:prstGeom prst="rect">
            <a:avLst/>
          </a:prstGeom>
          <a:noFill/>
        </p:spPr>
      </p:pic>
      <p:sp>
        <p:nvSpPr>
          <p:cNvPr id="9" name="8 Elipse"/>
          <p:cNvSpPr/>
          <p:nvPr/>
        </p:nvSpPr>
        <p:spPr>
          <a:xfrm>
            <a:off x="1115878" y="5594888"/>
            <a:ext cx="650929" cy="61993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1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0" name="9 Elipse"/>
          <p:cNvSpPr/>
          <p:nvPr/>
        </p:nvSpPr>
        <p:spPr>
          <a:xfrm>
            <a:off x="2123268" y="5656881"/>
            <a:ext cx="650929" cy="61993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2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6648773" y="4788977"/>
            <a:ext cx="650929" cy="61993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4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4959458" y="4215540"/>
            <a:ext cx="650929" cy="61993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3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4 Rectángulo"/>
          <p:cNvSpPr/>
          <p:nvPr/>
        </p:nvSpPr>
        <p:spPr>
          <a:xfrm>
            <a:off x="433953" y="751344"/>
            <a:ext cx="8307091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>
                <a:solidFill>
                  <a:schemeClr val="tx1"/>
                </a:solidFill>
                <a:latin typeface="+mn-lt"/>
              </a:rPr>
              <a:t>Tecnologías de los tableros de distribución</a:t>
            </a:r>
          </a:p>
          <a:p>
            <a:endParaRPr lang="es-ES" dirty="0" smtClean="0">
              <a:solidFill>
                <a:schemeClr val="tx1"/>
              </a:solidFill>
              <a:latin typeface="+mn-lt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Tableros de distribución tradicionales:</a:t>
            </a:r>
            <a:r>
              <a:rPr lang="es-ES" b="0" dirty="0" smtClean="0">
                <a:solidFill>
                  <a:schemeClr val="tx1"/>
                </a:solidFill>
                <a:latin typeface="+mn-lt"/>
              </a:rPr>
              <a:t> los constituyentes están fijado a un chasis en la parte posterior de un envolvente. Es necesario estudiar cuidadosamente la ubicación de los componentes en el envolvente y tener en cuenta las dimensiones de cada elemento, las conexiones que llegarán al mismo y las separaciones necesarias para garantizar un funcionamiento seguro y sin problemas.</a:t>
            </a:r>
          </a:p>
          <a:p>
            <a:pPr marL="457200" indent="-457200" algn="just">
              <a:buFont typeface="+mj-lt"/>
              <a:buAutoNum type="arabicPeriod"/>
            </a:pPr>
            <a:endParaRPr lang="es-ES" b="0" dirty="0" smtClean="0">
              <a:solidFill>
                <a:schemeClr val="tx1"/>
              </a:solidFill>
              <a:latin typeface="+mn-lt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n-lt"/>
              </a:rPr>
              <a:t>Tableros de distribución funcionales: </a:t>
            </a:r>
            <a:r>
              <a:rPr lang="es-ES" b="0" dirty="0" smtClean="0">
                <a:solidFill>
                  <a:schemeClr val="tx1"/>
                </a:solidFill>
                <a:latin typeface="+mn-lt"/>
              </a:rPr>
              <a:t>Aplicaciones específicas, basados en un diseño modular y estandarizado con…</a:t>
            </a:r>
          </a:p>
          <a:p>
            <a:pPr marL="457200" indent="-457200" algn="just"/>
            <a:r>
              <a:rPr lang="es-ES" b="0" dirty="0" smtClean="0">
                <a:solidFill>
                  <a:schemeClr val="tx1"/>
                </a:solidFill>
                <a:latin typeface="+mn-lt"/>
              </a:rPr>
              <a:t>		</a:t>
            </a:r>
            <a:r>
              <a:rPr lang="es-ES" dirty="0" smtClean="0">
                <a:solidFill>
                  <a:schemeClr val="tx1"/>
                </a:solidFill>
                <a:latin typeface="+mn-lt"/>
              </a:rPr>
              <a:t>Numerosas ventajas…</a:t>
            </a:r>
          </a:p>
          <a:p>
            <a:pPr marL="1255713" lvl="1" indent="-185738" algn="just">
              <a:buFont typeface="Wingdings" pitchFamily="2" charset="2"/>
              <a:buChar char="§"/>
            </a:pPr>
            <a:r>
              <a:rPr lang="es-ES" b="0" dirty="0" smtClean="0">
                <a:solidFill>
                  <a:schemeClr val="tx1"/>
                </a:solidFill>
                <a:latin typeface="+mn-lt"/>
              </a:rPr>
              <a:t>Modularidad del sistema (Protección, Control, Gestión técnica y Supervisión) facilitando mantenimiento y ampliación,</a:t>
            </a:r>
          </a:p>
          <a:p>
            <a:pPr marL="1255713" lvl="1" indent="-185738" algn="just">
              <a:buFont typeface="Wingdings" pitchFamily="2" charset="2"/>
              <a:buChar char="§"/>
            </a:pPr>
            <a:r>
              <a:rPr lang="es-ES" b="0" dirty="0" smtClean="0">
                <a:solidFill>
                  <a:schemeClr val="tx1"/>
                </a:solidFill>
                <a:latin typeface="+mn-lt"/>
              </a:rPr>
              <a:t>Implementación rápida,</a:t>
            </a:r>
          </a:p>
          <a:p>
            <a:pPr marL="1255713" lvl="1" indent="-185738" algn="just">
              <a:buFont typeface="Wingdings" pitchFamily="2" charset="2"/>
              <a:buChar char="§"/>
            </a:pPr>
            <a:r>
              <a:rPr lang="es-ES" b="0" dirty="0" smtClean="0">
                <a:solidFill>
                  <a:schemeClr val="tx1"/>
                </a:solidFill>
                <a:latin typeface="+mn-lt"/>
              </a:rPr>
              <a:t>Alto grado de fiabilidad.</a:t>
            </a:r>
          </a:p>
          <a:p>
            <a:pPr marL="449263" lvl="1" algn="just"/>
            <a:r>
              <a:rPr lang="es-ES" dirty="0" smtClean="0">
                <a:solidFill>
                  <a:schemeClr val="tx1"/>
                </a:solidFill>
                <a:latin typeface="+mn-lt"/>
              </a:rPr>
              <a:t>	3 principales tipos de unidades funcionales…</a:t>
            </a:r>
          </a:p>
          <a:p>
            <a:pPr marL="1255713" lvl="1" indent="-185738" algn="just">
              <a:buFont typeface="Wingdings" pitchFamily="2" charset="2"/>
              <a:buChar char="§"/>
            </a:pPr>
            <a:r>
              <a:rPr lang="es-ES" b="0" dirty="0" smtClean="0">
                <a:solidFill>
                  <a:schemeClr val="tx1"/>
                </a:solidFill>
                <a:latin typeface="+mn-lt"/>
              </a:rPr>
              <a:t>Fijas,</a:t>
            </a:r>
          </a:p>
          <a:p>
            <a:pPr marL="1255713" lvl="1" indent="-185738" algn="just">
              <a:buFont typeface="Wingdings" pitchFamily="2" charset="2"/>
              <a:buChar char="§"/>
            </a:pPr>
            <a:r>
              <a:rPr lang="es-ES" b="0" dirty="0" err="1" smtClean="0">
                <a:solidFill>
                  <a:schemeClr val="tx1"/>
                </a:solidFill>
                <a:latin typeface="+mn-lt"/>
              </a:rPr>
              <a:t>Desconectables</a:t>
            </a:r>
            <a:r>
              <a:rPr lang="es-ES" b="0" dirty="0" smtClean="0">
                <a:solidFill>
                  <a:schemeClr val="tx1"/>
                </a:solidFill>
                <a:latin typeface="+mn-lt"/>
              </a:rPr>
              <a:t>,</a:t>
            </a:r>
          </a:p>
          <a:p>
            <a:pPr marL="1255713" lvl="1" indent="-185738" algn="just">
              <a:buFont typeface="Wingdings" pitchFamily="2" charset="2"/>
              <a:buChar char="§"/>
            </a:pPr>
            <a:r>
              <a:rPr lang="es-ES" b="0" dirty="0" smtClean="0">
                <a:solidFill>
                  <a:schemeClr val="tx1"/>
                </a:solidFill>
                <a:latin typeface="+mn-lt"/>
              </a:rPr>
              <a:t>Extraíbles de tipo cajón.</a:t>
            </a:r>
            <a:endParaRPr lang="pl-PL" b="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634" y="1282244"/>
            <a:ext cx="8553892" cy="4838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Rectángulo"/>
          <p:cNvSpPr/>
          <p:nvPr/>
        </p:nvSpPr>
        <p:spPr>
          <a:xfrm>
            <a:off x="464948" y="610608"/>
            <a:ext cx="82760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NORMAS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18453" y="3524289"/>
            <a:ext cx="19217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>
                <a:solidFill>
                  <a:schemeClr val="tx1"/>
                </a:solidFill>
              </a:rPr>
              <a:t>Sin compartimentación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57219" y="3524289"/>
            <a:ext cx="37970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>
                <a:solidFill>
                  <a:srgbClr val="FF0000"/>
                </a:solidFill>
              </a:rPr>
              <a:t>Separación entre barrajes y unidades funcionales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479729" y="1146875"/>
            <a:ext cx="3983064" cy="24022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6881246" y="3524289"/>
            <a:ext cx="18133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>
                <a:solidFill>
                  <a:srgbClr val="0033CC"/>
                </a:solidFill>
              </a:rPr>
              <a:t>Separación entre barrajes y unidades funcionales mas unidades funcionales entre ellas excepto bornes de salida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556500" y="6137329"/>
            <a:ext cx="33941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>
                <a:solidFill>
                  <a:srgbClr val="00B050"/>
                </a:solidFill>
              </a:rPr>
              <a:t>Separación entre barrajes y unidades funcionales mas unidades funcionales entre ellas y bornes de salida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6726265" y="1146875"/>
            <a:ext cx="1968284" cy="240223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/>
        </p:nvSpPr>
        <p:spPr>
          <a:xfrm>
            <a:off x="371960" y="3781588"/>
            <a:ext cx="1968284" cy="224725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2433235" y="3797086"/>
            <a:ext cx="3983064" cy="223175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0" grpId="0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20725"/>
          </a:xfrm>
          <a:ln>
            <a:noFill/>
          </a:ln>
        </p:spPr>
        <p:txBody>
          <a:bodyPr>
            <a:normAutofit/>
          </a:bodyPr>
          <a:lstStyle/>
          <a:p>
            <a:r>
              <a:rPr lang="es-ES" sz="2800" b="1" dirty="0" smtClean="0"/>
              <a:t>NIVEL de GARANTÍA según NECESIDAD</a:t>
            </a:r>
            <a:endParaRPr lang="es-ES" sz="2800" b="1" dirty="0"/>
          </a:p>
        </p:txBody>
      </p:sp>
      <p:sp>
        <p:nvSpPr>
          <p:cNvPr id="30" name="2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4 Rectángulo"/>
          <p:cNvSpPr/>
          <p:nvPr/>
        </p:nvSpPr>
        <p:spPr>
          <a:xfrm>
            <a:off x="464948" y="1029061"/>
            <a:ext cx="8276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0" dirty="0" smtClean="0">
                <a:solidFill>
                  <a:schemeClr val="tx1"/>
                </a:solidFill>
              </a:rPr>
              <a:t>La disminución de la aparición de fallas y de los tiempos de interrupción mejora la productividad de las empresas… </a:t>
            </a:r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681926" y="3270142"/>
            <a:ext cx="791963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27 Rectángulo"/>
          <p:cNvSpPr/>
          <p:nvPr/>
        </p:nvSpPr>
        <p:spPr>
          <a:xfrm>
            <a:off x="356462" y="3115159"/>
            <a:ext cx="2789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31" name="30 Conector recto"/>
          <p:cNvCxnSpPr/>
          <p:nvPr/>
        </p:nvCxnSpPr>
        <p:spPr>
          <a:xfrm rot="5400000">
            <a:off x="-92989" y="4014060"/>
            <a:ext cx="1549831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rot="5400000">
            <a:off x="1456841" y="4014060"/>
            <a:ext cx="1549831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668849" y="4695986"/>
            <a:ext cx="1560001" cy="16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Rectángulo"/>
          <p:cNvSpPr/>
          <p:nvPr/>
        </p:nvSpPr>
        <p:spPr>
          <a:xfrm>
            <a:off x="790413" y="4417015"/>
            <a:ext cx="13793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FIABILIDAD</a:t>
            </a:r>
          </a:p>
        </p:txBody>
      </p:sp>
      <p:cxnSp>
        <p:nvCxnSpPr>
          <p:cNvPr id="40" name="39 Conector recto"/>
          <p:cNvCxnSpPr/>
          <p:nvPr/>
        </p:nvCxnSpPr>
        <p:spPr>
          <a:xfrm rot="5400000">
            <a:off x="4245324" y="4076055"/>
            <a:ext cx="1549831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Rectángulo"/>
          <p:cNvSpPr/>
          <p:nvPr/>
        </p:nvSpPr>
        <p:spPr>
          <a:xfrm>
            <a:off x="2417736" y="4417015"/>
            <a:ext cx="23247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INDISPONIBILIDAD</a:t>
            </a:r>
          </a:p>
          <a:p>
            <a:pPr algn="ctr"/>
            <a:endParaRPr lang="es-ES" sz="1400" dirty="0" smtClean="0">
              <a:solidFill>
                <a:schemeClr val="tx1"/>
              </a:solidFill>
            </a:endParaRPr>
          </a:p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MTTR </a:t>
            </a:r>
          </a:p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(</a:t>
            </a:r>
            <a:r>
              <a:rPr lang="es-ES" sz="1400" dirty="0" err="1" smtClean="0">
                <a:solidFill>
                  <a:schemeClr val="tx1"/>
                </a:solidFill>
              </a:rPr>
              <a:t>Main</a:t>
            </a:r>
            <a:r>
              <a:rPr lang="es-ES" sz="1400" dirty="0" smtClean="0">
                <a:solidFill>
                  <a:schemeClr val="tx1"/>
                </a:solidFill>
              </a:rPr>
              <a:t> Time </a:t>
            </a:r>
            <a:r>
              <a:rPr lang="es-ES" sz="1400" dirty="0" err="1" smtClean="0">
                <a:solidFill>
                  <a:schemeClr val="tx1"/>
                </a:solidFill>
              </a:rPr>
              <a:t>To</a:t>
            </a:r>
            <a:r>
              <a:rPr lang="es-ES" sz="1400" dirty="0" smtClean="0">
                <a:solidFill>
                  <a:schemeClr val="tx1"/>
                </a:solidFill>
              </a:rPr>
              <a:t> </a:t>
            </a:r>
            <a:r>
              <a:rPr lang="es-ES" sz="1400" dirty="0" err="1" smtClean="0">
                <a:solidFill>
                  <a:schemeClr val="tx1"/>
                </a:solidFill>
              </a:rPr>
              <a:t>Repair</a:t>
            </a:r>
            <a:r>
              <a:rPr lang="es-ES" sz="14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6" name="45 Rectángulo"/>
          <p:cNvSpPr/>
          <p:nvPr/>
        </p:nvSpPr>
        <p:spPr>
          <a:xfrm>
            <a:off x="666427" y="4695986"/>
            <a:ext cx="156532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1200" b="0" dirty="0" smtClean="0">
              <a:solidFill>
                <a:srgbClr val="FF0000"/>
              </a:solidFill>
            </a:endParaRPr>
          </a:p>
          <a:p>
            <a:pPr algn="ctr"/>
            <a:r>
              <a:rPr lang="es-ES" sz="1200" b="0" dirty="0" smtClean="0">
                <a:solidFill>
                  <a:srgbClr val="FF0000"/>
                </a:solidFill>
              </a:rPr>
              <a:t>Aptitud del sistema a funcionar correctamente lo mas tiempo posible </a:t>
            </a:r>
          </a:p>
        </p:txBody>
      </p:sp>
      <p:cxnSp>
        <p:nvCxnSpPr>
          <p:cNvPr id="48" name="47 Conector recto de flecha"/>
          <p:cNvCxnSpPr/>
          <p:nvPr/>
        </p:nvCxnSpPr>
        <p:spPr>
          <a:xfrm rot="5400000">
            <a:off x="1766889" y="2802129"/>
            <a:ext cx="923924" cy="1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51 Rectángulo"/>
          <p:cNvSpPr/>
          <p:nvPr/>
        </p:nvSpPr>
        <p:spPr>
          <a:xfrm>
            <a:off x="1686973" y="1908632"/>
            <a:ext cx="1087224" cy="46166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Primera falla</a:t>
            </a:r>
          </a:p>
        </p:txBody>
      </p:sp>
      <p:cxnSp>
        <p:nvCxnSpPr>
          <p:cNvPr id="58" name="57 Conector recto de flecha"/>
          <p:cNvCxnSpPr/>
          <p:nvPr/>
        </p:nvCxnSpPr>
        <p:spPr>
          <a:xfrm rot="5400000">
            <a:off x="2929465" y="2796521"/>
            <a:ext cx="918112" cy="5405"/>
          </a:xfrm>
          <a:prstGeom prst="straightConnector1">
            <a:avLst/>
          </a:prstGeom>
          <a:ln>
            <a:solidFill>
              <a:srgbClr val="FFC000"/>
            </a:solidFill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9" name="58 Rectángulo"/>
          <p:cNvSpPr/>
          <p:nvPr/>
        </p:nvSpPr>
        <p:spPr>
          <a:xfrm>
            <a:off x="2851605" y="1902658"/>
            <a:ext cx="1180214" cy="46166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Inicio intervención</a:t>
            </a:r>
          </a:p>
        </p:txBody>
      </p:sp>
      <p:cxnSp>
        <p:nvCxnSpPr>
          <p:cNvPr id="60" name="59 Conector recto"/>
          <p:cNvCxnSpPr/>
          <p:nvPr/>
        </p:nvCxnSpPr>
        <p:spPr>
          <a:xfrm rot="5400000">
            <a:off x="3021751" y="3677862"/>
            <a:ext cx="74312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Rectángulo"/>
          <p:cNvSpPr/>
          <p:nvPr/>
        </p:nvSpPr>
        <p:spPr>
          <a:xfrm>
            <a:off x="2247254" y="2851686"/>
            <a:ext cx="11313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Espera </a:t>
            </a:r>
          </a:p>
          <a:p>
            <a:pPr algn="ctr"/>
            <a:endParaRPr lang="es-ES" sz="1200" dirty="0" smtClean="0">
              <a:solidFill>
                <a:schemeClr val="tx1"/>
              </a:solidFill>
            </a:endParaRPr>
          </a:p>
          <a:p>
            <a:pPr algn="ctr"/>
            <a:endParaRPr lang="es-ES" sz="1200" dirty="0" smtClean="0">
              <a:solidFill>
                <a:schemeClr val="tx1"/>
              </a:solidFill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Detección falla y Preparación</a:t>
            </a:r>
          </a:p>
        </p:txBody>
      </p:sp>
      <p:sp>
        <p:nvSpPr>
          <p:cNvPr id="63" name="62 Rectángulo"/>
          <p:cNvSpPr/>
          <p:nvPr/>
        </p:nvSpPr>
        <p:spPr>
          <a:xfrm>
            <a:off x="3611104" y="2867185"/>
            <a:ext cx="11778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Reparación</a:t>
            </a:r>
          </a:p>
        </p:txBody>
      </p:sp>
      <p:cxnSp>
        <p:nvCxnSpPr>
          <p:cNvPr id="64" name="63 Conector recto de flecha"/>
          <p:cNvCxnSpPr/>
          <p:nvPr/>
        </p:nvCxnSpPr>
        <p:spPr>
          <a:xfrm rot="5400000">
            <a:off x="4556787" y="2812019"/>
            <a:ext cx="918112" cy="5405"/>
          </a:xfrm>
          <a:prstGeom prst="straightConnector1">
            <a:avLst/>
          </a:prstGeom>
          <a:ln>
            <a:solidFill>
              <a:srgbClr val="92D050"/>
            </a:solidFill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5" name="64 Rectángulo"/>
          <p:cNvSpPr/>
          <p:nvPr/>
        </p:nvSpPr>
        <p:spPr>
          <a:xfrm>
            <a:off x="4452937" y="1906291"/>
            <a:ext cx="1180214" cy="4616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Puesta en marcha</a:t>
            </a:r>
          </a:p>
        </p:txBody>
      </p:sp>
      <p:sp>
        <p:nvSpPr>
          <p:cNvPr id="66" name="65 Rectángulo"/>
          <p:cNvSpPr/>
          <p:nvPr/>
        </p:nvSpPr>
        <p:spPr>
          <a:xfrm>
            <a:off x="5486399" y="2851686"/>
            <a:ext cx="14103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Funcionamiento</a:t>
            </a:r>
          </a:p>
        </p:txBody>
      </p:sp>
      <p:cxnSp>
        <p:nvCxnSpPr>
          <p:cNvPr id="68" name="67 Conector recto"/>
          <p:cNvCxnSpPr/>
          <p:nvPr/>
        </p:nvCxnSpPr>
        <p:spPr>
          <a:xfrm rot="5400000">
            <a:off x="6633274" y="4029560"/>
            <a:ext cx="1549831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 de flecha"/>
          <p:cNvCxnSpPr/>
          <p:nvPr/>
        </p:nvCxnSpPr>
        <p:spPr>
          <a:xfrm>
            <a:off x="2230949" y="4700748"/>
            <a:ext cx="2793489" cy="161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 de flecha"/>
          <p:cNvCxnSpPr/>
          <p:nvPr/>
        </p:nvCxnSpPr>
        <p:spPr>
          <a:xfrm>
            <a:off x="5019675" y="4702363"/>
            <a:ext cx="238125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 de flecha"/>
          <p:cNvCxnSpPr/>
          <p:nvPr/>
        </p:nvCxnSpPr>
        <p:spPr>
          <a:xfrm rot="5400000">
            <a:off x="6943323" y="2802130"/>
            <a:ext cx="923924" cy="1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5" name="94 Rectángulo"/>
          <p:cNvSpPr/>
          <p:nvPr/>
        </p:nvSpPr>
        <p:spPr>
          <a:xfrm>
            <a:off x="6882457" y="1896685"/>
            <a:ext cx="1087224" cy="46166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Segunda falla</a:t>
            </a:r>
          </a:p>
        </p:txBody>
      </p:sp>
      <p:sp>
        <p:nvSpPr>
          <p:cNvPr id="97" name="96 Rectángulo"/>
          <p:cNvSpPr/>
          <p:nvPr/>
        </p:nvSpPr>
        <p:spPr>
          <a:xfrm>
            <a:off x="5222929" y="4401517"/>
            <a:ext cx="19992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DISPONIBILIDAD</a:t>
            </a:r>
          </a:p>
        </p:txBody>
      </p:sp>
      <p:sp>
        <p:nvSpPr>
          <p:cNvPr id="98" name="97 Rectángulo"/>
          <p:cNvSpPr/>
          <p:nvPr/>
        </p:nvSpPr>
        <p:spPr>
          <a:xfrm>
            <a:off x="5036950" y="4680488"/>
            <a:ext cx="2371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1200" b="0" dirty="0" smtClean="0">
              <a:solidFill>
                <a:srgbClr val="FF0000"/>
              </a:solidFill>
            </a:endParaRPr>
          </a:p>
          <a:p>
            <a:pPr algn="ctr"/>
            <a:r>
              <a:rPr lang="es-ES" sz="1200" b="0" dirty="0" smtClean="0">
                <a:solidFill>
                  <a:srgbClr val="FF0000"/>
                </a:solidFill>
              </a:rPr>
              <a:t>Porcentaje del tiempo de funcionamiento del sistema</a:t>
            </a:r>
          </a:p>
        </p:txBody>
      </p:sp>
      <p:sp>
        <p:nvSpPr>
          <p:cNvPr id="99" name="98 Rectángulo"/>
          <p:cNvSpPr/>
          <p:nvPr/>
        </p:nvSpPr>
        <p:spPr>
          <a:xfrm>
            <a:off x="542441" y="5873856"/>
            <a:ext cx="81056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tx1"/>
                </a:solidFill>
              </a:rPr>
              <a:t>MANTENIBILIDAD = </a:t>
            </a:r>
            <a:r>
              <a:rPr lang="es-ES" sz="1400" b="0" dirty="0" smtClean="0">
                <a:solidFill>
                  <a:schemeClr val="tx1"/>
                </a:solidFill>
              </a:rPr>
              <a:t>Aptitud del sistema a ser reparado lo antes posible </a:t>
            </a:r>
          </a:p>
          <a:p>
            <a:r>
              <a:rPr lang="es-ES" sz="1400" dirty="0" smtClean="0">
                <a:solidFill>
                  <a:schemeClr val="tx1"/>
                </a:solidFill>
              </a:rPr>
              <a:t>SEGURIDAD </a:t>
            </a:r>
            <a:r>
              <a:rPr lang="es-ES" sz="1400" b="0" dirty="0" smtClean="0">
                <a:solidFill>
                  <a:schemeClr val="tx1"/>
                </a:solidFill>
              </a:rPr>
              <a:t>= Aptitud del sistema a no presentar peligro para los usuarios</a:t>
            </a:r>
          </a:p>
        </p:txBody>
      </p:sp>
      <p:cxnSp>
        <p:nvCxnSpPr>
          <p:cNvPr id="103" name="102 Conector recto de flecha"/>
          <p:cNvCxnSpPr/>
          <p:nvPr/>
        </p:nvCxnSpPr>
        <p:spPr>
          <a:xfrm>
            <a:off x="2231756" y="4293030"/>
            <a:ext cx="519193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564610" y="3967566"/>
            <a:ext cx="3223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MTBF (</a:t>
            </a:r>
            <a:r>
              <a:rPr lang="es-ES" sz="1400" dirty="0" err="1" smtClean="0">
                <a:solidFill>
                  <a:schemeClr val="tx1"/>
                </a:solidFill>
              </a:rPr>
              <a:t>Main</a:t>
            </a:r>
            <a:r>
              <a:rPr lang="es-ES" sz="1400" dirty="0" smtClean="0">
                <a:solidFill>
                  <a:schemeClr val="tx1"/>
                </a:solidFill>
              </a:rPr>
              <a:t> Time </a:t>
            </a:r>
            <a:r>
              <a:rPr lang="es-ES" sz="1400" dirty="0" err="1" smtClean="0">
                <a:solidFill>
                  <a:schemeClr val="tx1"/>
                </a:solidFill>
              </a:rPr>
              <a:t>Between</a:t>
            </a:r>
            <a:r>
              <a:rPr lang="es-ES" sz="1400" dirty="0" smtClean="0">
                <a:solidFill>
                  <a:schemeClr val="tx1"/>
                </a:solidFill>
              </a:rPr>
              <a:t> </a:t>
            </a:r>
            <a:r>
              <a:rPr lang="es-ES" sz="1400" dirty="0" err="1" smtClean="0">
                <a:solidFill>
                  <a:schemeClr val="tx1"/>
                </a:solidFill>
              </a:rPr>
              <a:t>Failure</a:t>
            </a:r>
            <a:r>
              <a:rPr lang="es-ES" sz="14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7" name="106 Rectángulo"/>
          <p:cNvSpPr/>
          <p:nvPr/>
        </p:nvSpPr>
        <p:spPr>
          <a:xfrm>
            <a:off x="464948" y="610608"/>
            <a:ext cx="82760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Características de la garantía de funcionamiento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4 Rectángulo"/>
          <p:cNvSpPr/>
          <p:nvPr/>
        </p:nvSpPr>
        <p:spPr>
          <a:xfrm>
            <a:off x="464948" y="1060058"/>
            <a:ext cx="8276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0" dirty="0" smtClean="0">
                <a:solidFill>
                  <a:schemeClr val="tx1"/>
                </a:solidFill>
              </a:rPr>
              <a:t>El diseño del sistema de distribución debe responder a las exigencias del cliente…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27049" y="1842605"/>
            <a:ext cx="5567120" cy="3937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35 Rectángulo"/>
          <p:cNvSpPr/>
          <p:nvPr/>
        </p:nvSpPr>
        <p:spPr>
          <a:xfrm>
            <a:off x="3347634" y="1518833"/>
            <a:ext cx="15498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Red del proveedor</a:t>
            </a:r>
          </a:p>
        </p:txBody>
      </p:sp>
      <p:sp>
        <p:nvSpPr>
          <p:cNvPr id="38" name="37 Rectángulo"/>
          <p:cNvSpPr/>
          <p:nvPr/>
        </p:nvSpPr>
        <p:spPr>
          <a:xfrm>
            <a:off x="4122548" y="2789695"/>
            <a:ext cx="11778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Inversor de fuente</a:t>
            </a:r>
          </a:p>
        </p:txBody>
      </p:sp>
      <p:sp>
        <p:nvSpPr>
          <p:cNvPr id="41" name="40 Rectángulo"/>
          <p:cNvSpPr/>
          <p:nvPr/>
        </p:nvSpPr>
        <p:spPr>
          <a:xfrm>
            <a:off x="2030277" y="2603714"/>
            <a:ext cx="130185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No rescatados</a:t>
            </a:r>
          </a:p>
        </p:txBody>
      </p:sp>
      <p:graphicFrame>
        <p:nvGraphicFramePr>
          <p:cNvPr id="43" name="42 Tabla"/>
          <p:cNvGraphicFramePr>
            <a:graphicFrameLocks noGrp="1"/>
          </p:cNvGraphicFramePr>
          <p:nvPr/>
        </p:nvGraphicFramePr>
        <p:xfrm>
          <a:off x="325465" y="5860511"/>
          <a:ext cx="7299701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8629"/>
                <a:gridCol w="1309529"/>
                <a:gridCol w="1435747"/>
                <a:gridCol w="1404193"/>
                <a:gridCol w="135160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ES" sz="1800" dirty="0" smtClean="0"/>
                        <a:t>Indisponibilidad</a:t>
                      </a:r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rgbClr val="FF0000"/>
                          </a:solidFill>
                        </a:rPr>
                        <a:t>Varias horas</a:t>
                      </a:r>
                      <a:endParaRPr lang="es-E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rgbClr val="FF0000"/>
                          </a:solidFill>
                        </a:rPr>
                        <a:t>Varios segundos</a:t>
                      </a:r>
                      <a:endParaRPr lang="es-E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rgbClr val="FF0000"/>
                          </a:solidFill>
                        </a:rPr>
                        <a:t>Ninguna </a:t>
                      </a:r>
                      <a:endParaRPr lang="es-E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rgbClr val="FF0000"/>
                          </a:solidFill>
                        </a:rPr>
                        <a:t>Varios minutos</a:t>
                      </a:r>
                      <a:endParaRPr lang="es-E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Tipo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rgbClr val="FF0000"/>
                          </a:solidFill>
                        </a:rPr>
                        <a:t>No prioritarios</a:t>
                      </a:r>
                      <a:endParaRPr lang="es-E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rgbClr val="FF0000"/>
                          </a:solidFill>
                        </a:rPr>
                        <a:t>Esenciales </a:t>
                      </a:r>
                      <a:endParaRPr lang="es-E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rgbClr val="FF0000"/>
                          </a:solidFill>
                        </a:rPr>
                        <a:t>Vitales </a:t>
                      </a:r>
                      <a:endParaRPr lang="es-E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rgbClr val="FF0000"/>
                          </a:solidFill>
                        </a:rPr>
                        <a:t>Prioritarios </a:t>
                      </a:r>
                      <a:endParaRPr lang="es-E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" name="46 Rectángulo"/>
          <p:cNvSpPr/>
          <p:nvPr/>
        </p:nvSpPr>
        <p:spPr>
          <a:xfrm>
            <a:off x="4138046" y="3812582"/>
            <a:ext cx="11778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smtClean="0">
                <a:solidFill>
                  <a:schemeClr val="tx1"/>
                </a:solidFill>
              </a:rPr>
              <a:t>Rescatados</a:t>
            </a:r>
            <a:endParaRPr lang="es-ES" sz="1200" dirty="0" smtClean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5703375" y="4107050"/>
            <a:ext cx="11778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Autonomía 15 min</a:t>
            </a:r>
          </a:p>
        </p:txBody>
      </p:sp>
      <p:sp>
        <p:nvSpPr>
          <p:cNvPr id="51" name="50 Rectángulo"/>
          <p:cNvSpPr/>
          <p:nvPr/>
        </p:nvSpPr>
        <p:spPr>
          <a:xfrm>
            <a:off x="185980" y="2386738"/>
            <a:ext cx="179780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tx1"/>
                </a:solidFill>
              </a:rPr>
              <a:t>3 tipos de transferencia posibles:</a:t>
            </a:r>
          </a:p>
          <a:p>
            <a:pPr>
              <a:buFontTx/>
              <a:buChar char="-"/>
            </a:pPr>
            <a:r>
              <a:rPr lang="es-ES" sz="1400" b="0" dirty="0" smtClean="0">
                <a:solidFill>
                  <a:schemeClr val="tx1"/>
                </a:solidFill>
              </a:rPr>
              <a:t> sincrónica,</a:t>
            </a:r>
          </a:p>
          <a:p>
            <a:pPr>
              <a:buFontTx/>
              <a:buChar char="-"/>
            </a:pPr>
            <a:r>
              <a:rPr lang="es-ES" sz="1400" b="0" dirty="0" smtClean="0">
                <a:solidFill>
                  <a:schemeClr val="tx1"/>
                </a:solidFill>
              </a:rPr>
              <a:t> a tiempo muerto (0,4 a 30s),</a:t>
            </a:r>
          </a:p>
          <a:p>
            <a:pPr>
              <a:buFontTx/>
              <a:buChar char="-"/>
            </a:pPr>
            <a:r>
              <a:rPr lang="es-ES" sz="1400" b="0" dirty="0" smtClean="0">
                <a:solidFill>
                  <a:schemeClr val="tx1"/>
                </a:solidFill>
              </a:rPr>
              <a:t> </a:t>
            </a:r>
            <a:r>
              <a:rPr lang="es-ES" sz="1400" b="0" dirty="0" err="1" smtClean="0">
                <a:solidFill>
                  <a:schemeClr val="tx1"/>
                </a:solidFill>
              </a:rPr>
              <a:t>semi</a:t>
            </a:r>
            <a:r>
              <a:rPr lang="es-ES" sz="1400" b="0" dirty="0" smtClean="0">
                <a:solidFill>
                  <a:schemeClr val="tx1"/>
                </a:solidFill>
              </a:rPr>
              <a:t> sincrónica (60 a 300ms).</a:t>
            </a:r>
          </a:p>
          <a:p>
            <a:endParaRPr lang="es-ES" sz="1400" dirty="0" smtClean="0">
              <a:solidFill>
                <a:schemeClr val="tx1"/>
              </a:solidFill>
            </a:endParaRPr>
          </a:p>
        </p:txBody>
      </p:sp>
      <p:sp>
        <p:nvSpPr>
          <p:cNvPr id="53" name="52 Rectángulo"/>
          <p:cNvSpPr/>
          <p:nvPr/>
        </p:nvSpPr>
        <p:spPr>
          <a:xfrm>
            <a:off x="7640666" y="2123266"/>
            <a:ext cx="13173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rgbClr val="00B050"/>
                </a:solidFill>
              </a:rPr>
              <a:t>Tipo de esquema de puesta a tierra </a:t>
            </a:r>
          </a:p>
        </p:txBody>
      </p:sp>
      <p:sp>
        <p:nvSpPr>
          <p:cNvPr id="56" name="55 Rectángulo"/>
          <p:cNvSpPr/>
          <p:nvPr/>
        </p:nvSpPr>
        <p:spPr>
          <a:xfrm>
            <a:off x="464948" y="610608"/>
            <a:ext cx="82760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Conceptos de garantía industrial</a:t>
            </a:r>
          </a:p>
        </p:txBody>
      </p:sp>
      <p:sp>
        <p:nvSpPr>
          <p:cNvPr id="57" name="56 Elipse"/>
          <p:cNvSpPr/>
          <p:nvPr/>
        </p:nvSpPr>
        <p:spPr>
          <a:xfrm>
            <a:off x="3115159" y="1410346"/>
            <a:ext cx="1890794" cy="4649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6354304" y="2619213"/>
            <a:ext cx="11778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Deslastrables</a:t>
            </a:r>
            <a:endParaRPr lang="es-ES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8</a:t>
            </a:fld>
            <a:endParaRPr lang="fr-FR"/>
          </a:p>
        </p:txBody>
      </p: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681924" y="2047926"/>
          <a:ext cx="7966129" cy="3229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4597"/>
                <a:gridCol w="1054597"/>
                <a:gridCol w="1873871"/>
                <a:gridCol w="1131377"/>
                <a:gridCol w="1115878"/>
                <a:gridCol w="1735809"/>
              </a:tblGrid>
              <a:tr h="338813">
                <a:tc gridSpan="6">
                  <a:txBody>
                    <a:bodyPr/>
                    <a:lstStyle/>
                    <a:p>
                      <a:r>
                        <a:rPr lang="es-ES" b="1" dirty="0" smtClean="0"/>
                        <a:t>Tipo de conexión</a:t>
                      </a:r>
                      <a:r>
                        <a:rPr lang="es-ES" b="1" baseline="0" dirty="0" smtClean="0"/>
                        <a:t> a la red según el s</a:t>
                      </a:r>
                      <a:r>
                        <a:rPr lang="es-ES" b="1" dirty="0" smtClean="0"/>
                        <a:t>ector de actividad</a:t>
                      </a:r>
                      <a:endParaRPr lang="es-E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29514">
                <a:tc gridSpan="3">
                  <a:txBody>
                    <a:bodyPr/>
                    <a:lstStyle/>
                    <a:p>
                      <a:r>
                        <a:rPr lang="es-ES" b="1" dirty="0" smtClean="0"/>
                        <a:t>Terciario</a:t>
                      </a:r>
                      <a:endParaRPr lang="es-E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ES" b="1" dirty="0" smtClean="0"/>
                        <a:t>Industrial</a:t>
                      </a:r>
                      <a:endParaRPr lang="es-E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20215"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Comercios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Hospitales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Talleres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Fabricas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Procesos</a:t>
                      </a:r>
                      <a:endParaRPr lang="es-ES" dirty="0"/>
                    </a:p>
                  </a:txBody>
                  <a:tcPr/>
                </a:tc>
              </a:tr>
              <a:tr h="213180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14 Rectángulo"/>
          <p:cNvSpPr/>
          <p:nvPr/>
        </p:nvSpPr>
        <p:spPr>
          <a:xfrm>
            <a:off x="464948" y="1060058"/>
            <a:ext cx="8276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0" dirty="0" smtClean="0">
                <a:solidFill>
                  <a:schemeClr val="tx1"/>
                </a:solidFill>
              </a:rPr>
              <a:t>Cada aplicación o campo de actividad de la energía eléctrica B.T pide un nivel de garantía adecuado… 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2718" y="3426336"/>
            <a:ext cx="470247" cy="144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2014" y="3404944"/>
            <a:ext cx="754009" cy="1508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89814" y="3238338"/>
            <a:ext cx="135255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12278" y="3426336"/>
            <a:ext cx="470247" cy="144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93566" y="3404945"/>
            <a:ext cx="754009" cy="1508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03874" y="3238338"/>
            <a:ext cx="135255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22 Rectángulo"/>
          <p:cNvSpPr/>
          <p:nvPr/>
        </p:nvSpPr>
        <p:spPr>
          <a:xfrm>
            <a:off x="464948" y="610608"/>
            <a:ext cx="82760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Niveles de garantía requeridos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5261-E268-49AE-A745-4F299B901FAF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20725"/>
          </a:xfrm>
          <a:ln>
            <a:noFill/>
          </a:ln>
        </p:spPr>
        <p:txBody>
          <a:bodyPr>
            <a:normAutofit/>
          </a:bodyPr>
          <a:lstStyle/>
          <a:p>
            <a:r>
              <a:rPr lang="es-ES" sz="2800" b="1" dirty="0" smtClean="0"/>
              <a:t>TABLEROS y PERSPECTIVAS FUTURAS</a:t>
            </a:r>
            <a:endParaRPr lang="es-ES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6622" y="735634"/>
            <a:ext cx="5524177" cy="5619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Rectángulo"/>
          <p:cNvSpPr/>
          <p:nvPr/>
        </p:nvSpPr>
        <p:spPr>
          <a:xfrm>
            <a:off x="1084880" y="805910"/>
            <a:ext cx="11778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>
                <a:solidFill>
                  <a:schemeClr val="tx1"/>
                </a:solidFill>
              </a:rPr>
              <a:t>Subestación 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1100378" y="3812581"/>
            <a:ext cx="11778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>
                <a:solidFill>
                  <a:schemeClr val="tx1"/>
                </a:solidFill>
              </a:rPr>
              <a:t>Tablero B.T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4448013" y="2805192"/>
            <a:ext cx="9453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Puesto de control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4324027" y="3936568"/>
            <a:ext cx="9453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Central tablero</a:t>
            </a:r>
          </a:p>
        </p:txBody>
      </p:sp>
      <p:sp>
        <p:nvSpPr>
          <p:cNvPr id="24" name="23 Rectángulo"/>
          <p:cNvSpPr/>
          <p:nvPr/>
        </p:nvSpPr>
        <p:spPr>
          <a:xfrm>
            <a:off x="6493789" y="2541720"/>
            <a:ext cx="15343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>
                <a:solidFill>
                  <a:schemeClr val="tx1"/>
                </a:solidFill>
              </a:rPr>
              <a:t>Monitoreo de los comandos y parámetros del operador 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6509287" y="3673097"/>
            <a:ext cx="15343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>
                <a:solidFill>
                  <a:schemeClr val="tx1"/>
                </a:solidFill>
              </a:rPr>
              <a:t>Control-Comando del tablero</a:t>
            </a:r>
          </a:p>
        </p:txBody>
      </p:sp>
      <p:sp>
        <p:nvSpPr>
          <p:cNvPr id="26" name="25 Rectángulo"/>
          <p:cNvSpPr/>
          <p:nvPr/>
        </p:nvSpPr>
        <p:spPr>
          <a:xfrm>
            <a:off x="6509286" y="4386018"/>
            <a:ext cx="15343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>
                <a:solidFill>
                  <a:schemeClr val="tx1"/>
                </a:solidFill>
              </a:rPr>
              <a:t>Funciones autónomas, mediciones y control-comando a nivel de las salidas</a:t>
            </a:r>
          </a:p>
        </p:txBody>
      </p:sp>
      <p:sp>
        <p:nvSpPr>
          <p:cNvPr id="27" name="26 Rectángulo"/>
          <p:cNvSpPr/>
          <p:nvPr/>
        </p:nvSpPr>
        <p:spPr>
          <a:xfrm>
            <a:off x="4525505" y="765592"/>
            <a:ext cx="1875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solidFill>
                  <a:srgbClr val="0033CC"/>
                </a:solidFill>
              </a:rPr>
              <a:t>Tablero </a:t>
            </a:r>
          </a:p>
          <a:p>
            <a:pPr algn="ctr"/>
            <a:r>
              <a:rPr lang="es-ES" dirty="0" smtClean="0">
                <a:solidFill>
                  <a:srgbClr val="0033CC"/>
                </a:solidFill>
              </a:rPr>
              <a:t>« inteligente »</a:t>
            </a:r>
          </a:p>
        </p:txBody>
      </p:sp>
      <p:sp>
        <p:nvSpPr>
          <p:cNvPr id="28" name="27 Rectángulo"/>
          <p:cNvSpPr/>
          <p:nvPr/>
        </p:nvSpPr>
        <p:spPr>
          <a:xfrm>
            <a:off x="5501898" y="4525504"/>
            <a:ext cx="9453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dirty="0" err="1" smtClean="0">
                <a:solidFill>
                  <a:schemeClr val="tx1"/>
                </a:solidFill>
              </a:rPr>
              <a:t>Config</a:t>
            </a:r>
            <a:r>
              <a:rPr lang="es-ES" sz="1000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2733</TotalTime>
  <Words>629</Words>
  <Application>Microsoft Office PowerPoint</Application>
  <PresentationFormat>Affichage à l'écran (4:3)</PresentationFormat>
  <Paragraphs>133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Tema de Office</vt:lpstr>
      <vt:lpstr>DISTRIBUCIÓN B.T</vt:lpstr>
      <vt:lpstr>TABLEROS de DISTRIBUCIÓN </vt:lpstr>
      <vt:lpstr>Présentation PowerPoint</vt:lpstr>
      <vt:lpstr>Présentation PowerPoint</vt:lpstr>
      <vt:lpstr>Présentation PowerPoint</vt:lpstr>
      <vt:lpstr>NIVEL de GARANTÍA según NECESIDAD</vt:lpstr>
      <vt:lpstr>Présentation PowerPoint</vt:lpstr>
      <vt:lpstr>Présentation PowerPoint</vt:lpstr>
      <vt:lpstr>TABLEROS y PERSPECTIVAS FUTURAS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SÉLECTIVITÉ DES PROTECTIONS</dc:title>
  <dc:creator>delannoy</dc:creator>
  <cp:lastModifiedBy>RNR STI</cp:lastModifiedBy>
  <cp:revision>248</cp:revision>
  <dcterms:created xsi:type="dcterms:W3CDTF">2005-05-06T14:46:19Z</dcterms:created>
  <dcterms:modified xsi:type="dcterms:W3CDTF">2013-11-05T17:14:50Z</dcterms:modified>
</cp:coreProperties>
</file>