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handoutMasterIdLst>
    <p:handoutMasterId r:id="rId15"/>
  </p:handoutMasterIdLst>
  <p:sldIdLst>
    <p:sldId id="261" r:id="rId2"/>
    <p:sldId id="258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52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387F40D-9205-48A9-8FFF-8B8403DC106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118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E9E46E-5AEC-4931-BF03-5AC6FDFB26A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2986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B2B85-DE12-4E5A-916A-CA0F20226076}" type="slidenum">
              <a:rPr lang="es-CO" smtClean="0"/>
              <a:pPr/>
              <a:t>1</a:t>
            </a:fld>
            <a:endParaRPr lang="es-CO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EDD7-9CF0-4386-8E39-58781FAA69B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2701-822C-42E2-BCD5-1AF574C6E68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241C-A534-445E-B398-5F1BD80CFDF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349A7-C76E-4E20-BCDB-EC74F7067BC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D891C-2F89-4F85-BD77-9C6D34B61A2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5998-6E4D-4906-91B5-179B53263D1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69A78-78F6-49A4-9127-C31AA5EE600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8C44E-2408-4DDD-BD28-A286DA054BD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3ED0-42C8-4348-B1B7-00E701231EE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0548-6477-420A-85C1-D0ED155C30D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B152-0721-4F00-9C35-5D7B52E318B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940655-ECD5-4D30-AE1F-525A11DEE2D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ormulas%20caida%20de%20tensio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ormulas%20caida%20de%20tensio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r>
              <a:rPr lang="es-CO" b="1" dirty="0" smtClean="0"/>
              <a:t>DISTRIBUCIÓN B.T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650" y="3886200"/>
            <a:ext cx="7704138" cy="17526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s-CO" b="1" dirty="0" smtClean="0"/>
              <a:t>Instalaciones eléctricas</a:t>
            </a:r>
          </a:p>
          <a:p>
            <a:pPr>
              <a:defRPr/>
            </a:pPr>
            <a:r>
              <a:rPr lang="es-CO" dirty="0" smtClean="0"/>
              <a:t>Sección de los conductores</a:t>
            </a:r>
          </a:p>
          <a:p>
            <a:pPr>
              <a:defRPr/>
            </a:pPr>
            <a:endParaRPr lang="es-CO" dirty="0" smtClean="0"/>
          </a:p>
          <a:p>
            <a:pPr algn="r">
              <a:defRPr/>
            </a:pPr>
            <a:r>
              <a:rPr lang="es-CO" sz="1900" b="1" dirty="0" smtClean="0"/>
              <a:t>Guía de diseño instalaciones eléctricas según normas IEC - Cap. G página G7 </a:t>
            </a:r>
            <a:r>
              <a:rPr lang="es-CO" sz="1900" b="1" smtClean="0"/>
              <a:t>a G29</a:t>
            </a:r>
            <a:endParaRPr lang="es-CO" sz="1900" b="1" dirty="0" smtClean="0"/>
          </a:p>
          <a:p>
            <a:pPr>
              <a:defRPr/>
            </a:pPr>
            <a:endParaRPr lang="es-CO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2CCC1-2902-423F-B235-C88A781B6FEB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pic>
        <p:nvPicPr>
          <p:cNvPr id="2053" name="3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775" y="0"/>
            <a:ext cx="1419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ttp://bi2e.com/images/galerie/cablage/tgbt_huiler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4063" y="727075"/>
            <a:ext cx="22637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9218C-55A9-43D7-A7C5-B0BEA243E384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395" y="361908"/>
            <a:ext cx="6426288" cy="299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187" y="3465513"/>
            <a:ext cx="7466784" cy="22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639092" y="5948397"/>
            <a:ext cx="620721" cy="6572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9218C-55A9-43D7-A7C5-B0BEA243E384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161" y="3538539"/>
            <a:ext cx="7594704" cy="225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JATORRES\Desktop\2-Distribucion B.T\B-Seccion conductores\Presentacion_Seccion conductores\Formulas caida de tens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30" y="507960"/>
            <a:ext cx="6718392" cy="2774373"/>
          </a:xfrm>
          <a:prstGeom prst="rect">
            <a:avLst/>
          </a:prstGeom>
          <a:noFill/>
        </p:spPr>
      </p:pic>
      <p:sp>
        <p:nvSpPr>
          <p:cNvPr id="10" name="9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639092" y="5948397"/>
            <a:ext cx="620721" cy="6572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9218C-55A9-43D7-A7C5-B0BEA243E384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09" y="654012"/>
            <a:ext cx="7967709" cy="12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22" y="2297097"/>
            <a:ext cx="7909544" cy="324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639092" y="5948397"/>
            <a:ext cx="620721" cy="6572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4 Rectángulo"/>
          <p:cNvSpPr>
            <a:spLocks noChangeArrowheads="1"/>
          </p:cNvSpPr>
          <p:nvPr/>
        </p:nvSpPr>
        <p:spPr bwMode="auto">
          <a:xfrm>
            <a:off x="409518" y="836577"/>
            <a:ext cx="828833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smtClean="0">
                <a:latin typeface="+mn-lt"/>
              </a:rPr>
              <a:t>Se diferencia los casos siguientes: </a:t>
            </a:r>
          </a:p>
          <a:p>
            <a:endParaRPr lang="es-ES" dirty="0" smtClean="0">
              <a:latin typeface="+mn-lt"/>
            </a:endParaRPr>
          </a:p>
          <a:p>
            <a:pPr>
              <a:buFontTx/>
              <a:buChar char="-"/>
            </a:pPr>
            <a:r>
              <a:rPr lang="es-ES" b="1" dirty="0" smtClean="0">
                <a:latin typeface="+mn-lt"/>
              </a:rPr>
              <a:t> Canalizaciones no enterradas,</a:t>
            </a:r>
          </a:p>
          <a:p>
            <a:pPr>
              <a:buFontTx/>
              <a:buChar char="-"/>
            </a:pPr>
            <a:r>
              <a:rPr lang="es-ES" b="1" dirty="0" smtClean="0">
                <a:latin typeface="+mn-lt"/>
              </a:rPr>
              <a:t> Canalizaciones enterradas.</a:t>
            </a:r>
          </a:p>
          <a:p>
            <a:pPr>
              <a:buFontTx/>
              <a:buChar char="-"/>
            </a:pPr>
            <a:endParaRPr lang="es-ES" b="1" dirty="0" smtClean="0">
              <a:latin typeface="+mn-lt"/>
            </a:endParaRPr>
          </a:p>
          <a:p>
            <a:r>
              <a:rPr lang="es-ES" dirty="0" smtClean="0">
                <a:latin typeface="+mn-lt"/>
              </a:rPr>
              <a:t>Para obtener la sección de los conductores de fase, se debe:</a:t>
            </a:r>
          </a:p>
          <a:p>
            <a:endParaRPr lang="es-ES" dirty="0" smtClean="0">
              <a:latin typeface="+mn-lt"/>
            </a:endParaRPr>
          </a:p>
          <a:p>
            <a:pPr>
              <a:buFontTx/>
              <a:buChar char="-"/>
            </a:pPr>
            <a:r>
              <a:rPr lang="es-ES" dirty="0" smtClean="0">
                <a:latin typeface="+mn-lt"/>
              </a:rPr>
              <a:t> determinar un </a:t>
            </a:r>
            <a:r>
              <a:rPr lang="es-ES" b="1" dirty="0" smtClean="0">
                <a:latin typeface="+mn-lt"/>
              </a:rPr>
              <a:t>método de referencia</a:t>
            </a:r>
            <a:r>
              <a:rPr lang="es-ES" dirty="0" smtClean="0">
                <a:latin typeface="+mn-lt"/>
              </a:rPr>
              <a:t> designado por una letra de selección (A, B, C, E, F y G) que tiene en cuenta el </a:t>
            </a:r>
            <a:r>
              <a:rPr lang="es-ES" b="1" dirty="0" smtClean="0">
                <a:latin typeface="+mn-lt"/>
              </a:rPr>
              <a:t>tipo de circuito </a:t>
            </a:r>
            <a:r>
              <a:rPr lang="es-ES" dirty="0" smtClean="0">
                <a:latin typeface="+mn-lt"/>
              </a:rPr>
              <a:t>y el </a:t>
            </a:r>
            <a:r>
              <a:rPr lang="es-ES" b="1" dirty="0" smtClean="0">
                <a:latin typeface="+mn-lt"/>
              </a:rPr>
              <a:t>modo de instalación.</a:t>
            </a:r>
          </a:p>
          <a:p>
            <a:pPr>
              <a:buFontTx/>
              <a:buChar char="-"/>
            </a:pPr>
            <a:endParaRPr lang="es-ES" b="1" dirty="0" smtClean="0">
              <a:latin typeface="+mn-lt"/>
            </a:endParaRPr>
          </a:p>
          <a:p>
            <a:r>
              <a:rPr lang="es-ES" dirty="0" smtClean="0">
                <a:latin typeface="+mn-lt"/>
              </a:rPr>
              <a:t>- determinar el coeficiente corrector </a:t>
            </a:r>
            <a:r>
              <a:rPr lang="es-ES" b="1" dirty="0" smtClean="0">
                <a:latin typeface="+mn-lt"/>
              </a:rPr>
              <a:t>K </a:t>
            </a:r>
            <a:r>
              <a:rPr lang="es-ES" dirty="0" smtClean="0">
                <a:latin typeface="+mn-lt"/>
              </a:rPr>
              <a:t>para el circuito considerado que resume las influencias siguientes: </a:t>
            </a:r>
            <a:r>
              <a:rPr lang="es-ES" b="1" dirty="0" smtClean="0">
                <a:latin typeface="+mn-lt"/>
                <a:hlinkClick r:id="rId2" action="ppaction://hlinksldjump" tooltip="Metodo de instalacion"/>
              </a:rPr>
              <a:t>método de instalación</a:t>
            </a:r>
            <a:r>
              <a:rPr lang="es-ES" dirty="0" smtClean="0">
                <a:latin typeface="+mn-lt"/>
              </a:rPr>
              <a:t>,</a:t>
            </a:r>
            <a:r>
              <a:rPr lang="es-ES" b="1" dirty="0" smtClean="0">
                <a:latin typeface="+mn-lt"/>
              </a:rPr>
              <a:t> </a:t>
            </a:r>
            <a:r>
              <a:rPr lang="es-ES" b="1" dirty="0" smtClean="0">
                <a:latin typeface="+mn-lt"/>
                <a:hlinkClick r:id="rId3" action="ppaction://hlinksldjump" tooltip="Temperatura ambiente"/>
              </a:rPr>
              <a:t>temperatura ambiente</a:t>
            </a:r>
            <a:r>
              <a:rPr lang="es-ES" dirty="0" smtClean="0">
                <a:latin typeface="+mn-lt"/>
              </a:rPr>
              <a:t>,</a:t>
            </a:r>
            <a:r>
              <a:rPr lang="es-ES" b="1" dirty="0" smtClean="0">
                <a:latin typeface="+mn-lt"/>
              </a:rPr>
              <a:t> </a:t>
            </a:r>
            <a:r>
              <a:rPr lang="es-ES" b="1" dirty="0" smtClean="0">
                <a:latin typeface="+mn-lt"/>
                <a:hlinkClick r:id="rId4" action="ppaction://hlinksldjump" tooltip="Agrupacion de circuitos"/>
              </a:rPr>
              <a:t>agrupación de circuitos trifásicos</a:t>
            </a:r>
            <a:r>
              <a:rPr lang="es-ES" dirty="0" smtClean="0">
                <a:latin typeface="+mn-lt"/>
              </a:rPr>
              <a:t>,  </a:t>
            </a:r>
            <a:r>
              <a:rPr lang="es-ES" b="1" dirty="0" smtClean="0">
                <a:latin typeface="+mn-lt"/>
                <a:hlinkClick r:id="rId4" action="ppaction://hlinksldjump" tooltip="Contenidos armonicos"/>
              </a:rPr>
              <a:t>contenido de armónicos 3</a:t>
            </a:r>
            <a:r>
              <a:rPr lang="es-ES" dirty="0" smtClean="0">
                <a:latin typeface="+mn-lt"/>
              </a:rPr>
              <a:t>, </a:t>
            </a:r>
            <a:r>
              <a:rPr lang="es-ES" b="1" dirty="0" smtClean="0">
                <a:latin typeface="+mn-lt"/>
              </a:rPr>
              <a:t>carga del neutro (</a:t>
            </a:r>
            <a:r>
              <a:rPr lang="es-ES" b="1" dirty="0" err="1" smtClean="0">
                <a:latin typeface="+mn-lt"/>
              </a:rPr>
              <a:t>Kn</a:t>
            </a:r>
            <a:r>
              <a:rPr lang="es-ES" b="1" dirty="0" smtClean="0">
                <a:latin typeface="+mn-lt"/>
              </a:rPr>
              <a:t>) </a:t>
            </a:r>
            <a:r>
              <a:rPr lang="es-ES" dirty="0" smtClean="0">
                <a:latin typeface="+mn-lt"/>
              </a:rPr>
              <a:t>y </a:t>
            </a:r>
            <a:r>
              <a:rPr lang="es-ES" b="1" dirty="0" smtClean="0">
                <a:latin typeface="+mn-lt"/>
              </a:rPr>
              <a:t>simetría (</a:t>
            </a:r>
            <a:r>
              <a:rPr lang="es-ES" b="1" dirty="0" err="1" smtClean="0">
                <a:latin typeface="+mn-lt"/>
              </a:rPr>
              <a:t>Ks</a:t>
            </a:r>
            <a:r>
              <a:rPr lang="es-ES" b="1" dirty="0" smtClean="0">
                <a:latin typeface="+mn-lt"/>
              </a:rPr>
              <a:t>).</a:t>
            </a:r>
            <a:endParaRPr lang="es-ES" dirty="0" smtClean="0"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latin typeface="+mn-lt"/>
              </a:rPr>
              <a:t>GENERALIDADES</a:t>
            </a:r>
            <a:endParaRPr lang="es-ES" sz="2800" b="1" dirty="0">
              <a:latin typeface="+mn-lt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02152-3D7B-4488-B66B-474CCE0CA650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9116" y="4743468"/>
            <a:ext cx="1517085" cy="135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1799" y="4779981"/>
            <a:ext cx="1606572" cy="130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dirty="0">
                <a:solidFill>
                  <a:srgbClr val="FF0000"/>
                </a:solidFill>
                <a:latin typeface="+mn-lt"/>
              </a:rPr>
              <a:t>¿Cómo determinar la </a:t>
            </a:r>
            <a:r>
              <a:rPr lang="es-ES" sz="2800" dirty="0" smtClean="0">
                <a:solidFill>
                  <a:srgbClr val="FF0000"/>
                </a:solidFill>
                <a:latin typeface="+mn-lt"/>
              </a:rPr>
              <a:t>sección mínima de los conductores? </a:t>
            </a:r>
            <a:endParaRPr lang="es-E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628596" y="909603"/>
            <a:ext cx="2701962" cy="11684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Condiciones de instalación de los conductores</a:t>
            </a:r>
            <a:endParaRPr lang="es-CO" dirty="0"/>
          </a:p>
        </p:txBody>
      </p:sp>
      <p:sp>
        <p:nvSpPr>
          <p:cNvPr id="36" name="35 Rectángulo"/>
          <p:cNvSpPr/>
          <p:nvPr/>
        </p:nvSpPr>
        <p:spPr>
          <a:xfrm>
            <a:off x="628596" y="2370123"/>
            <a:ext cx="2701962" cy="8763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Determinación de la letra de selección (</a:t>
            </a:r>
            <a:r>
              <a:rPr lang="es-CO" b="1" dirty="0" smtClean="0"/>
              <a:t>A</a:t>
            </a:r>
            <a:r>
              <a:rPr lang="es-CO" dirty="0" smtClean="0"/>
              <a:t> → </a:t>
            </a:r>
            <a:r>
              <a:rPr lang="es-CO" b="1" dirty="0" smtClean="0"/>
              <a:t>G</a:t>
            </a:r>
            <a:r>
              <a:rPr lang="es-CO" dirty="0" smtClean="0"/>
              <a:t>) </a:t>
            </a:r>
            <a:endParaRPr lang="es-CO" dirty="0"/>
          </a:p>
        </p:txBody>
      </p:sp>
      <p:sp>
        <p:nvSpPr>
          <p:cNvPr id="44" name="43 Rectángulo"/>
          <p:cNvSpPr/>
          <p:nvPr/>
        </p:nvSpPr>
        <p:spPr>
          <a:xfrm>
            <a:off x="628596" y="3575052"/>
            <a:ext cx="2701962" cy="12414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Determinación de los coeficientes de corrección</a:t>
            </a:r>
          </a:p>
          <a:p>
            <a:pPr algn="ctr"/>
            <a:r>
              <a:rPr lang="es-CO" b="1" dirty="0" smtClean="0"/>
              <a:t>K = k1 x … </a:t>
            </a:r>
            <a:r>
              <a:rPr lang="es-CO" b="1" smtClean="0"/>
              <a:t>x ki</a:t>
            </a:r>
            <a:endParaRPr lang="es-CO" b="1" dirty="0"/>
          </a:p>
        </p:txBody>
      </p:sp>
      <p:sp>
        <p:nvSpPr>
          <p:cNvPr id="56" name="55 Rectángulo"/>
          <p:cNvSpPr/>
          <p:nvPr/>
        </p:nvSpPr>
        <p:spPr>
          <a:xfrm>
            <a:off x="628596" y="5254651"/>
            <a:ext cx="2701962" cy="9493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Determinación de la corriente admisible equivalente </a:t>
            </a:r>
            <a:r>
              <a:rPr lang="es-CO" b="1" dirty="0" smtClean="0"/>
              <a:t>Iz </a:t>
            </a:r>
            <a:endParaRPr lang="es-CO" b="1" dirty="0"/>
          </a:p>
        </p:txBody>
      </p:sp>
      <p:cxnSp>
        <p:nvCxnSpPr>
          <p:cNvPr id="9" name="8 Conector recto de flecha"/>
          <p:cNvCxnSpPr>
            <a:stCxn id="34" idx="2"/>
            <a:endCxn id="36" idx="0"/>
          </p:cNvCxnSpPr>
          <p:nvPr/>
        </p:nvCxnSpPr>
        <p:spPr>
          <a:xfrm rot="5400000">
            <a:off x="1833525" y="2224071"/>
            <a:ext cx="2921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36" idx="2"/>
            <a:endCxn id="44" idx="0"/>
          </p:cNvCxnSpPr>
          <p:nvPr/>
        </p:nvCxnSpPr>
        <p:spPr>
          <a:xfrm rot="5400000">
            <a:off x="1815269" y="3410743"/>
            <a:ext cx="32861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44" idx="2"/>
            <a:endCxn id="56" idx="0"/>
          </p:cNvCxnSpPr>
          <p:nvPr/>
        </p:nvCxnSpPr>
        <p:spPr>
          <a:xfrm rot="5400000">
            <a:off x="1760499" y="5035572"/>
            <a:ext cx="43815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60 Flecha derecha"/>
          <p:cNvSpPr/>
          <p:nvPr/>
        </p:nvSpPr>
        <p:spPr>
          <a:xfrm>
            <a:off x="3476610" y="5254650"/>
            <a:ext cx="1497033" cy="10223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Iz ≥ I</a:t>
            </a:r>
            <a:r>
              <a:rPr lang="es-CO" sz="1400" b="1" dirty="0" smtClean="0"/>
              <a:t>B</a:t>
            </a:r>
            <a:r>
              <a:rPr lang="es-CO" b="1" dirty="0" smtClean="0"/>
              <a:t>/K </a:t>
            </a:r>
            <a:endParaRPr lang="es-CO" b="1" dirty="0"/>
          </a:p>
        </p:txBody>
      </p:sp>
      <p:sp>
        <p:nvSpPr>
          <p:cNvPr id="63" name="62 Rectángulo"/>
          <p:cNvSpPr/>
          <p:nvPr/>
        </p:nvSpPr>
        <p:spPr>
          <a:xfrm>
            <a:off x="5010156" y="4999059"/>
            <a:ext cx="3578274" cy="6937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 smtClean="0">
                <a:solidFill>
                  <a:schemeClr val="tx1"/>
                </a:solidFill>
                <a:hlinkClick r:id="rId2" action="ppaction://hlinksldjump" tooltip="Seccion conductor activo"/>
              </a:rPr>
              <a:t>Sección normalizada de los conductores activos</a:t>
            </a:r>
            <a:endParaRPr lang="es-CO" sz="1600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36" y="873090"/>
            <a:ext cx="2152407" cy="134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31 Rectángulo"/>
          <p:cNvSpPr/>
          <p:nvPr/>
        </p:nvSpPr>
        <p:spPr>
          <a:xfrm>
            <a:off x="3622662" y="3100383"/>
            <a:ext cx="2409856" cy="1825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b="1" dirty="0" smtClean="0">
                <a:solidFill>
                  <a:schemeClr val="tx1"/>
                </a:solidFill>
              </a:rPr>
              <a:t>Para circuitos no enterrados…</a:t>
            </a:r>
          </a:p>
          <a:p>
            <a:endParaRPr lang="es-CO" sz="1400" b="1" dirty="0" smtClean="0">
              <a:solidFill>
                <a:schemeClr val="tx1"/>
              </a:solidFill>
            </a:endParaRPr>
          </a:p>
          <a:p>
            <a:r>
              <a:rPr lang="es-CO" sz="1400" dirty="0" smtClean="0">
                <a:solidFill>
                  <a:schemeClr val="tx1"/>
                </a:solidFill>
              </a:rPr>
              <a:t>Temperatura ambiente </a:t>
            </a:r>
            <a:r>
              <a:rPr lang="es-CO" sz="1400" b="1" dirty="0" smtClean="0">
                <a:solidFill>
                  <a:schemeClr val="tx1"/>
                </a:solidFill>
              </a:rPr>
              <a:t>k1</a:t>
            </a:r>
          </a:p>
          <a:p>
            <a:r>
              <a:rPr lang="es-CO" sz="1400" dirty="0" smtClean="0">
                <a:solidFill>
                  <a:schemeClr val="tx1"/>
                </a:solidFill>
              </a:rPr>
              <a:t>Agrupación de conductores o cables </a:t>
            </a:r>
            <a:r>
              <a:rPr lang="es-CO" sz="1400" b="1" dirty="0" smtClean="0">
                <a:solidFill>
                  <a:schemeClr val="tx1"/>
                </a:solidFill>
              </a:rPr>
              <a:t>k4</a:t>
            </a:r>
          </a:p>
          <a:p>
            <a:r>
              <a:rPr lang="es-CO" sz="1400" dirty="0" smtClean="0">
                <a:solidFill>
                  <a:schemeClr val="tx1"/>
                </a:solidFill>
              </a:rPr>
              <a:t>Intensidades armónicas </a:t>
            </a:r>
            <a:r>
              <a:rPr lang="es-CO" sz="1400" b="1" dirty="0" smtClean="0">
                <a:solidFill>
                  <a:schemeClr val="tx1"/>
                </a:solidFill>
              </a:rPr>
              <a:t>k5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5996007" y="3100383"/>
            <a:ext cx="2738475" cy="18256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b="1" dirty="0" smtClean="0">
                <a:solidFill>
                  <a:schemeClr val="tx1"/>
                </a:solidFill>
              </a:rPr>
              <a:t>Para circuitos  enterrados…</a:t>
            </a:r>
          </a:p>
          <a:p>
            <a:endParaRPr lang="es-CO" sz="1400" b="1" dirty="0" smtClean="0">
              <a:solidFill>
                <a:schemeClr val="tx1"/>
              </a:solidFill>
            </a:endParaRPr>
          </a:p>
          <a:p>
            <a:r>
              <a:rPr lang="es-CO" sz="1400" dirty="0" smtClean="0">
                <a:solidFill>
                  <a:schemeClr val="tx1"/>
                </a:solidFill>
              </a:rPr>
              <a:t>Temperatura ambiente </a:t>
            </a:r>
            <a:r>
              <a:rPr lang="es-CO" sz="1400" b="1" dirty="0" smtClean="0">
                <a:solidFill>
                  <a:schemeClr val="tx1"/>
                </a:solidFill>
              </a:rPr>
              <a:t>k2</a:t>
            </a:r>
          </a:p>
          <a:p>
            <a:r>
              <a:rPr lang="es-CO" sz="1400" dirty="0" smtClean="0">
                <a:solidFill>
                  <a:schemeClr val="tx1"/>
                </a:solidFill>
              </a:rPr>
              <a:t>Resistividad térmica del terreno </a:t>
            </a:r>
            <a:r>
              <a:rPr lang="es-CO" sz="1400" b="1" dirty="0" smtClean="0">
                <a:solidFill>
                  <a:schemeClr val="tx1"/>
                </a:solidFill>
              </a:rPr>
              <a:t>k3</a:t>
            </a:r>
          </a:p>
          <a:p>
            <a:r>
              <a:rPr lang="es-CO" sz="1400" dirty="0" smtClean="0">
                <a:solidFill>
                  <a:schemeClr val="tx1"/>
                </a:solidFill>
              </a:rPr>
              <a:t>Agrupación de conductores o cables </a:t>
            </a:r>
            <a:r>
              <a:rPr lang="es-CO" sz="1400" b="1" dirty="0" smtClean="0">
                <a:solidFill>
                  <a:schemeClr val="tx1"/>
                </a:solidFill>
              </a:rPr>
              <a:t>k4</a:t>
            </a:r>
          </a:p>
          <a:p>
            <a:r>
              <a:rPr lang="es-CO" sz="1400" dirty="0" smtClean="0">
                <a:solidFill>
                  <a:schemeClr val="tx1"/>
                </a:solidFill>
              </a:rPr>
              <a:t>Intensidades armónicas </a:t>
            </a:r>
            <a:r>
              <a:rPr lang="es-CO" sz="1400" b="1" dirty="0" smtClean="0">
                <a:solidFill>
                  <a:schemeClr val="tx1"/>
                </a:solidFill>
              </a:rPr>
              <a:t>k5</a:t>
            </a:r>
            <a:endParaRPr lang="es-CO" sz="1400" dirty="0">
              <a:solidFill>
                <a:schemeClr val="tx1"/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6434163" y="946116"/>
            <a:ext cx="1533546" cy="501648"/>
            <a:chOff x="4571999" y="3173410"/>
            <a:chExt cx="2628901" cy="647700"/>
          </a:xfrm>
        </p:grpSpPr>
        <p:sp>
          <p:nvSpPr>
            <p:cNvPr id="16" name="AutoShape 30"/>
            <p:cNvSpPr>
              <a:spLocks noChangeArrowheads="1"/>
            </p:cNvSpPr>
            <p:nvPr/>
          </p:nvSpPr>
          <p:spPr bwMode="auto">
            <a:xfrm rot="5400000">
              <a:off x="4859337" y="2886072"/>
              <a:ext cx="647700" cy="1222375"/>
            </a:xfrm>
            <a:prstGeom prst="can">
              <a:avLst>
                <a:gd name="adj" fmla="val 47181"/>
              </a:avLst>
            </a:prstGeom>
            <a:solidFill>
              <a:srgbClr val="246A7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7" name="AutoShape 29"/>
            <p:cNvSpPr>
              <a:spLocks noChangeArrowheads="1"/>
            </p:cNvSpPr>
            <p:nvPr/>
          </p:nvSpPr>
          <p:spPr bwMode="auto">
            <a:xfrm rot="5400000">
              <a:off x="5994399" y="2940047"/>
              <a:ext cx="288925" cy="1116013"/>
            </a:xfrm>
            <a:prstGeom prst="can">
              <a:avLst>
                <a:gd name="adj" fmla="val 96566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8" name="AutoShape 31"/>
            <p:cNvSpPr>
              <a:spLocks noChangeArrowheads="1"/>
            </p:cNvSpPr>
            <p:nvPr/>
          </p:nvSpPr>
          <p:spPr bwMode="auto">
            <a:xfrm rot="5400000">
              <a:off x="6805612" y="3173410"/>
              <a:ext cx="106363" cy="684213"/>
            </a:xfrm>
            <a:prstGeom prst="can">
              <a:avLst>
                <a:gd name="adj" fmla="val 160821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434163" y="2114532"/>
            <a:ext cx="1679598" cy="606423"/>
            <a:chOff x="884187" y="1895454"/>
            <a:chExt cx="2665414" cy="825501"/>
          </a:xfrm>
        </p:grpSpPr>
        <p:cxnSp>
          <p:nvCxnSpPr>
            <p:cNvPr id="20" name="19 Conector recto de flecha"/>
            <p:cNvCxnSpPr/>
            <p:nvPr/>
          </p:nvCxnSpPr>
          <p:spPr>
            <a:xfrm rot="16200000" flipH="1">
              <a:off x="811164" y="2165320"/>
              <a:ext cx="2921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957214" y="2112933"/>
              <a:ext cx="8397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 b="1">
                  <a:solidFill>
                    <a:srgbClr val="FF0000"/>
                  </a:solidFill>
                </a:rPr>
                <a:t>IB2</a:t>
              </a: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 rot="5400000">
              <a:off x="1171525" y="1679554"/>
              <a:ext cx="647700" cy="1222375"/>
            </a:xfrm>
            <a:prstGeom prst="can">
              <a:avLst>
                <a:gd name="adj" fmla="val 47181"/>
              </a:avLst>
            </a:prstGeom>
            <a:solidFill>
              <a:srgbClr val="246A7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4" name="AutoShape 7"/>
            <p:cNvSpPr>
              <a:spLocks noChangeArrowheads="1"/>
            </p:cNvSpPr>
            <p:nvPr/>
          </p:nvSpPr>
          <p:spPr bwMode="auto">
            <a:xfrm rot="5400000">
              <a:off x="2397076" y="1750992"/>
              <a:ext cx="179388" cy="1116013"/>
            </a:xfrm>
            <a:prstGeom prst="can">
              <a:avLst>
                <a:gd name="adj" fmla="val 155531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5" name="AutoShape 17"/>
            <p:cNvSpPr>
              <a:spLocks noChangeArrowheads="1"/>
            </p:cNvSpPr>
            <p:nvPr/>
          </p:nvSpPr>
          <p:spPr bwMode="auto">
            <a:xfrm rot="5400000">
              <a:off x="3154313" y="1965304"/>
              <a:ext cx="106363" cy="684213"/>
            </a:xfrm>
            <a:prstGeom prst="can">
              <a:avLst>
                <a:gd name="adj" fmla="val 160821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6" name="AutoShape 23"/>
            <p:cNvSpPr>
              <a:spLocks noChangeArrowheads="1"/>
            </p:cNvSpPr>
            <p:nvPr/>
          </p:nvSpPr>
          <p:spPr bwMode="auto">
            <a:xfrm rot="4697433">
              <a:off x="2360563" y="1535092"/>
              <a:ext cx="179388" cy="1116013"/>
            </a:xfrm>
            <a:prstGeom prst="can">
              <a:avLst>
                <a:gd name="adj" fmla="val 155531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7" name="AutoShape 24"/>
            <p:cNvSpPr>
              <a:spLocks noChangeArrowheads="1"/>
            </p:cNvSpPr>
            <p:nvPr/>
          </p:nvSpPr>
          <p:spPr bwMode="auto">
            <a:xfrm rot="6002074">
              <a:off x="2360563" y="1966892"/>
              <a:ext cx="179388" cy="1116013"/>
            </a:xfrm>
            <a:prstGeom prst="can">
              <a:avLst>
                <a:gd name="adj" fmla="val 155531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 rot="4654948">
              <a:off x="3117801" y="1606529"/>
              <a:ext cx="106363" cy="684213"/>
            </a:xfrm>
            <a:prstGeom prst="can">
              <a:avLst>
                <a:gd name="adj" fmla="val 160821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9" name="AutoShape 26"/>
            <p:cNvSpPr>
              <a:spLocks noChangeArrowheads="1"/>
            </p:cNvSpPr>
            <p:nvPr/>
          </p:nvSpPr>
          <p:spPr bwMode="auto">
            <a:xfrm rot="6022632">
              <a:off x="3081288" y="2325667"/>
              <a:ext cx="106363" cy="684213"/>
            </a:xfrm>
            <a:prstGeom prst="can">
              <a:avLst>
                <a:gd name="adj" fmla="val 160821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5010156" y="6021423"/>
            <a:ext cx="3760839" cy="4381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 smtClean="0">
                <a:solidFill>
                  <a:schemeClr val="tx1"/>
                </a:solidFill>
                <a:hlinkClick r:id="rId4" action="ppaction://hlinksldjump" tooltip="Seccion conductor PE"/>
              </a:rPr>
              <a:t>Sección del conductor PE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996007" y="544473"/>
            <a:ext cx="2081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+mn-lt"/>
              </a:rPr>
              <a:t>Cable unipolar </a:t>
            </a:r>
            <a:endParaRPr lang="es-ES" sz="1600" b="1" dirty="0">
              <a:latin typeface="+mn-lt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6142059" y="1639863"/>
            <a:ext cx="2081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+mn-lt"/>
              </a:rPr>
              <a:t>Cable multiconductor</a:t>
            </a:r>
            <a:endParaRPr lang="es-ES" sz="1600" b="1" dirty="0">
              <a:latin typeface="+mn-lt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5010156" y="5619780"/>
            <a:ext cx="3760839" cy="4381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 smtClean="0">
                <a:solidFill>
                  <a:schemeClr val="tx1"/>
                </a:solidFill>
                <a:hlinkClick r:id="rId4" action="ppaction://hlinksldjump" tooltip="Conductor neutro"/>
              </a:rPr>
              <a:t>Sección del conductor neutro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37" name="3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93ED0-42C8-4348-B1B7-00E701231EEB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4" grpId="0" animBg="1"/>
      <p:bldP spid="56" grpId="0" animBg="1"/>
      <p:bldP spid="61" grpId="0" animBg="1"/>
      <p:bldP spid="63" grpId="0"/>
      <p:bldP spid="32" grpId="0" animBg="1"/>
      <p:bldP spid="43" grpId="0" animBg="1"/>
      <p:bldP spid="30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62 Conector recto"/>
          <p:cNvCxnSpPr/>
          <p:nvPr/>
        </p:nvCxnSpPr>
        <p:spPr>
          <a:xfrm>
            <a:off x="592083" y="4597416"/>
            <a:ext cx="7923321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15" descr="Moteurs aynchrones">
            <a:hlinkClick r:id="rId2" action="ppaction://hlinkfile" tooltip="Formulas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4743450"/>
            <a:ext cx="12049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6" descr="p07q1-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8263" y="4743450"/>
            <a:ext cx="14605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7" descr="Industri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9263" y="4743450"/>
            <a:ext cx="135096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27"/>
          <p:cNvSpPr txBox="1">
            <a:spLocks noChangeArrowheads="1"/>
          </p:cNvSpPr>
          <p:nvPr/>
        </p:nvSpPr>
        <p:spPr bwMode="auto">
          <a:xfrm>
            <a:off x="446088" y="5838825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Electromecánica</a:t>
            </a:r>
          </a:p>
        </p:txBody>
      </p:sp>
      <p:sp>
        <p:nvSpPr>
          <p:cNvPr id="6151" name="Text Box 28"/>
          <p:cNvSpPr txBox="1">
            <a:spLocks noChangeArrowheads="1"/>
          </p:cNvSpPr>
          <p:nvPr/>
        </p:nvSpPr>
        <p:spPr bwMode="auto">
          <a:xfrm>
            <a:off x="3768725" y="5875338"/>
            <a:ext cx="176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err="1"/>
              <a:t>Electrotermica</a:t>
            </a:r>
            <a:endParaRPr lang="es-ES" sz="1400" b="1" dirty="0"/>
          </a:p>
        </p:txBody>
      </p:sp>
      <p:sp>
        <p:nvSpPr>
          <p:cNvPr id="6152" name="Text Box 29"/>
          <p:cNvSpPr txBox="1">
            <a:spLocks noChangeArrowheads="1"/>
          </p:cNvSpPr>
          <p:nvPr/>
        </p:nvSpPr>
        <p:spPr bwMode="auto">
          <a:xfrm>
            <a:off x="6507163" y="5838825"/>
            <a:ext cx="1935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Electrolumínica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9218C-55A9-43D7-A7C5-B0BEA243E384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cxnSp>
        <p:nvCxnSpPr>
          <p:cNvPr id="17" name="16 Conector recto"/>
          <p:cNvCxnSpPr/>
          <p:nvPr/>
        </p:nvCxnSpPr>
        <p:spPr>
          <a:xfrm rot="5400000" flipH="1" flipV="1">
            <a:off x="3206750" y="3333750"/>
            <a:ext cx="2732088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 flipH="1" flipV="1">
            <a:off x="665957" y="4085431"/>
            <a:ext cx="1314450" cy="158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322388" y="3429000"/>
            <a:ext cx="602456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 flipH="1" flipV="1">
            <a:off x="6688931" y="4087019"/>
            <a:ext cx="131603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 rot="16200000" flipH="1">
            <a:off x="4425950" y="2260600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81 Elipse"/>
          <p:cNvSpPr/>
          <p:nvPr/>
        </p:nvSpPr>
        <p:spPr>
          <a:xfrm>
            <a:off x="4243388" y="1384300"/>
            <a:ext cx="620712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3" name="82 Elipse"/>
          <p:cNvSpPr/>
          <p:nvPr/>
        </p:nvSpPr>
        <p:spPr>
          <a:xfrm>
            <a:off x="4243388" y="982663"/>
            <a:ext cx="620712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dirty="0" smtClean="0">
                <a:solidFill>
                  <a:srgbClr val="FF0000"/>
                </a:solidFill>
                <a:latin typeface="+mn-lt"/>
              </a:rPr>
              <a:t>¿Cómo determinar las caídas de tensión en línea? </a:t>
            </a:r>
            <a:endParaRPr lang="es-ES" sz="2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6" name="45 Conector recto"/>
          <p:cNvCxnSpPr/>
          <p:nvPr/>
        </p:nvCxnSpPr>
        <p:spPr>
          <a:xfrm rot="5400000" flipH="1" flipV="1">
            <a:off x="4389437" y="800101"/>
            <a:ext cx="36512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rot="16200000" flipH="1">
            <a:off x="1176338" y="4268788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rot="16200000" flipH="1">
            <a:off x="4425950" y="4248150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rot="16200000" flipH="1">
            <a:off x="7200900" y="4284663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1322388" y="4195763"/>
            <a:ext cx="657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IB1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681539" y="2516175"/>
            <a:ext cx="164306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L en km</a:t>
            </a:r>
          </a:p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S </a:t>
            </a:r>
            <a:r>
              <a:rPr lang="es-ES" sz="1400" b="1" dirty="0">
                <a:solidFill>
                  <a:srgbClr val="FF0000"/>
                </a:solidFill>
              </a:rPr>
              <a:t>en mm²</a:t>
            </a:r>
          </a:p>
        </p:txBody>
      </p:sp>
      <p:sp>
        <p:nvSpPr>
          <p:cNvPr id="38" name="37 Rayo"/>
          <p:cNvSpPr/>
          <p:nvPr/>
        </p:nvSpPr>
        <p:spPr>
          <a:xfrm>
            <a:off x="4060818" y="2881305"/>
            <a:ext cx="328617" cy="43815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38 Rayo"/>
          <p:cNvSpPr/>
          <p:nvPr/>
        </p:nvSpPr>
        <p:spPr>
          <a:xfrm>
            <a:off x="774648" y="4268799"/>
            <a:ext cx="328617" cy="43815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39 Rayo"/>
          <p:cNvSpPr/>
          <p:nvPr/>
        </p:nvSpPr>
        <p:spPr>
          <a:xfrm>
            <a:off x="3987792" y="4268799"/>
            <a:ext cx="328617" cy="43815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40 Rayo"/>
          <p:cNvSpPr/>
          <p:nvPr/>
        </p:nvSpPr>
        <p:spPr>
          <a:xfrm>
            <a:off x="6762780" y="4268799"/>
            <a:ext cx="328617" cy="43815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26953" y="544473"/>
            <a:ext cx="3906891" cy="295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b="1" dirty="0" smtClean="0">
                <a:solidFill>
                  <a:schemeClr val="tx1"/>
                </a:solidFill>
              </a:rPr>
              <a:t>IB</a:t>
            </a:r>
            <a:r>
              <a:rPr lang="es-CO" sz="1600" dirty="0" smtClean="0">
                <a:solidFill>
                  <a:schemeClr val="tx1"/>
                </a:solidFill>
              </a:rPr>
              <a:t> (A) = Corriente de empleo a plena carga</a:t>
            </a:r>
          </a:p>
          <a:p>
            <a:r>
              <a:rPr lang="es-CO" sz="1600" b="1" dirty="0" smtClean="0">
                <a:solidFill>
                  <a:schemeClr val="tx1"/>
                </a:solidFill>
              </a:rPr>
              <a:t>L</a:t>
            </a:r>
            <a:r>
              <a:rPr lang="es-CO" sz="1600" dirty="0" smtClean="0">
                <a:solidFill>
                  <a:schemeClr val="tx1"/>
                </a:solidFill>
              </a:rPr>
              <a:t> (km) = Longitud del cable en kilómetros</a:t>
            </a:r>
          </a:p>
          <a:p>
            <a:r>
              <a:rPr lang="es-CO" sz="1600" b="1" dirty="0" smtClean="0">
                <a:solidFill>
                  <a:schemeClr val="tx1"/>
                </a:solidFill>
              </a:rPr>
              <a:t>R</a:t>
            </a:r>
            <a:r>
              <a:rPr lang="es-CO" sz="1600" dirty="0" smtClean="0">
                <a:solidFill>
                  <a:schemeClr val="tx1"/>
                </a:solidFill>
              </a:rPr>
              <a:t> (</a:t>
            </a:r>
            <a:r>
              <a:rPr lang="el-GR" sz="1600" dirty="0" smtClean="0">
                <a:solidFill>
                  <a:schemeClr val="tx1"/>
                </a:solidFill>
              </a:rPr>
              <a:t>Ω</a:t>
            </a:r>
            <a:r>
              <a:rPr lang="es-CO" sz="1600" dirty="0" smtClean="0">
                <a:solidFill>
                  <a:schemeClr val="tx1"/>
                </a:solidFill>
              </a:rPr>
              <a:t>/km) = Resistencia del conductor del cable</a:t>
            </a:r>
          </a:p>
          <a:p>
            <a:r>
              <a:rPr lang="es-CO" sz="1600" dirty="0" smtClean="0">
                <a:solidFill>
                  <a:schemeClr val="tx1"/>
                </a:solidFill>
              </a:rPr>
              <a:t>	</a:t>
            </a:r>
            <a:r>
              <a:rPr lang="es-CO" sz="1600" b="1" dirty="0" smtClean="0">
                <a:solidFill>
                  <a:schemeClr val="tx1"/>
                </a:solidFill>
              </a:rPr>
              <a:t>cobre (cu)</a:t>
            </a:r>
          </a:p>
          <a:p>
            <a:r>
              <a:rPr lang="es-CO" sz="1600" b="1" dirty="0" smtClean="0">
                <a:solidFill>
                  <a:schemeClr val="tx1"/>
                </a:solidFill>
              </a:rPr>
              <a:t>	R</a:t>
            </a:r>
            <a:r>
              <a:rPr lang="es-CO" sz="1600" dirty="0" smtClean="0">
                <a:solidFill>
                  <a:schemeClr val="tx1"/>
                </a:solidFill>
              </a:rPr>
              <a:t> = (22,5</a:t>
            </a:r>
            <a:r>
              <a:rPr lang="el-GR" sz="1600" dirty="0" smtClean="0">
                <a:solidFill>
                  <a:schemeClr val="tx1"/>
                </a:solidFill>
              </a:rPr>
              <a:t>Ω</a:t>
            </a:r>
            <a:r>
              <a:rPr lang="es-CO" sz="1600" dirty="0" smtClean="0">
                <a:solidFill>
                  <a:schemeClr val="tx1"/>
                </a:solidFill>
              </a:rPr>
              <a:t>.mm²/km)/</a:t>
            </a:r>
            <a:r>
              <a:rPr lang="es-CO" sz="1600" b="1" dirty="0" smtClean="0">
                <a:solidFill>
                  <a:schemeClr val="tx1"/>
                </a:solidFill>
              </a:rPr>
              <a:t>S(mm²)</a:t>
            </a:r>
          </a:p>
          <a:p>
            <a:endParaRPr lang="es-CO" sz="1600" dirty="0" smtClean="0">
              <a:solidFill>
                <a:schemeClr val="tx1"/>
              </a:solidFill>
            </a:endParaRPr>
          </a:p>
          <a:p>
            <a:r>
              <a:rPr lang="es-CO" sz="1600" dirty="0" smtClean="0">
                <a:solidFill>
                  <a:schemeClr val="tx1"/>
                </a:solidFill>
              </a:rPr>
              <a:t>	</a:t>
            </a:r>
            <a:r>
              <a:rPr lang="es-CO" sz="1600" b="1" dirty="0" smtClean="0">
                <a:solidFill>
                  <a:schemeClr val="tx1"/>
                </a:solidFill>
              </a:rPr>
              <a:t>aluminio (al)</a:t>
            </a:r>
          </a:p>
          <a:p>
            <a:r>
              <a:rPr lang="es-CO" sz="1600" b="1" dirty="0" smtClean="0">
                <a:solidFill>
                  <a:schemeClr val="tx1"/>
                </a:solidFill>
              </a:rPr>
              <a:t>	R</a:t>
            </a:r>
            <a:r>
              <a:rPr lang="es-CO" sz="1600" dirty="0" smtClean="0">
                <a:solidFill>
                  <a:schemeClr val="tx1"/>
                </a:solidFill>
              </a:rPr>
              <a:t> = (36,6</a:t>
            </a:r>
            <a:r>
              <a:rPr lang="el-GR" sz="1600" dirty="0" smtClean="0">
                <a:solidFill>
                  <a:schemeClr val="tx1"/>
                </a:solidFill>
              </a:rPr>
              <a:t>Ω</a:t>
            </a:r>
            <a:r>
              <a:rPr lang="es-CO" sz="1600" dirty="0" smtClean="0">
                <a:solidFill>
                  <a:schemeClr val="tx1"/>
                </a:solidFill>
              </a:rPr>
              <a:t>.mm²/km)/</a:t>
            </a:r>
            <a:r>
              <a:rPr lang="es-CO" sz="1600" b="1" dirty="0" smtClean="0">
                <a:solidFill>
                  <a:schemeClr val="tx1"/>
                </a:solidFill>
              </a:rPr>
              <a:t>S(mm²) </a:t>
            </a:r>
          </a:p>
          <a:p>
            <a:pPr lvl="2" defTabSz="185738"/>
            <a:r>
              <a:rPr lang="es-CO" sz="1600" b="1" dirty="0" smtClean="0">
                <a:solidFill>
                  <a:schemeClr val="tx1"/>
                </a:solidFill>
              </a:rPr>
              <a:t>X = </a:t>
            </a:r>
            <a:r>
              <a:rPr lang="es-CO" sz="1600" dirty="0" smtClean="0">
                <a:solidFill>
                  <a:schemeClr val="tx1"/>
                </a:solidFill>
              </a:rPr>
              <a:t>0,08 m</a:t>
            </a:r>
            <a:r>
              <a:rPr lang="el-GR" sz="1600" dirty="0" smtClean="0">
                <a:solidFill>
                  <a:schemeClr val="tx1"/>
                </a:solidFill>
              </a:rPr>
              <a:t>Ω</a:t>
            </a:r>
            <a:r>
              <a:rPr lang="es-CO" sz="1600" dirty="0" smtClean="0">
                <a:solidFill>
                  <a:schemeClr val="tx1"/>
                </a:solidFill>
              </a:rPr>
              <a:t>/m en 50Hz</a:t>
            </a:r>
          </a:p>
          <a:p>
            <a:pPr lvl="2"/>
            <a:r>
              <a:rPr lang="es-CO" sz="1600" b="1" dirty="0" smtClean="0">
                <a:solidFill>
                  <a:schemeClr val="tx1"/>
                </a:solidFill>
              </a:rPr>
              <a:t>X = </a:t>
            </a:r>
            <a:r>
              <a:rPr lang="es-CO" sz="1600" dirty="0" smtClean="0">
                <a:solidFill>
                  <a:schemeClr val="tx1"/>
                </a:solidFill>
              </a:rPr>
              <a:t>0,096 m</a:t>
            </a:r>
            <a:r>
              <a:rPr lang="el-GR" sz="1600" dirty="0" smtClean="0">
                <a:solidFill>
                  <a:schemeClr val="tx1"/>
                </a:solidFill>
              </a:rPr>
              <a:t>Ω</a:t>
            </a:r>
            <a:r>
              <a:rPr lang="es-CO" sz="1600" dirty="0" smtClean="0">
                <a:solidFill>
                  <a:schemeClr val="tx1"/>
                </a:solidFill>
              </a:rPr>
              <a:t>/m en 60Hz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4572000" y="2151045"/>
            <a:ext cx="620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IBT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4572000" y="4159260"/>
            <a:ext cx="657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IB2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7346988" y="4159260"/>
            <a:ext cx="657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IB3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52" name="51 Elipse"/>
          <p:cNvSpPr/>
          <p:nvPr/>
        </p:nvSpPr>
        <p:spPr>
          <a:xfrm>
            <a:off x="4498974" y="2041506"/>
            <a:ext cx="146052" cy="1460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52 Elipse"/>
          <p:cNvSpPr/>
          <p:nvPr/>
        </p:nvSpPr>
        <p:spPr>
          <a:xfrm>
            <a:off x="4498974" y="3355974"/>
            <a:ext cx="146052" cy="1460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1322343" y="3502026"/>
            <a:ext cx="164306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L1 en km</a:t>
            </a:r>
          </a:p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S1 </a:t>
            </a:r>
            <a:r>
              <a:rPr lang="es-ES" sz="1400" b="1" dirty="0">
                <a:solidFill>
                  <a:srgbClr val="FF0000"/>
                </a:solidFill>
              </a:rPr>
              <a:t>en mm²</a:t>
            </a: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4572000" y="3502026"/>
            <a:ext cx="164306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L2 en km</a:t>
            </a:r>
          </a:p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S2 </a:t>
            </a:r>
            <a:r>
              <a:rPr lang="es-ES" sz="1400" b="1" dirty="0">
                <a:solidFill>
                  <a:srgbClr val="FF0000"/>
                </a:solidFill>
              </a:rPr>
              <a:t>en mm²</a:t>
            </a: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7310475" y="3465513"/>
            <a:ext cx="164306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L3 en km</a:t>
            </a:r>
          </a:p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S3 </a:t>
            </a:r>
            <a:r>
              <a:rPr lang="es-ES" sz="1400" b="1" dirty="0">
                <a:solidFill>
                  <a:srgbClr val="FF0000"/>
                </a:solidFill>
              </a:rPr>
              <a:t>en mm²</a:t>
            </a:r>
          </a:p>
        </p:txBody>
      </p:sp>
      <p:sp>
        <p:nvSpPr>
          <p:cNvPr id="57" name="56 Elipse"/>
          <p:cNvSpPr/>
          <p:nvPr/>
        </p:nvSpPr>
        <p:spPr>
          <a:xfrm>
            <a:off x="1249317" y="4524390"/>
            <a:ext cx="146052" cy="1460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59 Elipse"/>
          <p:cNvSpPr/>
          <p:nvPr/>
        </p:nvSpPr>
        <p:spPr>
          <a:xfrm>
            <a:off x="4498974" y="4524390"/>
            <a:ext cx="146052" cy="1460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60 Elipse"/>
          <p:cNvSpPr/>
          <p:nvPr/>
        </p:nvSpPr>
        <p:spPr>
          <a:xfrm>
            <a:off x="7273962" y="4524390"/>
            <a:ext cx="146052" cy="1460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57 Elipse"/>
          <p:cNvSpPr/>
          <p:nvPr/>
        </p:nvSpPr>
        <p:spPr>
          <a:xfrm>
            <a:off x="4498974" y="690525"/>
            <a:ext cx="146052" cy="1460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9" name="58 Conector recto"/>
          <p:cNvCxnSpPr/>
          <p:nvPr/>
        </p:nvCxnSpPr>
        <p:spPr>
          <a:xfrm>
            <a:off x="4352922" y="2114532"/>
            <a:ext cx="226380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5557851" y="4743468"/>
            <a:ext cx="912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>
                <a:solidFill>
                  <a:srgbClr val="0070C0"/>
                </a:solidFill>
                <a:latin typeface="+mn-lt"/>
              </a:rPr>
              <a:t>&lt; 5%</a:t>
            </a:r>
            <a:endParaRPr lang="es-E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4" name="Text Box 27"/>
          <p:cNvSpPr txBox="1">
            <a:spLocks noChangeArrowheads="1"/>
          </p:cNvSpPr>
          <p:nvPr/>
        </p:nvSpPr>
        <p:spPr bwMode="auto">
          <a:xfrm>
            <a:off x="8004222" y="4779981"/>
            <a:ext cx="912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>
                <a:solidFill>
                  <a:srgbClr val="0070C0"/>
                </a:solidFill>
                <a:latin typeface="+mn-lt"/>
              </a:rPr>
              <a:t>&lt; 3%</a:t>
            </a:r>
            <a:endParaRPr lang="es-ES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75" name="74 Conector recto"/>
          <p:cNvCxnSpPr/>
          <p:nvPr/>
        </p:nvCxnSpPr>
        <p:spPr>
          <a:xfrm>
            <a:off x="4425948" y="763551"/>
            <a:ext cx="204472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 rot="5400000" flipH="1" flipV="1">
            <a:off x="5357030" y="1439042"/>
            <a:ext cx="1350981" cy="1588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 rot="16200000" flipH="1">
            <a:off x="5083183" y="3355973"/>
            <a:ext cx="2482884" cy="1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 Box 27"/>
          <p:cNvSpPr txBox="1">
            <a:spLocks noChangeArrowheads="1"/>
          </p:cNvSpPr>
          <p:nvPr/>
        </p:nvSpPr>
        <p:spPr bwMode="auto">
          <a:xfrm>
            <a:off x="5922981" y="1274733"/>
            <a:ext cx="912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>
                <a:solidFill>
                  <a:srgbClr val="0070C0"/>
                </a:solidFill>
                <a:latin typeface="+mn-lt"/>
              </a:rPr>
              <a:t>+ 3%</a:t>
            </a:r>
            <a:endParaRPr lang="es-E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6616728" y="1895454"/>
            <a:ext cx="912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>
                <a:solidFill>
                  <a:srgbClr val="0070C0"/>
                </a:solidFill>
                <a:latin typeface="+mn-lt"/>
              </a:rPr>
              <a:t>B.T</a:t>
            </a:r>
            <a:endParaRPr lang="es-E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6507189" y="544473"/>
            <a:ext cx="912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>
                <a:solidFill>
                  <a:srgbClr val="0070C0"/>
                </a:solidFill>
                <a:latin typeface="+mn-lt"/>
              </a:rPr>
              <a:t>M.T</a:t>
            </a:r>
            <a:endParaRPr lang="es-E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6215085" y="3100383"/>
            <a:ext cx="1131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/>
              <a:t>Barraje</a:t>
            </a:r>
            <a:endParaRPr lang="es-ES" sz="1400" b="1" dirty="0"/>
          </a:p>
        </p:txBody>
      </p:sp>
      <p:sp>
        <p:nvSpPr>
          <p:cNvPr id="62" name="61 Botón de acción: Información">
            <a:hlinkClick r:id="rId6" action="ppaction://hlinksldjump" highlightClick="1"/>
          </p:cNvPr>
          <p:cNvSpPr/>
          <p:nvPr/>
        </p:nvSpPr>
        <p:spPr>
          <a:xfrm>
            <a:off x="409518" y="2625714"/>
            <a:ext cx="438156" cy="40164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63 Rectángulo"/>
          <p:cNvSpPr/>
          <p:nvPr/>
        </p:nvSpPr>
        <p:spPr>
          <a:xfrm>
            <a:off x="1285830" y="6277014"/>
            <a:ext cx="6754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+mn-lt"/>
              </a:rPr>
              <a:t>¡Para sección inferior a 50 mm</a:t>
            </a:r>
            <a:r>
              <a:rPr lang="es-ES" sz="1600" b="1" dirty="0" smtClean="0">
                <a:latin typeface="Times New Roman"/>
                <a:cs typeface="Times New Roman"/>
              </a:rPr>
              <a:t>² </a:t>
            </a:r>
            <a:r>
              <a:rPr lang="es-ES" sz="1600" b="1" dirty="0" smtClean="0">
                <a:latin typeface="+mn-lt"/>
              </a:rPr>
              <a:t>se desconsidera la reactancia X!</a:t>
            </a:r>
            <a:endParaRPr lang="es-ES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3" grpId="0"/>
      <p:bldP spid="74" grpId="0"/>
      <p:bldP spid="85" grpId="0"/>
      <p:bldP spid="65" grpId="0"/>
      <p:bldP spid="66" grpId="0"/>
      <p:bldP spid="62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Moteurs aynchrones">
            <a:hlinkClick r:id="rId2" action="ppaction://hlinkfile" tooltip="Formulas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4743450"/>
            <a:ext cx="12049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6" descr="p07q1-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8263" y="4743450"/>
            <a:ext cx="14605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7" descr="Industri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9263" y="4743450"/>
            <a:ext cx="135096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27"/>
          <p:cNvSpPr txBox="1">
            <a:spLocks noChangeArrowheads="1"/>
          </p:cNvSpPr>
          <p:nvPr/>
        </p:nvSpPr>
        <p:spPr bwMode="auto">
          <a:xfrm>
            <a:off x="446088" y="5838825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Electromecánica</a:t>
            </a:r>
          </a:p>
        </p:txBody>
      </p:sp>
      <p:sp>
        <p:nvSpPr>
          <p:cNvPr id="6151" name="Text Box 28"/>
          <p:cNvSpPr txBox="1">
            <a:spLocks noChangeArrowheads="1"/>
          </p:cNvSpPr>
          <p:nvPr/>
        </p:nvSpPr>
        <p:spPr bwMode="auto">
          <a:xfrm>
            <a:off x="3768725" y="5875338"/>
            <a:ext cx="176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Electrotermica</a:t>
            </a:r>
          </a:p>
        </p:txBody>
      </p:sp>
      <p:sp>
        <p:nvSpPr>
          <p:cNvPr id="6152" name="Text Box 29"/>
          <p:cNvSpPr txBox="1">
            <a:spLocks noChangeArrowheads="1"/>
          </p:cNvSpPr>
          <p:nvPr/>
        </p:nvSpPr>
        <p:spPr bwMode="auto">
          <a:xfrm>
            <a:off x="6507163" y="5838825"/>
            <a:ext cx="1935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Electrolumínica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9218C-55A9-43D7-A7C5-B0BEA243E384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cxnSp>
        <p:nvCxnSpPr>
          <p:cNvPr id="17" name="16 Conector recto"/>
          <p:cNvCxnSpPr/>
          <p:nvPr/>
        </p:nvCxnSpPr>
        <p:spPr>
          <a:xfrm rot="5400000" flipH="1" flipV="1">
            <a:off x="3206750" y="3333750"/>
            <a:ext cx="2732088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 flipH="1" flipV="1">
            <a:off x="665957" y="4085431"/>
            <a:ext cx="1314450" cy="158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322388" y="3429000"/>
            <a:ext cx="602456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 flipH="1" flipV="1">
            <a:off x="6688931" y="4087019"/>
            <a:ext cx="131603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 rot="16200000" flipH="1">
            <a:off x="4425950" y="2260600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81 Elipse"/>
          <p:cNvSpPr/>
          <p:nvPr/>
        </p:nvSpPr>
        <p:spPr>
          <a:xfrm>
            <a:off x="4243388" y="1384300"/>
            <a:ext cx="620712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3" name="82 Elipse"/>
          <p:cNvSpPr/>
          <p:nvPr/>
        </p:nvSpPr>
        <p:spPr>
          <a:xfrm>
            <a:off x="4243388" y="982663"/>
            <a:ext cx="620712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dirty="0" smtClean="0">
                <a:solidFill>
                  <a:srgbClr val="FF0000"/>
                </a:solidFill>
                <a:latin typeface="+mn-lt"/>
              </a:rPr>
              <a:t>¿Cómo determinar las corrientes de cortocircuito? </a:t>
            </a:r>
            <a:endParaRPr lang="es-ES" sz="2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6" name="45 Conector recto"/>
          <p:cNvCxnSpPr/>
          <p:nvPr/>
        </p:nvCxnSpPr>
        <p:spPr>
          <a:xfrm rot="5400000" flipH="1" flipV="1">
            <a:off x="4389437" y="800101"/>
            <a:ext cx="36512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rot="16200000" flipH="1">
            <a:off x="1176338" y="4268788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rot="16200000" flipH="1">
            <a:off x="4425950" y="4248150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rot="16200000" flipH="1">
            <a:off x="7200900" y="4284663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3330558" y="3063870"/>
            <a:ext cx="1131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I </a:t>
            </a:r>
            <a:r>
              <a:rPr lang="es-ES" sz="1400" b="1" dirty="0" err="1" smtClean="0">
                <a:solidFill>
                  <a:srgbClr val="FF0000"/>
                </a:solidFill>
              </a:rPr>
              <a:t>pcc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38" name="37 Rayo"/>
          <p:cNvSpPr/>
          <p:nvPr/>
        </p:nvSpPr>
        <p:spPr>
          <a:xfrm>
            <a:off x="4060818" y="2881305"/>
            <a:ext cx="328617" cy="43815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38 Rayo"/>
          <p:cNvSpPr/>
          <p:nvPr/>
        </p:nvSpPr>
        <p:spPr>
          <a:xfrm>
            <a:off x="774648" y="4268799"/>
            <a:ext cx="328617" cy="43815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39 Rayo"/>
          <p:cNvSpPr/>
          <p:nvPr/>
        </p:nvSpPr>
        <p:spPr>
          <a:xfrm>
            <a:off x="3987792" y="4268799"/>
            <a:ext cx="328617" cy="43815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40 Rayo"/>
          <p:cNvSpPr/>
          <p:nvPr/>
        </p:nvSpPr>
        <p:spPr>
          <a:xfrm>
            <a:off x="6762780" y="4268799"/>
            <a:ext cx="328617" cy="43815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2" name="51 Elipse"/>
          <p:cNvSpPr/>
          <p:nvPr/>
        </p:nvSpPr>
        <p:spPr>
          <a:xfrm>
            <a:off x="4498974" y="2041506"/>
            <a:ext cx="146052" cy="1460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52 Elipse"/>
          <p:cNvSpPr/>
          <p:nvPr/>
        </p:nvSpPr>
        <p:spPr>
          <a:xfrm>
            <a:off x="4498974" y="3355974"/>
            <a:ext cx="146052" cy="1460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56 Elipse"/>
          <p:cNvSpPr/>
          <p:nvPr/>
        </p:nvSpPr>
        <p:spPr>
          <a:xfrm>
            <a:off x="1249317" y="4524390"/>
            <a:ext cx="146052" cy="1460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59 Elipse"/>
          <p:cNvSpPr/>
          <p:nvPr/>
        </p:nvSpPr>
        <p:spPr>
          <a:xfrm>
            <a:off x="4498974" y="4524390"/>
            <a:ext cx="146052" cy="1460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60 Elipse"/>
          <p:cNvSpPr/>
          <p:nvPr/>
        </p:nvSpPr>
        <p:spPr>
          <a:xfrm>
            <a:off x="7273962" y="4524390"/>
            <a:ext cx="146052" cy="1460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57 Elipse"/>
          <p:cNvSpPr/>
          <p:nvPr/>
        </p:nvSpPr>
        <p:spPr>
          <a:xfrm>
            <a:off x="4498974" y="690525"/>
            <a:ext cx="146052" cy="1460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0" y="4414851"/>
            <a:ext cx="1131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I pcc1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3184506" y="4414851"/>
            <a:ext cx="1131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I pcc2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5922981" y="4414851"/>
            <a:ext cx="1131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I pcc3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4791078" y="580986"/>
            <a:ext cx="3213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latin typeface="+mn-lt"/>
                <a:hlinkClick r:id="rId6" action="ppaction://hlinksldjump" tooltip="Impedancia red"/>
              </a:rPr>
              <a:t>Impedancia de la red M.T</a:t>
            </a:r>
            <a:endParaRPr lang="es-ES" b="1" dirty="0">
              <a:latin typeface="+mn-lt"/>
            </a:endParaRP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4754565" y="1895454"/>
            <a:ext cx="3213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latin typeface="+mn-lt"/>
                <a:hlinkClick r:id="rId6" action="ppaction://hlinksldjump" tooltip="Impedancia transformador"/>
              </a:rPr>
              <a:t>Impedancia transformador</a:t>
            </a:r>
            <a:endParaRPr lang="es-ES" b="1" dirty="0">
              <a:latin typeface="+mn-lt"/>
            </a:endParaRP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6215085" y="3100383"/>
            <a:ext cx="1131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/>
              <a:t>Barraje</a:t>
            </a:r>
            <a:endParaRPr lang="es-ES" sz="1400" b="1" dirty="0"/>
          </a:p>
        </p:txBody>
      </p:sp>
      <p:sp>
        <p:nvSpPr>
          <p:cNvPr id="71" name="70 Rectángulo"/>
          <p:cNvSpPr/>
          <p:nvPr/>
        </p:nvSpPr>
        <p:spPr>
          <a:xfrm>
            <a:off x="226953" y="580986"/>
            <a:ext cx="4162482" cy="2811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b="1" dirty="0" smtClean="0">
                <a:solidFill>
                  <a:schemeClr val="tx1"/>
                </a:solidFill>
              </a:rPr>
              <a:t>Dispositivos de protección</a:t>
            </a:r>
          </a:p>
          <a:p>
            <a:r>
              <a:rPr lang="es-CO" sz="1600" b="1" dirty="0" smtClean="0">
                <a:solidFill>
                  <a:schemeClr val="tx1"/>
                </a:solidFill>
              </a:rPr>
              <a:t>	R = </a:t>
            </a:r>
            <a:r>
              <a:rPr lang="es-CO" sz="1600" dirty="0" smtClean="0">
                <a:solidFill>
                  <a:schemeClr val="tx1"/>
                </a:solidFill>
              </a:rPr>
              <a:t>0 </a:t>
            </a:r>
            <a:r>
              <a:rPr lang="el-GR" sz="1600" dirty="0" smtClean="0">
                <a:solidFill>
                  <a:schemeClr val="tx1"/>
                </a:solidFill>
              </a:rPr>
              <a:t>Ω</a:t>
            </a:r>
            <a:r>
              <a:rPr lang="es-CO" sz="1600" b="1" dirty="0" smtClean="0">
                <a:solidFill>
                  <a:schemeClr val="tx1"/>
                </a:solidFill>
              </a:rPr>
              <a:t> - X = </a:t>
            </a:r>
            <a:r>
              <a:rPr lang="es-CO" sz="1600" dirty="0" smtClean="0">
                <a:solidFill>
                  <a:schemeClr val="tx1"/>
                </a:solidFill>
              </a:rPr>
              <a:t>0,15m</a:t>
            </a:r>
            <a:r>
              <a:rPr lang="el-GR" sz="1600" dirty="0" smtClean="0">
                <a:solidFill>
                  <a:schemeClr val="tx1"/>
                </a:solidFill>
              </a:rPr>
              <a:t>Ω</a:t>
            </a:r>
            <a:endParaRPr lang="es-CO" sz="1600" dirty="0" smtClean="0">
              <a:solidFill>
                <a:schemeClr val="tx1"/>
              </a:solidFill>
            </a:endParaRPr>
          </a:p>
          <a:p>
            <a:r>
              <a:rPr lang="es-CO" sz="1600" b="1" dirty="0" smtClean="0">
                <a:solidFill>
                  <a:schemeClr val="tx1"/>
                </a:solidFill>
              </a:rPr>
              <a:t>Barrajes </a:t>
            </a:r>
          </a:p>
          <a:p>
            <a:r>
              <a:rPr lang="es-CO" sz="1600" b="1" dirty="0" smtClean="0">
                <a:solidFill>
                  <a:schemeClr val="tx1"/>
                </a:solidFill>
              </a:rPr>
              <a:t>	R = </a:t>
            </a:r>
            <a:r>
              <a:rPr lang="es-CO" sz="1600" dirty="0" smtClean="0">
                <a:solidFill>
                  <a:schemeClr val="tx1"/>
                </a:solidFill>
              </a:rPr>
              <a:t>0 </a:t>
            </a:r>
            <a:r>
              <a:rPr lang="el-GR" sz="1600" dirty="0" smtClean="0">
                <a:solidFill>
                  <a:schemeClr val="tx1"/>
                </a:solidFill>
              </a:rPr>
              <a:t>Ω</a:t>
            </a:r>
            <a:r>
              <a:rPr lang="es-CO" sz="1600" b="1" dirty="0" smtClean="0">
                <a:solidFill>
                  <a:schemeClr val="tx1"/>
                </a:solidFill>
              </a:rPr>
              <a:t> - X = </a:t>
            </a:r>
            <a:r>
              <a:rPr lang="es-CO" sz="1600" dirty="0" smtClean="0">
                <a:solidFill>
                  <a:schemeClr val="tx1"/>
                </a:solidFill>
              </a:rPr>
              <a:t>0,15m</a:t>
            </a:r>
            <a:r>
              <a:rPr lang="el-GR" sz="1600" dirty="0" smtClean="0">
                <a:solidFill>
                  <a:schemeClr val="tx1"/>
                </a:solidFill>
              </a:rPr>
              <a:t>Ω</a:t>
            </a:r>
            <a:r>
              <a:rPr lang="es-CO" sz="1600" dirty="0" smtClean="0">
                <a:solidFill>
                  <a:schemeClr val="tx1"/>
                </a:solidFill>
              </a:rPr>
              <a:t>/m</a:t>
            </a:r>
          </a:p>
          <a:p>
            <a:r>
              <a:rPr lang="es-CO" sz="1600" b="1" dirty="0" smtClean="0">
                <a:solidFill>
                  <a:schemeClr val="tx1"/>
                </a:solidFill>
              </a:rPr>
              <a:t>Conductores </a:t>
            </a:r>
          </a:p>
          <a:p>
            <a:r>
              <a:rPr lang="es-CO" sz="1600" b="1" dirty="0" smtClean="0">
                <a:solidFill>
                  <a:schemeClr val="tx1"/>
                </a:solidFill>
              </a:rPr>
              <a:t>	R = </a:t>
            </a:r>
            <a:r>
              <a:rPr lang="el-GR" sz="1600" b="1" dirty="0" smtClean="0">
                <a:solidFill>
                  <a:schemeClr val="tx1"/>
                </a:solidFill>
              </a:rPr>
              <a:t>ρ</a:t>
            </a:r>
            <a:r>
              <a:rPr lang="es-CO" sz="1600" b="1" dirty="0" smtClean="0">
                <a:solidFill>
                  <a:schemeClr val="tx1"/>
                </a:solidFill>
              </a:rPr>
              <a:t>.L/S  con </a:t>
            </a:r>
          </a:p>
          <a:p>
            <a:r>
              <a:rPr lang="es-CO" sz="1600" b="1" dirty="0" smtClean="0">
                <a:solidFill>
                  <a:schemeClr val="tx1"/>
                </a:solidFill>
              </a:rPr>
              <a:t>	cobre (cu) </a:t>
            </a:r>
            <a:r>
              <a:rPr lang="el-GR" sz="1600" b="1" dirty="0" smtClean="0">
                <a:solidFill>
                  <a:schemeClr val="tx1"/>
                </a:solidFill>
              </a:rPr>
              <a:t>ρ</a:t>
            </a:r>
            <a:r>
              <a:rPr lang="es-CO" sz="1600" b="1" dirty="0" smtClean="0">
                <a:solidFill>
                  <a:schemeClr val="tx1"/>
                </a:solidFill>
              </a:rPr>
              <a:t> = </a:t>
            </a:r>
            <a:r>
              <a:rPr lang="es-CO" sz="1600" dirty="0" smtClean="0">
                <a:solidFill>
                  <a:schemeClr val="tx1"/>
                </a:solidFill>
              </a:rPr>
              <a:t>22,5 m</a:t>
            </a:r>
            <a:r>
              <a:rPr lang="el-GR" sz="1600" dirty="0" smtClean="0">
                <a:solidFill>
                  <a:schemeClr val="tx1"/>
                </a:solidFill>
              </a:rPr>
              <a:t>Ω</a:t>
            </a:r>
            <a:r>
              <a:rPr lang="es-CO" sz="1600" dirty="0" smtClean="0">
                <a:solidFill>
                  <a:schemeClr val="tx1"/>
                </a:solidFill>
              </a:rPr>
              <a:t>.mm²/m</a:t>
            </a:r>
          </a:p>
          <a:p>
            <a:r>
              <a:rPr lang="es-CO" sz="1600" b="1" dirty="0" smtClean="0">
                <a:solidFill>
                  <a:schemeClr val="tx1"/>
                </a:solidFill>
              </a:rPr>
              <a:t>	aluminio (al) </a:t>
            </a:r>
            <a:r>
              <a:rPr lang="el-GR" sz="1600" b="1" dirty="0" smtClean="0">
                <a:solidFill>
                  <a:schemeClr val="tx1"/>
                </a:solidFill>
              </a:rPr>
              <a:t>ρ</a:t>
            </a:r>
            <a:r>
              <a:rPr lang="es-CO" sz="1600" b="1" dirty="0" smtClean="0">
                <a:solidFill>
                  <a:schemeClr val="tx1"/>
                </a:solidFill>
              </a:rPr>
              <a:t> = </a:t>
            </a:r>
            <a:r>
              <a:rPr lang="es-CO" sz="1600" dirty="0" smtClean="0">
                <a:solidFill>
                  <a:schemeClr val="tx1"/>
                </a:solidFill>
              </a:rPr>
              <a:t>36,6 m</a:t>
            </a:r>
            <a:r>
              <a:rPr lang="el-GR" sz="1600" dirty="0" smtClean="0">
                <a:solidFill>
                  <a:schemeClr val="tx1"/>
                </a:solidFill>
              </a:rPr>
              <a:t>Ω</a:t>
            </a:r>
            <a:r>
              <a:rPr lang="es-CO" sz="1600" dirty="0" smtClean="0">
                <a:solidFill>
                  <a:schemeClr val="tx1"/>
                </a:solidFill>
              </a:rPr>
              <a:t>.mm²/m</a:t>
            </a:r>
            <a:endParaRPr lang="es-CO" sz="1600" b="1" dirty="0" smtClean="0">
              <a:solidFill>
                <a:schemeClr val="tx1"/>
              </a:solidFill>
            </a:endParaRPr>
          </a:p>
          <a:p>
            <a:r>
              <a:rPr lang="es-CO" sz="1600" b="1" dirty="0" smtClean="0">
                <a:solidFill>
                  <a:schemeClr val="tx1"/>
                </a:solidFill>
              </a:rPr>
              <a:t>	X = </a:t>
            </a:r>
            <a:r>
              <a:rPr lang="es-CO" sz="1600" dirty="0" smtClean="0">
                <a:solidFill>
                  <a:schemeClr val="tx1"/>
                </a:solidFill>
              </a:rPr>
              <a:t>0,08 m</a:t>
            </a:r>
            <a:r>
              <a:rPr lang="el-GR" sz="1600" dirty="0" smtClean="0">
                <a:solidFill>
                  <a:schemeClr val="tx1"/>
                </a:solidFill>
              </a:rPr>
              <a:t>Ω</a:t>
            </a:r>
            <a:r>
              <a:rPr lang="es-CO" sz="1600" dirty="0" smtClean="0">
                <a:solidFill>
                  <a:schemeClr val="tx1"/>
                </a:solidFill>
              </a:rPr>
              <a:t>/m en 50Hz</a:t>
            </a:r>
            <a:endParaRPr lang="es-CO" sz="1600" b="1" dirty="0" smtClean="0">
              <a:solidFill>
                <a:schemeClr val="tx1"/>
              </a:solidFill>
            </a:endParaRPr>
          </a:p>
          <a:p>
            <a:r>
              <a:rPr lang="es-CO" sz="1600" b="1" dirty="0" smtClean="0">
                <a:solidFill>
                  <a:schemeClr val="tx1"/>
                </a:solidFill>
              </a:rPr>
              <a:t>	X = </a:t>
            </a:r>
            <a:r>
              <a:rPr lang="es-CO" sz="1600" dirty="0" smtClean="0">
                <a:solidFill>
                  <a:schemeClr val="tx1"/>
                </a:solidFill>
              </a:rPr>
              <a:t>0,096 m</a:t>
            </a:r>
            <a:r>
              <a:rPr lang="el-GR" sz="1600" dirty="0" smtClean="0">
                <a:solidFill>
                  <a:schemeClr val="tx1"/>
                </a:solidFill>
              </a:rPr>
              <a:t>Ω</a:t>
            </a:r>
            <a:r>
              <a:rPr lang="es-CO" sz="1600" dirty="0" smtClean="0">
                <a:solidFill>
                  <a:schemeClr val="tx1"/>
                </a:solidFill>
              </a:rPr>
              <a:t>/m en 60Hz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auto">
          <a:xfrm>
            <a:off x="4572000" y="2552688"/>
            <a:ext cx="164306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L en km</a:t>
            </a:r>
          </a:p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S </a:t>
            </a:r>
            <a:r>
              <a:rPr lang="es-ES" sz="1400" b="1" dirty="0">
                <a:solidFill>
                  <a:srgbClr val="FF0000"/>
                </a:solidFill>
              </a:rPr>
              <a:t>en mm²</a:t>
            </a:r>
          </a:p>
        </p:txBody>
      </p:sp>
      <p:sp>
        <p:nvSpPr>
          <p:cNvPr id="79" name="Text Box 27"/>
          <p:cNvSpPr txBox="1">
            <a:spLocks noChangeArrowheads="1"/>
          </p:cNvSpPr>
          <p:nvPr/>
        </p:nvSpPr>
        <p:spPr bwMode="auto">
          <a:xfrm>
            <a:off x="1322343" y="3502026"/>
            <a:ext cx="164306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L1 en km</a:t>
            </a:r>
          </a:p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S1 </a:t>
            </a:r>
            <a:r>
              <a:rPr lang="es-ES" sz="1400" b="1" dirty="0">
                <a:solidFill>
                  <a:srgbClr val="FF0000"/>
                </a:solidFill>
              </a:rPr>
              <a:t>en mm²</a:t>
            </a:r>
          </a:p>
        </p:txBody>
      </p:sp>
      <p:sp>
        <p:nvSpPr>
          <p:cNvPr id="80" name="Text Box 27"/>
          <p:cNvSpPr txBox="1">
            <a:spLocks noChangeArrowheads="1"/>
          </p:cNvSpPr>
          <p:nvPr/>
        </p:nvSpPr>
        <p:spPr bwMode="auto">
          <a:xfrm>
            <a:off x="4572000" y="3502026"/>
            <a:ext cx="164306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L2 en km</a:t>
            </a:r>
          </a:p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S2 </a:t>
            </a:r>
            <a:r>
              <a:rPr lang="es-ES" sz="1400" b="1" dirty="0">
                <a:solidFill>
                  <a:srgbClr val="FF0000"/>
                </a:solidFill>
              </a:rPr>
              <a:t>en mm²</a:t>
            </a:r>
          </a:p>
        </p:txBody>
      </p:sp>
      <p:sp>
        <p:nvSpPr>
          <p:cNvPr id="84" name="Text Box 27"/>
          <p:cNvSpPr txBox="1">
            <a:spLocks noChangeArrowheads="1"/>
          </p:cNvSpPr>
          <p:nvPr/>
        </p:nvSpPr>
        <p:spPr bwMode="auto">
          <a:xfrm>
            <a:off x="7346988" y="3465513"/>
            <a:ext cx="179701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L3 en km</a:t>
            </a:r>
          </a:p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FF0000"/>
                </a:solidFill>
              </a:rPr>
              <a:t>S3 </a:t>
            </a:r>
            <a:r>
              <a:rPr lang="es-ES" sz="1400" b="1" dirty="0">
                <a:solidFill>
                  <a:srgbClr val="FF0000"/>
                </a:solidFill>
              </a:rPr>
              <a:t>en mm²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1249317" y="6277014"/>
            <a:ext cx="6864444" cy="4016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Icc trifásico = U/(</a:t>
            </a:r>
            <a:r>
              <a:rPr lang="es-CO" b="1" dirty="0" smtClean="0">
                <a:solidFill>
                  <a:schemeClr val="tx1"/>
                </a:solidFill>
                <a:cs typeface="Times New Roman"/>
              </a:rPr>
              <a:t>√3.Zcc)	</a:t>
            </a:r>
            <a:r>
              <a:rPr lang="es-CO" b="1" dirty="0" err="1" smtClean="0">
                <a:solidFill>
                  <a:schemeClr val="tx1"/>
                </a:solidFill>
                <a:cs typeface="Times New Roman"/>
              </a:rPr>
              <a:t>Zcc</a:t>
            </a:r>
            <a:r>
              <a:rPr lang="es-CO" b="1" dirty="0" smtClean="0">
                <a:solidFill>
                  <a:schemeClr val="tx1"/>
                </a:solidFill>
                <a:cs typeface="Times New Roman"/>
              </a:rPr>
              <a:t> = √(Rcc² + Xcc²)</a:t>
            </a:r>
            <a:r>
              <a:rPr lang="es-CO" b="1" dirty="0" smtClean="0">
                <a:solidFill>
                  <a:schemeClr val="tx1"/>
                </a:solidFill>
              </a:rPr>
              <a:t> </a:t>
            </a:r>
            <a:endParaRPr lang="es-CO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1" grpId="0"/>
      <p:bldP spid="76" grpId="0"/>
      <p:bldP spid="79" grpId="0"/>
      <p:bldP spid="80" grpId="0"/>
      <p:bldP spid="84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9218C-55A9-43D7-A7C5-B0BEA243E384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856" y="398421"/>
            <a:ext cx="6672843" cy="537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50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639092" y="5948397"/>
            <a:ext cx="620721" cy="6572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9218C-55A9-43D7-A7C5-B0BEA243E384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674" y="434934"/>
            <a:ext cx="7487868" cy="51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639092" y="5948397"/>
            <a:ext cx="620721" cy="6572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9218C-55A9-43D7-A7C5-B0BEA243E384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79" y="434934"/>
            <a:ext cx="8594745" cy="26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0239" y="3209922"/>
            <a:ext cx="6937549" cy="259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639092" y="5948397"/>
            <a:ext cx="620721" cy="6572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9218C-55A9-43D7-A7C5-B0BEA243E384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084" y="434934"/>
            <a:ext cx="7699293" cy="52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639092" y="5948397"/>
            <a:ext cx="620721" cy="6572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416</Words>
  <Application>Microsoft Office PowerPoint</Application>
  <PresentationFormat>Affichage à l'écran (4:3)</PresentationFormat>
  <Paragraphs>116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Tema de Office</vt:lpstr>
      <vt:lpstr>DISTRIBUCIÓN B.T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J.A.TORRES</dc:creator>
  <cp:lastModifiedBy>RNR STI</cp:lastModifiedBy>
  <cp:revision>132</cp:revision>
  <dcterms:created xsi:type="dcterms:W3CDTF">2007-01-18T17:49:44Z</dcterms:created>
  <dcterms:modified xsi:type="dcterms:W3CDTF">2013-11-04T15:14:45Z</dcterms:modified>
</cp:coreProperties>
</file>