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7"/>
  </p:notesMasterIdLst>
  <p:handoutMasterIdLst>
    <p:handoutMasterId r:id="rId8"/>
  </p:handoutMasterIdLst>
  <p:sldIdLst>
    <p:sldId id="261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3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152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387F40D-9205-48A9-8FFF-8B8403DC106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7505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5E9E46E-5AEC-4931-BF03-5AC6FDFB26A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12256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O" dirty="0" smtClean="0"/>
          </a:p>
        </p:txBody>
      </p:sp>
      <p:sp>
        <p:nvSpPr>
          <p:cNvPr id="81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3B2B85-DE12-4E5A-916A-CA0F20226076}" type="slidenum">
              <a:rPr lang="es-CO" smtClean="0"/>
              <a:pPr/>
              <a:t>1</a:t>
            </a:fld>
            <a:endParaRPr lang="es-CO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7EDD7-9CF0-4386-8E39-58781FAA69B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42701-822C-42E2-BCD5-1AF574C6E68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9241C-A534-445E-B398-5F1BD80CFDF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349A7-C76E-4E20-BCDB-EC74F7067BC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D891C-2F89-4F85-BD77-9C6D34B61A2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C5998-6E4D-4906-91B5-179B53263D1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69A78-78F6-49A4-9127-C31AA5EE600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8C44E-2408-4DDD-BD28-A286DA054BD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93ED0-42C8-4348-B1B7-00E701231EE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E0548-6477-420A-85C1-D0ED155C30D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B152-0721-4F00-9C35-5D7B52E318B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940655-ECD5-4D30-AE1F-525A11DEE2D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Intensidad%20admisible%20Iz.jpg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r>
              <a:rPr lang="es-CO" b="1" dirty="0" smtClean="0"/>
              <a:t>DISTRIBUCIÓN B.T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886200"/>
            <a:ext cx="7704138" cy="17526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s-CO" b="1" dirty="0" smtClean="0"/>
              <a:t>Instalaciones eléctricas</a:t>
            </a:r>
          </a:p>
          <a:p>
            <a:pPr>
              <a:defRPr/>
            </a:pPr>
            <a:r>
              <a:rPr lang="es-CO" dirty="0" smtClean="0"/>
              <a:t>Canalización prefabricada</a:t>
            </a:r>
          </a:p>
          <a:p>
            <a:pPr>
              <a:defRPr/>
            </a:pPr>
            <a:endParaRPr lang="es-CO" dirty="0" smtClean="0"/>
          </a:p>
          <a:p>
            <a:pPr algn="r">
              <a:defRPr/>
            </a:pPr>
            <a:r>
              <a:rPr lang="es-CO" sz="1900" b="1" dirty="0" smtClean="0"/>
              <a:t>Guía de diseño instalaciones eléctricas según normas IEC - Cap. E página E35 a E39</a:t>
            </a:r>
          </a:p>
          <a:p>
            <a:pPr>
              <a:defRPr/>
            </a:pPr>
            <a:endParaRPr lang="es-CO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62CCC1-2902-423F-B235-C88A781B6FEB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  <p:pic>
        <p:nvPicPr>
          <p:cNvPr id="2053" name="3 Imag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24775" y="0"/>
            <a:ext cx="1419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http://bi2e.com/images/galerie/cablage/tgbt_huileri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4063" y="727075"/>
            <a:ext cx="226377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dirty="0">
                <a:solidFill>
                  <a:srgbClr val="FF0000"/>
                </a:solidFill>
                <a:latin typeface="+mn-lt"/>
              </a:rPr>
              <a:t>¿Cómo determinar </a:t>
            </a:r>
            <a:r>
              <a:rPr lang="es-ES" sz="2800" dirty="0" smtClean="0">
                <a:solidFill>
                  <a:srgbClr val="FF0000"/>
                </a:solidFill>
                <a:latin typeface="+mn-lt"/>
              </a:rPr>
              <a:t>el calibre de la canalización? </a:t>
            </a:r>
            <a:endParaRPr lang="es-E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628596" y="909603"/>
            <a:ext cx="2701962" cy="98585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Determinación del </a:t>
            </a:r>
            <a:r>
              <a:rPr lang="es-CO" dirty="0" smtClean="0">
                <a:solidFill>
                  <a:schemeClr val="bg1"/>
                </a:solidFill>
                <a:hlinkClick r:id="rId2" action="ppaction://hlinksldjump" tooltip="Simultaneidad"/>
              </a:rPr>
              <a:t>coeficiente de simultaneidad </a:t>
            </a:r>
            <a:r>
              <a:rPr lang="es-CO" b="1" dirty="0" smtClean="0">
                <a:solidFill>
                  <a:schemeClr val="bg1"/>
                </a:solidFill>
                <a:hlinkClick r:id="rId2" action="ppaction://hlinksldjump" tooltip="Simultaneidad"/>
              </a:rPr>
              <a:t>Ks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56" name="55 Rectángulo"/>
          <p:cNvSpPr/>
          <p:nvPr/>
        </p:nvSpPr>
        <p:spPr>
          <a:xfrm>
            <a:off x="628596" y="2260584"/>
            <a:ext cx="2701962" cy="8397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Determinación del calibre I</a:t>
            </a:r>
            <a:r>
              <a:rPr lang="es-CO" b="1" dirty="0" smtClean="0"/>
              <a:t>n </a:t>
            </a:r>
            <a:r>
              <a:rPr lang="es-CO" dirty="0" smtClean="0"/>
              <a:t>de la canalización</a:t>
            </a:r>
            <a:endParaRPr lang="es-CO" dirty="0"/>
          </a:p>
        </p:txBody>
      </p:sp>
      <p:sp>
        <p:nvSpPr>
          <p:cNvPr id="61" name="60 Flecha derecha"/>
          <p:cNvSpPr/>
          <p:nvPr/>
        </p:nvSpPr>
        <p:spPr>
          <a:xfrm>
            <a:off x="3586149" y="2151045"/>
            <a:ext cx="1497033" cy="1022364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In ≥ I</a:t>
            </a:r>
            <a:r>
              <a:rPr lang="es-CO" sz="1400" b="1" dirty="0" smtClean="0"/>
              <a:t>B x </a:t>
            </a:r>
            <a:r>
              <a:rPr lang="es-CO" b="1" dirty="0" smtClean="0"/>
              <a:t>Ks </a:t>
            </a:r>
            <a:endParaRPr lang="es-CO" b="1" dirty="0"/>
          </a:p>
        </p:txBody>
      </p:sp>
      <p:sp>
        <p:nvSpPr>
          <p:cNvPr id="37" name="3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93ED0-42C8-4348-B1B7-00E701231EEB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38" name="37 Rectángulo"/>
          <p:cNvSpPr/>
          <p:nvPr/>
        </p:nvSpPr>
        <p:spPr>
          <a:xfrm>
            <a:off x="5010156" y="2333610"/>
            <a:ext cx="3578274" cy="6937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hlinkClick r:id="rId3" action="ppaction://hlinksldjump" tooltip="Calibre"/>
              </a:rPr>
              <a:t>Calibre canalización prefabricada</a:t>
            </a:r>
            <a:endParaRPr lang="es-CO" sz="1600" dirty="0">
              <a:solidFill>
                <a:schemeClr val="tx1"/>
              </a:solidFill>
            </a:endParaRPr>
          </a:p>
        </p:txBody>
      </p:sp>
      <p:cxnSp>
        <p:nvCxnSpPr>
          <p:cNvPr id="40" name="39 Conector recto de flecha"/>
          <p:cNvCxnSpPr>
            <a:stCxn id="44" idx="2"/>
            <a:endCxn id="56" idx="0"/>
          </p:cNvCxnSpPr>
          <p:nvPr/>
        </p:nvCxnSpPr>
        <p:spPr>
          <a:xfrm rot="5400000">
            <a:off x="1797012" y="2078019"/>
            <a:ext cx="36513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>
            <a:endCxn id="44" idx="0"/>
          </p:cNvCxnSpPr>
          <p:nvPr/>
        </p:nvCxnSpPr>
        <p:spPr>
          <a:xfrm rot="5400000">
            <a:off x="1797807" y="727039"/>
            <a:ext cx="364334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0499" y="4487877"/>
            <a:ext cx="6286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3" name="62 Rectángulo"/>
          <p:cNvSpPr/>
          <p:nvPr/>
        </p:nvSpPr>
        <p:spPr>
          <a:xfrm>
            <a:off x="5411799" y="5948397"/>
            <a:ext cx="2592423" cy="69374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hlinkClick r:id="rId3" action="ppaction://hlinksldjump" tooltip="THD"/>
              </a:rPr>
              <a:t>Tasa de distorsión armónicos</a:t>
            </a:r>
            <a:endParaRPr lang="es-CO" sz="1600" dirty="0">
              <a:solidFill>
                <a:schemeClr val="tx1"/>
              </a:solidFill>
            </a:endParaRPr>
          </a:p>
        </p:txBody>
      </p:sp>
      <p:sp>
        <p:nvSpPr>
          <p:cNvPr id="52" name="51 Rectángulo"/>
          <p:cNvSpPr/>
          <p:nvPr/>
        </p:nvSpPr>
        <p:spPr>
          <a:xfrm>
            <a:off x="5557851" y="5729319"/>
            <a:ext cx="208679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CO" sz="1600" dirty="0" smtClean="0">
                <a:latin typeface="+mn-lt"/>
                <a:hlinkClick r:id="rId3" action="ppaction://hlinksldjump" tooltip="Temperatura ambiente"/>
              </a:rPr>
              <a:t>Temperatura ambiente</a:t>
            </a:r>
            <a:endParaRPr lang="es-CO" sz="1600" dirty="0" smtClean="0">
              <a:latin typeface="+mn-lt"/>
              <a:hlinkClick r:id="rId5" action="ppaction://hlinkfile" tooltip="Seccion conductor activo"/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628596" y="3611565"/>
            <a:ext cx="3833866" cy="178913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Verificación de la corriente admisible de la canalización conforme a la temperatura ambiente y la tasa de distorsión armónicos</a:t>
            </a:r>
          </a:p>
          <a:p>
            <a:pPr algn="ctr"/>
            <a:r>
              <a:rPr lang="es-CO" b="1" dirty="0" smtClean="0"/>
              <a:t>In x K(Ta) &gt; I</a:t>
            </a:r>
            <a:r>
              <a:rPr lang="es-CO" sz="1400" b="1" dirty="0" smtClean="0"/>
              <a:t>B</a:t>
            </a:r>
          </a:p>
          <a:p>
            <a:pPr algn="ctr"/>
            <a:r>
              <a:rPr lang="es-CO" b="1" dirty="0" smtClean="0"/>
              <a:t>In corregido &gt; I</a:t>
            </a:r>
            <a:r>
              <a:rPr lang="es-CO" sz="1400" b="1" dirty="0" smtClean="0"/>
              <a:t>B</a:t>
            </a:r>
            <a:endParaRPr lang="es-CO" dirty="0"/>
          </a:p>
        </p:txBody>
      </p:sp>
      <p:cxnSp>
        <p:nvCxnSpPr>
          <p:cNvPr id="19" name="18 Forma"/>
          <p:cNvCxnSpPr>
            <a:stCxn id="56" idx="2"/>
            <a:endCxn id="54" idx="0"/>
          </p:cNvCxnSpPr>
          <p:nvPr/>
        </p:nvCxnSpPr>
        <p:spPr>
          <a:xfrm rot="16200000" flipH="1">
            <a:off x="2006962" y="3072998"/>
            <a:ext cx="511182" cy="5659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dirty="0" smtClean="0">
                <a:solidFill>
                  <a:srgbClr val="FF0000"/>
                </a:solidFill>
                <a:latin typeface="+mn-lt"/>
              </a:rPr>
              <a:t>¿Qué accesorios escoger para la canalización? </a:t>
            </a:r>
            <a:endParaRPr lang="es-E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7" name="3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93ED0-42C8-4348-B1B7-00E701231EEB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0338" y="1531524"/>
            <a:ext cx="62865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Rectángulo"/>
          <p:cNvSpPr/>
          <p:nvPr/>
        </p:nvSpPr>
        <p:spPr>
          <a:xfrm>
            <a:off x="1337312" y="1458498"/>
            <a:ext cx="2592423" cy="657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Tramos rectos con tomas de derivación </a:t>
            </a:r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6" name="5 Image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3986" y="3903669"/>
            <a:ext cx="1643085" cy="1241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Forma libre"/>
          <p:cNvSpPr/>
          <p:nvPr/>
        </p:nvSpPr>
        <p:spPr>
          <a:xfrm>
            <a:off x="1906551" y="1603350"/>
            <a:ext cx="4835471" cy="1474921"/>
          </a:xfrm>
          <a:custGeom>
            <a:avLst/>
            <a:gdLst>
              <a:gd name="connsiteX0" fmla="*/ 0 w 4835471"/>
              <a:gd name="connsiteY0" fmla="*/ 1474921 h 1474921"/>
              <a:gd name="connsiteX1" fmla="*/ 123986 w 4835471"/>
              <a:gd name="connsiteY1" fmla="*/ 1273443 h 1474921"/>
              <a:gd name="connsiteX2" fmla="*/ 464949 w 4835471"/>
              <a:gd name="connsiteY2" fmla="*/ 932481 h 1474921"/>
              <a:gd name="connsiteX3" fmla="*/ 1270861 w 4835471"/>
              <a:gd name="connsiteY3" fmla="*/ 529525 h 1474921"/>
              <a:gd name="connsiteX4" fmla="*/ 2355742 w 4835471"/>
              <a:gd name="connsiteY4" fmla="*/ 235057 h 1474921"/>
              <a:gd name="connsiteX5" fmla="*/ 2355742 w 4835471"/>
              <a:gd name="connsiteY5" fmla="*/ 235057 h 1474921"/>
              <a:gd name="connsiteX6" fmla="*/ 3068664 w 4835471"/>
              <a:gd name="connsiteY6" fmla="*/ 111070 h 1474921"/>
              <a:gd name="connsiteX7" fmla="*/ 4293031 w 4835471"/>
              <a:gd name="connsiteY7" fmla="*/ 18081 h 1474921"/>
              <a:gd name="connsiteX8" fmla="*/ 4835471 w 4835471"/>
              <a:gd name="connsiteY8" fmla="*/ 2582 h 147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35471" h="1474921">
                <a:moveTo>
                  <a:pt x="0" y="1474921"/>
                </a:moveTo>
                <a:cubicBezTo>
                  <a:pt x="23247" y="1419385"/>
                  <a:pt x="46494" y="1363850"/>
                  <a:pt x="123986" y="1273443"/>
                </a:cubicBezTo>
                <a:cubicBezTo>
                  <a:pt x="201478" y="1183036"/>
                  <a:pt x="273803" y="1056467"/>
                  <a:pt x="464949" y="932481"/>
                </a:cubicBezTo>
                <a:cubicBezTo>
                  <a:pt x="656095" y="808495"/>
                  <a:pt x="955729" y="645762"/>
                  <a:pt x="1270861" y="529525"/>
                </a:cubicBezTo>
                <a:cubicBezTo>
                  <a:pt x="1585993" y="413288"/>
                  <a:pt x="2355742" y="235057"/>
                  <a:pt x="2355742" y="235057"/>
                </a:cubicBezTo>
                <a:lnTo>
                  <a:pt x="2355742" y="235057"/>
                </a:lnTo>
                <a:cubicBezTo>
                  <a:pt x="2474562" y="214393"/>
                  <a:pt x="2745782" y="147233"/>
                  <a:pt x="3068664" y="111070"/>
                </a:cubicBezTo>
                <a:cubicBezTo>
                  <a:pt x="3391546" y="74907"/>
                  <a:pt x="3998563" y="36162"/>
                  <a:pt x="4293031" y="18081"/>
                </a:cubicBezTo>
                <a:cubicBezTo>
                  <a:pt x="4587499" y="0"/>
                  <a:pt x="4711485" y="1291"/>
                  <a:pt x="4835471" y="2582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Elipse"/>
          <p:cNvSpPr/>
          <p:nvPr/>
        </p:nvSpPr>
        <p:spPr>
          <a:xfrm>
            <a:off x="6996826" y="1348959"/>
            <a:ext cx="912825" cy="9493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9" name="8 Imagen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3163" y="2699940"/>
            <a:ext cx="620721" cy="9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4722" y="3941382"/>
            <a:ext cx="1350981" cy="1716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Rectángulo"/>
          <p:cNvSpPr/>
          <p:nvPr/>
        </p:nvSpPr>
        <p:spPr>
          <a:xfrm>
            <a:off x="1285830" y="4962546"/>
            <a:ext cx="2592423" cy="657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B050"/>
                </a:solidFill>
              </a:rPr>
              <a:t>Caja de alimentación </a:t>
            </a:r>
            <a:endParaRPr lang="es-CO" dirty="0">
              <a:solidFill>
                <a:srgbClr val="00B05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703903" y="2625714"/>
            <a:ext cx="1862163" cy="766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70C0"/>
                </a:solidFill>
              </a:rPr>
              <a:t>Dispositivos de fijación </a:t>
            </a:r>
            <a:endParaRPr lang="es-CO" dirty="0">
              <a:solidFill>
                <a:srgbClr val="0070C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485645" y="5474928"/>
            <a:ext cx="1862163" cy="766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2">
                    <a:lumMod val="50000"/>
                  </a:schemeClr>
                </a:solidFill>
              </a:rPr>
              <a:t>Conector</a:t>
            </a:r>
            <a:endParaRPr lang="es-CO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4" name="13 Imagen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85326" y="2188758"/>
            <a:ext cx="620721" cy="9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15 Imagen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7028" y="1568037"/>
            <a:ext cx="620721" cy="9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17 Conector recto de flecha"/>
          <p:cNvCxnSpPr/>
          <p:nvPr/>
        </p:nvCxnSpPr>
        <p:spPr>
          <a:xfrm rot="16200000" flipV="1">
            <a:off x="4900618" y="3027357"/>
            <a:ext cx="1935189" cy="14240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6616728" y="617499"/>
            <a:ext cx="1862163" cy="7667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B050"/>
                </a:solidFill>
              </a:rPr>
              <a:t>Terminal de cierre</a:t>
            </a:r>
            <a:endParaRPr lang="es-CO" dirty="0">
              <a:solidFill>
                <a:srgbClr val="00B050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 rot="10800000" flipV="1">
            <a:off x="905732" y="4742268"/>
            <a:ext cx="985851" cy="36513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190440" y="3867156"/>
            <a:ext cx="1460519" cy="1058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B050"/>
                </a:solidFill>
              </a:rPr>
              <a:t>Cable de alimentación </a:t>
            </a:r>
            <a:endParaRPr lang="es-CO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/>
      <p:bldP spid="12" grpId="0"/>
      <p:bldP spid="13" grpId="0"/>
      <p:bldP spid="19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93ED0-42C8-4348-B1B7-00E701231EEB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20" name="19 Botón de acción: Inicio">
            <a:hlinkClick r:id="" action="ppaction://hlinkshowjump?jump=lastslideviewed" highlightClick="1"/>
          </p:cNvPr>
          <p:cNvSpPr/>
          <p:nvPr/>
        </p:nvSpPr>
        <p:spPr>
          <a:xfrm>
            <a:off x="7529553" y="6021423"/>
            <a:ext cx="620721" cy="620721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63" y="1824038"/>
            <a:ext cx="875347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C93ED0-42C8-4348-B1B7-00E701231EEB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20" name="19 Botón de acción: Inicio">
            <a:hlinkClick r:id="" action="ppaction://hlinkshowjump?jump=lastslideviewed" highlightClick="1"/>
          </p:cNvPr>
          <p:cNvSpPr/>
          <p:nvPr/>
        </p:nvSpPr>
        <p:spPr>
          <a:xfrm>
            <a:off x="7529553" y="6021423"/>
            <a:ext cx="620721" cy="620721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953" y="325395"/>
            <a:ext cx="87058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953" y="4999059"/>
            <a:ext cx="8673710" cy="88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7674" y="3976695"/>
            <a:ext cx="7266087" cy="91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</TotalTime>
  <Words>120</Words>
  <Application>Microsoft Office PowerPoint</Application>
  <PresentationFormat>Affichage à l'écran (4:3)</PresentationFormat>
  <Paragraphs>28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Tema de Office</vt:lpstr>
      <vt:lpstr>DISTRIBUCIÓN B.T</vt:lpstr>
      <vt:lpstr>Présentation PowerPoint</vt:lpstr>
      <vt:lpstr>Présentation PowerPoint</vt:lpstr>
      <vt:lpstr>Présentation PowerPoint</vt:lpstr>
      <vt:lpstr>Présentation PowerPoint</vt:lpstr>
    </vt:vector>
  </TitlesOfParts>
  <Company>LB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J.A.TORRES</dc:creator>
  <cp:lastModifiedBy>RNR STI</cp:lastModifiedBy>
  <cp:revision>155</cp:revision>
  <dcterms:created xsi:type="dcterms:W3CDTF">2007-01-18T17:49:44Z</dcterms:created>
  <dcterms:modified xsi:type="dcterms:W3CDTF">2013-11-04T15:15:03Z</dcterms:modified>
</cp:coreProperties>
</file>