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261" r:id="rId2"/>
    <p:sldId id="258" r:id="rId3"/>
    <p:sldId id="257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5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F9E9ED-DD5D-4A1E-8FE5-401F0CBC3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01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C90278-3C1F-4594-B520-22454C650B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808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79078-D026-4FEA-B015-7693BCC2E171}" type="slidenum">
              <a:rPr lang="es-CO" smtClean="0"/>
              <a:pPr/>
              <a:t>1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7FDC-7506-43FA-9526-F02B6628442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B59B-4D1F-45D7-B11C-3A2A232F55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CF90-3E2F-45CD-9E91-C95FAB9A8AC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44FE-9094-4818-841E-329788EEB8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EE04-9143-44AD-BCB9-312DD6701B4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382E-FC1F-4BCA-83C3-902F024BA3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8FDB-D008-4C2B-A860-985378620E1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BFCC-BD77-465B-B858-F087653FD5B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8491-1CD5-4210-AA1C-AB4B3DE86C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DE10-408A-4B4E-BF5B-2D1480491E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B5FE-CA9E-4043-8A8D-43AF60E632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4BD965-2560-4FF6-8437-128AFD4AA6F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s-CO" b="1" dirty="0" smtClean="0"/>
              <a:t>DISTRIBUCIÓN B.T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CO" b="1" dirty="0" smtClean="0"/>
              <a:t>Instalaciones eléctricas</a:t>
            </a:r>
          </a:p>
          <a:p>
            <a:pPr>
              <a:defRPr/>
            </a:pPr>
            <a:r>
              <a:rPr lang="es-CO" dirty="0" smtClean="0"/>
              <a:t>Corrientes de empleo de los receptores</a:t>
            </a:r>
          </a:p>
          <a:p>
            <a:pPr>
              <a:defRPr/>
            </a:pPr>
            <a:endParaRPr lang="es-CO" dirty="0" smtClean="0"/>
          </a:p>
          <a:p>
            <a:pPr algn="r">
              <a:defRPr/>
            </a:pPr>
            <a:r>
              <a:rPr lang="es-CO" sz="1900" b="1" dirty="0" smtClean="0"/>
              <a:t>Guía de diseño instalaciones eléctricas según normas IEC - Cap. A página A10 a A20</a:t>
            </a:r>
          </a:p>
          <a:p>
            <a:pPr>
              <a:defRPr/>
            </a:pPr>
            <a:endParaRPr lang="es-CO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64AD7-9A76-4A6B-9298-5E2CDEF2448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pic>
        <p:nvPicPr>
          <p:cNvPr id="2053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0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bi2e.com/images/galerie/cablage/tgbt_huil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727075"/>
            <a:ext cx="226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446088" y="946150"/>
            <a:ext cx="8288337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dirty="0">
                <a:latin typeface="+mn-lt"/>
              </a:rPr>
              <a:t>El ensamble de un circuito eléctrico y su protección se determina de manera a satisfacer a todas las limitaciones de funcionamiento.</a:t>
            </a:r>
          </a:p>
          <a:p>
            <a:pPr>
              <a:defRPr/>
            </a:pPr>
            <a:endParaRPr lang="es-ES" dirty="0">
              <a:latin typeface="+mn-lt"/>
            </a:endParaRPr>
          </a:p>
          <a:p>
            <a:pPr algn="just">
              <a:defRPr/>
            </a:pPr>
            <a:r>
              <a:rPr lang="es-ES" dirty="0">
                <a:latin typeface="+mn-lt"/>
              </a:rPr>
              <a:t>El estudio de una instalación consiste en determinar precisamente las canalizaciones y sus protecciones eléctricas desde el origen de la instalación hasta los circuitos terminales (sistemas de conversión de la energía eléctrica - uso final). Cada ensamble constituido por la canalización y su protección debe responder a las siguientes condiciones: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b="1" dirty="0">
                <a:latin typeface="+mn-lt"/>
              </a:rPr>
              <a:t> Vehicular la corriente de empleo IB permanente y sus transitorios normales,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b="1" dirty="0">
                <a:latin typeface="+mn-lt"/>
              </a:rPr>
              <a:t> No generar caídas de tensión susceptibles de alterar el funcionamiento de algunos receptores (motores en fase de arranque por ejemplo). </a:t>
            </a:r>
          </a:p>
          <a:p>
            <a:pPr>
              <a:defRPr/>
            </a:pPr>
            <a:r>
              <a:rPr lang="es-ES" b="1" dirty="0">
                <a:latin typeface="+mn-lt"/>
              </a:rPr>
              <a:t> </a:t>
            </a:r>
            <a:endParaRPr lang="es-ES" dirty="0">
              <a:latin typeface="+mn-lt"/>
            </a:endParaRPr>
          </a:p>
          <a:p>
            <a:pPr>
              <a:defRPr/>
            </a:pPr>
            <a:r>
              <a:rPr lang="es-ES" dirty="0">
                <a:latin typeface="+mn-lt"/>
              </a:rPr>
              <a:t>Además el dispositivo de protección debe: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b="1" dirty="0">
                <a:latin typeface="+mn-lt"/>
              </a:rPr>
              <a:t> Proteger la canalización contra todas las sobre intensidades hasta la corriente de cortocircuito,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ES" b="1" dirty="0">
                <a:latin typeface="+mn-lt"/>
              </a:rPr>
              <a:t> Asegurar la protección de las personas contra los contactos indirectos (caso de los esquemas de enlace a tierra TN o IT).</a:t>
            </a:r>
            <a:endParaRPr lang="es-ES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latin typeface="+mn-lt"/>
              </a:rPr>
              <a:t>METODOLOGÍA &amp; DEFINICIONES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CA5F4-9353-4483-A2DA-C5FE5C17814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Moteurs aynchr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4743450"/>
            <a:ext cx="12049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6" descr="p07q1-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63" y="4743450"/>
            <a:ext cx="14605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Industri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263" y="4743450"/>
            <a:ext cx="13509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27"/>
          <p:cNvSpPr txBox="1">
            <a:spLocks noChangeArrowheads="1"/>
          </p:cNvSpPr>
          <p:nvPr/>
        </p:nvSpPr>
        <p:spPr bwMode="auto">
          <a:xfrm>
            <a:off x="446088" y="5838825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Electromecánica</a:t>
            </a:r>
          </a:p>
        </p:txBody>
      </p:sp>
      <p:sp>
        <p:nvSpPr>
          <p:cNvPr id="4102" name="Text Box 28"/>
          <p:cNvSpPr txBox="1">
            <a:spLocks noChangeArrowheads="1"/>
          </p:cNvSpPr>
          <p:nvPr/>
        </p:nvSpPr>
        <p:spPr bwMode="auto">
          <a:xfrm>
            <a:off x="3768725" y="58753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Electrotermica</a:t>
            </a:r>
          </a:p>
        </p:txBody>
      </p:sp>
      <p:sp>
        <p:nvSpPr>
          <p:cNvPr id="4103" name="Text Box 29"/>
          <p:cNvSpPr txBox="1">
            <a:spLocks noChangeArrowheads="1"/>
          </p:cNvSpPr>
          <p:nvPr/>
        </p:nvSpPr>
        <p:spPr bwMode="auto">
          <a:xfrm>
            <a:off x="6507163" y="5838825"/>
            <a:ext cx="1935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Electrolumínica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45ED-C8C9-4D60-B2DD-C9890C1F8427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336550" y="6130925"/>
            <a:ext cx="339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70C0"/>
                </a:solidFill>
              </a:rPr>
              <a:t>Potencia instalada Pi</a:t>
            </a:r>
          </a:p>
        </p:txBody>
      </p:sp>
      <p:cxnSp>
        <p:nvCxnSpPr>
          <p:cNvPr id="17" name="16 Conector recto"/>
          <p:cNvCxnSpPr/>
          <p:nvPr/>
        </p:nvCxnSpPr>
        <p:spPr>
          <a:xfrm rot="5400000" flipH="1" flipV="1">
            <a:off x="3206750" y="3333750"/>
            <a:ext cx="2732088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 flipH="1" flipV="1">
            <a:off x="665957" y="4085431"/>
            <a:ext cx="131445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322388" y="3429000"/>
            <a:ext cx="60245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 flipH="1" flipV="1">
            <a:off x="6688931" y="4087019"/>
            <a:ext cx="131603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90500" y="2917825"/>
            <a:ext cx="423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70C0"/>
                </a:solidFill>
              </a:rPr>
              <a:t>Potencia utilizada Pu = ku.ks.Pi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2162175" y="4779963"/>
            <a:ext cx="124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>
                <a:solidFill>
                  <a:srgbClr val="0070C0"/>
                </a:solidFill>
              </a:rPr>
              <a:t>Factor de utilización ku 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1870038" y="5364189"/>
            <a:ext cx="1789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70C0"/>
                </a:solidFill>
                <a:hlinkClick r:id="rId5" action="ppaction://hlinksldjump" tooltip="Simultaneidad"/>
              </a:rPr>
              <a:t>Factor de simultaneidad </a:t>
            </a:r>
            <a:r>
              <a:rPr lang="es-ES" sz="1200" b="1" dirty="0" err="1">
                <a:solidFill>
                  <a:srgbClr val="0070C0"/>
                </a:solidFill>
                <a:hlinkClick r:id="rId5" action="ppaction://hlinksldjump" tooltip="Simultaneidad"/>
              </a:rPr>
              <a:t>ks</a:t>
            </a:r>
            <a:endParaRPr lang="es-ES" sz="1200" b="1" dirty="0">
              <a:solidFill>
                <a:srgbClr val="0070C0"/>
              </a:solidFill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27013" y="2479675"/>
            <a:ext cx="405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Potencia llamada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Sa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= Pu/FP</a:t>
            </a:r>
          </a:p>
        </p:txBody>
      </p:sp>
      <p:cxnSp>
        <p:nvCxnSpPr>
          <p:cNvPr id="66" name="65 Conector recto de flecha"/>
          <p:cNvCxnSpPr/>
          <p:nvPr/>
        </p:nvCxnSpPr>
        <p:spPr>
          <a:xfrm rot="16200000" flipH="1">
            <a:off x="1176338" y="4268788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rot="16200000" flipH="1">
            <a:off x="4425950" y="424815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rot="16200000" flipH="1">
            <a:off x="7200900" y="4284663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1322343" y="4195773"/>
            <a:ext cx="1935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rgbClr val="FF0000"/>
                </a:solidFill>
              </a:rPr>
              <a:t>IB1 = Sa1/U√3</a:t>
            </a:r>
          </a:p>
        </p:txBody>
      </p: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4572000" y="4195773"/>
            <a:ext cx="839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rgbClr val="FF0000"/>
                </a:solidFill>
              </a:rPr>
              <a:t>IB2</a:t>
            </a: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7346988" y="4232286"/>
            <a:ext cx="839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rgbClr val="FF0000"/>
                </a:solidFill>
              </a:rPr>
              <a:t>IB3</a:t>
            </a:r>
          </a:p>
        </p:txBody>
      </p:sp>
      <p:sp>
        <p:nvSpPr>
          <p:cNvPr id="73" name="72 Forma libre"/>
          <p:cNvSpPr/>
          <p:nvPr/>
        </p:nvSpPr>
        <p:spPr>
          <a:xfrm>
            <a:off x="3367088" y="3282950"/>
            <a:ext cx="715962" cy="2757488"/>
          </a:xfrm>
          <a:custGeom>
            <a:avLst/>
            <a:gdLst>
              <a:gd name="connsiteX0" fmla="*/ 0 w 716038"/>
              <a:gd name="connsiteY0" fmla="*/ 2757714 h 2757714"/>
              <a:gd name="connsiteX1" fmla="*/ 435428 w 716038"/>
              <a:gd name="connsiteY1" fmla="*/ 2264229 h 2757714"/>
              <a:gd name="connsiteX2" fmla="*/ 711200 w 716038"/>
              <a:gd name="connsiteY2" fmla="*/ 1364343 h 2757714"/>
              <a:gd name="connsiteX3" fmla="*/ 464457 w 716038"/>
              <a:gd name="connsiteY3" fmla="*/ 406400 h 2757714"/>
              <a:gd name="connsiteX4" fmla="*/ 130628 w 716038"/>
              <a:gd name="connsiteY4" fmla="*/ 0 h 2757714"/>
              <a:gd name="connsiteX5" fmla="*/ 130628 w 716038"/>
              <a:gd name="connsiteY5" fmla="*/ 0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038" h="2757714">
                <a:moveTo>
                  <a:pt x="0" y="2757714"/>
                </a:moveTo>
                <a:cubicBezTo>
                  <a:pt x="158447" y="2627086"/>
                  <a:pt x="316895" y="2496458"/>
                  <a:pt x="435428" y="2264229"/>
                </a:cubicBezTo>
                <a:cubicBezTo>
                  <a:pt x="553961" y="2032001"/>
                  <a:pt x="706362" y="1673981"/>
                  <a:pt x="711200" y="1364343"/>
                </a:cubicBezTo>
                <a:cubicBezTo>
                  <a:pt x="716038" y="1054705"/>
                  <a:pt x="561219" y="633790"/>
                  <a:pt x="464457" y="406400"/>
                </a:cubicBezTo>
                <a:cubicBezTo>
                  <a:pt x="367695" y="179010"/>
                  <a:pt x="130628" y="0"/>
                  <a:pt x="130628" y="0"/>
                </a:cubicBezTo>
                <a:lnTo>
                  <a:pt x="130628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1322388" y="3830638"/>
            <a:ext cx="182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Corriente básica </a:t>
            </a: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5156200" y="2370138"/>
            <a:ext cx="3395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¿Potencia máxima Pc conforme a Pi y Pu?</a:t>
            </a:r>
          </a:p>
        </p:txBody>
      </p:sp>
      <p:sp>
        <p:nvSpPr>
          <p:cNvPr id="82" name="81 Elipse"/>
          <p:cNvSpPr/>
          <p:nvPr/>
        </p:nvSpPr>
        <p:spPr>
          <a:xfrm>
            <a:off x="4243388" y="1384300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3" name="82 Elipse"/>
          <p:cNvSpPr/>
          <p:nvPr/>
        </p:nvSpPr>
        <p:spPr>
          <a:xfrm>
            <a:off x="4243388" y="982663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87" name="86 Conector recto"/>
          <p:cNvCxnSpPr/>
          <p:nvPr/>
        </p:nvCxnSpPr>
        <p:spPr>
          <a:xfrm rot="5400000" flipH="1" flipV="1">
            <a:off x="4389437" y="800101"/>
            <a:ext cx="3651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26" name="89 Imagen" descr="Image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688" y="909638"/>
            <a:ext cx="12049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7" name="Text Box 27"/>
          <p:cNvSpPr txBox="1">
            <a:spLocks noChangeArrowheads="1"/>
          </p:cNvSpPr>
          <p:nvPr/>
        </p:nvSpPr>
        <p:spPr bwMode="auto">
          <a:xfrm>
            <a:off x="6178550" y="1128713"/>
            <a:ext cx="182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/>
              <a:t>Transformador </a:t>
            </a:r>
            <a:r>
              <a:rPr lang="es-ES" sz="1400" b="1" dirty="0" smtClean="0"/>
              <a:t>MT-BT</a:t>
            </a:r>
            <a:endParaRPr lang="es-ES" sz="1400" b="1" dirty="0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¿Cómo determinar la potencia optima del transformador? 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622662" y="1311246"/>
            <a:ext cx="839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TR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/>
      <p:bldP spid="61" grpId="0"/>
      <p:bldP spid="62" grpId="0"/>
      <p:bldP spid="64" grpId="0"/>
      <p:bldP spid="70" grpId="0"/>
      <p:bldP spid="71" grpId="0"/>
      <p:bldP spid="72" grpId="0"/>
      <p:bldP spid="73" grpId="0" animBg="1"/>
      <p:bldP spid="74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Moteurs aynchr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4743450"/>
            <a:ext cx="12049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6" descr="p07q1-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63" y="4743450"/>
            <a:ext cx="14605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7" descr="Industri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263" y="4743450"/>
            <a:ext cx="13509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27"/>
          <p:cNvSpPr txBox="1">
            <a:spLocks noChangeArrowheads="1"/>
          </p:cNvSpPr>
          <p:nvPr/>
        </p:nvSpPr>
        <p:spPr bwMode="auto">
          <a:xfrm>
            <a:off x="446088" y="5838825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Electromecánica</a:t>
            </a:r>
          </a:p>
        </p:txBody>
      </p:sp>
      <p:sp>
        <p:nvSpPr>
          <p:cNvPr id="5126" name="Text Box 28"/>
          <p:cNvSpPr txBox="1">
            <a:spLocks noChangeArrowheads="1"/>
          </p:cNvSpPr>
          <p:nvPr/>
        </p:nvSpPr>
        <p:spPr bwMode="auto">
          <a:xfrm>
            <a:off x="3768725" y="58753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Electrotermica</a:t>
            </a:r>
          </a:p>
        </p:txBody>
      </p: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6507163" y="5838825"/>
            <a:ext cx="1935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Electrolumínica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D1575-BB06-4519-A855-02F138974E5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cxnSp>
        <p:nvCxnSpPr>
          <p:cNvPr id="17" name="16 Conector recto"/>
          <p:cNvCxnSpPr/>
          <p:nvPr/>
        </p:nvCxnSpPr>
        <p:spPr>
          <a:xfrm rot="5400000" flipH="1" flipV="1">
            <a:off x="3206750" y="3333750"/>
            <a:ext cx="2732088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 flipH="1" flipV="1">
            <a:off x="665957" y="4085431"/>
            <a:ext cx="131445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322388" y="3429000"/>
            <a:ext cx="60245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 flipH="1" flipV="1">
            <a:off x="6688931" y="4087019"/>
            <a:ext cx="131603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4572000" y="2516188"/>
            <a:ext cx="2446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Corriente básica total</a:t>
            </a:r>
          </a:p>
        </p:txBody>
      </p:sp>
      <p:cxnSp>
        <p:nvCxnSpPr>
          <p:cNvPr id="77" name="76 Conector recto de flecha"/>
          <p:cNvCxnSpPr/>
          <p:nvPr/>
        </p:nvCxnSpPr>
        <p:spPr>
          <a:xfrm rot="16200000" flipH="1">
            <a:off x="4425950" y="3027363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81 Elipse"/>
          <p:cNvSpPr/>
          <p:nvPr/>
        </p:nvSpPr>
        <p:spPr>
          <a:xfrm>
            <a:off x="4243388" y="1384300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3" name="82 Elipse"/>
          <p:cNvSpPr/>
          <p:nvPr/>
        </p:nvSpPr>
        <p:spPr>
          <a:xfrm>
            <a:off x="4243388" y="982663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¿Cómo escoger el transformador? 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227013" y="2881313"/>
            <a:ext cx="4052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Potencias llamadas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Sa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44 Forma libre"/>
          <p:cNvSpPr/>
          <p:nvPr/>
        </p:nvSpPr>
        <p:spPr>
          <a:xfrm>
            <a:off x="2892425" y="1712913"/>
            <a:ext cx="1268413" cy="1204912"/>
          </a:xfrm>
          <a:custGeom>
            <a:avLst/>
            <a:gdLst>
              <a:gd name="connsiteX0" fmla="*/ 0 w 1487838"/>
              <a:gd name="connsiteY0" fmla="*/ 1224366 h 1224366"/>
              <a:gd name="connsiteX1" fmla="*/ 309966 w 1487838"/>
              <a:gd name="connsiteY1" fmla="*/ 697424 h 1224366"/>
              <a:gd name="connsiteX2" fmla="*/ 836909 w 1487838"/>
              <a:gd name="connsiteY2" fmla="*/ 247973 h 1224366"/>
              <a:gd name="connsiteX3" fmla="*/ 1487838 w 1487838"/>
              <a:gd name="connsiteY3" fmla="*/ 0 h 1224366"/>
              <a:gd name="connsiteX4" fmla="*/ 1487838 w 1487838"/>
              <a:gd name="connsiteY4" fmla="*/ 0 h 12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838" h="1224366">
                <a:moveTo>
                  <a:pt x="0" y="1224366"/>
                </a:moveTo>
                <a:cubicBezTo>
                  <a:pt x="85240" y="1042261"/>
                  <a:pt x="170481" y="860156"/>
                  <a:pt x="309966" y="697424"/>
                </a:cubicBezTo>
                <a:cubicBezTo>
                  <a:pt x="449451" y="534692"/>
                  <a:pt x="640597" y="364210"/>
                  <a:pt x="836909" y="247973"/>
                </a:cubicBezTo>
                <a:cubicBezTo>
                  <a:pt x="1033221" y="131736"/>
                  <a:pt x="1487838" y="0"/>
                  <a:pt x="1487838" y="0"/>
                </a:cubicBezTo>
                <a:lnTo>
                  <a:pt x="1487838" y="0"/>
                </a:lnTo>
              </a:path>
            </a:pathLst>
          </a:cu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46" name="45 Conector recto"/>
          <p:cNvCxnSpPr/>
          <p:nvPr/>
        </p:nvCxnSpPr>
        <p:spPr>
          <a:xfrm rot="5400000" flipH="1" flipV="1">
            <a:off x="4389437" y="800101"/>
            <a:ext cx="3651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336550" y="1712913"/>
            <a:ext cx="2957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Aumento +25%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Factor de potencia ≥ 0,928 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847725" y="1274763"/>
            <a:ext cx="2112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¡Para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θ</a:t>
            </a:r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&lt; 40°C!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4572000" y="2844800"/>
            <a:ext cx="2665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IBT = </a:t>
            </a:r>
            <a:r>
              <a:rPr lang="el-GR" sz="1400" b="1">
                <a:solidFill>
                  <a:srgbClr val="FF0000"/>
                </a:solidFill>
              </a:rPr>
              <a:t>Σ</a:t>
            </a:r>
            <a:r>
              <a:rPr lang="es-CO" sz="1400" b="1">
                <a:solidFill>
                  <a:srgbClr val="FF0000"/>
                </a:solidFill>
              </a:rPr>
              <a:t>Sa corregida/U√3 </a:t>
            </a:r>
            <a:endParaRPr lang="es-ES" sz="1400" b="1">
              <a:solidFill>
                <a:srgbClr val="FF0000"/>
              </a:solidFill>
            </a:endParaRP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5156200" y="2078038"/>
            <a:ext cx="262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¿Tipo de dieléctrico?</a:t>
            </a:r>
          </a:p>
        </p:txBody>
      </p:sp>
      <p:pic>
        <p:nvPicPr>
          <p:cNvPr id="5145" name="89 Imagen" descr="Image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9688" y="909638"/>
            <a:ext cx="12049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6" name="Text Box 27"/>
          <p:cNvSpPr txBox="1">
            <a:spLocks noChangeArrowheads="1"/>
          </p:cNvSpPr>
          <p:nvPr/>
        </p:nvSpPr>
        <p:spPr bwMode="auto">
          <a:xfrm>
            <a:off x="6178550" y="1128713"/>
            <a:ext cx="182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hlinkClick r:id="rId6" action="ppaction://hlinksldjump" tooltip="Potencias normalizadas"/>
              </a:rPr>
              <a:t>Transformador </a:t>
            </a:r>
            <a:r>
              <a:rPr lang="es-ES" sz="1400" b="1" dirty="0" smtClean="0">
                <a:hlinkClick r:id="rId6" action="ppaction://hlinksldjump" tooltip="Potencias normalizadas"/>
              </a:rPr>
              <a:t>MT-BT</a:t>
            </a:r>
            <a:endParaRPr lang="es-ES" sz="1400" b="1" dirty="0"/>
          </a:p>
        </p:txBody>
      </p:sp>
      <p:cxnSp>
        <p:nvCxnSpPr>
          <p:cNvPr id="67" name="66 Conector recto de flecha"/>
          <p:cNvCxnSpPr/>
          <p:nvPr/>
        </p:nvCxnSpPr>
        <p:spPr>
          <a:xfrm rot="16200000" flipH="1">
            <a:off x="1176338" y="4268788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 rot="16200000" flipH="1">
            <a:off x="4425950" y="424815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rot="16200000" flipH="1">
            <a:off x="7200900" y="4284663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1322388" y="4195763"/>
            <a:ext cx="73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IB1</a:t>
            </a: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4572000" y="4195763"/>
            <a:ext cx="839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IB2</a:t>
            </a: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7346950" y="4232275"/>
            <a:ext cx="839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IB3</a:t>
            </a:r>
          </a:p>
        </p:txBody>
      </p:sp>
      <p:sp>
        <p:nvSpPr>
          <p:cNvPr id="85" name="Text Box 27"/>
          <p:cNvSpPr txBox="1">
            <a:spLocks noChangeArrowheads="1"/>
          </p:cNvSpPr>
          <p:nvPr/>
        </p:nvSpPr>
        <p:spPr bwMode="auto">
          <a:xfrm>
            <a:off x="5119695" y="434934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/>
              <a:t>¿Tipo de medición?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622662" y="1311246"/>
            <a:ext cx="839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TR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4" grpId="0"/>
      <p:bldP spid="45" grpId="0" animBg="1"/>
      <p:bldP spid="47" grpId="0"/>
      <p:bldP spid="49" grpId="0"/>
      <p:bldP spid="50" grpId="0"/>
      <p:bldP spid="51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Moteurs aynchr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4743450"/>
            <a:ext cx="12049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6" descr="p07q1-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63" y="4743450"/>
            <a:ext cx="14605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Industri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263" y="4743450"/>
            <a:ext cx="13509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7763" y="2005013"/>
            <a:ext cx="11160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446088" y="5838825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Electromecánica</a:t>
            </a:r>
          </a:p>
        </p:txBody>
      </p:sp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3768725" y="5875338"/>
            <a:ext cx="176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Electrotermica</a:t>
            </a:r>
          </a:p>
        </p:txBody>
      </p:sp>
      <p:sp>
        <p:nvSpPr>
          <p:cNvPr id="6152" name="Text Box 29"/>
          <p:cNvSpPr txBox="1">
            <a:spLocks noChangeArrowheads="1"/>
          </p:cNvSpPr>
          <p:nvPr/>
        </p:nvSpPr>
        <p:spPr bwMode="auto">
          <a:xfrm>
            <a:off x="6507163" y="5838825"/>
            <a:ext cx="1935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/>
              <a:t>Electrolumínica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9137B-94D2-4AEB-9359-38C91BC68D2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cxnSp>
        <p:nvCxnSpPr>
          <p:cNvPr id="17" name="16 Conector recto"/>
          <p:cNvCxnSpPr/>
          <p:nvPr/>
        </p:nvCxnSpPr>
        <p:spPr>
          <a:xfrm rot="5400000" flipH="1" flipV="1">
            <a:off x="3206750" y="3333750"/>
            <a:ext cx="2732088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 flipH="1" flipV="1">
            <a:off x="665957" y="4085431"/>
            <a:ext cx="131445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322388" y="3429000"/>
            <a:ext cx="60245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 flipH="1" flipV="1">
            <a:off x="6688931" y="4087019"/>
            <a:ext cx="131603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16200000" flipH="1">
            <a:off x="4425950" y="226060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81 Elipse"/>
          <p:cNvSpPr/>
          <p:nvPr/>
        </p:nvSpPr>
        <p:spPr>
          <a:xfrm>
            <a:off x="4243388" y="1384300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3" name="82 Elipse"/>
          <p:cNvSpPr/>
          <p:nvPr/>
        </p:nvSpPr>
        <p:spPr>
          <a:xfrm>
            <a:off x="4243388" y="982663"/>
            <a:ext cx="620712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1" name="90 Rectángulo"/>
          <p:cNvSpPr/>
          <p:nvPr/>
        </p:nvSpPr>
        <p:spPr>
          <a:xfrm>
            <a:off x="4425950" y="2771775"/>
            <a:ext cx="292100" cy="547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2" name="91 Rectángulo"/>
          <p:cNvSpPr/>
          <p:nvPr/>
        </p:nvSpPr>
        <p:spPr>
          <a:xfrm>
            <a:off x="1176338" y="3611563"/>
            <a:ext cx="292100" cy="5476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3" name="92 Rectángulo"/>
          <p:cNvSpPr/>
          <p:nvPr/>
        </p:nvSpPr>
        <p:spPr>
          <a:xfrm>
            <a:off x="4425950" y="3575050"/>
            <a:ext cx="292100" cy="547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4" name="93 Rectángulo"/>
          <p:cNvSpPr/>
          <p:nvPr/>
        </p:nvSpPr>
        <p:spPr>
          <a:xfrm>
            <a:off x="7200900" y="3575050"/>
            <a:ext cx="292100" cy="547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97" name="96 Conector recto"/>
          <p:cNvCxnSpPr>
            <a:stCxn id="2066" idx="3"/>
            <a:endCxn id="91" idx="1"/>
          </p:cNvCxnSpPr>
          <p:nvPr/>
        </p:nvCxnSpPr>
        <p:spPr>
          <a:xfrm>
            <a:off x="3533775" y="2589213"/>
            <a:ext cx="89217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1906588" y="1676400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/>
              <a:t>Protección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¿Dónde disponer los dispositivos de protección? </a:t>
            </a:r>
          </a:p>
        </p:txBody>
      </p:sp>
      <p:pic>
        <p:nvPicPr>
          <p:cNvPr id="6168" name="89 Imagen" descr="Image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688" y="909638"/>
            <a:ext cx="12049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Text Box 27"/>
          <p:cNvSpPr txBox="1">
            <a:spLocks noChangeArrowheads="1"/>
          </p:cNvSpPr>
          <p:nvPr/>
        </p:nvSpPr>
        <p:spPr bwMode="auto">
          <a:xfrm>
            <a:off x="6178550" y="1128713"/>
            <a:ext cx="182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/>
              <a:t>Transformador </a:t>
            </a:r>
            <a:r>
              <a:rPr lang="es-ES" sz="1400" b="1" dirty="0" smtClean="0"/>
              <a:t>MT-BT</a:t>
            </a:r>
            <a:endParaRPr lang="es-ES" sz="1400" b="1" dirty="0"/>
          </a:p>
        </p:txBody>
      </p:sp>
      <p:cxnSp>
        <p:nvCxnSpPr>
          <p:cNvPr id="46" name="45 Conector recto"/>
          <p:cNvCxnSpPr/>
          <p:nvPr/>
        </p:nvCxnSpPr>
        <p:spPr>
          <a:xfrm rot="5400000" flipH="1" flipV="1">
            <a:off x="4389437" y="800101"/>
            <a:ext cx="3651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16200000" flipH="1">
            <a:off x="1176338" y="4268788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rot="16200000" flipH="1">
            <a:off x="4425950" y="4248150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16200000" flipH="1">
            <a:off x="7200900" y="4284663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1322388" y="4195763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S1 en mm²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572000" y="4195763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S2 en mm²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310438" y="4232275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S3 en mm²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572000" y="2224088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FF0000"/>
                </a:solidFill>
              </a:rPr>
              <a:t>S en mm²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622662" y="1311246"/>
            <a:ext cx="839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TR</a:t>
            </a:r>
            <a:endParaRPr lang="es-ES" sz="1400" b="1" dirty="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4718052" y="2881305"/>
            <a:ext cx="584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QG</a:t>
            </a:r>
            <a:endParaRPr lang="es-ES" sz="1400" b="1" dirty="0"/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1468395" y="3721104"/>
            <a:ext cx="584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Q1</a:t>
            </a:r>
            <a:endParaRPr lang="es-ES" sz="1400" b="1" dirty="0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718052" y="3684591"/>
            <a:ext cx="584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Q2</a:t>
            </a:r>
            <a:endParaRPr lang="es-ES" sz="1400" b="1" dirty="0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493040" y="3684591"/>
            <a:ext cx="584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/>
              <a:t>Q3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9" grpId="0"/>
      <p:bldP spid="50" grpId="0"/>
      <p:bldP spid="34" grpId="0"/>
      <p:bldP spid="36" grpId="0"/>
      <p:bldP spid="37" grpId="0"/>
      <p:bldP spid="40" grpId="0"/>
      <p:bldP spid="41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9137B-94D2-4AEB-9359-38C91BC68D2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39" name="38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29553" y="6021423"/>
            <a:ext cx="620721" cy="6207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04" y="361908"/>
            <a:ext cx="6653279" cy="303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681" y="3575052"/>
            <a:ext cx="4491099" cy="27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9137B-94D2-4AEB-9359-38C91BC68D2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39" name="38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29553" y="6021423"/>
            <a:ext cx="620721" cy="6207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12" y="361908"/>
            <a:ext cx="5370544" cy="60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289</Words>
  <Application>Microsoft Office PowerPoint</Application>
  <PresentationFormat>Affichage à l'écran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Tema de Office</vt:lpstr>
      <vt:lpstr>DISTRIBUCIÓN B.T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J.A.TORRES</dc:creator>
  <cp:lastModifiedBy>RNR STI</cp:lastModifiedBy>
  <cp:revision>64</cp:revision>
  <dcterms:created xsi:type="dcterms:W3CDTF">2007-01-18T17:49:44Z</dcterms:created>
  <dcterms:modified xsi:type="dcterms:W3CDTF">2013-11-04T14:50:47Z</dcterms:modified>
</cp:coreProperties>
</file>