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310" r:id="rId2"/>
    <p:sldId id="259" r:id="rId3"/>
    <p:sldId id="268" r:id="rId4"/>
    <p:sldId id="266" r:id="rId5"/>
    <p:sldId id="260" r:id="rId6"/>
    <p:sldId id="306" r:id="rId7"/>
    <p:sldId id="285" r:id="rId8"/>
    <p:sldId id="307" r:id="rId9"/>
    <p:sldId id="308" r:id="rId10"/>
    <p:sldId id="309" r:id="rId11"/>
    <p:sldId id="262" r:id="rId12"/>
    <p:sldId id="288" r:id="rId13"/>
    <p:sldId id="263" r:id="rId14"/>
    <p:sldId id="29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FFCC"/>
    <a:srgbClr val="99CCFF"/>
    <a:srgbClr val="CC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570AD0-52DC-48F3-8135-6A251728AF6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85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2B85-DE12-4E5A-916A-CA0F20226076}" type="slidenum">
              <a:rPr lang="es-CO" smtClean="0"/>
              <a:pPr/>
              <a:t>1</a:t>
            </a:fld>
            <a:endParaRPr lang="es-C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18CBB-6B5C-4EC0-8D51-D78AFA109FD1}" type="slidenum">
              <a:rPr lang="fr-FR"/>
              <a:pPr/>
              <a:t>10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CDBB1-E9B4-4F2C-9365-B8FCA3FB4AE5}" type="slidenum">
              <a:rPr lang="fr-FR"/>
              <a:pPr/>
              <a:t>11</a:t>
            </a:fld>
            <a:endParaRPr lang="fr-F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CF033-14AA-4BA5-99AF-0292C8287602}" type="slidenum">
              <a:rPr lang="fr-FR"/>
              <a:pPr/>
              <a:t>12</a:t>
            </a:fld>
            <a:endParaRPr lang="fr-F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BDA0C-DEBE-42CE-B3FF-B0E51477083C}" type="slidenum">
              <a:rPr lang="fr-FR"/>
              <a:pPr/>
              <a:t>13</a:t>
            </a:fld>
            <a:endParaRPr lang="fr-F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1709-D747-4A40-8CBE-711A4E68B85A}" type="slidenum">
              <a:rPr lang="fr-FR"/>
              <a:pPr/>
              <a:t>14</a:t>
            </a:fld>
            <a:endParaRPr 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2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D7E27-6E28-4051-98F8-844C328D4669}" type="slidenum">
              <a:rPr lang="fr-FR"/>
              <a:pPr/>
              <a:t>3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C3299-1591-4D44-B8A0-310845699CEE}" type="slidenum">
              <a:rPr lang="fr-FR"/>
              <a:pPr/>
              <a:t>4</a:t>
            </a:fld>
            <a:endParaRPr lang="fr-F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4E922-BB56-4A95-831D-5F0B106C5BD6}" type="slidenum">
              <a:rPr lang="fr-FR"/>
              <a:pPr/>
              <a:t>5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4E922-BB56-4A95-831D-5F0B106C5BD6}" type="slidenum">
              <a:rPr lang="fr-FR"/>
              <a:pPr/>
              <a:t>6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18CBB-6B5C-4EC0-8D51-D78AFA109FD1}" type="slidenum">
              <a:rPr lang="fr-FR"/>
              <a:pPr/>
              <a:t>7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4E922-BB56-4A95-831D-5F0B106C5BD6}" type="slidenum">
              <a:rPr lang="fr-FR"/>
              <a:pPr/>
              <a:t>8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4E922-BB56-4A95-831D-5F0B106C5BD6}" type="slidenum">
              <a:rPr lang="fr-FR"/>
              <a:pPr/>
              <a:t>9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Selectividad de los dispositivos de protección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H página H22 a H28</a:t>
            </a:r>
          </a:p>
          <a:p>
            <a:pPr>
              <a:defRPr/>
            </a:pPr>
            <a:endParaRPr lang="es-CO" dirty="0" smtClean="0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5423" y="4600980"/>
            <a:ext cx="3419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143"/>
          <p:cNvSpPr txBox="1">
            <a:spLocks noChangeArrowheads="1"/>
          </p:cNvSpPr>
          <p:nvPr/>
        </p:nvSpPr>
        <p:spPr bwMode="auto">
          <a:xfrm>
            <a:off x="449451" y="728421"/>
            <a:ext cx="50369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La selectividad cronométrica necesita: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 la introducción de temporizadores en el sistema de disparo,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 disyuntores que soporten los efectos térmicos y electrodinámicos durante el tiempo de temporización.</a:t>
            </a:r>
            <a:endParaRPr lang="es-E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464949" y="3031559"/>
            <a:ext cx="53624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Limite de la técnica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El numero de ramales induce una suma de los tiempos de temporización para los disyuntores aguas arriba disminuyendo la eficiencia.</a:t>
            </a:r>
            <a:endParaRPr lang="es-E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7177303" y="5076448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6518491" y="236499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H="1">
            <a:off x="6788366" y="2904748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6716928" y="3039686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rot="5400000">
            <a:off x="6724866" y="304762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6637556" y="3130175"/>
            <a:ext cx="330200" cy="587376"/>
            <a:chOff x="4648" y="1962"/>
            <a:chExt cx="208" cy="370"/>
          </a:xfrm>
        </p:grpSpPr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6802653" y="3430211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>
            <a:off x="6789953" y="3409573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6018428" y="3738186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H="1">
            <a:off x="7518616" y="3744536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7447178" y="387947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 rot="5400000">
            <a:off x="7455116" y="3887411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7367805" y="3969964"/>
            <a:ext cx="330200" cy="587376"/>
            <a:chOff x="4648" y="1962"/>
            <a:chExt cx="208" cy="370"/>
          </a:xfrm>
        </p:grpSpPr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1" name="Line 36"/>
          <p:cNvSpPr>
            <a:spLocks noChangeShapeType="1"/>
          </p:cNvSpPr>
          <p:nvPr/>
        </p:nvSpPr>
        <p:spPr bwMode="auto">
          <a:xfrm flipH="1">
            <a:off x="7521791" y="4243011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Line 38"/>
          <p:cNvSpPr>
            <a:spLocks noChangeShapeType="1"/>
          </p:cNvSpPr>
          <p:nvPr/>
        </p:nvSpPr>
        <p:spPr bwMode="auto">
          <a:xfrm>
            <a:off x="6026366" y="3731836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Oval 39"/>
          <p:cNvSpPr>
            <a:spLocks noChangeArrowheads="1"/>
          </p:cNvSpPr>
          <p:nvPr/>
        </p:nvSpPr>
        <p:spPr bwMode="auto">
          <a:xfrm>
            <a:off x="7170953" y="4557336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>M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Text Box 42"/>
          <p:cNvSpPr txBox="1">
            <a:spLocks noChangeArrowheads="1"/>
          </p:cNvSpPr>
          <p:nvPr/>
        </p:nvSpPr>
        <p:spPr bwMode="auto">
          <a:xfrm>
            <a:off x="6026365" y="3039686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6685178" y="3896936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7058240" y="2939673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ndA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7736103" y="3617536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ndB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7051890" y="3176211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tdA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7729753" y="388264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tdB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6018428" y="1331536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1770599" y="6313784"/>
            <a:ext cx="80962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Elipse"/>
          <p:cNvSpPr/>
          <p:nvPr/>
        </p:nvSpPr>
        <p:spPr>
          <a:xfrm>
            <a:off x="1768500" y="6311848"/>
            <a:ext cx="80962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56 Rectángulo"/>
          <p:cNvSpPr/>
          <p:nvPr/>
        </p:nvSpPr>
        <p:spPr>
          <a:xfrm>
            <a:off x="2657473" y="6393051"/>
            <a:ext cx="542441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err="1" smtClean="0">
                <a:solidFill>
                  <a:schemeClr val="bg1">
                    <a:lumMod val="50000"/>
                  </a:schemeClr>
                </a:solidFill>
              </a:rPr>
              <a:t>IrmA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5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1.85185E-6 C 0.00468 -0.00069 0.00955 -0.00116 0.01632 -0.00185 C 0.02326 -0.00254 0.03142 -0.00278 0.04097 -0.00416 C 0.05052 -0.00555 0.06614 -0.0081 0.07361 -0.00995 C 0.08107 -0.0118 0.08333 -0.01366 0.08646 -0.01528 C 0.08941 -0.01666 0.0908 -0.01736 0.09184 -0.01898 C 0.09271 -0.02037 0.09392 -0.02291 0.09253 -0.025 C 0.09149 -0.02708 0.08611 -0.03032 0.08489 -0.03125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7037E-7 C 0.00782 -0.00069 0.01632 -0.00116 0.02813 -0.00185 C 0.04011 -0.00255 0.05417 -0.00278 0.07084 -0.00417 C 0.0875 -0.00556 0.11459 -0.0081 0.12743 -0.00972 C 0.14045 -0.01157 0.14427 -0.01343 0.14966 -0.01481 C 0.15486 -0.0162 0.15712 -0.0169 0.15886 -0.01852 C 0.16042 -0.01991 0.16268 -0.02245 0.16007 -0.02431 C 0.15834 -0.02639 0.14914 -0.02963 0.14705 -0.03056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3" name="Group 57"/>
          <p:cNvGrpSpPr>
            <a:grpSpLocks/>
          </p:cNvGrpSpPr>
          <p:nvPr/>
        </p:nvGrpSpPr>
        <p:grpSpPr bwMode="auto">
          <a:xfrm>
            <a:off x="737462" y="1022647"/>
            <a:ext cx="692150" cy="5376862"/>
            <a:chOff x="375" y="801"/>
            <a:chExt cx="436" cy="3387"/>
          </a:xfrm>
        </p:grpSpPr>
        <p:sp>
          <p:nvSpPr>
            <p:cNvPr id="19482" name="Freeform 26"/>
            <p:cNvSpPr>
              <a:spLocks/>
            </p:cNvSpPr>
            <p:nvPr/>
          </p:nvSpPr>
          <p:spPr bwMode="auto">
            <a:xfrm flipH="1">
              <a:off x="375" y="4104"/>
              <a:ext cx="432" cy="84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0" y="84"/>
                </a:cxn>
                <a:cxn ang="0">
                  <a:pos x="432" y="84"/>
                </a:cxn>
                <a:cxn ang="0">
                  <a:pos x="384" y="0"/>
                </a:cxn>
                <a:cxn ang="0">
                  <a:pos x="36" y="0"/>
                </a:cxn>
              </a:cxnLst>
              <a:rect l="0" t="0" r="r" b="b"/>
              <a:pathLst>
                <a:path w="432" h="84">
                  <a:moveTo>
                    <a:pt x="40" y="4"/>
                  </a:moveTo>
                  <a:lnTo>
                    <a:pt x="0" y="84"/>
                  </a:lnTo>
                  <a:lnTo>
                    <a:pt x="432" y="84"/>
                  </a:lnTo>
                  <a:lnTo>
                    <a:pt x="384" y="0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 flipH="1">
              <a:off x="383" y="3777"/>
              <a:ext cx="428" cy="40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+mn-lt"/>
                </a:rPr>
                <a:t>M</a:t>
              </a:r>
              <a:endParaRPr lang="es-E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492" y="801"/>
              <a:ext cx="216" cy="2979"/>
              <a:chOff x="492" y="801"/>
              <a:chExt cx="216" cy="2979"/>
            </a:xfrm>
          </p:grpSpPr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H="1">
                <a:off x="554" y="1916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 rot="16200000" flipH="1">
                <a:off x="549" y="1921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grpSp>
            <p:nvGrpSpPr>
              <p:cNvPr id="19470" name="Group 14"/>
              <p:cNvGrpSpPr>
                <a:grpSpLocks/>
              </p:cNvGrpSpPr>
              <p:nvPr/>
            </p:nvGrpSpPr>
            <p:grpSpPr bwMode="auto">
              <a:xfrm>
                <a:off x="493" y="1973"/>
                <a:ext cx="208" cy="370"/>
                <a:chOff x="4648" y="1962"/>
                <a:chExt cx="208" cy="370"/>
              </a:xfrm>
            </p:grpSpPr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>
                  <a:off x="4648" y="1962"/>
                  <a:ext cx="103" cy="185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>
                  <a:off x="4753" y="2147"/>
                  <a:ext cx="103" cy="185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</p:grp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>
                <a:off x="598" y="2145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 flipH="1">
                <a:off x="553" y="2822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548" y="2827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grpSp>
            <p:nvGrpSpPr>
              <p:cNvPr id="19478" name="Group 22"/>
              <p:cNvGrpSpPr>
                <a:grpSpLocks/>
              </p:cNvGrpSpPr>
              <p:nvPr/>
            </p:nvGrpSpPr>
            <p:grpSpPr bwMode="auto">
              <a:xfrm>
                <a:off x="492" y="2879"/>
                <a:ext cx="208" cy="370"/>
                <a:chOff x="4648" y="1962"/>
                <a:chExt cx="208" cy="370"/>
              </a:xfrm>
            </p:grpSpPr>
            <p:sp>
              <p:nvSpPr>
                <p:cNvPr id="19479" name="Line 23"/>
                <p:cNvSpPr>
                  <a:spLocks noChangeShapeType="1"/>
                </p:cNvSpPr>
                <p:nvPr/>
              </p:nvSpPr>
              <p:spPr bwMode="auto">
                <a:xfrm>
                  <a:off x="4648" y="1962"/>
                  <a:ext cx="103" cy="185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  <p:sp>
              <p:nvSpPr>
                <p:cNvPr id="19480" name="Line 24"/>
                <p:cNvSpPr>
                  <a:spLocks noChangeShapeType="1"/>
                </p:cNvSpPr>
                <p:nvPr/>
              </p:nvSpPr>
              <p:spPr bwMode="auto">
                <a:xfrm>
                  <a:off x="4753" y="2147"/>
                  <a:ext cx="103" cy="185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</p:grp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>
                <a:off x="597" y="3047"/>
                <a:ext cx="0" cy="73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85" name="Line 29"/>
              <p:cNvSpPr>
                <a:spLocks noChangeShapeType="1"/>
              </p:cNvSpPr>
              <p:nvPr/>
            </p:nvSpPr>
            <p:spPr bwMode="auto">
              <a:xfrm flipH="1">
                <a:off x="598" y="801"/>
                <a:ext cx="0" cy="27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>
                <a:off x="550" y="1018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 rot="5400000">
                <a:off x="555" y="1023"/>
                <a:ext cx="85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grpSp>
            <p:nvGrpSpPr>
              <p:cNvPr id="19488" name="Group 32"/>
              <p:cNvGrpSpPr>
                <a:grpSpLocks/>
              </p:cNvGrpSpPr>
              <p:nvPr/>
            </p:nvGrpSpPr>
            <p:grpSpPr bwMode="auto">
              <a:xfrm>
                <a:off x="500" y="1075"/>
                <a:ext cx="208" cy="370"/>
                <a:chOff x="4648" y="1962"/>
                <a:chExt cx="208" cy="370"/>
              </a:xfrm>
            </p:grpSpPr>
            <p:sp>
              <p:nvSpPr>
                <p:cNvPr id="19489" name="Line 33"/>
                <p:cNvSpPr>
                  <a:spLocks noChangeShapeType="1"/>
                </p:cNvSpPr>
                <p:nvPr/>
              </p:nvSpPr>
              <p:spPr bwMode="auto">
                <a:xfrm>
                  <a:off x="4648" y="1962"/>
                  <a:ext cx="103" cy="185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  <p:sp>
              <p:nvSpPr>
                <p:cNvPr id="19490" name="Line 34"/>
                <p:cNvSpPr>
                  <a:spLocks noChangeShapeType="1"/>
                </p:cNvSpPr>
                <p:nvPr/>
              </p:nvSpPr>
              <p:spPr bwMode="auto">
                <a:xfrm>
                  <a:off x="4753" y="2147"/>
                  <a:ext cx="103" cy="185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>
                    <a:latin typeface="+mn-lt"/>
                  </a:endParaRPr>
                </a:p>
              </p:txBody>
            </p:sp>
          </p:grpSp>
          <p:sp>
            <p:nvSpPr>
              <p:cNvPr id="19491" name="Line 35"/>
              <p:cNvSpPr>
                <a:spLocks noChangeShapeType="1"/>
              </p:cNvSpPr>
              <p:nvPr/>
            </p:nvSpPr>
            <p:spPr bwMode="auto">
              <a:xfrm flipH="1">
                <a:off x="597" y="1247"/>
                <a:ext cx="0" cy="70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</p:grpSp>
      </p:grp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409627" y="1572110"/>
            <a:ext cx="523842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Cada disyuntor integra un relé lógico que recibe las informaciones de falla de sensores.</a:t>
            </a:r>
          </a:p>
          <a:p>
            <a:pPr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El disyuntor solicitado por la falla envía: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Un orden de espera de la protección aguas arriba,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Un orden de disparo al disyuntor al cual esta asociado (excepto si ha recibido un orden de espera de un disyuntor aguas abajo).</a:t>
            </a:r>
            <a:endParaRPr lang="es-E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824775" y="2378372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593125" y="2219622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3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1326425" y="2454572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V="1">
            <a:off x="2477362" y="2448222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 flipV="1">
            <a:off x="2740887" y="1565572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H="1" flipV="1">
            <a:off x="1012100" y="1579859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832712" y="3815059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 flipV="1">
            <a:off x="1334362" y="3891259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 flipV="1">
            <a:off x="2485300" y="3884909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 flipV="1">
            <a:off x="2748825" y="3002259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 flipH="1" flipV="1">
            <a:off x="1020037" y="3016547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832712" y="5258097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1601062" y="5099347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1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V="1">
            <a:off x="1334362" y="5334297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V="1">
            <a:off x="2485300" y="5327947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V="1">
            <a:off x="2748825" y="4445297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H="1" flipV="1">
            <a:off x="1020037" y="4459584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V="1">
            <a:off x="2040800" y="4116684"/>
            <a:ext cx="0" cy="97313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19515" name="Line 59"/>
          <p:cNvSpPr>
            <a:spLocks noChangeShapeType="1"/>
          </p:cNvSpPr>
          <p:nvPr/>
        </p:nvSpPr>
        <p:spPr bwMode="auto">
          <a:xfrm flipV="1">
            <a:off x="2048737" y="2695872"/>
            <a:ext cx="0" cy="9731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356462" y="4289722"/>
            <a:ext cx="5810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C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356462" y="2857797"/>
            <a:ext cx="5810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356462" y="1421109"/>
            <a:ext cx="5810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1426438" y="4553247"/>
            <a:ext cx="99218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Wait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410563" y="3127672"/>
            <a:ext cx="99218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Wait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8" name="5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>
                <a:latin typeface="+mn-lt"/>
              </a:rPr>
              <a:pPr/>
              <a:t>11</a:t>
            </a:fld>
            <a:endParaRPr lang="fr-FR">
              <a:latin typeface="+mn-lt"/>
            </a:endParaRPr>
          </a:p>
        </p:txBody>
      </p:sp>
      <p:sp>
        <p:nvSpPr>
          <p:cNvPr id="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SELECTIVIDAD LÓGICA</a:t>
            </a:r>
            <a:endParaRPr lang="es-ES" sz="2800" b="1" dirty="0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601062" y="3656309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2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1" grpId="0" animBg="1"/>
      <p:bldP spid="19514" grpId="0" animBg="1"/>
      <p:bldP spid="19515" grpId="0" animBg="1"/>
      <p:bldP spid="61" grpId="0"/>
      <p:bldP spid="62" grpId="0"/>
      <p:bldP spid="195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Freeform 10"/>
          <p:cNvSpPr>
            <a:spLocks/>
          </p:cNvSpPr>
          <p:nvPr/>
        </p:nvSpPr>
        <p:spPr bwMode="auto">
          <a:xfrm flipH="1">
            <a:off x="783956" y="6142172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 flipH="1">
            <a:off x="796656" y="5623060"/>
            <a:ext cx="679450" cy="64611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>M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1068119" y="2668722"/>
            <a:ext cx="134937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rot="16200000" flipH="1">
            <a:off x="1060181" y="2676660"/>
            <a:ext cx="134937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137969" y="3032260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1066531" y="4106997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rot="16200000" flipH="1">
            <a:off x="1058594" y="4114935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136381" y="4464185"/>
            <a:ext cx="0" cy="11636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1137969" y="898660"/>
            <a:ext cx="0" cy="4349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061769" y="1243147"/>
            <a:ext cx="134937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rot="5400000">
            <a:off x="1069706" y="1251085"/>
            <a:ext cx="134937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1136381" y="1606685"/>
            <a:ext cx="0" cy="11239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394129" y="1091662"/>
            <a:ext cx="5377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 smtClean="0">
                <a:solidFill>
                  <a:schemeClr val="tx1"/>
                </a:solidFill>
                <a:latin typeface="+mn-lt"/>
              </a:rPr>
              <a:t>Una falla en el punto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se detectara  simultáneamente por las 3 protecciones (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s-ES" dirty="0" err="1" smtClean="0">
                <a:solidFill>
                  <a:schemeClr val="tx1"/>
                </a:solidFill>
                <a:latin typeface="+mn-lt"/>
              </a:rPr>
              <a:t>Qc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0" dirty="0" smtClean="0">
                <a:solidFill>
                  <a:schemeClr val="tx1"/>
                </a:solidFill>
                <a:latin typeface="+mn-lt"/>
              </a:rPr>
              <a:t> El relé 1 pone en espera el relé 2 y dispara el dispositivo de protección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0" dirty="0" smtClean="0">
                <a:solidFill>
                  <a:schemeClr val="tx1"/>
                </a:solidFill>
                <a:latin typeface="+mn-lt"/>
              </a:rPr>
              <a:t>  El relé 2 pone en espera el relé 3.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871269" y="2254385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639619" y="2095635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3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1372919" y="2330585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2523856" y="2324235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V="1">
            <a:off x="2787381" y="1441585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 flipV="1">
            <a:off x="1058594" y="1455872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879206" y="3691072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647556" y="3532322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2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1380856" y="3767272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V="1">
            <a:off x="2531794" y="3760922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2795319" y="2878272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H="1" flipV="1">
            <a:off x="1066531" y="2892560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auto">
          <a:xfrm>
            <a:off x="879206" y="5134110"/>
            <a:ext cx="508000" cy="146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1647556" y="4975360"/>
            <a:ext cx="88582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Relé lógico 1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V="1">
            <a:off x="1380856" y="5210310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V="1">
            <a:off x="2546081" y="5203960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flipV="1">
            <a:off x="2809606" y="4321310"/>
            <a:ext cx="0" cy="885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flipH="1" flipV="1">
            <a:off x="1080819" y="4335597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 flipV="1">
            <a:off x="2087294" y="3992697"/>
            <a:ext cx="0" cy="97313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 flipV="1">
            <a:off x="2095231" y="2571885"/>
            <a:ext cx="0" cy="973137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 flipV="1">
            <a:off x="1137969" y="1279660"/>
            <a:ext cx="0" cy="333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flipV="1">
            <a:off x="1136381" y="2703647"/>
            <a:ext cx="0" cy="333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9198" name="Group 46"/>
          <p:cNvGrpSpPr>
            <a:grpSpLocks/>
          </p:cNvGrpSpPr>
          <p:nvPr/>
        </p:nvGrpSpPr>
        <p:grpSpPr bwMode="auto">
          <a:xfrm>
            <a:off x="402956" y="1297122"/>
            <a:ext cx="581025" cy="3235325"/>
            <a:chOff x="0" y="944"/>
            <a:chExt cx="366" cy="2038"/>
          </a:xfrm>
        </p:grpSpPr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0" y="2751"/>
              <a:ext cx="3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Q</a:t>
              </a:r>
              <a:r>
                <a:rPr lang="es-ES" sz="1400" dirty="0" smtClean="0">
                  <a:solidFill>
                    <a:schemeClr val="tx1"/>
                  </a:solidFill>
                  <a:latin typeface="+mn-lt"/>
                </a:rPr>
                <a:t>C</a:t>
              </a:r>
              <a:endParaRPr lang="es-ES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0" y="1849"/>
              <a:ext cx="3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Q</a:t>
              </a:r>
              <a:r>
                <a:rPr lang="es-ES" sz="1400" dirty="0" smtClean="0">
                  <a:solidFill>
                    <a:schemeClr val="tx1"/>
                  </a:solidFill>
                  <a:latin typeface="+mn-lt"/>
                </a:rPr>
                <a:t>B</a:t>
              </a:r>
              <a:endParaRPr lang="es-ES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201" name="Text Box 49"/>
            <p:cNvSpPr txBox="1">
              <a:spLocks noChangeArrowheads="1"/>
            </p:cNvSpPr>
            <p:nvPr/>
          </p:nvSpPr>
          <p:spPr bwMode="auto">
            <a:xfrm>
              <a:off x="0" y="944"/>
              <a:ext cx="3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Q</a:t>
              </a:r>
              <a:r>
                <a:rPr lang="es-ES" sz="1400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s-ES" sz="1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9202" name="AutoShape 50"/>
          <p:cNvSpPr>
            <a:spLocks noChangeArrowheads="1"/>
          </p:cNvSpPr>
          <p:nvPr/>
        </p:nvSpPr>
        <p:spPr bwMode="auto">
          <a:xfrm>
            <a:off x="1026844" y="5650047"/>
            <a:ext cx="330200" cy="428625"/>
          </a:xfrm>
          <a:prstGeom prst="lightningBolt">
            <a:avLst/>
          </a:prstGeom>
          <a:solidFill>
            <a:srgbClr val="CC66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grpSp>
        <p:nvGrpSpPr>
          <p:cNvPr id="49203" name="Group 51"/>
          <p:cNvGrpSpPr>
            <a:grpSpLocks/>
          </p:cNvGrpSpPr>
          <p:nvPr/>
        </p:nvGrpSpPr>
        <p:grpSpPr bwMode="auto">
          <a:xfrm>
            <a:off x="1579294" y="5750060"/>
            <a:ext cx="725487" cy="381000"/>
            <a:chOff x="741" y="3749"/>
            <a:chExt cx="457" cy="240"/>
          </a:xfrm>
        </p:grpSpPr>
        <p:sp>
          <p:nvSpPr>
            <p:cNvPr id="49204" name="Text Box 52"/>
            <p:cNvSpPr txBox="1">
              <a:spLocks noChangeArrowheads="1"/>
            </p:cNvSpPr>
            <p:nvPr/>
          </p:nvSpPr>
          <p:spPr bwMode="auto">
            <a:xfrm>
              <a:off x="750" y="3758"/>
              <a:ext cx="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205" name="Oval 53"/>
            <p:cNvSpPr>
              <a:spLocks noChangeArrowheads="1"/>
            </p:cNvSpPr>
            <p:nvPr/>
          </p:nvSpPr>
          <p:spPr bwMode="auto">
            <a:xfrm>
              <a:off x="741" y="3749"/>
              <a:ext cx="228" cy="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</p:grpSp>
      <p:pic>
        <p:nvPicPr>
          <p:cNvPr id="49207" name="Picture 55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856" y="3537085"/>
            <a:ext cx="244475" cy="26035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9208" name="Picture 56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681" y="2097222"/>
            <a:ext cx="244475" cy="26035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9209" name="Line 57"/>
          <p:cNvSpPr>
            <a:spLocks noChangeShapeType="1"/>
          </p:cNvSpPr>
          <p:nvPr/>
        </p:nvSpPr>
        <p:spPr bwMode="auto">
          <a:xfrm flipV="1">
            <a:off x="2087294" y="3992697"/>
            <a:ext cx="0" cy="97313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 flipV="1">
            <a:off x="2095231" y="2571885"/>
            <a:ext cx="0" cy="973137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2087294" y="3992697"/>
            <a:ext cx="0" cy="97313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 flipV="1">
            <a:off x="2095231" y="2571885"/>
            <a:ext cx="0" cy="9731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9214" name="Group 62"/>
          <p:cNvGrpSpPr>
            <a:grpSpLocks/>
          </p:cNvGrpSpPr>
          <p:nvPr/>
        </p:nvGrpSpPr>
        <p:grpSpPr bwMode="auto">
          <a:xfrm rot="1676724">
            <a:off x="969694" y="4159385"/>
            <a:ext cx="330200" cy="587375"/>
            <a:chOff x="4648" y="1962"/>
            <a:chExt cx="208" cy="370"/>
          </a:xfrm>
        </p:grpSpPr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9206" name="Line 54"/>
          <p:cNvSpPr>
            <a:spLocks noChangeShapeType="1"/>
          </p:cNvSpPr>
          <p:nvPr/>
        </p:nvSpPr>
        <p:spPr bwMode="auto">
          <a:xfrm>
            <a:off x="1142731" y="887547"/>
            <a:ext cx="0" cy="4716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67" name="6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46" dur="5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0" grpId="0" animBg="1"/>
      <p:bldP spid="49191" grpId="0" animBg="1"/>
      <p:bldP spid="49192" grpId="0" animBg="1"/>
      <p:bldP spid="49211" grpId="0" animBg="1"/>
      <p:bldP spid="49212" grpId="0" animBg="1"/>
      <p:bldP spid="492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433952" y="1317331"/>
            <a:ext cx="356461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8" indent="14288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Para una selectividad total es necesario: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IΔn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sensibilidad del dispositivo aguas arriba ≥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2 x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IΔn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sensibilidad aguas abajo,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Tiempo de disparo del dispositivo aguas arriba &gt; tiempo de disparo del dispositivo aguas abajo.</a:t>
            </a:r>
            <a:endParaRPr lang="es-E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74" name="Line 94"/>
          <p:cNvSpPr>
            <a:spLocks noChangeShapeType="1"/>
          </p:cNvSpPr>
          <p:nvPr/>
        </p:nvSpPr>
        <p:spPr bwMode="auto">
          <a:xfrm>
            <a:off x="6373813" y="2033588"/>
            <a:ext cx="1587" cy="495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75" name="Line 95"/>
          <p:cNvSpPr>
            <a:spLocks noChangeShapeType="1"/>
          </p:cNvSpPr>
          <p:nvPr/>
        </p:nvSpPr>
        <p:spPr bwMode="auto">
          <a:xfrm>
            <a:off x="6330950" y="2438400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76" name="Line 96"/>
          <p:cNvSpPr>
            <a:spLocks noChangeShapeType="1"/>
          </p:cNvSpPr>
          <p:nvPr/>
        </p:nvSpPr>
        <p:spPr bwMode="auto">
          <a:xfrm rot="-5400000">
            <a:off x="6330950" y="2438400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77" name="Line 97"/>
          <p:cNvSpPr>
            <a:spLocks noChangeShapeType="1"/>
          </p:cNvSpPr>
          <p:nvPr/>
        </p:nvSpPr>
        <p:spPr bwMode="auto">
          <a:xfrm>
            <a:off x="6375400" y="2843213"/>
            <a:ext cx="0" cy="18907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78" name="Line 98"/>
          <p:cNvSpPr>
            <a:spLocks noChangeShapeType="1"/>
          </p:cNvSpPr>
          <p:nvPr/>
        </p:nvSpPr>
        <p:spPr bwMode="auto">
          <a:xfrm flipH="1" flipV="1">
            <a:off x="6240463" y="2528888"/>
            <a:ext cx="134937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79" name="Oval 99"/>
          <p:cNvSpPr>
            <a:spLocks noChangeArrowheads="1"/>
          </p:cNvSpPr>
          <p:nvPr/>
        </p:nvSpPr>
        <p:spPr bwMode="auto">
          <a:xfrm>
            <a:off x="6151563" y="2887663"/>
            <a:ext cx="403225" cy="18097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20580" name="Line 100"/>
          <p:cNvSpPr>
            <a:spLocks noChangeShapeType="1"/>
          </p:cNvSpPr>
          <p:nvPr/>
        </p:nvSpPr>
        <p:spPr bwMode="auto">
          <a:xfrm>
            <a:off x="6554788" y="2978150"/>
            <a:ext cx="904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1" name="Line 101"/>
          <p:cNvSpPr>
            <a:spLocks noChangeShapeType="1"/>
          </p:cNvSpPr>
          <p:nvPr/>
        </p:nvSpPr>
        <p:spPr bwMode="auto">
          <a:xfrm flipV="1">
            <a:off x="6645275" y="2708275"/>
            <a:ext cx="0" cy="269875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2" name="Line 102"/>
          <p:cNvSpPr>
            <a:spLocks noChangeShapeType="1"/>
          </p:cNvSpPr>
          <p:nvPr/>
        </p:nvSpPr>
        <p:spPr bwMode="auto">
          <a:xfrm flipH="1">
            <a:off x="6330950" y="2708275"/>
            <a:ext cx="314325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3" name="Line 103"/>
          <p:cNvSpPr>
            <a:spLocks noChangeShapeType="1"/>
          </p:cNvSpPr>
          <p:nvPr/>
        </p:nvSpPr>
        <p:spPr bwMode="auto">
          <a:xfrm>
            <a:off x="4529138" y="3294063"/>
            <a:ext cx="18446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4" name="Line 104"/>
          <p:cNvSpPr>
            <a:spLocks noChangeShapeType="1"/>
          </p:cNvSpPr>
          <p:nvPr/>
        </p:nvSpPr>
        <p:spPr bwMode="auto">
          <a:xfrm flipH="1">
            <a:off x="6373813" y="3294063"/>
            <a:ext cx="17557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5" name="Line 105"/>
          <p:cNvSpPr>
            <a:spLocks noChangeShapeType="1"/>
          </p:cNvSpPr>
          <p:nvPr/>
        </p:nvSpPr>
        <p:spPr bwMode="auto">
          <a:xfrm>
            <a:off x="7815263" y="4059238"/>
            <a:ext cx="0" cy="9445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6667635" y="2602289"/>
            <a:ext cx="765175" cy="5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DDR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MS</a:t>
            </a:r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7" name="Line 107"/>
          <p:cNvSpPr>
            <a:spLocks noChangeShapeType="1"/>
          </p:cNvSpPr>
          <p:nvPr/>
        </p:nvSpPr>
        <p:spPr bwMode="auto">
          <a:xfrm>
            <a:off x="7812088" y="3294063"/>
            <a:ext cx="1587" cy="495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8" name="Line 108"/>
          <p:cNvSpPr>
            <a:spLocks noChangeShapeType="1"/>
          </p:cNvSpPr>
          <p:nvPr/>
        </p:nvSpPr>
        <p:spPr bwMode="auto">
          <a:xfrm>
            <a:off x="7769225" y="3698875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89" name="Line 109"/>
          <p:cNvSpPr>
            <a:spLocks noChangeShapeType="1"/>
          </p:cNvSpPr>
          <p:nvPr/>
        </p:nvSpPr>
        <p:spPr bwMode="auto">
          <a:xfrm rot="-5400000">
            <a:off x="7769225" y="3698875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0" name="Line 110"/>
          <p:cNvSpPr>
            <a:spLocks noChangeShapeType="1"/>
          </p:cNvSpPr>
          <p:nvPr/>
        </p:nvSpPr>
        <p:spPr bwMode="auto">
          <a:xfrm flipH="1" flipV="1">
            <a:off x="7678738" y="3789363"/>
            <a:ext cx="134937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1" name="Oval 111"/>
          <p:cNvSpPr>
            <a:spLocks noChangeArrowheads="1"/>
          </p:cNvSpPr>
          <p:nvPr/>
        </p:nvSpPr>
        <p:spPr bwMode="auto">
          <a:xfrm>
            <a:off x="7589838" y="4148138"/>
            <a:ext cx="403225" cy="18097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20592" name="Line 112"/>
          <p:cNvSpPr>
            <a:spLocks noChangeShapeType="1"/>
          </p:cNvSpPr>
          <p:nvPr/>
        </p:nvSpPr>
        <p:spPr bwMode="auto">
          <a:xfrm>
            <a:off x="7993063" y="4238625"/>
            <a:ext cx="904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3" name="Line 113"/>
          <p:cNvSpPr>
            <a:spLocks noChangeShapeType="1"/>
          </p:cNvSpPr>
          <p:nvPr/>
        </p:nvSpPr>
        <p:spPr bwMode="auto">
          <a:xfrm flipV="1">
            <a:off x="8083550" y="3968750"/>
            <a:ext cx="0" cy="269875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4" name="Line 114"/>
          <p:cNvSpPr>
            <a:spLocks noChangeShapeType="1"/>
          </p:cNvSpPr>
          <p:nvPr/>
        </p:nvSpPr>
        <p:spPr bwMode="auto">
          <a:xfrm flipH="1">
            <a:off x="7769225" y="3968750"/>
            <a:ext cx="314325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8121409" y="3831768"/>
            <a:ext cx="765175" cy="5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DDR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HS</a:t>
            </a:r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96" name="Line 116"/>
          <p:cNvSpPr>
            <a:spLocks noChangeShapeType="1"/>
          </p:cNvSpPr>
          <p:nvPr/>
        </p:nvSpPr>
        <p:spPr bwMode="auto">
          <a:xfrm>
            <a:off x="4935538" y="4059238"/>
            <a:ext cx="0" cy="6746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7" name="Line 117"/>
          <p:cNvSpPr>
            <a:spLocks noChangeShapeType="1"/>
          </p:cNvSpPr>
          <p:nvPr/>
        </p:nvSpPr>
        <p:spPr bwMode="auto">
          <a:xfrm>
            <a:off x="4932363" y="3294063"/>
            <a:ext cx="1587" cy="495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8" name="Line 118"/>
          <p:cNvSpPr>
            <a:spLocks noChangeShapeType="1"/>
          </p:cNvSpPr>
          <p:nvPr/>
        </p:nvSpPr>
        <p:spPr bwMode="auto">
          <a:xfrm>
            <a:off x="4889500" y="3698875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599" name="Line 119"/>
          <p:cNvSpPr>
            <a:spLocks noChangeShapeType="1"/>
          </p:cNvSpPr>
          <p:nvPr/>
        </p:nvSpPr>
        <p:spPr bwMode="auto">
          <a:xfrm rot="-5400000">
            <a:off x="4889500" y="3698875"/>
            <a:ext cx="90488" cy="90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0" name="Line 120"/>
          <p:cNvSpPr>
            <a:spLocks noChangeShapeType="1"/>
          </p:cNvSpPr>
          <p:nvPr/>
        </p:nvSpPr>
        <p:spPr bwMode="auto">
          <a:xfrm flipH="1" flipV="1">
            <a:off x="4799013" y="3789363"/>
            <a:ext cx="134937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1" name="Oval 121"/>
          <p:cNvSpPr>
            <a:spLocks noChangeArrowheads="1"/>
          </p:cNvSpPr>
          <p:nvPr/>
        </p:nvSpPr>
        <p:spPr bwMode="auto">
          <a:xfrm>
            <a:off x="4710113" y="4148138"/>
            <a:ext cx="403225" cy="18097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20602" name="Line 122"/>
          <p:cNvSpPr>
            <a:spLocks noChangeShapeType="1"/>
          </p:cNvSpPr>
          <p:nvPr/>
        </p:nvSpPr>
        <p:spPr bwMode="auto">
          <a:xfrm>
            <a:off x="5113338" y="4238625"/>
            <a:ext cx="904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3" name="Line 123"/>
          <p:cNvSpPr>
            <a:spLocks noChangeShapeType="1"/>
          </p:cNvSpPr>
          <p:nvPr/>
        </p:nvSpPr>
        <p:spPr bwMode="auto">
          <a:xfrm flipV="1">
            <a:off x="5203825" y="3968750"/>
            <a:ext cx="0" cy="269875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4" name="Line 124"/>
          <p:cNvSpPr>
            <a:spLocks noChangeShapeType="1"/>
          </p:cNvSpPr>
          <p:nvPr/>
        </p:nvSpPr>
        <p:spPr bwMode="auto">
          <a:xfrm flipH="1">
            <a:off x="4889500" y="3968750"/>
            <a:ext cx="314325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5" name="Text Box 125"/>
          <p:cNvSpPr txBox="1">
            <a:spLocks noChangeArrowheads="1"/>
          </p:cNvSpPr>
          <p:nvPr/>
        </p:nvSpPr>
        <p:spPr bwMode="auto">
          <a:xfrm>
            <a:off x="5226185" y="3831768"/>
            <a:ext cx="765175" cy="5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DDR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HS</a:t>
            </a:r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06" name="Line 126"/>
          <p:cNvSpPr>
            <a:spLocks noChangeShapeType="1"/>
          </p:cNvSpPr>
          <p:nvPr/>
        </p:nvSpPr>
        <p:spPr bwMode="auto">
          <a:xfrm>
            <a:off x="6915150" y="4464050"/>
            <a:ext cx="18002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7" name="Line 127"/>
          <p:cNvSpPr>
            <a:spLocks noChangeShapeType="1"/>
          </p:cNvSpPr>
          <p:nvPr/>
        </p:nvSpPr>
        <p:spPr bwMode="auto">
          <a:xfrm>
            <a:off x="7096125" y="4464050"/>
            <a:ext cx="0" cy="5397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8" name="Line 128"/>
          <p:cNvSpPr>
            <a:spLocks noChangeShapeType="1"/>
          </p:cNvSpPr>
          <p:nvPr/>
        </p:nvSpPr>
        <p:spPr bwMode="auto">
          <a:xfrm>
            <a:off x="8535988" y="4464050"/>
            <a:ext cx="0" cy="5397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09" name="Line 129"/>
          <p:cNvSpPr>
            <a:spLocks noChangeShapeType="1"/>
          </p:cNvSpPr>
          <p:nvPr/>
        </p:nvSpPr>
        <p:spPr bwMode="auto">
          <a:xfrm>
            <a:off x="7275513" y="4464050"/>
            <a:ext cx="5397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10" name="AutoShape 130"/>
          <p:cNvSpPr>
            <a:spLocks noChangeArrowheads="1"/>
          </p:cNvSpPr>
          <p:nvPr/>
        </p:nvSpPr>
        <p:spPr bwMode="auto">
          <a:xfrm>
            <a:off x="7542213" y="5129939"/>
            <a:ext cx="640892" cy="653324"/>
          </a:xfrm>
          <a:prstGeom prst="lightningBol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grpSp>
        <p:nvGrpSpPr>
          <p:cNvPr id="20611" name="Group 131"/>
          <p:cNvGrpSpPr>
            <a:grpSpLocks/>
          </p:cNvGrpSpPr>
          <p:nvPr/>
        </p:nvGrpSpPr>
        <p:grpSpPr bwMode="auto">
          <a:xfrm>
            <a:off x="6911975" y="5859463"/>
            <a:ext cx="1935163" cy="179387"/>
            <a:chOff x="4354" y="3691"/>
            <a:chExt cx="1219" cy="113"/>
          </a:xfrm>
        </p:grpSpPr>
        <p:sp>
          <p:nvSpPr>
            <p:cNvPr id="20612" name="Line 132"/>
            <p:cNvSpPr>
              <a:spLocks noChangeShapeType="1"/>
            </p:cNvSpPr>
            <p:nvPr/>
          </p:nvSpPr>
          <p:spPr bwMode="auto">
            <a:xfrm>
              <a:off x="4354" y="3691"/>
              <a:ext cx="121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20613" name="Line 133"/>
            <p:cNvSpPr>
              <a:spLocks noChangeShapeType="1"/>
            </p:cNvSpPr>
            <p:nvPr/>
          </p:nvSpPr>
          <p:spPr bwMode="auto">
            <a:xfrm>
              <a:off x="5261" y="3748"/>
              <a:ext cx="22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20614" name="Line 134"/>
            <p:cNvSpPr>
              <a:spLocks noChangeShapeType="1"/>
            </p:cNvSpPr>
            <p:nvPr/>
          </p:nvSpPr>
          <p:spPr bwMode="auto">
            <a:xfrm>
              <a:off x="5346" y="3804"/>
              <a:ext cx="5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20615" name="Line 135"/>
          <p:cNvSpPr>
            <a:spLocks noChangeShapeType="1"/>
          </p:cNvSpPr>
          <p:nvPr/>
        </p:nvSpPr>
        <p:spPr bwMode="auto">
          <a:xfrm flipV="1">
            <a:off x="6372225" y="2484438"/>
            <a:ext cx="0" cy="358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16" name="Line 136"/>
          <p:cNvSpPr>
            <a:spLocks noChangeShapeType="1"/>
          </p:cNvSpPr>
          <p:nvPr/>
        </p:nvSpPr>
        <p:spPr bwMode="auto">
          <a:xfrm flipV="1">
            <a:off x="7812088" y="3743325"/>
            <a:ext cx="0" cy="358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17" name="Line 137"/>
          <p:cNvSpPr>
            <a:spLocks noChangeShapeType="1"/>
          </p:cNvSpPr>
          <p:nvPr/>
        </p:nvSpPr>
        <p:spPr bwMode="auto">
          <a:xfrm>
            <a:off x="4932363" y="3743325"/>
            <a:ext cx="0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0620" name="Text Box 140"/>
          <p:cNvSpPr txBox="1">
            <a:spLocks noChangeArrowheads="1"/>
          </p:cNvSpPr>
          <p:nvPr/>
        </p:nvSpPr>
        <p:spPr bwMode="auto">
          <a:xfrm>
            <a:off x="7429500" y="4495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B</a:t>
            </a:r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21" name="Rectangle 141"/>
          <p:cNvSpPr>
            <a:spLocks noChangeArrowheads="1"/>
          </p:cNvSpPr>
          <p:nvPr/>
        </p:nvSpPr>
        <p:spPr bwMode="auto">
          <a:xfrm>
            <a:off x="4470400" y="1655763"/>
            <a:ext cx="45132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62" name="6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SELECTIVIDAD DIFERENCIAL</a:t>
            </a:r>
            <a:endParaRPr lang="es-ES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2" grpId="0" build="allAtOnce"/>
      <p:bldP spid="20578" grpId="0" animBg="1"/>
      <p:bldP spid="20590" grpId="0" animBg="1"/>
      <p:bldP spid="20590" grpId="1" animBg="1"/>
      <p:bldP spid="20600" grpId="0" animBg="1"/>
      <p:bldP spid="20610" grpId="0" animBg="1"/>
      <p:bldP spid="20615" grpId="0" animBg="1"/>
      <p:bldP spid="20616" grpId="0" animBg="1"/>
      <p:bldP spid="20616" grpId="1" animBg="1"/>
      <p:bldP spid="20617" grpId="0" animBg="1"/>
      <p:bldP spid="20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2960688" y="119315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latin typeface="+mn-lt"/>
              </a:rPr>
              <a:t>IΔn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=1A</a:t>
            </a: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</a:rPr>
              <a:t>Retraso 500ms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7075622" y="5212167"/>
            <a:ext cx="186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latin typeface="+mn-lt"/>
              </a:rPr>
              <a:t>IΔn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=30mA</a:t>
            </a: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</a:rPr>
              <a:t>instantáneo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4371518" y="2469129"/>
            <a:ext cx="185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latin typeface="+mn-lt"/>
              </a:rPr>
              <a:t>Δn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=300mA</a:t>
            </a: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</a:rPr>
              <a:t>Retraso 250ms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317" name="Text Box 69"/>
          <p:cNvSpPr txBox="1">
            <a:spLocks noChangeArrowheads="1"/>
          </p:cNvSpPr>
          <p:nvPr/>
        </p:nvSpPr>
        <p:spPr bwMode="auto">
          <a:xfrm>
            <a:off x="5760500" y="3873232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latin typeface="+mn-lt"/>
              </a:rPr>
              <a:t>IΔn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=100mA</a:t>
            </a: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</a:rPr>
              <a:t>Retraso 60ms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3326" name="Group 78"/>
          <p:cNvGrpSpPr>
            <a:grpSpLocks/>
          </p:cNvGrpSpPr>
          <p:nvPr/>
        </p:nvGrpSpPr>
        <p:grpSpPr bwMode="auto">
          <a:xfrm>
            <a:off x="1909763" y="608955"/>
            <a:ext cx="5218112" cy="5416550"/>
            <a:chOff x="1622" y="696"/>
            <a:chExt cx="3287" cy="3412"/>
          </a:xfrm>
        </p:grpSpPr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1972" y="696"/>
              <a:ext cx="1" cy="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1945" y="951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 rot="-5400000">
              <a:off x="1945" y="951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>
              <a:off x="1973" y="1206"/>
              <a:ext cx="0" cy="11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 flipH="1" flipV="1">
              <a:off x="1888" y="1008"/>
              <a:ext cx="85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1832" y="1234"/>
              <a:ext cx="254" cy="11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 flipV="1">
              <a:off x="2143" y="1121"/>
              <a:ext cx="0" cy="17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H="1">
              <a:off x="1945" y="1121"/>
              <a:ext cx="19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H="1">
              <a:off x="1972" y="1490"/>
              <a:ext cx="110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>
              <a:off x="4693" y="3778"/>
              <a:ext cx="0" cy="3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>
              <a:off x="4691" y="3296"/>
              <a:ext cx="1" cy="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4664" y="3551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rot="-5400000">
              <a:off x="4664" y="3551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5" name="Line 27"/>
            <p:cNvSpPr>
              <a:spLocks noChangeShapeType="1"/>
            </p:cNvSpPr>
            <p:nvPr/>
          </p:nvSpPr>
          <p:spPr bwMode="auto">
            <a:xfrm flipH="1" flipV="1">
              <a:off x="4607" y="3608"/>
              <a:ext cx="85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6" name="Oval 28"/>
            <p:cNvSpPr>
              <a:spLocks noChangeArrowheads="1"/>
            </p:cNvSpPr>
            <p:nvPr/>
          </p:nvSpPr>
          <p:spPr bwMode="auto">
            <a:xfrm>
              <a:off x="4551" y="3834"/>
              <a:ext cx="254" cy="11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>
              <a:off x="4805" y="3891"/>
              <a:ext cx="57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 flipV="1">
              <a:off x="4862" y="3721"/>
              <a:ext cx="0" cy="17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79" name="Line 31"/>
            <p:cNvSpPr>
              <a:spLocks noChangeShapeType="1"/>
            </p:cNvSpPr>
            <p:nvPr/>
          </p:nvSpPr>
          <p:spPr bwMode="auto">
            <a:xfrm flipH="1">
              <a:off x="4664" y="3721"/>
              <a:ext cx="19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1" name="Line 33"/>
            <p:cNvSpPr>
              <a:spLocks noChangeShapeType="1"/>
            </p:cNvSpPr>
            <p:nvPr/>
          </p:nvSpPr>
          <p:spPr bwMode="auto">
            <a:xfrm>
              <a:off x="2892" y="1972"/>
              <a:ext cx="0" cy="4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2" name="Line 34"/>
            <p:cNvSpPr>
              <a:spLocks noChangeShapeType="1"/>
            </p:cNvSpPr>
            <p:nvPr/>
          </p:nvSpPr>
          <p:spPr bwMode="auto">
            <a:xfrm>
              <a:off x="2890" y="1490"/>
              <a:ext cx="1" cy="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>
              <a:off x="2863" y="1745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4" name="Line 36"/>
            <p:cNvSpPr>
              <a:spLocks noChangeShapeType="1"/>
            </p:cNvSpPr>
            <p:nvPr/>
          </p:nvSpPr>
          <p:spPr bwMode="auto">
            <a:xfrm rot="-5400000">
              <a:off x="2863" y="1745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 flipH="1" flipV="1">
              <a:off x="2806" y="1802"/>
              <a:ext cx="85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2750" y="2028"/>
              <a:ext cx="254" cy="11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>
              <a:off x="3004" y="2085"/>
              <a:ext cx="5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8" name="Line 40"/>
            <p:cNvSpPr>
              <a:spLocks noChangeShapeType="1"/>
            </p:cNvSpPr>
            <p:nvPr/>
          </p:nvSpPr>
          <p:spPr bwMode="auto">
            <a:xfrm flipV="1">
              <a:off x="3061" y="1915"/>
              <a:ext cx="0" cy="17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 flipH="1">
              <a:off x="2863" y="1915"/>
              <a:ext cx="19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05" name="Line 57"/>
            <p:cNvSpPr>
              <a:spLocks noChangeShapeType="1"/>
            </p:cNvSpPr>
            <p:nvPr/>
          </p:nvSpPr>
          <p:spPr bwMode="auto">
            <a:xfrm>
              <a:off x="1622" y="1489"/>
              <a:ext cx="3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06" name="Line 58"/>
            <p:cNvSpPr>
              <a:spLocks noChangeShapeType="1"/>
            </p:cNvSpPr>
            <p:nvPr/>
          </p:nvSpPr>
          <p:spPr bwMode="auto">
            <a:xfrm>
              <a:off x="2082" y="1298"/>
              <a:ext cx="5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07" name="Line 59"/>
            <p:cNvSpPr>
              <a:spLocks noChangeShapeType="1"/>
            </p:cNvSpPr>
            <p:nvPr/>
          </p:nvSpPr>
          <p:spPr bwMode="auto">
            <a:xfrm flipH="1">
              <a:off x="2895" y="2394"/>
              <a:ext cx="110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>
              <a:off x="3806" y="2876"/>
              <a:ext cx="0" cy="4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>
              <a:off x="3804" y="2394"/>
              <a:ext cx="1" cy="3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3777" y="2649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 rot="-5400000">
              <a:off x="3777" y="2649"/>
              <a:ext cx="57" cy="5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 flipH="1" flipV="1">
              <a:off x="3720" y="2706"/>
              <a:ext cx="85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auto">
            <a:xfrm>
              <a:off x="3664" y="2932"/>
              <a:ext cx="254" cy="11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>
              <a:off x="3918" y="2989"/>
              <a:ext cx="5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 flipV="1">
              <a:off x="3975" y="2819"/>
              <a:ext cx="0" cy="17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 flipH="1">
              <a:off x="3777" y="2819"/>
              <a:ext cx="19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19" name="Line 71"/>
            <p:cNvSpPr>
              <a:spLocks noChangeShapeType="1"/>
            </p:cNvSpPr>
            <p:nvPr/>
          </p:nvSpPr>
          <p:spPr bwMode="auto">
            <a:xfrm>
              <a:off x="2545" y="2393"/>
              <a:ext cx="3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 flipH="1">
              <a:off x="3803" y="3303"/>
              <a:ext cx="110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  <p:sp>
          <p:nvSpPr>
            <p:cNvPr id="53321" name="Line 73"/>
            <p:cNvSpPr>
              <a:spLocks noChangeShapeType="1"/>
            </p:cNvSpPr>
            <p:nvPr/>
          </p:nvSpPr>
          <p:spPr bwMode="auto">
            <a:xfrm>
              <a:off x="3453" y="3302"/>
              <a:ext cx="3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 b="0">
                <a:latin typeface="+mn-lt"/>
              </a:endParaRPr>
            </a:p>
          </p:txBody>
        </p:sp>
      </p:grpSp>
      <p:grpSp>
        <p:nvGrpSpPr>
          <p:cNvPr id="53328" name="Group 80"/>
          <p:cNvGrpSpPr>
            <a:grpSpLocks/>
          </p:cNvGrpSpPr>
          <p:nvPr/>
        </p:nvGrpSpPr>
        <p:grpSpPr bwMode="auto">
          <a:xfrm>
            <a:off x="1744663" y="1478905"/>
            <a:ext cx="4694237" cy="4319588"/>
            <a:chOff x="1518" y="1244"/>
            <a:chExt cx="2957" cy="2721"/>
          </a:xfrm>
        </p:grpSpPr>
        <p:sp>
          <p:nvSpPr>
            <p:cNvPr id="53323" name="Text Box 75"/>
            <p:cNvSpPr txBox="1">
              <a:spLocks noChangeArrowheads="1"/>
            </p:cNvSpPr>
            <p:nvPr/>
          </p:nvSpPr>
          <p:spPr bwMode="auto">
            <a:xfrm>
              <a:off x="2427" y="1905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B</a:t>
              </a:r>
              <a:endParaRPr lang="es-E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324" name="Text Box 76"/>
            <p:cNvSpPr txBox="1">
              <a:spLocks noChangeArrowheads="1"/>
            </p:cNvSpPr>
            <p:nvPr/>
          </p:nvSpPr>
          <p:spPr bwMode="auto">
            <a:xfrm>
              <a:off x="3341" y="2810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C</a:t>
              </a:r>
              <a:endParaRPr lang="es-E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325" name="Text Box 77"/>
            <p:cNvSpPr txBox="1">
              <a:spLocks noChangeArrowheads="1"/>
            </p:cNvSpPr>
            <p:nvPr/>
          </p:nvSpPr>
          <p:spPr bwMode="auto">
            <a:xfrm>
              <a:off x="4228" y="3734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D</a:t>
              </a:r>
              <a:endParaRPr lang="es-E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327" name="Text Box 79"/>
            <p:cNvSpPr txBox="1">
              <a:spLocks noChangeArrowheads="1"/>
            </p:cNvSpPr>
            <p:nvPr/>
          </p:nvSpPr>
          <p:spPr bwMode="auto">
            <a:xfrm>
              <a:off x="1518" y="1244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s-ES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969" y="196940"/>
            <a:ext cx="3998562" cy="21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" name="55 Tabla"/>
          <p:cNvGraphicFramePr>
            <a:graphicFrameLocks noGrp="1"/>
          </p:cNvGraphicFramePr>
          <p:nvPr/>
        </p:nvGraphicFramePr>
        <p:xfrm>
          <a:off x="377128" y="5054600"/>
          <a:ext cx="4101882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78614"/>
                <a:gridCol w="21232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Rangos de sensibilidad</a:t>
                      </a:r>
                      <a:endParaRPr lang="es-CO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Alta sensibilidad 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 6 - 10 - 30mA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Media sensibilidad 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0,1 - 0,3 - 0,5 - 1A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Baja</a:t>
                      </a:r>
                      <a:r>
                        <a:rPr lang="es-CO" b="0" baseline="0" dirty="0" smtClean="0"/>
                        <a:t> sensibilidad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 smtClean="0"/>
                        <a:t>3 -</a:t>
                      </a:r>
                      <a:r>
                        <a:rPr lang="es-CO" b="0" baseline="0" dirty="0" smtClean="0"/>
                        <a:t> 10 - 30A</a:t>
                      </a:r>
                      <a:endParaRPr lang="es-CO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57 Conector recto de flecha"/>
          <p:cNvCxnSpPr>
            <a:stCxn id="60" idx="0"/>
          </p:cNvCxnSpPr>
          <p:nvPr/>
        </p:nvCxnSpPr>
        <p:spPr>
          <a:xfrm rot="5400000" flipH="1" flipV="1">
            <a:off x="6986540" y="2103227"/>
            <a:ext cx="510088" cy="302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6493789" y="2509381"/>
            <a:ext cx="1193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+mn-lt"/>
              </a:rPr>
              <a:t>Ajuste sensibilidad</a:t>
            </a:r>
            <a:endParaRPr lang="es-ES" sz="16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3" name="62 Conector recto de flecha"/>
          <p:cNvCxnSpPr>
            <a:stCxn id="65" idx="0"/>
          </p:cNvCxnSpPr>
          <p:nvPr/>
        </p:nvCxnSpPr>
        <p:spPr>
          <a:xfrm rot="16200000" flipV="1">
            <a:off x="8005548" y="2207834"/>
            <a:ext cx="510098" cy="92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7826644" y="2509379"/>
            <a:ext cx="960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+mn-lt"/>
              </a:rPr>
              <a:t>Ajuste tiempo</a:t>
            </a:r>
            <a:endParaRPr lang="es-ES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80" grpId="0"/>
      <p:bldP spid="53290" grpId="0"/>
      <p:bldP spid="53317" grpId="0"/>
      <p:bldP spid="60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9451" y="1028699"/>
            <a:ext cx="50214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rgbClr val="0000FF"/>
                </a:solidFill>
                <a:latin typeface="+mn-lt"/>
              </a:rPr>
              <a:t>¿SELECTIVIDAD? 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Hay selectividad de las protecciones cuando, en caso de falla en un punto de la instalación, solo dispara el dispositivo de protección ubicado  aguas arriba del circuito en falla.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selectividad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permite asociar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seguridad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continuidad del servicio 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además de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facilitar la localización del circuito defectuoso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La selectividad es total cuando es garantizada cual sea el valor de la intensidad de la corriente de falla hasta el valor máximo para la instalación (cortocircuito) . 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Se dice parcial en el caso contrario.</a:t>
            </a:r>
          </a:p>
          <a:p>
            <a:pPr algn="just">
              <a:spcBef>
                <a:spcPct val="50000"/>
              </a:spcBef>
            </a:pPr>
            <a:endParaRPr lang="es-ES" sz="2000" b="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7937500" y="5873750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6657975" y="2079625"/>
            <a:ext cx="539750" cy="539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6657975" y="2349500"/>
            <a:ext cx="539750" cy="539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6657975" y="2079625"/>
            <a:ext cx="539750" cy="539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6927850" y="288925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6856413" y="3024188"/>
            <a:ext cx="134937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rot="5400000">
            <a:off x="6864350" y="3032125"/>
            <a:ext cx="134938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6777037" y="3114676"/>
            <a:ext cx="154782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6931025" y="3387725"/>
            <a:ext cx="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6046788" y="3702050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>
            <a:off x="7546975" y="370840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7475538" y="3843338"/>
            <a:ext cx="134937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rot="5400000">
            <a:off x="7483475" y="3851275"/>
            <a:ext cx="134938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7405688" y="3952875"/>
            <a:ext cx="147637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7550150" y="4206875"/>
            <a:ext cx="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6778625" y="4535488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8278813" y="4541838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8207375" y="4676775"/>
            <a:ext cx="134937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rot="5400000">
            <a:off x="8215313" y="4684713"/>
            <a:ext cx="134938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8128000" y="4767263"/>
            <a:ext cx="153988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H="1">
            <a:off x="8281988" y="5040313"/>
            <a:ext cx="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6046788" y="3695700"/>
            <a:ext cx="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6786563" y="4529138"/>
            <a:ext cx="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7931150" y="5354638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M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TÉCNICAS DE SELECTIVIDAD</a:t>
            </a:r>
            <a:endParaRPr lang="es-ES" sz="2800" b="1" dirty="0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6915527" y="1744905"/>
            <a:ext cx="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036231" y="2231755"/>
            <a:ext cx="80591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TR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1" name="30 Rectángulo"/>
          <p:cNvSpPr/>
          <p:nvPr/>
        </p:nvSpPr>
        <p:spPr>
          <a:xfrm>
            <a:off x="6137330" y="3084161"/>
            <a:ext cx="80591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</a:t>
            </a:r>
            <a:r>
              <a:rPr lang="es-CO" sz="1400" dirty="0" smtClean="0">
                <a:solidFill>
                  <a:schemeClr val="tx1"/>
                </a:solidFill>
              </a:rPr>
              <a:t>A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741763" y="3828079"/>
            <a:ext cx="80591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</a:t>
            </a:r>
            <a:r>
              <a:rPr lang="es-CO" sz="1400" dirty="0" smtClean="0">
                <a:solidFill>
                  <a:schemeClr val="tx1"/>
                </a:solidFill>
              </a:rPr>
              <a:t>B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470183" y="4695985"/>
            <a:ext cx="80591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</a:t>
            </a:r>
            <a:r>
              <a:rPr lang="es-CO" sz="1400" dirty="0" smtClean="0">
                <a:solidFill>
                  <a:schemeClr val="tx1"/>
                </a:solidFill>
              </a:rPr>
              <a:t>C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807560" y="5114333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528035" y="132020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528035" y="159008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1528035" y="1320208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1797910" y="2129833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726473" y="2264771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5400000">
            <a:off x="1734410" y="2272708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1647098" y="2355258"/>
            <a:ext cx="330200" cy="587375"/>
            <a:chOff x="4648" y="1962"/>
            <a:chExt cx="208" cy="370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1801085" y="2628308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916848" y="2942633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2417035" y="2948983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2345598" y="3083921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rot="5400000">
            <a:off x="2353535" y="3091858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5627" name="Group 27"/>
          <p:cNvGrpSpPr>
            <a:grpSpLocks/>
          </p:cNvGrpSpPr>
          <p:nvPr/>
        </p:nvGrpSpPr>
        <p:grpSpPr bwMode="auto">
          <a:xfrm>
            <a:off x="2266223" y="3174408"/>
            <a:ext cx="330200" cy="587375"/>
            <a:chOff x="4648" y="1962"/>
            <a:chExt cx="208" cy="370"/>
          </a:xfrm>
        </p:grpSpPr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2420210" y="3447458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648685" y="3776071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3148873" y="3782421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077435" y="3917358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rot="5400000">
            <a:off x="3085373" y="3925296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2998060" y="4007846"/>
            <a:ext cx="330200" cy="587375"/>
            <a:chOff x="4648" y="1962"/>
            <a:chExt cx="208" cy="370"/>
          </a:xfrm>
        </p:grpSpPr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3152048" y="4280896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916848" y="2936283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1656623" y="3769721"/>
            <a:ext cx="0" cy="1412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2801210" y="4595221"/>
            <a:ext cx="679450" cy="64611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42" name="AutoShape 42"/>
          <p:cNvSpPr>
            <a:spLocks noChangeArrowheads="1"/>
          </p:cNvSpPr>
          <p:nvPr/>
        </p:nvSpPr>
        <p:spPr bwMode="auto">
          <a:xfrm>
            <a:off x="2998060" y="4685708"/>
            <a:ext cx="330200" cy="428625"/>
          </a:xfrm>
          <a:prstGeom prst="lightningBolt">
            <a:avLst/>
          </a:prstGeom>
          <a:solidFill>
            <a:srgbClr val="CC66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43" name="WordArt 43"/>
          <p:cNvSpPr>
            <a:spLocks noChangeArrowheads="1" noChangeShapeType="1" noTextEdit="1"/>
          </p:cNvSpPr>
          <p:nvPr/>
        </p:nvSpPr>
        <p:spPr bwMode="auto">
          <a:xfrm rot="-2105957">
            <a:off x="564423" y="2774358"/>
            <a:ext cx="2655887" cy="7985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3600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Selectividad</a:t>
            </a:r>
            <a:endParaRPr lang="es-ES" sz="3600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" name="Freeform 2"/>
          <p:cNvSpPr>
            <a:spLocks/>
          </p:cNvSpPr>
          <p:nvPr/>
        </p:nvSpPr>
        <p:spPr bwMode="auto">
          <a:xfrm>
            <a:off x="7038599" y="5052339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5759074" y="1258214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5759074" y="1528089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5759074" y="1258214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H="1">
            <a:off x="6028949" y="2067839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957512" y="2202777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rot="5400000">
            <a:off x="5965449" y="2210714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2" name="Group 19"/>
          <p:cNvGrpSpPr>
            <a:grpSpLocks/>
          </p:cNvGrpSpPr>
          <p:nvPr/>
        </p:nvGrpSpPr>
        <p:grpSpPr bwMode="auto">
          <a:xfrm>
            <a:off x="5878137" y="2293264"/>
            <a:ext cx="330200" cy="587375"/>
            <a:chOff x="4648" y="1962"/>
            <a:chExt cx="208" cy="370"/>
          </a:xfrm>
        </p:grpSpPr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" name="Line 22"/>
          <p:cNvSpPr>
            <a:spLocks noChangeShapeType="1"/>
          </p:cNvSpPr>
          <p:nvPr/>
        </p:nvSpPr>
        <p:spPr bwMode="auto">
          <a:xfrm flipH="1">
            <a:off x="6032124" y="2566314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5147887" y="2880639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6648074" y="2886989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6576637" y="3021927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rot="5400000">
            <a:off x="6584574" y="3029864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0" name="Group 27"/>
          <p:cNvGrpSpPr>
            <a:grpSpLocks/>
          </p:cNvGrpSpPr>
          <p:nvPr/>
        </p:nvGrpSpPr>
        <p:grpSpPr bwMode="auto">
          <a:xfrm>
            <a:off x="6497262" y="3112414"/>
            <a:ext cx="330200" cy="587375"/>
            <a:chOff x="4648" y="1962"/>
            <a:chExt cx="208" cy="370"/>
          </a:xfrm>
        </p:grpSpPr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3" name="Line 30"/>
          <p:cNvSpPr>
            <a:spLocks noChangeShapeType="1"/>
          </p:cNvSpPr>
          <p:nvPr/>
        </p:nvSpPr>
        <p:spPr bwMode="auto">
          <a:xfrm flipH="1">
            <a:off x="6651249" y="3385464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5879724" y="3714077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H="1">
            <a:off x="7379912" y="3720427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>
            <a:off x="7308474" y="3855364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 rot="5400000">
            <a:off x="7316412" y="3863302"/>
            <a:ext cx="134937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8" name="Group 35"/>
          <p:cNvGrpSpPr>
            <a:grpSpLocks/>
          </p:cNvGrpSpPr>
          <p:nvPr/>
        </p:nvGrpSpPr>
        <p:grpSpPr bwMode="auto">
          <a:xfrm>
            <a:off x="7229099" y="3945852"/>
            <a:ext cx="330200" cy="587375"/>
            <a:chOff x="4648" y="1962"/>
            <a:chExt cx="208" cy="370"/>
          </a:xfrm>
        </p:grpSpPr>
        <p:sp>
          <p:nvSpPr>
            <p:cNvPr id="69" name="Line 36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383087" y="4218902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5147887" y="2874289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>
            <a:off x="5887662" y="3707727"/>
            <a:ext cx="0" cy="1412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" name="Oval 41"/>
          <p:cNvSpPr>
            <a:spLocks noChangeArrowheads="1"/>
          </p:cNvSpPr>
          <p:nvPr/>
        </p:nvSpPr>
        <p:spPr bwMode="auto">
          <a:xfrm>
            <a:off x="7032249" y="4533227"/>
            <a:ext cx="679450" cy="64611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AutoShape 42"/>
          <p:cNvSpPr>
            <a:spLocks noChangeArrowheads="1"/>
          </p:cNvSpPr>
          <p:nvPr/>
        </p:nvSpPr>
        <p:spPr bwMode="auto">
          <a:xfrm>
            <a:off x="7229099" y="4623714"/>
            <a:ext cx="330200" cy="428625"/>
          </a:xfrm>
          <a:prstGeom prst="lightningBolt">
            <a:avLst/>
          </a:prstGeom>
          <a:solidFill>
            <a:srgbClr val="CC66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" name="Line 44"/>
          <p:cNvSpPr>
            <a:spLocks noChangeShapeType="1"/>
          </p:cNvSpPr>
          <p:nvPr/>
        </p:nvSpPr>
        <p:spPr bwMode="auto">
          <a:xfrm flipH="1">
            <a:off x="5068512" y="1150264"/>
            <a:ext cx="2925762" cy="43545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" name="Line 46"/>
          <p:cNvSpPr>
            <a:spLocks noChangeShapeType="1"/>
          </p:cNvSpPr>
          <p:nvPr/>
        </p:nvSpPr>
        <p:spPr bwMode="auto">
          <a:xfrm>
            <a:off x="5112962" y="1164552"/>
            <a:ext cx="2925762" cy="43545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" name="7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9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2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2" grpId="0" animBg="1"/>
      <p:bldP spid="25643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35" y="1796512"/>
            <a:ext cx="3371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64949" y="838362"/>
            <a:ext cx="655578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Existen 2 técnicas clásicas basadas en la utilización de los 2 parámetros existentes en el dispositivo de protección…</a:t>
            </a:r>
          </a:p>
          <a:p>
            <a:pPr algn="just">
              <a:spcBef>
                <a:spcPct val="50000"/>
              </a:spcBef>
            </a:pPr>
            <a:endParaRPr lang="es-ES" sz="2000" b="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Intensidad de la corriente de disparo</a:t>
            </a:r>
          </a:p>
          <a:p>
            <a:pPr>
              <a:spcBef>
                <a:spcPct val="50000"/>
              </a:spcBef>
            </a:pPr>
            <a:r>
              <a:rPr lang="es-ES" sz="2000" b="0" i="1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SELECTIVIDAD AMPERIMÉTRICA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Tiempo de disparo</a:t>
            </a:r>
          </a:p>
          <a:p>
            <a:pPr>
              <a:spcBef>
                <a:spcPct val="50000"/>
              </a:spcBef>
            </a:pPr>
            <a:r>
              <a:rPr lang="es-ES" sz="2000" b="0" i="1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SELECTIVIDAD CRONOMÉTRICA</a:t>
            </a:r>
          </a:p>
          <a:p>
            <a:pPr>
              <a:spcBef>
                <a:spcPct val="50000"/>
              </a:spcBef>
            </a:pPr>
            <a:endParaRPr lang="es-E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s-E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Una técnica mas elaborada…</a:t>
            </a:r>
          </a:p>
          <a:p>
            <a:pPr>
              <a:spcBef>
                <a:spcPct val="5000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SELECTIVIDAD LÓGICA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5 Rectángulo"/>
          <p:cNvSpPr/>
          <p:nvPr/>
        </p:nvSpPr>
        <p:spPr>
          <a:xfrm>
            <a:off x="6572250" y="4638675"/>
            <a:ext cx="423861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5434018" y="3867151"/>
            <a:ext cx="1328733" cy="4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052125" y="3622163"/>
            <a:ext cx="542441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err="1" smtClean="0">
                <a:solidFill>
                  <a:schemeClr val="bg1">
                    <a:lumMod val="50000"/>
                  </a:schemeClr>
                </a:solidFill>
              </a:rPr>
              <a:t>td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119688" y="3752850"/>
            <a:ext cx="423861" cy="261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20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5933" y="2002752"/>
            <a:ext cx="10953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6518975" y="4527038"/>
            <a:ext cx="542441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err="1" smtClean="0">
                <a:solidFill>
                  <a:schemeClr val="bg1">
                    <a:lumMod val="50000"/>
                  </a:schemeClr>
                </a:solidFill>
              </a:rPr>
              <a:t>Irm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491486" y="3650093"/>
            <a:ext cx="542441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smtClean="0">
                <a:solidFill>
                  <a:schemeClr val="bg1">
                    <a:lumMod val="50000"/>
                  </a:schemeClr>
                </a:solidFill>
              </a:rPr>
              <a:t>0,5s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99800" y="4224337"/>
            <a:ext cx="542441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smtClean="0">
                <a:solidFill>
                  <a:schemeClr val="bg1">
                    <a:lumMod val="50000"/>
                  </a:schemeClr>
                </a:solidFill>
              </a:rPr>
              <a:t>20ms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56988" y="2238375"/>
            <a:ext cx="542441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LT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2325" y="3171825"/>
            <a:ext cx="542441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ST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933438" y="4214811"/>
            <a:ext cx="542441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Inst.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99988" y="3633787"/>
            <a:ext cx="829563" cy="2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Retrasado</a:t>
            </a:r>
            <a:endParaRPr lang="es-CO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reeform 10"/>
          <p:cNvSpPr>
            <a:spLocks/>
          </p:cNvSpPr>
          <p:nvPr/>
        </p:nvSpPr>
        <p:spPr bwMode="auto">
          <a:xfrm>
            <a:off x="7177303" y="5076448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518491" y="236499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6788366" y="2904748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16928" y="3039686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rot="5400000">
            <a:off x="6724866" y="304762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6637556" y="3130175"/>
            <a:ext cx="330200" cy="587376"/>
            <a:chOff x="4648" y="1962"/>
            <a:chExt cx="208" cy="370"/>
          </a:xfrm>
        </p:grpSpPr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6802653" y="3430211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6789953" y="3409573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6018428" y="3738186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7518616" y="3744536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7447178" y="387947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rot="5400000">
            <a:off x="7455116" y="3887411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7367805" y="3969964"/>
            <a:ext cx="330200" cy="587376"/>
            <a:chOff x="4648" y="1962"/>
            <a:chExt cx="208" cy="370"/>
          </a:xfrm>
        </p:grpSpPr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7521791" y="4243011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6026366" y="3731836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7170953" y="4557336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>M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026365" y="3039686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685178" y="3896936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058240" y="2939673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smtClean="0">
                <a:solidFill>
                  <a:schemeClr val="tx1"/>
                </a:solidFill>
                <a:latin typeface="+mn-lt"/>
              </a:rPr>
              <a:t>rmA</a:t>
            </a:r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7736103" y="3617536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smtClean="0">
                <a:solidFill>
                  <a:schemeClr val="tx1"/>
                </a:solidFill>
                <a:latin typeface="+mn-lt"/>
              </a:rPr>
              <a:t>rmB</a:t>
            </a:r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051890" y="3176211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ccA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729753" y="38826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ccB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6018428" y="1331536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408365" y="1728276"/>
            <a:ext cx="45355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rmA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umbral de ajuste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386516" y="2794942"/>
            <a:ext cx="45574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ccA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intensidad máxima de la corriente de cortocircuito en el punto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02016" y="3847615"/>
            <a:ext cx="45419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rmB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umbral de ajuste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395666" y="4927358"/>
            <a:ext cx="45637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ccB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intensidad máxima de la corriente de cortocircuito en el punto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SELECTIVIDAD AMPERIMÉTRICA</a:t>
            </a:r>
            <a:endParaRPr lang="es-ES" sz="2800" b="1" dirty="0"/>
          </a:p>
        </p:txBody>
      </p:sp>
      <p:sp>
        <p:nvSpPr>
          <p:cNvPr id="41" name="4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2" name="41 Rectángulo"/>
          <p:cNvSpPr/>
          <p:nvPr/>
        </p:nvSpPr>
        <p:spPr>
          <a:xfrm>
            <a:off x="397514" y="1043575"/>
            <a:ext cx="384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+mn-lt"/>
              </a:rPr>
              <a:t>Intensidad de la corriente de disparo…</a:t>
            </a:r>
            <a:endParaRPr lang="es-CO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  <p:bldP spid="17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22"/>
          <p:cNvGrpSpPr>
            <a:grpSpLocks/>
          </p:cNvGrpSpPr>
          <p:nvPr/>
        </p:nvGrpSpPr>
        <p:grpSpPr bwMode="auto">
          <a:xfrm>
            <a:off x="679288" y="669253"/>
            <a:ext cx="2963863" cy="3838575"/>
            <a:chOff x="506" y="1515"/>
            <a:chExt cx="1867" cy="2418"/>
          </a:xfrm>
        </p:grpSpPr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519" y="1558"/>
              <a:ext cx="1854" cy="2317"/>
            </a:xfrm>
            <a:prstGeom prst="rect">
              <a:avLst/>
            </a:prstGeom>
            <a:solidFill>
              <a:srgbClr val="0033CC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725" y="3665"/>
              <a:ext cx="157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725" y="1635"/>
              <a:ext cx="0" cy="20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2141" y="1729"/>
              <a:ext cx="1" cy="1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25" y="173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25" y="176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725" y="179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>
              <a:off x="726" y="182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725" y="187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>
              <a:off x="726" y="1924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>
              <a:off x="725" y="199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726" y="2071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725" y="218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726" y="238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726" y="241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726" y="244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7" name="Line 65"/>
            <p:cNvSpPr>
              <a:spLocks noChangeShapeType="1"/>
            </p:cNvSpPr>
            <p:nvPr/>
          </p:nvSpPr>
          <p:spPr bwMode="auto">
            <a:xfrm>
              <a:off x="725" y="2479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726" y="252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25" y="257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726" y="264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725" y="272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726" y="283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>
              <a:off x="727" y="303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725" y="3063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725" y="3092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725" y="313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25" y="317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25" y="3225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>
              <a:off x="725" y="329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>
              <a:off x="725" y="337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>
              <a:off x="725" y="348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flipV="1">
              <a:off x="780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V="1">
              <a:off x="954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flipV="1">
              <a:off x="1002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flipV="1">
              <a:off x="1131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flipV="1">
              <a:off x="1186" y="1734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 flipV="1">
              <a:off x="1236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flipV="1">
              <a:off x="1306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flipV="1">
              <a:off x="1366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flipV="1">
              <a:off x="1412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flipV="1">
              <a:off x="1455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flipV="1">
              <a:off x="1490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flipV="1">
              <a:off x="1520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flipV="1">
              <a:off x="1552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flipV="1">
              <a:off x="1728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V="1">
              <a:off x="1821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flipV="1">
              <a:off x="1897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flipV="1">
              <a:off x="1955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flipV="1">
              <a:off x="2002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flipV="1">
              <a:off x="2047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flipV="1">
              <a:off x="2083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 flipV="1">
              <a:off x="2113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683" y="3700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0" smtClean="0">
                  <a:solidFill>
                    <a:schemeClr val="tx1"/>
                  </a:solidFill>
                  <a:latin typeface="+mn-lt"/>
                </a:rPr>
                <a:t>  </a:t>
              </a:r>
              <a:endParaRPr lang="es-ES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Text Box 103"/>
            <p:cNvSpPr txBox="1">
              <a:spLocks noChangeArrowheads="1"/>
            </p:cNvSpPr>
            <p:nvPr/>
          </p:nvSpPr>
          <p:spPr bwMode="auto">
            <a:xfrm>
              <a:off x="506" y="1515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smtClean="0">
                  <a:solidFill>
                    <a:schemeClr val="tx1"/>
                  </a:solidFill>
                  <a:latin typeface="+mn-lt"/>
                </a:rPr>
                <a:t>t(s)</a:t>
              </a:r>
              <a:endParaRPr lang="es-ES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Rectangle 112"/>
            <p:cNvSpPr>
              <a:spLocks noChangeArrowheads="1"/>
            </p:cNvSpPr>
            <p:nvPr/>
          </p:nvSpPr>
          <p:spPr bwMode="auto">
            <a:xfrm>
              <a:off x="2144" y="3285"/>
              <a:ext cx="228" cy="5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6" name="Line 113"/>
            <p:cNvSpPr>
              <a:spLocks noChangeShapeType="1"/>
            </p:cNvSpPr>
            <p:nvPr/>
          </p:nvSpPr>
          <p:spPr bwMode="auto">
            <a:xfrm>
              <a:off x="2366" y="3123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7" name="Rectangle 114"/>
            <p:cNvSpPr>
              <a:spLocks noChangeArrowheads="1"/>
            </p:cNvSpPr>
            <p:nvPr/>
          </p:nvSpPr>
          <p:spPr bwMode="auto">
            <a:xfrm>
              <a:off x="1423" y="1645"/>
              <a:ext cx="73" cy="7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98" name="Text Box 101"/>
          <p:cNvSpPr txBox="1">
            <a:spLocks noChangeArrowheads="1"/>
          </p:cNvSpPr>
          <p:nvPr/>
        </p:nvSpPr>
        <p:spPr bwMode="auto">
          <a:xfrm>
            <a:off x="3112926" y="3806153"/>
            <a:ext cx="909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  I (A)    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9" name="Group 104"/>
          <p:cNvGrpSpPr>
            <a:grpSpLocks/>
          </p:cNvGrpSpPr>
          <p:nvPr/>
        </p:nvGrpSpPr>
        <p:grpSpPr bwMode="auto">
          <a:xfrm>
            <a:off x="1387313" y="1008978"/>
            <a:ext cx="954088" cy="2559050"/>
            <a:chOff x="952" y="1729"/>
            <a:chExt cx="829" cy="1612"/>
          </a:xfrm>
        </p:grpSpPr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952" y="1729"/>
              <a:ext cx="352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412"/>
                </a:cxn>
                <a:cxn ang="0">
                  <a:pos x="352" y="640"/>
                </a:cxn>
              </a:cxnLst>
              <a:rect l="0" t="0" r="r" b="b"/>
              <a:pathLst>
                <a:path w="352" h="640">
                  <a:moveTo>
                    <a:pt x="0" y="0"/>
                  </a:moveTo>
                  <a:cubicBezTo>
                    <a:pt x="32" y="152"/>
                    <a:pt x="65" y="305"/>
                    <a:pt x="124" y="412"/>
                  </a:cubicBezTo>
                  <a:cubicBezTo>
                    <a:pt x="183" y="519"/>
                    <a:pt x="267" y="579"/>
                    <a:pt x="352" y="64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1" name="Line 106"/>
            <p:cNvSpPr>
              <a:spLocks noChangeShapeType="1"/>
            </p:cNvSpPr>
            <p:nvPr/>
          </p:nvSpPr>
          <p:spPr bwMode="auto">
            <a:xfrm>
              <a:off x="1308" y="2369"/>
              <a:ext cx="0" cy="85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1308" y="3225"/>
              <a:ext cx="21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0"/>
                </a:cxn>
                <a:cxn ang="0">
                  <a:pos x="212" y="116"/>
                </a:cxn>
              </a:cxnLst>
              <a:rect l="0" t="0" r="r" b="b"/>
              <a:pathLst>
                <a:path w="212" h="116">
                  <a:moveTo>
                    <a:pt x="0" y="0"/>
                  </a:moveTo>
                  <a:cubicBezTo>
                    <a:pt x="2" y="30"/>
                    <a:pt x="5" y="61"/>
                    <a:pt x="40" y="80"/>
                  </a:cubicBezTo>
                  <a:cubicBezTo>
                    <a:pt x="75" y="99"/>
                    <a:pt x="143" y="107"/>
                    <a:pt x="212" y="11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>
              <a:off x="1520" y="3341"/>
              <a:ext cx="261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105" name="Text Box 109"/>
          <p:cNvSpPr txBox="1">
            <a:spLocks noChangeArrowheads="1"/>
          </p:cNvSpPr>
          <p:nvPr/>
        </p:nvSpPr>
        <p:spPr bwMode="auto">
          <a:xfrm>
            <a:off x="1533363" y="1123278"/>
            <a:ext cx="51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latin typeface="+mn-lt"/>
              </a:rPr>
              <a:t>QB</a:t>
            </a:r>
            <a:endParaRPr lang="es-ES" sz="1400" dirty="0">
              <a:latin typeface="+mn-lt"/>
            </a:endParaRPr>
          </a:p>
        </p:txBody>
      </p:sp>
      <p:sp>
        <p:nvSpPr>
          <p:cNvPr id="106" name="Text Box 110"/>
          <p:cNvSpPr txBox="1">
            <a:spLocks noChangeArrowheads="1"/>
          </p:cNvSpPr>
          <p:nvPr/>
        </p:nvSpPr>
        <p:spPr bwMode="auto">
          <a:xfrm>
            <a:off x="2252501" y="112486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latin typeface="+mn-lt"/>
              </a:rPr>
              <a:t>QA</a:t>
            </a:r>
            <a:endParaRPr lang="es-ES" sz="1400" dirty="0">
              <a:latin typeface="+mn-lt"/>
            </a:endParaRPr>
          </a:p>
        </p:txBody>
      </p:sp>
      <p:sp>
        <p:nvSpPr>
          <p:cNvPr id="107" name="Line 123"/>
          <p:cNvSpPr>
            <a:spLocks noChangeShapeType="1"/>
          </p:cNvSpPr>
          <p:nvPr/>
        </p:nvSpPr>
        <p:spPr bwMode="auto">
          <a:xfrm>
            <a:off x="2314413" y="3575965"/>
            <a:ext cx="246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grpSp>
        <p:nvGrpSpPr>
          <p:cNvPr id="108" name="Group 126"/>
          <p:cNvGrpSpPr>
            <a:grpSpLocks/>
          </p:cNvGrpSpPr>
          <p:nvPr/>
        </p:nvGrpSpPr>
        <p:grpSpPr bwMode="auto">
          <a:xfrm>
            <a:off x="2067651" y="1032413"/>
            <a:ext cx="1196975" cy="2559050"/>
            <a:chOff x="951" y="1734"/>
            <a:chExt cx="754" cy="1612"/>
          </a:xfrm>
        </p:grpSpPr>
        <p:grpSp>
          <p:nvGrpSpPr>
            <p:cNvPr id="109" name="Group 115"/>
            <p:cNvGrpSpPr>
              <a:grpSpLocks/>
            </p:cNvGrpSpPr>
            <p:nvPr/>
          </p:nvGrpSpPr>
          <p:grpSpPr bwMode="auto">
            <a:xfrm>
              <a:off x="951" y="1734"/>
              <a:ext cx="601" cy="1612"/>
              <a:chOff x="952" y="1729"/>
              <a:chExt cx="829" cy="1612"/>
            </a:xfrm>
          </p:grpSpPr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952" y="1729"/>
                <a:ext cx="352" cy="6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412"/>
                  </a:cxn>
                  <a:cxn ang="0">
                    <a:pos x="352" y="640"/>
                  </a:cxn>
                </a:cxnLst>
                <a:rect l="0" t="0" r="r" b="b"/>
                <a:pathLst>
                  <a:path w="352" h="640">
                    <a:moveTo>
                      <a:pt x="0" y="0"/>
                    </a:moveTo>
                    <a:cubicBezTo>
                      <a:pt x="32" y="152"/>
                      <a:pt x="65" y="305"/>
                      <a:pt x="124" y="412"/>
                    </a:cubicBezTo>
                    <a:cubicBezTo>
                      <a:pt x="183" y="519"/>
                      <a:pt x="267" y="579"/>
                      <a:pt x="352" y="64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>
                <a:off x="1308" y="2369"/>
                <a:ext cx="0" cy="8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1308" y="3225"/>
                <a:ext cx="212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80"/>
                  </a:cxn>
                  <a:cxn ang="0">
                    <a:pos x="212" y="116"/>
                  </a:cxn>
                </a:cxnLst>
                <a:rect l="0" t="0" r="r" b="b"/>
                <a:pathLst>
                  <a:path w="212" h="116">
                    <a:moveTo>
                      <a:pt x="0" y="0"/>
                    </a:moveTo>
                    <a:cubicBezTo>
                      <a:pt x="2" y="30"/>
                      <a:pt x="5" y="61"/>
                      <a:pt x="40" y="80"/>
                    </a:cubicBezTo>
                    <a:cubicBezTo>
                      <a:pt x="75" y="99"/>
                      <a:pt x="143" y="107"/>
                      <a:pt x="212" y="11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4" name="Line 119"/>
              <p:cNvSpPr>
                <a:spLocks noChangeShapeType="1"/>
              </p:cNvSpPr>
              <p:nvPr/>
            </p:nvSpPr>
            <p:spPr bwMode="auto">
              <a:xfrm>
                <a:off x="1520" y="3341"/>
                <a:ext cx="26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</p:grpSp>
        <p:sp>
          <p:nvSpPr>
            <p:cNvPr id="110" name="Line 124"/>
            <p:cNvSpPr>
              <a:spLocks noChangeShapeType="1"/>
            </p:cNvSpPr>
            <p:nvPr/>
          </p:nvSpPr>
          <p:spPr bwMode="auto">
            <a:xfrm>
              <a:off x="1550" y="3342"/>
              <a:ext cx="15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115" name="Text Box 47"/>
          <p:cNvSpPr txBox="1">
            <a:spLocks noChangeArrowheads="1"/>
          </p:cNvSpPr>
          <p:nvPr/>
        </p:nvSpPr>
        <p:spPr bwMode="auto">
          <a:xfrm>
            <a:off x="480448" y="5237107"/>
            <a:ext cx="8260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SELECTIVIDAD TOTAL </a:t>
            </a:r>
            <a:r>
              <a:rPr lang="es-ES" sz="2000" u="sng" dirty="0" smtClean="0">
                <a:solidFill>
                  <a:schemeClr val="tx1"/>
                </a:solidFill>
                <a:latin typeface="+mn-lt"/>
              </a:rPr>
              <a:t>si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IccB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 ≤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IrmA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Apertura de QB únicamente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16200000" flipH="1">
            <a:off x="1215401" y="4058614"/>
            <a:ext cx="1166492" cy="3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16200000" flipH="1">
            <a:off x="1900517" y="4057929"/>
            <a:ext cx="1149701" cy="2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44"/>
          <p:cNvSpPr txBox="1">
            <a:spLocks noChangeArrowheads="1"/>
          </p:cNvSpPr>
          <p:nvPr/>
        </p:nvSpPr>
        <p:spPr bwMode="auto">
          <a:xfrm>
            <a:off x="2253766" y="4597991"/>
            <a:ext cx="4580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rmA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= Limite de selectividad para cortocircuitos 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" name="Text Box 45"/>
          <p:cNvSpPr txBox="1">
            <a:spLocks noChangeArrowheads="1"/>
          </p:cNvSpPr>
          <p:nvPr/>
        </p:nvSpPr>
        <p:spPr bwMode="auto">
          <a:xfrm>
            <a:off x="1536781" y="460942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rmB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5" name="Text Box 44"/>
          <p:cNvSpPr txBox="1">
            <a:spLocks noChangeArrowheads="1"/>
          </p:cNvSpPr>
          <p:nvPr/>
        </p:nvSpPr>
        <p:spPr bwMode="auto">
          <a:xfrm>
            <a:off x="3726106" y="2784689"/>
            <a:ext cx="148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 smtClean="0">
                <a:solidFill>
                  <a:schemeClr val="tx1"/>
                </a:solidFill>
                <a:latin typeface="+mn-lt"/>
              </a:rPr>
              <a:t>Zona corto retardo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(ST)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7" name="Freeform 10"/>
          <p:cNvSpPr>
            <a:spLocks/>
          </p:cNvSpPr>
          <p:nvPr/>
        </p:nvSpPr>
        <p:spPr bwMode="auto">
          <a:xfrm>
            <a:off x="7192801" y="4565004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8" name="Oval 11"/>
          <p:cNvSpPr>
            <a:spLocks noChangeArrowheads="1"/>
          </p:cNvSpPr>
          <p:nvPr/>
        </p:nvSpPr>
        <p:spPr bwMode="auto">
          <a:xfrm>
            <a:off x="6533989" y="1583679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9" name="Oval 12"/>
          <p:cNvSpPr>
            <a:spLocks noChangeArrowheads="1"/>
          </p:cNvSpPr>
          <p:nvPr/>
        </p:nvSpPr>
        <p:spPr bwMode="auto">
          <a:xfrm>
            <a:off x="6533989" y="1853554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" name="Oval 13"/>
          <p:cNvSpPr>
            <a:spLocks noChangeArrowheads="1"/>
          </p:cNvSpPr>
          <p:nvPr/>
        </p:nvSpPr>
        <p:spPr bwMode="auto">
          <a:xfrm>
            <a:off x="6533989" y="1583679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1" name="Line 14"/>
          <p:cNvSpPr>
            <a:spLocks noChangeShapeType="1"/>
          </p:cNvSpPr>
          <p:nvPr/>
        </p:nvSpPr>
        <p:spPr bwMode="auto">
          <a:xfrm flipH="1">
            <a:off x="6803864" y="2393304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2" name="Line 15"/>
          <p:cNvSpPr>
            <a:spLocks noChangeShapeType="1"/>
          </p:cNvSpPr>
          <p:nvPr/>
        </p:nvSpPr>
        <p:spPr bwMode="auto">
          <a:xfrm>
            <a:off x="6732426" y="2528242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" name="Line 16"/>
          <p:cNvSpPr>
            <a:spLocks noChangeShapeType="1"/>
          </p:cNvSpPr>
          <p:nvPr/>
        </p:nvSpPr>
        <p:spPr bwMode="auto">
          <a:xfrm rot="5400000">
            <a:off x="6740364" y="2536179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4" name="Group 17"/>
          <p:cNvGrpSpPr>
            <a:grpSpLocks/>
          </p:cNvGrpSpPr>
          <p:nvPr/>
        </p:nvGrpSpPr>
        <p:grpSpPr bwMode="auto">
          <a:xfrm>
            <a:off x="6653054" y="2618731"/>
            <a:ext cx="330200" cy="587376"/>
            <a:chOff x="4648" y="1962"/>
            <a:chExt cx="208" cy="370"/>
          </a:xfrm>
        </p:grpSpPr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6818151" y="2918767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8" name="Line 28"/>
          <p:cNvSpPr>
            <a:spLocks noChangeShapeType="1"/>
          </p:cNvSpPr>
          <p:nvPr/>
        </p:nvSpPr>
        <p:spPr bwMode="auto">
          <a:xfrm flipH="1">
            <a:off x="6805451" y="2898129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9" name="Line 29"/>
          <p:cNvSpPr>
            <a:spLocks noChangeShapeType="1"/>
          </p:cNvSpPr>
          <p:nvPr/>
        </p:nvSpPr>
        <p:spPr bwMode="auto">
          <a:xfrm>
            <a:off x="6033926" y="3226742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" name="Line 30"/>
          <p:cNvSpPr>
            <a:spLocks noChangeShapeType="1"/>
          </p:cNvSpPr>
          <p:nvPr/>
        </p:nvSpPr>
        <p:spPr bwMode="auto">
          <a:xfrm flipH="1">
            <a:off x="7534114" y="3233092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1" name="Line 31"/>
          <p:cNvSpPr>
            <a:spLocks noChangeShapeType="1"/>
          </p:cNvSpPr>
          <p:nvPr/>
        </p:nvSpPr>
        <p:spPr bwMode="auto">
          <a:xfrm>
            <a:off x="7462676" y="3368029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2" name="Line 32"/>
          <p:cNvSpPr>
            <a:spLocks noChangeShapeType="1"/>
          </p:cNvSpPr>
          <p:nvPr/>
        </p:nvSpPr>
        <p:spPr bwMode="auto">
          <a:xfrm rot="5400000">
            <a:off x="7470614" y="3375967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3" name="Group 33"/>
          <p:cNvGrpSpPr>
            <a:grpSpLocks/>
          </p:cNvGrpSpPr>
          <p:nvPr/>
        </p:nvGrpSpPr>
        <p:grpSpPr bwMode="auto">
          <a:xfrm>
            <a:off x="7383303" y="3458520"/>
            <a:ext cx="330200" cy="587376"/>
            <a:chOff x="4648" y="1962"/>
            <a:chExt cx="208" cy="370"/>
          </a:xfrm>
        </p:grpSpPr>
        <p:sp>
          <p:nvSpPr>
            <p:cNvPr id="144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5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46" name="Line 36"/>
          <p:cNvSpPr>
            <a:spLocks noChangeShapeType="1"/>
          </p:cNvSpPr>
          <p:nvPr/>
        </p:nvSpPr>
        <p:spPr bwMode="auto">
          <a:xfrm flipH="1">
            <a:off x="7537289" y="3731567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Line 38"/>
          <p:cNvSpPr>
            <a:spLocks noChangeShapeType="1"/>
          </p:cNvSpPr>
          <p:nvPr/>
        </p:nvSpPr>
        <p:spPr bwMode="auto">
          <a:xfrm>
            <a:off x="6041864" y="3220392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8" name="Oval 39"/>
          <p:cNvSpPr>
            <a:spLocks noChangeArrowheads="1"/>
          </p:cNvSpPr>
          <p:nvPr/>
        </p:nvSpPr>
        <p:spPr bwMode="auto">
          <a:xfrm>
            <a:off x="7186451" y="4045892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>M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9" name="Text Box 42"/>
          <p:cNvSpPr txBox="1">
            <a:spLocks noChangeArrowheads="1"/>
          </p:cNvSpPr>
          <p:nvPr/>
        </p:nvSpPr>
        <p:spPr bwMode="auto">
          <a:xfrm>
            <a:off x="6041863" y="2528242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0" name="Text Box 43"/>
          <p:cNvSpPr txBox="1">
            <a:spLocks noChangeArrowheads="1"/>
          </p:cNvSpPr>
          <p:nvPr/>
        </p:nvSpPr>
        <p:spPr bwMode="auto">
          <a:xfrm>
            <a:off x="6700676" y="3385492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1" name="Text Box 44"/>
          <p:cNvSpPr txBox="1">
            <a:spLocks noChangeArrowheads="1"/>
          </p:cNvSpPr>
          <p:nvPr/>
        </p:nvSpPr>
        <p:spPr bwMode="auto">
          <a:xfrm>
            <a:off x="7073738" y="242822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rmA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2" name="Text Box 45"/>
          <p:cNvSpPr txBox="1">
            <a:spLocks noChangeArrowheads="1"/>
          </p:cNvSpPr>
          <p:nvPr/>
        </p:nvSpPr>
        <p:spPr bwMode="auto">
          <a:xfrm>
            <a:off x="7751601" y="3106092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smtClean="0">
                <a:solidFill>
                  <a:schemeClr val="tx1"/>
                </a:solidFill>
                <a:latin typeface="+mn-lt"/>
              </a:rPr>
              <a:t>rmB</a:t>
            </a:r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" name="Text Box 46"/>
          <p:cNvSpPr txBox="1">
            <a:spLocks noChangeArrowheads="1"/>
          </p:cNvSpPr>
          <p:nvPr/>
        </p:nvSpPr>
        <p:spPr bwMode="auto">
          <a:xfrm>
            <a:off x="7067388" y="266476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ccA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4" name="Text Box 47"/>
          <p:cNvSpPr txBox="1">
            <a:spLocks noChangeArrowheads="1"/>
          </p:cNvSpPr>
          <p:nvPr/>
        </p:nvSpPr>
        <p:spPr bwMode="auto">
          <a:xfrm>
            <a:off x="7745251" y="3371204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ccB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Text Box 48"/>
          <p:cNvSpPr txBox="1">
            <a:spLocks noChangeArrowheads="1"/>
          </p:cNvSpPr>
          <p:nvPr/>
        </p:nvSpPr>
        <p:spPr bwMode="auto">
          <a:xfrm>
            <a:off x="6033926" y="820092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6" name="15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57" name="Text Box 47"/>
          <p:cNvSpPr txBox="1">
            <a:spLocks noChangeArrowheads="1"/>
          </p:cNvSpPr>
          <p:nvPr/>
        </p:nvSpPr>
        <p:spPr bwMode="auto">
          <a:xfrm>
            <a:off x="480447" y="5671060"/>
            <a:ext cx="8260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SELECTIVIDAD PARCIAL </a:t>
            </a:r>
            <a:r>
              <a:rPr lang="es-ES" sz="2000" u="sng" dirty="0" smtClean="0">
                <a:solidFill>
                  <a:srgbClr val="FF0000"/>
                </a:solidFill>
                <a:latin typeface="+mn-lt"/>
              </a:rPr>
              <a:t>si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</a:rPr>
              <a:t>IccB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 &gt;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</a:rPr>
              <a:t>IrmA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Apertura de QA y QB</a:t>
            </a:r>
            <a:endParaRPr lang="es-E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AutoShape 40"/>
          <p:cNvSpPr>
            <a:spLocks noChangeArrowheads="1"/>
          </p:cNvSpPr>
          <p:nvPr/>
        </p:nvSpPr>
        <p:spPr bwMode="auto">
          <a:xfrm>
            <a:off x="8355389" y="3557723"/>
            <a:ext cx="330200" cy="428625"/>
          </a:xfrm>
          <a:prstGeom prst="lightningBol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cxnSp>
        <p:nvCxnSpPr>
          <p:cNvPr id="164" name="163 Conector recto de flecha"/>
          <p:cNvCxnSpPr/>
          <p:nvPr/>
        </p:nvCxnSpPr>
        <p:spPr>
          <a:xfrm>
            <a:off x="1809750" y="2619375"/>
            <a:ext cx="657225" cy="4764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Box 140"/>
          <p:cNvSpPr txBox="1">
            <a:spLocks noChangeArrowheads="1"/>
          </p:cNvSpPr>
          <p:nvPr/>
        </p:nvSpPr>
        <p:spPr bwMode="auto">
          <a:xfrm>
            <a:off x="2660704" y="1715361"/>
            <a:ext cx="1988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Zona de selectividad para los cortocircuitos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3" grpId="0"/>
      <p:bldP spid="124" grpId="0"/>
      <p:bldP spid="125" grpId="0"/>
      <p:bldP spid="157" grpId="0"/>
      <p:bldP spid="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8" name="Text Box 132"/>
          <p:cNvSpPr txBox="1">
            <a:spLocks noChangeArrowheads="1"/>
          </p:cNvSpPr>
          <p:nvPr/>
        </p:nvSpPr>
        <p:spPr bwMode="auto">
          <a:xfrm>
            <a:off x="433952" y="712921"/>
            <a:ext cx="503694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La mayoría del tiempo, es imposible realizar una selectividad </a:t>
            </a:r>
            <a:r>
              <a:rPr lang="es-ES" sz="2000" b="0" dirty="0" err="1" smtClean="0">
                <a:solidFill>
                  <a:srgbClr val="FF0000"/>
                </a:solidFill>
                <a:latin typeface="+mn-lt"/>
              </a:rPr>
              <a:t>amperimétrica</a:t>
            </a: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 total debido a que la diferencia entre las corrientes de cortocircuito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</a:rPr>
              <a:t>IccA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y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</a:rPr>
              <a:t>IccB</a:t>
            </a: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 es generalmente insuficiente. </a:t>
            </a:r>
          </a:p>
          <a:p>
            <a:pPr algn="just">
              <a:spcBef>
                <a:spcPct val="50000"/>
              </a:spcBef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Es parcial y limitada a la intensidad de ajuste de la protección magnética del disyuntor aguas arribas (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</a:rPr>
              <a:t>IrmA</a:t>
            </a: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).</a:t>
            </a:r>
            <a:endParaRPr lang="es-E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7177303" y="5076448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6518491" y="236499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6788366" y="2904748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6716928" y="3039686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 rot="5400000">
            <a:off x="6724866" y="304762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6637556" y="3130175"/>
            <a:ext cx="330200" cy="587376"/>
            <a:chOff x="4648" y="1962"/>
            <a:chExt cx="208" cy="370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6802653" y="3430211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5" name="Line 28"/>
          <p:cNvSpPr>
            <a:spLocks noChangeShapeType="1"/>
          </p:cNvSpPr>
          <p:nvPr/>
        </p:nvSpPr>
        <p:spPr bwMode="auto">
          <a:xfrm flipH="1">
            <a:off x="6789953" y="3409573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6018428" y="3738186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H="1">
            <a:off x="7518616" y="3744536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7447178" y="387947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rot="5400000">
            <a:off x="7455116" y="3887411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0" name="Group 33"/>
          <p:cNvGrpSpPr>
            <a:grpSpLocks/>
          </p:cNvGrpSpPr>
          <p:nvPr/>
        </p:nvGrpSpPr>
        <p:grpSpPr bwMode="auto">
          <a:xfrm>
            <a:off x="7367805" y="3969964"/>
            <a:ext cx="330200" cy="587376"/>
            <a:chOff x="4648" y="1962"/>
            <a:chExt cx="208" cy="370"/>
          </a:xfrm>
        </p:grpSpPr>
        <p:sp>
          <p:nvSpPr>
            <p:cNvPr id="71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73" name="Line 36"/>
          <p:cNvSpPr>
            <a:spLocks noChangeShapeType="1"/>
          </p:cNvSpPr>
          <p:nvPr/>
        </p:nvSpPr>
        <p:spPr bwMode="auto">
          <a:xfrm flipH="1">
            <a:off x="7521791" y="4243011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>
            <a:off x="6026366" y="3731836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Oval 39"/>
          <p:cNvSpPr>
            <a:spLocks noChangeArrowheads="1"/>
          </p:cNvSpPr>
          <p:nvPr/>
        </p:nvSpPr>
        <p:spPr bwMode="auto">
          <a:xfrm>
            <a:off x="7170953" y="4557336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6026365" y="3039686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" name="Text Box 43"/>
          <p:cNvSpPr txBox="1">
            <a:spLocks noChangeArrowheads="1"/>
          </p:cNvSpPr>
          <p:nvPr/>
        </p:nvSpPr>
        <p:spPr bwMode="auto">
          <a:xfrm>
            <a:off x="6685178" y="3896936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Text Box 44"/>
          <p:cNvSpPr txBox="1">
            <a:spLocks noChangeArrowheads="1"/>
          </p:cNvSpPr>
          <p:nvPr/>
        </p:nvSpPr>
        <p:spPr bwMode="auto">
          <a:xfrm>
            <a:off x="7058240" y="2939673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smtClean="0">
                <a:solidFill>
                  <a:schemeClr val="tx1"/>
                </a:solidFill>
                <a:latin typeface="+mn-lt"/>
              </a:rPr>
              <a:t>rmA</a:t>
            </a:r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7736103" y="3617536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smtClean="0">
                <a:solidFill>
                  <a:schemeClr val="tx1"/>
                </a:solidFill>
                <a:latin typeface="+mn-lt"/>
              </a:rPr>
              <a:t>rmB</a:t>
            </a:r>
            <a:endParaRPr lang="es-ES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Text Box 46"/>
          <p:cNvSpPr txBox="1">
            <a:spLocks noChangeArrowheads="1"/>
          </p:cNvSpPr>
          <p:nvPr/>
        </p:nvSpPr>
        <p:spPr bwMode="auto">
          <a:xfrm>
            <a:off x="7051890" y="3176211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ccA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Text Box 47"/>
          <p:cNvSpPr txBox="1">
            <a:spLocks noChangeArrowheads="1"/>
          </p:cNvSpPr>
          <p:nvPr/>
        </p:nvSpPr>
        <p:spPr bwMode="auto">
          <a:xfrm>
            <a:off x="7729753" y="38826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ccB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Text Box 48"/>
          <p:cNvSpPr txBox="1">
            <a:spLocks noChangeArrowheads="1"/>
          </p:cNvSpPr>
          <p:nvPr/>
        </p:nvSpPr>
        <p:spPr bwMode="auto">
          <a:xfrm>
            <a:off x="6018428" y="1331536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AutoShape 40"/>
          <p:cNvSpPr>
            <a:spLocks noChangeArrowheads="1"/>
          </p:cNvSpPr>
          <p:nvPr/>
        </p:nvSpPr>
        <p:spPr bwMode="auto">
          <a:xfrm>
            <a:off x="8339891" y="4069167"/>
            <a:ext cx="330200" cy="428625"/>
          </a:xfrm>
          <a:prstGeom prst="lightningBol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67" y="3536842"/>
            <a:ext cx="2973663" cy="25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35 Elipse"/>
          <p:cNvSpPr/>
          <p:nvPr/>
        </p:nvSpPr>
        <p:spPr>
          <a:xfrm>
            <a:off x="838602" y="5805165"/>
            <a:ext cx="80962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Elipse"/>
          <p:cNvSpPr/>
          <p:nvPr/>
        </p:nvSpPr>
        <p:spPr>
          <a:xfrm>
            <a:off x="838601" y="5800403"/>
            <a:ext cx="80962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Rectángulo"/>
          <p:cNvSpPr/>
          <p:nvPr/>
        </p:nvSpPr>
        <p:spPr>
          <a:xfrm>
            <a:off x="1712076" y="5727754"/>
            <a:ext cx="542441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i="1" dirty="0" err="1" smtClean="0">
                <a:solidFill>
                  <a:schemeClr val="bg1">
                    <a:lumMod val="50000"/>
                  </a:schemeClr>
                </a:solidFill>
              </a:rPr>
              <a:t>IrmA</a:t>
            </a:r>
            <a:endParaRPr lang="es-CO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 Box 132"/>
          <p:cNvSpPr txBox="1">
            <a:spLocks noChangeArrowheads="1"/>
          </p:cNvSpPr>
          <p:nvPr/>
        </p:nvSpPr>
        <p:spPr bwMode="auto">
          <a:xfrm>
            <a:off x="3626603" y="4446669"/>
            <a:ext cx="30376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0" dirty="0" smtClean="0">
                <a:solidFill>
                  <a:srgbClr val="FF0000"/>
                </a:solidFill>
                <a:latin typeface="+mn-lt"/>
              </a:rPr>
              <a:t>En regla general la selectividad se consigue si:</a:t>
            </a:r>
          </a:p>
          <a:p>
            <a:pPr>
              <a:spcBef>
                <a:spcPct val="50000"/>
              </a:spcBef>
              <a:buFont typeface="Wingdings"/>
              <a:buChar char="n"/>
            </a:pPr>
            <a:r>
              <a:rPr lang="es-ES" sz="2000" b="0" dirty="0" smtClean="0">
                <a:solidFill>
                  <a:srgbClr val="FF0000"/>
                </a:solidFill>
                <a:latin typeface="+mn-lt"/>
                <a:sym typeface="Wingdings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  <a:sym typeface="Wingdings"/>
              </a:rPr>
              <a:t>IrA</a:t>
            </a:r>
            <a:r>
              <a:rPr lang="es-ES" sz="2000" dirty="0" smtClean="0">
                <a:solidFill>
                  <a:srgbClr val="FF0000"/>
                </a:solidFill>
                <a:latin typeface="+mn-lt"/>
                <a:sym typeface="Wingdings"/>
              </a:rPr>
              <a:t>/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  <a:sym typeface="Wingdings"/>
              </a:rPr>
              <a:t>IrB</a:t>
            </a:r>
            <a:r>
              <a:rPr lang="es-ES" sz="2000" dirty="0" smtClean="0">
                <a:solidFill>
                  <a:srgbClr val="FF0000"/>
                </a:solidFill>
                <a:latin typeface="+mn-lt"/>
                <a:sym typeface="Wingdings"/>
              </a:rPr>
              <a:t> &gt; 2</a:t>
            </a:r>
          </a:p>
          <a:p>
            <a:pPr>
              <a:spcBef>
                <a:spcPct val="50000"/>
              </a:spcBef>
              <a:buFont typeface="Wingdings"/>
              <a:buChar char="n"/>
            </a:pPr>
            <a:r>
              <a:rPr lang="es-ES" sz="2000" b="0" dirty="0" smtClean="0">
                <a:solidFill>
                  <a:srgbClr val="FF0000"/>
                </a:solidFill>
                <a:latin typeface="+mn-lt"/>
                <a:sym typeface="Wingdings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  <a:sym typeface="Wingdings"/>
              </a:rPr>
              <a:t>IrmA</a:t>
            </a:r>
            <a:r>
              <a:rPr lang="es-ES" sz="2000" dirty="0" smtClean="0">
                <a:solidFill>
                  <a:srgbClr val="FF0000"/>
                </a:solidFill>
                <a:latin typeface="+mn-lt"/>
                <a:sym typeface="Wingdings"/>
              </a:rPr>
              <a:t>/</a:t>
            </a:r>
            <a:r>
              <a:rPr lang="es-ES" sz="2000" dirty="0" err="1" smtClean="0">
                <a:solidFill>
                  <a:srgbClr val="FF0000"/>
                </a:solidFill>
                <a:latin typeface="+mn-lt"/>
                <a:sym typeface="Wingdings"/>
              </a:rPr>
              <a:t>IrmB</a:t>
            </a:r>
            <a:r>
              <a:rPr lang="es-ES" sz="2000" dirty="0" smtClean="0">
                <a:solidFill>
                  <a:srgbClr val="FF0000"/>
                </a:solidFill>
                <a:latin typeface="+mn-lt"/>
                <a:sym typeface="Wingdings"/>
              </a:rPr>
              <a:t> &gt; 2</a:t>
            </a:r>
            <a:endParaRPr lang="es-E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4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1.11111E-6 C 0.00486 -0.00116 0.00973 -0.00185 0.01667 -0.00301 C 0.02361 -0.00417 0.03177 -0.00463 0.0415 -0.00695 C 0.05122 -0.00926 0.06702 -0.01366 0.07448 -0.01667 C 0.08212 -0.01991 0.08438 -0.02292 0.0875 -0.02546 C 0.09045 -0.02778 0.09184 -0.02894 0.09288 -0.03171 C 0.09375 -0.03426 0.09497 -0.03866 0.09358 -0.0419 C 0.09254 -0.04537 0.08716 -0.05116 0.08594 -0.05278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44444E-6 C 0.00816 -0.00115 0.01684 -0.00185 0.029 -0.003 C 0.04115 -0.00416 0.05556 -0.00463 0.07275 -0.00694 C 0.08976 -0.00925 0.11754 -0.01365 0.13073 -0.01666 C 0.1441 -0.0199 0.14809 -0.02291 0.15365 -0.02546 C 0.15886 -0.02777 0.16129 -0.02893 0.16302 -0.03171 C 0.16459 -0.03425 0.16684 -0.03865 0.16424 -0.04189 C 0.1625 -0.04537 0.15295 -0.05115 0.15087 -0.05277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reeform 10"/>
          <p:cNvSpPr>
            <a:spLocks/>
          </p:cNvSpPr>
          <p:nvPr/>
        </p:nvSpPr>
        <p:spPr bwMode="auto">
          <a:xfrm>
            <a:off x="7177303" y="5076448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518491" y="236499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6788366" y="2904748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16928" y="3039686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rot="5400000">
            <a:off x="6724866" y="304762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637556" y="3130175"/>
            <a:ext cx="330200" cy="587376"/>
            <a:chOff x="4648" y="1962"/>
            <a:chExt cx="208" cy="370"/>
          </a:xfrm>
        </p:grpSpPr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6802653" y="3430211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6789953" y="3409573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6018428" y="3738186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7518616" y="3744536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7447178" y="387947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rot="5400000">
            <a:off x="7455116" y="3887411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367805" y="3969964"/>
            <a:ext cx="330200" cy="587376"/>
            <a:chOff x="4648" y="1962"/>
            <a:chExt cx="208" cy="370"/>
          </a:xfrm>
        </p:grpSpPr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7521791" y="4243011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6026366" y="3731836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7170953" y="4557336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>M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026365" y="3039686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685178" y="3896936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058240" y="2939673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ndA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7736103" y="3617536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ndB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051890" y="3176211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tdA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729753" y="388264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tdB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6018428" y="1331536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423863" y="1681781"/>
            <a:ext cx="45355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ndA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tiempo de no disparo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402014" y="2748447"/>
            <a:ext cx="45574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tdA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tiempo total de disparo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17514" y="3801120"/>
            <a:ext cx="45419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ndB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tiempo de no disparo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411164" y="4880863"/>
            <a:ext cx="45637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tdB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tiempo total de disparo de la protección magnética del disyuntor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  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SELECTIVIDAD CRONOMÉTRICA</a:t>
            </a:r>
            <a:endParaRPr lang="es-ES" sz="2800" b="1" dirty="0"/>
          </a:p>
        </p:txBody>
      </p:sp>
      <p:sp>
        <p:nvSpPr>
          <p:cNvPr id="41" name="4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9" name="38 Rectángulo"/>
          <p:cNvSpPr/>
          <p:nvPr/>
        </p:nvSpPr>
        <p:spPr>
          <a:xfrm>
            <a:off x="413012" y="997080"/>
            <a:ext cx="246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Tiempo de disparo…</a:t>
            </a:r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  <p:bldP spid="17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63790" y="653754"/>
            <a:ext cx="2963863" cy="3838575"/>
            <a:chOff x="506" y="1515"/>
            <a:chExt cx="1867" cy="2418"/>
          </a:xfrm>
        </p:grpSpPr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519" y="1558"/>
              <a:ext cx="1854" cy="2317"/>
            </a:xfrm>
            <a:prstGeom prst="rect">
              <a:avLst/>
            </a:prstGeom>
            <a:solidFill>
              <a:srgbClr val="0033CC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725" y="3665"/>
              <a:ext cx="157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725" y="1635"/>
              <a:ext cx="0" cy="20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2141" y="1729"/>
              <a:ext cx="1" cy="1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25" y="173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25" y="176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725" y="179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>
              <a:off x="726" y="182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725" y="187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>
              <a:off x="726" y="1924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>
              <a:off x="725" y="199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726" y="2071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725" y="218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726" y="238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726" y="241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726" y="244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7" name="Line 65"/>
            <p:cNvSpPr>
              <a:spLocks noChangeShapeType="1"/>
            </p:cNvSpPr>
            <p:nvPr/>
          </p:nvSpPr>
          <p:spPr bwMode="auto">
            <a:xfrm>
              <a:off x="725" y="2479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726" y="252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25" y="257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726" y="264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725" y="272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726" y="2833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>
              <a:off x="727" y="303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725" y="3063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725" y="3092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725" y="3130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25" y="317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25" y="3225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>
              <a:off x="725" y="3291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>
              <a:off x="725" y="3372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>
              <a:off x="725" y="3484"/>
              <a:ext cx="1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flipV="1">
              <a:off x="780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V="1">
              <a:off x="954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flipV="1">
              <a:off x="1002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flipV="1">
              <a:off x="1131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flipV="1">
              <a:off x="1186" y="1734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 flipV="1">
              <a:off x="1236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flipV="1">
              <a:off x="1306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flipV="1">
              <a:off x="1366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flipV="1">
              <a:off x="1412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flipV="1">
              <a:off x="1455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flipV="1">
              <a:off x="1490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flipV="1">
              <a:off x="1520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flipV="1">
              <a:off x="1552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flipV="1">
              <a:off x="1728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V="1">
              <a:off x="1821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flipV="1">
              <a:off x="1897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flipV="1">
              <a:off x="1955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flipV="1">
              <a:off x="2002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flipV="1">
              <a:off x="2047" y="1733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flipV="1">
              <a:off x="2083" y="1732"/>
              <a:ext cx="0" cy="1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 flipV="1">
              <a:off x="2113" y="1732"/>
              <a:ext cx="0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683" y="3700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0" smtClean="0">
                  <a:solidFill>
                    <a:schemeClr val="tx1"/>
                  </a:solidFill>
                  <a:latin typeface="+mn-lt"/>
                </a:rPr>
                <a:t>  </a:t>
              </a:r>
              <a:endParaRPr lang="es-ES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Text Box 103"/>
            <p:cNvSpPr txBox="1">
              <a:spLocks noChangeArrowheads="1"/>
            </p:cNvSpPr>
            <p:nvPr/>
          </p:nvSpPr>
          <p:spPr bwMode="auto">
            <a:xfrm>
              <a:off x="506" y="1515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smtClean="0">
                  <a:solidFill>
                    <a:schemeClr val="tx1"/>
                  </a:solidFill>
                  <a:latin typeface="+mn-lt"/>
                </a:rPr>
                <a:t>t(s)</a:t>
              </a:r>
              <a:endParaRPr lang="es-ES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Rectangle 112"/>
            <p:cNvSpPr>
              <a:spLocks noChangeArrowheads="1"/>
            </p:cNvSpPr>
            <p:nvPr/>
          </p:nvSpPr>
          <p:spPr bwMode="auto">
            <a:xfrm>
              <a:off x="2144" y="3285"/>
              <a:ext cx="228" cy="56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6" name="Line 113"/>
            <p:cNvSpPr>
              <a:spLocks noChangeShapeType="1"/>
            </p:cNvSpPr>
            <p:nvPr/>
          </p:nvSpPr>
          <p:spPr bwMode="auto">
            <a:xfrm>
              <a:off x="2366" y="3123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97" name="Rectangle 114"/>
            <p:cNvSpPr>
              <a:spLocks noChangeArrowheads="1"/>
            </p:cNvSpPr>
            <p:nvPr/>
          </p:nvSpPr>
          <p:spPr bwMode="auto">
            <a:xfrm>
              <a:off x="1423" y="1645"/>
              <a:ext cx="73" cy="7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98" name="Text Box 101"/>
          <p:cNvSpPr txBox="1">
            <a:spLocks noChangeArrowheads="1"/>
          </p:cNvSpPr>
          <p:nvPr/>
        </p:nvSpPr>
        <p:spPr bwMode="auto">
          <a:xfrm>
            <a:off x="3097428" y="3790654"/>
            <a:ext cx="909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  I (A)    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1371815" y="993479"/>
            <a:ext cx="954088" cy="2559050"/>
            <a:chOff x="952" y="1729"/>
            <a:chExt cx="829" cy="1612"/>
          </a:xfrm>
        </p:grpSpPr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952" y="1729"/>
              <a:ext cx="352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412"/>
                </a:cxn>
                <a:cxn ang="0">
                  <a:pos x="352" y="640"/>
                </a:cxn>
              </a:cxnLst>
              <a:rect l="0" t="0" r="r" b="b"/>
              <a:pathLst>
                <a:path w="352" h="640">
                  <a:moveTo>
                    <a:pt x="0" y="0"/>
                  </a:moveTo>
                  <a:cubicBezTo>
                    <a:pt x="32" y="152"/>
                    <a:pt x="65" y="305"/>
                    <a:pt x="124" y="412"/>
                  </a:cubicBezTo>
                  <a:cubicBezTo>
                    <a:pt x="183" y="519"/>
                    <a:pt x="267" y="579"/>
                    <a:pt x="352" y="64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1" name="Line 106"/>
            <p:cNvSpPr>
              <a:spLocks noChangeShapeType="1"/>
            </p:cNvSpPr>
            <p:nvPr/>
          </p:nvSpPr>
          <p:spPr bwMode="auto">
            <a:xfrm>
              <a:off x="1308" y="2369"/>
              <a:ext cx="0" cy="85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1308" y="3225"/>
              <a:ext cx="21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0"/>
                </a:cxn>
                <a:cxn ang="0">
                  <a:pos x="212" y="116"/>
                </a:cxn>
              </a:cxnLst>
              <a:rect l="0" t="0" r="r" b="b"/>
              <a:pathLst>
                <a:path w="212" h="116">
                  <a:moveTo>
                    <a:pt x="0" y="0"/>
                  </a:moveTo>
                  <a:cubicBezTo>
                    <a:pt x="2" y="30"/>
                    <a:pt x="5" y="61"/>
                    <a:pt x="40" y="80"/>
                  </a:cubicBezTo>
                  <a:cubicBezTo>
                    <a:pt x="75" y="99"/>
                    <a:pt x="143" y="107"/>
                    <a:pt x="212" y="11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>
              <a:off x="1520" y="3341"/>
              <a:ext cx="261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</p:grpSp>
      <p:sp>
        <p:nvSpPr>
          <p:cNvPr id="105" name="Text Box 109"/>
          <p:cNvSpPr txBox="1">
            <a:spLocks noChangeArrowheads="1"/>
          </p:cNvSpPr>
          <p:nvPr/>
        </p:nvSpPr>
        <p:spPr bwMode="auto">
          <a:xfrm>
            <a:off x="1517865" y="1107779"/>
            <a:ext cx="51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latin typeface="+mn-lt"/>
              </a:rPr>
              <a:t>QB</a:t>
            </a:r>
            <a:endParaRPr lang="es-ES" sz="1400" dirty="0">
              <a:latin typeface="+mn-lt"/>
            </a:endParaRPr>
          </a:p>
        </p:txBody>
      </p:sp>
      <p:sp>
        <p:nvSpPr>
          <p:cNvPr id="106" name="Text Box 110"/>
          <p:cNvSpPr txBox="1">
            <a:spLocks noChangeArrowheads="1"/>
          </p:cNvSpPr>
          <p:nvPr/>
        </p:nvSpPr>
        <p:spPr bwMode="auto">
          <a:xfrm>
            <a:off x="2237003" y="1109366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latin typeface="+mn-lt"/>
              </a:rPr>
              <a:t>QA</a:t>
            </a:r>
            <a:endParaRPr lang="es-ES" sz="1400" dirty="0">
              <a:latin typeface="+mn-lt"/>
            </a:endParaRPr>
          </a:p>
        </p:txBody>
      </p:sp>
      <p:sp>
        <p:nvSpPr>
          <p:cNvPr id="107" name="Line 123"/>
          <p:cNvSpPr>
            <a:spLocks noChangeShapeType="1"/>
          </p:cNvSpPr>
          <p:nvPr/>
        </p:nvSpPr>
        <p:spPr bwMode="auto">
          <a:xfrm>
            <a:off x="2298915" y="3560466"/>
            <a:ext cx="246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latin typeface="+mn-lt"/>
            </a:endParaRP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2052153" y="1016914"/>
            <a:ext cx="1196975" cy="2377215"/>
            <a:chOff x="951" y="1734"/>
            <a:chExt cx="754" cy="1612"/>
          </a:xfrm>
        </p:grpSpPr>
        <p:grpSp>
          <p:nvGrpSpPr>
            <p:cNvPr id="5" name="Group 115"/>
            <p:cNvGrpSpPr>
              <a:grpSpLocks/>
            </p:cNvGrpSpPr>
            <p:nvPr/>
          </p:nvGrpSpPr>
          <p:grpSpPr bwMode="auto">
            <a:xfrm>
              <a:off x="951" y="1734"/>
              <a:ext cx="601" cy="1612"/>
              <a:chOff x="952" y="1729"/>
              <a:chExt cx="829" cy="1612"/>
            </a:xfrm>
          </p:grpSpPr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952" y="1729"/>
                <a:ext cx="352" cy="6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412"/>
                  </a:cxn>
                  <a:cxn ang="0">
                    <a:pos x="352" y="640"/>
                  </a:cxn>
                </a:cxnLst>
                <a:rect l="0" t="0" r="r" b="b"/>
                <a:pathLst>
                  <a:path w="352" h="640">
                    <a:moveTo>
                      <a:pt x="0" y="0"/>
                    </a:moveTo>
                    <a:cubicBezTo>
                      <a:pt x="32" y="152"/>
                      <a:pt x="65" y="305"/>
                      <a:pt x="124" y="412"/>
                    </a:cubicBezTo>
                    <a:cubicBezTo>
                      <a:pt x="183" y="519"/>
                      <a:pt x="267" y="579"/>
                      <a:pt x="352" y="64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>
                <a:off x="1308" y="2369"/>
                <a:ext cx="0" cy="8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1308" y="3225"/>
                <a:ext cx="212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80"/>
                  </a:cxn>
                  <a:cxn ang="0">
                    <a:pos x="212" y="116"/>
                  </a:cxn>
                </a:cxnLst>
                <a:rect l="0" t="0" r="r" b="b"/>
                <a:pathLst>
                  <a:path w="212" h="116">
                    <a:moveTo>
                      <a:pt x="0" y="0"/>
                    </a:moveTo>
                    <a:cubicBezTo>
                      <a:pt x="2" y="30"/>
                      <a:pt x="5" y="61"/>
                      <a:pt x="40" y="80"/>
                    </a:cubicBezTo>
                    <a:cubicBezTo>
                      <a:pt x="75" y="99"/>
                      <a:pt x="143" y="107"/>
                      <a:pt x="212" y="11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  <p:sp>
            <p:nvSpPr>
              <p:cNvPr id="114" name="Line 119"/>
              <p:cNvSpPr>
                <a:spLocks noChangeShapeType="1"/>
              </p:cNvSpPr>
              <p:nvPr/>
            </p:nvSpPr>
            <p:spPr bwMode="auto">
              <a:xfrm>
                <a:off x="1520" y="3341"/>
                <a:ext cx="26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>
                  <a:latin typeface="+mn-lt"/>
                </a:endParaRPr>
              </a:p>
            </p:txBody>
          </p:sp>
        </p:grpSp>
        <p:sp>
          <p:nvSpPr>
            <p:cNvPr id="110" name="Line 124"/>
            <p:cNvSpPr>
              <a:spLocks noChangeShapeType="1"/>
            </p:cNvSpPr>
            <p:nvPr/>
          </p:nvSpPr>
          <p:spPr bwMode="auto">
            <a:xfrm>
              <a:off x="1550" y="3342"/>
              <a:ext cx="15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</p:grpSp>
      <p:cxnSp>
        <p:nvCxnSpPr>
          <p:cNvPr id="117" name="116 Conector recto"/>
          <p:cNvCxnSpPr/>
          <p:nvPr/>
        </p:nvCxnSpPr>
        <p:spPr>
          <a:xfrm rot="5400000">
            <a:off x="1195141" y="4047482"/>
            <a:ext cx="1172466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>
            <a:stCxn id="113" idx="2"/>
          </p:cNvCxnSpPr>
          <p:nvPr/>
        </p:nvCxnSpPr>
        <p:spPr>
          <a:xfrm>
            <a:off x="2462082" y="3223180"/>
            <a:ext cx="4893" cy="1401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44"/>
          <p:cNvSpPr txBox="1">
            <a:spLocks noChangeArrowheads="1"/>
          </p:cNvSpPr>
          <p:nvPr/>
        </p:nvSpPr>
        <p:spPr bwMode="auto">
          <a:xfrm>
            <a:off x="2238268" y="4582492"/>
            <a:ext cx="4580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rmA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 = Limite de selectividad para cortocircuitos 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" name="Text Box 45"/>
          <p:cNvSpPr txBox="1">
            <a:spLocks noChangeArrowheads="1"/>
          </p:cNvSpPr>
          <p:nvPr/>
        </p:nvSpPr>
        <p:spPr bwMode="auto">
          <a:xfrm>
            <a:off x="1521283" y="4593929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rmB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5" name="Text Box 44"/>
          <p:cNvSpPr txBox="1">
            <a:spLocks noChangeArrowheads="1"/>
          </p:cNvSpPr>
          <p:nvPr/>
        </p:nvSpPr>
        <p:spPr bwMode="auto">
          <a:xfrm>
            <a:off x="3710607" y="2924173"/>
            <a:ext cx="148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 smtClean="0">
                <a:solidFill>
                  <a:schemeClr val="tx1"/>
                </a:solidFill>
                <a:latin typeface="+mn-lt"/>
              </a:rPr>
              <a:t>Zona corto retardo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(ST)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6" name="15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82" name="Text Box 140"/>
          <p:cNvSpPr txBox="1">
            <a:spLocks noChangeArrowheads="1"/>
          </p:cNvSpPr>
          <p:nvPr/>
        </p:nvSpPr>
        <p:spPr bwMode="auto">
          <a:xfrm>
            <a:off x="3032663" y="1575876"/>
            <a:ext cx="22057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Técnica basada en el traslado temporal de las curvas de disparo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4" name="183 Conector recto de flecha"/>
          <p:cNvCxnSpPr/>
          <p:nvPr/>
        </p:nvCxnSpPr>
        <p:spPr>
          <a:xfrm rot="16200000" flipH="1">
            <a:off x="2414372" y="3457360"/>
            <a:ext cx="244421" cy="3659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 Box 45"/>
          <p:cNvSpPr txBox="1">
            <a:spLocks noChangeArrowheads="1"/>
          </p:cNvSpPr>
          <p:nvPr/>
        </p:nvSpPr>
        <p:spPr bwMode="auto">
          <a:xfrm>
            <a:off x="0" y="3385061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tdB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2" name="Text Box 45"/>
          <p:cNvSpPr txBox="1">
            <a:spLocks noChangeArrowheads="1"/>
          </p:cNvSpPr>
          <p:nvPr/>
        </p:nvSpPr>
        <p:spPr bwMode="auto">
          <a:xfrm>
            <a:off x="0" y="3028600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ndA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3" name="192 Conector recto"/>
          <p:cNvCxnSpPr/>
          <p:nvPr/>
        </p:nvCxnSpPr>
        <p:spPr>
          <a:xfrm flipH="1">
            <a:off x="966788" y="3224213"/>
            <a:ext cx="152876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/>
        </p:nvCxnSpPr>
        <p:spPr>
          <a:xfrm rot="10800000">
            <a:off x="966788" y="3471864"/>
            <a:ext cx="8191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0"/>
          <p:cNvSpPr>
            <a:spLocks/>
          </p:cNvSpPr>
          <p:nvPr/>
        </p:nvSpPr>
        <p:spPr bwMode="auto">
          <a:xfrm>
            <a:off x="7177303" y="5076448"/>
            <a:ext cx="685800" cy="13335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0" y="84"/>
              </a:cxn>
              <a:cxn ang="0">
                <a:pos x="432" y="84"/>
              </a:cxn>
              <a:cxn ang="0">
                <a:pos x="384" y="0"/>
              </a:cxn>
              <a:cxn ang="0">
                <a:pos x="36" y="0"/>
              </a:cxn>
            </a:cxnLst>
            <a:rect l="0" t="0" r="r" b="b"/>
            <a:pathLst>
              <a:path w="432" h="84">
                <a:moveTo>
                  <a:pt x="40" y="4"/>
                </a:moveTo>
                <a:lnTo>
                  <a:pt x="0" y="84"/>
                </a:lnTo>
                <a:lnTo>
                  <a:pt x="432" y="84"/>
                </a:lnTo>
                <a:lnTo>
                  <a:pt x="384" y="0"/>
                </a:lnTo>
                <a:lnTo>
                  <a:pt x="36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9" name="Oval 11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0" name="Oval 12"/>
          <p:cNvSpPr>
            <a:spLocks noChangeArrowheads="1"/>
          </p:cNvSpPr>
          <p:nvPr/>
        </p:nvSpPr>
        <p:spPr bwMode="auto">
          <a:xfrm>
            <a:off x="6518491" y="2364998"/>
            <a:ext cx="539750" cy="539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1" name="Oval 13"/>
          <p:cNvSpPr>
            <a:spLocks noChangeArrowheads="1"/>
          </p:cNvSpPr>
          <p:nvPr/>
        </p:nvSpPr>
        <p:spPr bwMode="auto">
          <a:xfrm>
            <a:off x="6518491" y="2095123"/>
            <a:ext cx="539750" cy="5397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2" name="Line 14"/>
          <p:cNvSpPr>
            <a:spLocks noChangeShapeType="1"/>
          </p:cNvSpPr>
          <p:nvPr/>
        </p:nvSpPr>
        <p:spPr bwMode="auto">
          <a:xfrm flipH="1">
            <a:off x="6788366" y="2904748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3" name="Line 15"/>
          <p:cNvSpPr>
            <a:spLocks noChangeShapeType="1"/>
          </p:cNvSpPr>
          <p:nvPr/>
        </p:nvSpPr>
        <p:spPr bwMode="auto">
          <a:xfrm>
            <a:off x="6716928" y="3039686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4" name="Line 16"/>
          <p:cNvSpPr>
            <a:spLocks noChangeShapeType="1"/>
          </p:cNvSpPr>
          <p:nvPr/>
        </p:nvSpPr>
        <p:spPr bwMode="auto">
          <a:xfrm rot="5400000">
            <a:off x="6724866" y="304762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15" name="Group 17"/>
          <p:cNvGrpSpPr>
            <a:grpSpLocks/>
          </p:cNvGrpSpPr>
          <p:nvPr/>
        </p:nvGrpSpPr>
        <p:grpSpPr bwMode="auto">
          <a:xfrm>
            <a:off x="6637556" y="3130175"/>
            <a:ext cx="330200" cy="587376"/>
            <a:chOff x="4648" y="1962"/>
            <a:chExt cx="208" cy="370"/>
          </a:xfrm>
        </p:grpSpPr>
        <p:sp>
          <p:nvSpPr>
            <p:cNvPr id="216" name="Line 18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Line 19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18" name="Line 27"/>
          <p:cNvSpPr>
            <a:spLocks noChangeShapeType="1"/>
          </p:cNvSpPr>
          <p:nvPr/>
        </p:nvSpPr>
        <p:spPr bwMode="auto">
          <a:xfrm>
            <a:off x="6802653" y="3430211"/>
            <a:ext cx="163513" cy="2936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9" name="Line 28"/>
          <p:cNvSpPr>
            <a:spLocks noChangeShapeType="1"/>
          </p:cNvSpPr>
          <p:nvPr/>
        </p:nvSpPr>
        <p:spPr bwMode="auto">
          <a:xfrm flipH="1">
            <a:off x="6789953" y="3409573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0" name="Line 29"/>
          <p:cNvSpPr>
            <a:spLocks noChangeShapeType="1"/>
          </p:cNvSpPr>
          <p:nvPr/>
        </p:nvSpPr>
        <p:spPr bwMode="auto">
          <a:xfrm>
            <a:off x="6018428" y="3738186"/>
            <a:ext cx="15113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1" name="Line 30"/>
          <p:cNvSpPr>
            <a:spLocks noChangeShapeType="1"/>
          </p:cNvSpPr>
          <p:nvPr/>
        </p:nvSpPr>
        <p:spPr bwMode="auto">
          <a:xfrm flipH="1">
            <a:off x="7518616" y="3744536"/>
            <a:ext cx="0" cy="225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2" name="Line 31"/>
          <p:cNvSpPr>
            <a:spLocks noChangeShapeType="1"/>
          </p:cNvSpPr>
          <p:nvPr/>
        </p:nvSpPr>
        <p:spPr bwMode="auto">
          <a:xfrm>
            <a:off x="7447178" y="3879473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3" name="Line 32"/>
          <p:cNvSpPr>
            <a:spLocks noChangeShapeType="1"/>
          </p:cNvSpPr>
          <p:nvPr/>
        </p:nvSpPr>
        <p:spPr bwMode="auto">
          <a:xfrm rot="5400000">
            <a:off x="7455116" y="3887411"/>
            <a:ext cx="134938" cy="134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24" name="Group 33"/>
          <p:cNvGrpSpPr>
            <a:grpSpLocks/>
          </p:cNvGrpSpPr>
          <p:nvPr/>
        </p:nvGrpSpPr>
        <p:grpSpPr bwMode="auto">
          <a:xfrm>
            <a:off x="7367805" y="3969964"/>
            <a:ext cx="330200" cy="587376"/>
            <a:chOff x="4648" y="1962"/>
            <a:chExt cx="208" cy="370"/>
          </a:xfrm>
        </p:grpSpPr>
        <p:sp>
          <p:nvSpPr>
            <p:cNvPr id="225" name="Line 34"/>
            <p:cNvSpPr>
              <a:spLocks noChangeShapeType="1"/>
            </p:cNvSpPr>
            <p:nvPr/>
          </p:nvSpPr>
          <p:spPr bwMode="auto">
            <a:xfrm>
              <a:off x="4648" y="1962"/>
              <a:ext cx="103" cy="18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Line 35"/>
            <p:cNvSpPr>
              <a:spLocks noChangeShapeType="1"/>
            </p:cNvSpPr>
            <p:nvPr/>
          </p:nvSpPr>
          <p:spPr bwMode="auto">
            <a:xfrm>
              <a:off x="4753" y="2147"/>
              <a:ext cx="103" cy="18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27" name="Line 36"/>
          <p:cNvSpPr>
            <a:spLocks noChangeShapeType="1"/>
          </p:cNvSpPr>
          <p:nvPr/>
        </p:nvSpPr>
        <p:spPr bwMode="auto">
          <a:xfrm flipH="1">
            <a:off x="7521791" y="4243011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Line 38"/>
          <p:cNvSpPr>
            <a:spLocks noChangeShapeType="1"/>
          </p:cNvSpPr>
          <p:nvPr/>
        </p:nvSpPr>
        <p:spPr bwMode="auto">
          <a:xfrm>
            <a:off x="6026366" y="3731836"/>
            <a:ext cx="0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Oval 39"/>
          <p:cNvSpPr>
            <a:spLocks noChangeArrowheads="1"/>
          </p:cNvSpPr>
          <p:nvPr/>
        </p:nvSpPr>
        <p:spPr bwMode="auto">
          <a:xfrm>
            <a:off x="7170953" y="4557336"/>
            <a:ext cx="679450" cy="64611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0" name="Text Box 42"/>
          <p:cNvSpPr txBox="1">
            <a:spLocks noChangeArrowheads="1"/>
          </p:cNvSpPr>
          <p:nvPr/>
        </p:nvSpPr>
        <p:spPr bwMode="auto">
          <a:xfrm>
            <a:off x="6026365" y="3039686"/>
            <a:ext cx="606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1" name="Text Box 43"/>
          <p:cNvSpPr txBox="1">
            <a:spLocks noChangeArrowheads="1"/>
          </p:cNvSpPr>
          <p:nvPr/>
        </p:nvSpPr>
        <p:spPr bwMode="auto">
          <a:xfrm>
            <a:off x="6685178" y="3896936"/>
            <a:ext cx="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2" name="Text Box 44"/>
          <p:cNvSpPr txBox="1">
            <a:spLocks noChangeArrowheads="1"/>
          </p:cNvSpPr>
          <p:nvPr/>
        </p:nvSpPr>
        <p:spPr bwMode="auto">
          <a:xfrm>
            <a:off x="7058240" y="2939673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ndA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3" name="Text Box 45"/>
          <p:cNvSpPr txBox="1">
            <a:spLocks noChangeArrowheads="1"/>
          </p:cNvSpPr>
          <p:nvPr/>
        </p:nvSpPr>
        <p:spPr bwMode="auto">
          <a:xfrm>
            <a:off x="7736103" y="3617536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ndB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" name="Text Box 46"/>
          <p:cNvSpPr txBox="1">
            <a:spLocks noChangeArrowheads="1"/>
          </p:cNvSpPr>
          <p:nvPr/>
        </p:nvSpPr>
        <p:spPr bwMode="auto">
          <a:xfrm>
            <a:off x="7051890" y="3176211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tdA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" name="Text Box 47"/>
          <p:cNvSpPr txBox="1">
            <a:spLocks noChangeArrowheads="1"/>
          </p:cNvSpPr>
          <p:nvPr/>
        </p:nvSpPr>
        <p:spPr bwMode="auto">
          <a:xfrm>
            <a:off x="7729753" y="388264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s-ES" sz="1400" dirty="0" err="1" smtClean="0">
                <a:solidFill>
                  <a:srgbClr val="FF0000"/>
                </a:solidFill>
                <a:latin typeface="+mn-lt"/>
              </a:rPr>
              <a:t>tdB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6" name="Text Box 48"/>
          <p:cNvSpPr txBox="1">
            <a:spLocks noChangeArrowheads="1"/>
          </p:cNvSpPr>
          <p:nvPr/>
        </p:nvSpPr>
        <p:spPr bwMode="auto">
          <a:xfrm>
            <a:off x="6018428" y="1331536"/>
            <a:ext cx="284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RED en ANTENA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7" name="AutoShape 40"/>
          <p:cNvSpPr>
            <a:spLocks noChangeArrowheads="1"/>
          </p:cNvSpPr>
          <p:nvPr/>
        </p:nvSpPr>
        <p:spPr bwMode="auto">
          <a:xfrm>
            <a:off x="8355389" y="4084665"/>
            <a:ext cx="330200" cy="428625"/>
          </a:xfrm>
          <a:prstGeom prst="lightningBol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239" name="Text Box 47"/>
          <p:cNvSpPr txBox="1">
            <a:spLocks noChangeArrowheads="1"/>
          </p:cNvSpPr>
          <p:nvPr/>
        </p:nvSpPr>
        <p:spPr bwMode="auto">
          <a:xfrm>
            <a:off x="480448" y="5469581"/>
            <a:ext cx="8260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SELECTIVIDAD CRONOMÉTRICA </a:t>
            </a:r>
            <a:r>
              <a:rPr lang="es-ES" sz="2000" u="sng" dirty="0" smtClean="0">
                <a:solidFill>
                  <a:schemeClr val="tx1"/>
                </a:solidFill>
                <a:latin typeface="+mn-lt"/>
              </a:rPr>
              <a:t>si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tndA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&gt;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ttdB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0" name="239 Forma libre"/>
          <p:cNvSpPr/>
          <p:nvPr/>
        </p:nvSpPr>
        <p:spPr>
          <a:xfrm>
            <a:off x="2758699" y="2557219"/>
            <a:ext cx="263470" cy="759417"/>
          </a:xfrm>
          <a:custGeom>
            <a:avLst/>
            <a:gdLst>
              <a:gd name="connsiteX0" fmla="*/ 960895 w 960895"/>
              <a:gd name="connsiteY0" fmla="*/ 92989 h 1766806"/>
              <a:gd name="connsiteX1" fmla="*/ 526943 w 960895"/>
              <a:gd name="connsiteY1" fmla="*/ 278969 h 1766806"/>
              <a:gd name="connsiteX2" fmla="*/ 0 w 960895"/>
              <a:gd name="connsiteY2" fmla="*/ 1766806 h 1766806"/>
              <a:gd name="connsiteX3" fmla="*/ 0 w 960895"/>
              <a:gd name="connsiteY3" fmla="*/ 1766806 h 17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895" h="1766806">
                <a:moveTo>
                  <a:pt x="960895" y="92989"/>
                </a:moveTo>
                <a:cubicBezTo>
                  <a:pt x="823993" y="46494"/>
                  <a:pt x="687092" y="0"/>
                  <a:pt x="526943" y="278969"/>
                </a:cubicBezTo>
                <a:cubicBezTo>
                  <a:pt x="366794" y="557938"/>
                  <a:pt x="0" y="1766806"/>
                  <a:pt x="0" y="1766806"/>
                </a:cubicBezTo>
                <a:lnTo>
                  <a:pt x="0" y="1766806"/>
                </a:ln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Text Box 140"/>
          <p:cNvSpPr txBox="1">
            <a:spLocks noChangeArrowheads="1"/>
          </p:cNvSpPr>
          <p:nvPr/>
        </p:nvSpPr>
        <p:spPr bwMode="auto">
          <a:xfrm>
            <a:off x="2542124" y="3385626"/>
            <a:ext cx="720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bg1"/>
                </a:solidFill>
                <a:latin typeface="+mn-lt"/>
                <a:sym typeface="Wingdings 3"/>
              </a:rPr>
              <a:t>t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82" grpId="0"/>
      <p:bldP spid="191" grpId="0"/>
      <p:bldP spid="192" grpId="0"/>
      <p:bldP spid="239" grpId="0"/>
      <p:bldP spid="240" grpId="0" animBg="1"/>
      <p:bldP spid="13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818</Words>
  <Application>Microsoft Office PowerPoint</Application>
  <PresentationFormat>Affichage à l'écran (4:3)</PresentationFormat>
  <Paragraphs>216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Tema de Office</vt:lpstr>
      <vt:lpstr>DISTRIBUCIÓN B.T</vt:lpstr>
      <vt:lpstr>TÉCNICAS DE SELECTIVIDAD</vt:lpstr>
      <vt:lpstr>Présentation PowerPoint</vt:lpstr>
      <vt:lpstr>Présentation PowerPoint</vt:lpstr>
      <vt:lpstr>SELECTIVIDAD AMPERIMÉTRICA</vt:lpstr>
      <vt:lpstr>Présentation PowerPoint</vt:lpstr>
      <vt:lpstr>Présentation PowerPoint</vt:lpstr>
      <vt:lpstr>SELECTIVIDAD CRONOMÉTRICA</vt:lpstr>
      <vt:lpstr>Présentation PowerPoint</vt:lpstr>
      <vt:lpstr>Présentation PowerPoint</vt:lpstr>
      <vt:lpstr>SELECTIVIDAD LÓGICA</vt:lpstr>
      <vt:lpstr>Présentation PowerPoint</vt:lpstr>
      <vt:lpstr>SELECTIVIDAD DIFERENCIAL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SÉLECTIVITÉ DES PROTECTIONS</dc:title>
  <dc:creator>delannoy</dc:creator>
  <cp:lastModifiedBy>RNR STI</cp:lastModifiedBy>
  <cp:revision>160</cp:revision>
  <dcterms:created xsi:type="dcterms:W3CDTF">2005-05-06T14:46:19Z</dcterms:created>
  <dcterms:modified xsi:type="dcterms:W3CDTF">2013-11-05T17:05:40Z</dcterms:modified>
</cp:coreProperties>
</file>