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6" r:id="rId3"/>
    <p:sldId id="258" r:id="rId4"/>
    <p:sldId id="260" r:id="rId5"/>
    <p:sldId id="259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15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21E986A-4680-4EAD-ADF8-FA7A786C1D5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646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B71E3F5-6575-40BC-BFC9-0E49B21D372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9913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1E3F5-6575-40BC-BFC9-0E49B21D372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71C7561-E618-476E-9749-D3838553BAC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E2BCA-20E4-414C-9767-730F629261A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E7CCC-8685-48C0-A29C-A16F129AB2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0121F-7850-46D1-A7C1-84A75299145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97209-BE43-4F8B-A306-89CEA53139D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9F97F-4517-4C73-BFA8-88506ABED34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3EB3C-BEAB-443F-8E42-D226741FE55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12571-DC8F-4DC9-A89B-82D5F4CDF6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5C915-A825-4A50-9343-B4040ED82CD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48A8E-3837-4E8B-BC73-4212CD0E22E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11EE3-A6D7-47CC-9B3E-57152E1FC75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F79D51-6553-4D81-8564-1BB2C8D93220}" type="slidenum">
              <a:rPr lang="fr-FR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hyperlink" Target="http://www.vanlien.be/productoverzicht.php?lang=fr&amp;catno=11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4.jpeg"/><Relationship Id="rId2" Type="http://schemas.openxmlformats.org/officeDocument/2006/relationships/hyperlink" Target="http://www.vanlien.be/productoverzicht.php?lang=fr&amp;catno=1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665109" y="2990844"/>
            <a:ext cx="7772400" cy="10874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DISTRIBUCIÓN B.T</a:t>
            </a:r>
          </a:p>
        </p:txBody>
      </p:sp>
      <p:pic>
        <p:nvPicPr>
          <p:cNvPr id="5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0558" y="800064"/>
            <a:ext cx="2108811" cy="153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ine 53"/>
          <p:cNvSpPr>
            <a:spLocks noChangeShapeType="1"/>
          </p:cNvSpPr>
          <p:nvPr/>
        </p:nvSpPr>
        <p:spPr bwMode="auto">
          <a:xfrm>
            <a:off x="6840252" y="5193196"/>
            <a:ext cx="1" cy="4680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61" name="60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083" y="1530324"/>
            <a:ext cx="2772308" cy="176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ESTRUCTURA DE UN SISTEMA DE DISTRIBUCIÓN B.T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890975" y="4117033"/>
            <a:ext cx="357188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IB1</a:t>
            </a: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691075" y="4117033"/>
            <a:ext cx="357188" cy="217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IB3</a:t>
            </a: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291025" y="4117033"/>
            <a:ext cx="357188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IB2</a:t>
            </a:r>
            <a:endParaRPr kumimoji="0" 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3776674" y="3465514"/>
            <a:ext cx="357169" cy="23083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IB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586149" y="2260584"/>
            <a:ext cx="1606572" cy="864096"/>
          </a:xfrm>
          <a:prstGeom prst="rect">
            <a:avLst/>
          </a:prstGeom>
          <a:solidFill>
            <a:srgbClr val="FFFFFF"/>
          </a:solidFill>
          <a:ln w="19050" cap="rnd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622662" y="3356992"/>
            <a:ext cx="1401788" cy="792088"/>
          </a:xfrm>
          <a:prstGeom prst="rect">
            <a:avLst/>
          </a:prstGeom>
          <a:noFill/>
          <a:ln w="19050" cap="rnd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3707904" y="2780926"/>
            <a:ext cx="1332148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H="1">
            <a:off x="3779912" y="2780928"/>
            <a:ext cx="0" cy="50405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4391980" y="2780928"/>
            <a:ext cx="0" cy="504056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4997462" y="2780358"/>
            <a:ext cx="6586" cy="504626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H="1">
            <a:off x="4283088" y="1952836"/>
            <a:ext cx="880" cy="8306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3740163" y="2850208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4349763" y="2847033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4940313" y="2837508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247964" y="2492896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779912" y="3284984"/>
            <a:ext cx="39604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4175956" y="3501008"/>
            <a:ext cx="0" cy="31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3768738" y="3828108"/>
            <a:ext cx="1200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flipH="1">
            <a:off x="3889388" y="3836045"/>
            <a:ext cx="0" cy="795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4175956" y="3284984"/>
            <a:ext cx="1" cy="4680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3852875" y="3915420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 flipH="1" flipV="1">
            <a:off x="2162141" y="2735253"/>
            <a:ext cx="1643083" cy="51118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flipH="1">
            <a:off x="3309950" y="4631383"/>
            <a:ext cx="5794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3309950" y="4631383"/>
            <a:ext cx="1910" cy="8498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H="1">
            <a:off x="4752020" y="4653136"/>
            <a:ext cx="50405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4" name="53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8312" y="1128681"/>
            <a:ext cx="900100" cy="1063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54 Imagen" descr="sb_077_a_2_cat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40416" y="2370123"/>
            <a:ext cx="1116124" cy="89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56 Imagen" descr="Industriel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12060" y="5589240"/>
            <a:ext cx="86409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15" descr="Moteurs aynchron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9772" y="5589240"/>
            <a:ext cx="1099759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16" descr="p07q1-2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5589240"/>
            <a:ext cx="864096" cy="65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59 Imagen" descr="Image47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2201" y="982629"/>
            <a:ext cx="1188132" cy="1035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143508" y="3573016"/>
            <a:ext cx="2966715" cy="1584176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A nivel de los circuitos de</a:t>
            </a:r>
            <a:r>
              <a:rPr kumimoji="0" lang="es-ES" sz="1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distribución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kumimoji="0" lang="es-ES" sz="9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  <a:p>
            <a:pPr>
              <a:buClr>
                <a:srgbClr val="000000"/>
              </a:buClr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La</a:t>
            </a:r>
            <a:r>
              <a:rPr kumimoji="0" lang="es-ES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corriente de empleo c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orresponde a la potencia de utilización</a:t>
            </a:r>
            <a:r>
              <a:rPr kumimoji="0" lang="es-ES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la cual tiene</a:t>
            </a:r>
            <a:r>
              <a:rPr kumimoji="0" lang="es-ES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en cuenta de los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coeficientes de simultaneidad </a:t>
            </a:r>
            <a:r>
              <a:rPr kumimoji="0" lang="es-E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ks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y de utilización </a:t>
            </a:r>
            <a:r>
              <a:rPr kumimoji="0" lang="es-ES" sz="1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ku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noProof="1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noProof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0 &lt; ku o ks &lt; 1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5959494" y="3830643"/>
            <a:ext cx="2916324" cy="936104"/>
          </a:xfrm>
          <a:prstGeom prst="rect">
            <a:avLst/>
          </a:prstGeom>
          <a:solidFill>
            <a:srgbClr val="FFFFFF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A nivel de los circuitos terminales…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endParaRPr lang="es-ES" sz="12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La</a:t>
            </a:r>
            <a:r>
              <a:rPr kumimoji="0" lang="es-ES" sz="1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corriente de empleo c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orresponde a la potencia aparente S (VA) de los receptores.</a:t>
            </a:r>
          </a:p>
        </p:txBody>
      </p:sp>
      <p:sp>
        <p:nvSpPr>
          <p:cNvPr id="64" name="63 Rectángulo"/>
          <p:cNvSpPr/>
          <p:nvPr/>
        </p:nvSpPr>
        <p:spPr>
          <a:xfrm>
            <a:off x="3440097" y="763551"/>
            <a:ext cx="183620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TRANSFORMADOR MT/BT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64 Rectángulo"/>
          <p:cNvSpPr/>
          <p:nvPr/>
        </p:nvSpPr>
        <p:spPr>
          <a:xfrm>
            <a:off x="6215085" y="1420785"/>
            <a:ext cx="183620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DISPOSITIVO DE PROTECCIÓN PRINCIPAL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5521338" y="2187558"/>
            <a:ext cx="183620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BARAJE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971600" y="1304764"/>
            <a:ext cx="183620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CANALIZACIÓN 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Line 64"/>
          <p:cNvSpPr>
            <a:spLocks noChangeShapeType="1"/>
          </p:cNvSpPr>
          <p:nvPr/>
        </p:nvSpPr>
        <p:spPr bwMode="auto">
          <a:xfrm>
            <a:off x="4319972" y="3825044"/>
            <a:ext cx="0" cy="16561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5256076" y="4653136"/>
            <a:ext cx="0" cy="8343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0" name="Line 49"/>
          <p:cNvSpPr>
            <a:spLocks noChangeShapeType="1"/>
          </p:cNvSpPr>
          <p:nvPr/>
        </p:nvSpPr>
        <p:spPr bwMode="auto">
          <a:xfrm>
            <a:off x="4752020" y="3825044"/>
            <a:ext cx="0" cy="82809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1" name="70 Rectángulo"/>
          <p:cNvSpPr/>
          <p:nvPr/>
        </p:nvSpPr>
        <p:spPr>
          <a:xfrm>
            <a:off x="4352922" y="3392487"/>
            <a:ext cx="657234" cy="292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Tablero terminal</a:t>
            </a:r>
            <a:endParaRPr lang="es-CO" sz="10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3513123" y="2297097"/>
            <a:ext cx="693747" cy="401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Tablero principal </a:t>
            </a:r>
            <a:endParaRPr lang="es-CO" sz="10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121" name="Picture 73" descr="http://www.usinenouvelle.com/expo/img/armoire-electrique-mon-000129182-4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8371" y="1749402"/>
            <a:ext cx="1235079" cy="1878768"/>
          </a:xfrm>
          <a:prstGeom prst="rect">
            <a:avLst/>
          </a:prstGeom>
          <a:noFill/>
        </p:spPr>
      </p:pic>
      <p:pic>
        <p:nvPicPr>
          <p:cNvPr id="2123" name="Picture 75" descr="http://i01.i.aliimg.com/photo/458214297/Schneider_MCB_Circuit_Breaker_v0.summ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6056" y="3717032"/>
            <a:ext cx="432048" cy="459625"/>
          </a:xfrm>
          <a:prstGeom prst="rect">
            <a:avLst/>
          </a:prstGeom>
          <a:noFill/>
        </p:spPr>
      </p:pic>
      <p:sp>
        <p:nvSpPr>
          <p:cNvPr id="77" name="7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8" name="Rectangle 54"/>
          <p:cNvSpPr>
            <a:spLocks noChangeArrowheads="1"/>
          </p:cNvSpPr>
          <p:nvPr/>
        </p:nvSpPr>
        <p:spPr bwMode="auto">
          <a:xfrm>
            <a:off x="4139952" y="3465004"/>
            <a:ext cx="114300" cy="142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4281500" y="3905895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4691075" y="3905895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9" name="Rectangle 56"/>
          <p:cNvSpPr>
            <a:spLocks noChangeArrowheads="1"/>
          </p:cNvSpPr>
          <p:nvPr/>
        </p:nvSpPr>
        <p:spPr bwMode="auto">
          <a:xfrm>
            <a:off x="6804248" y="5337212"/>
            <a:ext cx="114300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1" name="Line 51"/>
          <p:cNvSpPr>
            <a:spLocks noChangeShapeType="1"/>
          </p:cNvSpPr>
          <p:nvPr/>
        </p:nvSpPr>
        <p:spPr bwMode="auto">
          <a:xfrm flipH="1">
            <a:off x="7128284" y="5517232"/>
            <a:ext cx="0" cy="1440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2" name="Line 51"/>
          <p:cNvSpPr>
            <a:spLocks noChangeShapeType="1"/>
          </p:cNvSpPr>
          <p:nvPr/>
        </p:nvSpPr>
        <p:spPr bwMode="auto">
          <a:xfrm flipH="1">
            <a:off x="7128284" y="5193196"/>
            <a:ext cx="0" cy="108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cxnSp>
        <p:nvCxnSpPr>
          <p:cNvPr id="84" name="83 Conector recto"/>
          <p:cNvCxnSpPr/>
          <p:nvPr/>
        </p:nvCxnSpPr>
        <p:spPr>
          <a:xfrm>
            <a:off x="7092280" y="5265204"/>
            <a:ext cx="72008" cy="72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flipH="1">
            <a:off x="7092280" y="5265204"/>
            <a:ext cx="72008" cy="72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51"/>
          <p:cNvSpPr>
            <a:spLocks noChangeShapeType="1"/>
          </p:cNvSpPr>
          <p:nvPr/>
        </p:nvSpPr>
        <p:spPr bwMode="auto">
          <a:xfrm>
            <a:off x="7020272" y="5301208"/>
            <a:ext cx="108012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8" name="Line 51"/>
          <p:cNvSpPr>
            <a:spLocks noChangeShapeType="1"/>
          </p:cNvSpPr>
          <p:nvPr/>
        </p:nvSpPr>
        <p:spPr bwMode="auto">
          <a:xfrm flipH="1">
            <a:off x="8136396" y="5517232"/>
            <a:ext cx="0" cy="1440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9" name="Line 51"/>
          <p:cNvSpPr>
            <a:spLocks noChangeShapeType="1"/>
          </p:cNvSpPr>
          <p:nvPr/>
        </p:nvSpPr>
        <p:spPr bwMode="auto">
          <a:xfrm flipH="1">
            <a:off x="8136396" y="5193196"/>
            <a:ext cx="0" cy="108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cxnSp>
        <p:nvCxnSpPr>
          <p:cNvPr id="91" name="90 Conector recto"/>
          <p:cNvCxnSpPr/>
          <p:nvPr/>
        </p:nvCxnSpPr>
        <p:spPr>
          <a:xfrm flipH="1">
            <a:off x="8100392" y="5301208"/>
            <a:ext cx="7200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ine 51"/>
          <p:cNvSpPr>
            <a:spLocks noChangeShapeType="1"/>
          </p:cNvSpPr>
          <p:nvPr/>
        </p:nvSpPr>
        <p:spPr bwMode="auto">
          <a:xfrm>
            <a:off x="8028384" y="5301208"/>
            <a:ext cx="108012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6" name="95 Elipse"/>
          <p:cNvSpPr/>
          <p:nvPr/>
        </p:nvSpPr>
        <p:spPr>
          <a:xfrm>
            <a:off x="8100392" y="5301208"/>
            <a:ext cx="72008" cy="72008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3" name="Line 53"/>
          <p:cNvSpPr>
            <a:spLocks noChangeShapeType="1"/>
          </p:cNvSpPr>
          <p:nvPr/>
        </p:nvSpPr>
        <p:spPr bwMode="auto">
          <a:xfrm>
            <a:off x="7812360" y="5193196"/>
            <a:ext cx="1" cy="4680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80" name="Rectangle 54"/>
          <p:cNvSpPr>
            <a:spLocks noChangeArrowheads="1"/>
          </p:cNvSpPr>
          <p:nvPr/>
        </p:nvSpPr>
        <p:spPr bwMode="auto">
          <a:xfrm>
            <a:off x="7776356" y="5337212"/>
            <a:ext cx="114300" cy="142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4" name="103 Rectángulo"/>
          <p:cNvSpPr/>
          <p:nvPr/>
        </p:nvSpPr>
        <p:spPr>
          <a:xfrm>
            <a:off x="6336196" y="5733256"/>
            <a:ext cx="118813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Disyuntor</a:t>
            </a:r>
            <a:endParaRPr lang="es-CO" sz="10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104 Rectángulo"/>
          <p:cNvSpPr/>
          <p:nvPr/>
        </p:nvSpPr>
        <p:spPr>
          <a:xfrm>
            <a:off x="7452320" y="5733256"/>
            <a:ext cx="1188132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Seccionador-</a:t>
            </a:r>
          </a:p>
          <a:p>
            <a:pPr algn="ctr"/>
            <a:r>
              <a:rPr lang="es-CO" sz="1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Interruptor</a:t>
            </a:r>
            <a:endParaRPr lang="es-CO" sz="10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6" name="Picture 2" descr="http://www.cables-alimentation-electriques.com/images/medium/prod/HO7RNF_MED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23628" y="5301208"/>
            <a:ext cx="1008112" cy="670782"/>
          </a:xfrm>
          <a:prstGeom prst="rect">
            <a:avLst/>
          </a:prstGeom>
          <a:noFill/>
        </p:spPr>
      </p:pic>
      <p:sp>
        <p:nvSpPr>
          <p:cNvPr id="107" name="Line 57"/>
          <p:cNvSpPr>
            <a:spLocks noChangeShapeType="1"/>
          </p:cNvSpPr>
          <p:nvPr/>
        </p:nvSpPr>
        <p:spPr bwMode="auto">
          <a:xfrm flipH="1">
            <a:off x="2303748" y="5193196"/>
            <a:ext cx="1008112" cy="324036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8" name="107 Rectángulo"/>
          <p:cNvSpPr/>
          <p:nvPr/>
        </p:nvSpPr>
        <p:spPr>
          <a:xfrm>
            <a:off x="1249317" y="5805264"/>
            <a:ext cx="76677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CABLE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108 Rectángulo"/>
          <p:cNvSpPr/>
          <p:nvPr/>
        </p:nvSpPr>
        <p:spPr>
          <a:xfrm>
            <a:off x="3403584" y="6277014"/>
            <a:ext cx="1836204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CARGAS</a:t>
            </a:r>
            <a:endParaRPr lang="es-CO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 flipV="1">
            <a:off x="4973643" y="4232286"/>
            <a:ext cx="985851" cy="73026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5046669" y="2733661"/>
            <a:ext cx="766773" cy="29369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 flipV="1">
            <a:off x="4425948" y="1931966"/>
            <a:ext cx="1424007" cy="58420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 flipH="1">
            <a:off x="3111480" y="3599305"/>
            <a:ext cx="693746" cy="1948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oval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METODOLOGÍA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57" name="56 Imagen" descr="Industriel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589240"/>
            <a:ext cx="86409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15" descr="Moteurs aynchron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5589240"/>
            <a:ext cx="1099759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16" descr="p07q1-2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8004" y="5589240"/>
            <a:ext cx="864096" cy="65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563465" y="3826194"/>
            <a:ext cx="457522" cy="29147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900" b="1" dirty="0">
                <a:solidFill>
                  <a:srgbClr val="FF0000"/>
                </a:solidFill>
                <a:latin typeface="Eurostile" pitchFamily="34" charset="0"/>
              </a:rPr>
              <a:t>S</a:t>
            </a: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1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5679589" y="3826194"/>
            <a:ext cx="457522" cy="277301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S3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5175533" y="3826194"/>
            <a:ext cx="457522" cy="29147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S2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4563465" y="3034106"/>
            <a:ext cx="319318" cy="23083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900" b="1" dirty="0">
                <a:solidFill>
                  <a:srgbClr val="FF0000"/>
                </a:solidFill>
                <a:latin typeface="Eurostile" pitchFamily="34" charset="0"/>
              </a:rPr>
              <a:t>S</a:t>
            </a: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Eurostile" pitchFamily="34" charset="0"/>
              </a:rPr>
              <a:t>B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279896" y="1530325"/>
            <a:ext cx="1912284" cy="926568"/>
          </a:xfrm>
          <a:prstGeom prst="rect">
            <a:avLst/>
          </a:prstGeom>
          <a:solidFill>
            <a:srgbClr val="FFFFFF"/>
          </a:solidFill>
          <a:ln w="19050" cap="rnd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4133845" y="2708920"/>
            <a:ext cx="1901982" cy="1037217"/>
          </a:xfrm>
          <a:prstGeom prst="rect">
            <a:avLst/>
          </a:prstGeom>
          <a:noFill/>
          <a:ln w="19050" cap="rnd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V="1">
            <a:off x="4463988" y="1988840"/>
            <a:ext cx="153727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4463988" y="1988840"/>
            <a:ext cx="0" cy="6480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5220072" y="1988840"/>
            <a:ext cx="0" cy="61206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6001258" y="2000984"/>
            <a:ext cx="10902" cy="59992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H="1">
            <a:off x="5112060" y="1448780"/>
            <a:ext cx="0" cy="5400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4389435" y="2078019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5156208" y="2078019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5922981" y="2078019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5046669" y="1639863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4463988" y="2636912"/>
            <a:ext cx="50729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 flipH="1">
            <a:off x="4968043" y="2636912"/>
            <a:ext cx="1" cy="6840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4427386" y="3336891"/>
            <a:ext cx="153727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 flipH="1">
            <a:off x="4581926" y="3347011"/>
            <a:ext cx="0" cy="1014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4968044" y="2888940"/>
            <a:ext cx="0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4535487" y="3429000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flipH="1">
            <a:off x="3839725" y="4361086"/>
            <a:ext cx="74220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3851920" y="4365104"/>
            <a:ext cx="2447" cy="10835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H="1">
            <a:off x="5686871" y="4388821"/>
            <a:ext cx="64564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8" name="Line 64"/>
          <p:cNvSpPr>
            <a:spLocks noChangeShapeType="1"/>
          </p:cNvSpPr>
          <p:nvPr/>
        </p:nvSpPr>
        <p:spPr bwMode="auto">
          <a:xfrm>
            <a:off x="5133461" y="3332984"/>
            <a:ext cx="0" cy="211167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6332515" y="4388821"/>
            <a:ext cx="0" cy="106379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0" name="Line 49"/>
          <p:cNvSpPr>
            <a:spLocks noChangeShapeType="1"/>
          </p:cNvSpPr>
          <p:nvPr/>
        </p:nvSpPr>
        <p:spPr bwMode="auto">
          <a:xfrm>
            <a:off x="5686871" y="3332984"/>
            <a:ext cx="0" cy="1055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1" name="70 Rectángulo"/>
          <p:cNvSpPr/>
          <p:nvPr/>
        </p:nvSpPr>
        <p:spPr>
          <a:xfrm>
            <a:off x="4133844" y="2698740"/>
            <a:ext cx="730260" cy="438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Tablero terminal</a:t>
            </a:r>
            <a:endParaRPr lang="es-CO" sz="10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4279896" y="1530324"/>
            <a:ext cx="733352" cy="3734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Tablero principal </a:t>
            </a:r>
            <a:endParaRPr lang="es-CO" sz="10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V="1">
            <a:off x="4851497" y="3142118"/>
            <a:ext cx="220742" cy="79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flipV="1">
            <a:off x="4491457" y="3826194"/>
            <a:ext cx="220742" cy="79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flipV="1">
            <a:off x="5031517" y="3826194"/>
            <a:ext cx="220742" cy="79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V="1">
            <a:off x="5571577" y="3826194"/>
            <a:ext cx="220742" cy="79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Rectángulo"/>
          <p:cNvSpPr/>
          <p:nvPr/>
        </p:nvSpPr>
        <p:spPr>
          <a:xfrm>
            <a:off x="0" y="692696"/>
            <a:ext cx="291632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SECCIÓN DE LOS CONDUCTORES </a:t>
            </a:r>
            <a:r>
              <a:rPr lang="es-CO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(mm</a:t>
            </a:r>
            <a:r>
              <a:rPr lang="es-CO" sz="12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²)</a:t>
            </a: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CO" sz="1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0" y="2708920"/>
            <a:ext cx="370790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CAÍDA DE TENSIÓN EN LAS CANALIZACIONES </a:t>
            </a:r>
            <a:r>
              <a:rPr lang="el-GR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s-CO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U/U </a:t>
            </a: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(%)</a:t>
            </a:r>
            <a:endParaRPr lang="es-CO" sz="1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143508" y="764704"/>
            <a:ext cx="3311860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Tipo de canalización</a:t>
            </a:r>
          </a:p>
          <a:p>
            <a:pPr>
              <a:buFontTx/>
              <a:buChar char="-"/>
            </a:pP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Cantidad de circuitos ubicados en la canalización</a:t>
            </a:r>
          </a:p>
          <a:p>
            <a:pPr>
              <a:buFontTx/>
              <a:buChar char="-"/>
            </a:pPr>
            <a:r>
              <a:rPr lang="es-CO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Temperatura ambiente </a:t>
            </a:r>
            <a:r>
              <a:rPr lang="el-GR" sz="10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θ</a:t>
            </a:r>
            <a:r>
              <a:rPr lang="es-CO" sz="10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y Tipo de aislante del cable </a:t>
            </a:r>
          </a:p>
        </p:txBody>
      </p:sp>
      <p:graphicFrame>
        <p:nvGraphicFramePr>
          <p:cNvPr id="80" name="79 Tabla"/>
          <p:cNvGraphicFramePr>
            <a:graphicFrameLocks noGrp="1"/>
          </p:cNvGraphicFramePr>
          <p:nvPr/>
        </p:nvGraphicFramePr>
        <p:xfrm>
          <a:off x="143508" y="3068960"/>
          <a:ext cx="3492388" cy="1150843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52128"/>
                <a:gridCol w="1301487"/>
                <a:gridCol w="1038773"/>
              </a:tblGrid>
              <a:tr h="388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noProof="0" dirty="0" smtClean="0">
                          <a:latin typeface="Calibri" pitchFamily="34" charset="0"/>
                          <a:cs typeface="Calibri" pitchFamily="34" charset="0"/>
                        </a:rPr>
                        <a:t>Tipo de alimentación 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noProof="0" dirty="0" smtClean="0">
                          <a:latin typeface="Calibri" pitchFamily="34" charset="0"/>
                          <a:cs typeface="Calibri" pitchFamily="34" charset="0"/>
                        </a:rPr>
                        <a:t>Iluminación</a:t>
                      </a:r>
                      <a:r>
                        <a:rPr lang="es-ES" sz="1000" b="1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noProof="0" dirty="0" smtClean="0">
                          <a:latin typeface="Calibri" pitchFamily="34" charset="0"/>
                          <a:cs typeface="Calibri" pitchFamily="34" charset="0"/>
                        </a:rPr>
                        <a:t>Otros usos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1" noProof="0" dirty="0" smtClean="0">
                          <a:latin typeface="Calibri" pitchFamily="34" charset="0"/>
                          <a:cs typeface="Calibri" pitchFamily="34" charset="0"/>
                        </a:rPr>
                        <a:t>(fuerza motriz)</a:t>
                      </a:r>
                      <a:endParaRPr lang="es-ES" sz="1000" b="1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8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Red B.T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de distribución publica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   3 %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   5 %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44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Subestación privada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   6 %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noProof="0" dirty="0" smtClean="0">
                          <a:latin typeface="Calibri" pitchFamily="34" charset="0"/>
                          <a:cs typeface="Calibri" pitchFamily="34" charset="0"/>
                        </a:rPr>
                        <a:t>   8 %</a:t>
                      </a:r>
                      <a:endParaRPr lang="es-ES" sz="1000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1" name="Text Box 32"/>
          <p:cNvSpPr txBox="1">
            <a:spLocks noChangeArrowheads="1"/>
          </p:cNvSpPr>
          <p:nvPr/>
        </p:nvSpPr>
        <p:spPr bwMode="auto">
          <a:xfrm>
            <a:off x="3887924" y="5229200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s-CO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U1/U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Text Box 32"/>
          <p:cNvSpPr txBox="1">
            <a:spLocks noChangeArrowheads="1"/>
          </p:cNvSpPr>
          <p:nvPr/>
        </p:nvSpPr>
        <p:spPr bwMode="auto">
          <a:xfrm>
            <a:off x="5184068" y="5229200"/>
            <a:ext cx="612068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s-CO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U2/U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Text Box 32"/>
          <p:cNvSpPr txBox="1">
            <a:spLocks noChangeArrowheads="1"/>
          </p:cNvSpPr>
          <p:nvPr/>
        </p:nvSpPr>
        <p:spPr bwMode="auto">
          <a:xfrm>
            <a:off x="6408204" y="5229200"/>
            <a:ext cx="612068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s-CO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U3/U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0" y="4329100"/>
            <a:ext cx="31318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CORRIENTE DE CORTOCIRCUITO </a:t>
            </a:r>
            <a:r>
              <a:rPr lang="es-CO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Ipcc</a:t>
            </a: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(kA)</a:t>
            </a:r>
            <a:endParaRPr lang="es-CO" sz="1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84 Rayo"/>
          <p:cNvSpPr/>
          <p:nvPr/>
        </p:nvSpPr>
        <p:spPr>
          <a:xfrm>
            <a:off x="3635896" y="4941168"/>
            <a:ext cx="144016" cy="252028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8" name="87 Rayo"/>
          <p:cNvSpPr/>
          <p:nvPr/>
        </p:nvSpPr>
        <p:spPr>
          <a:xfrm>
            <a:off x="5256076" y="3027356"/>
            <a:ext cx="119210" cy="257627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9" name="88 Rayo"/>
          <p:cNvSpPr/>
          <p:nvPr/>
        </p:nvSpPr>
        <p:spPr>
          <a:xfrm>
            <a:off x="4932040" y="4941168"/>
            <a:ext cx="144016" cy="252028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0" name="89 Rayo"/>
          <p:cNvSpPr/>
          <p:nvPr/>
        </p:nvSpPr>
        <p:spPr>
          <a:xfrm>
            <a:off x="6120172" y="4941168"/>
            <a:ext cx="144016" cy="252028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7346" name="Picture 2" descr="http://www.cables-alimentation-electriques.com/images/medium/prod/HO7RNF_M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4228" y="3356992"/>
            <a:ext cx="1900944" cy="1264859"/>
          </a:xfrm>
          <a:prstGeom prst="rect">
            <a:avLst/>
          </a:prstGeom>
          <a:noFill/>
        </p:spPr>
      </p:pic>
      <p:pic>
        <p:nvPicPr>
          <p:cNvPr id="57350" name="Picture 6" descr="http://www.legrand.fr/files/fck/Image/1524_JPG/135017H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664804"/>
            <a:ext cx="900100" cy="900100"/>
          </a:xfrm>
          <a:prstGeom prst="rect">
            <a:avLst/>
          </a:prstGeom>
          <a:noFill/>
        </p:spPr>
      </p:pic>
      <p:pic>
        <p:nvPicPr>
          <p:cNvPr id="57352" name="Picture 8" descr="http://static.eprofeel.com/salons/t/1/495a/photo_111110522609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39652" y="1556792"/>
            <a:ext cx="1620180" cy="1121165"/>
          </a:xfrm>
          <a:prstGeom prst="rect">
            <a:avLst/>
          </a:prstGeom>
          <a:noFill/>
        </p:spPr>
      </p:pic>
      <p:sp>
        <p:nvSpPr>
          <p:cNvPr id="91" name="Text Box 32"/>
          <p:cNvSpPr txBox="1">
            <a:spLocks noChangeArrowheads="1"/>
          </p:cNvSpPr>
          <p:nvPr/>
        </p:nvSpPr>
        <p:spPr bwMode="auto">
          <a:xfrm>
            <a:off x="3851920" y="4797152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9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 1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Text Box 32"/>
          <p:cNvSpPr txBox="1">
            <a:spLocks noChangeArrowheads="1"/>
          </p:cNvSpPr>
          <p:nvPr/>
        </p:nvSpPr>
        <p:spPr bwMode="auto">
          <a:xfrm>
            <a:off x="5148064" y="4797152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9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 2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Text Box 32"/>
          <p:cNvSpPr txBox="1">
            <a:spLocks noChangeArrowheads="1"/>
          </p:cNvSpPr>
          <p:nvPr/>
        </p:nvSpPr>
        <p:spPr bwMode="auto">
          <a:xfrm>
            <a:off x="6336196" y="4797152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9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 3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Text Box 32"/>
          <p:cNvSpPr txBox="1">
            <a:spLocks noChangeArrowheads="1"/>
          </p:cNvSpPr>
          <p:nvPr/>
        </p:nvSpPr>
        <p:spPr bwMode="auto">
          <a:xfrm>
            <a:off x="5364088" y="3032956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9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 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94 Rectángulo"/>
          <p:cNvSpPr/>
          <p:nvPr/>
        </p:nvSpPr>
        <p:spPr>
          <a:xfrm>
            <a:off x="0" y="4581128"/>
            <a:ext cx="3311860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s-CO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IB &lt; Calibre protección In  o Ir  &lt; IZ</a:t>
            </a:r>
          </a:p>
          <a:p>
            <a:pPr>
              <a:buFontTx/>
              <a:buChar char="-"/>
            </a:pP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Poder de Corte  PdC &gt; Ipcc trifásico </a:t>
            </a:r>
          </a:p>
          <a:p>
            <a:pPr>
              <a:buFontTx/>
              <a:buChar char="-"/>
            </a:pPr>
            <a:endParaRPr lang="es-CO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Icu = Poder de Corte ultimo</a:t>
            </a:r>
          </a:p>
          <a:p>
            <a:pPr>
              <a:buFontTx/>
              <a:buChar char="-"/>
            </a:pPr>
            <a:r>
              <a:rPr lang="es-CO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Ics = Poder de Corte en servicio </a:t>
            </a:r>
            <a:r>
              <a:rPr lang="es-CO" sz="10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≤</a:t>
            </a:r>
            <a:r>
              <a:rPr lang="es-C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Icu</a:t>
            </a:r>
          </a:p>
        </p:txBody>
      </p:sp>
      <p:sp>
        <p:nvSpPr>
          <p:cNvPr id="97" name="Text Box 32"/>
          <p:cNvSpPr txBox="1">
            <a:spLocks noChangeArrowheads="1"/>
          </p:cNvSpPr>
          <p:nvPr/>
        </p:nvSpPr>
        <p:spPr bwMode="auto">
          <a:xfrm>
            <a:off x="6084168" y="3140968"/>
            <a:ext cx="648072" cy="29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s-CO" sz="9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U/U</a:t>
            </a:r>
            <a:endParaRPr kumimoji="0" lang="es-CO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97 Elipse"/>
          <p:cNvSpPr/>
          <p:nvPr/>
        </p:nvSpPr>
        <p:spPr>
          <a:xfrm>
            <a:off x="4932040" y="1124744"/>
            <a:ext cx="360040" cy="360040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9" name="98 Elipse"/>
          <p:cNvSpPr/>
          <p:nvPr/>
        </p:nvSpPr>
        <p:spPr>
          <a:xfrm>
            <a:off x="4932040" y="980728"/>
            <a:ext cx="360040" cy="360040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0" name="Line 43"/>
          <p:cNvSpPr>
            <a:spLocks noChangeShapeType="1"/>
          </p:cNvSpPr>
          <p:nvPr/>
        </p:nvSpPr>
        <p:spPr bwMode="auto">
          <a:xfrm flipH="1">
            <a:off x="5112060" y="836712"/>
            <a:ext cx="0" cy="1440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1" name="100 Imagen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1540" y="5625244"/>
            <a:ext cx="6840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10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3</a:t>
            </a:fld>
            <a:endParaRPr lang="fr-FR"/>
          </a:p>
        </p:txBody>
      </p:sp>
      <p:cxnSp>
        <p:nvCxnSpPr>
          <p:cNvPr id="104" name="103 Conector recto"/>
          <p:cNvCxnSpPr/>
          <p:nvPr/>
        </p:nvCxnSpPr>
        <p:spPr>
          <a:xfrm>
            <a:off x="5119695" y="873090"/>
            <a:ext cx="12961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5119695" y="1530324"/>
            <a:ext cx="12961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Rectángulo"/>
          <p:cNvSpPr/>
          <p:nvPr/>
        </p:nvSpPr>
        <p:spPr>
          <a:xfrm>
            <a:off x="6361137" y="690525"/>
            <a:ext cx="109539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noProof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Consumidor </a:t>
            </a:r>
            <a:r>
              <a:rPr lang="es-CO" sz="1000" noProof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M.T</a:t>
            </a:r>
            <a:endParaRPr lang="es-ES" sz="1000" noProof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  <p:sp>
        <p:nvSpPr>
          <p:cNvPr id="114" name="113 Rectángulo"/>
          <p:cNvSpPr/>
          <p:nvPr/>
        </p:nvSpPr>
        <p:spPr>
          <a:xfrm>
            <a:off x="6397650" y="1384272"/>
            <a:ext cx="1058877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s-ES" sz="1000" noProof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Consumidor B.T</a:t>
            </a:r>
            <a:endParaRPr lang="es-ES" sz="1600" noProof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endParaRPr lang="es-CO" sz="10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5630877" y="3429000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5083182" y="3429000"/>
            <a:ext cx="146407" cy="182169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19" name="Rectangle 54"/>
          <p:cNvSpPr>
            <a:spLocks noChangeArrowheads="1"/>
          </p:cNvSpPr>
          <p:nvPr/>
        </p:nvSpPr>
        <p:spPr bwMode="auto">
          <a:xfrm>
            <a:off x="4900617" y="2808279"/>
            <a:ext cx="114300" cy="142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00">
                <a:gamma/>
                <a:shade val="60000"/>
                <a:invGamma/>
              </a:srgb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127" name="126 Grupo"/>
          <p:cNvGrpSpPr/>
          <p:nvPr/>
        </p:nvGrpSpPr>
        <p:grpSpPr>
          <a:xfrm>
            <a:off x="1295636" y="5769260"/>
            <a:ext cx="360040" cy="468052"/>
            <a:chOff x="1619672" y="5625244"/>
            <a:chExt cx="360040" cy="468052"/>
          </a:xfrm>
        </p:grpSpPr>
        <p:sp>
          <p:nvSpPr>
            <p:cNvPr id="120" name="Line 53"/>
            <p:cNvSpPr>
              <a:spLocks noChangeShapeType="1"/>
            </p:cNvSpPr>
            <p:nvPr/>
          </p:nvSpPr>
          <p:spPr bwMode="auto">
            <a:xfrm>
              <a:off x="1655676" y="5625244"/>
              <a:ext cx="1" cy="4680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1619672" y="5769260"/>
              <a:ext cx="114300" cy="1428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2" name="Line 51"/>
            <p:cNvSpPr>
              <a:spLocks noChangeShapeType="1"/>
            </p:cNvSpPr>
            <p:nvPr/>
          </p:nvSpPr>
          <p:spPr bwMode="auto">
            <a:xfrm flipH="1">
              <a:off x="1943708" y="5949280"/>
              <a:ext cx="0" cy="144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3" name="Line 51"/>
            <p:cNvSpPr>
              <a:spLocks noChangeShapeType="1"/>
            </p:cNvSpPr>
            <p:nvPr/>
          </p:nvSpPr>
          <p:spPr bwMode="auto">
            <a:xfrm flipH="1">
              <a:off x="1943708" y="5625244"/>
              <a:ext cx="0" cy="1080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cxnSp>
          <p:nvCxnSpPr>
            <p:cNvPr id="124" name="123 Conector recto"/>
            <p:cNvCxnSpPr/>
            <p:nvPr/>
          </p:nvCxnSpPr>
          <p:spPr>
            <a:xfrm>
              <a:off x="1907704" y="5697252"/>
              <a:ext cx="72008" cy="7200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124 Conector recto"/>
            <p:cNvCxnSpPr/>
            <p:nvPr/>
          </p:nvCxnSpPr>
          <p:spPr>
            <a:xfrm flipH="1">
              <a:off x="1907704" y="5697252"/>
              <a:ext cx="72008" cy="7200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Line 51"/>
            <p:cNvSpPr>
              <a:spLocks noChangeShapeType="1"/>
            </p:cNvSpPr>
            <p:nvPr/>
          </p:nvSpPr>
          <p:spPr bwMode="auto">
            <a:xfrm>
              <a:off x="1835696" y="5733256"/>
              <a:ext cx="108012" cy="2160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</p:grpSp>
      <p:sp>
        <p:nvSpPr>
          <p:cNvPr id="86" name="85 Rayo"/>
          <p:cNvSpPr/>
          <p:nvPr/>
        </p:nvSpPr>
        <p:spPr>
          <a:xfrm>
            <a:off x="5594364" y="1676376"/>
            <a:ext cx="119210" cy="257627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636" y="584684"/>
            <a:ext cx="6248945" cy="571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PRINCIPIOS DE PROTECCIÓN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08204" y="1592796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√t = k.S / Icc </a:t>
            </a:r>
            <a:endParaRPr lang="es-CO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http://www.cables-alimentation-electriques.com/images/medium/prod/HO7RNF_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3988" y="2204864"/>
            <a:ext cx="1900944" cy="1264859"/>
          </a:xfrm>
          <a:prstGeom prst="rect">
            <a:avLst/>
          </a:prstGeom>
          <a:noFill/>
        </p:spPr>
      </p:pic>
      <p:pic>
        <p:nvPicPr>
          <p:cNvPr id="7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6316" y="3861048"/>
            <a:ext cx="100811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Moteurs aynchron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27684" y="2528900"/>
            <a:ext cx="1099759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NIVELES DE CORRIENTE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7020272" y="1196752"/>
            <a:ext cx="1476164" cy="12601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CARACTERÍSTICAS DEL CONDUCTOR</a:t>
            </a:r>
            <a:endParaRPr lang="es-CO" sz="11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7056276" y="2960948"/>
            <a:ext cx="1476164" cy="12601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CARACTERÍSTICAS DEL DISPOSITIVO DE PROTECCIÓN</a:t>
            </a:r>
            <a:endParaRPr lang="es-CO" sz="11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4" name="Picture 2" descr="http://www.cables-alimentation-electriques.com/images/medium/prod/HO7RNF_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548680"/>
            <a:ext cx="2251811" cy="1498320"/>
          </a:xfrm>
          <a:prstGeom prst="rect">
            <a:avLst/>
          </a:prstGeom>
          <a:noFill/>
        </p:spPr>
      </p:pic>
      <p:pic>
        <p:nvPicPr>
          <p:cNvPr id="65" name="64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3868" y="4437112"/>
            <a:ext cx="133214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7" name="66 Conector recto de flecha"/>
          <p:cNvCxnSpPr/>
          <p:nvPr/>
        </p:nvCxnSpPr>
        <p:spPr>
          <a:xfrm>
            <a:off x="575556" y="3068960"/>
            <a:ext cx="68407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791580" y="2024844"/>
            <a:ext cx="111612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corriente de empleo</a:t>
            </a:r>
          </a:p>
          <a:p>
            <a:pPr algn="ctr"/>
            <a:r>
              <a:rPr lang="es-CO" sz="1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IB</a:t>
            </a:r>
            <a:endParaRPr lang="es-CO" sz="11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5" name="94 Conector recto de flecha"/>
          <p:cNvCxnSpPr/>
          <p:nvPr/>
        </p:nvCxnSpPr>
        <p:spPr>
          <a:xfrm>
            <a:off x="1331640" y="26729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Rectángulo"/>
          <p:cNvSpPr/>
          <p:nvPr/>
        </p:nvSpPr>
        <p:spPr>
          <a:xfrm>
            <a:off x="2483768" y="2024844"/>
            <a:ext cx="111612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corriente admisible</a:t>
            </a:r>
          </a:p>
          <a:p>
            <a:pPr algn="ctr"/>
            <a:r>
              <a:rPr lang="es-CO" sz="1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IZ</a:t>
            </a:r>
            <a:endParaRPr lang="es-CO" sz="11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0" name="99 Conector recto de flecha"/>
          <p:cNvCxnSpPr/>
          <p:nvPr/>
        </p:nvCxnSpPr>
        <p:spPr>
          <a:xfrm>
            <a:off x="3023828" y="27089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5" descr="Moteurs aynchron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764704"/>
            <a:ext cx="167582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101 Rectángulo"/>
          <p:cNvSpPr/>
          <p:nvPr/>
        </p:nvSpPr>
        <p:spPr>
          <a:xfrm>
            <a:off x="3959932" y="1916832"/>
            <a:ext cx="1116124" cy="684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valor </a:t>
            </a:r>
            <a:r>
              <a:rPr lang="es-CO" sz="11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referencia del cable </a:t>
            </a:r>
          </a:p>
          <a:p>
            <a:pPr algn="ctr"/>
            <a:r>
              <a:rPr lang="es-CO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1,45.IZ</a:t>
            </a:r>
            <a:endParaRPr lang="es-CO" sz="11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3" name="102 Conector recto de flecha"/>
          <p:cNvCxnSpPr/>
          <p:nvPr/>
        </p:nvCxnSpPr>
        <p:spPr>
          <a:xfrm>
            <a:off x="4499992" y="27089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Rectángulo"/>
          <p:cNvSpPr/>
          <p:nvPr/>
        </p:nvSpPr>
        <p:spPr>
          <a:xfrm>
            <a:off x="1547664" y="3573016"/>
            <a:ext cx="111612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calibre o </a:t>
            </a:r>
            <a:r>
              <a:rPr lang="es-CO" sz="11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orriente de ajuste</a:t>
            </a:r>
          </a:p>
          <a:p>
            <a:pPr algn="ctr"/>
            <a:r>
              <a:rPr lang="es-CO" sz="1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 o Ir</a:t>
            </a:r>
            <a:endParaRPr lang="es-CO" sz="11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5" name="104 Conector recto de flecha"/>
          <p:cNvCxnSpPr/>
          <p:nvPr/>
        </p:nvCxnSpPr>
        <p:spPr>
          <a:xfrm flipV="1">
            <a:off x="2123728" y="31049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recto de flecha"/>
          <p:cNvCxnSpPr/>
          <p:nvPr/>
        </p:nvCxnSpPr>
        <p:spPr>
          <a:xfrm flipV="1">
            <a:off x="3779912" y="31049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Rectángulo"/>
          <p:cNvSpPr/>
          <p:nvPr/>
        </p:nvSpPr>
        <p:spPr>
          <a:xfrm>
            <a:off x="3239852" y="3573016"/>
            <a:ext cx="111612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Corriente de disparo</a:t>
            </a:r>
          </a:p>
          <a:p>
            <a:pPr algn="ctr"/>
            <a:r>
              <a:rPr lang="es-CO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I2</a:t>
            </a:r>
            <a:endParaRPr lang="es-CO" sz="11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109 Rectángulo"/>
          <p:cNvSpPr/>
          <p:nvPr/>
        </p:nvSpPr>
        <p:spPr>
          <a:xfrm>
            <a:off x="5076056" y="1808820"/>
            <a:ext cx="111612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corriente presumido de cortocircuito</a:t>
            </a:r>
          </a:p>
          <a:p>
            <a:pPr algn="ctr"/>
            <a:r>
              <a:rPr lang="es-CO" sz="1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</a:t>
            </a:r>
            <a:endParaRPr lang="es-CO" sz="11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1" name="110 Rayo"/>
          <p:cNvSpPr/>
          <p:nvPr/>
        </p:nvSpPr>
        <p:spPr>
          <a:xfrm>
            <a:off x="5544108" y="2744924"/>
            <a:ext cx="396044" cy="504056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12" name="111 Conector recto de flecha"/>
          <p:cNvCxnSpPr/>
          <p:nvPr/>
        </p:nvCxnSpPr>
        <p:spPr>
          <a:xfrm flipV="1">
            <a:off x="6408204" y="31049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Rectángulo"/>
          <p:cNvSpPr/>
          <p:nvPr/>
        </p:nvSpPr>
        <p:spPr>
          <a:xfrm>
            <a:off x="5904148" y="3573016"/>
            <a:ext cx="111612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Poder de Corte </a:t>
            </a:r>
            <a:r>
              <a:rPr lang="es-CO" sz="11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PdC</a:t>
            </a:r>
          </a:p>
        </p:txBody>
      </p:sp>
      <p:sp>
        <p:nvSpPr>
          <p:cNvPr id="114" name="113 Rectángulo"/>
          <p:cNvSpPr/>
          <p:nvPr/>
        </p:nvSpPr>
        <p:spPr>
          <a:xfrm>
            <a:off x="7128284" y="2852936"/>
            <a:ext cx="828092" cy="39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</a:t>
            </a:r>
          </a:p>
        </p:txBody>
      </p:sp>
      <p:sp>
        <p:nvSpPr>
          <p:cNvPr id="116" name="1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b="1" smtClean="0"/>
              <a:pPr/>
              <a:t>5</a:t>
            </a:fld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532" y="584684"/>
            <a:ext cx="3605200" cy="37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2020" y="728700"/>
            <a:ext cx="3493495" cy="3550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CURVAS DE DISPARO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4257092"/>
            <a:ext cx="133214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Calibre /</a:t>
            </a:r>
          </a:p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Ajuste dispositivo térmico 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15716" y="2636912"/>
            <a:ext cx="151216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Zona magnética</a:t>
            </a:r>
            <a:endParaRPr lang="es-CO" sz="11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151620" y="1196752"/>
            <a:ext cx="1332148" cy="39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Zona térmica</a:t>
            </a:r>
            <a:endParaRPr lang="es-CO" sz="11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9 Conector recto"/>
          <p:cNvCxnSpPr/>
          <p:nvPr/>
        </p:nvCxnSpPr>
        <p:spPr>
          <a:xfrm flipV="1">
            <a:off x="2087724" y="1808820"/>
            <a:ext cx="0" cy="61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259632" y="2204864"/>
            <a:ext cx="8280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087724" y="3212976"/>
            <a:ext cx="1116124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75" descr="http://i01.i.aliimg.com/photo/458214297/Schneider_MCB_Circuit_Breaker_v0.sum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9772" y="620688"/>
            <a:ext cx="879939" cy="936104"/>
          </a:xfrm>
          <a:prstGeom prst="rect">
            <a:avLst/>
          </a:prstGeom>
          <a:noFill/>
        </p:spPr>
      </p:pic>
      <p:sp>
        <p:nvSpPr>
          <p:cNvPr id="19" name="18 Rectángulo"/>
          <p:cNvSpPr/>
          <p:nvPr/>
        </p:nvSpPr>
        <p:spPr>
          <a:xfrm>
            <a:off x="1691680" y="4293096"/>
            <a:ext cx="1152128" cy="612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Ajuste dispositivo magnético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1907704" y="3897052"/>
            <a:ext cx="468052" cy="43204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Elipse"/>
          <p:cNvSpPr/>
          <p:nvPr/>
        </p:nvSpPr>
        <p:spPr>
          <a:xfrm>
            <a:off x="1043608" y="3897052"/>
            <a:ext cx="468052" cy="43204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2" name="21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548680"/>
            <a:ext cx="1008112" cy="104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22 Tabla"/>
          <p:cNvGraphicFramePr>
            <a:graphicFrameLocks noGrp="1"/>
          </p:cNvGraphicFramePr>
          <p:nvPr/>
        </p:nvGraphicFramePr>
        <p:xfrm>
          <a:off x="791580" y="5121188"/>
          <a:ext cx="2448272" cy="109633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50807"/>
                <a:gridCol w="1797465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noProof="0" dirty="0" smtClean="0">
                          <a:latin typeface="Calibri" pitchFamily="34" charset="0"/>
                          <a:cs typeface="Calibri" pitchFamily="34" charset="0"/>
                        </a:rPr>
                        <a:t>Curva B</a:t>
                      </a:r>
                      <a:endParaRPr lang="es-ES" sz="1200" b="1" kern="1200" noProof="0" dirty="0" smtClean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b="1" noProof="0" dirty="0" smtClean="0">
                          <a:latin typeface="Calibri" pitchFamily="34" charset="0"/>
                          <a:cs typeface="Calibri" pitchFamily="34" charset="0"/>
                        </a:rPr>
                        <a:t>3.In &lt; Im &lt; 5.In</a:t>
                      </a:r>
                      <a:endParaRPr lang="es-ES" sz="1200" b="1" noProof="0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36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noProof="0" dirty="0" smtClean="0">
                          <a:latin typeface="Calibri" pitchFamily="34" charset="0"/>
                          <a:cs typeface="Calibri" pitchFamily="34" charset="0"/>
                        </a:rPr>
                        <a:t>Curva C</a:t>
                      </a:r>
                      <a:endParaRPr lang="es-ES" sz="1200" b="1" noProof="0" dirty="0" smtClean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noProof="0" dirty="0" smtClean="0">
                          <a:latin typeface="Calibri" pitchFamily="34" charset="0"/>
                          <a:cs typeface="Calibri" pitchFamily="34" charset="0"/>
                        </a:rPr>
                        <a:t>5.In &lt; Im &lt; 10.In</a:t>
                      </a:r>
                      <a:endParaRPr lang="es-ES" sz="1200" b="1" noProof="0" dirty="0" smtClean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995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noProof="0" dirty="0" smtClean="0">
                          <a:latin typeface="Calibri" pitchFamily="34" charset="0"/>
                          <a:cs typeface="Calibri" pitchFamily="34" charset="0"/>
                        </a:rPr>
                        <a:t>Curva D</a:t>
                      </a:r>
                      <a:endParaRPr lang="es-ES" sz="1200" b="1" noProof="0" dirty="0" smtClean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noProof="0" dirty="0" smtClean="0">
                          <a:latin typeface="Calibri" pitchFamily="34" charset="0"/>
                          <a:cs typeface="Calibri" pitchFamily="34" charset="0"/>
                        </a:rPr>
                        <a:t>10.In &lt; Im &lt; 14.In</a:t>
                      </a:r>
                      <a:endParaRPr lang="es-ES" sz="1200" b="1" noProof="0" dirty="0" smtClean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4" name="23 Rectángulo"/>
          <p:cNvSpPr/>
          <p:nvPr/>
        </p:nvSpPr>
        <p:spPr>
          <a:xfrm>
            <a:off x="5580112" y="1016732"/>
            <a:ext cx="1332148" cy="396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Zona térmica</a:t>
            </a:r>
            <a:endParaRPr lang="es-CO" sz="11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26 Elipse"/>
          <p:cNvSpPr/>
          <p:nvPr/>
        </p:nvSpPr>
        <p:spPr>
          <a:xfrm>
            <a:off x="5256076" y="3933056"/>
            <a:ext cx="468052" cy="43204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Rectángulo"/>
          <p:cNvSpPr/>
          <p:nvPr/>
        </p:nvSpPr>
        <p:spPr>
          <a:xfrm>
            <a:off x="4067944" y="4257092"/>
            <a:ext cx="1332148" cy="540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Ajuste  umbral largo retardo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6048164" y="3933056"/>
            <a:ext cx="468052" cy="43204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30 Rectángulo"/>
          <p:cNvSpPr/>
          <p:nvPr/>
        </p:nvSpPr>
        <p:spPr>
          <a:xfrm>
            <a:off x="5400092" y="4293096"/>
            <a:ext cx="115212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Ajuste umbral corto retardo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156176" y="2168860"/>
            <a:ext cx="151216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Zona magnética</a:t>
            </a:r>
            <a:endParaRPr lang="es-CO" sz="11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33 Elipse"/>
          <p:cNvSpPr/>
          <p:nvPr/>
        </p:nvSpPr>
        <p:spPr>
          <a:xfrm>
            <a:off x="6660232" y="3933056"/>
            <a:ext cx="468052" cy="43204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34 Rectángulo"/>
          <p:cNvSpPr/>
          <p:nvPr/>
        </p:nvSpPr>
        <p:spPr>
          <a:xfrm>
            <a:off x="6660232" y="4293096"/>
            <a:ext cx="115212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Umbral</a:t>
            </a:r>
          </a:p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instantáneo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9397" name="Picture 5" descr="http://sahkotuote.fi/kauppa/images/categories/36/53/36534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977172"/>
            <a:ext cx="2304256" cy="1509288"/>
          </a:xfrm>
          <a:prstGeom prst="rect">
            <a:avLst/>
          </a:prstGeom>
          <a:noFill/>
        </p:spPr>
      </p:pic>
      <p:sp>
        <p:nvSpPr>
          <p:cNvPr id="37" name="36 Rayo"/>
          <p:cNvSpPr/>
          <p:nvPr/>
        </p:nvSpPr>
        <p:spPr>
          <a:xfrm>
            <a:off x="2411760" y="2312876"/>
            <a:ext cx="396044" cy="504056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37 Rayo"/>
          <p:cNvSpPr/>
          <p:nvPr/>
        </p:nvSpPr>
        <p:spPr>
          <a:xfrm>
            <a:off x="7488324" y="2132856"/>
            <a:ext cx="396044" cy="504056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38 Rectángulo"/>
          <p:cNvSpPr/>
          <p:nvPr/>
        </p:nvSpPr>
        <p:spPr>
          <a:xfrm>
            <a:off x="5868144" y="1556792"/>
            <a:ext cx="133214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largo retardo LT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" name="40 Conector recto"/>
          <p:cNvCxnSpPr>
            <a:endCxn id="39" idx="2"/>
          </p:cNvCxnSpPr>
          <p:nvPr/>
        </p:nvCxnSpPr>
        <p:spPr>
          <a:xfrm flipV="1">
            <a:off x="6120172" y="1844824"/>
            <a:ext cx="414046" cy="216024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6588224" y="2708920"/>
            <a:ext cx="133214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corto retardo ST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V="1">
            <a:off x="6588224" y="2960948"/>
            <a:ext cx="594066" cy="324036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7128284" y="3248980"/>
            <a:ext cx="133214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Instantáneo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4" name="53 Conector recto"/>
          <p:cNvCxnSpPr/>
          <p:nvPr/>
        </p:nvCxnSpPr>
        <p:spPr>
          <a:xfrm flipV="1">
            <a:off x="7200292" y="3537012"/>
            <a:ext cx="414046" cy="216024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Rectángulo"/>
          <p:cNvSpPr/>
          <p:nvPr/>
        </p:nvSpPr>
        <p:spPr>
          <a:xfrm>
            <a:off x="2483768" y="1700808"/>
            <a:ext cx="1512168" cy="3240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Unidad de disparo simple</a:t>
            </a:r>
            <a:endParaRPr lang="es-CO" sz="11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7164288" y="1700808"/>
            <a:ext cx="1512168" cy="3240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Unidad de disparo  selectiva</a:t>
            </a:r>
            <a:endParaRPr lang="es-CO" sz="11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8" name="57 Conector recto"/>
          <p:cNvCxnSpPr/>
          <p:nvPr/>
        </p:nvCxnSpPr>
        <p:spPr>
          <a:xfrm flipH="1">
            <a:off x="683568" y="3609020"/>
            <a:ext cx="1692188" cy="0"/>
          </a:xfrm>
          <a:prstGeom prst="line">
            <a:avLst/>
          </a:prstGeom>
          <a:ln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107504" y="3429000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10 ms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0" name="59 Conector recto"/>
          <p:cNvCxnSpPr/>
          <p:nvPr/>
        </p:nvCxnSpPr>
        <p:spPr>
          <a:xfrm flipH="1">
            <a:off x="4932040" y="3284984"/>
            <a:ext cx="1620180" cy="0"/>
          </a:xfrm>
          <a:prstGeom prst="line">
            <a:avLst/>
          </a:prstGeom>
          <a:ln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 flipH="1">
            <a:off x="4896036" y="3753036"/>
            <a:ext cx="2088232" cy="0"/>
          </a:xfrm>
          <a:prstGeom prst="line">
            <a:avLst/>
          </a:prstGeom>
          <a:ln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Rectángulo"/>
          <p:cNvSpPr/>
          <p:nvPr/>
        </p:nvSpPr>
        <p:spPr>
          <a:xfrm>
            <a:off x="4319972" y="3609020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20 ms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64 Rectángulo"/>
          <p:cNvSpPr/>
          <p:nvPr/>
        </p:nvSpPr>
        <p:spPr>
          <a:xfrm>
            <a:off x="4319972" y="3140968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0,5 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540" y="1448780"/>
            <a:ext cx="33813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COORDINACIÓN &amp; SELECTIVIDAD 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cxnSp>
        <p:nvCxnSpPr>
          <p:cNvPr id="58" name="57 Conector recto"/>
          <p:cNvCxnSpPr/>
          <p:nvPr/>
        </p:nvCxnSpPr>
        <p:spPr>
          <a:xfrm flipH="1">
            <a:off x="791580" y="3825044"/>
            <a:ext cx="1260140" cy="0"/>
          </a:xfrm>
          <a:prstGeom prst="line">
            <a:avLst/>
          </a:prstGeom>
          <a:ln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251520" y="3645024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10 ms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556792"/>
            <a:ext cx="2952328" cy="2774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575556" y="620688"/>
            <a:ext cx="601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Coordinación </a:t>
            </a: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  <a:sym typeface="Wingdings" pitchFamily="2" charset="2"/>
              </a:rPr>
              <a:t></a:t>
            </a: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 Selectividad TOTAL </a:t>
            </a:r>
            <a:endParaRPr lang="es-ES" sz="14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1043608" y="5589240"/>
            <a:ext cx="24122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Selectividad  amperimetrica</a:t>
            </a:r>
            <a:endParaRPr lang="es-ES" sz="140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292080" y="5589240"/>
            <a:ext cx="24122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Selectividad  cronométrica</a:t>
            </a:r>
            <a:endParaRPr lang="es-ES" sz="1400" dirty="0">
              <a:solidFill>
                <a:srgbClr val="002060"/>
              </a:solidFill>
              <a:latin typeface="Arial" charset="0"/>
            </a:endParaRPr>
          </a:p>
        </p:txBody>
      </p:sp>
      <p:grpSp>
        <p:nvGrpSpPr>
          <p:cNvPr id="75" name="74 Grupo"/>
          <p:cNvGrpSpPr/>
          <p:nvPr/>
        </p:nvGrpSpPr>
        <p:grpSpPr>
          <a:xfrm>
            <a:off x="7164288" y="188640"/>
            <a:ext cx="1694579" cy="1433227"/>
            <a:chOff x="6892882" y="447601"/>
            <a:chExt cx="1694579" cy="1433227"/>
          </a:xfrm>
        </p:grpSpPr>
        <p:sp>
          <p:nvSpPr>
            <p:cNvPr id="52" name="Line 39"/>
            <p:cNvSpPr>
              <a:spLocks noChangeShapeType="1"/>
            </p:cNvSpPr>
            <p:nvPr/>
          </p:nvSpPr>
          <p:spPr bwMode="auto">
            <a:xfrm flipV="1">
              <a:off x="6928886" y="987661"/>
              <a:ext cx="15372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7" name="Line 40"/>
            <p:cNvSpPr>
              <a:spLocks noChangeShapeType="1"/>
            </p:cNvSpPr>
            <p:nvPr/>
          </p:nvSpPr>
          <p:spPr bwMode="auto">
            <a:xfrm>
              <a:off x="6928886" y="987661"/>
              <a:ext cx="0" cy="6480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2" name="Line 41"/>
            <p:cNvSpPr>
              <a:spLocks noChangeShapeType="1"/>
            </p:cNvSpPr>
            <p:nvPr/>
          </p:nvSpPr>
          <p:spPr bwMode="auto">
            <a:xfrm flipH="1">
              <a:off x="7684970" y="987661"/>
              <a:ext cx="0" cy="61206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3" name="Line 42"/>
            <p:cNvSpPr>
              <a:spLocks noChangeShapeType="1"/>
            </p:cNvSpPr>
            <p:nvPr/>
          </p:nvSpPr>
          <p:spPr bwMode="auto">
            <a:xfrm>
              <a:off x="8466156" y="999805"/>
              <a:ext cx="10902" cy="59992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6" name="Line 43"/>
            <p:cNvSpPr>
              <a:spLocks noChangeShapeType="1"/>
            </p:cNvSpPr>
            <p:nvPr/>
          </p:nvSpPr>
          <p:spPr bwMode="auto">
            <a:xfrm flipH="1">
              <a:off x="7576958" y="447601"/>
              <a:ext cx="0" cy="540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6892882" y="1095673"/>
              <a:ext cx="146407" cy="18216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8" name="Rectangle 45"/>
            <p:cNvSpPr>
              <a:spLocks noChangeArrowheads="1"/>
            </p:cNvSpPr>
            <p:nvPr/>
          </p:nvSpPr>
          <p:spPr bwMode="auto">
            <a:xfrm>
              <a:off x="7636518" y="1084818"/>
              <a:ext cx="146407" cy="18216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9" name="Rectangle 46"/>
            <p:cNvSpPr>
              <a:spLocks noChangeArrowheads="1"/>
            </p:cNvSpPr>
            <p:nvPr/>
          </p:nvSpPr>
          <p:spPr bwMode="auto">
            <a:xfrm>
              <a:off x="8441054" y="1095673"/>
              <a:ext cx="146407" cy="18216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0" name="Rectangle 47"/>
            <p:cNvSpPr>
              <a:spLocks noChangeArrowheads="1"/>
            </p:cNvSpPr>
            <p:nvPr/>
          </p:nvSpPr>
          <p:spPr bwMode="auto">
            <a:xfrm>
              <a:off x="7540954" y="627621"/>
              <a:ext cx="146407" cy="182169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000000">
                  <a:gamma/>
                  <a:shade val="60000"/>
                  <a:invGamma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2" name="71 Rayo"/>
            <p:cNvSpPr/>
            <p:nvPr/>
          </p:nvSpPr>
          <p:spPr>
            <a:xfrm>
              <a:off x="7056276" y="1484784"/>
              <a:ext cx="180020" cy="396044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cxnSp>
        <p:nvCxnSpPr>
          <p:cNvPr id="76" name="75 Conector recto"/>
          <p:cNvCxnSpPr/>
          <p:nvPr/>
        </p:nvCxnSpPr>
        <p:spPr>
          <a:xfrm flipH="1">
            <a:off x="5184068" y="3861048"/>
            <a:ext cx="1260140" cy="0"/>
          </a:xfrm>
          <a:prstGeom prst="line">
            <a:avLst/>
          </a:prstGeom>
          <a:ln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Rectángulo"/>
          <p:cNvSpPr/>
          <p:nvPr/>
        </p:nvSpPr>
        <p:spPr>
          <a:xfrm>
            <a:off x="4680012" y="3645024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10 ms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2123728" y="198884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Zona de selectividad a los cortocircuitos</a:t>
            </a:r>
            <a:endParaRPr lang="es-ES" sz="12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0" name="79 Conector recto de flecha"/>
          <p:cNvCxnSpPr/>
          <p:nvPr/>
        </p:nvCxnSpPr>
        <p:spPr>
          <a:xfrm>
            <a:off x="2087724" y="2852936"/>
            <a:ext cx="432048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1115616" y="4869160"/>
            <a:ext cx="2376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s-E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Ipcc &lt; I </a:t>
            </a:r>
            <a:r>
              <a:rPr lang="es-ES" sz="1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ins1</a:t>
            </a:r>
          </a:p>
          <a:p>
            <a:pPr algn="ctr">
              <a:spcBef>
                <a:spcPts val="0"/>
              </a:spcBef>
            </a:pPr>
            <a:r>
              <a:rPr lang="es-ES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 practica  </a:t>
            </a:r>
            <a:r>
              <a:rPr lang="es-E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es-ES" sz="1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ins2 / </a:t>
            </a:r>
            <a:r>
              <a:rPr lang="es-ES" sz="1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es-ES" sz="1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ins1 </a:t>
            </a:r>
            <a:r>
              <a:rPr lang="es-ES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&gt; 1,6 </a:t>
            </a:r>
            <a:endParaRPr lang="es-ES" sz="1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81 Forma libre"/>
          <p:cNvSpPr/>
          <p:nvPr/>
        </p:nvSpPr>
        <p:spPr>
          <a:xfrm>
            <a:off x="974725" y="2028825"/>
            <a:ext cx="1428750" cy="2012243"/>
          </a:xfrm>
          <a:custGeom>
            <a:avLst/>
            <a:gdLst>
              <a:gd name="connsiteX0" fmla="*/ 53975 w 1428750"/>
              <a:gd name="connsiteY0" fmla="*/ 2105025 h 2105025"/>
              <a:gd name="connsiteX1" fmla="*/ 53975 w 1428750"/>
              <a:gd name="connsiteY1" fmla="*/ 1876425 h 2105025"/>
              <a:gd name="connsiteX2" fmla="*/ 187325 w 1428750"/>
              <a:gd name="connsiteY2" fmla="*/ 1838325 h 2105025"/>
              <a:gd name="connsiteX3" fmla="*/ 854075 w 1428750"/>
              <a:gd name="connsiteY3" fmla="*/ 1809750 h 2105025"/>
              <a:gd name="connsiteX4" fmla="*/ 1301750 w 1428750"/>
              <a:gd name="connsiteY4" fmla="*/ 1752600 h 2105025"/>
              <a:gd name="connsiteX5" fmla="*/ 1244600 w 1428750"/>
              <a:gd name="connsiteY5" fmla="*/ 1685925 h 2105025"/>
              <a:gd name="connsiteX6" fmla="*/ 196850 w 1428750"/>
              <a:gd name="connsiteY6" fmla="*/ 1552575 h 2105025"/>
              <a:gd name="connsiteX7" fmla="*/ 63500 w 1428750"/>
              <a:gd name="connsiteY7" fmla="*/ 1533525 h 2105025"/>
              <a:gd name="connsiteX8" fmla="*/ 63500 w 1428750"/>
              <a:gd name="connsiteY8" fmla="*/ 1495425 h 2105025"/>
              <a:gd name="connsiteX9" fmla="*/ 63500 w 1428750"/>
              <a:gd name="connsiteY9" fmla="*/ 0 h 2105025"/>
              <a:gd name="connsiteX10" fmla="*/ 63500 w 1428750"/>
              <a:gd name="connsiteY10" fmla="*/ 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8750" h="2105025">
                <a:moveTo>
                  <a:pt x="53975" y="2105025"/>
                </a:moveTo>
                <a:cubicBezTo>
                  <a:pt x="42862" y="2012950"/>
                  <a:pt x="31750" y="1920875"/>
                  <a:pt x="53975" y="1876425"/>
                </a:cubicBezTo>
                <a:cubicBezTo>
                  <a:pt x="76200" y="1831975"/>
                  <a:pt x="53975" y="1849438"/>
                  <a:pt x="187325" y="1838325"/>
                </a:cubicBezTo>
                <a:cubicBezTo>
                  <a:pt x="320675" y="1827213"/>
                  <a:pt x="668338" y="1824037"/>
                  <a:pt x="854075" y="1809750"/>
                </a:cubicBezTo>
                <a:cubicBezTo>
                  <a:pt x="1039812" y="1795463"/>
                  <a:pt x="1236663" y="1773237"/>
                  <a:pt x="1301750" y="1752600"/>
                </a:cubicBezTo>
                <a:cubicBezTo>
                  <a:pt x="1366837" y="1731963"/>
                  <a:pt x="1428750" y="1719263"/>
                  <a:pt x="1244600" y="1685925"/>
                </a:cubicBezTo>
                <a:cubicBezTo>
                  <a:pt x="1060450" y="1652588"/>
                  <a:pt x="393700" y="1577975"/>
                  <a:pt x="196850" y="1552575"/>
                </a:cubicBezTo>
                <a:cubicBezTo>
                  <a:pt x="0" y="1527175"/>
                  <a:pt x="85725" y="1543050"/>
                  <a:pt x="63500" y="1533525"/>
                </a:cubicBezTo>
                <a:cubicBezTo>
                  <a:pt x="41275" y="1524000"/>
                  <a:pt x="63500" y="1495425"/>
                  <a:pt x="63500" y="1495425"/>
                </a:cubicBezTo>
                <a:lnTo>
                  <a:pt x="63500" y="0"/>
                </a:lnTo>
                <a:lnTo>
                  <a:pt x="63500" y="0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583668" y="4293096"/>
            <a:ext cx="1692188" cy="612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Ajustes dispositivos magnéticos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7308304" y="332656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Q1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6624228" y="800708"/>
            <a:ext cx="64756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Q2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7" name="86 Forma libre"/>
          <p:cNvSpPr/>
          <p:nvPr/>
        </p:nvSpPr>
        <p:spPr>
          <a:xfrm>
            <a:off x="5436096" y="2060849"/>
            <a:ext cx="1428750" cy="1980220"/>
          </a:xfrm>
          <a:custGeom>
            <a:avLst/>
            <a:gdLst>
              <a:gd name="connsiteX0" fmla="*/ 53975 w 1428750"/>
              <a:gd name="connsiteY0" fmla="*/ 2105025 h 2105025"/>
              <a:gd name="connsiteX1" fmla="*/ 53975 w 1428750"/>
              <a:gd name="connsiteY1" fmla="*/ 1876425 h 2105025"/>
              <a:gd name="connsiteX2" fmla="*/ 187325 w 1428750"/>
              <a:gd name="connsiteY2" fmla="*/ 1838325 h 2105025"/>
              <a:gd name="connsiteX3" fmla="*/ 854075 w 1428750"/>
              <a:gd name="connsiteY3" fmla="*/ 1809750 h 2105025"/>
              <a:gd name="connsiteX4" fmla="*/ 1301750 w 1428750"/>
              <a:gd name="connsiteY4" fmla="*/ 1752600 h 2105025"/>
              <a:gd name="connsiteX5" fmla="*/ 1244600 w 1428750"/>
              <a:gd name="connsiteY5" fmla="*/ 1685925 h 2105025"/>
              <a:gd name="connsiteX6" fmla="*/ 196850 w 1428750"/>
              <a:gd name="connsiteY6" fmla="*/ 1552575 h 2105025"/>
              <a:gd name="connsiteX7" fmla="*/ 63500 w 1428750"/>
              <a:gd name="connsiteY7" fmla="*/ 1533525 h 2105025"/>
              <a:gd name="connsiteX8" fmla="*/ 63500 w 1428750"/>
              <a:gd name="connsiteY8" fmla="*/ 1495425 h 2105025"/>
              <a:gd name="connsiteX9" fmla="*/ 63500 w 1428750"/>
              <a:gd name="connsiteY9" fmla="*/ 0 h 2105025"/>
              <a:gd name="connsiteX10" fmla="*/ 63500 w 1428750"/>
              <a:gd name="connsiteY10" fmla="*/ 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8750" h="2105025">
                <a:moveTo>
                  <a:pt x="53975" y="2105025"/>
                </a:moveTo>
                <a:cubicBezTo>
                  <a:pt x="42862" y="2012950"/>
                  <a:pt x="31750" y="1920875"/>
                  <a:pt x="53975" y="1876425"/>
                </a:cubicBezTo>
                <a:cubicBezTo>
                  <a:pt x="76200" y="1831975"/>
                  <a:pt x="53975" y="1849438"/>
                  <a:pt x="187325" y="1838325"/>
                </a:cubicBezTo>
                <a:cubicBezTo>
                  <a:pt x="320675" y="1827213"/>
                  <a:pt x="668338" y="1824037"/>
                  <a:pt x="854075" y="1809750"/>
                </a:cubicBezTo>
                <a:cubicBezTo>
                  <a:pt x="1039812" y="1795463"/>
                  <a:pt x="1236663" y="1773237"/>
                  <a:pt x="1301750" y="1752600"/>
                </a:cubicBezTo>
                <a:cubicBezTo>
                  <a:pt x="1366837" y="1731963"/>
                  <a:pt x="1428750" y="1719263"/>
                  <a:pt x="1244600" y="1685925"/>
                </a:cubicBezTo>
                <a:cubicBezTo>
                  <a:pt x="1060450" y="1652588"/>
                  <a:pt x="393700" y="1577975"/>
                  <a:pt x="196850" y="1552575"/>
                </a:cubicBezTo>
                <a:cubicBezTo>
                  <a:pt x="0" y="1527175"/>
                  <a:pt x="85725" y="1543050"/>
                  <a:pt x="63500" y="1533525"/>
                </a:cubicBezTo>
                <a:cubicBezTo>
                  <a:pt x="41275" y="1524000"/>
                  <a:pt x="63500" y="1495425"/>
                  <a:pt x="63500" y="1495425"/>
                </a:cubicBezTo>
                <a:lnTo>
                  <a:pt x="63500" y="0"/>
                </a:lnTo>
                <a:lnTo>
                  <a:pt x="63500" y="0"/>
                </a:lnTo>
              </a:path>
            </a:pathLst>
          </a:cu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88" name="87 Flecha izquierda"/>
          <p:cNvSpPr/>
          <p:nvPr/>
        </p:nvSpPr>
        <p:spPr>
          <a:xfrm>
            <a:off x="7344308" y="3284984"/>
            <a:ext cx="1152128" cy="396044"/>
          </a:xfrm>
          <a:prstGeom prst="leftArrow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atin typeface="Calibri" pitchFamily="34" charset="0"/>
                <a:cs typeface="Calibri" pitchFamily="34" charset="0"/>
              </a:rPr>
              <a:t>tiempo</a:t>
            </a:r>
            <a:endParaRPr lang="es-CO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5580112" y="4293096"/>
            <a:ext cx="1692188" cy="612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Ajustes dispositivos magnéticos</a:t>
            </a:r>
            <a:endParaRPr lang="es-CO" sz="11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5328084" y="4833156"/>
            <a:ext cx="22682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s-ES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Aplicable solo a los dispositivos selectivos</a:t>
            </a:r>
            <a:endParaRPr lang="es-ES" sz="1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1" name="90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516" y="5625244"/>
            <a:ext cx="6840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C915-A825-4A50-9343-B4040ED82CD7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3852428" cy="380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4319972" y="1232756"/>
            <a:ext cx="44284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 técnica de </a:t>
            </a: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“filiación”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utiliza las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prestaciones de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los interruptores automáticos con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limitación de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corriente para permitir la instalación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aguas abajo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equipos un rendimiento considerablemente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inferior al que de otro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modo sería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necesario, simplificando y reduciendo </a:t>
            </a:r>
            <a:r>
              <a:rPr lang="es-CO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así el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coste de una instalación.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dirty="0" smtClean="0">
                <a:solidFill>
                  <a:srgbClr val="002060"/>
                </a:solidFill>
                <a:latin typeface="Arial Black" pitchFamily="34" charset="0"/>
              </a:rPr>
              <a:t>CURVAS DE LIMITACIÓN &amp; FILIACIÓN  </a:t>
            </a:r>
            <a:endParaRPr lang="es-ES" dirty="0">
              <a:solidFill>
                <a:srgbClr val="002060"/>
              </a:solidFill>
              <a:latin typeface="Arial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2123728" y="3897051"/>
            <a:ext cx="0" cy="12961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827584" y="3933055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827584" y="4257091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051720" y="3861047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lipse"/>
          <p:cNvSpPr/>
          <p:nvPr/>
        </p:nvSpPr>
        <p:spPr>
          <a:xfrm>
            <a:off x="2051720" y="4185083"/>
            <a:ext cx="108012" cy="108012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391980" y="2960948"/>
            <a:ext cx="44644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Filiación  </a:t>
            </a: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  <a:sym typeface="Wingdings" pitchFamily="2" charset="2"/>
              </a:rPr>
              <a:t></a:t>
            </a:r>
            <a:r>
              <a:rPr lang="es-ES" sz="1400" dirty="0" smtClean="0">
                <a:solidFill>
                  <a:srgbClr val="002060"/>
                </a:solidFill>
                <a:latin typeface="Arial Black" pitchFamily="34" charset="0"/>
              </a:rPr>
              <a:t> Ausencia de selectividad</a:t>
            </a:r>
            <a:endParaRPr lang="es-ES" sz="1400" dirty="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15" name="1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6116" y="3609020"/>
            <a:ext cx="19442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">
  <a:themeElements>
    <a:clrScheme name="Textur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636</TotalTime>
  <Words>475</Words>
  <Application>Microsoft Office PowerPoint</Application>
  <PresentationFormat>Affichage à l'écran (4:3)</PresentationFormat>
  <Paragraphs>136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Texture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J.A.TORRES</dc:creator>
  <cp:lastModifiedBy>RNR STI</cp:lastModifiedBy>
  <cp:revision>84</cp:revision>
  <dcterms:created xsi:type="dcterms:W3CDTF">2007-01-18T17:49:44Z</dcterms:created>
  <dcterms:modified xsi:type="dcterms:W3CDTF">2013-11-05T17:09:02Z</dcterms:modified>
</cp:coreProperties>
</file>