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65" r:id="rId3"/>
    <p:sldId id="266" r:id="rId4"/>
    <p:sldId id="267" r:id="rId5"/>
    <p:sldId id="268" r:id="rId6"/>
    <p:sldId id="270" r:id="rId7"/>
    <p:sldId id="272" r:id="rId8"/>
    <p:sldId id="271" r:id="rId9"/>
    <p:sldId id="287" r:id="rId10"/>
    <p:sldId id="278" r:id="rId11"/>
    <p:sldId id="279" r:id="rId12"/>
    <p:sldId id="280" r:id="rId13"/>
    <p:sldId id="283" r:id="rId14"/>
    <p:sldId id="286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9999"/>
    <a:srgbClr val="FF33CC"/>
    <a:srgbClr val="009900"/>
    <a:srgbClr val="0066FF"/>
    <a:srgbClr val="FF0000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803" autoAdjust="0"/>
  </p:normalViewPr>
  <p:slideViewPr>
    <p:cSldViewPr>
      <p:cViewPr varScale="1">
        <p:scale>
          <a:sx n="70" d="100"/>
          <a:sy n="70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E45BC-AACD-4CE8-996A-0EA1FDEED6B5}" type="datetimeFigureOut">
              <a:rPr lang="es-CO" smtClean="0"/>
              <a:pPr/>
              <a:t>05/11/2013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A2077-94FF-4532-A22B-45A146A6FEEB}" type="slidenum">
              <a:rPr lang="es-CO" smtClean="0"/>
              <a:pPr/>
              <a:t>‹N°›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460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4101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1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41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sp>
            <p:nvSpPr>
              <p:cNvPr id="41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154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1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159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1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41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F132310-1970-4051-BB73-0E7D1EF1BE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2DCA-F6C0-426D-9EC2-E61AADDAB75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E0034-904D-49F6-8692-9E6C16656DB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56633-50F8-4E70-9558-BCBEF6DBE7D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FBB4F-D1B7-4FED-B294-2E0F4EF8DC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E03F-F045-4B77-B128-866D20E75B4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F9899-3F09-4CC6-98E2-AC537809002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7330-6200-43F5-9BC5-51B580B0272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1C83B-68D5-43ED-AEAA-2A56ED726C1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57676-C8EB-4502-84D5-DD153D2F751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23701-AC1B-42A9-AE9C-6FA120D803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076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0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0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309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31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1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31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31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1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B9383-91F6-449B-ADC9-A291134801E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PLANOS ELÉCTRICOS</a:t>
            </a:r>
            <a:endParaRPr lang="es-ES" b="1" dirty="0"/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124200"/>
            <a:ext cx="7391400" cy="2032992"/>
          </a:xfrm>
        </p:spPr>
        <p:txBody>
          <a:bodyPr/>
          <a:lstStyle/>
          <a:p>
            <a:r>
              <a:rPr lang="es-ES" dirty="0" smtClean="0">
                <a:hlinkClick r:id="rId2" action="ppaction://hlinksldjump"/>
              </a:rPr>
              <a:t>Elaboración </a:t>
            </a:r>
            <a:r>
              <a:rPr lang="es-ES" dirty="0" smtClean="0">
                <a:hlinkClick r:id="rId3" action="ppaction://hlinksldjump"/>
              </a:rPr>
              <a:t>de los planos eléctricos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132310-1970-4051-BB73-0E7D1EF1BE88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5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08912" cy="1224136"/>
          </a:xfrm>
        </p:spPr>
        <p:txBody>
          <a:bodyPr/>
          <a:lstStyle/>
          <a:p>
            <a:r>
              <a:rPr lang="es-ES" sz="3200" b="1" dirty="0" smtClean="0"/>
              <a:t>REALIZACIÓN DE LOS PLANOS</a:t>
            </a:r>
            <a:endParaRPr lang="es-ES" sz="3200" b="1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7483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dirty="0" smtClean="0"/>
              <a:t>En todo plano hay dispositivos indispensables (</a:t>
            </a:r>
            <a:r>
              <a:rPr lang="es-ES" b="1" dirty="0" smtClean="0"/>
              <a:t>DIRECTIVA MÁQUINAS 89/392/CEE</a:t>
            </a:r>
            <a:r>
              <a:rPr lang="es-ES" dirty="0" smtClean="0"/>
              <a:t>)</a:t>
            </a:r>
            <a:endParaRPr lang="es-ES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667000"/>
            <a:ext cx="4504759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dirty="0" smtClean="0"/>
              <a:t>Consignación del equipamiento</a:t>
            </a:r>
            <a:endParaRPr lang="es-ES" dirty="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843808" y="3356992"/>
            <a:ext cx="318018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Separación en vacio</a:t>
            </a:r>
            <a:endParaRPr lang="es-ES" dirty="0"/>
          </a:p>
        </p:txBody>
      </p:sp>
      <p:grpSp>
        <p:nvGrpSpPr>
          <p:cNvPr id="26634" name="Group 10"/>
          <p:cNvGrpSpPr>
            <a:grpSpLocks/>
          </p:cNvGrpSpPr>
          <p:nvPr/>
        </p:nvGrpSpPr>
        <p:grpSpPr bwMode="auto">
          <a:xfrm>
            <a:off x="1524000" y="3810002"/>
            <a:ext cx="5486400" cy="995363"/>
            <a:chOff x="960" y="2400"/>
            <a:chExt cx="3456" cy="627"/>
          </a:xfrm>
        </p:grpSpPr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960" y="2736"/>
              <a:ext cx="3456" cy="2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s-ES" dirty="0" smtClean="0"/>
                <a:t>Condenación del equipo de separación </a:t>
              </a:r>
              <a:endParaRPr lang="es-ES" dirty="0"/>
            </a:p>
          </p:txBody>
        </p:sp>
        <p:sp>
          <p:nvSpPr>
            <p:cNvPr id="26632" name="Line 8"/>
            <p:cNvSpPr>
              <a:spLocks noChangeShapeType="1"/>
            </p:cNvSpPr>
            <p:nvPr/>
          </p:nvSpPr>
          <p:spPr bwMode="auto">
            <a:xfrm>
              <a:off x="2688" y="240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grpSp>
        <p:nvGrpSpPr>
          <p:cNvPr id="26635" name="Group 11"/>
          <p:cNvGrpSpPr>
            <a:grpSpLocks/>
          </p:cNvGrpSpPr>
          <p:nvPr/>
        </p:nvGrpSpPr>
        <p:grpSpPr bwMode="auto">
          <a:xfrm>
            <a:off x="3657600" y="4800600"/>
            <a:ext cx="1219200" cy="1000125"/>
            <a:chOff x="2304" y="3024"/>
            <a:chExt cx="768" cy="630"/>
          </a:xfrm>
        </p:grpSpPr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2304" y="3360"/>
              <a:ext cx="768" cy="2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fr-FR" dirty="0" smtClean="0"/>
                <a:t>V.A.T</a:t>
              </a:r>
              <a:endParaRPr lang="fr-FR" dirty="0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2688" y="3024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sp>
        <p:nvSpPr>
          <p:cNvPr id="12" name="1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7170" name="Picture 2" descr="http://sitelec.org/cours/abati/images/hab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013176"/>
            <a:ext cx="2552700" cy="1504951"/>
          </a:xfrm>
          <a:prstGeom prst="rect">
            <a:avLst/>
          </a:prstGeom>
          <a:noFill/>
        </p:spPr>
      </p:pic>
      <p:pic>
        <p:nvPicPr>
          <p:cNvPr id="7172" name="Picture 4" descr="condamn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149080"/>
            <a:ext cx="733425" cy="962025"/>
          </a:xfrm>
          <a:prstGeom prst="rect">
            <a:avLst/>
          </a:prstGeom>
          <a:noFill/>
        </p:spPr>
      </p:pic>
      <p:pic>
        <p:nvPicPr>
          <p:cNvPr id="7174" name="Picture 6" descr="sépar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3212976"/>
            <a:ext cx="714375" cy="933450"/>
          </a:xfrm>
          <a:prstGeom prst="rect">
            <a:avLst/>
          </a:prstGeom>
          <a:noFill/>
        </p:spPr>
      </p:pic>
      <p:pic>
        <p:nvPicPr>
          <p:cNvPr id="16" name="6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899592" y="609600"/>
            <a:ext cx="7632848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3600" dirty="0" smtClean="0"/>
              <a:t>Dispositivos de separación</a:t>
            </a:r>
            <a:endParaRPr lang="es-ES" sz="3600" dirty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99592" y="1772816"/>
            <a:ext cx="7601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Dispositivo de corte (Seccionador, Disyuntor o Interruptor) a corte visible equipado de contacto de pre corte con condenación por candado.</a:t>
            </a:r>
            <a:endParaRPr lang="es-ES" dirty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899592" y="4941168"/>
            <a:ext cx="7601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Si el equipamiento es de potencia P </a:t>
            </a:r>
            <a:r>
              <a:rPr lang="es-ES" dirty="0" smtClean="0">
                <a:sym typeface="Symbol" pitchFamily="18" charset="2"/>
              </a:rPr>
              <a:t> 3kW, se admite una tomacorriente como dispositivo de corte a condición que sea visible desde el equipamiento.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6146" name="Picture 2" descr="http://csimg.webmarchand.com/srv/FR/28027882104158/T/340x340/C/FFFFFF/url/interrupteur-sectionneur-vc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068960"/>
            <a:ext cx="1656184" cy="1656184"/>
          </a:xfrm>
          <a:prstGeom prst="rect">
            <a:avLst/>
          </a:prstGeom>
          <a:noFill/>
        </p:spPr>
      </p:pic>
      <p:pic>
        <p:nvPicPr>
          <p:cNvPr id="6148" name="Picture 4" descr="http://www.materielelectrique.com/images/schneider/H431418_w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068960"/>
            <a:ext cx="1705372" cy="1705372"/>
          </a:xfrm>
          <a:prstGeom prst="rect">
            <a:avLst/>
          </a:prstGeom>
          <a:noFill/>
        </p:spPr>
      </p:pic>
      <p:pic>
        <p:nvPicPr>
          <p:cNvPr id="8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08912" cy="1215008"/>
          </a:xfrm>
        </p:spPr>
        <p:txBody>
          <a:bodyPr/>
          <a:lstStyle/>
          <a:p>
            <a:r>
              <a:rPr lang="es-ES" sz="3200" b="1" dirty="0" smtClean="0"/>
              <a:t>ALIMENTACIÓN DE LOS CIRCUITOS DE CONTROL</a:t>
            </a:r>
            <a:endParaRPr lang="es-ES" sz="3200" b="1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99592" y="1844824"/>
            <a:ext cx="511256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Se debe tener en cuenta la protecciones de las personas y de los bienes.</a:t>
            </a:r>
          </a:p>
          <a:p>
            <a:endParaRPr lang="es-ES" dirty="0" smtClean="0"/>
          </a:p>
          <a:p>
            <a:r>
              <a:rPr lang="es-ES" dirty="0" smtClean="0"/>
              <a:t>Lo que implica:</a:t>
            </a:r>
          </a:p>
          <a:p>
            <a:pPr marL="176213" lvl="1" indent="266700">
              <a:buFontTx/>
              <a:buChar char="•"/>
            </a:pPr>
            <a:r>
              <a:rPr lang="es-ES" dirty="0" smtClean="0"/>
              <a:t>La selección del nivel de la tensión de control,</a:t>
            </a:r>
          </a:p>
          <a:p>
            <a:pPr marL="176213" lvl="1" indent="266700">
              <a:buFontTx/>
              <a:buChar char="•"/>
            </a:pPr>
            <a:r>
              <a:rPr lang="es-ES" dirty="0" smtClean="0"/>
              <a:t>La selección de los componentes adecuados,</a:t>
            </a:r>
          </a:p>
          <a:p>
            <a:pPr marL="176213" lvl="1" indent="266700">
              <a:buFontTx/>
              <a:buChar char="•"/>
            </a:pPr>
            <a:r>
              <a:rPr lang="es-ES" dirty="0" smtClean="0"/>
              <a:t>El diseño de los planos adecuados.</a:t>
            </a:r>
            <a:endParaRPr lang="es-ES" dirty="0"/>
          </a:p>
        </p:txBody>
      </p:sp>
      <p:sp>
        <p:nvSpPr>
          <p:cNvPr id="2867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6093296"/>
            <a:ext cx="2736304" cy="576064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dirty="0" smtClean="0"/>
              <a:t>Masa y Tierra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844824"/>
            <a:ext cx="26193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899592" y="620688"/>
            <a:ext cx="763284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sz="4000" dirty="0" smtClean="0"/>
              <a:t>Masa y Tierra</a:t>
            </a:r>
            <a:endParaRPr lang="es-ES" sz="4000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411760" y="1844824"/>
            <a:ext cx="61206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b="1" u="sng" dirty="0" smtClean="0"/>
              <a:t>Masa</a:t>
            </a:r>
            <a:r>
              <a:rPr lang="es-ES" dirty="0" smtClean="0"/>
              <a:t>: conductor o red poca resistiva sirviendo de nivel de referencia </a:t>
            </a:r>
            <a:r>
              <a:rPr lang="es-ES" sz="1800" dirty="0" smtClean="0"/>
              <a:t>(chasis, tablero, carcasa...)</a:t>
            </a:r>
            <a:endParaRPr lang="es-ES" sz="1800" dirty="0"/>
          </a:p>
        </p:txBody>
      </p:sp>
      <p:grpSp>
        <p:nvGrpSpPr>
          <p:cNvPr id="31755" name="Group 11"/>
          <p:cNvGrpSpPr>
            <a:grpSpLocks/>
          </p:cNvGrpSpPr>
          <p:nvPr/>
        </p:nvGrpSpPr>
        <p:grpSpPr bwMode="auto">
          <a:xfrm>
            <a:off x="963960" y="2073424"/>
            <a:ext cx="1066800" cy="838200"/>
            <a:chOff x="288" y="1152"/>
            <a:chExt cx="672" cy="528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>
              <a:off x="672" y="1152"/>
              <a:ext cx="0" cy="38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384" y="1536"/>
              <a:ext cx="576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H="1">
              <a:off x="288" y="1536"/>
              <a:ext cx="96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 flipH="1">
              <a:off x="432" y="1536"/>
              <a:ext cx="96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 flipH="1">
              <a:off x="576" y="1536"/>
              <a:ext cx="96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 flipH="1">
              <a:off x="720" y="1536"/>
              <a:ext cx="96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 flipH="1">
              <a:off x="864" y="1536"/>
              <a:ext cx="96" cy="14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</p:grp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2411760" y="3597424"/>
            <a:ext cx="612068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b="1" u="sng" dirty="0" smtClean="0"/>
              <a:t>Tierra </a:t>
            </a:r>
            <a:r>
              <a:rPr lang="es-ES" dirty="0" smtClean="0"/>
              <a:t>: la masa terrestre es un conductor particular. Conductor perfecto inaccesible eléctricamente (</a:t>
            </a:r>
            <a:r>
              <a:rPr lang="es-ES" dirty="0" smtClean="0">
                <a:sym typeface="Symbol" pitchFamily="18" charset="2"/>
              </a:rPr>
              <a:t> resistencia de toma la de tierra).</a:t>
            </a:r>
            <a:endParaRPr lang="es-ES" dirty="0" smtClean="0"/>
          </a:p>
          <a:p>
            <a:endParaRPr lang="fr-FR" sz="1800" dirty="0"/>
          </a:p>
        </p:txBody>
      </p:sp>
      <p:grpSp>
        <p:nvGrpSpPr>
          <p:cNvPr id="31768" name="Group 24"/>
          <p:cNvGrpSpPr>
            <a:grpSpLocks/>
          </p:cNvGrpSpPr>
          <p:nvPr/>
        </p:nvGrpSpPr>
        <p:grpSpPr bwMode="auto">
          <a:xfrm>
            <a:off x="1116360" y="3597424"/>
            <a:ext cx="914400" cy="914400"/>
            <a:chOff x="672" y="2688"/>
            <a:chExt cx="576" cy="576"/>
          </a:xfrm>
        </p:grpSpPr>
        <p:sp>
          <p:nvSpPr>
            <p:cNvPr id="31758" name="Line 14"/>
            <p:cNvSpPr>
              <a:spLocks noChangeShapeType="1"/>
            </p:cNvSpPr>
            <p:nvPr/>
          </p:nvSpPr>
          <p:spPr bwMode="auto">
            <a:xfrm>
              <a:off x="960" y="2688"/>
              <a:ext cx="0" cy="384"/>
            </a:xfrm>
            <a:prstGeom prst="line">
              <a:avLst/>
            </a:prstGeom>
            <a:ln>
              <a:solidFill>
                <a:srgbClr val="00B050"/>
              </a:solidFill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65" name="Line 21"/>
            <p:cNvSpPr>
              <a:spLocks noChangeShapeType="1"/>
            </p:cNvSpPr>
            <p:nvPr/>
          </p:nvSpPr>
          <p:spPr bwMode="auto">
            <a:xfrm>
              <a:off x="672" y="3072"/>
              <a:ext cx="576" cy="0"/>
            </a:xfrm>
            <a:prstGeom prst="line">
              <a:avLst/>
            </a:prstGeom>
            <a:ln>
              <a:solidFill>
                <a:srgbClr val="00B050"/>
              </a:solidFill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66" name="Line 22"/>
            <p:cNvSpPr>
              <a:spLocks noChangeShapeType="1"/>
            </p:cNvSpPr>
            <p:nvPr/>
          </p:nvSpPr>
          <p:spPr bwMode="auto">
            <a:xfrm>
              <a:off x="768" y="3168"/>
              <a:ext cx="384" cy="0"/>
            </a:xfrm>
            <a:prstGeom prst="line">
              <a:avLst/>
            </a:prstGeom>
            <a:ln>
              <a:solidFill>
                <a:srgbClr val="00B050"/>
              </a:solidFill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  <p:sp>
          <p:nvSpPr>
            <p:cNvPr id="31767" name="Line 23"/>
            <p:cNvSpPr>
              <a:spLocks noChangeShapeType="1"/>
            </p:cNvSpPr>
            <p:nvPr/>
          </p:nvSpPr>
          <p:spPr bwMode="auto">
            <a:xfrm>
              <a:off x="864" y="3264"/>
              <a:ext cx="192" cy="0"/>
            </a:xfrm>
            <a:prstGeom prst="line">
              <a:avLst/>
            </a:prstGeom>
            <a:ln>
              <a:solidFill>
                <a:srgbClr val="00B050"/>
              </a:solidFill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fr-FR"/>
            </a:p>
          </p:txBody>
        </p:sp>
      </p:grpSp>
      <p:sp>
        <p:nvSpPr>
          <p:cNvPr id="31769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6093296"/>
            <a:ext cx="1800200" cy="576064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smtClean="0"/>
              <a:t>BACK</a:t>
            </a:r>
            <a:endParaRPr lang="fr-FR" dirty="0"/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20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08912" cy="1215008"/>
          </a:xfrm>
        </p:spPr>
        <p:txBody>
          <a:bodyPr/>
          <a:lstStyle/>
          <a:p>
            <a:r>
              <a:rPr lang="es-ES" sz="3200" b="1" dirty="0" smtClean="0"/>
              <a:t>TRANSFORMADOR DE CONTROL</a:t>
            </a:r>
            <a:endParaRPr lang="es-ES" sz="3200" b="1" dirty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99592" y="1844824"/>
            <a:ext cx="6120680" cy="378565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No son obligatorios: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 Para las maquinas de potencia P &lt; 3kW con un solo arrancador y 2 auxiliares de control externos.</a:t>
            </a:r>
          </a:p>
          <a:p>
            <a:endParaRPr lang="es-ES" dirty="0" smtClean="0"/>
          </a:p>
          <a:p>
            <a:pPr>
              <a:buFont typeface="Wingdings" pitchFamily="2" charset="2"/>
              <a:buChar char="§"/>
            </a:pPr>
            <a:r>
              <a:rPr lang="es-ES" dirty="0" smtClean="0"/>
              <a:t> Para las máquinas a uso domestico cuando el equipamiento eléctrico se encuentra en la carcasa de la máquina.</a:t>
            </a:r>
          </a:p>
          <a:p>
            <a:pPr>
              <a:buFont typeface="Wingdings" pitchFamily="2" charset="2"/>
              <a:buChar char="§"/>
            </a:pPr>
            <a:endParaRPr lang="es-ES" dirty="0"/>
          </a:p>
        </p:txBody>
      </p:sp>
      <p:sp>
        <p:nvSpPr>
          <p:cNvPr id="3482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6093296"/>
            <a:ext cx="2448272" cy="576064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 smtClean="0"/>
              <a:t>Plano</a:t>
            </a:r>
            <a:endParaRPr lang="fr-F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14</a:t>
            </a:fld>
            <a:endParaRPr lang="fr-FR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852936"/>
            <a:ext cx="1584176" cy="1885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08912" cy="1152128"/>
          </a:xfrm>
        </p:spPr>
        <p:txBody>
          <a:bodyPr/>
          <a:lstStyle/>
          <a:p>
            <a:r>
              <a:rPr lang="es-ES" sz="3200" b="1" dirty="0" smtClean="0"/>
              <a:t>PLANOS ELÉCTRICOS</a:t>
            </a:r>
            <a:endParaRPr lang="es-ES" sz="3200" b="1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99593" y="1844824"/>
            <a:ext cx="76328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La representación filar de un equipamiento eléctrico siempre se realiza fuera energía y para las condiciones iniciales.</a:t>
            </a:r>
            <a:endParaRPr lang="es-ES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99592" y="3212976"/>
            <a:ext cx="7632847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4288" indent="-14288"/>
            <a:r>
              <a:rPr lang="es-ES" dirty="0" smtClean="0"/>
              <a:t>Diferentes planos constituyen el expediente de un equipamiento eléctrico:</a:t>
            </a:r>
          </a:p>
          <a:p>
            <a:pPr marL="14288" indent="-14288"/>
            <a:endParaRPr lang="es-ES" sz="1600" dirty="0" smtClean="0"/>
          </a:p>
          <a:p>
            <a:pPr marL="914400" lvl="1" indent="-457200">
              <a:buFontTx/>
              <a:buChar char="•"/>
            </a:pPr>
            <a:r>
              <a:rPr lang="es-ES" dirty="0" smtClean="0"/>
              <a:t>Planos de </a:t>
            </a:r>
            <a:r>
              <a:rPr lang="es-ES" b="1" dirty="0" smtClean="0"/>
              <a:t>POTENCIA</a:t>
            </a:r>
            <a:r>
              <a:rPr lang="es-ES" dirty="0" smtClean="0"/>
              <a:t>,</a:t>
            </a:r>
          </a:p>
          <a:p>
            <a:pPr marL="914400" lvl="1" indent="-457200">
              <a:buFontTx/>
              <a:buChar char="•"/>
            </a:pPr>
            <a:r>
              <a:rPr lang="es-ES" dirty="0" smtClean="0"/>
              <a:t>Planos de </a:t>
            </a:r>
            <a:r>
              <a:rPr lang="es-ES" b="1" dirty="0" smtClean="0"/>
              <a:t>CONTROL</a:t>
            </a:r>
            <a:r>
              <a:rPr lang="es-ES" dirty="0" smtClean="0"/>
              <a:t>,</a:t>
            </a:r>
          </a:p>
          <a:p>
            <a:pPr marL="914400" lvl="1" indent="-457200">
              <a:buFontTx/>
              <a:buChar char="•"/>
            </a:pPr>
            <a:r>
              <a:rPr lang="es-ES" dirty="0" smtClean="0"/>
              <a:t>Planos de las </a:t>
            </a:r>
            <a:r>
              <a:rPr lang="es-ES" b="1" dirty="0" smtClean="0"/>
              <a:t>BORNERAS</a:t>
            </a:r>
            <a:r>
              <a:rPr lang="es-ES" dirty="0" smtClean="0"/>
              <a:t> de conexión,</a:t>
            </a:r>
          </a:p>
          <a:p>
            <a:pPr marL="914400" lvl="1" indent="-457200">
              <a:buFontTx/>
              <a:buChar char="•"/>
            </a:pPr>
            <a:r>
              <a:rPr lang="es-ES" dirty="0" smtClean="0"/>
              <a:t>Carnet de </a:t>
            </a:r>
            <a:r>
              <a:rPr lang="es-ES" b="1" dirty="0" smtClean="0"/>
              <a:t>CABLES</a:t>
            </a:r>
            <a:r>
              <a:rPr lang="es-ES" dirty="0" smtClean="0"/>
              <a:t>,</a:t>
            </a:r>
          </a:p>
          <a:p>
            <a:pPr marL="914400" lvl="1" indent="-457200">
              <a:buFontTx/>
              <a:buChar char="•"/>
            </a:pPr>
            <a:r>
              <a:rPr lang="es-ES" b="1" dirty="0" smtClean="0"/>
              <a:t>NOMENCLATURA </a:t>
            </a:r>
            <a:r>
              <a:rPr lang="es-ES" dirty="0" smtClean="0"/>
              <a:t>de los componentes…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6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4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304800" y="533400"/>
            <a:ext cx="5283202" cy="1790701"/>
            <a:chOff x="192" y="336"/>
            <a:chExt cx="3328" cy="1128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046" y="1173"/>
              <a:ext cx="247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Identificación alfanumérica</a:t>
              </a:r>
              <a:endParaRPr lang="es-ES" dirty="0">
                <a:solidFill>
                  <a:schemeClr val="bg1"/>
                </a:solidFill>
              </a:endParaRPr>
            </a:p>
          </p:txBody>
        </p:sp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 flipV="1">
              <a:off x="2208" y="336"/>
              <a:ext cx="0" cy="816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 rot="16200000" flipV="1">
              <a:off x="600" y="936"/>
              <a:ext cx="0" cy="816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5715000" y="5410200"/>
            <a:ext cx="2420938" cy="914400"/>
            <a:chOff x="3600" y="3408"/>
            <a:chExt cx="1525" cy="576"/>
          </a:xfrm>
        </p:grpSpPr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4272" y="3408"/>
              <a:ext cx="85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cartucho</a:t>
              </a:r>
              <a:endParaRPr lang="es-ES" dirty="0">
                <a:solidFill>
                  <a:schemeClr val="bg1"/>
                </a:solidFill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H="1">
              <a:off x="3600" y="3648"/>
              <a:ext cx="624" cy="336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050854" y="3140965"/>
            <a:ext cx="2522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Zona de diseño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990600" y="5410200"/>
            <a:ext cx="4697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Zona </a:t>
            </a:r>
            <a:r>
              <a:rPr lang="es-ES" b="1" dirty="0" smtClean="0">
                <a:solidFill>
                  <a:schemeClr val="bg1"/>
                </a:solidFill>
              </a:rPr>
              <a:t>de </a:t>
            </a:r>
            <a:r>
              <a:rPr lang="fr-FR" b="1" dirty="0" smtClean="0">
                <a:solidFill>
                  <a:schemeClr val="bg1"/>
                </a:solidFill>
              </a:rPr>
              <a:t>référencias cruzadas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13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8463"/>
            <a:ext cx="9144000" cy="645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83058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3400" y="5334000"/>
            <a:ext cx="3562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Circuito de POTENCIA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15365" name="Picture 5" descr="schémP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886200"/>
            <a:ext cx="8105775" cy="247650"/>
          </a:xfrm>
          <a:prstGeom prst="rect">
            <a:avLst/>
          </a:prstGeom>
          <a:noFill/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2564904"/>
            <a:ext cx="17811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6 Imagen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0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8463"/>
            <a:ext cx="9144000" cy="645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400" name="Group 1040"/>
          <p:cNvGrpSpPr>
            <a:grpSpLocks/>
          </p:cNvGrpSpPr>
          <p:nvPr/>
        </p:nvGrpSpPr>
        <p:grpSpPr bwMode="auto">
          <a:xfrm>
            <a:off x="762000" y="3886200"/>
            <a:ext cx="7848600" cy="914400"/>
            <a:chOff x="288" y="2448"/>
            <a:chExt cx="4944" cy="576"/>
          </a:xfrm>
        </p:grpSpPr>
        <p:grpSp>
          <p:nvGrpSpPr>
            <p:cNvPr id="16399" name="Group 1039"/>
            <p:cNvGrpSpPr>
              <a:grpSpLocks/>
            </p:cNvGrpSpPr>
            <p:nvPr/>
          </p:nvGrpSpPr>
          <p:grpSpPr bwMode="auto">
            <a:xfrm>
              <a:off x="672" y="2448"/>
              <a:ext cx="384" cy="576"/>
              <a:chOff x="672" y="2448"/>
              <a:chExt cx="384" cy="576"/>
            </a:xfrm>
          </p:grpSpPr>
          <p:sp>
            <p:nvSpPr>
              <p:cNvPr id="16390" name="Line 1030"/>
              <p:cNvSpPr>
                <a:spLocks noChangeShapeType="1"/>
              </p:cNvSpPr>
              <p:nvPr/>
            </p:nvSpPr>
            <p:spPr bwMode="auto">
              <a:xfrm>
                <a:off x="864" y="244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6389" name="Rectangle 1029"/>
              <p:cNvSpPr>
                <a:spLocks noChangeArrowheads="1"/>
              </p:cNvSpPr>
              <p:nvPr/>
            </p:nvSpPr>
            <p:spPr bwMode="auto">
              <a:xfrm>
                <a:off x="672" y="2592"/>
                <a:ext cx="384" cy="192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6391" name="Line 1031"/>
            <p:cNvSpPr>
              <a:spLocks noChangeShapeType="1"/>
            </p:cNvSpPr>
            <p:nvPr/>
          </p:nvSpPr>
          <p:spPr bwMode="auto">
            <a:xfrm>
              <a:off x="288" y="2448"/>
              <a:ext cx="4944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sp>
        <p:nvSpPr>
          <p:cNvPr id="16392" name="Text Box 1032"/>
          <p:cNvSpPr txBox="1">
            <a:spLocks noChangeArrowheads="1"/>
          </p:cNvSpPr>
          <p:nvPr/>
        </p:nvSpPr>
        <p:spPr bwMode="auto">
          <a:xfrm>
            <a:off x="533400" y="5334000"/>
            <a:ext cx="34483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Circuito de CONTROL</a:t>
            </a:r>
            <a:endParaRPr lang="es-ES" b="1" dirty="0">
              <a:solidFill>
                <a:schemeClr val="bg1"/>
              </a:solidFill>
            </a:endParaRPr>
          </a:p>
        </p:txBody>
      </p:sp>
      <p:grpSp>
        <p:nvGrpSpPr>
          <p:cNvPr id="16402" name="Group 1042"/>
          <p:cNvGrpSpPr>
            <a:grpSpLocks/>
          </p:cNvGrpSpPr>
          <p:nvPr/>
        </p:nvGrpSpPr>
        <p:grpSpPr bwMode="auto">
          <a:xfrm>
            <a:off x="533400" y="990600"/>
            <a:ext cx="8153400" cy="4210050"/>
            <a:chOff x="336" y="624"/>
            <a:chExt cx="5136" cy="2652"/>
          </a:xfrm>
        </p:grpSpPr>
        <p:sp>
          <p:nvSpPr>
            <p:cNvPr id="16387" name="Line 1027"/>
            <p:cNvSpPr>
              <a:spLocks noChangeShapeType="1"/>
            </p:cNvSpPr>
            <p:nvPr/>
          </p:nvSpPr>
          <p:spPr bwMode="auto">
            <a:xfrm>
              <a:off x="336" y="912"/>
              <a:ext cx="508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6388" name="Line 1028"/>
            <p:cNvSpPr>
              <a:spLocks noChangeShapeType="1"/>
            </p:cNvSpPr>
            <p:nvPr/>
          </p:nvSpPr>
          <p:spPr bwMode="auto">
            <a:xfrm>
              <a:off x="384" y="3024"/>
              <a:ext cx="508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  <p:sp>
          <p:nvSpPr>
            <p:cNvPr id="16395" name="Text Box 1035"/>
            <p:cNvSpPr txBox="1">
              <a:spLocks noChangeArrowheads="1"/>
            </p:cNvSpPr>
            <p:nvPr/>
          </p:nvSpPr>
          <p:spPr bwMode="auto">
            <a:xfrm>
              <a:off x="3024" y="624"/>
              <a:ext cx="141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sz="2000" dirty="0" smtClean="0">
                  <a:solidFill>
                    <a:schemeClr val="bg1"/>
                  </a:solidFill>
                </a:rPr>
                <a:t>Polaridad + o fase</a:t>
              </a:r>
              <a:endParaRPr lang="es-ES" sz="2000" dirty="0">
                <a:solidFill>
                  <a:schemeClr val="bg1"/>
                </a:solidFill>
              </a:endParaRPr>
            </a:p>
          </p:txBody>
        </p:sp>
        <p:sp>
          <p:nvSpPr>
            <p:cNvPr id="16396" name="Text Box 1036"/>
            <p:cNvSpPr txBox="1">
              <a:spLocks noChangeArrowheads="1"/>
            </p:cNvSpPr>
            <p:nvPr/>
          </p:nvSpPr>
          <p:spPr bwMode="auto">
            <a:xfrm>
              <a:off x="3504" y="3024"/>
              <a:ext cx="157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sz="2000" dirty="0" smtClean="0">
                  <a:solidFill>
                    <a:schemeClr val="bg1"/>
                  </a:solidFill>
                </a:rPr>
                <a:t>Polaridad – o común</a:t>
              </a:r>
              <a:endParaRPr lang="es-E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6398" name="Text Box 1038"/>
          <p:cNvSpPr txBox="1">
            <a:spLocks noChangeArrowheads="1"/>
          </p:cNvSpPr>
          <p:nvPr/>
        </p:nvSpPr>
        <p:spPr bwMode="auto">
          <a:xfrm>
            <a:off x="1447801" y="2209800"/>
            <a:ext cx="43483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</a:rPr>
              <a:t>Zona de los contactos de control o de las protecciones</a:t>
            </a:r>
            <a:endParaRPr lang="es-ES" sz="2000" dirty="0">
              <a:solidFill>
                <a:schemeClr val="bg1"/>
              </a:solidFill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550509"/>
            <a:ext cx="2910458" cy="316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8208912" cy="1152128"/>
          </a:xfrm>
        </p:spPr>
        <p:txBody>
          <a:bodyPr/>
          <a:lstStyle/>
          <a:p>
            <a:r>
              <a:rPr lang="es-ES" sz="3200" b="1" dirty="0" smtClean="0"/>
              <a:t>IDENTIFICACIÓN DE LAS BORNES</a:t>
            </a:r>
            <a:endParaRPr lang="es-ES" sz="3200" b="1" dirty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7544" y="3356992"/>
            <a:ext cx="3744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Contactos de POTENCIA</a:t>
            </a:r>
          </a:p>
          <a:p>
            <a:pPr algn="ctr"/>
            <a:r>
              <a:rPr lang="es-ES" dirty="0" smtClean="0"/>
              <a:t>1 solo número</a:t>
            </a:r>
            <a:endParaRPr lang="es-ES" dirty="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010143" y="3356992"/>
            <a:ext cx="33954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Contactos de CONTROL</a:t>
            </a:r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2 números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23528" y="4365104"/>
            <a:ext cx="84969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136650"/>
            <a:r>
              <a:rPr lang="es-ES" dirty="0" smtClean="0">
                <a:solidFill>
                  <a:srgbClr val="FF0000"/>
                </a:solidFill>
              </a:rPr>
              <a:t>Las unidades traducen la función asociada:</a:t>
            </a:r>
          </a:p>
          <a:p>
            <a:pPr defTabSz="1136650"/>
            <a:r>
              <a:rPr lang="es-ES" dirty="0" smtClean="0">
                <a:solidFill>
                  <a:srgbClr val="FF0000"/>
                </a:solidFill>
              </a:rPr>
              <a:t>1 y 2 = contacto normalmente cerrado NC</a:t>
            </a:r>
          </a:p>
          <a:p>
            <a:pPr defTabSz="1136650"/>
            <a:r>
              <a:rPr lang="es-ES" dirty="0" smtClean="0">
                <a:solidFill>
                  <a:srgbClr val="FF0000"/>
                </a:solidFill>
              </a:rPr>
              <a:t>3 y 4 = contacto normalmente abierto NA</a:t>
            </a:r>
          </a:p>
          <a:p>
            <a:pPr defTabSz="1136650"/>
            <a:r>
              <a:rPr lang="es-ES" dirty="0" smtClean="0">
                <a:solidFill>
                  <a:srgbClr val="FF0000"/>
                </a:solidFill>
              </a:rPr>
              <a:t>5 y 6 = apertura con función especial </a:t>
            </a:r>
            <a:r>
              <a:rPr lang="es-ES" sz="1600" dirty="0" smtClean="0">
                <a:solidFill>
                  <a:srgbClr val="FF0000"/>
                </a:solidFill>
              </a:rPr>
              <a:t>(temporizado, protección…)</a:t>
            </a:r>
          </a:p>
          <a:p>
            <a:pPr defTabSz="1136650"/>
            <a:r>
              <a:rPr lang="es-ES" dirty="0" smtClean="0">
                <a:solidFill>
                  <a:srgbClr val="FF0000"/>
                </a:solidFill>
              </a:rPr>
              <a:t>7 y 8 = cierre con función especial </a:t>
            </a:r>
            <a:r>
              <a:rPr lang="es-ES" sz="1600" dirty="0" smtClean="0">
                <a:solidFill>
                  <a:srgbClr val="FF0000"/>
                </a:solidFill>
              </a:rPr>
              <a:t>(temporizado, protección…)</a:t>
            </a:r>
            <a:endParaRPr lang="es-ES" sz="1600" dirty="0">
              <a:solidFill>
                <a:srgbClr val="FF0000"/>
              </a:solidFill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23528" y="4797152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Las decenas traducen un número de orden. </a:t>
            </a:r>
          </a:p>
          <a:p>
            <a:r>
              <a:rPr lang="es-ES" dirty="0" smtClean="0">
                <a:solidFill>
                  <a:srgbClr val="FF0000"/>
                </a:solidFill>
              </a:rPr>
              <a:t>Excepto 9 reservado a los relés de protección contra las sobrecargas…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8441" name="Picture 9" descr="rep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2362200" cy="1624013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700808"/>
            <a:ext cx="10763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1772816"/>
            <a:ext cx="12413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1988840"/>
            <a:ext cx="793178" cy="1161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6 Imagen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  <p:bldP spid="184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repe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24944"/>
            <a:ext cx="1365250" cy="3470275"/>
          </a:xfrm>
          <a:prstGeom prst="rect">
            <a:avLst/>
          </a:prstGeom>
          <a:noFill/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99592" y="1844824"/>
            <a:ext cx="76328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Las bornes de los componentes de control se identifican por caracteres alfanuméricos.</a:t>
            </a:r>
            <a:endParaRPr lang="es-ES" dirty="0"/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5436096" y="2996952"/>
            <a:ext cx="1208087" cy="3384550"/>
            <a:chOff x="3696" y="2016"/>
            <a:chExt cx="470" cy="1317"/>
          </a:xfrm>
        </p:grpSpPr>
        <p:pic>
          <p:nvPicPr>
            <p:cNvPr id="20484" name="Picture 4" descr="reper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4" y="2016"/>
              <a:ext cx="422" cy="1317"/>
            </a:xfrm>
            <a:prstGeom prst="rect">
              <a:avLst/>
            </a:prstGeom>
            <a:noFill/>
          </p:spPr>
        </p:pic>
        <p:sp>
          <p:nvSpPr>
            <p:cNvPr id="20485" name="Text Box 5"/>
            <p:cNvSpPr txBox="1">
              <a:spLocks noChangeArrowheads="1"/>
            </p:cNvSpPr>
            <p:nvPr/>
          </p:nvSpPr>
          <p:spPr bwMode="auto">
            <a:xfrm rot="-5400000">
              <a:off x="3676" y="2313"/>
              <a:ext cx="217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00"/>
                  </a:solidFill>
                  <a:latin typeface="Arial" charset="0"/>
                </a:rPr>
                <a:t>X1</a:t>
              </a:r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 rot="-5400000">
              <a:off x="3677" y="3033"/>
              <a:ext cx="216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00"/>
                  </a:solidFill>
                  <a:latin typeface="Arial" charset="0"/>
                </a:rPr>
                <a:t>X2</a:t>
              </a:r>
            </a:p>
          </p:txBody>
        </p:sp>
      </p:grp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99592" y="1844824"/>
            <a:ext cx="76328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ES" dirty="0" smtClean="0"/>
              <a:t>Los diferentes componentes se identifican por letras traduciendo el tipo de equipo.</a:t>
            </a:r>
            <a:endParaRPr lang="es-ES" dirty="0"/>
          </a:p>
        </p:txBody>
      </p:sp>
      <p:graphicFrame>
        <p:nvGraphicFramePr>
          <p:cNvPr id="20555" name="Group 75"/>
          <p:cNvGraphicFramePr>
            <a:graphicFrameLocks noGrp="1"/>
          </p:cNvGraphicFramePr>
          <p:nvPr/>
        </p:nvGraphicFramePr>
        <p:xfrm>
          <a:off x="900113" y="2852738"/>
          <a:ext cx="7848600" cy="2880043"/>
        </p:xfrm>
        <a:graphic>
          <a:graphicData uri="http://schemas.openxmlformats.org/drawingml/2006/table">
            <a:tbl>
              <a:tblPr/>
              <a:tblGrid>
                <a:gridCol w="2514600"/>
                <a:gridCol w="5334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Letra de identificación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EQUIPO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Componente de protección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Dispositivo de seccionamiento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Auxiliar de mando manual, Fin de carrera…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Relés y Contactores auxiliares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KM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Contactor de potencia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0547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332656"/>
            <a:ext cx="8208912" cy="1152128"/>
          </a:xfrm>
        </p:spPr>
        <p:txBody>
          <a:bodyPr/>
          <a:lstStyle/>
          <a:p>
            <a:r>
              <a:rPr lang="es-ES" sz="3200" b="1" dirty="0" smtClean="0"/>
              <a:t>IDENTIFICACIÓN DE LOS EQUIPOS</a:t>
            </a:r>
            <a:endParaRPr lang="es-ES" sz="3200" b="1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C83B-68D5-43ED-AEAA-2A56ED726C1D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2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3" grpId="1"/>
      <p:bldP spid="204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" name="Picture 102" descr="rep_fil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6172200" cy="4629150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208912" cy="1224136"/>
          </a:xfrm>
        </p:spPr>
        <p:txBody>
          <a:bodyPr/>
          <a:lstStyle/>
          <a:p>
            <a:r>
              <a:rPr lang="es-ES" sz="3200" b="1" dirty="0" smtClean="0"/>
              <a:t>IDENTIFICACIÓN DE LOS CONDUCTORES</a:t>
            </a:r>
            <a:endParaRPr lang="es-ES" sz="3200" b="1" dirty="0"/>
          </a:p>
        </p:txBody>
      </p:sp>
      <p:grpSp>
        <p:nvGrpSpPr>
          <p:cNvPr id="19517" name="Group 61"/>
          <p:cNvGrpSpPr>
            <a:grpSpLocks/>
          </p:cNvGrpSpPr>
          <p:nvPr/>
        </p:nvGrpSpPr>
        <p:grpSpPr bwMode="auto">
          <a:xfrm>
            <a:off x="1114425" y="2057400"/>
            <a:ext cx="7038975" cy="3048000"/>
            <a:chOff x="702" y="1200"/>
            <a:chExt cx="4434" cy="1920"/>
          </a:xfrm>
        </p:grpSpPr>
        <p:grpSp>
          <p:nvGrpSpPr>
            <p:cNvPr id="19518" name="Group 62"/>
            <p:cNvGrpSpPr>
              <a:grpSpLocks/>
            </p:cNvGrpSpPr>
            <p:nvPr/>
          </p:nvGrpSpPr>
          <p:grpSpPr bwMode="auto">
            <a:xfrm>
              <a:off x="702" y="1200"/>
              <a:ext cx="634" cy="1920"/>
              <a:chOff x="724" y="1152"/>
              <a:chExt cx="428" cy="1296"/>
            </a:xfrm>
          </p:grpSpPr>
          <p:sp>
            <p:nvSpPr>
              <p:cNvPr id="19519" name="Rectangle 63"/>
              <p:cNvSpPr>
                <a:spLocks noChangeArrowheads="1"/>
              </p:cNvSpPr>
              <p:nvPr/>
            </p:nvSpPr>
            <p:spPr bwMode="auto">
              <a:xfrm>
                <a:off x="724" y="1152"/>
                <a:ext cx="428" cy="12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0" name="Oval 64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1" name="Oval 6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2" name="Oval 66"/>
              <p:cNvSpPr>
                <a:spLocks noChangeArrowheads="1"/>
              </p:cNvSpPr>
              <p:nvPr/>
            </p:nvSpPr>
            <p:spPr bwMode="auto">
              <a:xfrm>
                <a:off x="912" y="192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3" name="Oval 67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9524" name="Text Box 68"/>
            <p:cNvSpPr txBox="1">
              <a:spLocks noChangeArrowheads="1"/>
            </p:cNvSpPr>
            <p:nvPr/>
          </p:nvSpPr>
          <p:spPr bwMode="auto">
            <a:xfrm>
              <a:off x="816" y="144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</a:t>
              </a:r>
            </a:p>
          </p:txBody>
        </p:sp>
        <p:sp>
          <p:nvSpPr>
            <p:cNvPr id="19525" name="Text Box 69"/>
            <p:cNvSpPr txBox="1">
              <a:spLocks noChangeArrowheads="1"/>
            </p:cNvSpPr>
            <p:nvPr/>
          </p:nvSpPr>
          <p:spPr bwMode="auto">
            <a:xfrm>
              <a:off x="816" y="1872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2</a:t>
              </a:r>
            </a:p>
          </p:txBody>
        </p:sp>
        <p:sp>
          <p:nvSpPr>
            <p:cNvPr id="19526" name="Text Box 70"/>
            <p:cNvSpPr txBox="1">
              <a:spLocks noChangeArrowheads="1"/>
            </p:cNvSpPr>
            <p:nvPr/>
          </p:nvSpPr>
          <p:spPr bwMode="auto">
            <a:xfrm>
              <a:off x="816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3</a:t>
              </a:r>
            </a:p>
          </p:txBody>
        </p:sp>
        <p:sp>
          <p:nvSpPr>
            <p:cNvPr id="19527" name="Text Box 71"/>
            <p:cNvSpPr txBox="1">
              <a:spLocks noChangeArrowheads="1"/>
            </p:cNvSpPr>
            <p:nvPr/>
          </p:nvSpPr>
          <p:spPr bwMode="auto">
            <a:xfrm>
              <a:off x="816" y="273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4</a:t>
              </a:r>
            </a:p>
          </p:txBody>
        </p:sp>
        <p:grpSp>
          <p:nvGrpSpPr>
            <p:cNvPr id="19528" name="Group 72"/>
            <p:cNvGrpSpPr>
              <a:grpSpLocks/>
            </p:cNvGrpSpPr>
            <p:nvPr/>
          </p:nvGrpSpPr>
          <p:grpSpPr bwMode="auto">
            <a:xfrm>
              <a:off x="4368" y="1200"/>
              <a:ext cx="689" cy="1920"/>
              <a:chOff x="768" y="1152"/>
              <a:chExt cx="465" cy="1296"/>
            </a:xfrm>
          </p:grpSpPr>
          <p:sp>
            <p:nvSpPr>
              <p:cNvPr id="19529" name="Rectangle 73"/>
              <p:cNvSpPr>
                <a:spLocks noChangeArrowheads="1"/>
              </p:cNvSpPr>
              <p:nvPr/>
            </p:nvSpPr>
            <p:spPr bwMode="auto">
              <a:xfrm>
                <a:off x="768" y="1152"/>
                <a:ext cx="465" cy="12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0" name="Oval 74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1" name="Oval 7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2" name="Oval 76"/>
              <p:cNvSpPr>
                <a:spLocks noChangeArrowheads="1"/>
              </p:cNvSpPr>
              <p:nvPr/>
            </p:nvSpPr>
            <p:spPr bwMode="auto">
              <a:xfrm>
                <a:off x="912" y="192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3" name="Oval 77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9534" name="Text Box 78"/>
            <p:cNvSpPr txBox="1">
              <a:spLocks noChangeArrowheads="1"/>
            </p:cNvSpPr>
            <p:nvPr/>
          </p:nvSpPr>
          <p:spPr bwMode="auto">
            <a:xfrm>
              <a:off x="4704" y="144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11</a:t>
              </a:r>
            </a:p>
          </p:txBody>
        </p:sp>
        <p:sp>
          <p:nvSpPr>
            <p:cNvPr id="19535" name="Text Box 79"/>
            <p:cNvSpPr txBox="1">
              <a:spLocks noChangeArrowheads="1"/>
            </p:cNvSpPr>
            <p:nvPr/>
          </p:nvSpPr>
          <p:spPr bwMode="auto">
            <a:xfrm>
              <a:off x="4704" y="187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12</a:t>
              </a:r>
            </a:p>
          </p:txBody>
        </p:sp>
        <p:sp>
          <p:nvSpPr>
            <p:cNvPr id="19536" name="Text Box 80"/>
            <p:cNvSpPr txBox="1">
              <a:spLocks noChangeArrowheads="1"/>
            </p:cNvSpPr>
            <p:nvPr/>
          </p:nvSpPr>
          <p:spPr bwMode="auto">
            <a:xfrm>
              <a:off x="4704" y="230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13</a:t>
              </a:r>
            </a:p>
          </p:txBody>
        </p:sp>
        <p:sp>
          <p:nvSpPr>
            <p:cNvPr id="19537" name="Text Box 81"/>
            <p:cNvSpPr txBox="1">
              <a:spLocks noChangeArrowheads="1"/>
            </p:cNvSpPr>
            <p:nvPr/>
          </p:nvSpPr>
          <p:spPr bwMode="auto">
            <a:xfrm>
              <a:off x="4704" y="2736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14</a:t>
              </a:r>
            </a:p>
          </p:txBody>
        </p:sp>
        <p:sp>
          <p:nvSpPr>
            <p:cNvPr id="19538" name="Line 82"/>
            <p:cNvSpPr>
              <a:spLocks noChangeShapeType="1"/>
            </p:cNvSpPr>
            <p:nvPr/>
          </p:nvSpPr>
          <p:spPr bwMode="auto">
            <a:xfrm>
              <a:off x="1104" y="153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  <p:grpSp>
          <p:nvGrpSpPr>
            <p:cNvPr id="19539" name="Group 83"/>
            <p:cNvGrpSpPr>
              <a:grpSpLocks/>
            </p:cNvGrpSpPr>
            <p:nvPr/>
          </p:nvGrpSpPr>
          <p:grpSpPr bwMode="auto">
            <a:xfrm>
              <a:off x="1104" y="1968"/>
              <a:ext cx="3500" cy="867"/>
              <a:chOff x="1104" y="1968"/>
              <a:chExt cx="3500" cy="867"/>
            </a:xfrm>
          </p:grpSpPr>
          <p:sp>
            <p:nvSpPr>
              <p:cNvPr id="19540" name="Line 84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1" name="Line 85"/>
              <p:cNvSpPr>
                <a:spLocks noChangeShapeType="1"/>
              </p:cNvSpPr>
              <p:nvPr/>
            </p:nvSpPr>
            <p:spPr bwMode="auto">
              <a:xfrm>
                <a:off x="2496" y="1968"/>
                <a:ext cx="76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2" name="Line 86"/>
              <p:cNvSpPr>
                <a:spLocks noChangeShapeType="1"/>
              </p:cNvSpPr>
              <p:nvPr/>
            </p:nvSpPr>
            <p:spPr bwMode="auto">
              <a:xfrm>
                <a:off x="3264" y="2832"/>
                <a:ext cx="134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</p:grpSp>
        <p:grpSp>
          <p:nvGrpSpPr>
            <p:cNvPr id="19543" name="Group 87"/>
            <p:cNvGrpSpPr>
              <a:grpSpLocks/>
            </p:cNvGrpSpPr>
            <p:nvPr/>
          </p:nvGrpSpPr>
          <p:grpSpPr bwMode="auto">
            <a:xfrm flipV="1">
              <a:off x="1111" y="1968"/>
              <a:ext cx="3497" cy="867"/>
              <a:chOff x="1063" y="1965"/>
              <a:chExt cx="3497" cy="867"/>
            </a:xfrm>
          </p:grpSpPr>
          <p:sp>
            <p:nvSpPr>
              <p:cNvPr id="19544" name="Line 88"/>
              <p:cNvSpPr>
                <a:spLocks noChangeShapeType="1"/>
              </p:cNvSpPr>
              <p:nvPr/>
            </p:nvSpPr>
            <p:spPr bwMode="auto">
              <a:xfrm>
                <a:off x="1063" y="1965"/>
                <a:ext cx="143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5" name="Line 89"/>
              <p:cNvSpPr>
                <a:spLocks noChangeShapeType="1"/>
              </p:cNvSpPr>
              <p:nvPr/>
            </p:nvSpPr>
            <p:spPr bwMode="auto">
              <a:xfrm>
                <a:off x="2496" y="1968"/>
                <a:ext cx="76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6" name="Line 90"/>
              <p:cNvSpPr>
                <a:spLocks noChangeShapeType="1"/>
              </p:cNvSpPr>
              <p:nvPr/>
            </p:nvSpPr>
            <p:spPr bwMode="auto">
              <a:xfrm>
                <a:off x="3264" y="283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</p:grpSp>
        <p:sp>
          <p:nvSpPr>
            <p:cNvPr id="19547" name="Line 91"/>
            <p:cNvSpPr>
              <a:spLocks noChangeShapeType="1"/>
            </p:cNvSpPr>
            <p:nvPr/>
          </p:nvSpPr>
          <p:spPr bwMode="auto">
            <a:xfrm>
              <a:off x="1104" y="2400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grpSp>
        <p:nvGrpSpPr>
          <p:cNvPr id="19548" name="Group 92"/>
          <p:cNvGrpSpPr>
            <a:grpSpLocks/>
          </p:cNvGrpSpPr>
          <p:nvPr/>
        </p:nvGrpSpPr>
        <p:grpSpPr bwMode="auto">
          <a:xfrm>
            <a:off x="2286000" y="2209800"/>
            <a:ext cx="4572000" cy="4057651"/>
            <a:chOff x="1152" y="1104"/>
            <a:chExt cx="2880" cy="2556"/>
          </a:xfrm>
        </p:grpSpPr>
        <p:sp>
          <p:nvSpPr>
            <p:cNvPr id="19549" name="Text Box 93"/>
            <p:cNvSpPr txBox="1">
              <a:spLocks noChangeArrowheads="1"/>
            </p:cNvSpPr>
            <p:nvPr/>
          </p:nvSpPr>
          <p:spPr bwMode="auto">
            <a:xfrm>
              <a:off x="1458" y="3369"/>
              <a:ext cx="2410" cy="29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s-ES" dirty="0" smtClean="0"/>
                <a:t>Marquaje EQUIPOTENCIAL</a:t>
              </a:r>
              <a:endParaRPr lang="es-ES" dirty="0"/>
            </a:p>
          </p:txBody>
        </p:sp>
        <p:sp>
          <p:nvSpPr>
            <p:cNvPr id="19550" name="Text Box 94"/>
            <p:cNvSpPr txBox="1">
              <a:spLocks noChangeArrowheads="1"/>
            </p:cNvSpPr>
            <p:nvPr/>
          </p:nvSpPr>
          <p:spPr bwMode="auto">
            <a:xfrm>
              <a:off x="3792" y="1104"/>
              <a:ext cx="240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</a:t>
              </a:r>
            </a:p>
          </p:txBody>
        </p:sp>
        <p:sp>
          <p:nvSpPr>
            <p:cNvPr id="19551" name="Text Box 95"/>
            <p:cNvSpPr txBox="1">
              <a:spLocks noChangeArrowheads="1"/>
            </p:cNvSpPr>
            <p:nvPr/>
          </p:nvSpPr>
          <p:spPr bwMode="auto">
            <a:xfrm>
              <a:off x="3792" y="1536"/>
              <a:ext cx="240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2</a:t>
              </a:r>
            </a:p>
          </p:txBody>
        </p:sp>
        <p:sp>
          <p:nvSpPr>
            <p:cNvPr id="19552" name="Text Box 96"/>
            <p:cNvSpPr txBox="1">
              <a:spLocks noChangeArrowheads="1"/>
            </p:cNvSpPr>
            <p:nvPr/>
          </p:nvSpPr>
          <p:spPr bwMode="auto">
            <a:xfrm>
              <a:off x="3792" y="1968"/>
              <a:ext cx="240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3</a:t>
              </a:r>
            </a:p>
          </p:txBody>
        </p:sp>
        <p:sp>
          <p:nvSpPr>
            <p:cNvPr id="19553" name="Text Box 97"/>
            <p:cNvSpPr txBox="1">
              <a:spLocks noChangeArrowheads="1"/>
            </p:cNvSpPr>
            <p:nvPr/>
          </p:nvSpPr>
          <p:spPr bwMode="auto">
            <a:xfrm>
              <a:off x="3792" y="2400"/>
              <a:ext cx="240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4</a:t>
              </a:r>
            </a:p>
          </p:txBody>
        </p:sp>
        <p:sp>
          <p:nvSpPr>
            <p:cNvPr id="19554" name="Text Box 98"/>
            <p:cNvSpPr txBox="1">
              <a:spLocks noChangeArrowheads="1"/>
            </p:cNvSpPr>
            <p:nvPr/>
          </p:nvSpPr>
          <p:spPr bwMode="auto">
            <a:xfrm>
              <a:off x="1152" y="1104"/>
              <a:ext cx="384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</a:t>
              </a:r>
            </a:p>
          </p:txBody>
        </p:sp>
        <p:sp>
          <p:nvSpPr>
            <p:cNvPr id="19555" name="Text Box 99"/>
            <p:cNvSpPr txBox="1">
              <a:spLocks noChangeArrowheads="1"/>
            </p:cNvSpPr>
            <p:nvPr/>
          </p:nvSpPr>
          <p:spPr bwMode="auto">
            <a:xfrm>
              <a:off x="1152" y="1536"/>
              <a:ext cx="384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4</a:t>
              </a:r>
            </a:p>
          </p:txBody>
        </p:sp>
        <p:sp>
          <p:nvSpPr>
            <p:cNvPr id="19556" name="Text Box 100"/>
            <p:cNvSpPr txBox="1">
              <a:spLocks noChangeArrowheads="1"/>
            </p:cNvSpPr>
            <p:nvPr/>
          </p:nvSpPr>
          <p:spPr bwMode="auto">
            <a:xfrm>
              <a:off x="1152" y="1968"/>
              <a:ext cx="384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3</a:t>
              </a:r>
            </a:p>
          </p:txBody>
        </p:sp>
        <p:sp>
          <p:nvSpPr>
            <p:cNvPr id="19557" name="Text Box 101"/>
            <p:cNvSpPr txBox="1">
              <a:spLocks noChangeArrowheads="1"/>
            </p:cNvSpPr>
            <p:nvPr/>
          </p:nvSpPr>
          <p:spPr bwMode="auto">
            <a:xfrm>
              <a:off x="1152" y="2400"/>
              <a:ext cx="432" cy="23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2</a:t>
              </a:r>
            </a:p>
          </p:txBody>
        </p:sp>
      </p:grpSp>
      <p:sp>
        <p:nvSpPr>
          <p:cNvPr id="45" name="4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46" name="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114425" y="2057400"/>
            <a:ext cx="7038975" cy="3048000"/>
            <a:chOff x="702" y="1200"/>
            <a:chExt cx="4434" cy="1920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702" y="1200"/>
              <a:ext cx="634" cy="1920"/>
              <a:chOff x="724" y="1152"/>
              <a:chExt cx="428" cy="1296"/>
            </a:xfrm>
          </p:grpSpPr>
          <p:sp>
            <p:nvSpPr>
              <p:cNvPr id="19519" name="Rectangle 63"/>
              <p:cNvSpPr>
                <a:spLocks noChangeArrowheads="1"/>
              </p:cNvSpPr>
              <p:nvPr/>
            </p:nvSpPr>
            <p:spPr bwMode="auto">
              <a:xfrm>
                <a:off x="724" y="1152"/>
                <a:ext cx="428" cy="12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0" name="Oval 64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1" name="Oval 6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2" name="Oval 66"/>
              <p:cNvSpPr>
                <a:spLocks noChangeArrowheads="1"/>
              </p:cNvSpPr>
              <p:nvPr/>
            </p:nvSpPr>
            <p:spPr bwMode="auto">
              <a:xfrm>
                <a:off x="912" y="192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23" name="Oval 67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9524" name="Text Box 68"/>
            <p:cNvSpPr txBox="1">
              <a:spLocks noChangeArrowheads="1"/>
            </p:cNvSpPr>
            <p:nvPr/>
          </p:nvSpPr>
          <p:spPr bwMode="auto">
            <a:xfrm>
              <a:off x="816" y="144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</a:t>
              </a:r>
            </a:p>
          </p:txBody>
        </p:sp>
        <p:sp>
          <p:nvSpPr>
            <p:cNvPr id="19525" name="Text Box 69"/>
            <p:cNvSpPr txBox="1">
              <a:spLocks noChangeArrowheads="1"/>
            </p:cNvSpPr>
            <p:nvPr/>
          </p:nvSpPr>
          <p:spPr bwMode="auto">
            <a:xfrm>
              <a:off x="816" y="1872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2</a:t>
              </a:r>
            </a:p>
          </p:txBody>
        </p:sp>
        <p:sp>
          <p:nvSpPr>
            <p:cNvPr id="19526" name="Text Box 70"/>
            <p:cNvSpPr txBox="1">
              <a:spLocks noChangeArrowheads="1"/>
            </p:cNvSpPr>
            <p:nvPr/>
          </p:nvSpPr>
          <p:spPr bwMode="auto">
            <a:xfrm>
              <a:off x="816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3</a:t>
              </a:r>
            </a:p>
          </p:txBody>
        </p:sp>
        <p:sp>
          <p:nvSpPr>
            <p:cNvPr id="19527" name="Text Box 71"/>
            <p:cNvSpPr txBox="1">
              <a:spLocks noChangeArrowheads="1"/>
            </p:cNvSpPr>
            <p:nvPr/>
          </p:nvSpPr>
          <p:spPr bwMode="auto">
            <a:xfrm>
              <a:off x="816" y="273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4</a:t>
              </a:r>
            </a:p>
          </p:txBody>
        </p:sp>
        <p:grpSp>
          <p:nvGrpSpPr>
            <p:cNvPr id="4" name="Group 72"/>
            <p:cNvGrpSpPr>
              <a:grpSpLocks/>
            </p:cNvGrpSpPr>
            <p:nvPr/>
          </p:nvGrpSpPr>
          <p:grpSpPr bwMode="auto">
            <a:xfrm>
              <a:off x="4368" y="1200"/>
              <a:ext cx="689" cy="1920"/>
              <a:chOff x="768" y="1152"/>
              <a:chExt cx="465" cy="1296"/>
            </a:xfrm>
          </p:grpSpPr>
          <p:sp>
            <p:nvSpPr>
              <p:cNvPr id="19529" name="Rectangle 73"/>
              <p:cNvSpPr>
                <a:spLocks noChangeArrowheads="1"/>
              </p:cNvSpPr>
              <p:nvPr/>
            </p:nvSpPr>
            <p:spPr bwMode="auto">
              <a:xfrm>
                <a:off x="768" y="1152"/>
                <a:ext cx="465" cy="12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0" name="Oval 74"/>
              <p:cNvSpPr>
                <a:spLocks noChangeArrowheads="1"/>
              </p:cNvSpPr>
              <p:nvPr/>
            </p:nvSpPr>
            <p:spPr bwMode="auto">
              <a:xfrm>
                <a:off x="912" y="1344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1" name="Oval 75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2" name="Oval 76"/>
              <p:cNvSpPr>
                <a:spLocks noChangeArrowheads="1"/>
              </p:cNvSpPr>
              <p:nvPr/>
            </p:nvSpPr>
            <p:spPr bwMode="auto">
              <a:xfrm>
                <a:off x="912" y="1920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9533" name="Oval 77"/>
              <p:cNvSpPr>
                <a:spLocks noChangeArrowheads="1"/>
              </p:cNvSpPr>
              <p:nvPr/>
            </p:nvSpPr>
            <p:spPr bwMode="auto">
              <a:xfrm>
                <a:off x="912" y="2208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9534" name="Text Box 78"/>
            <p:cNvSpPr txBox="1">
              <a:spLocks noChangeArrowheads="1"/>
            </p:cNvSpPr>
            <p:nvPr/>
          </p:nvSpPr>
          <p:spPr bwMode="auto">
            <a:xfrm>
              <a:off x="4704" y="144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11</a:t>
              </a:r>
            </a:p>
          </p:txBody>
        </p:sp>
        <p:sp>
          <p:nvSpPr>
            <p:cNvPr id="19535" name="Text Box 79"/>
            <p:cNvSpPr txBox="1">
              <a:spLocks noChangeArrowheads="1"/>
            </p:cNvSpPr>
            <p:nvPr/>
          </p:nvSpPr>
          <p:spPr bwMode="auto">
            <a:xfrm>
              <a:off x="4704" y="1872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12</a:t>
              </a:r>
            </a:p>
          </p:txBody>
        </p:sp>
        <p:sp>
          <p:nvSpPr>
            <p:cNvPr id="19536" name="Text Box 80"/>
            <p:cNvSpPr txBox="1">
              <a:spLocks noChangeArrowheads="1"/>
            </p:cNvSpPr>
            <p:nvPr/>
          </p:nvSpPr>
          <p:spPr bwMode="auto">
            <a:xfrm>
              <a:off x="4704" y="2304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13</a:t>
              </a:r>
            </a:p>
          </p:txBody>
        </p:sp>
        <p:sp>
          <p:nvSpPr>
            <p:cNvPr id="19537" name="Text Box 81"/>
            <p:cNvSpPr txBox="1">
              <a:spLocks noChangeArrowheads="1"/>
            </p:cNvSpPr>
            <p:nvPr/>
          </p:nvSpPr>
          <p:spPr bwMode="auto">
            <a:xfrm>
              <a:off x="4704" y="2736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1800" b="1"/>
                <a:t>14</a:t>
              </a:r>
            </a:p>
          </p:txBody>
        </p:sp>
        <p:sp>
          <p:nvSpPr>
            <p:cNvPr id="19538" name="Line 82"/>
            <p:cNvSpPr>
              <a:spLocks noChangeShapeType="1"/>
            </p:cNvSpPr>
            <p:nvPr/>
          </p:nvSpPr>
          <p:spPr bwMode="auto">
            <a:xfrm>
              <a:off x="1104" y="153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  <p:grpSp>
          <p:nvGrpSpPr>
            <p:cNvPr id="5" name="Group 83"/>
            <p:cNvGrpSpPr>
              <a:grpSpLocks/>
            </p:cNvGrpSpPr>
            <p:nvPr/>
          </p:nvGrpSpPr>
          <p:grpSpPr bwMode="auto">
            <a:xfrm>
              <a:off x="1104" y="1968"/>
              <a:ext cx="3500" cy="867"/>
              <a:chOff x="1104" y="1968"/>
              <a:chExt cx="3500" cy="867"/>
            </a:xfrm>
          </p:grpSpPr>
          <p:sp>
            <p:nvSpPr>
              <p:cNvPr id="19540" name="Line 84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13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1" name="Line 85"/>
              <p:cNvSpPr>
                <a:spLocks noChangeShapeType="1"/>
              </p:cNvSpPr>
              <p:nvPr/>
            </p:nvSpPr>
            <p:spPr bwMode="auto">
              <a:xfrm>
                <a:off x="2496" y="1968"/>
                <a:ext cx="76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2" name="Line 86"/>
              <p:cNvSpPr>
                <a:spLocks noChangeShapeType="1"/>
              </p:cNvSpPr>
              <p:nvPr/>
            </p:nvSpPr>
            <p:spPr bwMode="auto">
              <a:xfrm>
                <a:off x="3264" y="2832"/>
                <a:ext cx="1340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</p:grpSp>
        <p:grpSp>
          <p:nvGrpSpPr>
            <p:cNvPr id="6" name="Group 87"/>
            <p:cNvGrpSpPr>
              <a:grpSpLocks/>
            </p:cNvGrpSpPr>
            <p:nvPr/>
          </p:nvGrpSpPr>
          <p:grpSpPr bwMode="auto">
            <a:xfrm flipV="1">
              <a:off x="1111" y="1968"/>
              <a:ext cx="3497" cy="867"/>
              <a:chOff x="1063" y="1965"/>
              <a:chExt cx="3497" cy="867"/>
            </a:xfrm>
          </p:grpSpPr>
          <p:sp>
            <p:nvSpPr>
              <p:cNvPr id="19544" name="Line 88"/>
              <p:cNvSpPr>
                <a:spLocks noChangeShapeType="1"/>
              </p:cNvSpPr>
              <p:nvPr/>
            </p:nvSpPr>
            <p:spPr bwMode="auto">
              <a:xfrm>
                <a:off x="1063" y="1965"/>
                <a:ext cx="143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5" name="Line 89"/>
              <p:cNvSpPr>
                <a:spLocks noChangeShapeType="1"/>
              </p:cNvSpPr>
              <p:nvPr/>
            </p:nvSpPr>
            <p:spPr bwMode="auto">
              <a:xfrm>
                <a:off x="2496" y="1968"/>
                <a:ext cx="768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  <p:sp>
            <p:nvSpPr>
              <p:cNvPr id="19546" name="Line 90"/>
              <p:cNvSpPr>
                <a:spLocks noChangeShapeType="1"/>
              </p:cNvSpPr>
              <p:nvPr/>
            </p:nvSpPr>
            <p:spPr bwMode="auto">
              <a:xfrm>
                <a:off x="3264" y="2832"/>
                <a:ext cx="12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fr-FR"/>
              </a:p>
            </p:txBody>
          </p:sp>
        </p:grpSp>
        <p:sp>
          <p:nvSpPr>
            <p:cNvPr id="19547" name="Line 91"/>
            <p:cNvSpPr>
              <a:spLocks noChangeShapeType="1"/>
            </p:cNvSpPr>
            <p:nvPr/>
          </p:nvSpPr>
          <p:spPr bwMode="auto">
            <a:xfrm>
              <a:off x="1104" y="2400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fr-FR"/>
            </a:p>
          </p:txBody>
        </p:sp>
      </p:grpSp>
      <p:sp>
        <p:nvSpPr>
          <p:cNvPr id="19549" name="Text Box 93"/>
          <p:cNvSpPr txBox="1">
            <a:spLocks noChangeArrowheads="1"/>
          </p:cNvSpPr>
          <p:nvPr/>
        </p:nvSpPr>
        <p:spPr bwMode="auto">
          <a:xfrm>
            <a:off x="2123729" y="5805488"/>
            <a:ext cx="4824536" cy="4619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Marquaje COMPUESTO</a:t>
            </a:r>
            <a:endParaRPr lang="es-ES" dirty="0"/>
          </a:p>
        </p:txBody>
      </p:sp>
      <p:sp>
        <p:nvSpPr>
          <p:cNvPr id="19550" name="Text Box 94"/>
          <p:cNvSpPr txBox="1">
            <a:spLocks noChangeArrowheads="1"/>
          </p:cNvSpPr>
          <p:nvPr/>
        </p:nvSpPr>
        <p:spPr bwMode="auto">
          <a:xfrm>
            <a:off x="5220072" y="22098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B11-1-A1</a:t>
            </a:r>
            <a:endParaRPr lang="fr-FR" sz="1800" b="1" dirty="0"/>
          </a:p>
        </p:txBody>
      </p:sp>
      <p:sp>
        <p:nvSpPr>
          <p:cNvPr id="19551" name="Text Box 95"/>
          <p:cNvSpPr txBox="1">
            <a:spLocks noChangeArrowheads="1"/>
          </p:cNvSpPr>
          <p:nvPr/>
        </p:nvSpPr>
        <p:spPr bwMode="auto">
          <a:xfrm>
            <a:off x="5220072" y="28956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B12-2-A4</a:t>
            </a:r>
            <a:endParaRPr lang="fr-FR" sz="1800" b="1" dirty="0"/>
          </a:p>
        </p:txBody>
      </p:sp>
      <p:sp>
        <p:nvSpPr>
          <p:cNvPr id="19552" name="Text Box 96"/>
          <p:cNvSpPr txBox="1">
            <a:spLocks noChangeArrowheads="1"/>
          </p:cNvSpPr>
          <p:nvPr/>
        </p:nvSpPr>
        <p:spPr bwMode="auto">
          <a:xfrm>
            <a:off x="5220072" y="35814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B13-3-A3</a:t>
            </a:r>
            <a:endParaRPr lang="fr-FR" sz="1800" b="1" dirty="0"/>
          </a:p>
        </p:txBody>
      </p:sp>
      <p:sp>
        <p:nvSpPr>
          <p:cNvPr id="19553" name="Text Box 97"/>
          <p:cNvSpPr txBox="1">
            <a:spLocks noChangeArrowheads="1"/>
          </p:cNvSpPr>
          <p:nvPr/>
        </p:nvSpPr>
        <p:spPr bwMode="auto">
          <a:xfrm>
            <a:off x="5220072" y="4267201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B14-4-A2</a:t>
            </a:r>
            <a:endParaRPr lang="fr-FR" sz="1800" b="1" dirty="0"/>
          </a:p>
        </p:txBody>
      </p:sp>
      <p:sp>
        <p:nvSpPr>
          <p:cNvPr id="19554" name="Text Box 98"/>
          <p:cNvSpPr txBox="1">
            <a:spLocks noChangeArrowheads="1"/>
          </p:cNvSpPr>
          <p:nvPr/>
        </p:nvSpPr>
        <p:spPr bwMode="auto">
          <a:xfrm>
            <a:off x="2286000" y="22098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A1-1-B11</a:t>
            </a:r>
            <a:endParaRPr lang="fr-FR" sz="1800" b="1" dirty="0"/>
          </a:p>
        </p:txBody>
      </p:sp>
      <p:sp>
        <p:nvSpPr>
          <p:cNvPr id="19555" name="Text Box 99"/>
          <p:cNvSpPr txBox="1">
            <a:spLocks noChangeArrowheads="1"/>
          </p:cNvSpPr>
          <p:nvPr/>
        </p:nvSpPr>
        <p:spPr bwMode="auto">
          <a:xfrm>
            <a:off x="2286000" y="28956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A2-4-B14</a:t>
            </a:r>
            <a:endParaRPr lang="fr-FR" sz="1800" b="1" dirty="0"/>
          </a:p>
        </p:txBody>
      </p:sp>
      <p:sp>
        <p:nvSpPr>
          <p:cNvPr id="19556" name="Text Box 100"/>
          <p:cNvSpPr txBox="1">
            <a:spLocks noChangeArrowheads="1"/>
          </p:cNvSpPr>
          <p:nvPr/>
        </p:nvSpPr>
        <p:spPr bwMode="auto">
          <a:xfrm>
            <a:off x="2286000" y="3581400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A3-3-B13</a:t>
            </a:r>
            <a:endParaRPr lang="fr-FR" sz="1800" b="1" dirty="0"/>
          </a:p>
        </p:txBody>
      </p:sp>
      <p:sp>
        <p:nvSpPr>
          <p:cNvPr id="19557" name="Text Box 101"/>
          <p:cNvSpPr txBox="1">
            <a:spLocks noChangeArrowheads="1"/>
          </p:cNvSpPr>
          <p:nvPr/>
        </p:nvSpPr>
        <p:spPr bwMode="auto">
          <a:xfrm>
            <a:off x="2286000" y="4267201"/>
            <a:ext cx="163792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1800" b="1" dirty="0" smtClean="0"/>
              <a:t>A4-2-B12</a:t>
            </a:r>
            <a:endParaRPr lang="fr-FR" sz="1800" b="1" dirty="0"/>
          </a:p>
        </p:txBody>
      </p:sp>
      <p:sp>
        <p:nvSpPr>
          <p:cNvPr id="45" name="4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7330-6200-43F5-9BC5-51B580B0272D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44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éomètre">
  <a:themeElements>
    <a:clrScheme name="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CC"/>
      </a:hlink>
      <a:folHlink>
        <a:srgbClr val="6699FF"/>
      </a:folHlink>
    </a:clrScheme>
    <a:fontScheme name="Géomètr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éomètre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éomètre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éomètre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éomètre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éomètre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éomètre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éomètre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éomètre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Designs\Géomètre.pot</Template>
  <TotalTime>1246</TotalTime>
  <Words>531</Words>
  <Application>Microsoft Office PowerPoint</Application>
  <PresentationFormat>Affichage à l'écran (4:3)</PresentationFormat>
  <Paragraphs>128</Paragraphs>
  <Slides>14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Géomètre</vt:lpstr>
      <vt:lpstr>PLANOS ELÉCTRICOS</vt:lpstr>
      <vt:lpstr>PLANOS ELÉCTRICOS</vt:lpstr>
      <vt:lpstr>Présentation PowerPoint</vt:lpstr>
      <vt:lpstr>Présentation PowerPoint</vt:lpstr>
      <vt:lpstr>Présentation PowerPoint</vt:lpstr>
      <vt:lpstr>IDENTIFICACIÓN DE LAS BORNES</vt:lpstr>
      <vt:lpstr>IDENTIFICACIÓN DE LOS EQUIPOS</vt:lpstr>
      <vt:lpstr>IDENTIFICACIÓN DE LOS CONDUCTORES</vt:lpstr>
      <vt:lpstr>Présentation PowerPoint</vt:lpstr>
      <vt:lpstr>REALIZACIÓN DE LOS PLANOS</vt:lpstr>
      <vt:lpstr>Présentation PowerPoint</vt:lpstr>
      <vt:lpstr>ALIMENTACIÓN DE LOS CIRCUITOS DE CONTROL</vt:lpstr>
      <vt:lpstr>Présentation PowerPoint</vt:lpstr>
      <vt:lpstr>TRANSFORMADOR DE CONTROL</vt:lpstr>
    </vt:vector>
  </TitlesOfParts>
  <Company>lycée du Val de Saône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schémas électriques</dc:title>
  <dc:creator>Jean-François ANSOUD</dc:creator>
  <cp:lastModifiedBy>RNR STI</cp:lastModifiedBy>
  <cp:revision>105</cp:revision>
  <dcterms:created xsi:type="dcterms:W3CDTF">2002-09-24T13:32:11Z</dcterms:created>
  <dcterms:modified xsi:type="dcterms:W3CDTF">2013-11-05T17:17:20Z</dcterms:modified>
</cp:coreProperties>
</file>