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0" r:id="rId1"/>
  </p:sldMasterIdLst>
  <p:notesMasterIdLst>
    <p:notesMasterId r:id="rId22"/>
  </p:notesMasterIdLst>
  <p:sldIdLst>
    <p:sldId id="264" r:id="rId2"/>
    <p:sldId id="283" r:id="rId3"/>
    <p:sldId id="282" r:id="rId4"/>
    <p:sldId id="308" r:id="rId5"/>
    <p:sldId id="307" r:id="rId6"/>
    <p:sldId id="306" r:id="rId7"/>
    <p:sldId id="300" r:id="rId8"/>
    <p:sldId id="265" r:id="rId9"/>
    <p:sldId id="266" r:id="rId10"/>
    <p:sldId id="285" r:id="rId11"/>
    <p:sldId id="269" r:id="rId12"/>
    <p:sldId id="289" r:id="rId13"/>
    <p:sldId id="290" r:id="rId14"/>
    <p:sldId id="295" r:id="rId15"/>
    <p:sldId id="291" r:id="rId16"/>
    <p:sldId id="288" r:id="rId17"/>
    <p:sldId id="292" r:id="rId18"/>
    <p:sldId id="293" r:id="rId19"/>
    <p:sldId id="296" r:id="rId20"/>
    <p:sldId id="305" r:id="rId21"/>
  </p:sldIdLst>
  <p:sldSz cx="9144000" cy="6858000" type="screen4x3"/>
  <p:notesSz cx="6858000" cy="96234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9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FFFFFF"/>
    <a:srgbClr val="996633"/>
    <a:srgbClr val="FFFFCC"/>
    <a:srgbClr val="FFFF00"/>
    <a:srgbClr val="E6E6E6"/>
    <a:srgbClr val="CCFF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951" autoAdjust="0"/>
    <p:restoredTop sz="90841" autoAdjust="0"/>
  </p:normalViewPr>
  <p:slideViewPr>
    <p:cSldViewPr>
      <p:cViewPr varScale="1">
        <p:scale>
          <a:sx n="67" d="100"/>
          <a:sy n="67" d="100"/>
        </p:scale>
        <p:origin x="-124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80" y="-96"/>
      </p:cViewPr>
      <p:guideLst>
        <p:guide orient="horz" pos="3031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fr-F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2350" y="722313"/>
            <a:ext cx="4811713" cy="3608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70413"/>
            <a:ext cx="5029200" cy="433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0"/>
            <a:r>
              <a:rPr lang="fr-FR" smtClean="0"/>
              <a:t>Deuxième niveau</a:t>
            </a:r>
          </a:p>
          <a:p>
            <a:pPr lvl="0"/>
            <a:r>
              <a:rPr lang="fr-FR" smtClean="0"/>
              <a:t>Troisième niveau</a:t>
            </a:r>
          </a:p>
          <a:p>
            <a:pPr lvl="0"/>
            <a:r>
              <a:rPr lang="fr-FR" smtClean="0"/>
              <a:t>Quatrième niveau</a:t>
            </a:r>
          </a:p>
          <a:p>
            <a:pPr lvl="0"/>
            <a:r>
              <a:rPr lang="fr-FR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2413"/>
            <a:ext cx="29718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142413"/>
            <a:ext cx="29718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36598B3-258A-4665-BB2F-0E02C9F9CF8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7161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598B3-258A-4665-BB2F-0E02C9F9CF85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598B3-258A-4665-BB2F-0E02C9F9CF85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598B3-258A-4665-BB2F-0E02C9F9CF85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598B3-258A-4665-BB2F-0E02C9F9CF85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598B3-258A-4665-BB2F-0E02C9F9CF85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598B3-258A-4665-BB2F-0E02C9F9CF85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Petrella I.E.N.</a:t>
            </a:r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4543-27F0-4F33-900D-1933A5485A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Petrella I.E.N.</a:t>
            </a:r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5713-7507-40E0-9867-78405CD7E5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Petrella I.E.N.</a:t>
            </a:r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2750-6C1B-4ABE-B73B-2250C33EF9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Petrella I.E.N.</a:t>
            </a:r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5003-7B6A-4B50-8184-B7FB1BFBC5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Petrella I.E.N.</a:t>
            </a:r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6523-277E-4621-AB96-1977E80013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Petrella I.E.N.</a:t>
            </a:r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186DE-175A-4770-A43F-FD9F89B8BC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Petrella I.E.N.</a:t>
            </a:r>
            <a:endParaRPr lang="fr-F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CD59-2ABA-4BB0-AE4D-7868BF72AE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Petrella I.E.N.</a:t>
            </a:r>
            <a:endParaRPr lang="fr-F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0FE1-0FF5-4655-9F81-CEBEF20AFB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Petrella I.E.N.</a:t>
            </a:r>
            <a:endParaRPr lang="fr-F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B88EC-E376-44DD-8600-3FDBA28529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Petrella I.E.N.</a:t>
            </a:r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8D60-1D70-48E0-A31F-C7B4AE84AD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Petrella I.E.N.</a:t>
            </a:r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A38C-08F2-4C76-ADDF-3F4E7CFC63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D. Petrella I.E.N.</a:t>
            </a:r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6F4F6-470C-43F3-AA80-EEE4EBCE3C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ransition>
    <p:wipe dir="d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hyperlink" Target="A.Modulos%20formacion_E.I%20Operario.pdf" TargetMode="External"/><Relationship Id="rId5" Type="http://schemas.openxmlformats.org/officeDocument/2006/relationships/image" Target="../media/image5.wmf"/><Relationship Id="rId10" Type="http://schemas.openxmlformats.org/officeDocument/2006/relationships/slide" Target="slide20.xml"/><Relationship Id="rId4" Type="http://schemas.openxmlformats.org/officeDocument/2006/relationships/hyperlink" Target="Tareas%20profesionales.pdf" TargetMode="External"/><Relationship Id="rId9" Type="http://schemas.openxmlformats.org/officeDocument/2006/relationships/hyperlink" Target="B.Modulos%20formacion_E.I%20Tecnico.pd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3.png"/><Relationship Id="rId7" Type="http://schemas.openxmlformats.org/officeDocument/2006/relationships/slide" Target="slide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5.xml"/><Relationship Id="rId5" Type="http://schemas.openxmlformats.org/officeDocument/2006/relationships/image" Target="../media/image2.png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4.xml"/><Relationship Id="rId5" Type="http://schemas.openxmlformats.org/officeDocument/2006/relationships/image" Target="../media/image5.wmf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wmf"/><Relationship Id="rId5" Type="http://schemas.openxmlformats.org/officeDocument/2006/relationships/slide" Target="slide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3714744" y="928670"/>
            <a:ext cx="235745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ES" sz="2000" smtClean="0">
                <a:solidFill>
                  <a:srgbClr val="FF0000"/>
                </a:solidFill>
                <a:latin typeface="+mn-lt"/>
              </a:rPr>
              <a:t>...</a:t>
            </a:r>
            <a:r>
              <a:rPr lang="es-ES" sz="2000" b="1" smtClean="0">
                <a:solidFill>
                  <a:srgbClr val="FF0000"/>
                </a:solidFill>
                <a:latin typeface="+mn-lt"/>
              </a:rPr>
              <a:t>a partir de las cuales se define...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786182" y="5943600"/>
            <a:ext cx="1828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ES" sz="2000" b="1" smtClean="0">
                <a:solidFill>
                  <a:srgbClr val="FF0000"/>
                </a:solidFill>
                <a:latin typeface="+mn-lt"/>
              </a:rPr>
              <a:t>...al cual corresponde...</a:t>
            </a:r>
            <a:endParaRPr lang="es-ES" sz="2000" b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5541" name="Freeform 5"/>
          <p:cNvSpPr>
            <a:spLocks/>
          </p:cNvSpPr>
          <p:nvPr/>
        </p:nvSpPr>
        <p:spPr bwMode="auto">
          <a:xfrm rot="-426258">
            <a:off x="2663825" y="3614738"/>
            <a:ext cx="1689100" cy="2260600"/>
          </a:xfrm>
          <a:custGeom>
            <a:avLst/>
            <a:gdLst/>
            <a:ahLst/>
            <a:cxnLst>
              <a:cxn ang="0">
                <a:pos x="595" y="922"/>
              </a:cxn>
              <a:cxn ang="0">
                <a:pos x="629" y="794"/>
              </a:cxn>
              <a:cxn ang="0">
                <a:pos x="608" y="787"/>
              </a:cxn>
              <a:cxn ang="0">
                <a:pos x="583" y="777"/>
              </a:cxn>
              <a:cxn ang="0">
                <a:pos x="561" y="768"/>
              </a:cxn>
              <a:cxn ang="0">
                <a:pos x="538" y="757"/>
              </a:cxn>
              <a:cxn ang="0">
                <a:pos x="515" y="746"/>
              </a:cxn>
              <a:cxn ang="0">
                <a:pos x="494" y="732"/>
              </a:cxn>
              <a:cxn ang="0">
                <a:pos x="477" y="721"/>
              </a:cxn>
              <a:cxn ang="0">
                <a:pos x="457" y="707"/>
              </a:cxn>
              <a:cxn ang="0">
                <a:pos x="437" y="693"/>
              </a:cxn>
              <a:cxn ang="0">
                <a:pos x="420" y="681"/>
              </a:cxn>
              <a:cxn ang="0">
                <a:pos x="399" y="663"/>
              </a:cxn>
              <a:cxn ang="0">
                <a:pos x="374" y="641"/>
              </a:cxn>
              <a:cxn ang="0">
                <a:pos x="349" y="617"/>
              </a:cxn>
              <a:cxn ang="0">
                <a:pos x="328" y="591"/>
              </a:cxn>
              <a:cxn ang="0">
                <a:pos x="308" y="564"/>
              </a:cxn>
              <a:cxn ang="0">
                <a:pos x="286" y="533"/>
              </a:cxn>
              <a:cxn ang="0">
                <a:pos x="266" y="502"/>
              </a:cxn>
              <a:cxn ang="0">
                <a:pos x="248" y="468"/>
              </a:cxn>
              <a:cxn ang="0">
                <a:pos x="233" y="437"/>
              </a:cxn>
              <a:cxn ang="0">
                <a:pos x="219" y="406"/>
              </a:cxn>
              <a:cxn ang="0">
                <a:pos x="208" y="374"/>
              </a:cxn>
              <a:cxn ang="0">
                <a:pos x="198" y="342"/>
              </a:cxn>
              <a:cxn ang="0">
                <a:pos x="188" y="305"/>
              </a:cxn>
              <a:cxn ang="0">
                <a:pos x="181" y="267"/>
              </a:cxn>
              <a:cxn ang="0">
                <a:pos x="177" y="229"/>
              </a:cxn>
              <a:cxn ang="0">
                <a:pos x="174" y="189"/>
              </a:cxn>
              <a:cxn ang="0">
                <a:pos x="174" y="150"/>
              </a:cxn>
              <a:cxn ang="0">
                <a:pos x="113" y="0"/>
              </a:cxn>
              <a:cxn ang="0">
                <a:pos x="43" y="150"/>
              </a:cxn>
              <a:cxn ang="0">
                <a:pos x="44" y="196"/>
              </a:cxn>
              <a:cxn ang="0">
                <a:pos x="47" y="238"/>
              </a:cxn>
              <a:cxn ang="0">
                <a:pos x="51" y="276"/>
              </a:cxn>
              <a:cxn ang="0">
                <a:pos x="57" y="314"/>
              </a:cxn>
              <a:cxn ang="0">
                <a:pos x="64" y="349"/>
              </a:cxn>
              <a:cxn ang="0">
                <a:pos x="74" y="389"/>
              </a:cxn>
              <a:cxn ang="0">
                <a:pos x="85" y="424"/>
              </a:cxn>
              <a:cxn ang="0">
                <a:pos x="100" y="462"/>
              </a:cxn>
              <a:cxn ang="0">
                <a:pos x="114" y="495"/>
              </a:cxn>
              <a:cxn ang="0">
                <a:pos x="132" y="532"/>
              </a:cxn>
              <a:cxn ang="0">
                <a:pos x="150" y="564"/>
              </a:cxn>
              <a:cxn ang="0">
                <a:pos x="169" y="596"/>
              </a:cxn>
              <a:cxn ang="0">
                <a:pos x="190" y="627"/>
              </a:cxn>
              <a:cxn ang="0">
                <a:pos x="213" y="657"/>
              </a:cxn>
              <a:cxn ang="0">
                <a:pos x="236" y="685"/>
              </a:cxn>
              <a:cxn ang="0">
                <a:pos x="257" y="710"/>
              </a:cxn>
              <a:cxn ang="0">
                <a:pos x="285" y="737"/>
              </a:cxn>
              <a:cxn ang="0">
                <a:pos x="310" y="760"/>
              </a:cxn>
              <a:cxn ang="0">
                <a:pos x="337" y="783"/>
              </a:cxn>
              <a:cxn ang="0">
                <a:pos x="365" y="804"/>
              </a:cxn>
              <a:cxn ang="0">
                <a:pos x="393" y="825"/>
              </a:cxn>
              <a:cxn ang="0">
                <a:pos x="415" y="839"/>
              </a:cxn>
              <a:cxn ang="0">
                <a:pos x="431" y="850"/>
              </a:cxn>
              <a:cxn ang="0">
                <a:pos x="446" y="858"/>
              </a:cxn>
              <a:cxn ang="0">
                <a:pos x="465" y="868"/>
              </a:cxn>
              <a:cxn ang="0">
                <a:pos x="481" y="877"/>
              </a:cxn>
              <a:cxn ang="0">
                <a:pos x="500" y="886"/>
              </a:cxn>
              <a:cxn ang="0">
                <a:pos x="520" y="896"/>
              </a:cxn>
              <a:cxn ang="0">
                <a:pos x="537" y="903"/>
              </a:cxn>
              <a:cxn ang="0">
                <a:pos x="556" y="910"/>
              </a:cxn>
              <a:cxn ang="0">
                <a:pos x="572" y="916"/>
              </a:cxn>
            </a:cxnLst>
            <a:rect l="0" t="0" r="r" b="b"/>
            <a:pathLst>
              <a:path w="643" h="923">
                <a:moveTo>
                  <a:pt x="581" y="919"/>
                </a:moveTo>
                <a:lnTo>
                  <a:pt x="595" y="922"/>
                </a:lnTo>
                <a:lnTo>
                  <a:pt x="642" y="800"/>
                </a:lnTo>
                <a:lnTo>
                  <a:pt x="629" y="794"/>
                </a:lnTo>
                <a:lnTo>
                  <a:pt x="618" y="791"/>
                </a:lnTo>
                <a:lnTo>
                  <a:pt x="608" y="787"/>
                </a:lnTo>
                <a:lnTo>
                  <a:pt x="595" y="782"/>
                </a:lnTo>
                <a:lnTo>
                  <a:pt x="583" y="777"/>
                </a:lnTo>
                <a:lnTo>
                  <a:pt x="571" y="773"/>
                </a:lnTo>
                <a:lnTo>
                  <a:pt x="561" y="768"/>
                </a:lnTo>
                <a:lnTo>
                  <a:pt x="549" y="762"/>
                </a:lnTo>
                <a:lnTo>
                  <a:pt x="538" y="757"/>
                </a:lnTo>
                <a:lnTo>
                  <a:pt x="526" y="751"/>
                </a:lnTo>
                <a:lnTo>
                  <a:pt x="515" y="746"/>
                </a:lnTo>
                <a:lnTo>
                  <a:pt x="504" y="738"/>
                </a:lnTo>
                <a:lnTo>
                  <a:pt x="494" y="732"/>
                </a:lnTo>
                <a:lnTo>
                  <a:pt x="485" y="726"/>
                </a:lnTo>
                <a:lnTo>
                  <a:pt x="477" y="721"/>
                </a:lnTo>
                <a:lnTo>
                  <a:pt x="466" y="715"/>
                </a:lnTo>
                <a:lnTo>
                  <a:pt x="457" y="707"/>
                </a:lnTo>
                <a:lnTo>
                  <a:pt x="446" y="700"/>
                </a:lnTo>
                <a:lnTo>
                  <a:pt x="437" y="693"/>
                </a:lnTo>
                <a:lnTo>
                  <a:pt x="430" y="688"/>
                </a:lnTo>
                <a:lnTo>
                  <a:pt x="420" y="681"/>
                </a:lnTo>
                <a:lnTo>
                  <a:pt x="409" y="672"/>
                </a:lnTo>
                <a:lnTo>
                  <a:pt x="399" y="663"/>
                </a:lnTo>
                <a:lnTo>
                  <a:pt x="386" y="652"/>
                </a:lnTo>
                <a:lnTo>
                  <a:pt x="374" y="641"/>
                </a:lnTo>
                <a:lnTo>
                  <a:pt x="361" y="629"/>
                </a:lnTo>
                <a:lnTo>
                  <a:pt x="349" y="617"/>
                </a:lnTo>
                <a:lnTo>
                  <a:pt x="337" y="602"/>
                </a:lnTo>
                <a:lnTo>
                  <a:pt x="328" y="591"/>
                </a:lnTo>
                <a:lnTo>
                  <a:pt x="318" y="578"/>
                </a:lnTo>
                <a:lnTo>
                  <a:pt x="308" y="564"/>
                </a:lnTo>
                <a:lnTo>
                  <a:pt x="297" y="549"/>
                </a:lnTo>
                <a:lnTo>
                  <a:pt x="286" y="533"/>
                </a:lnTo>
                <a:lnTo>
                  <a:pt x="276" y="519"/>
                </a:lnTo>
                <a:lnTo>
                  <a:pt x="266" y="502"/>
                </a:lnTo>
                <a:lnTo>
                  <a:pt x="256" y="485"/>
                </a:lnTo>
                <a:lnTo>
                  <a:pt x="248" y="468"/>
                </a:lnTo>
                <a:lnTo>
                  <a:pt x="240" y="452"/>
                </a:lnTo>
                <a:lnTo>
                  <a:pt x="233" y="437"/>
                </a:lnTo>
                <a:lnTo>
                  <a:pt x="226" y="423"/>
                </a:lnTo>
                <a:lnTo>
                  <a:pt x="219" y="406"/>
                </a:lnTo>
                <a:lnTo>
                  <a:pt x="214" y="390"/>
                </a:lnTo>
                <a:lnTo>
                  <a:pt x="208" y="374"/>
                </a:lnTo>
                <a:lnTo>
                  <a:pt x="203" y="357"/>
                </a:lnTo>
                <a:lnTo>
                  <a:pt x="198" y="342"/>
                </a:lnTo>
                <a:lnTo>
                  <a:pt x="193" y="323"/>
                </a:lnTo>
                <a:lnTo>
                  <a:pt x="188" y="305"/>
                </a:lnTo>
                <a:lnTo>
                  <a:pt x="184" y="286"/>
                </a:lnTo>
                <a:lnTo>
                  <a:pt x="181" y="267"/>
                </a:lnTo>
                <a:lnTo>
                  <a:pt x="178" y="247"/>
                </a:lnTo>
                <a:lnTo>
                  <a:pt x="177" y="229"/>
                </a:lnTo>
                <a:lnTo>
                  <a:pt x="175" y="211"/>
                </a:lnTo>
                <a:lnTo>
                  <a:pt x="174" y="189"/>
                </a:lnTo>
                <a:lnTo>
                  <a:pt x="174" y="172"/>
                </a:lnTo>
                <a:lnTo>
                  <a:pt x="174" y="150"/>
                </a:lnTo>
                <a:lnTo>
                  <a:pt x="219" y="150"/>
                </a:lnTo>
                <a:lnTo>
                  <a:pt x="113" y="0"/>
                </a:lnTo>
                <a:lnTo>
                  <a:pt x="0" y="150"/>
                </a:lnTo>
                <a:lnTo>
                  <a:pt x="43" y="150"/>
                </a:lnTo>
                <a:lnTo>
                  <a:pt x="43" y="174"/>
                </a:lnTo>
                <a:lnTo>
                  <a:pt x="44" y="196"/>
                </a:lnTo>
                <a:lnTo>
                  <a:pt x="45" y="218"/>
                </a:lnTo>
                <a:lnTo>
                  <a:pt x="47" y="238"/>
                </a:lnTo>
                <a:lnTo>
                  <a:pt x="48" y="258"/>
                </a:lnTo>
                <a:lnTo>
                  <a:pt x="51" y="276"/>
                </a:lnTo>
                <a:lnTo>
                  <a:pt x="54" y="296"/>
                </a:lnTo>
                <a:lnTo>
                  <a:pt x="57" y="314"/>
                </a:lnTo>
                <a:lnTo>
                  <a:pt x="60" y="331"/>
                </a:lnTo>
                <a:lnTo>
                  <a:pt x="64" y="349"/>
                </a:lnTo>
                <a:lnTo>
                  <a:pt x="70" y="372"/>
                </a:lnTo>
                <a:lnTo>
                  <a:pt x="74" y="389"/>
                </a:lnTo>
                <a:lnTo>
                  <a:pt x="80" y="407"/>
                </a:lnTo>
                <a:lnTo>
                  <a:pt x="85" y="424"/>
                </a:lnTo>
                <a:lnTo>
                  <a:pt x="93" y="444"/>
                </a:lnTo>
                <a:lnTo>
                  <a:pt x="100" y="462"/>
                </a:lnTo>
                <a:lnTo>
                  <a:pt x="107" y="478"/>
                </a:lnTo>
                <a:lnTo>
                  <a:pt x="114" y="495"/>
                </a:lnTo>
                <a:lnTo>
                  <a:pt x="123" y="514"/>
                </a:lnTo>
                <a:lnTo>
                  <a:pt x="132" y="532"/>
                </a:lnTo>
                <a:lnTo>
                  <a:pt x="141" y="548"/>
                </a:lnTo>
                <a:lnTo>
                  <a:pt x="150" y="564"/>
                </a:lnTo>
                <a:lnTo>
                  <a:pt x="159" y="579"/>
                </a:lnTo>
                <a:lnTo>
                  <a:pt x="169" y="596"/>
                </a:lnTo>
                <a:lnTo>
                  <a:pt x="179" y="610"/>
                </a:lnTo>
                <a:lnTo>
                  <a:pt x="190" y="627"/>
                </a:lnTo>
                <a:lnTo>
                  <a:pt x="201" y="643"/>
                </a:lnTo>
                <a:lnTo>
                  <a:pt x="213" y="657"/>
                </a:lnTo>
                <a:lnTo>
                  <a:pt x="225" y="672"/>
                </a:lnTo>
                <a:lnTo>
                  <a:pt x="236" y="685"/>
                </a:lnTo>
                <a:lnTo>
                  <a:pt x="247" y="699"/>
                </a:lnTo>
                <a:lnTo>
                  <a:pt x="257" y="710"/>
                </a:lnTo>
                <a:lnTo>
                  <a:pt x="271" y="724"/>
                </a:lnTo>
                <a:lnTo>
                  <a:pt x="285" y="737"/>
                </a:lnTo>
                <a:lnTo>
                  <a:pt x="296" y="748"/>
                </a:lnTo>
                <a:lnTo>
                  <a:pt x="310" y="760"/>
                </a:lnTo>
                <a:lnTo>
                  <a:pt x="323" y="771"/>
                </a:lnTo>
                <a:lnTo>
                  <a:pt x="337" y="783"/>
                </a:lnTo>
                <a:lnTo>
                  <a:pt x="351" y="794"/>
                </a:lnTo>
                <a:lnTo>
                  <a:pt x="365" y="804"/>
                </a:lnTo>
                <a:lnTo>
                  <a:pt x="380" y="816"/>
                </a:lnTo>
                <a:lnTo>
                  <a:pt x="393" y="825"/>
                </a:lnTo>
                <a:lnTo>
                  <a:pt x="405" y="834"/>
                </a:lnTo>
                <a:lnTo>
                  <a:pt x="415" y="839"/>
                </a:lnTo>
                <a:lnTo>
                  <a:pt x="424" y="846"/>
                </a:lnTo>
                <a:lnTo>
                  <a:pt x="431" y="850"/>
                </a:lnTo>
                <a:lnTo>
                  <a:pt x="439" y="854"/>
                </a:lnTo>
                <a:lnTo>
                  <a:pt x="446" y="858"/>
                </a:lnTo>
                <a:lnTo>
                  <a:pt x="456" y="863"/>
                </a:lnTo>
                <a:lnTo>
                  <a:pt x="465" y="868"/>
                </a:lnTo>
                <a:lnTo>
                  <a:pt x="474" y="873"/>
                </a:lnTo>
                <a:lnTo>
                  <a:pt x="481" y="877"/>
                </a:lnTo>
                <a:lnTo>
                  <a:pt x="491" y="881"/>
                </a:lnTo>
                <a:lnTo>
                  <a:pt x="500" y="886"/>
                </a:lnTo>
                <a:lnTo>
                  <a:pt x="510" y="890"/>
                </a:lnTo>
                <a:lnTo>
                  <a:pt x="520" y="896"/>
                </a:lnTo>
                <a:lnTo>
                  <a:pt x="529" y="899"/>
                </a:lnTo>
                <a:lnTo>
                  <a:pt x="537" y="903"/>
                </a:lnTo>
                <a:lnTo>
                  <a:pt x="546" y="906"/>
                </a:lnTo>
                <a:lnTo>
                  <a:pt x="556" y="910"/>
                </a:lnTo>
                <a:lnTo>
                  <a:pt x="565" y="913"/>
                </a:lnTo>
                <a:lnTo>
                  <a:pt x="572" y="916"/>
                </a:lnTo>
                <a:lnTo>
                  <a:pt x="581" y="919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es-ES"/>
          </a:p>
        </p:txBody>
      </p:sp>
      <p:sp>
        <p:nvSpPr>
          <p:cNvPr id="65542" name="Freeform 6"/>
          <p:cNvSpPr>
            <a:spLocks/>
          </p:cNvSpPr>
          <p:nvPr/>
        </p:nvSpPr>
        <p:spPr bwMode="auto">
          <a:xfrm rot="-5826258">
            <a:off x="4992687" y="3770313"/>
            <a:ext cx="1577975" cy="2419350"/>
          </a:xfrm>
          <a:custGeom>
            <a:avLst/>
            <a:gdLst/>
            <a:ahLst/>
            <a:cxnLst>
              <a:cxn ang="0">
                <a:pos x="595" y="922"/>
              </a:cxn>
              <a:cxn ang="0">
                <a:pos x="629" y="794"/>
              </a:cxn>
              <a:cxn ang="0">
                <a:pos x="608" y="787"/>
              </a:cxn>
              <a:cxn ang="0">
                <a:pos x="583" y="777"/>
              </a:cxn>
              <a:cxn ang="0">
                <a:pos x="561" y="768"/>
              </a:cxn>
              <a:cxn ang="0">
                <a:pos x="538" y="757"/>
              </a:cxn>
              <a:cxn ang="0">
                <a:pos x="515" y="746"/>
              </a:cxn>
              <a:cxn ang="0">
                <a:pos x="494" y="732"/>
              </a:cxn>
              <a:cxn ang="0">
                <a:pos x="477" y="721"/>
              </a:cxn>
              <a:cxn ang="0">
                <a:pos x="457" y="707"/>
              </a:cxn>
              <a:cxn ang="0">
                <a:pos x="437" y="693"/>
              </a:cxn>
              <a:cxn ang="0">
                <a:pos x="420" y="681"/>
              </a:cxn>
              <a:cxn ang="0">
                <a:pos x="399" y="663"/>
              </a:cxn>
              <a:cxn ang="0">
                <a:pos x="374" y="641"/>
              </a:cxn>
              <a:cxn ang="0">
                <a:pos x="349" y="617"/>
              </a:cxn>
              <a:cxn ang="0">
                <a:pos x="328" y="591"/>
              </a:cxn>
              <a:cxn ang="0">
                <a:pos x="308" y="564"/>
              </a:cxn>
              <a:cxn ang="0">
                <a:pos x="286" y="533"/>
              </a:cxn>
              <a:cxn ang="0">
                <a:pos x="266" y="502"/>
              </a:cxn>
              <a:cxn ang="0">
                <a:pos x="248" y="468"/>
              </a:cxn>
              <a:cxn ang="0">
                <a:pos x="233" y="437"/>
              </a:cxn>
              <a:cxn ang="0">
                <a:pos x="219" y="406"/>
              </a:cxn>
              <a:cxn ang="0">
                <a:pos x="208" y="374"/>
              </a:cxn>
              <a:cxn ang="0">
                <a:pos x="198" y="342"/>
              </a:cxn>
              <a:cxn ang="0">
                <a:pos x="188" y="305"/>
              </a:cxn>
              <a:cxn ang="0">
                <a:pos x="181" y="267"/>
              </a:cxn>
              <a:cxn ang="0">
                <a:pos x="177" y="229"/>
              </a:cxn>
              <a:cxn ang="0">
                <a:pos x="174" y="189"/>
              </a:cxn>
              <a:cxn ang="0">
                <a:pos x="174" y="150"/>
              </a:cxn>
              <a:cxn ang="0">
                <a:pos x="113" y="0"/>
              </a:cxn>
              <a:cxn ang="0">
                <a:pos x="43" y="150"/>
              </a:cxn>
              <a:cxn ang="0">
                <a:pos x="44" y="196"/>
              </a:cxn>
              <a:cxn ang="0">
                <a:pos x="47" y="238"/>
              </a:cxn>
              <a:cxn ang="0">
                <a:pos x="51" y="276"/>
              </a:cxn>
              <a:cxn ang="0">
                <a:pos x="57" y="314"/>
              </a:cxn>
              <a:cxn ang="0">
                <a:pos x="64" y="349"/>
              </a:cxn>
              <a:cxn ang="0">
                <a:pos x="74" y="389"/>
              </a:cxn>
              <a:cxn ang="0">
                <a:pos x="85" y="424"/>
              </a:cxn>
              <a:cxn ang="0">
                <a:pos x="100" y="462"/>
              </a:cxn>
              <a:cxn ang="0">
                <a:pos x="114" y="495"/>
              </a:cxn>
              <a:cxn ang="0">
                <a:pos x="132" y="532"/>
              </a:cxn>
              <a:cxn ang="0">
                <a:pos x="150" y="564"/>
              </a:cxn>
              <a:cxn ang="0">
                <a:pos x="169" y="596"/>
              </a:cxn>
              <a:cxn ang="0">
                <a:pos x="190" y="627"/>
              </a:cxn>
              <a:cxn ang="0">
                <a:pos x="213" y="657"/>
              </a:cxn>
              <a:cxn ang="0">
                <a:pos x="236" y="685"/>
              </a:cxn>
              <a:cxn ang="0">
                <a:pos x="257" y="710"/>
              </a:cxn>
              <a:cxn ang="0">
                <a:pos x="285" y="737"/>
              </a:cxn>
              <a:cxn ang="0">
                <a:pos x="310" y="760"/>
              </a:cxn>
              <a:cxn ang="0">
                <a:pos x="337" y="783"/>
              </a:cxn>
              <a:cxn ang="0">
                <a:pos x="365" y="804"/>
              </a:cxn>
              <a:cxn ang="0">
                <a:pos x="393" y="825"/>
              </a:cxn>
              <a:cxn ang="0">
                <a:pos x="415" y="839"/>
              </a:cxn>
              <a:cxn ang="0">
                <a:pos x="431" y="850"/>
              </a:cxn>
              <a:cxn ang="0">
                <a:pos x="446" y="858"/>
              </a:cxn>
              <a:cxn ang="0">
                <a:pos x="465" y="868"/>
              </a:cxn>
              <a:cxn ang="0">
                <a:pos x="481" y="877"/>
              </a:cxn>
              <a:cxn ang="0">
                <a:pos x="500" y="886"/>
              </a:cxn>
              <a:cxn ang="0">
                <a:pos x="520" y="896"/>
              </a:cxn>
              <a:cxn ang="0">
                <a:pos x="537" y="903"/>
              </a:cxn>
              <a:cxn ang="0">
                <a:pos x="556" y="910"/>
              </a:cxn>
              <a:cxn ang="0">
                <a:pos x="572" y="916"/>
              </a:cxn>
            </a:cxnLst>
            <a:rect l="0" t="0" r="r" b="b"/>
            <a:pathLst>
              <a:path w="643" h="923">
                <a:moveTo>
                  <a:pt x="581" y="919"/>
                </a:moveTo>
                <a:lnTo>
                  <a:pt x="595" y="922"/>
                </a:lnTo>
                <a:lnTo>
                  <a:pt x="642" y="800"/>
                </a:lnTo>
                <a:lnTo>
                  <a:pt x="629" y="794"/>
                </a:lnTo>
                <a:lnTo>
                  <a:pt x="618" y="791"/>
                </a:lnTo>
                <a:lnTo>
                  <a:pt x="608" y="787"/>
                </a:lnTo>
                <a:lnTo>
                  <a:pt x="595" y="782"/>
                </a:lnTo>
                <a:lnTo>
                  <a:pt x="583" y="777"/>
                </a:lnTo>
                <a:lnTo>
                  <a:pt x="571" y="773"/>
                </a:lnTo>
                <a:lnTo>
                  <a:pt x="561" y="768"/>
                </a:lnTo>
                <a:lnTo>
                  <a:pt x="549" y="762"/>
                </a:lnTo>
                <a:lnTo>
                  <a:pt x="538" y="757"/>
                </a:lnTo>
                <a:lnTo>
                  <a:pt x="526" y="751"/>
                </a:lnTo>
                <a:lnTo>
                  <a:pt x="515" y="746"/>
                </a:lnTo>
                <a:lnTo>
                  <a:pt x="504" y="738"/>
                </a:lnTo>
                <a:lnTo>
                  <a:pt x="494" y="732"/>
                </a:lnTo>
                <a:lnTo>
                  <a:pt x="485" y="726"/>
                </a:lnTo>
                <a:lnTo>
                  <a:pt x="477" y="721"/>
                </a:lnTo>
                <a:lnTo>
                  <a:pt x="466" y="715"/>
                </a:lnTo>
                <a:lnTo>
                  <a:pt x="457" y="707"/>
                </a:lnTo>
                <a:lnTo>
                  <a:pt x="446" y="700"/>
                </a:lnTo>
                <a:lnTo>
                  <a:pt x="437" y="693"/>
                </a:lnTo>
                <a:lnTo>
                  <a:pt x="430" y="688"/>
                </a:lnTo>
                <a:lnTo>
                  <a:pt x="420" y="681"/>
                </a:lnTo>
                <a:lnTo>
                  <a:pt x="409" y="672"/>
                </a:lnTo>
                <a:lnTo>
                  <a:pt x="399" y="663"/>
                </a:lnTo>
                <a:lnTo>
                  <a:pt x="386" y="652"/>
                </a:lnTo>
                <a:lnTo>
                  <a:pt x="374" y="641"/>
                </a:lnTo>
                <a:lnTo>
                  <a:pt x="361" y="629"/>
                </a:lnTo>
                <a:lnTo>
                  <a:pt x="349" y="617"/>
                </a:lnTo>
                <a:lnTo>
                  <a:pt x="337" y="602"/>
                </a:lnTo>
                <a:lnTo>
                  <a:pt x="328" y="591"/>
                </a:lnTo>
                <a:lnTo>
                  <a:pt x="318" y="578"/>
                </a:lnTo>
                <a:lnTo>
                  <a:pt x="308" y="564"/>
                </a:lnTo>
                <a:lnTo>
                  <a:pt x="297" y="549"/>
                </a:lnTo>
                <a:lnTo>
                  <a:pt x="286" y="533"/>
                </a:lnTo>
                <a:lnTo>
                  <a:pt x="276" y="519"/>
                </a:lnTo>
                <a:lnTo>
                  <a:pt x="266" y="502"/>
                </a:lnTo>
                <a:lnTo>
                  <a:pt x="256" y="485"/>
                </a:lnTo>
                <a:lnTo>
                  <a:pt x="248" y="468"/>
                </a:lnTo>
                <a:lnTo>
                  <a:pt x="240" y="452"/>
                </a:lnTo>
                <a:lnTo>
                  <a:pt x="233" y="437"/>
                </a:lnTo>
                <a:lnTo>
                  <a:pt x="226" y="423"/>
                </a:lnTo>
                <a:lnTo>
                  <a:pt x="219" y="406"/>
                </a:lnTo>
                <a:lnTo>
                  <a:pt x="214" y="390"/>
                </a:lnTo>
                <a:lnTo>
                  <a:pt x="208" y="374"/>
                </a:lnTo>
                <a:lnTo>
                  <a:pt x="203" y="357"/>
                </a:lnTo>
                <a:lnTo>
                  <a:pt x="198" y="342"/>
                </a:lnTo>
                <a:lnTo>
                  <a:pt x="193" y="323"/>
                </a:lnTo>
                <a:lnTo>
                  <a:pt x="188" y="305"/>
                </a:lnTo>
                <a:lnTo>
                  <a:pt x="184" y="286"/>
                </a:lnTo>
                <a:lnTo>
                  <a:pt x="181" y="267"/>
                </a:lnTo>
                <a:lnTo>
                  <a:pt x="178" y="247"/>
                </a:lnTo>
                <a:lnTo>
                  <a:pt x="177" y="229"/>
                </a:lnTo>
                <a:lnTo>
                  <a:pt x="175" y="211"/>
                </a:lnTo>
                <a:lnTo>
                  <a:pt x="174" y="189"/>
                </a:lnTo>
                <a:lnTo>
                  <a:pt x="174" y="172"/>
                </a:lnTo>
                <a:lnTo>
                  <a:pt x="174" y="150"/>
                </a:lnTo>
                <a:lnTo>
                  <a:pt x="219" y="150"/>
                </a:lnTo>
                <a:lnTo>
                  <a:pt x="113" y="0"/>
                </a:lnTo>
                <a:lnTo>
                  <a:pt x="0" y="150"/>
                </a:lnTo>
                <a:lnTo>
                  <a:pt x="43" y="150"/>
                </a:lnTo>
                <a:lnTo>
                  <a:pt x="43" y="174"/>
                </a:lnTo>
                <a:lnTo>
                  <a:pt x="44" y="196"/>
                </a:lnTo>
                <a:lnTo>
                  <a:pt x="45" y="218"/>
                </a:lnTo>
                <a:lnTo>
                  <a:pt x="47" y="238"/>
                </a:lnTo>
                <a:lnTo>
                  <a:pt x="48" y="258"/>
                </a:lnTo>
                <a:lnTo>
                  <a:pt x="51" y="276"/>
                </a:lnTo>
                <a:lnTo>
                  <a:pt x="54" y="296"/>
                </a:lnTo>
                <a:lnTo>
                  <a:pt x="57" y="314"/>
                </a:lnTo>
                <a:lnTo>
                  <a:pt x="60" y="331"/>
                </a:lnTo>
                <a:lnTo>
                  <a:pt x="64" y="349"/>
                </a:lnTo>
                <a:lnTo>
                  <a:pt x="70" y="372"/>
                </a:lnTo>
                <a:lnTo>
                  <a:pt x="74" y="389"/>
                </a:lnTo>
                <a:lnTo>
                  <a:pt x="80" y="407"/>
                </a:lnTo>
                <a:lnTo>
                  <a:pt x="85" y="424"/>
                </a:lnTo>
                <a:lnTo>
                  <a:pt x="93" y="444"/>
                </a:lnTo>
                <a:lnTo>
                  <a:pt x="100" y="462"/>
                </a:lnTo>
                <a:lnTo>
                  <a:pt x="107" y="478"/>
                </a:lnTo>
                <a:lnTo>
                  <a:pt x="114" y="495"/>
                </a:lnTo>
                <a:lnTo>
                  <a:pt x="123" y="514"/>
                </a:lnTo>
                <a:lnTo>
                  <a:pt x="132" y="532"/>
                </a:lnTo>
                <a:lnTo>
                  <a:pt x="141" y="548"/>
                </a:lnTo>
                <a:lnTo>
                  <a:pt x="150" y="564"/>
                </a:lnTo>
                <a:lnTo>
                  <a:pt x="159" y="579"/>
                </a:lnTo>
                <a:lnTo>
                  <a:pt x="169" y="596"/>
                </a:lnTo>
                <a:lnTo>
                  <a:pt x="179" y="610"/>
                </a:lnTo>
                <a:lnTo>
                  <a:pt x="190" y="627"/>
                </a:lnTo>
                <a:lnTo>
                  <a:pt x="201" y="643"/>
                </a:lnTo>
                <a:lnTo>
                  <a:pt x="213" y="657"/>
                </a:lnTo>
                <a:lnTo>
                  <a:pt x="225" y="672"/>
                </a:lnTo>
                <a:lnTo>
                  <a:pt x="236" y="685"/>
                </a:lnTo>
                <a:lnTo>
                  <a:pt x="247" y="699"/>
                </a:lnTo>
                <a:lnTo>
                  <a:pt x="257" y="710"/>
                </a:lnTo>
                <a:lnTo>
                  <a:pt x="271" y="724"/>
                </a:lnTo>
                <a:lnTo>
                  <a:pt x="285" y="737"/>
                </a:lnTo>
                <a:lnTo>
                  <a:pt x="296" y="748"/>
                </a:lnTo>
                <a:lnTo>
                  <a:pt x="310" y="760"/>
                </a:lnTo>
                <a:lnTo>
                  <a:pt x="323" y="771"/>
                </a:lnTo>
                <a:lnTo>
                  <a:pt x="337" y="783"/>
                </a:lnTo>
                <a:lnTo>
                  <a:pt x="351" y="794"/>
                </a:lnTo>
                <a:lnTo>
                  <a:pt x="365" y="804"/>
                </a:lnTo>
                <a:lnTo>
                  <a:pt x="380" y="816"/>
                </a:lnTo>
                <a:lnTo>
                  <a:pt x="393" y="825"/>
                </a:lnTo>
                <a:lnTo>
                  <a:pt x="405" y="834"/>
                </a:lnTo>
                <a:lnTo>
                  <a:pt x="415" y="839"/>
                </a:lnTo>
                <a:lnTo>
                  <a:pt x="424" y="846"/>
                </a:lnTo>
                <a:lnTo>
                  <a:pt x="431" y="850"/>
                </a:lnTo>
                <a:lnTo>
                  <a:pt x="439" y="854"/>
                </a:lnTo>
                <a:lnTo>
                  <a:pt x="446" y="858"/>
                </a:lnTo>
                <a:lnTo>
                  <a:pt x="456" y="863"/>
                </a:lnTo>
                <a:lnTo>
                  <a:pt x="465" y="868"/>
                </a:lnTo>
                <a:lnTo>
                  <a:pt x="474" y="873"/>
                </a:lnTo>
                <a:lnTo>
                  <a:pt x="481" y="877"/>
                </a:lnTo>
                <a:lnTo>
                  <a:pt x="491" y="881"/>
                </a:lnTo>
                <a:lnTo>
                  <a:pt x="500" y="886"/>
                </a:lnTo>
                <a:lnTo>
                  <a:pt x="510" y="890"/>
                </a:lnTo>
                <a:lnTo>
                  <a:pt x="520" y="896"/>
                </a:lnTo>
                <a:lnTo>
                  <a:pt x="529" y="899"/>
                </a:lnTo>
                <a:lnTo>
                  <a:pt x="537" y="903"/>
                </a:lnTo>
                <a:lnTo>
                  <a:pt x="546" y="906"/>
                </a:lnTo>
                <a:lnTo>
                  <a:pt x="556" y="910"/>
                </a:lnTo>
                <a:lnTo>
                  <a:pt x="565" y="913"/>
                </a:lnTo>
                <a:lnTo>
                  <a:pt x="572" y="916"/>
                </a:lnTo>
                <a:lnTo>
                  <a:pt x="581" y="919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es-ES"/>
          </a:p>
        </p:txBody>
      </p:sp>
      <p:sp>
        <p:nvSpPr>
          <p:cNvPr id="65543" name="Freeform 7"/>
          <p:cNvSpPr>
            <a:spLocks/>
          </p:cNvSpPr>
          <p:nvPr/>
        </p:nvSpPr>
        <p:spPr bwMode="auto">
          <a:xfrm rot="-426258" flipH="1" flipV="1">
            <a:off x="5194300" y="1760538"/>
            <a:ext cx="1689100" cy="2260600"/>
          </a:xfrm>
          <a:custGeom>
            <a:avLst/>
            <a:gdLst/>
            <a:ahLst/>
            <a:cxnLst>
              <a:cxn ang="0">
                <a:pos x="595" y="922"/>
              </a:cxn>
              <a:cxn ang="0">
                <a:pos x="629" y="794"/>
              </a:cxn>
              <a:cxn ang="0">
                <a:pos x="608" y="787"/>
              </a:cxn>
              <a:cxn ang="0">
                <a:pos x="583" y="777"/>
              </a:cxn>
              <a:cxn ang="0">
                <a:pos x="561" y="768"/>
              </a:cxn>
              <a:cxn ang="0">
                <a:pos x="538" y="757"/>
              </a:cxn>
              <a:cxn ang="0">
                <a:pos x="515" y="746"/>
              </a:cxn>
              <a:cxn ang="0">
                <a:pos x="494" y="732"/>
              </a:cxn>
              <a:cxn ang="0">
                <a:pos x="477" y="721"/>
              </a:cxn>
              <a:cxn ang="0">
                <a:pos x="457" y="707"/>
              </a:cxn>
              <a:cxn ang="0">
                <a:pos x="437" y="693"/>
              </a:cxn>
              <a:cxn ang="0">
                <a:pos x="420" y="681"/>
              </a:cxn>
              <a:cxn ang="0">
                <a:pos x="399" y="663"/>
              </a:cxn>
              <a:cxn ang="0">
                <a:pos x="374" y="641"/>
              </a:cxn>
              <a:cxn ang="0">
                <a:pos x="349" y="617"/>
              </a:cxn>
              <a:cxn ang="0">
                <a:pos x="328" y="591"/>
              </a:cxn>
              <a:cxn ang="0">
                <a:pos x="308" y="564"/>
              </a:cxn>
              <a:cxn ang="0">
                <a:pos x="286" y="533"/>
              </a:cxn>
              <a:cxn ang="0">
                <a:pos x="266" y="502"/>
              </a:cxn>
              <a:cxn ang="0">
                <a:pos x="248" y="468"/>
              </a:cxn>
              <a:cxn ang="0">
                <a:pos x="233" y="437"/>
              </a:cxn>
              <a:cxn ang="0">
                <a:pos x="219" y="406"/>
              </a:cxn>
              <a:cxn ang="0">
                <a:pos x="208" y="374"/>
              </a:cxn>
              <a:cxn ang="0">
                <a:pos x="198" y="342"/>
              </a:cxn>
              <a:cxn ang="0">
                <a:pos x="188" y="305"/>
              </a:cxn>
              <a:cxn ang="0">
                <a:pos x="181" y="267"/>
              </a:cxn>
              <a:cxn ang="0">
                <a:pos x="177" y="229"/>
              </a:cxn>
              <a:cxn ang="0">
                <a:pos x="174" y="189"/>
              </a:cxn>
              <a:cxn ang="0">
                <a:pos x="174" y="150"/>
              </a:cxn>
              <a:cxn ang="0">
                <a:pos x="113" y="0"/>
              </a:cxn>
              <a:cxn ang="0">
                <a:pos x="43" y="150"/>
              </a:cxn>
              <a:cxn ang="0">
                <a:pos x="44" y="196"/>
              </a:cxn>
              <a:cxn ang="0">
                <a:pos x="47" y="238"/>
              </a:cxn>
              <a:cxn ang="0">
                <a:pos x="51" y="276"/>
              </a:cxn>
              <a:cxn ang="0">
                <a:pos x="57" y="314"/>
              </a:cxn>
              <a:cxn ang="0">
                <a:pos x="64" y="349"/>
              </a:cxn>
              <a:cxn ang="0">
                <a:pos x="74" y="389"/>
              </a:cxn>
              <a:cxn ang="0">
                <a:pos x="85" y="424"/>
              </a:cxn>
              <a:cxn ang="0">
                <a:pos x="100" y="462"/>
              </a:cxn>
              <a:cxn ang="0">
                <a:pos x="114" y="495"/>
              </a:cxn>
              <a:cxn ang="0">
                <a:pos x="132" y="532"/>
              </a:cxn>
              <a:cxn ang="0">
                <a:pos x="150" y="564"/>
              </a:cxn>
              <a:cxn ang="0">
                <a:pos x="169" y="596"/>
              </a:cxn>
              <a:cxn ang="0">
                <a:pos x="190" y="627"/>
              </a:cxn>
              <a:cxn ang="0">
                <a:pos x="213" y="657"/>
              </a:cxn>
              <a:cxn ang="0">
                <a:pos x="236" y="685"/>
              </a:cxn>
              <a:cxn ang="0">
                <a:pos x="257" y="710"/>
              </a:cxn>
              <a:cxn ang="0">
                <a:pos x="285" y="737"/>
              </a:cxn>
              <a:cxn ang="0">
                <a:pos x="310" y="760"/>
              </a:cxn>
              <a:cxn ang="0">
                <a:pos x="337" y="783"/>
              </a:cxn>
              <a:cxn ang="0">
                <a:pos x="365" y="804"/>
              </a:cxn>
              <a:cxn ang="0">
                <a:pos x="393" y="825"/>
              </a:cxn>
              <a:cxn ang="0">
                <a:pos x="415" y="839"/>
              </a:cxn>
              <a:cxn ang="0">
                <a:pos x="431" y="850"/>
              </a:cxn>
              <a:cxn ang="0">
                <a:pos x="446" y="858"/>
              </a:cxn>
              <a:cxn ang="0">
                <a:pos x="465" y="868"/>
              </a:cxn>
              <a:cxn ang="0">
                <a:pos x="481" y="877"/>
              </a:cxn>
              <a:cxn ang="0">
                <a:pos x="500" y="886"/>
              </a:cxn>
              <a:cxn ang="0">
                <a:pos x="520" y="896"/>
              </a:cxn>
              <a:cxn ang="0">
                <a:pos x="537" y="903"/>
              </a:cxn>
              <a:cxn ang="0">
                <a:pos x="556" y="910"/>
              </a:cxn>
              <a:cxn ang="0">
                <a:pos x="572" y="916"/>
              </a:cxn>
            </a:cxnLst>
            <a:rect l="0" t="0" r="r" b="b"/>
            <a:pathLst>
              <a:path w="643" h="923">
                <a:moveTo>
                  <a:pt x="581" y="919"/>
                </a:moveTo>
                <a:lnTo>
                  <a:pt x="595" y="922"/>
                </a:lnTo>
                <a:lnTo>
                  <a:pt x="642" y="800"/>
                </a:lnTo>
                <a:lnTo>
                  <a:pt x="629" y="794"/>
                </a:lnTo>
                <a:lnTo>
                  <a:pt x="618" y="791"/>
                </a:lnTo>
                <a:lnTo>
                  <a:pt x="608" y="787"/>
                </a:lnTo>
                <a:lnTo>
                  <a:pt x="595" y="782"/>
                </a:lnTo>
                <a:lnTo>
                  <a:pt x="583" y="777"/>
                </a:lnTo>
                <a:lnTo>
                  <a:pt x="571" y="773"/>
                </a:lnTo>
                <a:lnTo>
                  <a:pt x="561" y="768"/>
                </a:lnTo>
                <a:lnTo>
                  <a:pt x="549" y="762"/>
                </a:lnTo>
                <a:lnTo>
                  <a:pt x="538" y="757"/>
                </a:lnTo>
                <a:lnTo>
                  <a:pt x="526" y="751"/>
                </a:lnTo>
                <a:lnTo>
                  <a:pt x="515" y="746"/>
                </a:lnTo>
                <a:lnTo>
                  <a:pt x="504" y="738"/>
                </a:lnTo>
                <a:lnTo>
                  <a:pt x="494" y="732"/>
                </a:lnTo>
                <a:lnTo>
                  <a:pt x="485" y="726"/>
                </a:lnTo>
                <a:lnTo>
                  <a:pt x="477" y="721"/>
                </a:lnTo>
                <a:lnTo>
                  <a:pt x="466" y="715"/>
                </a:lnTo>
                <a:lnTo>
                  <a:pt x="457" y="707"/>
                </a:lnTo>
                <a:lnTo>
                  <a:pt x="446" y="700"/>
                </a:lnTo>
                <a:lnTo>
                  <a:pt x="437" y="693"/>
                </a:lnTo>
                <a:lnTo>
                  <a:pt x="430" y="688"/>
                </a:lnTo>
                <a:lnTo>
                  <a:pt x="420" y="681"/>
                </a:lnTo>
                <a:lnTo>
                  <a:pt x="409" y="672"/>
                </a:lnTo>
                <a:lnTo>
                  <a:pt x="399" y="663"/>
                </a:lnTo>
                <a:lnTo>
                  <a:pt x="386" y="652"/>
                </a:lnTo>
                <a:lnTo>
                  <a:pt x="374" y="641"/>
                </a:lnTo>
                <a:lnTo>
                  <a:pt x="361" y="629"/>
                </a:lnTo>
                <a:lnTo>
                  <a:pt x="349" y="617"/>
                </a:lnTo>
                <a:lnTo>
                  <a:pt x="337" y="602"/>
                </a:lnTo>
                <a:lnTo>
                  <a:pt x="328" y="591"/>
                </a:lnTo>
                <a:lnTo>
                  <a:pt x="318" y="578"/>
                </a:lnTo>
                <a:lnTo>
                  <a:pt x="308" y="564"/>
                </a:lnTo>
                <a:lnTo>
                  <a:pt x="297" y="549"/>
                </a:lnTo>
                <a:lnTo>
                  <a:pt x="286" y="533"/>
                </a:lnTo>
                <a:lnTo>
                  <a:pt x="276" y="519"/>
                </a:lnTo>
                <a:lnTo>
                  <a:pt x="266" y="502"/>
                </a:lnTo>
                <a:lnTo>
                  <a:pt x="256" y="485"/>
                </a:lnTo>
                <a:lnTo>
                  <a:pt x="248" y="468"/>
                </a:lnTo>
                <a:lnTo>
                  <a:pt x="240" y="452"/>
                </a:lnTo>
                <a:lnTo>
                  <a:pt x="233" y="437"/>
                </a:lnTo>
                <a:lnTo>
                  <a:pt x="226" y="423"/>
                </a:lnTo>
                <a:lnTo>
                  <a:pt x="219" y="406"/>
                </a:lnTo>
                <a:lnTo>
                  <a:pt x="214" y="390"/>
                </a:lnTo>
                <a:lnTo>
                  <a:pt x="208" y="374"/>
                </a:lnTo>
                <a:lnTo>
                  <a:pt x="203" y="357"/>
                </a:lnTo>
                <a:lnTo>
                  <a:pt x="198" y="342"/>
                </a:lnTo>
                <a:lnTo>
                  <a:pt x="193" y="323"/>
                </a:lnTo>
                <a:lnTo>
                  <a:pt x="188" y="305"/>
                </a:lnTo>
                <a:lnTo>
                  <a:pt x="184" y="286"/>
                </a:lnTo>
                <a:lnTo>
                  <a:pt x="181" y="267"/>
                </a:lnTo>
                <a:lnTo>
                  <a:pt x="178" y="247"/>
                </a:lnTo>
                <a:lnTo>
                  <a:pt x="177" y="229"/>
                </a:lnTo>
                <a:lnTo>
                  <a:pt x="175" y="211"/>
                </a:lnTo>
                <a:lnTo>
                  <a:pt x="174" y="189"/>
                </a:lnTo>
                <a:lnTo>
                  <a:pt x="174" y="172"/>
                </a:lnTo>
                <a:lnTo>
                  <a:pt x="174" y="150"/>
                </a:lnTo>
                <a:lnTo>
                  <a:pt x="219" y="150"/>
                </a:lnTo>
                <a:lnTo>
                  <a:pt x="113" y="0"/>
                </a:lnTo>
                <a:lnTo>
                  <a:pt x="0" y="150"/>
                </a:lnTo>
                <a:lnTo>
                  <a:pt x="43" y="150"/>
                </a:lnTo>
                <a:lnTo>
                  <a:pt x="43" y="174"/>
                </a:lnTo>
                <a:lnTo>
                  <a:pt x="44" y="196"/>
                </a:lnTo>
                <a:lnTo>
                  <a:pt x="45" y="218"/>
                </a:lnTo>
                <a:lnTo>
                  <a:pt x="47" y="238"/>
                </a:lnTo>
                <a:lnTo>
                  <a:pt x="48" y="258"/>
                </a:lnTo>
                <a:lnTo>
                  <a:pt x="51" y="276"/>
                </a:lnTo>
                <a:lnTo>
                  <a:pt x="54" y="296"/>
                </a:lnTo>
                <a:lnTo>
                  <a:pt x="57" y="314"/>
                </a:lnTo>
                <a:lnTo>
                  <a:pt x="60" y="331"/>
                </a:lnTo>
                <a:lnTo>
                  <a:pt x="64" y="349"/>
                </a:lnTo>
                <a:lnTo>
                  <a:pt x="70" y="372"/>
                </a:lnTo>
                <a:lnTo>
                  <a:pt x="74" y="389"/>
                </a:lnTo>
                <a:lnTo>
                  <a:pt x="80" y="407"/>
                </a:lnTo>
                <a:lnTo>
                  <a:pt x="85" y="424"/>
                </a:lnTo>
                <a:lnTo>
                  <a:pt x="93" y="444"/>
                </a:lnTo>
                <a:lnTo>
                  <a:pt x="100" y="462"/>
                </a:lnTo>
                <a:lnTo>
                  <a:pt x="107" y="478"/>
                </a:lnTo>
                <a:lnTo>
                  <a:pt x="114" y="495"/>
                </a:lnTo>
                <a:lnTo>
                  <a:pt x="123" y="514"/>
                </a:lnTo>
                <a:lnTo>
                  <a:pt x="132" y="532"/>
                </a:lnTo>
                <a:lnTo>
                  <a:pt x="141" y="548"/>
                </a:lnTo>
                <a:lnTo>
                  <a:pt x="150" y="564"/>
                </a:lnTo>
                <a:lnTo>
                  <a:pt x="159" y="579"/>
                </a:lnTo>
                <a:lnTo>
                  <a:pt x="169" y="596"/>
                </a:lnTo>
                <a:lnTo>
                  <a:pt x="179" y="610"/>
                </a:lnTo>
                <a:lnTo>
                  <a:pt x="190" y="627"/>
                </a:lnTo>
                <a:lnTo>
                  <a:pt x="201" y="643"/>
                </a:lnTo>
                <a:lnTo>
                  <a:pt x="213" y="657"/>
                </a:lnTo>
                <a:lnTo>
                  <a:pt x="225" y="672"/>
                </a:lnTo>
                <a:lnTo>
                  <a:pt x="236" y="685"/>
                </a:lnTo>
                <a:lnTo>
                  <a:pt x="247" y="699"/>
                </a:lnTo>
                <a:lnTo>
                  <a:pt x="257" y="710"/>
                </a:lnTo>
                <a:lnTo>
                  <a:pt x="271" y="724"/>
                </a:lnTo>
                <a:lnTo>
                  <a:pt x="285" y="737"/>
                </a:lnTo>
                <a:lnTo>
                  <a:pt x="296" y="748"/>
                </a:lnTo>
                <a:lnTo>
                  <a:pt x="310" y="760"/>
                </a:lnTo>
                <a:lnTo>
                  <a:pt x="323" y="771"/>
                </a:lnTo>
                <a:lnTo>
                  <a:pt x="337" y="783"/>
                </a:lnTo>
                <a:lnTo>
                  <a:pt x="351" y="794"/>
                </a:lnTo>
                <a:lnTo>
                  <a:pt x="365" y="804"/>
                </a:lnTo>
                <a:lnTo>
                  <a:pt x="380" y="816"/>
                </a:lnTo>
                <a:lnTo>
                  <a:pt x="393" y="825"/>
                </a:lnTo>
                <a:lnTo>
                  <a:pt x="405" y="834"/>
                </a:lnTo>
                <a:lnTo>
                  <a:pt x="415" y="839"/>
                </a:lnTo>
                <a:lnTo>
                  <a:pt x="424" y="846"/>
                </a:lnTo>
                <a:lnTo>
                  <a:pt x="431" y="850"/>
                </a:lnTo>
                <a:lnTo>
                  <a:pt x="439" y="854"/>
                </a:lnTo>
                <a:lnTo>
                  <a:pt x="446" y="858"/>
                </a:lnTo>
                <a:lnTo>
                  <a:pt x="456" y="863"/>
                </a:lnTo>
                <a:lnTo>
                  <a:pt x="465" y="868"/>
                </a:lnTo>
                <a:lnTo>
                  <a:pt x="474" y="873"/>
                </a:lnTo>
                <a:lnTo>
                  <a:pt x="481" y="877"/>
                </a:lnTo>
                <a:lnTo>
                  <a:pt x="491" y="881"/>
                </a:lnTo>
                <a:lnTo>
                  <a:pt x="500" y="886"/>
                </a:lnTo>
                <a:lnTo>
                  <a:pt x="510" y="890"/>
                </a:lnTo>
                <a:lnTo>
                  <a:pt x="520" y="896"/>
                </a:lnTo>
                <a:lnTo>
                  <a:pt x="529" y="899"/>
                </a:lnTo>
                <a:lnTo>
                  <a:pt x="537" y="903"/>
                </a:lnTo>
                <a:lnTo>
                  <a:pt x="546" y="906"/>
                </a:lnTo>
                <a:lnTo>
                  <a:pt x="556" y="910"/>
                </a:lnTo>
                <a:lnTo>
                  <a:pt x="565" y="913"/>
                </a:lnTo>
                <a:lnTo>
                  <a:pt x="572" y="916"/>
                </a:lnTo>
                <a:lnTo>
                  <a:pt x="581" y="919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es-ES"/>
          </a:p>
        </p:txBody>
      </p:sp>
      <p:sp>
        <p:nvSpPr>
          <p:cNvPr id="65544" name="Freeform 8"/>
          <p:cNvSpPr>
            <a:spLocks/>
          </p:cNvSpPr>
          <p:nvPr/>
        </p:nvSpPr>
        <p:spPr bwMode="auto">
          <a:xfrm rot="4973742">
            <a:off x="2971800" y="1449388"/>
            <a:ext cx="1577975" cy="2419350"/>
          </a:xfrm>
          <a:custGeom>
            <a:avLst/>
            <a:gdLst/>
            <a:ahLst/>
            <a:cxnLst>
              <a:cxn ang="0">
                <a:pos x="595" y="922"/>
              </a:cxn>
              <a:cxn ang="0">
                <a:pos x="629" y="794"/>
              </a:cxn>
              <a:cxn ang="0">
                <a:pos x="608" y="787"/>
              </a:cxn>
              <a:cxn ang="0">
                <a:pos x="583" y="777"/>
              </a:cxn>
              <a:cxn ang="0">
                <a:pos x="561" y="768"/>
              </a:cxn>
              <a:cxn ang="0">
                <a:pos x="538" y="757"/>
              </a:cxn>
              <a:cxn ang="0">
                <a:pos x="515" y="746"/>
              </a:cxn>
              <a:cxn ang="0">
                <a:pos x="494" y="732"/>
              </a:cxn>
              <a:cxn ang="0">
                <a:pos x="477" y="721"/>
              </a:cxn>
              <a:cxn ang="0">
                <a:pos x="457" y="707"/>
              </a:cxn>
              <a:cxn ang="0">
                <a:pos x="437" y="693"/>
              </a:cxn>
              <a:cxn ang="0">
                <a:pos x="420" y="681"/>
              </a:cxn>
              <a:cxn ang="0">
                <a:pos x="399" y="663"/>
              </a:cxn>
              <a:cxn ang="0">
                <a:pos x="374" y="641"/>
              </a:cxn>
              <a:cxn ang="0">
                <a:pos x="349" y="617"/>
              </a:cxn>
              <a:cxn ang="0">
                <a:pos x="328" y="591"/>
              </a:cxn>
              <a:cxn ang="0">
                <a:pos x="308" y="564"/>
              </a:cxn>
              <a:cxn ang="0">
                <a:pos x="286" y="533"/>
              </a:cxn>
              <a:cxn ang="0">
                <a:pos x="266" y="502"/>
              </a:cxn>
              <a:cxn ang="0">
                <a:pos x="248" y="468"/>
              </a:cxn>
              <a:cxn ang="0">
                <a:pos x="233" y="437"/>
              </a:cxn>
              <a:cxn ang="0">
                <a:pos x="219" y="406"/>
              </a:cxn>
              <a:cxn ang="0">
                <a:pos x="208" y="374"/>
              </a:cxn>
              <a:cxn ang="0">
                <a:pos x="198" y="342"/>
              </a:cxn>
              <a:cxn ang="0">
                <a:pos x="188" y="305"/>
              </a:cxn>
              <a:cxn ang="0">
                <a:pos x="181" y="267"/>
              </a:cxn>
              <a:cxn ang="0">
                <a:pos x="177" y="229"/>
              </a:cxn>
              <a:cxn ang="0">
                <a:pos x="174" y="189"/>
              </a:cxn>
              <a:cxn ang="0">
                <a:pos x="174" y="150"/>
              </a:cxn>
              <a:cxn ang="0">
                <a:pos x="113" y="0"/>
              </a:cxn>
              <a:cxn ang="0">
                <a:pos x="43" y="150"/>
              </a:cxn>
              <a:cxn ang="0">
                <a:pos x="44" y="196"/>
              </a:cxn>
              <a:cxn ang="0">
                <a:pos x="47" y="238"/>
              </a:cxn>
              <a:cxn ang="0">
                <a:pos x="51" y="276"/>
              </a:cxn>
              <a:cxn ang="0">
                <a:pos x="57" y="314"/>
              </a:cxn>
              <a:cxn ang="0">
                <a:pos x="64" y="349"/>
              </a:cxn>
              <a:cxn ang="0">
                <a:pos x="74" y="389"/>
              </a:cxn>
              <a:cxn ang="0">
                <a:pos x="85" y="424"/>
              </a:cxn>
              <a:cxn ang="0">
                <a:pos x="100" y="462"/>
              </a:cxn>
              <a:cxn ang="0">
                <a:pos x="114" y="495"/>
              </a:cxn>
              <a:cxn ang="0">
                <a:pos x="132" y="532"/>
              </a:cxn>
              <a:cxn ang="0">
                <a:pos x="150" y="564"/>
              </a:cxn>
              <a:cxn ang="0">
                <a:pos x="169" y="596"/>
              </a:cxn>
              <a:cxn ang="0">
                <a:pos x="190" y="627"/>
              </a:cxn>
              <a:cxn ang="0">
                <a:pos x="213" y="657"/>
              </a:cxn>
              <a:cxn ang="0">
                <a:pos x="236" y="685"/>
              </a:cxn>
              <a:cxn ang="0">
                <a:pos x="257" y="710"/>
              </a:cxn>
              <a:cxn ang="0">
                <a:pos x="285" y="737"/>
              </a:cxn>
              <a:cxn ang="0">
                <a:pos x="310" y="760"/>
              </a:cxn>
              <a:cxn ang="0">
                <a:pos x="337" y="783"/>
              </a:cxn>
              <a:cxn ang="0">
                <a:pos x="365" y="804"/>
              </a:cxn>
              <a:cxn ang="0">
                <a:pos x="393" y="825"/>
              </a:cxn>
              <a:cxn ang="0">
                <a:pos x="415" y="839"/>
              </a:cxn>
              <a:cxn ang="0">
                <a:pos x="431" y="850"/>
              </a:cxn>
              <a:cxn ang="0">
                <a:pos x="446" y="858"/>
              </a:cxn>
              <a:cxn ang="0">
                <a:pos x="465" y="868"/>
              </a:cxn>
              <a:cxn ang="0">
                <a:pos x="481" y="877"/>
              </a:cxn>
              <a:cxn ang="0">
                <a:pos x="500" y="886"/>
              </a:cxn>
              <a:cxn ang="0">
                <a:pos x="520" y="896"/>
              </a:cxn>
              <a:cxn ang="0">
                <a:pos x="537" y="903"/>
              </a:cxn>
              <a:cxn ang="0">
                <a:pos x="556" y="910"/>
              </a:cxn>
              <a:cxn ang="0">
                <a:pos x="572" y="916"/>
              </a:cxn>
            </a:cxnLst>
            <a:rect l="0" t="0" r="r" b="b"/>
            <a:pathLst>
              <a:path w="643" h="923">
                <a:moveTo>
                  <a:pt x="581" y="919"/>
                </a:moveTo>
                <a:lnTo>
                  <a:pt x="595" y="922"/>
                </a:lnTo>
                <a:lnTo>
                  <a:pt x="642" y="800"/>
                </a:lnTo>
                <a:lnTo>
                  <a:pt x="629" y="794"/>
                </a:lnTo>
                <a:lnTo>
                  <a:pt x="618" y="791"/>
                </a:lnTo>
                <a:lnTo>
                  <a:pt x="608" y="787"/>
                </a:lnTo>
                <a:lnTo>
                  <a:pt x="595" y="782"/>
                </a:lnTo>
                <a:lnTo>
                  <a:pt x="583" y="777"/>
                </a:lnTo>
                <a:lnTo>
                  <a:pt x="571" y="773"/>
                </a:lnTo>
                <a:lnTo>
                  <a:pt x="561" y="768"/>
                </a:lnTo>
                <a:lnTo>
                  <a:pt x="549" y="762"/>
                </a:lnTo>
                <a:lnTo>
                  <a:pt x="538" y="757"/>
                </a:lnTo>
                <a:lnTo>
                  <a:pt x="526" y="751"/>
                </a:lnTo>
                <a:lnTo>
                  <a:pt x="515" y="746"/>
                </a:lnTo>
                <a:lnTo>
                  <a:pt x="504" y="738"/>
                </a:lnTo>
                <a:lnTo>
                  <a:pt x="494" y="732"/>
                </a:lnTo>
                <a:lnTo>
                  <a:pt x="485" y="726"/>
                </a:lnTo>
                <a:lnTo>
                  <a:pt x="477" y="721"/>
                </a:lnTo>
                <a:lnTo>
                  <a:pt x="466" y="715"/>
                </a:lnTo>
                <a:lnTo>
                  <a:pt x="457" y="707"/>
                </a:lnTo>
                <a:lnTo>
                  <a:pt x="446" y="700"/>
                </a:lnTo>
                <a:lnTo>
                  <a:pt x="437" y="693"/>
                </a:lnTo>
                <a:lnTo>
                  <a:pt x="430" y="688"/>
                </a:lnTo>
                <a:lnTo>
                  <a:pt x="420" y="681"/>
                </a:lnTo>
                <a:lnTo>
                  <a:pt x="409" y="672"/>
                </a:lnTo>
                <a:lnTo>
                  <a:pt x="399" y="663"/>
                </a:lnTo>
                <a:lnTo>
                  <a:pt x="386" y="652"/>
                </a:lnTo>
                <a:lnTo>
                  <a:pt x="374" y="641"/>
                </a:lnTo>
                <a:lnTo>
                  <a:pt x="361" y="629"/>
                </a:lnTo>
                <a:lnTo>
                  <a:pt x="349" y="617"/>
                </a:lnTo>
                <a:lnTo>
                  <a:pt x="337" y="602"/>
                </a:lnTo>
                <a:lnTo>
                  <a:pt x="328" y="591"/>
                </a:lnTo>
                <a:lnTo>
                  <a:pt x="318" y="578"/>
                </a:lnTo>
                <a:lnTo>
                  <a:pt x="308" y="564"/>
                </a:lnTo>
                <a:lnTo>
                  <a:pt x="297" y="549"/>
                </a:lnTo>
                <a:lnTo>
                  <a:pt x="286" y="533"/>
                </a:lnTo>
                <a:lnTo>
                  <a:pt x="276" y="519"/>
                </a:lnTo>
                <a:lnTo>
                  <a:pt x="266" y="502"/>
                </a:lnTo>
                <a:lnTo>
                  <a:pt x="256" y="485"/>
                </a:lnTo>
                <a:lnTo>
                  <a:pt x="248" y="468"/>
                </a:lnTo>
                <a:lnTo>
                  <a:pt x="240" y="452"/>
                </a:lnTo>
                <a:lnTo>
                  <a:pt x="233" y="437"/>
                </a:lnTo>
                <a:lnTo>
                  <a:pt x="226" y="423"/>
                </a:lnTo>
                <a:lnTo>
                  <a:pt x="219" y="406"/>
                </a:lnTo>
                <a:lnTo>
                  <a:pt x="214" y="390"/>
                </a:lnTo>
                <a:lnTo>
                  <a:pt x="208" y="374"/>
                </a:lnTo>
                <a:lnTo>
                  <a:pt x="203" y="357"/>
                </a:lnTo>
                <a:lnTo>
                  <a:pt x="198" y="342"/>
                </a:lnTo>
                <a:lnTo>
                  <a:pt x="193" y="323"/>
                </a:lnTo>
                <a:lnTo>
                  <a:pt x="188" y="305"/>
                </a:lnTo>
                <a:lnTo>
                  <a:pt x="184" y="286"/>
                </a:lnTo>
                <a:lnTo>
                  <a:pt x="181" y="267"/>
                </a:lnTo>
                <a:lnTo>
                  <a:pt x="178" y="247"/>
                </a:lnTo>
                <a:lnTo>
                  <a:pt x="177" y="229"/>
                </a:lnTo>
                <a:lnTo>
                  <a:pt x="175" y="211"/>
                </a:lnTo>
                <a:lnTo>
                  <a:pt x="174" y="189"/>
                </a:lnTo>
                <a:lnTo>
                  <a:pt x="174" y="172"/>
                </a:lnTo>
                <a:lnTo>
                  <a:pt x="174" y="150"/>
                </a:lnTo>
                <a:lnTo>
                  <a:pt x="219" y="150"/>
                </a:lnTo>
                <a:lnTo>
                  <a:pt x="113" y="0"/>
                </a:lnTo>
                <a:lnTo>
                  <a:pt x="0" y="150"/>
                </a:lnTo>
                <a:lnTo>
                  <a:pt x="43" y="150"/>
                </a:lnTo>
                <a:lnTo>
                  <a:pt x="43" y="174"/>
                </a:lnTo>
                <a:lnTo>
                  <a:pt x="44" y="196"/>
                </a:lnTo>
                <a:lnTo>
                  <a:pt x="45" y="218"/>
                </a:lnTo>
                <a:lnTo>
                  <a:pt x="47" y="238"/>
                </a:lnTo>
                <a:lnTo>
                  <a:pt x="48" y="258"/>
                </a:lnTo>
                <a:lnTo>
                  <a:pt x="51" y="276"/>
                </a:lnTo>
                <a:lnTo>
                  <a:pt x="54" y="296"/>
                </a:lnTo>
                <a:lnTo>
                  <a:pt x="57" y="314"/>
                </a:lnTo>
                <a:lnTo>
                  <a:pt x="60" y="331"/>
                </a:lnTo>
                <a:lnTo>
                  <a:pt x="64" y="349"/>
                </a:lnTo>
                <a:lnTo>
                  <a:pt x="70" y="372"/>
                </a:lnTo>
                <a:lnTo>
                  <a:pt x="74" y="389"/>
                </a:lnTo>
                <a:lnTo>
                  <a:pt x="80" y="407"/>
                </a:lnTo>
                <a:lnTo>
                  <a:pt x="85" y="424"/>
                </a:lnTo>
                <a:lnTo>
                  <a:pt x="93" y="444"/>
                </a:lnTo>
                <a:lnTo>
                  <a:pt x="100" y="462"/>
                </a:lnTo>
                <a:lnTo>
                  <a:pt x="107" y="478"/>
                </a:lnTo>
                <a:lnTo>
                  <a:pt x="114" y="495"/>
                </a:lnTo>
                <a:lnTo>
                  <a:pt x="123" y="514"/>
                </a:lnTo>
                <a:lnTo>
                  <a:pt x="132" y="532"/>
                </a:lnTo>
                <a:lnTo>
                  <a:pt x="141" y="548"/>
                </a:lnTo>
                <a:lnTo>
                  <a:pt x="150" y="564"/>
                </a:lnTo>
                <a:lnTo>
                  <a:pt x="159" y="579"/>
                </a:lnTo>
                <a:lnTo>
                  <a:pt x="169" y="596"/>
                </a:lnTo>
                <a:lnTo>
                  <a:pt x="179" y="610"/>
                </a:lnTo>
                <a:lnTo>
                  <a:pt x="190" y="627"/>
                </a:lnTo>
                <a:lnTo>
                  <a:pt x="201" y="643"/>
                </a:lnTo>
                <a:lnTo>
                  <a:pt x="213" y="657"/>
                </a:lnTo>
                <a:lnTo>
                  <a:pt x="225" y="672"/>
                </a:lnTo>
                <a:lnTo>
                  <a:pt x="236" y="685"/>
                </a:lnTo>
                <a:lnTo>
                  <a:pt x="247" y="699"/>
                </a:lnTo>
                <a:lnTo>
                  <a:pt x="257" y="710"/>
                </a:lnTo>
                <a:lnTo>
                  <a:pt x="271" y="724"/>
                </a:lnTo>
                <a:lnTo>
                  <a:pt x="285" y="737"/>
                </a:lnTo>
                <a:lnTo>
                  <a:pt x="296" y="748"/>
                </a:lnTo>
                <a:lnTo>
                  <a:pt x="310" y="760"/>
                </a:lnTo>
                <a:lnTo>
                  <a:pt x="323" y="771"/>
                </a:lnTo>
                <a:lnTo>
                  <a:pt x="337" y="783"/>
                </a:lnTo>
                <a:lnTo>
                  <a:pt x="351" y="794"/>
                </a:lnTo>
                <a:lnTo>
                  <a:pt x="365" y="804"/>
                </a:lnTo>
                <a:lnTo>
                  <a:pt x="380" y="816"/>
                </a:lnTo>
                <a:lnTo>
                  <a:pt x="393" y="825"/>
                </a:lnTo>
                <a:lnTo>
                  <a:pt x="405" y="834"/>
                </a:lnTo>
                <a:lnTo>
                  <a:pt x="415" y="839"/>
                </a:lnTo>
                <a:lnTo>
                  <a:pt x="424" y="846"/>
                </a:lnTo>
                <a:lnTo>
                  <a:pt x="431" y="850"/>
                </a:lnTo>
                <a:lnTo>
                  <a:pt x="439" y="854"/>
                </a:lnTo>
                <a:lnTo>
                  <a:pt x="446" y="858"/>
                </a:lnTo>
                <a:lnTo>
                  <a:pt x="456" y="863"/>
                </a:lnTo>
                <a:lnTo>
                  <a:pt x="465" y="868"/>
                </a:lnTo>
                <a:lnTo>
                  <a:pt x="474" y="873"/>
                </a:lnTo>
                <a:lnTo>
                  <a:pt x="481" y="877"/>
                </a:lnTo>
                <a:lnTo>
                  <a:pt x="491" y="881"/>
                </a:lnTo>
                <a:lnTo>
                  <a:pt x="500" y="886"/>
                </a:lnTo>
                <a:lnTo>
                  <a:pt x="510" y="890"/>
                </a:lnTo>
                <a:lnTo>
                  <a:pt x="520" y="896"/>
                </a:lnTo>
                <a:lnTo>
                  <a:pt x="529" y="899"/>
                </a:lnTo>
                <a:lnTo>
                  <a:pt x="537" y="903"/>
                </a:lnTo>
                <a:lnTo>
                  <a:pt x="546" y="906"/>
                </a:lnTo>
                <a:lnTo>
                  <a:pt x="556" y="910"/>
                </a:lnTo>
                <a:lnTo>
                  <a:pt x="565" y="913"/>
                </a:lnTo>
                <a:lnTo>
                  <a:pt x="572" y="916"/>
                </a:lnTo>
                <a:lnTo>
                  <a:pt x="581" y="919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es-ES"/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1214414" y="2000240"/>
            <a:ext cx="22637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ES" sz="1800" smtClean="0">
                <a:latin typeface="+mn-lt"/>
              </a:rPr>
              <a:t>Situaciones  profesionales...</a:t>
            </a:r>
            <a:endParaRPr lang="es-ES" sz="1800">
              <a:latin typeface="+mn-lt"/>
            </a:endParaRP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5857884" y="1000108"/>
            <a:ext cx="300039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ES" sz="1800" smtClean="0">
                <a:latin typeface="+mn-lt"/>
              </a:rPr>
              <a:t>...un referente de actividades profesionales definido en términos de :</a:t>
            </a:r>
          </a:p>
          <a:p>
            <a:pPr algn="ctr" eaLnBrk="0" hangingPunct="0"/>
            <a:r>
              <a:rPr lang="es-ES" sz="1800" smtClean="0">
                <a:latin typeface="+mn-lt"/>
              </a:rPr>
              <a:t>- funciones,</a:t>
            </a:r>
          </a:p>
          <a:p>
            <a:pPr algn="ctr" eaLnBrk="0" hangingPunct="0"/>
            <a:r>
              <a:rPr lang="es-ES" sz="1800" smtClean="0">
                <a:latin typeface="+mn-lt"/>
              </a:rPr>
              <a:t>- tareas,</a:t>
            </a:r>
          </a:p>
          <a:p>
            <a:pPr algn="ctr" eaLnBrk="0" hangingPunct="0"/>
            <a:r>
              <a:rPr lang="es-ES" sz="1800" smtClean="0">
                <a:latin typeface="+mn-lt"/>
              </a:rPr>
              <a:t>- actividades.</a:t>
            </a:r>
            <a:endParaRPr lang="es-ES" sz="1600">
              <a:latin typeface="+mn-lt"/>
            </a:endParaRP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6572264" y="4572008"/>
            <a:ext cx="2324128" cy="20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ES" sz="1800" smtClean="0">
                <a:latin typeface="+mn-lt"/>
              </a:rPr>
              <a:t>...un referente de certificación definido en términos de:</a:t>
            </a:r>
          </a:p>
          <a:p>
            <a:pPr algn="ctr" eaLnBrk="0" hangingPunct="0">
              <a:buFontTx/>
              <a:buChar char="-"/>
            </a:pPr>
            <a:r>
              <a:rPr lang="es-ES" sz="1800" smtClean="0">
                <a:latin typeface="+mn-lt"/>
              </a:rPr>
              <a:t>capacidades,</a:t>
            </a:r>
          </a:p>
          <a:p>
            <a:pPr algn="ctr" eaLnBrk="0" hangingPunct="0">
              <a:buFontTx/>
              <a:buChar char="-"/>
            </a:pPr>
            <a:r>
              <a:rPr lang="es-ES" sz="1800" smtClean="0">
                <a:latin typeface="+mn-lt"/>
              </a:rPr>
              <a:t>competencias,</a:t>
            </a:r>
          </a:p>
          <a:p>
            <a:pPr algn="ctr" eaLnBrk="0" hangingPunct="0">
              <a:buFontTx/>
              <a:buChar char="-"/>
            </a:pPr>
            <a:r>
              <a:rPr lang="es-ES" sz="1800" smtClean="0">
                <a:latin typeface="+mn-lt"/>
              </a:rPr>
              <a:t> saberes.</a:t>
            </a:r>
            <a:endParaRPr lang="es-ES" sz="1400">
              <a:latin typeface="+mn-lt"/>
            </a:endParaRP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571472" y="4286256"/>
            <a:ext cx="2216170" cy="674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ES" sz="1800" smtClean="0">
                <a:latin typeface="+mn-lt"/>
              </a:rPr>
              <a:t>...situaciones  pedagógicas...</a:t>
            </a:r>
            <a:endParaRPr lang="es-ES" sz="1800">
              <a:latin typeface="+mn-lt"/>
            </a:endParaRPr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1285852" y="5786454"/>
            <a:ext cx="23701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ES" sz="1800" smtClean="0">
                <a:latin typeface="+mn-lt"/>
              </a:rPr>
              <a:t>...una formación...</a:t>
            </a:r>
            <a:endParaRPr lang="es-ES" sz="1800">
              <a:latin typeface="+mn-lt"/>
            </a:endParaRPr>
          </a:p>
        </p:txBody>
      </p:sp>
      <p:sp>
        <p:nvSpPr>
          <p:cNvPr id="65550" name="AutoShape 14"/>
          <p:cNvSpPr>
            <a:spLocks noChangeArrowheads="1"/>
          </p:cNvSpPr>
          <p:nvPr/>
        </p:nvSpPr>
        <p:spPr bwMode="auto">
          <a:xfrm rot="2802587">
            <a:off x="655523" y="1178939"/>
            <a:ext cx="1346200" cy="61595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65551" name="Rectangle 15"/>
          <p:cNvSpPr>
            <a:spLocks noChangeArrowheads="1"/>
          </p:cNvSpPr>
          <p:nvPr/>
        </p:nvSpPr>
        <p:spPr bwMode="auto">
          <a:xfrm>
            <a:off x="1066800" y="3625850"/>
            <a:ext cx="3405188" cy="2622550"/>
          </a:xfrm>
          <a:prstGeom prst="rect">
            <a:avLst/>
          </a:prstGeom>
          <a:noFill/>
          <a:ln w="38100">
            <a:noFill/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6858016" y="3500438"/>
            <a:ext cx="200026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ES" sz="2000" b="1" smtClean="0">
                <a:solidFill>
                  <a:srgbClr val="FF0000"/>
                </a:solidFill>
                <a:latin typeface="+mn-lt"/>
              </a:rPr>
              <a:t>…a partir del cual se elabora...</a:t>
            </a:r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785786" y="3429000"/>
            <a:ext cx="1819275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ES" sz="2000" b="1" smtClean="0">
                <a:solidFill>
                  <a:srgbClr val="FF0000"/>
                </a:solidFill>
                <a:latin typeface="+mn-lt"/>
              </a:rPr>
              <a:t>...haciendo referencia a ...</a:t>
            </a:r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522288" y="5029200"/>
            <a:ext cx="2549514" cy="614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ES" sz="2000" b="1" smtClean="0">
                <a:solidFill>
                  <a:srgbClr val="FF0000"/>
                </a:solidFill>
                <a:latin typeface="+mn-lt"/>
              </a:rPr>
              <a:t>...que se traduce y se valida con...</a:t>
            </a:r>
            <a:endParaRPr lang="es-ES" sz="2000" b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0" cap="none" spc="0" normalizeH="0" baseline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 DE FORMACIÓN PROFESIONAL</a:t>
            </a:r>
          </a:p>
        </p:txBody>
      </p:sp>
      <p:pic>
        <p:nvPicPr>
          <p:cNvPr id="21" name="Picture 2" descr="C:\Program Files (x86)\Microsoft Office\MEDIA\CAGCAT10\j028536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571480"/>
            <a:ext cx="785818" cy="857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" name="2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0FE1-0FF5-4655-9F81-CEBEF20AFB29}" type="slidenum">
              <a:rPr lang="es-ES" smtClean="0"/>
              <a:pPr/>
              <a:t>1</a:t>
            </a:fld>
            <a:endParaRPr lang="es-ES"/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Picture 1" descr="G:\Projet_Colombie\Logos\Logo_Proje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5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65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/>
      <p:bldP spid="65540" grpId="0"/>
      <p:bldP spid="65541" grpId="0" animBg="1"/>
      <p:bldP spid="65542" grpId="0" animBg="1"/>
      <p:bldP spid="65543" grpId="0" animBg="1"/>
      <p:bldP spid="65544" grpId="0" animBg="1"/>
      <p:bldP spid="65545" grpId="0"/>
      <p:bldP spid="65546" grpId="0"/>
      <p:bldP spid="65547" grpId="0"/>
      <p:bldP spid="65548" grpId="0"/>
      <p:bldP spid="65549" grpId="0"/>
      <p:bldP spid="65550" grpId="0" animBg="1"/>
      <p:bldP spid="65551" grpId="0"/>
      <p:bldP spid="65552" grpId="0"/>
      <p:bldP spid="65553" grpId="0"/>
      <p:bldP spid="655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00034" y="642918"/>
            <a:ext cx="8143932" cy="1323439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¿Que</a:t>
            </a:r>
            <a:r>
              <a:rPr kumimoji="0" lang="es-ES" sz="2000" b="1" i="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e</a:t>
            </a:r>
            <a:r>
              <a:rPr kumimoji="0" lang="es-ES" sz="20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quipos</a:t>
            </a:r>
            <a:r>
              <a:rPr kumimoji="0" lang="es-ES" sz="2000" b="1" i="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para responder </a:t>
            </a:r>
            <a:r>
              <a:rPr lang="es-ES" sz="2000" b="1" smtClean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 los programas de formación ?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S" sz="2000" b="1" i="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- Equipos a carácter industrial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b="1" smtClean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- Bancos didácticos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para situaciones pedagógicas cerca de la realidad del sector…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4714876" y="2214554"/>
            <a:ext cx="3501982" cy="647973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smtClean="0"/>
              <a:t>BANCO DIDÁCTICO PROTECCIONES</a:t>
            </a:r>
          </a:p>
          <a:p>
            <a:pPr algn="ctr"/>
            <a:r>
              <a:rPr lang="es-ES" sz="1400" smtClean="0"/>
              <a:t> BAJA TENSIÓN</a:t>
            </a:r>
            <a:endParaRPr lang="es-ES" sz="1400"/>
          </a:p>
        </p:txBody>
      </p:sp>
      <p:pic>
        <p:nvPicPr>
          <p:cNvPr id="10" name="8 Marcador de contenido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143504" y="3000372"/>
            <a:ext cx="2660103" cy="3608989"/>
          </a:xfrm>
          <a:prstGeom prst="rect">
            <a:avLst/>
          </a:prstGeom>
          <a:noFill/>
        </p:spPr>
      </p:pic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5003-7B6A-4B50-8184-B7FB1BFBC5BE}" type="slidenum">
              <a:rPr lang="es-ES" smtClean="0"/>
              <a:pPr/>
              <a:t>10</a:t>
            </a:fld>
            <a:endParaRPr lang="es-ES"/>
          </a:p>
        </p:txBody>
      </p:sp>
      <p:sp>
        <p:nvSpPr>
          <p:cNvPr id="11" name="10 Rectángulo redondeado"/>
          <p:cNvSpPr/>
          <p:nvPr/>
        </p:nvSpPr>
        <p:spPr>
          <a:xfrm>
            <a:off x="714348" y="2214554"/>
            <a:ext cx="3500462" cy="64294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smtClean="0"/>
              <a:t>CELDA PARA CONTROL DE MOTORES</a:t>
            </a:r>
            <a:endParaRPr lang="es-ES" sz="1400"/>
          </a:p>
        </p:txBody>
      </p:sp>
      <p:pic>
        <p:nvPicPr>
          <p:cNvPr id="12" name="11 Marcador de contenido" descr="DSC0392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3000372"/>
            <a:ext cx="3071834" cy="36057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12 Rectángulo"/>
          <p:cNvSpPr/>
          <p:nvPr/>
        </p:nvSpPr>
        <p:spPr>
          <a:xfrm>
            <a:off x="0" y="1857364"/>
            <a:ext cx="553998" cy="4240071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es-ES" i="1" smtClean="0">
                <a:solidFill>
                  <a:srgbClr val="FFFFFF"/>
                </a:solidFill>
                <a:latin typeface="Arial Rounded MT Bold" pitchFamily="34" charset="0"/>
              </a:rPr>
              <a:t>Situaciones pedagógicas… 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0" cap="none" spc="0" normalizeH="0" baseline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 DE FORMACIÓN PROFESIONAL</a:t>
            </a:r>
          </a:p>
        </p:txBody>
      </p:sp>
      <p:pic>
        <p:nvPicPr>
          <p:cNvPr id="16" name="Picture 1" descr="G:\Projet_Colombie\Logos\Logo_Proje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23 Conector recto"/>
          <p:cNvCxnSpPr>
            <a:stCxn id="164" idx="2"/>
            <a:endCxn id="72" idx="0"/>
          </p:cNvCxnSpPr>
          <p:nvPr/>
        </p:nvCxnSpPr>
        <p:spPr>
          <a:xfrm rot="5400000">
            <a:off x="2250265" y="3893347"/>
            <a:ext cx="4929222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" name="33 Conector recto"/>
          <p:cNvCxnSpPr>
            <a:stCxn id="166" idx="2"/>
            <a:endCxn id="80" idx="0"/>
          </p:cNvCxnSpPr>
          <p:nvPr/>
        </p:nvCxnSpPr>
        <p:spPr>
          <a:xfrm rot="5400000">
            <a:off x="2678893" y="3893347"/>
            <a:ext cx="4929222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34 Conector recto"/>
          <p:cNvCxnSpPr>
            <a:stCxn id="168" idx="2"/>
            <a:endCxn id="82" idx="0"/>
          </p:cNvCxnSpPr>
          <p:nvPr/>
        </p:nvCxnSpPr>
        <p:spPr>
          <a:xfrm rot="5400000">
            <a:off x="3536149" y="3893347"/>
            <a:ext cx="4929222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35 Conector recto"/>
          <p:cNvCxnSpPr>
            <a:stCxn id="167" idx="2"/>
            <a:endCxn id="81" idx="0"/>
          </p:cNvCxnSpPr>
          <p:nvPr/>
        </p:nvCxnSpPr>
        <p:spPr>
          <a:xfrm rot="5400000">
            <a:off x="3107521" y="3893347"/>
            <a:ext cx="4929222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31 Conector recto"/>
          <p:cNvCxnSpPr>
            <a:stCxn id="163" idx="2"/>
            <a:endCxn id="71" idx="0"/>
          </p:cNvCxnSpPr>
          <p:nvPr/>
        </p:nvCxnSpPr>
        <p:spPr>
          <a:xfrm rot="5400000">
            <a:off x="1821637" y="3893347"/>
            <a:ext cx="4929222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285984" y="500042"/>
            <a:ext cx="4347793" cy="40011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RELACIÓN EQUIPOS /</a:t>
            </a:r>
            <a:r>
              <a:rPr kumimoji="0" lang="es-ES" sz="2000" b="1" i="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0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LÍNEAS</a:t>
            </a:r>
            <a:r>
              <a:rPr kumimoji="0" lang="es-ES" sz="2000" b="1" i="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2000" b="1" smtClean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TÉCNICAS</a:t>
            </a:r>
            <a:endParaRPr kumimoji="0" lang="es-ES" sz="20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285720" y="1280665"/>
          <a:ext cx="3714776" cy="360852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714776"/>
              </a:tblGrid>
              <a:tr h="3521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O" sz="1200" b="1" dirty="0"/>
                        <a:t>FUENTES DE ENERGÍA Y EXPLOTACIÓN DE LA ENERGÍA EN LAS APLICACIONES ELÉCTRICAS</a:t>
                      </a:r>
                      <a:endParaRPr lang="fr-FR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78" marR="47878" marT="0" marB="0"/>
                </a:tc>
              </a:tr>
              <a:tr h="20544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/>
                        <a:t>Producción de la energía eléctrica</a:t>
                      </a:r>
                      <a:endParaRPr lang="fr-FR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78" marR="47878" marT="0" marB="0"/>
                </a:tc>
              </a:tr>
              <a:tr h="20544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/>
                        <a:t>Transporte de la energía eléctrica</a:t>
                      </a:r>
                      <a:endParaRPr lang="fr-FR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78" marR="47878" marT="0" marB="0"/>
                </a:tc>
              </a:tr>
              <a:tr h="22867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 dirty="0"/>
                        <a:t>Distribución de la energía eléctrica</a:t>
                      </a:r>
                      <a:endParaRPr lang="fr-FR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78" marR="47878" marT="0" marB="0"/>
                </a:tc>
              </a:tr>
              <a:tr h="205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O" sz="1200" b="1" dirty="0"/>
                        <a:t>CALIDAD DE LA ENERGÍA</a:t>
                      </a:r>
                      <a:endParaRPr lang="fr-FR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20158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/>
                        <a:t>Sistemas de alimentación ininterrumpida (S.A.I</a:t>
                      </a:r>
                      <a:r>
                        <a:rPr lang="es-CO" sz="1200" smtClean="0"/>
                        <a:t>)</a:t>
                      </a:r>
                      <a:endParaRPr lang="fr-FR" sz="120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8295" marR="68295" marT="0" marB="0"/>
                </a:tc>
              </a:tr>
              <a:tr h="20544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/>
                        <a:t>Protecciones contra el rayo</a:t>
                      </a:r>
                      <a:endParaRPr lang="fr-FR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3710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200"/>
                        <a:t>Compatibilidad electromagnética (coexistencia corrientes fuertes y corrientes escasos)</a:t>
                      </a:r>
                      <a:endParaRPr lang="fr-FR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20930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200"/>
                        <a:t>Comprensión y minimización de los armónicos</a:t>
                      </a:r>
                      <a:endParaRPr lang="fr-FR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41088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200" dirty="0"/>
                        <a:t>Compensación de energía reactiva en ambiente perturbado</a:t>
                      </a:r>
                      <a:endParaRPr lang="fr-FR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4108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O" sz="1200" b="1" dirty="0"/>
                        <a:t>FUENTES DE ENERGÍA Y EXPLOTACIÓN DE LA ENERGÍA EN LAS APLICACIONES ELÉCTRICAS</a:t>
                      </a:r>
                      <a:endParaRPr lang="fr-FR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58857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 dirty="0"/>
                        <a:t>Equipos comunicantes dedicados a la gestión de la energía </a:t>
                      </a:r>
                      <a:r>
                        <a:rPr lang="es-CO" sz="1200" dirty="0" smtClean="0"/>
                        <a:t>eléctrica</a:t>
                      </a:r>
                      <a:endParaRPr lang="fr-FR" sz="1200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8295" marR="68295" marT="0" marB="0"/>
                </a:tc>
              </a:tr>
            </a:tbl>
          </a:graphicData>
        </a:graphic>
      </p:graphicFrame>
      <p:cxnSp>
        <p:nvCxnSpPr>
          <p:cNvPr id="42" name="41 Conector recto"/>
          <p:cNvCxnSpPr/>
          <p:nvPr/>
        </p:nvCxnSpPr>
        <p:spPr>
          <a:xfrm>
            <a:off x="4000496" y="1714488"/>
            <a:ext cx="4714908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>
            <a:off x="4000496" y="1928802"/>
            <a:ext cx="4714908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>
            <a:off x="4000496" y="2643182"/>
            <a:ext cx="4643470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>
            <a:off x="4000496" y="2857496"/>
            <a:ext cx="4643470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4000496" y="3143248"/>
            <a:ext cx="4643470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4000496" y="3429000"/>
            <a:ext cx="4643470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>
            <a:off x="4000496" y="3714752"/>
            <a:ext cx="4643470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4000496" y="4500570"/>
            <a:ext cx="4643470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stCxn id="169" idx="2"/>
            <a:endCxn id="83" idx="0"/>
          </p:cNvCxnSpPr>
          <p:nvPr/>
        </p:nvCxnSpPr>
        <p:spPr>
          <a:xfrm rot="5400000">
            <a:off x="3964777" y="3893347"/>
            <a:ext cx="4929222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6" name="55 Conector recto"/>
          <p:cNvCxnSpPr>
            <a:stCxn id="170" idx="2"/>
            <a:endCxn id="84" idx="0"/>
          </p:cNvCxnSpPr>
          <p:nvPr/>
        </p:nvCxnSpPr>
        <p:spPr>
          <a:xfrm rot="5400000">
            <a:off x="4393405" y="3893347"/>
            <a:ext cx="4929222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7" name="56 Conector recto"/>
          <p:cNvCxnSpPr>
            <a:stCxn id="171" idx="2"/>
          </p:cNvCxnSpPr>
          <p:nvPr/>
        </p:nvCxnSpPr>
        <p:spPr>
          <a:xfrm rot="5400000">
            <a:off x="4822033" y="3893347"/>
            <a:ext cx="4929222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1" name="70 Rectángulo"/>
          <p:cNvSpPr/>
          <p:nvPr/>
        </p:nvSpPr>
        <p:spPr>
          <a:xfrm>
            <a:off x="4143372" y="6357958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1</a:t>
            </a:r>
            <a:endParaRPr lang="es-ES" sz="1200" b="1"/>
          </a:p>
        </p:txBody>
      </p:sp>
      <p:sp>
        <p:nvSpPr>
          <p:cNvPr id="72" name="71 Rectángulo"/>
          <p:cNvSpPr/>
          <p:nvPr/>
        </p:nvSpPr>
        <p:spPr>
          <a:xfrm>
            <a:off x="4572000" y="6357958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2</a:t>
            </a:r>
            <a:endParaRPr lang="es-ES" sz="1200" b="1"/>
          </a:p>
        </p:txBody>
      </p:sp>
      <p:sp>
        <p:nvSpPr>
          <p:cNvPr id="80" name="79 Rectángulo"/>
          <p:cNvSpPr/>
          <p:nvPr/>
        </p:nvSpPr>
        <p:spPr>
          <a:xfrm>
            <a:off x="5000628" y="6357958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3</a:t>
            </a:r>
            <a:endParaRPr lang="es-ES" sz="1200" b="1"/>
          </a:p>
        </p:txBody>
      </p:sp>
      <p:sp>
        <p:nvSpPr>
          <p:cNvPr id="81" name="80 Rectángulo"/>
          <p:cNvSpPr/>
          <p:nvPr/>
        </p:nvSpPr>
        <p:spPr>
          <a:xfrm>
            <a:off x="5429256" y="6357958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4</a:t>
            </a:r>
            <a:endParaRPr lang="es-ES" sz="1200" b="1"/>
          </a:p>
        </p:txBody>
      </p:sp>
      <p:sp>
        <p:nvSpPr>
          <p:cNvPr id="82" name="81 Rectángulo"/>
          <p:cNvSpPr/>
          <p:nvPr/>
        </p:nvSpPr>
        <p:spPr>
          <a:xfrm>
            <a:off x="5857884" y="6357958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5</a:t>
            </a:r>
            <a:endParaRPr lang="es-ES" sz="1200" b="1"/>
          </a:p>
        </p:txBody>
      </p:sp>
      <p:sp>
        <p:nvSpPr>
          <p:cNvPr id="83" name="82 Rectángulo"/>
          <p:cNvSpPr/>
          <p:nvPr/>
        </p:nvSpPr>
        <p:spPr>
          <a:xfrm>
            <a:off x="6286512" y="6357958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6</a:t>
            </a:r>
            <a:endParaRPr lang="es-ES" sz="1200" b="1"/>
          </a:p>
        </p:txBody>
      </p:sp>
      <p:sp>
        <p:nvSpPr>
          <p:cNvPr id="84" name="83 Rectángulo"/>
          <p:cNvSpPr/>
          <p:nvPr/>
        </p:nvSpPr>
        <p:spPr>
          <a:xfrm>
            <a:off x="6715140" y="6357958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7</a:t>
            </a:r>
            <a:endParaRPr lang="es-ES" sz="1200" b="1"/>
          </a:p>
        </p:txBody>
      </p:sp>
      <p:sp>
        <p:nvSpPr>
          <p:cNvPr id="85" name="84 Rectángulo"/>
          <p:cNvSpPr/>
          <p:nvPr/>
        </p:nvSpPr>
        <p:spPr>
          <a:xfrm>
            <a:off x="7143768" y="6357958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8</a:t>
            </a:r>
            <a:endParaRPr lang="es-ES" sz="1200" b="1"/>
          </a:p>
        </p:txBody>
      </p:sp>
      <p:cxnSp>
        <p:nvCxnSpPr>
          <p:cNvPr id="94" name="93 Conector recto"/>
          <p:cNvCxnSpPr>
            <a:stCxn id="172" idx="2"/>
            <a:endCxn id="96" idx="0"/>
          </p:cNvCxnSpPr>
          <p:nvPr/>
        </p:nvCxnSpPr>
        <p:spPr>
          <a:xfrm rot="5400000">
            <a:off x="5250661" y="3893347"/>
            <a:ext cx="4929222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6" name="95 Rectángulo"/>
          <p:cNvSpPr/>
          <p:nvPr/>
        </p:nvSpPr>
        <p:spPr>
          <a:xfrm>
            <a:off x="7572396" y="6357958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9</a:t>
            </a:r>
            <a:endParaRPr lang="es-ES" sz="1200" b="1"/>
          </a:p>
        </p:txBody>
      </p:sp>
      <p:sp>
        <p:nvSpPr>
          <p:cNvPr id="97" name="96 Rectángulo"/>
          <p:cNvSpPr/>
          <p:nvPr/>
        </p:nvSpPr>
        <p:spPr>
          <a:xfrm>
            <a:off x="8001024" y="6357958"/>
            <a:ext cx="357190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10</a:t>
            </a:r>
            <a:endParaRPr lang="es-ES" sz="1200" b="1"/>
          </a:p>
        </p:txBody>
      </p:sp>
      <p:cxnSp>
        <p:nvCxnSpPr>
          <p:cNvPr id="130" name="129 Conector recto"/>
          <p:cNvCxnSpPr/>
          <p:nvPr/>
        </p:nvCxnSpPr>
        <p:spPr>
          <a:xfrm>
            <a:off x="4000496" y="2143116"/>
            <a:ext cx="4714908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3" name="162 Rectángulo redondeado"/>
          <p:cNvSpPr/>
          <p:nvPr/>
        </p:nvSpPr>
        <p:spPr>
          <a:xfrm>
            <a:off x="4143372" y="928670"/>
            <a:ext cx="285752" cy="50006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C MT</a:t>
            </a:r>
            <a:endParaRPr lang="es-ES" sz="1200">
              <a:latin typeface="Calibri" pitchFamily="34" charset="0"/>
            </a:endParaRPr>
          </a:p>
        </p:txBody>
      </p:sp>
      <p:sp>
        <p:nvSpPr>
          <p:cNvPr id="164" name="163 Rectángulo redondeado"/>
          <p:cNvSpPr/>
          <p:nvPr/>
        </p:nvSpPr>
        <p:spPr>
          <a:xfrm>
            <a:off x="4572000" y="928670"/>
            <a:ext cx="285752" cy="50006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TGBT</a:t>
            </a:r>
            <a:endParaRPr lang="es-ES" sz="1200">
              <a:latin typeface="Calibri" pitchFamily="34" charset="0"/>
            </a:endParaRPr>
          </a:p>
        </p:txBody>
      </p:sp>
      <p:sp>
        <p:nvSpPr>
          <p:cNvPr id="166" name="165 Rectángulo redondeado"/>
          <p:cNvSpPr/>
          <p:nvPr/>
        </p:nvSpPr>
        <p:spPr>
          <a:xfrm>
            <a:off x="5000628" y="928670"/>
            <a:ext cx="285752" cy="50006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BRN</a:t>
            </a:r>
            <a:endParaRPr lang="es-ES" sz="1200">
              <a:latin typeface="Calibri" pitchFamily="34" charset="0"/>
            </a:endParaRPr>
          </a:p>
        </p:txBody>
      </p:sp>
      <p:sp>
        <p:nvSpPr>
          <p:cNvPr id="167" name="166 Rectángulo redondeado"/>
          <p:cNvSpPr/>
          <p:nvPr/>
        </p:nvSpPr>
        <p:spPr>
          <a:xfrm>
            <a:off x="5429256" y="928670"/>
            <a:ext cx="285752" cy="50006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CCM1</a:t>
            </a:r>
            <a:endParaRPr lang="es-ES" sz="1200">
              <a:latin typeface="Calibri" pitchFamily="34" charset="0"/>
            </a:endParaRPr>
          </a:p>
        </p:txBody>
      </p:sp>
      <p:sp>
        <p:nvSpPr>
          <p:cNvPr id="168" name="167 Rectángulo redondeado"/>
          <p:cNvSpPr/>
          <p:nvPr/>
        </p:nvSpPr>
        <p:spPr>
          <a:xfrm>
            <a:off x="5857884" y="928670"/>
            <a:ext cx="285752" cy="50006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CCM2</a:t>
            </a:r>
            <a:endParaRPr lang="es-ES" sz="1200">
              <a:latin typeface="Calibri" pitchFamily="34" charset="0"/>
            </a:endParaRPr>
          </a:p>
        </p:txBody>
      </p:sp>
      <p:sp>
        <p:nvSpPr>
          <p:cNvPr id="169" name="168 Rectángulo redondeado"/>
          <p:cNvSpPr/>
          <p:nvPr/>
        </p:nvSpPr>
        <p:spPr>
          <a:xfrm>
            <a:off x="6286512" y="928670"/>
            <a:ext cx="285752" cy="50006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CCM3</a:t>
            </a:r>
          </a:p>
        </p:txBody>
      </p:sp>
      <p:sp>
        <p:nvSpPr>
          <p:cNvPr id="170" name="169 Rectángulo redondeado"/>
          <p:cNvSpPr/>
          <p:nvPr/>
        </p:nvSpPr>
        <p:spPr>
          <a:xfrm>
            <a:off x="6715140" y="928670"/>
            <a:ext cx="285752" cy="50006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CCM4</a:t>
            </a:r>
          </a:p>
        </p:txBody>
      </p:sp>
      <p:sp>
        <p:nvSpPr>
          <p:cNvPr id="171" name="170 Rectángulo redondeado"/>
          <p:cNvSpPr/>
          <p:nvPr/>
        </p:nvSpPr>
        <p:spPr>
          <a:xfrm>
            <a:off x="7143768" y="928670"/>
            <a:ext cx="285752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BCER</a:t>
            </a:r>
          </a:p>
        </p:txBody>
      </p:sp>
      <p:sp>
        <p:nvSpPr>
          <p:cNvPr id="172" name="171 Rectángulo redondeado"/>
          <p:cNvSpPr/>
          <p:nvPr/>
        </p:nvSpPr>
        <p:spPr>
          <a:xfrm>
            <a:off x="7572396" y="928670"/>
            <a:ext cx="285752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BA</a:t>
            </a:r>
          </a:p>
        </p:txBody>
      </p:sp>
      <p:cxnSp>
        <p:nvCxnSpPr>
          <p:cNvPr id="174" name="173 Conector recto"/>
          <p:cNvCxnSpPr>
            <a:stCxn id="193" idx="2"/>
            <a:endCxn id="97" idx="0"/>
          </p:cNvCxnSpPr>
          <p:nvPr/>
        </p:nvCxnSpPr>
        <p:spPr>
          <a:xfrm rot="16200000" flipH="1">
            <a:off x="5697148" y="3875487"/>
            <a:ext cx="4929222" cy="35719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3" name="192 Rectángulo redondeado"/>
          <p:cNvSpPr/>
          <p:nvPr/>
        </p:nvSpPr>
        <p:spPr>
          <a:xfrm>
            <a:off x="8001024" y="928670"/>
            <a:ext cx="285752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BPBT</a:t>
            </a:r>
          </a:p>
        </p:txBody>
      </p:sp>
      <p:sp>
        <p:nvSpPr>
          <p:cNvPr id="211" name="210 Elipse"/>
          <p:cNvSpPr/>
          <p:nvPr/>
        </p:nvSpPr>
        <p:spPr>
          <a:xfrm>
            <a:off x="4214810" y="1857364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12" name="211 Elipse"/>
          <p:cNvSpPr/>
          <p:nvPr/>
        </p:nvSpPr>
        <p:spPr>
          <a:xfrm>
            <a:off x="4214810" y="207167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13" name="212 Elipse"/>
          <p:cNvSpPr/>
          <p:nvPr/>
        </p:nvSpPr>
        <p:spPr>
          <a:xfrm>
            <a:off x="4643438" y="207167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17" name="216 Elipse"/>
          <p:cNvSpPr/>
          <p:nvPr/>
        </p:nvSpPr>
        <p:spPr>
          <a:xfrm>
            <a:off x="7215206" y="3643314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18" name="217 Elipse"/>
          <p:cNvSpPr/>
          <p:nvPr/>
        </p:nvSpPr>
        <p:spPr>
          <a:xfrm>
            <a:off x="7643834" y="3357562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20" name="219 Elipse"/>
          <p:cNvSpPr/>
          <p:nvPr/>
        </p:nvSpPr>
        <p:spPr>
          <a:xfrm>
            <a:off x="4643438" y="278605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21" name="220 Elipse"/>
          <p:cNvSpPr/>
          <p:nvPr/>
        </p:nvSpPr>
        <p:spPr>
          <a:xfrm>
            <a:off x="8072462" y="207167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23" name="222 Elipse"/>
          <p:cNvSpPr/>
          <p:nvPr/>
        </p:nvSpPr>
        <p:spPr>
          <a:xfrm>
            <a:off x="4643438" y="4429132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24" name="223 Elipse"/>
          <p:cNvSpPr/>
          <p:nvPr/>
        </p:nvSpPr>
        <p:spPr>
          <a:xfrm>
            <a:off x="5500694" y="4429132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25" name="224 Elipse"/>
          <p:cNvSpPr/>
          <p:nvPr/>
        </p:nvSpPr>
        <p:spPr>
          <a:xfrm>
            <a:off x="5929322" y="4429132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26" name="225 Elipse"/>
          <p:cNvSpPr/>
          <p:nvPr/>
        </p:nvSpPr>
        <p:spPr>
          <a:xfrm>
            <a:off x="6357950" y="4429132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27" name="226 Elipse"/>
          <p:cNvSpPr/>
          <p:nvPr/>
        </p:nvSpPr>
        <p:spPr>
          <a:xfrm>
            <a:off x="6786578" y="4429132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29" name="228 Elipse"/>
          <p:cNvSpPr/>
          <p:nvPr/>
        </p:nvSpPr>
        <p:spPr>
          <a:xfrm>
            <a:off x="5500694" y="207167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30" name="229 Elipse"/>
          <p:cNvSpPr/>
          <p:nvPr/>
        </p:nvSpPr>
        <p:spPr>
          <a:xfrm>
            <a:off x="5929322" y="207167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31" name="230 Elipse"/>
          <p:cNvSpPr/>
          <p:nvPr/>
        </p:nvSpPr>
        <p:spPr>
          <a:xfrm>
            <a:off x="6357950" y="207167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32" name="231 Elipse"/>
          <p:cNvSpPr/>
          <p:nvPr/>
        </p:nvSpPr>
        <p:spPr>
          <a:xfrm>
            <a:off x="6786578" y="207167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33" name="232 Rectángulo"/>
          <p:cNvSpPr/>
          <p:nvPr/>
        </p:nvSpPr>
        <p:spPr>
          <a:xfrm>
            <a:off x="285720" y="4929198"/>
            <a:ext cx="3643338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600" b="1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PRODUCCIÓN-TRANSPORTE-DISTRIBUCIÓN </a:t>
            </a:r>
            <a:endParaRPr lang="es-ES" sz="1600" smtClean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600" b="1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DE LA ENERGÍA ELÉCTRICA</a:t>
            </a:r>
            <a:endParaRPr lang="es-ES" sz="1600" smtClean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75" name="74 Elipse"/>
          <p:cNvSpPr/>
          <p:nvPr/>
        </p:nvSpPr>
        <p:spPr>
          <a:xfrm>
            <a:off x="7215206" y="207167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6" name="75 Elipse"/>
          <p:cNvSpPr/>
          <p:nvPr/>
        </p:nvSpPr>
        <p:spPr>
          <a:xfrm>
            <a:off x="7643834" y="207167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7" name="76 Rectángulo"/>
          <p:cNvSpPr/>
          <p:nvPr/>
        </p:nvSpPr>
        <p:spPr>
          <a:xfrm>
            <a:off x="3929058" y="3929066"/>
            <a:ext cx="357190" cy="24288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Red aérea + Subestación M.T/B.T </a:t>
            </a:r>
            <a:endParaRPr lang="es-ES" sz="1200">
              <a:solidFill>
                <a:schemeClr val="tx1"/>
              </a:solidFill>
            </a:endParaRPr>
          </a:p>
        </p:txBody>
      </p:sp>
      <p:sp>
        <p:nvSpPr>
          <p:cNvPr id="79" name="78 Rectángulo"/>
          <p:cNvSpPr/>
          <p:nvPr/>
        </p:nvSpPr>
        <p:spPr>
          <a:xfrm>
            <a:off x="4857752" y="3786190"/>
            <a:ext cx="357190" cy="2571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Banco didáctico Regímenes del neutro</a:t>
            </a:r>
            <a:endParaRPr lang="es-ES" sz="120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86380" y="5214950"/>
            <a:ext cx="357190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Celda Motores 1</a:t>
            </a:r>
            <a:endParaRPr lang="es-ES" sz="1200">
              <a:solidFill>
                <a:schemeClr val="tx1"/>
              </a:solidFill>
            </a:endParaRPr>
          </a:p>
        </p:txBody>
      </p:sp>
      <p:sp>
        <p:nvSpPr>
          <p:cNvPr id="90" name="89 Rectángulo"/>
          <p:cNvSpPr/>
          <p:nvPr/>
        </p:nvSpPr>
        <p:spPr>
          <a:xfrm>
            <a:off x="6929454" y="2714620"/>
            <a:ext cx="357190" cy="3643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Banco didáctico Compensación energía reactiva </a:t>
            </a:r>
            <a:endParaRPr lang="es-ES" sz="1200">
              <a:solidFill>
                <a:schemeClr val="tx1"/>
              </a:solidFill>
            </a:endParaRPr>
          </a:p>
        </p:txBody>
      </p:sp>
      <p:sp>
        <p:nvSpPr>
          <p:cNvPr id="91" name="90 Rectángulo"/>
          <p:cNvSpPr/>
          <p:nvPr/>
        </p:nvSpPr>
        <p:spPr>
          <a:xfrm>
            <a:off x="7429520" y="3714752"/>
            <a:ext cx="357190" cy="2643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Banco didáctico Armónicos</a:t>
            </a:r>
            <a:endParaRPr lang="es-ES" sz="1200">
              <a:solidFill>
                <a:schemeClr val="tx1"/>
              </a:solidFill>
            </a:endParaRPr>
          </a:p>
        </p:txBody>
      </p:sp>
      <p:sp>
        <p:nvSpPr>
          <p:cNvPr id="93" name="92 Rectángulo"/>
          <p:cNvSpPr/>
          <p:nvPr/>
        </p:nvSpPr>
        <p:spPr>
          <a:xfrm>
            <a:off x="7858148" y="2857496"/>
            <a:ext cx="357190" cy="3500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Banco didáctico Protecciones  B.T</a:t>
            </a:r>
            <a:endParaRPr lang="es-ES" sz="1200">
              <a:solidFill>
                <a:schemeClr val="tx1"/>
              </a:solidFill>
            </a:endParaRPr>
          </a:p>
        </p:txBody>
      </p:sp>
      <p:sp>
        <p:nvSpPr>
          <p:cNvPr id="98" name="97 Rectángulo"/>
          <p:cNvSpPr/>
          <p:nvPr/>
        </p:nvSpPr>
        <p:spPr>
          <a:xfrm>
            <a:off x="5715008" y="5000636"/>
            <a:ext cx="35719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Celda Motores 2</a:t>
            </a:r>
            <a:endParaRPr lang="es-ES" sz="1200">
              <a:solidFill>
                <a:schemeClr val="tx1"/>
              </a:solidFill>
            </a:endParaRPr>
          </a:p>
        </p:txBody>
      </p:sp>
      <p:sp>
        <p:nvSpPr>
          <p:cNvPr id="99" name="98 Rectángulo"/>
          <p:cNvSpPr/>
          <p:nvPr/>
        </p:nvSpPr>
        <p:spPr>
          <a:xfrm>
            <a:off x="6143636" y="5072074"/>
            <a:ext cx="357190" cy="12858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Celda Motores 3</a:t>
            </a:r>
            <a:endParaRPr lang="es-ES" sz="1200">
              <a:solidFill>
                <a:schemeClr val="tx1"/>
              </a:solidFill>
            </a:endParaRPr>
          </a:p>
        </p:txBody>
      </p:sp>
      <p:sp>
        <p:nvSpPr>
          <p:cNvPr id="100" name="99 Rectángulo"/>
          <p:cNvSpPr/>
          <p:nvPr/>
        </p:nvSpPr>
        <p:spPr>
          <a:xfrm>
            <a:off x="6572264" y="5214950"/>
            <a:ext cx="357190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Celda Motor 4</a:t>
            </a:r>
            <a:endParaRPr lang="es-ES" sz="1200">
              <a:solidFill>
                <a:schemeClr val="tx1"/>
              </a:solidFill>
            </a:endParaRPr>
          </a:p>
        </p:txBody>
      </p:sp>
      <p:pic>
        <p:nvPicPr>
          <p:cNvPr id="106" name="11 Marcador de contenido" descr="DSC039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57224" cy="1006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9" name="88 Elipse"/>
          <p:cNvSpPr/>
          <p:nvPr/>
        </p:nvSpPr>
        <p:spPr>
          <a:xfrm>
            <a:off x="4214810" y="4429132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1" name="100 Elipse"/>
          <p:cNvSpPr/>
          <p:nvPr/>
        </p:nvSpPr>
        <p:spPr>
          <a:xfrm>
            <a:off x="7215206" y="278605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2" name="101 Elipse"/>
          <p:cNvSpPr/>
          <p:nvPr/>
        </p:nvSpPr>
        <p:spPr>
          <a:xfrm>
            <a:off x="5072066" y="207167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4" name="103 Elipse"/>
          <p:cNvSpPr/>
          <p:nvPr/>
        </p:nvSpPr>
        <p:spPr>
          <a:xfrm>
            <a:off x="7215206" y="3071810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5" name="10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4543-27F0-4F33-900D-1933A5485A5A}" type="slidenum">
              <a:rPr lang="es-ES" smtClean="0"/>
              <a:pPr/>
              <a:t>11</a:t>
            </a:fld>
            <a:endParaRPr lang="es-ES"/>
          </a:p>
        </p:txBody>
      </p:sp>
      <p:sp>
        <p:nvSpPr>
          <p:cNvPr id="103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0" cap="none" spc="0" normalizeH="0" baseline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 DE FORMACIÓN PROFESIONAL</a:t>
            </a:r>
          </a:p>
        </p:txBody>
      </p:sp>
      <p:sp>
        <p:nvSpPr>
          <p:cNvPr id="107" name="106 Rectángulo"/>
          <p:cNvSpPr/>
          <p:nvPr/>
        </p:nvSpPr>
        <p:spPr>
          <a:xfrm>
            <a:off x="4357686" y="3786190"/>
            <a:ext cx="357190" cy="2571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Tablero General Baja Tensión </a:t>
            </a:r>
            <a:endParaRPr lang="es-ES" sz="1200">
              <a:solidFill>
                <a:schemeClr val="tx1"/>
              </a:solidFill>
            </a:endParaRPr>
          </a:p>
        </p:txBody>
      </p:sp>
      <p:sp>
        <p:nvSpPr>
          <p:cNvPr id="197" name="196 Rectángulo"/>
          <p:cNvSpPr/>
          <p:nvPr/>
        </p:nvSpPr>
        <p:spPr>
          <a:xfrm>
            <a:off x="8429652" y="6357958"/>
            <a:ext cx="357190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11</a:t>
            </a:r>
            <a:endParaRPr lang="es-ES" sz="1200" b="1"/>
          </a:p>
        </p:txBody>
      </p:sp>
      <p:cxnSp>
        <p:nvCxnSpPr>
          <p:cNvPr id="198" name="197 Conector recto"/>
          <p:cNvCxnSpPr>
            <a:stCxn id="199" idx="2"/>
            <a:endCxn id="197" idx="0"/>
          </p:cNvCxnSpPr>
          <p:nvPr/>
        </p:nvCxnSpPr>
        <p:spPr>
          <a:xfrm rot="16200000" flipH="1">
            <a:off x="6125776" y="3875487"/>
            <a:ext cx="4929222" cy="35719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9" name="198 Rectángulo redondeado"/>
          <p:cNvSpPr/>
          <p:nvPr/>
        </p:nvSpPr>
        <p:spPr>
          <a:xfrm>
            <a:off x="8429652" y="928670"/>
            <a:ext cx="285752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IEI</a:t>
            </a:r>
          </a:p>
        </p:txBody>
      </p:sp>
      <p:sp>
        <p:nvSpPr>
          <p:cNvPr id="200" name="199 Elipse"/>
          <p:cNvSpPr/>
          <p:nvPr/>
        </p:nvSpPr>
        <p:spPr>
          <a:xfrm>
            <a:off x="8501090" y="207167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39" name="238 Elipse"/>
          <p:cNvSpPr/>
          <p:nvPr/>
        </p:nvSpPr>
        <p:spPr>
          <a:xfrm>
            <a:off x="8501090" y="4429132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40" name="239 Elipse"/>
          <p:cNvSpPr/>
          <p:nvPr/>
        </p:nvSpPr>
        <p:spPr>
          <a:xfrm>
            <a:off x="8501090" y="278605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41" name="240 Rectángulo"/>
          <p:cNvSpPr/>
          <p:nvPr/>
        </p:nvSpPr>
        <p:spPr>
          <a:xfrm>
            <a:off x="8286776" y="2857496"/>
            <a:ext cx="357190" cy="3500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Tableros eléctricos</a:t>
            </a:r>
            <a:endParaRPr lang="es-ES" sz="1200">
              <a:solidFill>
                <a:schemeClr val="tx1"/>
              </a:solidFill>
            </a:endParaRPr>
          </a:p>
        </p:txBody>
      </p:sp>
      <p:pic>
        <p:nvPicPr>
          <p:cNvPr id="87" name="Picture 1" descr="G:\Projet_Colombie\Logos\Logo_Proj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52 Conector recto"/>
          <p:cNvCxnSpPr/>
          <p:nvPr/>
        </p:nvCxnSpPr>
        <p:spPr>
          <a:xfrm>
            <a:off x="4000496" y="5429264"/>
            <a:ext cx="3929090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23 Conector recto"/>
          <p:cNvCxnSpPr>
            <a:stCxn id="164" idx="2"/>
            <a:endCxn id="72" idx="0"/>
          </p:cNvCxnSpPr>
          <p:nvPr/>
        </p:nvCxnSpPr>
        <p:spPr>
          <a:xfrm rot="5400000">
            <a:off x="2250265" y="3893347"/>
            <a:ext cx="4929222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" name="33 Conector recto"/>
          <p:cNvCxnSpPr>
            <a:stCxn id="166" idx="2"/>
            <a:endCxn id="80" idx="0"/>
          </p:cNvCxnSpPr>
          <p:nvPr/>
        </p:nvCxnSpPr>
        <p:spPr>
          <a:xfrm rot="5400000">
            <a:off x="2678893" y="3893347"/>
            <a:ext cx="4929222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34 Conector recto"/>
          <p:cNvCxnSpPr>
            <a:stCxn id="169" idx="2"/>
            <a:endCxn id="82" idx="0"/>
          </p:cNvCxnSpPr>
          <p:nvPr/>
        </p:nvCxnSpPr>
        <p:spPr>
          <a:xfrm rot="5400000">
            <a:off x="3964777" y="3893347"/>
            <a:ext cx="4929222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35 Conector recto"/>
          <p:cNvCxnSpPr>
            <a:stCxn id="167" idx="2"/>
            <a:endCxn id="81" idx="0"/>
          </p:cNvCxnSpPr>
          <p:nvPr/>
        </p:nvCxnSpPr>
        <p:spPr>
          <a:xfrm rot="5400000">
            <a:off x="3536149" y="3893347"/>
            <a:ext cx="4929222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31 Conector recto"/>
          <p:cNvCxnSpPr>
            <a:stCxn id="163" idx="2"/>
            <a:endCxn id="71" idx="0"/>
          </p:cNvCxnSpPr>
          <p:nvPr/>
        </p:nvCxnSpPr>
        <p:spPr>
          <a:xfrm rot="5400000">
            <a:off x="1821637" y="3893347"/>
            <a:ext cx="4929222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500034" y="1071546"/>
          <a:ext cx="3500462" cy="466475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500462"/>
              </a:tblGrid>
              <a:tr h="174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None/>
                        <a:tabLst/>
                        <a:defRPr/>
                      </a:pPr>
                      <a:r>
                        <a:rPr lang="es-CO" sz="1200" b="1" dirty="0" smtClean="0"/>
                        <a:t>CONVERSIÓN DE LA ENERGÍA ELÉCTRICA EN LAS APLICACIONES</a:t>
                      </a:r>
                      <a:endParaRPr lang="fr-FR" sz="1200" b="1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439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 smtClean="0"/>
                        <a:t>Conversión electromecánica</a:t>
                      </a:r>
                      <a:endParaRPr lang="fr-FR" sz="12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919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200" dirty="0" smtClean="0"/>
                        <a:t>Diferentes tipos de accionadores electromecánicos</a:t>
                      </a:r>
                      <a:endParaRPr lang="fr-FR" sz="12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878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 dirty="0"/>
                        <a:t>Diferentes principios y selección de materiales</a:t>
                      </a:r>
                      <a:endParaRPr lang="fr-FR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78" marR="47878" marT="0" marB="0"/>
                </a:tc>
              </a:tr>
              <a:tr h="174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 dirty="0" smtClean="0"/>
                        <a:t>EQUIPOS COMUNICANTES</a:t>
                      </a:r>
                      <a:endParaRPr lang="fr-FR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17439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/>
                        <a:t>Adquisición de la información</a:t>
                      </a:r>
                      <a:endParaRPr lang="fr-FR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17439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/>
                        <a:t>Tratamiento de la información</a:t>
                      </a:r>
                      <a:endParaRPr lang="fr-FR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17439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/>
                        <a:t>Interfaz Hombre-Maquina (I.H.M)</a:t>
                      </a:r>
                      <a:endParaRPr lang="fr-FR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17439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/>
                        <a:t>Transporte y gestión de la información</a:t>
                      </a:r>
                      <a:endParaRPr lang="fr-FR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17439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/>
                        <a:t>Procesos continuos</a:t>
                      </a:r>
                      <a:endParaRPr lang="fr-FR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174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 dirty="0"/>
                        <a:t>SEGURIDAD DE MÁQUINAS Y CONFORMIDAD</a:t>
                      </a:r>
                      <a:endParaRPr lang="fr-FR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322162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/>
                        <a:t>Puesta en seguridad de las máquinas de acuerdo </a:t>
                      </a:r>
                      <a:r>
                        <a:rPr lang="es-CO" sz="1200" smtClean="0"/>
                        <a:t>con </a:t>
                      </a:r>
                      <a:r>
                        <a:rPr lang="es-CO" sz="1200"/>
                        <a:t>la reglamentación vigente</a:t>
                      </a:r>
                      <a:endParaRPr lang="fr-FR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322162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/>
                        <a:t>Normas que regulan la seguridad de las máquinas</a:t>
                      </a:r>
                      <a:endParaRPr lang="fr-FR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48324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 smtClean="0"/>
                        <a:t>Planteamiento de </a:t>
                      </a:r>
                      <a:r>
                        <a:rPr lang="es-CO" sz="1200"/>
                        <a:t>recepción de una nueva máquina o reacondicionada frente a la reglamentación</a:t>
                      </a:r>
                      <a:endParaRPr lang="fr-FR" sz="1200" i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56349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 dirty="0"/>
                        <a:t>Constituyentes de seguridad (apantallamientos, blindajes, sensores y relé de seguridad...)</a:t>
                      </a:r>
                      <a:endParaRPr lang="fr-FR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</a:tbl>
          </a:graphicData>
        </a:graphic>
      </p:graphicFrame>
      <p:cxnSp>
        <p:nvCxnSpPr>
          <p:cNvPr id="38" name="37 Conector recto"/>
          <p:cNvCxnSpPr/>
          <p:nvPr/>
        </p:nvCxnSpPr>
        <p:spPr>
          <a:xfrm>
            <a:off x="4000496" y="1571612"/>
            <a:ext cx="3929090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4000496" y="1857364"/>
            <a:ext cx="3929090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>
            <a:off x="4000496" y="3000372"/>
            <a:ext cx="3929090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>
            <a:off x="4000496" y="2786058"/>
            <a:ext cx="3929090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>
            <a:off x="4000496" y="3214686"/>
            <a:ext cx="3929090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>
            <a:off x="4000496" y="3429000"/>
            <a:ext cx="3929090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4000496" y="3643314"/>
            <a:ext cx="3929090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4000496" y="4071942"/>
            <a:ext cx="3929090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>
            <a:off x="4000496" y="4500570"/>
            <a:ext cx="3929090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>
            <a:off x="4000496" y="4929198"/>
            <a:ext cx="3929090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stCxn id="168" idx="2"/>
            <a:endCxn id="83" idx="0"/>
          </p:cNvCxnSpPr>
          <p:nvPr/>
        </p:nvCxnSpPr>
        <p:spPr>
          <a:xfrm rot="5400000">
            <a:off x="4393405" y="3893347"/>
            <a:ext cx="4929222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6" name="55 Conector recto"/>
          <p:cNvCxnSpPr>
            <a:stCxn id="170" idx="2"/>
            <a:endCxn id="84" idx="0"/>
          </p:cNvCxnSpPr>
          <p:nvPr/>
        </p:nvCxnSpPr>
        <p:spPr>
          <a:xfrm rot="5400000">
            <a:off x="4822033" y="3893347"/>
            <a:ext cx="4929222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7" name="56 Conector recto"/>
          <p:cNvCxnSpPr>
            <a:stCxn id="171" idx="2"/>
            <a:endCxn id="85" idx="0"/>
          </p:cNvCxnSpPr>
          <p:nvPr/>
        </p:nvCxnSpPr>
        <p:spPr>
          <a:xfrm rot="5400000">
            <a:off x="5250661" y="3893347"/>
            <a:ext cx="4929222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1" name="70 Rectángulo"/>
          <p:cNvSpPr/>
          <p:nvPr/>
        </p:nvSpPr>
        <p:spPr>
          <a:xfrm>
            <a:off x="4143372" y="6357958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1</a:t>
            </a:r>
            <a:endParaRPr lang="es-ES" sz="1200" b="1"/>
          </a:p>
        </p:txBody>
      </p:sp>
      <p:sp>
        <p:nvSpPr>
          <p:cNvPr id="72" name="71 Rectángulo"/>
          <p:cNvSpPr/>
          <p:nvPr/>
        </p:nvSpPr>
        <p:spPr>
          <a:xfrm>
            <a:off x="4572000" y="6357958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2</a:t>
            </a:r>
            <a:endParaRPr lang="es-ES" sz="1200" b="1"/>
          </a:p>
        </p:txBody>
      </p:sp>
      <p:sp>
        <p:nvSpPr>
          <p:cNvPr id="80" name="79 Rectángulo"/>
          <p:cNvSpPr/>
          <p:nvPr/>
        </p:nvSpPr>
        <p:spPr>
          <a:xfrm>
            <a:off x="5000628" y="6357958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3</a:t>
            </a:r>
            <a:endParaRPr lang="es-ES" sz="1200" b="1"/>
          </a:p>
        </p:txBody>
      </p:sp>
      <p:sp>
        <p:nvSpPr>
          <p:cNvPr id="81" name="80 Rectángulo"/>
          <p:cNvSpPr/>
          <p:nvPr/>
        </p:nvSpPr>
        <p:spPr>
          <a:xfrm>
            <a:off x="5857884" y="6357958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5</a:t>
            </a:r>
            <a:endParaRPr lang="es-ES" sz="1200" b="1"/>
          </a:p>
        </p:txBody>
      </p:sp>
      <p:sp>
        <p:nvSpPr>
          <p:cNvPr id="82" name="81 Rectángulo"/>
          <p:cNvSpPr/>
          <p:nvPr/>
        </p:nvSpPr>
        <p:spPr>
          <a:xfrm>
            <a:off x="6286512" y="6357958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6</a:t>
            </a:r>
            <a:endParaRPr lang="es-ES" sz="1200" b="1"/>
          </a:p>
        </p:txBody>
      </p:sp>
      <p:sp>
        <p:nvSpPr>
          <p:cNvPr id="83" name="82 Rectángulo"/>
          <p:cNvSpPr/>
          <p:nvPr/>
        </p:nvSpPr>
        <p:spPr>
          <a:xfrm>
            <a:off x="6715140" y="6357958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7</a:t>
            </a:r>
            <a:endParaRPr lang="es-ES" sz="1200" b="1"/>
          </a:p>
        </p:txBody>
      </p:sp>
      <p:sp>
        <p:nvSpPr>
          <p:cNvPr id="84" name="83 Rectángulo"/>
          <p:cNvSpPr/>
          <p:nvPr/>
        </p:nvSpPr>
        <p:spPr>
          <a:xfrm>
            <a:off x="7143768" y="6357958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8</a:t>
            </a:r>
            <a:endParaRPr lang="es-ES" sz="1200" b="1"/>
          </a:p>
        </p:txBody>
      </p:sp>
      <p:sp>
        <p:nvSpPr>
          <p:cNvPr id="85" name="84 Rectángulo"/>
          <p:cNvSpPr/>
          <p:nvPr/>
        </p:nvSpPr>
        <p:spPr>
          <a:xfrm>
            <a:off x="7572396" y="6357958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9</a:t>
            </a:r>
            <a:endParaRPr lang="es-ES" sz="1200" b="1"/>
          </a:p>
        </p:txBody>
      </p:sp>
      <p:sp>
        <p:nvSpPr>
          <p:cNvPr id="127" name="126 Elipse"/>
          <p:cNvSpPr/>
          <p:nvPr/>
        </p:nvSpPr>
        <p:spPr>
          <a:xfrm>
            <a:off x="4214810" y="1500174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28" name="127 Elipse"/>
          <p:cNvSpPr/>
          <p:nvPr/>
        </p:nvSpPr>
        <p:spPr>
          <a:xfrm>
            <a:off x="4214810" y="1785926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cxnSp>
        <p:nvCxnSpPr>
          <p:cNvPr id="130" name="129 Conector recto"/>
          <p:cNvCxnSpPr/>
          <p:nvPr/>
        </p:nvCxnSpPr>
        <p:spPr>
          <a:xfrm>
            <a:off x="4000496" y="2214554"/>
            <a:ext cx="3929090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1" name="130 Elipse"/>
          <p:cNvSpPr/>
          <p:nvPr/>
        </p:nvSpPr>
        <p:spPr>
          <a:xfrm>
            <a:off x="4214810" y="2143116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33" name="132 Elipse"/>
          <p:cNvSpPr/>
          <p:nvPr/>
        </p:nvSpPr>
        <p:spPr>
          <a:xfrm>
            <a:off x="4643438" y="2143116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36" name="135 Elipse"/>
          <p:cNvSpPr/>
          <p:nvPr/>
        </p:nvSpPr>
        <p:spPr>
          <a:xfrm>
            <a:off x="5072066" y="1500174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37" name="136 Elipse"/>
          <p:cNvSpPr/>
          <p:nvPr/>
        </p:nvSpPr>
        <p:spPr>
          <a:xfrm>
            <a:off x="5929322" y="2928934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0" name="139 Elipse"/>
          <p:cNvSpPr/>
          <p:nvPr/>
        </p:nvSpPr>
        <p:spPr>
          <a:xfrm>
            <a:off x="6357950" y="2928934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3" name="142 Elipse"/>
          <p:cNvSpPr/>
          <p:nvPr/>
        </p:nvSpPr>
        <p:spPr>
          <a:xfrm>
            <a:off x="7643834" y="3571876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4" name="143 Elipse"/>
          <p:cNvSpPr/>
          <p:nvPr/>
        </p:nvSpPr>
        <p:spPr>
          <a:xfrm>
            <a:off x="6786578" y="2714620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5" name="144 Elipse"/>
          <p:cNvSpPr/>
          <p:nvPr/>
        </p:nvSpPr>
        <p:spPr>
          <a:xfrm>
            <a:off x="6786578" y="2928934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7" name="146 Elipse"/>
          <p:cNvSpPr/>
          <p:nvPr/>
        </p:nvSpPr>
        <p:spPr>
          <a:xfrm>
            <a:off x="4214810" y="4000504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8" name="147 Elipse"/>
          <p:cNvSpPr/>
          <p:nvPr/>
        </p:nvSpPr>
        <p:spPr>
          <a:xfrm>
            <a:off x="4214810" y="4429132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9" name="148 Elipse"/>
          <p:cNvSpPr/>
          <p:nvPr/>
        </p:nvSpPr>
        <p:spPr>
          <a:xfrm>
            <a:off x="4214810" y="4857760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50" name="149 Elipse"/>
          <p:cNvSpPr/>
          <p:nvPr/>
        </p:nvSpPr>
        <p:spPr>
          <a:xfrm>
            <a:off x="4214810" y="5357826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51" name="150 Elipse"/>
          <p:cNvSpPr/>
          <p:nvPr/>
        </p:nvSpPr>
        <p:spPr>
          <a:xfrm>
            <a:off x="7215206" y="2714620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52" name="151 Elipse"/>
          <p:cNvSpPr/>
          <p:nvPr/>
        </p:nvSpPr>
        <p:spPr>
          <a:xfrm>
            <a:off x="7643834" y="2714620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54" name="153 Elipse"/>
          <p:cNvSpPr/>
          <p:nvPr/>
        </p:nvSpPr>
        <p:spPr>
          <a:xfrm>
            <a:off x="7215206" y="3571876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56" name="155 Elipse"/>
          <p:cNvSpPr/>
          <p:nvPr/>
        </p:nvSpPr>
        <p:spPr>
          <a:xfrm>
            <a:off x="7215206" y="2928934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57" name="156 Elipse"/>
          <p:cNvSpPr/>
          <p:nvPr/>
        </p:nvSpPr>
        <p:spPr>
          <a:xfrm>
            <a:off x="7643834" y="2928934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58" name="157 Elipse"/>
          <p:cNvSpPr/>
          <p:nvPr/>
        </p:nvSpPr>
        <p:spPr>
          <a:xfrm>
            <a:off x="7215206" y="3357562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59" name="158 Elipse"/>
          <p:cNvSpPr/>
          <p:nvPr/>
        </p:nvSpPr>
        <p:spPr>
          <a:xfrm>
            <a:off x="7643834" y="314324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0" name="159 Elipse"/>
          <p:cNvSpPr/>
          <p:nvPr/>
        </p:nvSpPr>
        <p:spPr>
          <a:xfrm>
            <a:off x="7643834" y="3357562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1" name="160 Elipse"/>
          <p:cNvSpPr/>
          <p:nvPr/>
        </p:nvSpPr>
        <p:spPr>
          <a:xfrm>
            <a:off x="7215206" y="314324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3" name="162 Rectángulo redondeado"/>
          <p:cNvSpPr/>
          <p:nvPr/>
        </p:nvSpPr>
        <p:spPr>
          <a:xfrm>
            <a:off x="4143372" y="928670"/>
            <a:ext cx="285752" cy="500066"/>
          </a:xfrm>
          <a:prstGeom prst="roundRect">
            <a:avLst/>
          </a:prstGeom>
          <a:solidFill>
            <a:srgbClr val="FF99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BA</a:t>
            </a:r>
            <a:endParaRPr lang="es-ES" sz="1200">
              <a:latin typeface="Calibri" pitchFamily="34" charset="0"/>
            </a:endParaRPr>
          </a:p>
        </p:txBody>
      </p:sp>
      <p:sp>
        <p:nvSpPr>
          <p:cNvPr id="164" name="163 Rectángulo redondeado"/>
          <p:cNvSpPr/>
          <p:nvPr/>
        </p:nvSpPr>
        <p:spPr>
          <a:xfrm>
            <a:off x="4572000" y="928670"/>
            <a:ext cx="285752" cy="500066"/>
          </a:xfrm>
          <a:prstGeom prst="roundRect">
            <a:avLst/>
          </a:prstGeom>
          <a:solidFill>
            <a:srgbClr val="FF99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KA</a:t>
            </a:r>
            <a:endParaRPr lang="es-ES" sz="1200">
              <a:latin typeface="Calibri" pitchFamily="34" charset="0"/>
            </a:endParaRPr>
          </a:p>
        </p:txBody>
      </p:sp>
      <p:sp>
        <p:nvSpPr>
          <p:cNvPr id="165" name="164 Elipse"/>
          <p:cNvSpPr/>
          <p:nvPr/>
        </p:nvSpPr>
        <p:spPr>
          <a:xfrm>
            <a:off x="4643438" y="1500174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6" name="165 Rectángulo redondeado"/>
          <p:cNvSpPr/>
          <p:nvPr/>
        </p:nvSpPr>
        <p:spPr>
          <a:xfrm>
            <a:off x="5000628" y="928670"/>
            <a:ext cx="285752" cy="500066"/>
          </a:xfrm>
          <a:prstGeom prst="roundRect">
            <a:avLst/>
          </a:prstGeom>
          <a:solidFill>
            <a:srgbClr val="FF99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BFC</a:t>
            </a:r>
            <a:endParaRPr lang="es-ES" sz="1200">
              <a:latin typeface="Calibri" pitchFamily="34" charset="0"/>
            </a:endParaRPr>
          </a:p>
        </p:txBody>
      </p:sp>
      <p:sp>
        <p:nvSpPr>
          <p:cNvPr id="167" name="166 Rectángulo redondeado"/>
          <p:cNvSpPr/>
          <p:nvPr/>
        </p:nvSpPr>
        <p:spPr>
          <a:xfrm>
            <a:off x="5857884" y="928670"/>
            <a:ext cx="285752" cy="5000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ZELIO</a:t>
            </a:r>
            <a:endParaRPr lang="es-ES" sz="1200">
              <a:latin typeface="Calibri" pitchFamily="34" charset="0"/>
            </a:endParaRPr>
          </a:p>
        </p:txBody>
      </p:sp>
      <p:sp>
        <p:nvSpPr>
          <p:cNvPr id="168" name="167 Rectángulo redondeado"/>
          <p:cNvSpPr/>
          <p:nvPr/>
        </p:nvSpPr>
        <p:spPr>
          <a:xfrm>
            <a:off x="6715140" y="928670"/>
            <a:ext cx="285752" cy="5000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M340</a:t>
            </a:r>
            <a:endParaRPr lang="es-ES" sz="1200">
              <a:latin typeface="Calibri" pitchFamily="34" charset="0"/>
            </a:endParaRPr>
          </a:p>
        </p:txBody>
      </p:sp>
      <p:sp>
        <p:nvSpPr>
          <p:cNvPr id="169" name="168 Rectángulo redondeado"/>
          <p:cNvSpPr/>
          <p:nvPr/>
        </p:nvSpPr>
        <p:spPr>
          <a:xfrm>
            <a:off x="6286512" y="857232"/>
            <a:ext cx="285752" cy="57150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TWIDO</a:t>
            </a:r>
          </a:p>
        </p:txBody>
      </p:sp>
      <p:sp>
        <p:nvSpPr>
          <p:cNvPr id="170" name="169 Rectángulo redondeado"/>
          <p:cNvSpPr/>
          <p:nvPr/>
        </p:nvSpPr>
        <p:spPr>
          <a:xfrm>
            <a:off x="7143768" y="928670"/>
            <a:ext cx="285752" cy="5000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CP1</a:t>
            </a:r>
          </a:p>
        </p:txBody>
      </p:sp>
      <p:sp>
        <p:nvSpPr>
          <p:cNvPr id="171" name="170 Rectángulo redondeado"/>
          <p:cNvSpPr/>
          <p:nvPr/>
        </p:nvSpPr>
        <p:spPr>
          <a:xfrm>
            <a:off x="7572396" y="928670"/>
            <a:ext cx="285752" cy="5000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CP2</a:t>
            </a:r>
          </a:p>
        </p:txBody>
      </p:sp>
      <p:sp>
        <p:nvSpPr>
          <p:cNvPr id="204" name="203 Elipse"/>
          <p:cNvSpPr/>
          <p:nvPr/>
        </p:nvSpPr>
        <p:spPr>
          <a:xfrm>
            <a:off x="6786578" y="314324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05" name="204 Elipse"/>
          <p:cNvSpPr/>
          <p:nvPr/>
        </p:nvSpPr>
        <p:spPr>
          <a:xfrm>
            <a:off x="6786578" y="3357562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785786" y="5715016"/>
            <a:ext cx="2857520" cy="65864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600" b="1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CONVERSIÓN DE LA ENERGÍA ELÉCTRICA</a:t>
            </a:r>
            <a:endParaRPr lang="es-ES" sz="160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05" name="Rectangle 6"/>
          <p:cNvSpPr>
            <a:spLocks noChangeArrowheads="1"/>
          </p:cNvSpPr>
          <p:nvPr/>
        </p:nvSpPr>
        <p:spPr bwMode="auto">
          <a:xfrm>
            <a:off x="2285984" y="500042"/>
            <a:ext cx="4347793" cy="40011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RELACIÓN EQUIPOS /</a:t>
            </a:r>
            <a:r>
              <a:rPr kumimoji="0" lang="es-ES" sz="2000" b="1" i="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0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LÍNEAS</a:t>
            </a:r>
            <a:r>
              <a:rPr kumimoji="0" lang="es-ES" sz="2000" b="1" i="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2000" b="1" smtClean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TÉCNICAS</a:t>
            </a:r>
            <a:endParaRPr kumimoji="0" lang="es-ES" sz="20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Arial Narrow" pitchFamily="34" charset="0"/>
            </a:endParaRPr>
          </a:p>
        </p:txBody>
      </p:sp>
      <p:sp>
        <p:nvSpPr>
          <p:cNvPr id="89" name="88 Rectángulo"/>
          <p:cNvSpPr/>
          <p:nvPr/>
        </p:nvSpPr>
        <p:spPr>
          <a:xfrm>
            <a:off x="3929058" y="3643314"/>
            <a:ext cx="357190" cy="2714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Bancos didácticos Accionamientos</a:t>
            </a:r>
            <a:endParaRPr lang="es-ES" sz="1200">
              <a:solidFill>
                <a:schemeClr val="tx1"/>
              </a:solidFill>
            </a:endParaRPr>
          </a:p>
        </p:txBody>
      </p:sp>
      <p:sp>
        <p:nvSpPr>
          <p:cNvPr id="90" name="89 Rectángulo"/>
          <p:cNvSpPr/>
          <p:nvPr/>
        </p:nvSpPr>
        <p:spPr>
          <a:xfrm>
            <a:off x="4429124" y="3214686"/>
            <a:ext cx="357190" cy="31432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Tableros industriales Accionamiento</a:t>
            </a:r>
            <a:endParaRPr lang="es-ES" sz="1200">
              <a:solidFill>
                <a:schemeClr val="tx1"/>
              </a:solidFill>
            </a:endParaRPr>
          </a:p>
        </p:txBody>
      </p:sp>
      <p:sp>
        <p:nvSpPr>
          <p:cNvPr id="91" name="90 Rectángulo"/>
          <p:cNvSpPr/>
          <p:nvPr/>
        </p:nvSpPr>
        <p:spPr>
          <a:xfrm>
            <a:off x="4857752" y="2500306"/>
            <a:ext cx="357190" cy="38576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Banco didáctico Variador Simulación de cargas</a:t>
            </a:r>
            <a:endParaRPr lang="es-ES" sz="1200">
              <a:solidFill>
                <a:schemeClr val="tx1"/>
              </a:solidFill>
            </a:endParaRPr>
          </a:p>
        </p:txBody>
      </p:sp>
      <p:sp>
        <p:nvSpPr>
          <p:cNvPr id="98" name="97 Rectángulo"/>
          <p:cNvSpPr/>
          <p:nvPr/>
        </p:nvSpPr>
        <p:spPr>
          <a:xfrm>
            <a:off x="6572264" y="4786322"/>
            <a:ext cx="357190" cy="15716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PLC/Bus industrial</a:t>
            </a:r>
            <a:endParaRPr lang="es-ES" sz="1200">
              <a:solidFill>
                <a:schemeClr val="tx1"/>
              </a:solidFill>
            </a:endParaRPr>
          </a:p>
        </p:txBody>
      </p:sp>
      <p:sp>
        <p:nvSpPr>
          <p:cNvPr id="99" name="98 Rectángulo"/>
          <p:cNvSpPr/>
          <p:nvPr/>
        </p:nvSpPr>
        <p:spPr>
          <a:xfrm>
            <a:off x="7000892" y="4500570"/>
            <a:ext cx="357190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CONTROL PROCESO 1</a:t>
            </a:r>
            <a:endParaRPr lang="es-ES" sz="1200">
              <a:solidFill>
                <a:schemeClr val="tx1"/>
              </a:solidFill>
            </a:endParaRPr>
          </a:p>
        </p:txBody>
      </p:sp>
      <p:sp>
        <p:nvSpPr>
          <p:cNvPr id="106" name="105 Rectángulo"/>
          <p:cNvSpPr/>
          <p:nvPr/>
        </p:nvSpPr>
        <p:spPr>
          <a:xfrm>
            <a:off x="7429520" y="4500570"/>
            <a:ext cx="357190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CONTROL PROCESO 2</a:t>
            </a:r>
            <a:endParaRPr lang="es-ES" sz="120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5715008" y="3857628"/>
            <a:ext cx="357190" cy="2500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Maleta Relé programable</a:t>
            </a:r>
            <a:endParaRPr lang="es-ES" sz="120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6143636" y="4786322"/>
            <a:ext cx="357190" cy="15716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PLC/Bus industrial</a:t>
            </a:r>
            <a:endParaRPr lang="es-ES" sz="1200">
              <a:solidFill>
                <a:schemeClr val="tx1"/>
              </a:solidFill>
            </a:endParaRPr>
          </a:p>
        </p:txBody>
      </p:sp>
      <p:pic>
        <p:nvPicPr>
          <p:cNvPr id="116" name="11 Marcador de contenido" descr="DSC039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57224" cy="1006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0" name="99 Elipse"/>
          <p:cNvSpPr/>
          <p:nvPr/>
        </p:nvSpPr>
        <p:spPr>
          <a:xfrm>
            <a:off x="4643438" y="1785926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4" name="103 Elipse"/>
          <p:cNvSpPr/>
          <p:nvPr/>
        </p:nvSpPr>
        <p:spPr>
          <a:xfrm>
            <a:off x="5929322" y="2714620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9" name="108 Elipse"/>
          <p:cNvSpPr/>
          <p:nvPr/>
        </p:nvSpPr>
        <p:spPr>
          <a:xfrm>
            <a:off x="5929322" y="3357562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0" name="109 Elipse"/>
          <p:cNvSpPr/>
          <p:nvPr/>
        </p:nvSpPr>
        <p:spPr>
          <a:xfrm>
            <a:off x="7215206" y="1785926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1" name="110 Elipse"/>
          <p:cNvSpPr/>
          <p:nvPr/>
        </p:nvSpPr>
        <p:spPr>
          <a:xfrm>
            <a:off x="7643834" y="1785926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3" name="112 Elipse"/>
          <p:cNvSpPr/>
          <p:nvPr/>
        </p:nvSpPr>
        <p:spPr>
          <a:xfrm>
            <a:off x="6357950" y="2714620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5" name="114 Elipse"/>
          <p:cNvSpPr/>
          <p:nvPr/>
        </p:nvSpPr>
        <p:spPr>
          <a:xfrm>
            <a:off x="6357950" y="3357562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7" name="116 Elipse"/>
          <p:cNvSpPr/>
          <p:nvPr/>
        </p:nvSpPr>
        <p:spPr>
          <a:xfrm>
            <a:off x="6786578" y="3571876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8" name="117 Elipse"/>
          <p:cNvSpPr/>
          <p:nvPr/>
        </p:nvSpPr>
        <p:spPr>
          <a:xfrm>
            <a:off x="7215206" y="2143116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9" name="118 Elipse"/>
          <p:cNvSpPr/>
          <p:nvPr/>
        </p:nvSpPr>
        <p:spPr>
          <a:xfrm>
            <a:off x="7643834" y="2143116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20" name="119 Elipse"/>
          <p:cNvSpPr/>
          <p:nvPr/>
        </p:nvSpPr>
        <p:spPr>
          <a:xfrm>
            <a:off x="7215206" y="1500174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21" name="120 Elipse"/>
          <p:cNvSpPr/>
          <p:nvPr/>
        </p:nvSpPr>
        <p:spPr>
          <a:xfrm>
            <a:off x="7643834" y="1500174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0" cap="none" spc="0" normalizeH="0" baseline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 DE FORMACIÓN PROFESIONAL</a:t>
            </a:r>
          </a:p>
        </p:txBody>
      </p:sp>
      <p:sp>
        <p:nvSpPr>
          <p:cNvPr id="186" name="185 Elipse"/>
          <p:cNvSpPr/>
          <p:nvPr/>
        </p:nvSpPr>
        <p:spPr>
          <a:xfrm>
            <a:off x="4214810" y="3357562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cxnSp>
        <p:nvCxnSpPr>
          <p:cNvPr id="187" name="186 Conector recto"/>
          <p:cNvCxnSpPr>
            <a:stCxn id="190" idx="2"/>
            <a:endCxn id="188" idx="0"/>
          </p:cNvCxnSpPr>
          <p:nvPr/>
        </p:nvCxnSpPr>
        <p:spPr>
          <a:xfrm rot="5400000">
            <a:off x="3107521" y="3893347"/>
            <a:ext cx="4929222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8" name="187 Rectángulo"/>
          <p:cNvSpPr/>
          <p:nvPr/>
        </p:nvSpPr>
        <p:spPr>
          <a:xfrm>
            <a:off x="5429256" y="6357958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/>
              <a:t>4</a:t>
            </a:r>
            <a:endParaRPr lang="es-ES" sz="1200" b="1"/>
          </a:p>
        </p:txBody>
      </p:sp>
      <p:sp>
        <p:nvSpPr>
          <p:cNvPr id="190" name="189 Rectángulo redondeado"/>
          <p:cNvSpPr/>
          <p:nvPr/>
        </p:nvSpPr>
        <p:spPr>
          <a:xfrm>
            <a:off x="5429256" y="928670"/>
            <a:ext cx="285752" cy="5000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SENS</a:t>
            </a:r>
            <a:endParaRPr lang="es-ES" sz="1200">
              <a:latin typeface="Calibri" pitchFamily="34" charset="0"/>
            </a:endParaRPr>
          </a:p>
        </p:txBody>
      </p:sp>
      <p:sp>
        <p:nvSpPr>
          <p:cNvPr id="191" name="190 Elipse"/>
          <p:cNvSpPr/>
          <p:nvPr/>
        </p:nvSpPr>
        <p:spPr>
          <a:xfrm>
            <a:off x="5500694" y="2714620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95" name="194 Rectángulo"/>
          <p:cNvSpPr/>
          <p:nvPr/>
        </p:nvSpPr>
        <p:spPr>
          <a:xfrm>
            <a:off x="5286380" y="2500306"/>
            <a:ext cx="357190" cy="38576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Banco didáctico Sensores</a:t>
            </a:r>
            <a:endParaRPr lang="es-ES" sz="1200">
              <a:solidFill>
                <a:schemeClr val="tx1"/>
              </a:solidFill>
            </a:endParaRPr>
          </a:p>
        </p:txBody>
      </p:sp>
      <p:sp>
        <p:nvSpPr>
          <p:cNvPr id="231" name="2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4543-27F0-4F33-900D-1933A5485A5A}" type="slidenum">
              <a:rPr lang="es-ES" smtClean="0"/>
              <a:pPr/>
              <a:t>12</a:t>
            </a:fld>
            <a:endParaRPr lang="es-ES"/>
          </a:p>
        </p:txBody>
      </p:sp>
      <p:pic>
        <p:nvPicPr>
          <p:cNvPr id="97" name="Picture 1" descr="G:\Projet_Colombie\Logos\Logo_Proj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23 Conector recto"/>
          <p:cNvCxnSpPr>
            <a:stCxn id="70" idx="2"/>
            <a:endCxn id="71" idx="0"/>
          </p:cNvCxnSpPr>
          <p:nvPr/>
        </p:nvCxnSpPr>
        <p:spPr>
          <a:xfrm rot="16200000" flipH="1">
            <a:off x="2893207" y="2893215"/>
            <a:ext cx="2714644" cy="7143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35 Conector recto"/>
          <p:cNvCxnSpPr>
            <a:endCxn id="81" idx="0"/>
          </p:cNvCxnSpPr>
          <p:nvPr/>
        </p:nvCxnSpPr>
        <p:spPr>
          <a:xfrm rot="5400000">
            <a:off x="4214810" y="2928934"/>
            <a:ext cx="2714644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500034" y="1643050"/>
          <a:ext cx="3500462" cy="190236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500462"/>
              </a:tblGrid>
              <a:tr h="150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dirty="0" smtClean="0"/>
                        <a:t>ILUMINACION</a:t>
                      </a:r>
                      <a:endParaRPr lang="fr-FR" sz="1200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98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/>
                        <a:t>DOMOTICA/INMOTICA</a:t>
                      </a:r>
                      <a:endParaRPr lang="fr-FR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439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/>
                        <a:t>Control de equipos vinculados a la comodidad</a:t>
                      </a:r>
                      <a:endParaRPr lang="fr-FR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439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/>
                        <a:t>Cableados Estructurados - Equipos Voz / Datos / Imágenes (V.D.I)</a:t>
                      </a:r>
                      <a:endParaRPr lang="fr-FR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439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 dirty="0"/>
                        <a:t>Instalaciones especiales - Detección incendio y Intrusión</a:t>
                      </a:r>
                      <a:endParaRPr lang="fr-FR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439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200" dirty="0" smtClean="0"/>
                        <a:t>Redes de </a:t>
                      </a:r>
                      <a:r>
                        <a:rPr lang="es-CO" sz="1200" dirty="0"/>
                        <a:t>oficina (</a:t>
                      </a:r>
                      <a:r>
                        <a:rPr lang="es-ES" sz="1200" dirty="0"/>
                        <a:t>Wireless</a:t>
                      </a:r>
                      <a:r>
                        <a:rPr lang="es-CO" sz="1200" dirty="0"/>
                        <a:t>, Ethernet, Fibra óptica) / Buses de automatización de edificios</a:t>
                      </a:r>
                      <a:endParaRPr lang="fr-FR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38" name="37 Conector recto"/>
          <p:cNvCxnSpPr/>
          <p:nvPr/>
        </p:nvCxnSpPr>
        <p:spPr>
          <a:xfrm>
            <a:off x="4000496" y="1785926"/>
            <a:ext cx="1857388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4000496" y="2214554"/>
            <a:ext cx="1857388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>
            <a:off x="4000496" y="2500306"/>
            <a:ext cx="1857388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>
            <a:off x="4000496" y="3357562"/>
            <a:ext cx="1857388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>
            <a:off x="4000496" y="3000372"/>
            <a:ext cx="1857388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5" name="94 Conector recto"/>
          <p:cNvCxnSpPr>
            <a:stCxn id="66" idx="2"/>
            <a:endCxn id="72" idx="0"/>
          </p:cNvCxnSpPr>
          <p:nvPr/>
        </p:nvCxnSpPr>
        <p:spPr>
          <a:xfrm rot="5400000">
            <a:off x="3357554" y="2928934"/>
            <a:ext cx="2714644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9" name="98 Elipse"/>
          <p:cNvSpPr/>
          <p:nvPr/>
        </p:nvSpPr>
        <p:spPr>
          <a:xfrm>
            <a:off x="4643438" y="2928934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0" name="99 Elipse"/>
          <p:cNvSpPr/>
          <p:nvPr/>
        </p:nvSpPr>
        <p:spPr>
          <a:xfrm>
            <a:off x="4643438" y="242886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1" name="100 Elipse"/>
          <p:cNvSpPr/>
          <p:nvPr/>
        </p:nvSpPr>
        <p:spPr>
          <a:xfrm>
            <a:off x="4643438" y="2143116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3" name="102 Elipse"/>
          <p:cNvSpPr/>
          <p:nvPr/>
        </p:nvSpPr>
        <p:spPr>
          <a:xfrm>
            <a:off x="4643438" y="171448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4" name="103 Elipse"/>
          <p:cNvSpPr/>
          <p:nvPr/>
        </p:nvSpPr>
        <p:spPr>
          <a:xfrm>
            <a:off x="5500694" y="171448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2" name="91 Rectángulo"/>
          <p:cNvSpPr/>
          <p:nvPr/>
        </p:nvSpPr>
        <p:spPr>
          <a:xfrm>
            <a:off x="500034" y="3500438"/>
            <a:ext cx="3429024" cy="65864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600" b="1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CONVERSIÓN DE LA ENERGÍA ELÉCTRICA</a:t>
            </a:r>
            <a:endParaRPr lang="es-ES" sz="160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97" name="Rectangle 6"/>
          <p:cNvSpPr>
            <a:spLocks noChangeArrowheads="1"/>
          </p:cNvSpPr>
          <p:nvPr/>
        </p:nvSpPr>
        <p:spPr bwMode="auto">
          <a:xfrm>
            <a:off x="642910" y="4857760"/>
            <a:ext cx="8179162" cy="954107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¿Que equipos faltan</a:t>
            </a:r>
            <a:r>
              <a:rPr kumimoji="0" lang="es-ES" sz="2800" b="1" i="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para implementar los ambientes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formación</a:t>
            </a:r>
            <a:r>
              <a:rPr lang="es-ES" sz="2800" b="1" smtClean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?</a:t>
            </a:r>
            <a:endParaRPr kumimoji="0" lang="es-ES" sz="28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Arial Narrow" pitchFamily="34" charset="0"/>
            </a:endParaRPr>
          </a:p>
        </p:txBody>
      </p:sp>
      <p:sp>
        <p:nvSpPr>
          <p:cNvPr id="105" name="Rectangle 6"/>
          <p:cNvSpPr>
            <a:spLocks noChangeArrowheads="1"/>
          </p:cNvSpPr>
          <p:nvPr/>
        </p:nvSpPr>
        <p:spPr bwMode="auto">
          <a:xfrm>
            <a:off x="2285984" y="500042"/>
            <a:ext cx="4347793" cy="40011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RELACIÓN EQUIPOS /</a:t>
            </a:r>
            <a:r>
              <a:rPr kumimoji="0" lang="es-ES" sz="2000" b="1" i="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0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LÍNEAS</a:t>
            </a:r>
            <a:r>
              <a:rPr kumimoji="0" lang="es-ES" sz="2000" b="1" i="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2000" b="1" smtClean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TÉCNICAS</a:t>
            </a:r>
            <a:endParaRPr kumimoji="0" lang="es-ES" sz="20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Arial Narrow" pitchFamily="34" charset="0"/>
            </a:endParaRPr>
          </a:p>
        </p:txBody>
      </p:sp>
      <p:sp>
        <p:nvSpPr>
          <p:cNvPr id="66" name="65 Rectángulo redondeado"/>
          <p:cNvSpPr/>
          <p:nvPr/>
        </p:nvSpPr>
        <p:spPr>
          <a:xfrm>
            <a:off x="4572000" y="1071546"/>
            <a:ext cx="285752" cy="50006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BMD</a:t>
            </a:r>
          </a:p>
        </p:txBody>
      </p:sp>
      <p:sp>
        <p:nvSpPr>
          <p:cNvPr id="67" name="66 Rectángulo redondeado"/>
          <p:cNvSpPr/>
          <p:nvPr/>
        </p:nvSpPr>
        <p:spPr>
          <a:xfrm>
            <a:off x="5429256" y="1071546"/>
            <a:ext cx="285752" cy="50006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BI</a:t>
            </a:r>
          </a:p>
        </p:txBody>
      </p:sp>
      <p:pic>
        <p:nvPicPr>
          <p:cNvPr id="107" name="11 Marcador de contenido" descr="DSC039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57224" cy="1006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0" name="119 Rectángulo"/>
          <p:cNvSpPr/>
          <p:nvPr/>
        </p:nvSpPr>
        <p:spPr>
          <a:xfrm>
            <a:off x="4357686" y="2214554"/>
            <a:ext cx="357190" cy="2071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Banco didáctico Domotica</a:t>
            </a:r>
          </a:p>
        </p:txBody>
      </p:sp>
      <p:sp>
        <p:nvSpPr>
          <p:cNvPr id="121" name="120 Rectángulo"/>
          <p:cNvSpPr/>
          <p:nvPr/>
        </p:nvSpPr>
        <p:spPr>
          <a:xfrm>
            <a:off x="4786314" y="2071678"/>
            <a:ext cx="357190" cy="2214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Banco didáctico Inmotica </a:t>
            </a:r>
            <a:endParaRPr lang="es-ES" sz="1200">
              <a:solidFill>
                <a:schemeClr val="tx1"/>
              </a:solidFill>
            </a:endParaRPr>
          </a:p>
        </p:txBody>
      </p:sp>
      <p:sp>
        <p:nvSpPr>
          <p:cNvPr id="122" name="1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4543-27F0-4F33-900D-1933A5485A5A}" type="slidenum">
              <a:rPr lang="es-ES" smtClean="0"/>
              <a:pPr/>
              <a:t>13</a:t>
            </a:fld>
            <a:endParaRPr lang="es-ES"/>
          </a:p>
        </p:txBody>
      </p:sp>
      <p:sp>
        <p:nvSpPr>
          <p:cNvPr id="69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0" cap="none" spc="0" normalizeH="0" baseline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 DE FORMACIÓN PROFESIONAL</a:t>
            </a:r>
          </a:p>
        </p:txBody>
      </p:sp>
      <p:sp>
        <p:nvSpPr>
          <p:cNvPr id="70" name="69 Rectángulo redondeado"/>
          <p:cNvSpPr/>
          <p:nvPr/>
        </p:nvSpPr>
        <p:spPr>
          <a:xfrm>
            <a:off x="4071934" y="1071546"/>
            <a:ext cx="285752" cy="50006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MR</a:t>
            </a:r>
          </a:p>
        </p:txBody>
      </p:sp>
      <p:sp>
        <p:nvSpPr>
          <p:cNvPr id="76" name="75 Rectángulo"/>
          <p:cNvSpPr/>
          <p:nvPr/>
        </p:nvSpPr>
        <p:spPr>
          <a:xfrm>
            <a:off x="3929058" y="2214554"/>
            <a:ext cx="357190" cy="2071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Maquetas residenciales</a:t>
            </a:r>
          </a:p>
        </p:txBody>
      </p:sp>
      <p:cxnSp>
        <p:nvCxnSpPr>
          <p:cNvPr id="87" name="86 Conector recto"/>
          <p:cNvCxnSpPr>
            <a:stCxn id="106" idx="2"/>
            <a:endCxn id="80" idx="0"/>
          </p:cNvCxnSpPr>
          <p:nvPr/>
        </p:nvCxnSpPr>
        <p:spPr>
          <a:xfrm rot="5400000">
            <a:off x="3786182" y="2928934"/>
            <a:ext cx="2714644" cy="1588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8" name="87 Elipse"/>
          <p:cNvSpPr/>
          <p:nvPr/>
        </p:nvSpPr>
        <p:spPr>
          <a:xfrm>
            <a:off x="5072066" y="3286124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89" name="88 Elipse"/>
          <p:cNvSpPr/>
          <p:nvPr/>
        </p:nvSpPr>
        <p:spPr>
          <a:xfrm>
            <a:off x="5072066" y="2928934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0" name="89 Elipse"/>
          <p:cNvSpPr/>
          <p:nvPr/>
        </p:nvSpPr>
        <p:spPr>
          <a:xfrm>
            <a:off x="5072066" y="242886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1" name="90 Elipse"/>
          <p:cNvSpPr/>
          <p:nvPr/>
        </p:nvSpPr>
        <p:spPr>
          <a:xfrm>
            <a:off x="5072066" y="1714488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6" name="105 Rectángulo redondeado"/>
          <p:cNvSpPr/>
          <p:nvPr/>
        </p:nvSpPr>
        <p:spPr>
          <a:xfrm>
            <a:off x="5000628" y="1071546"/>
            <a:ext cx="285752" cy="50006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1200" smtClean="0">
                <a:latin typeface="Calibri" pitchFamily="34" charset="0"/>
              </a:rPr>
              <a:t>BI</a:t>
            </a:r>
          </a:p>
        </p:txBody>
      </p:sp>
      <p:sp>
        <p:nvSpPr>
          <p:cNvPr id="71" name="70 Rectángulo"/>
          <p:cNvSpPr/>
          <p:nvPr/>
        </p:nvSpPr>
        <p:spPr>
          <a:xfrm>
            <a:off x="4143372" y="4286256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>
                <a:solidFill>
                  <a:schemeClr val="bg1"/>
                </a:solidFill>
              </a:rPr>
              <a:t>1</a:t>
            </a:r>
            <a:endParaRPr lang="es-ES" sz="1200" b="1">
              <a:solidFill>
                <a:schemeClr val="bg1"/>
              </a:solidFill>
            </a:endParaRPr>
          </a:p>
        </p:txBody>
      </p:sp>
      <p:sp>
        <p:nvSpPr>
          <p:cNvPr id="72" name="71 Rectángulo"/>
          <p:cNvSpPr/>
          <p:nvPr/>
        </p:nvSpPr>
        <p:spPr>
          <a:xfrm>
            <a:off x="4572000" y="4286256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>
                <a:solidFill>
                  <a:schemeClr val="bg1"/>
                </a:solidFill>
              </a:rPr>
              <a:t>2</a:t>
            </a:r>
            <a:endParaRPr lang="es-ES" sz="1200" b="1">
              <a:solidFill>
                <a:schemeClr val="bg1"/>
              </a:solidFill>
            </a:endParaRPr>
          </a:p>
        </p:txBody>
      </p:sp>
      <p:sp>
        <p:nvSpPr>
          <p:cNvPr id="80" name="79 Rectángulo"/>
          <p:cNvSpPr/>
          <p:nvPr/>
        </p:nvSpPr>
        <p:spPr>
          <a:xfrm>
            <a:off x="5000628" y="4286256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>
                <a:solidFill>
                  <a:schemeClr val="bg1"/>
                </a:solidFill>
              </a:rPr>
              <a:t>3</a:t>
            </a:r>
            <a:endParaRPr lang="es-ES" sz="1200" b="1">
              <a:solidFill>
                <a:schemeClr val="bg1"/>
              </a:solidFill>
            </a:endParaRPr>
          </a:p>
        </p:txBody>
      </p:sp>
      <p:sp>
        <p:nvSpPr>
          <p:cNvPr id="81" name="80 Rectángulo"/>
          <p:cNvSpPr/>
          <p:nvPr/>
        </p:nvSpPr>
        <p:spPr>
          <a:xfrm>
            <a:off x="5429256" y="4286256"/>
            <a:ext cx="285752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smtClean="0">
                <a:solidFill>
                  <a:schemeClr val="bg1"/>
                </a:solidFill>
              </a:rPr>
              <a:t>4</a:t>
            </a:r>
            <a:endParaRPr lang="es-ES" sz="1200" b="1">
              <a:solidFill>
                <a:schemeClr val="bg1"/>
              </a:solidFill>
            </a:endParaRPr>
          </a:p>
        </p:txBody>
      </p:sp>
      <p:sp>
        <p:nvSpPr>
          <p:cNvPr id="139" name="138 Rectángulo"/>
          <p:cNvSpPr/>
          <p:nvPr/>
        </p:nvSpPr>
        <p:spPr>
          <a:xfrm>
            <a:off x="5286380" y="2071678"/>
            <a:ext cx="357190" cy="2214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200" smtClean="0">
                <a:solidFill>
                  <a:schemeClr val="tx1"/>
                </a:solidFill>
              </a:rPr>
              <a:t>Tableros iluminación </a:t>
            </a:r>
            <a:endParaRPr lang="es-ES" sz="1200">
              <a:solidFill>
                <a:schemeClr val="tx1"/>
              </a:solidFill>
            </a:endParaRPr>
          </a:p>
        </p:txBody>
      </p:sp>
      <p:sp>
        <p:nvSpPr>
          <p:cNvPr id="140" name="139 Elipse"/>
          <p:cNvSpPr/>
          <p:nvPr/>
        </p:nvSpPr>
        <p:spPr>
          <a:xfrm>
            <a:off x="4143372" y="2143116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41" name="Picture 1" descr="G:\Projet_Colombie\Logos\Logo_Proj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571472" y="714356"/>
            <a:ext cx="8072494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s-ES" sz="1800" b="1" dirty="0" smtClean="0">
                <a:solidFill>
                  <a:srgbClr val="0070C0"/>
                </a:solidFill>
                <a:latin typeface="+mn-lt"/>
              </a:rPr>
              <a:t>ASPECTOS IMPORTANTES y COMPLEMENTARIOS del APRENDIZAJE por PRÁCTICAS</a:t>
            </a:r>
          </a:p>
          <a:p>
            <a:pPr algn="ctr"/>
            <a:endParaRPr lang="es-ES" sz="10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s-ES" sz="2000" dirty="0" smtClean="0">
                <a:latin typeface="+mn-lt"/>
              </a:rPr>
              <a:t> </a:t>
            </a:r>
            <a:r>
              <a:rPr lang="es-ES" sz="2000" b="1" dirty="0" smtClean="0">
                <a:latin typeface="+mn-lt"/>
              </a:rPr>
              <a:t>Pertinencia de un punto de vista pedagógico: </a:t>
            </a:r>
          </a:p>
          <a:p>
            <a:r>
              <a:rPr lang="es-ES" sz="2000" dirty="0" smtClean="0">
                <a:latin typeface="+mn-lt"/>
              </a:rPr>
              <a:t>ACTIVIDADES PRÁCTICAS según objetivos identificados en el DISEÑO CURRICULAR,</a:t>
            </a:r>
          </a:p>
          <a:p>
            <a:pPr>
              <a:buFont typeface="Arial" pitchFamily="34" charset="0"/>
              <a:buChar char="•"/>
            </a:pPr>
            <a:r>
              <a:rPr lang="es-ES" sz="2000" dirty="0" smtClean="0">
                <a:latin typeface="+mn-lt"/>
              </a:rPr>
              <a:t> </a:t>
            </a:r>
            <a:r>
              <a:rPr lang="es-ES" sz="2000" b="1" dirty="0" smtClean="0">
                <a:latin typeface="+mn-lt"/>
              </a:rPr>
              <a:t>Pertinencia de un punto de vista técnico: </a:t>
            </a:r>
          </a:p>
          <a:p>
            <a:r>
              <a:rPr lang="es-ES" sz="2000" dirty="0" smtClean="0">
                <a:latin typeface="+mn-lt"/>
              </a:rPr>
              <a:t>SOPORTES TÉCNICOS de apoyo (Equipamiento técnico o Banco didáctico) para responder a los objetivos anteriores.</a:t>
            </a:r>
          </a:p>
          <a:p>
            <a:endParaRPr lang="es-ES" sz="2000" dirty="0" smtClean="0">
              <a:latin typeface="+mn-lt"/>
            </a:endParaRPr>
          </a:p>
          <a:p>
            <a:r>
              <a:rPr lang="es-ES" sz="2000" dirty="0" smtClean="0">
                <a:latin typeface="+mn-lt"/>
              </a:rPr>
              <a:t>En esta formación las practicas están sistemáticamente asociadas a:</a:t>
            </a:r>
          </a:p>
          <a:p>
            <a:endParaRPr lang="es-ES" sz="1000" dirty="0" smtClean="0">
              <a:latin typeface="+mn-lt"/>
            </a:endParaRPr>
          </a:p>
          <a:p>
            <a:pPr marL="811213">
              <a:buFont typeface="Wingdings" pitchFamily="2" charset="2"/>
              <a:buChar char="q"/>
            </a:pPr>
            <a:r>
              <a:rPr lang="es-ES" sz="2000" dirty="0" smtClean="0">
                <a:latin typeface="+mn-lt"/>
              </a:rPr>
              <a:t> un SOPORTE TÉCNICO REAL y REPRESENTATIVO DEL ESTADO ACTUAL DE LAS TÉCNICAS, portador de una dirección clara para el aprendiz,</a:t>
            </a:r>
          </a:p>
          <a:p>
            <a:pPr marL="811213">
              <a:buFont typeface="Wingdings" pitchFamily="2" charset="2"/>
              <a:buChar char="q"/>
            </a:pPr>
            <a:r>
              <a:rPr lang="es-ES" sz="2000" dirty="0" smtClean="0">
                <a:latin typeface="+mn-lt"/>
              </a:rPr>
              <a:t> una PROBLEMÁTICA TÉCNICA REALISTA, dándole sentido (dirección) a los aprendizajes,</a:t>
            </a:r>
          </a:p>
          <a:p>
            <a:pPr marL="811213">
              <a:buFont typeface="Wingdings" pitchFamily="2" charset="2"/>
              <a:buChar char="q"/>
            </a:pPr>
            <a:r>
              <a:rPr lang="es-ES" sz="2000" dirty="0" smtClean="0">
                <a:latin typeface="+mn-lt"/>
              </a:rPr>
              <a:t> una ida y vuelta sistemática entre el FUNCIONAMIENTO REAL y los MODELOS CIENTÍFICOS Y TÉCNICOS utilizados para explicar y justificar su comportamiento y sus alcances.</a:t>
            </a:r>
            <a:endParaRPr lang="fr-FR" sz="2000" dirty="0" smtClean="0">
              <a:latin typeface="+mn-lt"/>
            </a:endParaRPr>
          </a:p>
          <a:p>
            <a:endParaRPr lang="fr-FR" sz="2000" dirty="0" smtClean="0">
              <a:latin typeface="+mn-lt"/>
            </a:endParaRPr>
          </a:p>
          <a:p>
            <a:endParaRPr lang="fr-FR" sz="2000" dirty="0" smtClean="0">
              <a:latin typeface="+mn-lt"/>
            </a:endParaRPr>
          </a:p>
          <a:p>
            <a:endParaRPr lang="fr-FR" sz="2000" dirty="0" smtClean="0">
              <a:latin typeface="+mn-lt"/>
            </a:endParaRPr>
          </a:p>
        </p:txBody>
      </p:sp>
      <p:pic>
        <p:nvPicPr>
          <p:cNvPr id="6" name="Picture 2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51476" cy="642942"/>
          </a:xfrm>
          <a:prstGeom prst="rect">
            <a:avLst/>
          </a:prstGeom>
          <a:noFill/>
        </p:spPr>
      </p:pic>
      <p:sp>
        <p:nvSpPr>
          <p:cNvPr id="7" name="12 Rectángulo"/>
          <p:cNvSpPr/>
          <p:nvPr/>
        </p:nvSpPr>
        <p:spPr>
          <a:xfrm>
            <a:off x="0" y="1928802"/>
            <a:ext cx="553998" cy="4240071"/>
          </a:xfrm>
          <a:prstGeom prst="rect">
            <a:avLst/>
          </a:prstGeom>
        </p:spPr>
        <p:txBody>
          <a:bodyPr vert="vert270"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r>
              <a:rPr lang="es-CO" i="1" smtClean="0">
                <a:solidFill>
                  <a:srgbClr val="FFFFFF"/>
                </a:solidFill>
                <a:latin typeface="Arial Rounded MT Bold" pitchFamily="34" charset="0"/>
              </a:rPr>
              <a:t>Situaciones pedagógicas… 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</a:t>
            </a:r>
            <a:r>
              <a:rPr kumimoji="0" lang="fr-FR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 DE </a:t>
            </a: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FORMACIÓN</a:t>
            </a:r>
            <a:r>
              <a:rPr kumimoji="0" lang="fr-FR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PROFESIONAL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0FE1-0FF5-4655-9F81-CEBEF20AFB29}" type="slidenum">
              <a:rPr lang="fr-FR" smtClean="0"/>
              <a:pPr/>
              <a:t>14</a:t>
            </a:fld>
            <a:endParaRPr lang="fr-FR"/>
          </a:p>
        </p:txBody>
      </p:sp>
      <p:pic>
        <p:nvPicPr>
          <p:cNvPr id="8" name="Picture 1" descr="G:\Projet_Colombie\Logos\Logo_Proje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5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5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5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5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5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5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5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5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5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5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55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3286116" y="1214422"/>
            <a:ext cx="228601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CO" sz="2000" b="1" dirty="0" smtClean="0">
                <a:latin typeface="+mn-lt"/>
              </a:rPr>
              <a:t>DISEÑO CURRICULAR</a:t>
            </a:r>
            <a:endParaRPr lang="es-CO" sz="2000" b="1" dirty="0">
              <a:latin typeface="+mn-lt"/>
            </a:endParaRPr>
          </a:p>
        </p:txBody>
      </p:sp>
      <p:cxnSp>
        <p:nvCxnSpPr>
          <p:cNvPr id="6" name="5 Conector recto de flecha"/>
          <p:cNvCxnSpPr/>
          <p:nvPr/>
        </p:nvCxnSpPr>
        <p:spPr bwMode="auto">
          <a:xfrm rot="5400000">
            <a:off x="4108447" y="2178041"/>
            <a:ext cx="500066" cy="1588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2428860" y="2500306"/>
            <a:ext cx="407196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CO" sz="1800" dirty="0" smtClean="0">
                <a:latin typeface="+mn-lt"/>
              </a:rPr>
              <a:t>Definir un objetivo de formación y Formalizar los conocimientos asociados</a:t>
            </a:r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1357290" y="4929198"/>
            <a:ext cx="585791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CO" sz="2000" b="1" dirty="0" smtClean="0">
                <a:solidFill>
                  <a:srgbClr val="FF9933"/>
                </a:solidFill>
                <a:latin typeface="+mn-lt"/>
              </a:rPr>
              <a:t>Formular una problemática que le de sentido a las actividades desarrolladas y Prever las actividades del aprendiz para movilizar su acción con la mayor autonomía</a:t>
            </a:r>
          </a:p>
        </p:txBody>
      </p:sp>
      <p:cxnSp>
        <p:nvCxnSpPr>
          <p:cNvPr id="9" name="8 Conector recto de flecha"/>
          <p:cNvCxnSpPr/>
          <p:nvPr/>
        </p:nvCxnSpPr>
        <p:spPr bwMode="auto">
          <a:xfrm rot="5400000">
            <a:off x="4143372" y="3429000"/>
            <a:ext cx="428628" cy="1588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2357422" y="3714752"/>
            <a:ext cx="407196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CO" sz="1800" dirty="0" smtClean="0">
                <a:latin typeface="+mn-lt"/>
              </a:rPr>
              <a:t>Seleccionar el soporte de actividad </a:t>
            </a:r>
          </a:p>
          <a:p>
            <a:pPr algn="ctr" eaLnBrk="0" hangingPunct="0"/>
            <a:r>
              <a:rPr lang="es-CO" sz="1800" dirty="0" smtClean="0">
                <a:latin typeface="+mn-lt"/>
              </a:rPr>
              <a:t>(Equipo o Banco didáctico)</a:t>
            </a:r>
          </a:p>
        </p:txBody>
      </p:sp>
      <p:cxnSp>
        <p:nvCxnSpPr>
          <p:cNvPr id="11" name="10 Conector recto de flecha"/>
          <p:cNvCxnSpPr/>
          <p:nvPr/>
        </p:nvCxnSpPr>
        <p:spPr bwMode="auto">
          <a:xfrm rot="5400000">
            <a:off x="4108447" y="4606933"/>
            <a:ext cx="500066" cy="1588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4214818"/>
            <a:ext cx="1357322" cy="2357454"/>
          </a:xfrm>
          <a:prstGeom prst="rect">
            <a:avLst/>
          </a:prstGeom>
          <a:noFill/>
        </p:spPr>
      </p:pic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3000364" y="571480"/>
            <a:ext cx="2786082" cy="428628"/>
          </a:xfrm>
        </p:spPr>
        <p:txBody>
          <a:bodyPr>
            <a:noAutofit/>
          </a:bodyPr>
          <a:lstStyle/>
          <a:p>
            <a:pPr algn="ctr"/>
            <a:r>
              <a:rPr lang="es-CO" sz="2800" b="1" dirty="0" smtClean="0">
                <a:solidFill>
                  <a:srgbClr val="0070C0"/>
                </a:solidFill>
                <a:latin typeface="Calibri" pitchFamily="34" charset="0"/>
              </a:rPr>
              <a:t>METODOLOGÍA</a:t>
            </a:r>
            <a:endParaRPr lang="es-CO" sz="28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9" name="1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5003-7B6A-4B50-8184-B7FB1BFBC5BE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17" name="12 Rectángulo"/>
          <p:cNvSpPr/>
          <p:nvPr/>
        </p:nvSpPr>
        <p:spPr>
          <a:xfrm>
            <a:off x="0" y="1928802"/>
            <a:ext cx="553998" cy="4240071"/>
          </a:xfrm>
          <a:prstGeom prst="rect">
            <a:avLst/>
          </a:prstGeom>
        </p:spPr>
        <p:txBody>
          <a:bodyPr vert="vert270"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r>
              <a:rPr lang="es-CO" i="1" smtClean="0">
                <a:solidFill>
                  <a:srgbClr val="FFFFFF"/>
                </a:solidFill>
                <a:latin typeface="Arial Rounded MT Bold" pitchFamily="34" charset="0"/>
              </a:rPr>
              <a:t>Situaciones pedagógicas… 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</a:t>
            </a:r>
            <a:r>
              <a:rPr kumimoji="0" lang="fr-FR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 DE </a:t>
            </a: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FORMACIÓN</a:t>
            </a:r>
            <a:r>
              <a:rPr kumimoji="0" lang="fr-FR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PROFESIONAL</a:t>
            </a:r>
          </a:p>
        </p:txBody>
      </p:sp>
      <p:pic>
        <p:nvPicPr>
          <p:cNvPr id="21" name="Picture 2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51476" cy="642942"/>
          </a:xfrm>
          <a:prstGeom prst="rect">
            <a:avLst/>
          </a:prstGeom>
          <a:noFill/>
        </p:spPr>
      </p:pic>
      <p:pic>
        <p:nvPicPr>
          <p:cNvPr id="22" name="Picture 1" descr="G:\Projet_Colombie\Logos\Logo_Proje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785918" y="571480"/>
            <a:ext cx="5677068" cy="40011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PROBLEMATICAS VINCULADAS al SECTOR LABORAL</a:t>
            </a:r>
            <a:endParaRPr kumimoji="0" lang="es-CO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42910" y="2500306"/>
            <a:ext cx="8143932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 smtClean="0">
                <a:solidFill>
                  <a:srgbClr val="FF0000"/>
                </a:solidFill>
                <a:latin typeface="+mn-lt"/>
              </a:rPr>
              <a:t>Problema N° 1: Arranque no controlado de una máquina rotativa…</a:t>
            </a:r>
          </a:p>
          <a:p>
            <a:r>
              <a:rPr lang="es-ES" sz="1600" dirty="0" smtClean="0">
                <a:latin typeface="+mn-lt"/>
              </a:rPr>
              <a:t>¿Como controlar los parámetros electromecánicos de arranque de una máquina rotativa ?</a:t>
            </a:r>
          </a:p>
          <a:p>
            <a:endParaRPr lang="es-ES" sz="900" b="1" dirty="0" smtClean="0">
              <a:latin typeface="+mn-lt"/>
            </a:endParaRPr>
          </a:p>
          <a:p>
            <a:r>
              <a:rPr lang="es-ES" sz="1600" b="1" dirty="0" smtClean="0">
                <a:solidFill>
                  <a:srgbClr val="FF0000"/>
                </a:solidFill>
                <a:latin typeface="+mn-lt"/>
              </a:rPr>
              <a:t>Problema N° 2: Alta corriente de arranque de un motor…</a:t>
            </a:r>
          </a:p>
          <a:p>
            <a:r>
              <a:rPr lang="es-ES" sz="1600" dirty="0" smtClean="0">
                <a:latin typeface="+mn-lt"/>
              </a:rPr>
              <a:t>¿Como disminuir la corriente de arranque de un motor ?</a:t>
            </a:r>
          </a:p>
          <a:p>
            <a:endParaRPr lang="es-ES" sz="900" b="1" dirty="0" smtClean="0">
              <a:latin typeface="+mn-lt"/>
            </a:endParaRPr>
          </a:p>
          <a:p>
            <a:r>
              <a:rPr lang="es-ES" sz="1600" b="1" dirty="0" smtClean="0">
                <a:solidFill>
                  <a:srgbClr val="FF0000"/>
                </a:solidFill>
                <a:latin typeface="+mn-lt"/>
              </a:rPr>
              <a:t>Problema N° 3: Necesidad de un alto par de arranque…</a:t>
            </a:r>
          </a:p>
          <a:p>
            <a:r>
              <a:rPr lang="es-ES" sz="1600" dirty="0" smtClean="0">
                <a:latin typeface="+mn-lt"/>
              </a:rPr>
              <a:t>¿Como asegurar un alto par para arrancar un proceso electromecánico ? </a:t>
            </a:r>
          </a:p>
          <a:p>
            <a:endParaRPr lang="es-ES" sz="900" dirty="0" smtClean="0">
              <a:latin typeface="+mn-lt"/>
            </a:endParaRPr>
          </a:p>
          <a:p>
            <a:r>
              <a:rPr lang="es-ES" sz="1600" b="1" dirty="0" smtClean="0">
                <a:solidFill>
                  <a:srgbClr val="FF0000"/>
                </a:solidFill>
                <a:latin typeface="+mn-lt"/>
              </a:rPr>
              <a:t>Problema N° 4: Regular la producción de una máquina…</a:t>
            </a:r>
          </a:p>
          <a:p>
            <a:r>
              <a:rPr lang="es-ES" sz="1600" dirty="0" smtClean="0">
                <a:latin typeface="+mn-lt"/>
              </a:rPr>
              <a:t>¿Como regular un sistema de producción automatizado ?</a:t>
            </a:r>
          </a:p>
          <a:p>
            <a:endParaRPr lang="es-ES" sz="900" dirty="0" smtClean="0">
              <a:latin typeface="+mn-lt"/>
            </a:endParaRPr>
          </a:p>
          <a:p>
            <a:r>
              <a:rPr lang="es-ES" sz="1600" b="1" dirty="0" smtClean="0">
                <a:solidFill>
                  <a:srgbClr val="FF0000"/>
                </a:solidFill>
                <a:latin typeface="+mn-lt"/>
              </a:rPr>
              <a:t>Problema N° 5: Proteger la mecánica…</a:t>
            </a:r>
          </a:p>
          <a:p>
            <a:r>
              <a:rPr lang="es-ES" sz="1600" dirty="0" smtClean="0">
                <a:latin typeface="+mn-lt"/>
              </a:rPr>
              <a:t>¿Como proteger una maquina eléctrica contra las sobrecargas mecánicas y el bloqueado del eje motor ?</a:t>
            </a:r>
          </a:p>
          <a:p>
            <a:endParaRPr lang="es-ES" sz="900" b="1" dirty="0" smtClean="0">
              <a:latin typeface="+mn-lt"/>
            </a:endParaRPr>
          </a:p>
          <a:p>
            <a:r>
              <a:rPr lang="es-ES" sz="1600" b="1" dirty="0" smtClean="0">
                <a:solidFill>
                  <a:srgbClr val="FF0000"/>
                </a:solidFill>
                <a:latin typeface="+mn-lt"/>
              </a:rPr>
              <a:t>Problema N° 6: Ahorrar energía…</a:t>
            </a:r>
          </a:p>
          <a:p>
            <a:r>
              <a:rPr lang="es-ES" sz="1600" dirty="0" smtClean="0">
                <a:latin typeface="+mn-lt"/>
              </a:rPr>
              <a:t>¿Como adaptar la energía eléctrica al motor según los requerimientos mecánicos del proceso ?</a:t>
            </a:r>
            <a:endParaRPr lang="fr-FR" sz="1600" dirty="0">
              <a:latin typeface="+mn-lt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642910" y="1142984"/>
            <a:ext cx="8143932" cy="1200329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¿Cual problemática real </a:t>
            </a:r>
            <a:r>
              <a:rPr lang="es-CO" b="1" dirty="0" smtClean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 </a:t>
            </a:r>
            <a:r>
              <a:rPr kumimoji="0" lang="es-CO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formular en las guías </a:t>
            </a:r>
            <a:r>
              <a:rPr kumimoji="0" lang="es-CO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para darle un sentido a las actividades propuestas y movilizar la acción del aprendiz ?</a:t>
            </a:r>
            <a:endParaRPr kumimoji="0" lang="es-CO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Narrow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0" y="1928802"/>
            <a:ext cx="553998" cy="4240071"/>
          </a:xfrm>
          <a:prstGeom prst="rect">
            <a:avLst/>
          </a:prstGeom>
        </p:spPr>
        <p:txBody>
          <a:bodyPr vert="vert270"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r>
              <a:rPr lang="es-CO" i="1" smtClean="0">
                <a:solidFill>
                  <a:srgbClr val="FFFFFF"/>
                </a:solidFill>
                <a:latin typeface="Arial Rounded MT Bold" pitchFamily="34" charset="0"/>
              </a:rPr>
              <a:t>Situaciones pedagógicas… 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4543-27F0-4F33-900D-1933A5485A5A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</a:t>
            </a:r>
            <a:r>
              <a:rPr kumimoji="0" lang="fr-FR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 DE </a:t>
            </a: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FORMACIÓN</a:t>
            </a:r>
            <a:r>
              <a:rPr kumimoji="0" lang="fr-FR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PROFESIONAL</a:t>
            </a:r>
          </a:p>
        </p:txBody>
      </p:sp>
      <p:pic>
        <p:nvPicPr>
          <p:cNvPr id="15" name="Picture 2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1476" cy="642942"/>
          </a:xfrm>
          <a:prstGeom prst="rect">
            <a:avLst/>
          </a:prstGeom>
          <a:noFill/>
        </p:spPr>
      </p:pic>
      <p:pic>
        <p:nvPicPr>
          <p:cNvPr id="16" name="Picture 1" descr="G:\Projet_Colombie\Logos\Logo_Proj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3357554" y="1214422"/>
            <a:ext cx="228601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CO" sz="2000" b="1" dirty="0" smtClean="0">
                <a:solidFill>
                  <a:srgbClr val="FF0000"/>
                </a:solidFill>
                <a:latin typeface="Arial" charset="0"/>
              </a:rPr>
              <a:t>SITUACIÓN</a:t>
            </a:r>
          </a:p>
          <a:p>
            <a:pPr algn="ctr" eaLnBrk="0" hangingPunct="0"/>
            <a:r>
              <a:rPr lang="es-CO" sz="2000" b="1" dirty="0" smtClean="0">
                <a:solidFill>
                  <a:srgbClr val="FF0000"/>
                </a:solidFill>
                <a:latin typeface="Arial" charset="0"/>
              </a:rPr>
              <a:t>PROBLEMA</a:t>
            </a:r>
            <a:endParaRPr lang="es-CO" sz="20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" name="5 Rectángulo redondeado"/>
          <p:cNvSpPr/>
          <p:nvPr/>
        </p:nvSpPr>
        <p:spPr bwMode="auto">
          <a:xfrm>
            <a:off x="3500430" y="2857496"/>
            <a:ext cx="2000264" cy="142876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O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ACTIVIDADES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O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O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APRENDIZ</a:t>
            </a:r>
            <a:endParaRPr kumimoji="0" lang="es-CO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cxnSp>
        <p:nvCxnSpPr>
          <p:cNvPr id="7" name="6 Conector recto de flecha"/>
          <p:cNvCxnSpPr/>
          <p:nvPr/>
        </p:nvCxnSpPr>
        <p:spPr bwMode="auto">
          <a:xfrm flipV="1">
            <a:off x="5572132" y="2786058"/>
            <a:ext cx="500066" cy="357190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5786446" y="1857364"/>
            <a:ext cx="292895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CO" sz="1600" dirty="0" smtClean="0">
                <a:solidFill>
                  <a:srgbClr val="FF9933"/>
                </a:solidFill>
                <a:latin typeface="Arial" charset="0"/>
              </a:rPr>
              <a:t>Ayudas metodológicas</a:t>
            </a:r>
          </a:p>
          <a:p>
            <a:pPr algn="ctr" eaLnBrk="0" hangingPunct="0"/>
            <a:r>
              <a:rPr lang="es-CO" sz="1600" dirty="0" smtClean="0">
                <a:solidFill>
                  <a:srgbClr val="FF9933"/>
                </a:solidFill>
                <a:latin typeface="Arial" charset="0"/>
              </a:rPr>
              <a:t>(formulas de cálculo, metodología optimizada…)</a:t>
            </a:r>
          </a:p>
        </p:txBody>
      </p:sp>
      <p:cxnSp>
        <p:nvCxnSpPr>
          <p:cNvPr id="9" name="8 Conector recto de flecha"/>
          <p:cNvCxnSpPr/>
          <p:nvPr/>
        </p:nvCxnSpPr>
        <p:spPr bwMode="auto">
          <a:xfrm>
            <a:off x="5572132" y="4071942"/>
            <a:ext cx="571504" cy="285752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5786446" y="4143380"/>
            <a:ext cx="285752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CO" sz="1600" dirty="0" smtClean="0">
                <a:solidFill>
                  <a:srgbClr val="FF9933"/>
                </a:solidFill>
                <a:latin typeface="Arial" charset="0"/>
              </a:rPr>
              <a:t>Ayudas técnicas</a:t>
            </a:r>
          </a:p>
          <a:p>
            <a:pPr algn="ctr" eaLnBrk="0" hangingPunct="0"/>
            <a:r>
              <a:rPr lang="es-CO" sz="1600" dirty="0" smtClean="0">
                <a:solidFill>
                  <a:srgbClr val="FF9933"/>
                </a:solidFill>
                <a:latin typeface="Arial" charset="0"/>
              </a:rPr>
              <a:t>(Software y tutorial)</a:t>
            </a:r>
          </a:p>
        </p:txBody>
      </p:sp>
      <p:cxnSp>
        <p:nvCxnSpPr>
          <p:cNvPr id="11" name="10 Conector recto de flecha"/>
          <p:cNvCxnSpPr/>
          <p:nvPr/>
        </p:nvCxnSpPr>
        <p:spPr bwMode="auto">
          <a:xfrm rot="10800000">
            <a:off x="2714612" y="2714620"/>
            <a:ext cx="714380" cy="430216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714348" y="1500174"/>
            <a:ext cx="228601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CO" sz="1600" dirty="0" smtClean="0">
                <a:solidFill>
                  <a:srgbClr val="FF9933"/>
                </a:solidFill>
                <a:latin typeface="Arial" charset="0"/>
              </a:rPr>
              <a:t>Base de datos generales</a:t>
            </a:r>
          </a:p>
          <a:p>
            <a:pPr algn="ctr" eaLnBrk="0" hangingPunct="0"/>
            <a:r>
              <a:rPr lang="es-CO" sz="1600" dirty="0" smtClean="0">
                <a:solidFill>
                  <a:srgbClr val="FF9933"/>
                </a:solidFill>
                <a:latin typeface="Arial" charset="0"/>
              </a:rPr>
              <a:t>(léxico unidades, principios básico de física…)</a:t>
            </a: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714348" y="3643314"/>
            <a:ext cx="2214578" cy="1714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CO" sz="1600" dirty="0" smtClean="0">
                <a:solidFill>
                  <a:srgbClr val="FF9933"/>
                </a:solidFill>
                <a:latin typeface="Arial" charset="0"/>
              </a:rPr>
              <a:t>Base de datos específicos </a:t>
            </a:r>
          </a:p>
          <a:p>
            <a:pPr algn="ctr" eaLnBrk="0" hangingPunct="0"/>
            <a:r>
              <a:rPr lang="es-CO" sz="1600" dirty="0" smtClean="0">
                <a:solidFill>
                  <a:srgbClr val="FF9933"/>
                </a:solidFill>
                <a:latin typeface="Arial" charset="0"/>
              </a:rPr>
              <a:t>(guías técnicas constructor,  planos, video y fotos producto…) </a:t>
            </a:r>
          </a:p>
        </p:txBody>
      </p:sp>
      <p:cxnSp>
        <p:nvCxnSpPr>
          <p:cNvPr id="14" name="13 Conector recto de flecha"/>
          <p:cNvCxnSpPr/>
          <p:nvPr/>
        </p:nvCxnSpPr>
        <p:spPr bwMode="auto">
          <a:xfrm rot="10800000" flipV="1">
            <a:off x="2786050" y="4071942"/>
            <a:ext cx="642942" cy="355602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3000364" y="5429264"/>
            <a:ext cx="307183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s-CO" sz="2000" b="1" dirty="0" smtClean="0">
                <a:solidFill>
                  <a:srgbClr val="00B050"/>
                </a:solidFill>
                <a:latin typeface="Arial" charset="0"/>
              </a:rPr>
              <a:t>FORMALIZACIÓN </a:t>
            </a:r>
          </a:p>
          <a:p>
            <a:pPr algn="ctr" eaLnBrk="0" hangingPunct="0"/>
            <a:r>
              <a:rPr lang="es-CO" sz="2000" b="1" dirty="0" smtClean="0">
                <a:solidFill>
                  <a:srgbClr val="00B050"/>
                </a:solidFill>
                <a:latin typeface="Arial" charset="0"/>
              </a:rPr>
              <a:t>DE LOS CONOCIMIENTOS</a:t>
            </a:r>
            <a:endParaRPr lang="es-CO" sz="2000" b="1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16" name="15 Flecha abajo"/>
          <p:cNvSpPr/>
          <p:nvPr/>
        </p:nvSpPr>
        <p:spPr bwMode="auto">
          <a:xfrm>
            <a:off x="4214810" y="4357694"/>
            <a:ext cx="500066" cy="1000132"/>
          </a:xfrm>
          <a:prstGeom prst="downArrow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7" name="16 Flecha abajo"/>
          <p:cNvSpPr/>
          <p:nvPr/>
        </p:nvSpPr>
        <p:spPr bwMode="auto">
          <a:xfrm>
            <a:off x="4214810" y="2143116"/>
            <a:ext cx="500066" cy="642942"/>
          </a:xfrm>
          <a:prstGeom prst="downArrow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pic>
        <p:nvPicPr>
          <p:cNvPr id="18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5072074"/>
            <a:ext cx="1643074" cy="1477981"/>
          </a:xfrm>
          <a:prstGeom prst="rect">
            <a:avLst/>
          </a:prstGeom>
          <a:noFill/>
        </p:spPr>
      </p:pic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08" y="571480"/>
            <a:ext cx="4500594" cy="428628"/>
          </a:xfrm>
        </p:spPr>
        <p:txBody>
          <a:bodyPr>
            <a:noAutofit/>
          </a:bodyPr>
          <a:lstStyle/>
          <a:p>
            <a:pPr algn="ctr"/>
            <a:r>
              <a:rPr lang="es-CO" sz="2000" b="1" dirty="0" smtClean="0">
                <a:solidFill>
                  <a:srgbClr val="0070C0"/>
                </a:solidFill>
                <a:latin typeface="Calibri" pitchFamily="34" charset="0"/>
              </a:rPr>
              <a:t>ESTRUCTURA de las GUÍAS</a:t>
            </a:r>
            <a:endParaRPr lang="es-CO" sz="2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24" name="2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5003-7B6A-4B50-8184-B7FB1BFBC5BE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23" name="12 Rectángulo"/>
          <p:cNvSpPr/>
          <p:nvPr/>
        </p:nvSpPr>
        <p:spPr>
          <a:xfrm>
            <a:off x="0" y="1928802"/>
            <a:ext cx="553998" cy="4240071"/>
          </a:xfrm>
          <a:prstGeom prst="rect">
            <a:avLst/>
          </a:prstGeom>
        </p:spPr>
        <p:txBody>
          <a:bodyPr vert="vert270"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r>
              <a:rPr lang="es-CO" i="1" dirty="0" smtClean="0">
                <a:solidFill>
                  <a:srgbClr val="FFFFFF"/>
                </a:solidFill>
                <a:latin typeface="Arial Rounded MT Bold" pitchFamily="34" charset="0"/>
              </a:rPr>
              <a:t>Situaciones pedagógicas… 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</a:t>
            </a:r>
            <a:r>
              <a:rPr kumimoji="0" lang="fr-FR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 DE </a:t>
            </a: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FORMACIÓN</a:t>
            </a:r>
            <a:r>
              <a:rPr kumimoji="0" lang="fr-FR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PROFESIONAL</a:t>
            </a:r>
          </a:p>
        </p:txBody>
      </p:sp>
      <p:pic>
        <p:nvPicPr>
          <p:cNvPr id="26" name="Picture 2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51476" cy="642942"/>
          </a:xfrm>
          <a:prstGeom prst="rect">
            <a:avLst/>
          </a:prstGeom>
          <a:noFill/>
        </p:spPr>
      </p:pic>
      <p:pic>
        <p:nvPicPr>
          <p:cNvPr id="27" name="Picture 1" descr="G:\Projet_Colombie\Logos\Logo_Proje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/>
      <p:bldP spid="10" grpId="0"/>
      <p:bldP spid="12" grpId="0"/>
      <p:bldP spid="13" grpId="0"/>
      <p:bldP spid="15" grpId="0"/>
      <p:bldP spid="16" grpId="0" animBg="1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000100" y="1071546"/>
            <a:ext cx="4200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FF0000"/>
                </a:solidFill>
                <a:latin typeface="+mn-lt"/>
              </a:rPr>
              <a:t>1. PUESTA</a:t>
            </a:r>
            <a:r>
              <a:rPr lang="fr-FR" b="1" dirty="0" smtClean="0">
                <a:solidFill>
                  <a:srgbClr val="FF0000"/>
                </a:solidFill>
                <a:latin typeface="+mn-lt"/>
              </a:rPr>
              <a:t> EN </a:t>
            </a:r>
            <a:r>
              <a:rPr lang="es-CO" b="1" dirty="0" smtClean="0">
                <a:solidFill>
                  <a:srgbClr val="FF0000"/>
                </a:solidFill>
                <a:latin typeface="+mn-lt"/>
              </a:rPr>
              <a:t>SITUACIÓN</a:t>
            </a:r>
            <a:endParaRPr lang="es-CO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42976" y="1571612"/>
            <a:ext cx="700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800" dirty="0" smtClean="0"/>
              <a:t>Descripción del contexto (Planos, Características y Datos Técnicos)</a:t>
            </a:r>
          </a:p>
          <a:p>
            <a:r>
              <a:rPr lang="es-CO" sz="1800" dirty="0" smtClean="0"/>
              <a:t>	- Empresa, sector de actividad, proceso, máquina…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00100" y="2357430"/>
            <a:ext cx="2600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FF0000"/>
                </a:solidFill>
                <a:latin typeface="+mn-lt"/>
              </a:rPr>
              <a:t>2. PROBLEMÁTICA</a:t>
            </a:r>
            <a:endParaRPr lang="es-CO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42976" y="2857496"/>
            <a:ext cx="700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800" dirty="0" smtClean="0"/>
              <a:t>Problema técnico real del sector productivo que justifique las actividades y el aporte de conocimientos…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000100" y="3643314"/>
            <a:ext cx="4333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FF0000"/>
                </a:solidFill>
                <a:latin typeface="+mn-lt"/>
              </a:rPr>
              <a:t>3. ACTIVIDADES PROPUESTAS</a:t>
            </a:r>
            <a:endParaRPr lang="es-CO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142976" y="5500702"/>
            <a:ext cx="70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800" dirty="0" smtClean="0">
                <a:latin typeface="+mn-lt"/>
              </a:rPr>
              <a:t>Concluir sobre el problema planteado en la puesta en situación.</a:t>
            </a:r>
          </a:p>
          <a:p>
            <a:r>
              <a:rPr lang="es-CO" sz="1800" dirty="0" smtClean="0">
                <a:latin typeface="+mn-lt"/>
              </a:rPr>
              <a:t>Para los mejores aprendices que hay que ocupar con motivación (aporte suplementario de conocimientos, desarrollo de un mini proyecto en //…).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023912" y="5000636"/>
            <a:ext cx="633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FF0000"/>
                </a:solidFill>
                <a:latin typeface="+mn-lt"/>
              </a:rPr>
              <a:t>4. FORMALIZACIÓN Y/O PARA IR MAS LEJOS</a:t>
            </a:r>
            <a:endParaRPr lang="es-CO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142976" y="4143380"/>
            <a:ext cx="700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800" dirty="0" smtClean="0"/>
              <a:t>A partir de recursos… verbo en infinitivo…</a:t>
            </a:r>
          </a:p>
          <a:p>
            <a:r>
              <a:rPr lang="es-CO" sz="1800" dirty="0" smtClean="0"/>
              <a:t>	¿Necesidad de documento respuesta?</a:t>
            </a:r>
          </a:p>
        </p:txBody>
      </p:sp>
      <p:sp>
        <p:nvSpPr>
          <p:cNvPr id="20" name="1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5003-7B6A-4B50-8184-B7FB1BFBC5BE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18" name="12 Rectángulo"/>
          <p:cNvSpPr/>
          <p:nvPr/>
        </p:nvSpPr>
        <p:spPr>
          <a:xfrm>
            <a:off x="0" y="1928802"/>
            <a:ext cx="553998" cy="4240071"/>
          </a:xfrm>
          <a:prstGeom prst="rect">
            <a:avLst/>
          </a:prstGeom>
        </p:spPr>
        <p:txBody>
          <a:bodyPr vert="vert270"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r>
              <a:rPr lang="es-CO" i="1" smtClean="0">
                <a:solidFill>
                  <a:srgbClr val="FFFFFF"/>
                </a:solidFill>
                <a:latin typeface="Arial Rounded MT Bold" pitchFamily="34" charset="0"/>
              </a:rPr>
              <a:t>Situaciones pedagógicas… 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</a:t>
            </a:r>
            <a:r>
              <a:rPr kumimoji="0" lang="fr-FR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 DE </a:t>
            </a: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FORMACIÓN</a:t>
            </a:r>
            <a:r>
              <a:rPr kumimoji="0" lang="fr-FR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PROFESIONAL</a:t>
            </a:r>
          </a:p>
        </p:txBody>
      </p:sp>
      <p:cxnSp>
        <p:nvCxnSpPr>
          <p:cNvPr id="23" name="22 Conector angular"/>
          <p:cNvCxnSpPr>
            <a:stCxn id="10" idx="1"/>
            <a:endCxn id="7" idx="1"/>
          </p:cNvCxnSpPr>
          <p:nvPr/>
        </p:nvCxnSpPr>
        <p:spPr>
          <a:xfrm rot="10800000">
            <a:off x="1000100" y="2588263"/>
            <a:ext cx="142876" cy="3374104"/>
          </a:xfrm>
          <a:prstGeom prst="bentConnector3">
            <a:avLst>
              <a:gd name="adj1" fmla="val 25999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08" y="571480"/>
            <a:ext cx="4500594" cy="428628"/>
          </a:xfrm>
        </p:spPr>
        <p:txBody>
          <a:bodyPr>
            <a:noAutofit/>
          </a:bodyPr>
          <a:lstStyle/>
          <a:p>
            <a:pPr algn="ctr"/>
            <a:r>
              <a:rPr lang="es-CO" sz="2000" b="1" dirty="0" smtClean="0">
                <a:solidFill>
                  <a:srgbClr val="0070C0"/>
                </a:solidFill>
                <a:latin typeface="Calibri" pitchFamily="34" charset="0"/>
              </a:rPr>
              <a:t>ESTRUCTURA de las GUÍAS</a:t>
            </a:r>
            <a:endParaRPr lang="es-CO" sz="2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17" name="Picture 2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1476" cy="642942"/>
          </a:xfrm>
          <a:prstGeom prst="rect">
            <a:avLst/>
          </a:prstGeom>
          <a:noFill/>
        </p:spPr>
      </p:pic>
      <p:pic>
        <p:nvPicPr>
          <p:cNvPr id="19" name="Picture 1" descr="G:\Projet_Colombie\Logos\Logo_Proj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714348" y="1500174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dirty="0" smtClean="0"/>
              <a:t>PROGRAMAS DE FORMACIÓN</a:t>
            </a:r>
          </a:p>
        </p:txBody>
      </p:sp>
      <p:sp>
        <p:nvSpPr>
          <p:cNvPr id="14" name="13 Elipse"/>
          <p:cNvSpPr/>
          <p:nvPr/>
        </p:nvSpPr>
        <p:spPr>
          <a:xfrm>
            <a:off x="3286116" y="2428868"/>
            <a:ext cx="2714644" cy="207170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 smtClean="0">
                <a:latin typeface="Calibri" pitchFamily="34" charset="0"/>
              </a:rPr>
              <a:t>INSTITUCIÓN PARA LA FORMACIÓN PROFESIONAL</a:t>
            </a:r>
            <a:endParaRPr lang="es-CO" sz="2000" b="1" dirty="0">
              <a:latin typeface="Calibri" pitchFamily="34" charset="0"/>
            </a:endParaRPr>
          </a:p>
        </p:txBody>
      </p:sp>
      <p:cxnSp>
        <p:nvCxnSpPr>
          <p:cNvPr id="18" name="17 Conector recto de flecha"/>
          <p:cNvCxnSpPr>
            <a:stCxn id="6" idx="3"/>
            <a:endCxn id="14" idx="1"/>
          </p:cNvCxnSpPr>
          <p:nvPr/>
        </p:nvCxnSpPr>
        <p:spPr>
          <a:xfrm>
            <a:off x="2500298" y="1792562"/>
            <a:ext cx="1183369" cy="939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21" idx="2"/>
            <a:endCxn id="14" idx="0"/>
          </p:cNvCxnSpPr>
          <p:nvPr/>
        </p:nvCxnSpPr>
        <p:spPr>
          <a:xfrm rot="5400000">
            <a:off x="4239306" y="1989016"/>
            <a:ext cx="843985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3643306" y="1000108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dirty="0" smtClean="0"/>
              <a:t>EQUIPOS &amp; BANCOS DIDÁCTICOS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6429388" y="1857364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dirty="0" smtClean="0"/>
              <a:t>AMBIENTES DE FORMACIÓN </a:t>
            </a:r>
          </a:p>
        </p:txBody>
      </p:sp>
      <p:cxnSp>
        <p:nvCxnSpPr>
          <p:cNvPr id="26" name="25 Conector recto de flecha"/>
          <p:cNvCxnSpPr>
            <a:endCxn id="14" idx="7"/>
          </p:cNvCxnSpPr>
          <p:nvPr/>
        </p:nvCxnSpPr>
        <p:spPr>
          <a:xfrm rot="10800000" flipV="1">
            <a:off x="5603210" y="2143116"/>
            <a:ext cx="683303" cy="5891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1214414" y="4929198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dirty="0" smtClean="0"/>
              <a:t>TRANSFERENCIA TÉCNICA </a:t>
            </a:r>
          </a:p>
        </p:txBody>
      </p:sp>
      <p:cxnSp>
        <p:nvCxnSpPr>
          <p:cNvPr id="32" name="31 Conector recto de flecha"/>
          <p:cNvCxnSpPr>
            <a:stCxn id="31" idx="0"/>
            <a:endCxn id="14" idx="3"/>
          </p:cNvCxnSpPr>
          <p:nvPr/>
        </p:nvCxnSpPr>
        <p:spPr>
          <a:xfrm rot="5400000" flipH="1" flipV="1">
            <a:off x="2529517" y="3775048"/>
            <a:ext cx="732022" cy="15762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5500694" y="5072074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dirty="0" smtClean="0"/>
              <a:t>TRANSFERENCIA PEDAGÓGICA </a:t>
            </a:r>
          </a:p>
        </p:txBody>
      </p:sp>
      <p:cxnSp>
        <p:nvCxnSpPr>
          <p:cNvPr id="35" name="34 Conector recto de flecha"/>
          <p:cNvCxnSpPr>
            <a:stCxn id="34" idx="0"/>
            <a:endCxn id="14" idx="5"/>
          </p:cNvCxnSpPr>
          <p:nvPr/>
        </p:nvCxnSpPr>
        <p:spPr>
          <a:xfrm rot="16200000" flipV="1">
            <a:off x="5632428" y="4167957"/>
            <a:ext cx="874898" cy="933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14" idx="4"/>
            <a:endCxn id="22" idx="0"/>
          </p:cNvCxnSpPr>
          <p:nvPr/>
        </p:nvCxnSpPr>
        <p:spPr>
          <a:xfrm rot="5400000">
            <a:off x="3946918" y="5161372"/>
            <a:ext cx="1357322" cy="3571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3571868" y="5857892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dirty="0" smtClean="0">
                <a:solidFill>
                  <a:srgbClr val="FF0000"/>
                </a:solidFill>
              </a:rPr>
              <a:t>¿RELACIÓN ESCUELA-EMPRESA ?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5003-7B6A-4B50-8184-B7FB1BFBC5BE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48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</a:t>
            </a:r>
            <a:r>
              <a:rPr kumimoji="0" lang="fr-FR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 DE </a:t>
            </a: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FORMACIÓN</a:t>
            </a:r>
            <a:r>
              <a:rPr kumimoji="0" lang="fr-FR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PROFESIONAL</a:t>
            </a:r>
          </a:p>
        </p:txBody>
      </p:sp>
      <p:pic>
        <p:nvPicPr>
          <p:cNvPr id="27" name="Picture 1" descr="G:\Projet_Colombie\Logos\Logo_Proj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  <p:bldP spid="25" grpId="0"/>
      <p:bldP spid="31" grpId="0"/>
      <p:bldP spid="34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/>
          </p:cNvPicPr>
          <p:nvPr/>
        </p:nvPicPr>
        <p:blipFill>
          <a:blip r:embed="rId2" cstate="print"/>
          <a:srcRect t="5397"/>
          <a:stretch>
            <a:fillRect/>
          </a:stretch>
        </p:blipFill>
        <p:spPr bwMode="auto">
          <a:xfrm>
            <a:off x="1214414" y="1357298"/>
            <a:ext cx="7143800" cy="471490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1428728" y="642918"/>
            <a:ext cx="62151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s-ES" sz="2000" b="1" smtClean="0">
                <a:solidFill>
                  <a:srgbClr val="0070C0"/>
                </a:solidFill>
                <a:latin typeface="+mn-lt"/>
              </a:rPr>
              <a:t>IDENTIFICACIÓN de los SECTORES de ACTIVIDADES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928926" y="1643050"/>
            <a:ext cx="1428760" cy="35719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smtClean="0"/>
              <a:t>TRANSPORTE</a:t>
            </a:r>
            <a:endParaRPr lang="es-ES" sz="1400"/>
          </a:p>
        </p:txBody>
      </p:sp>
      <p:sp>
        <p:nvSpPr>
          <p:cNvPr id="7" name="6 Rectángulo"/>
          <p:cNvSpPr/>
          <p:nvPr/>
        </p:nvSpPr>
        <p:spPr>
          <a:xfrm>
            <a:off x="928662" y="2857496"/>
            <a:ext cx="2000264" cy="35719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smtClean="0"/>
              <a:t>SECTOR INDUSTRIAL</a:t>
            </a:r>
            <a:endParaRPr lang="es-ES" sz="1400"/>
          </a:p>
        </p:txBody>
      </p:sp>
      <p:sp>
        <p:nvSpPr>
          <p:cNvPr id="8" name="7 Rectángulo"/>
          <p:cNvSpPr/>
          <p:nvPr/>
        </p:nvSpPr>
        <p:spPr>
          <a:xfrm>
            <a:off x="5715008" y="3571876"/>
            <a:ext cx="2500330" cy="35719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smtClean="0"/>
              <a:t>SECTOR RESIDENCIAL</a:t>
            </a:r>
            <a:endParaRPr lang="es-ES" sz="1400"/>
          </a:p>
        </p:txBody>
      </p:sp>
      <p:sp>
        <p:nvSpPr>
          <p:cNvPr id="9" name="8 Rectángulo"/>
          <p:cNvSpPr/>
          <p:nvPr/>
        </p:nvSpPr>
        <p:spPr>
          <a:xfrm>
            <a:off x="785786" y="4929198"/>
            <a:ext cx="2500330" cy="35719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smtClean="0"/>
              <a:t>SECTOR COMERCIAL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0034" y="1214422"/>
            <a:ext cx="1428760" cy="35719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smtClean="0"/>
              <a:t>PRODUCCIÓN</a:t>
            </a:r>
            <a:endParaRPr lang="es-ES" sz="1400"/>
          </a:p>
        </p:txBody>
      </p:sp>
      <p:sp>
        <p:nvSpPr>
          <p:cNvPr id="11" name="10 Rectángulo"/>
          <p:cNvSpPr/>
          <p:nvPr/>
        </p:nvSpPr>
        <p:spPr>
          <a:xfrm>
            <a:off x="4357686" y="6000768"/>
            <a:ext cx="4000528" cy="64294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smtClean="0"/>
              <a:t>DISTRIBUCIÓN &amp; CONVERSIÓN DE LA ENERGÍA ELÉCTRICA (USO FINAL)</a:t>
            </a:r>
            <a:endParaRPr lang="es-ES" sz="1400"/>
          </a:p>
        </p:txBody>
      </p:sp>
      <p:pic>
        <p:nvPicPr>
          <p:cNvPr id="12" name="Picture 1" descr="G:\Projet_Colombie\Logos\Logo_Proj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12 Rectángulo"/>
          <p:cNvSpPr/>
          <p:nvPr/>
        </p:nvSpPr>
        <p:spPr>
          <a:xfrm>
            <a:off x="0" y="1857364"/>
            <a:ext cx="553998" cy="4293162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pPr algn="ctr" eaLnBrk="0" hangingPunct="0"/>
            <a:r>
              <a:rPr lang="es-ES" i="1" smtClean="0">
                <a:solidFill>
                  <a:srgbClr val="FFFFFF"/>
                </a:solidFill>
                <a:latin typeface="Arial Rounded MT Bold" pitchFamily="34" charset="0"/>
              </a:rPr>
              <a:t>Situaciones  profesionales...</a:t>
            </a:r>
            <a:endParaRPr lang="es-ES" i="1">
              <a:solidFill>
                <a:srgbClr val="FFFFFF"/>
              </a:solidFill>
              <a:latin typeface="Arial Rounded MT Bold" pitchFamily="34" charset="0"/>
            </a:endParaRPr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0FE1-0FF5-4655-9F81-CEBEF20AFB29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0" cap="none" spc="0" normalizeH="0" baseline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 DE FORMACIÓN PROFESIONAL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571480"/>
            <a:ext cx="7143800" cy="428628"/>
          </a:xfrm>
        </p:spPr>
        <p:txBody>
          <a:bodyPr>
            <a:noAutofit/>
          </a:bodyPr>
          <a:lstStyle/>
          <a:p>
            <a:pPr algn="ctr"/>
            <a:r>
              <a:rPr lang="es-CO" sz="2000" b="1" dirty="0" smtClean="0">
                <a:solidFill>
                  <a:srgbClr val="0070C0"/>
                </a:solidFill>
                <a:latin typeface="Calibri" pitchFamily="34" charset="0"/>
              </a:rPr>
              <a:t>PASANTÍA en EMPRESA</a:t>
            </a:r>
            <a:endParaRPr lang="es-CO" sz="2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5003-7B6A-4B50-8184-B7FB1BFBC5BE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6" name="5 Rectángulo"/>
          <p:cNvSpPr/>
          <p:nvPr/>
        </p:nvSpPr>
        <p:spPr>
          <a:xfrm>
            <a:off x="357158" y="1000108"/>
            <a:ext cx="842968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CO" b="1" dirty="0" smtClean="0">
                <a:solidFill>
                  <a:srgbClr val="FF0000"/>
                </a:solidFill>
              </a:rPr>
              <a:t>TECNICÓ</a:t>
            </a:r>
          </a:p>
          <a:p>
            <a:endParaRPr lang="es-CO" b="1" dirty="0" smtClean="0"/>
          </a:p>
          <a:p>
            <a:endParaRPr lang="es-CO" b="1" dirty="0" smtClean="0"/>
          </a:p>
          <a:p>
            <a:endParaRPr lang="es-CO" b="1" dirty="0" smtClean="0"/>
          </a:p>
          <a:p>
            <a:endParaRPr lang="es-CO" b="1" dirty="0" smtClean="0"/>
          </a:p>
          <a:p>
            <a:endParaRPr lang="es-CO" b="1" dirty="0" smtClean="0"/>
          </a:p>
          <a:p>
            <a:endParaRPr lang="es-CO" sz="800" b="1" dirty="0" smtClean="0"/>
          </a:p>
          <a:p>
            <a:pPr algn="r"/>
            <a:r>
              <a:rPr lang="es-CO" b="1" dirty="0" smtClean="0">
                <a:solidFill>
                  <a:srgbClr val="FF0000"/>
                </a:solidFill>
              </a:rPr>
              <a:t>TECNÓLOGO</a:t>
            </a:r>
          </a:p>
          <a:p>
            <a:endParaRPr lang="es-CO" b="1" dirty="0" smtClean="0">
              <a:solidFill>
                <a:srgbClr val="FFC000"/>
              </a:solidFill>
            </a:endParaRPr>
          </a:p>
          <a:p>
            <a:endParaRPr lang="es-CO" b="1" dirty="0" smtClean="0">
              <a:solidFill>
                <a:srgbClr val="FFC000"/>
              </a:solidFill>
            </a:endParaRPr>
          </a:p>
          <a:p>
            <a:endParaRPr lang="es-CO" b="1" dirty="0" smtClean="0">
              <a:solidFill>
                <a:srgbClr val="FFC000"/>
              </a:solidFill>
            </a:endParaRPr>
          </a:p>
          <a:p>
            <a:endParaRPr lang="es-CO" b="1" dirty="0" smtClean="0">
              <a:solidFill>
                <a:srgbClr val="FFC000"/>
              </a:solidFill>
            </a:endParaRPr>
          </a:p>
          <a:p>
            <a:endParaRPr lang="es-CO" b="1" dirty="0" smtClean="0">
              <a:solidFill>
                <a:srgbClr val="FFC000"/>
              </a:solidFill>
            </a:endParaRPr>
          </a:p>
          <a:p>
            <a:endParaRPr lang="es-CO" b="1" dirty="0" smtClean="0">
              <a:solidFill>
                <a:srgbClr val="FFC000"/>
              </a:solidFill>
            </a:endParaRPr>
          </a:p>
          <a:p>
            <a:pPr algn="r"/>
            <a:r>
              <a:rPr lang="es-CO" b="1" dirty="0" smtClean="0"/>
              <a:t>					(*) </a:t>
            </a:r>
            <a:r>
              <a:rPr lang="es-CO" sz="2000" b="1" dirty="0" smtClean="0"/>
              <a:t>Evaluación para certificación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785786" y="1571612"/>
          <a:ext cx="8001056" cy="1651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7322"/>
                <a:gridCol w="5099671"/>
                <a:gridCol w="1544063"/>
              </a:tblGrid>
              <a:tr h="370840">
                <a:tc>
                  <a:txBody>
                    <a:bodyPr/>
                    <a:lstStyle/>
                    <a:p>
                      <a:r>
                        <a:rPr lang="es-CO" b="1" dirty="0" smtClean="0"/>
                        <a:t>Periodo 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Fundamentación</a:t>
                      </a:r>
                      <a:r>
                        <a:rPr lang="es-CO" baseline="0" dirty="0" smtClean="0"/>
                        <a:t> básica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baseline="0" dirty="0" smtClean="0"/>
                        <a:t>6 semanas</a:t>
                      </a:r>
                      <a:endParaRPr lang="es-CO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b="1" dirty="0" smtClean="0"/>
                        <a:t>Periodo 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baseline="0" dirty="0" smtClean="0"/>
                        <a:t>Profundización de los conocimientos técnicos y Desarrollo de la autonomía</a:t>
                      </a:r>
                      <a:endParaRPr lang="es-CO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aseline="0" dirty="0" smtClean="0"/>
                        <a:t>8 semanas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b="1" dirty="0" smtClean="0"/>
                        <a:t>Periodo 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baseline="0" dirty="0" smtClean="0"/>
                        <a:t>Desarrollo de las competencias laborales vinculadas al sector productivo</a:t>
                      </a:r>
                      <a:endParaRPr lang="es-CO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aseline="0" dirty="0" smtClean="0"/>
                        <a:t>8 semanas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785786" y="3929066"/>
          <a:ext cx="8001056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7322"/>
                <a:gridCol w="3286148"/>
                <a:gridCol w="3357586"/>
              </a:tblGrid>
              <a:tr h="370840">
                <a:tc>
                  <a:txBody>
                    <a:bodyPr/>
                    <a:lstStyle/>
                    <a:p>
                      <a:r>
                        <a:rPr lang="es-CO" b="1" dirty="0" smtClean="0"/>
                        <a:t>Periodo 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baseline="0" dirty="0" smtClean="0"/>
                        <a:t>Profundización de los conocimientos técnicos</a:t>
                      </a:r>
                      <a:endParaRPr lang="es-CO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baseline="0" dirty="0" smtClean="0"/>
                        <a:t>3 semanas como Técnico (*)</a:t>
                      </a:r>
                      <a:endParaRPr lang="es-CO" dirty="0" smtClean="0"/>
                    </a:p>
                  </a:txBody>
                  <a:tcPr/>
                </a:tc>
              </a:tr>
              <a:tr h="185420">
                <a:tc rowSpan="2">
                  <a:txBody>
                    <a:bodyPr/>
                    <a:lstStyle/>
                    <a:p>
                      <a:r>
                        <a:rPr lang="es-CO" b="1" dirty="0" smtClean="0"/>
                        <a:t>Periodo 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Formación a la gestión de proyectos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4 semanas</a:t>
                      </a:r>
                      <a:r>
                        <a:rPr lang="es-CO" baseline="0" dirty="0" smtClean="0"/>
                        <a:t> </a:t>
                      </a:r>
                      <a:r>
                        <a:rPr lang="es-CO" dirty="0" smtClean="0"/>
                        <a:t>como Tecnólogo</a:t>
                      </a:r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Desarrollo de un proyecto industrial a partir de</a:t>
                      </a:r>
                      <a:r>
                        <a:rPr lang="es-CO" baseline="0" dirty="0" smtClean="0"/>
                        <a:t> </a:t>
                      </a:r>
                      <a:r>
                        <a:rPr lang="es-CO" dirty="0" smtClean="0"/>
                        <a:t>especificaciones</a:t>
                      </a:r>
                      <a:r>
                        <a:rPr lang="es-CO" baseline="0" dirty="0" smtClean="0"/>
                        <a:t> técnicas definidas por la empresa interesada - 168 h (*)</a:t>
                      </a:r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11 Conector recto de flecha"/>
          <p:cNvCxnSpPr/>
          <p:nvPr/>
        </p:nvCxnSpPr>
        <p:spPr>
          <a:xfrm rot="5400000">
            <a:off x="-749337" y="4749809"/>
            <a:ext cx="250033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214282" y="1857364"/>
            <a:ext cx="553998" cy="1458091"/>
          </a:xfrm>
          <a:prstGeom prst="rect">
            <a:avLst/>
          </a:prstGeom>
        </p:spPr>
        <p:txBody>
          <a:bodyPr vert="vert270"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r>
              <a:rPr lang="es-CO" i="1" dirty="0" smtClean="0">
                <a:solidFill>
                  <a:srgbClr val="FFFFFF"/>
                </a:solidFill>
                <a:latin typeface="Arial Rounded MT Bold" pitchFamily="34" charset="0"/>
              </a:rPr>
              <a:t>5 años… 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</a:t>
            </a:r>
            <a:r>
              <a:rPr kumimoji="0" lang="fr-FR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 DE </a:t>
            </a: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FORMACIÓN</a:t>
            </a:r>
            <a:r>
              <a:rPr kumimoji="0" lang="fr-FR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es-CO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PROFESIONAL</a:t>
            </a:r>
          </a:p>
        </p:txBody>
      </p:sp>
      <p:pic>
        <p:nvPicPr>
          <p:cNvPr id="16" name="Picture 1" descr="G:\Projet_Colombie\Logos\Logo_Proj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13 Botón de acción: Inicio">
            <a:hlinkClick r:id="rId4" action="ppaction://hlinksldjump" highlightClick="1"/>
          </p:cNvPr>
          <p:cNvSpPr/>
          <p:nvPr/>
        </p:nvSpPr>
        <p:spPr>
          <a:xfrm>
            <a:off x="500034" y="428604"/>
            <a:ext cx="642942" cy="7143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Triángulo isósceles"/>
          <p:cNvSpPr/>
          <p:nvPr/>
        </p:nvSpPr>
        <p:spPr>
          <a:xfrm>
            <a:off x="3857620" y="2000240"/>
            <a:ext cx="2928958" cy="3429024"/>
          </a:xfrm>
          <a:prstGeom prst="triangle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8369" name="Picture 1" descr="G:\Projet_Colombie\Logos\Logo_Proj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22 CuadroTexto">
            <a:hlinkClick r:id="rId4" action="ppaction://hlinkfile" tooltip="Tareas profesionales"/>
          </p:cNvPr>
          <p:cNvSpPr txBox="1"/>
          <p:nvPr/>
        </p:nvSpPr>
        <p:spPr>
          <a:xfrm>
            <a:off x="1000100" y="714356"/>
            <a:ext cx="67866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s-ES" sz="2000" b="1" smtClean="0">
                <a:solidFill>
                  <a:srgbClr val="0070C0"/>
                </a:solidFill>
                <a:latin typeface="+mn-lt"/>
              </a:rPr>
              <a:t>TAREAS LABORALES del SECTOR ELÉCTRICO </a:t>
            </a:r>
            <a:endParaRPr lang="es-ES" sz="2000" b="1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1857364"/>
            <a:ext cx="553998" cy="4337341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es-ES" i="1" smtClean="0">
                <a:solidFill>
                  <a:srgbClr val="FFFFFF"/>
                </a:solidFill>
                <a:latin typeface="Arial Rounded MT Bold" pitchFamily="34" charset="0"/>
              </a:rPr>
              <a:t>Actividades profesionales… </a:t>
            </a:r>
            <a:endParaRPr lang="es-ES">
              <a:solidFill>
                <a:srgbClr val="FFFFFF"/>
              </a:solidFill>
            </a:endParaRPr>
          </a:p>
        </p:txBody>
      </p:sp>
      <p:pic>
        <p:nvPicPr>
          <p:cNvPr id="10" name="9 Imagen" descr="C:\Users\sena\AppData\Local\Microsoft\Windows\Temporary Internet Files\Content.IE5\3LLITW9H\MCj03124660000[1].wm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631855" cy="59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0FE1-0FF5-4655-9F81-CEBEF20AFB29}" type="slidenum">
              <a:rPr lang="es-ES" smtClean="0"/>
              <a:pPr/>
              <a:t>3</a:t>
            </a:fld>
            <a:endParaRPr lang="es-ES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0" cap="none" spc="0" normalizeH="0" baseline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 DE FORMACIÓN PROFESIONAL</a:t>
            </a:r>
          </a:p>
        </p:txBody>
      </p:sp>
      <p:sp>
        <p:nvSpPr>
          <p:cNvPr id="13" name="12 CuadroTexto">
            <a:hlinkClick r:id="rId4" action="ppaction://hlinkfile" tooltip="Tareas profesionales"/>
          </p:cNvPr>
          <p:cNvSpPr txBox="1"/>
          <p:nvPr/>
        </p:nvSpPr>
        <p:spPr>
          <a:xfrm>
            <a:off x="1571604" y="4786322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" sz="2000" b="1" dirty="0" smtClean="0">
                <a:solidFill>
                  <a:srgbClr val="FF0000"/>
                </a:solidFill>
                <a:hlinkClick r:id="rId6" action="ppaction://hlinkfile" tooltip="Operario"/>
              </a:rPr>
              <a:t>Nivel OPERARIO</a:t>
            </a:r>
            <a:endParaRPr lang="es-ES" sz="2000" b="1" dirty="0" smtClean="0">
              <a:solidFill>
                <a:srgbClr val="FF0000"/>
              </a:solidFill>
            </a:endParaRPr>
          </a:p>
        </p:txBody>
      </p:sp>
      <p:pic>
        <p:nvPicPr>
          <p:cNvPr id="14" name="Picture 1" descr="G:\Projet_Colombie\Logos\Logo_Proj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15 CuadroTexto">
            <a:hlinkClick r:id="rId4" action="ppaction://hlinkfile" tooltip="Tareas profesionales"/>
          </p:cNvPr>
          <p:cNvSpPr txBox="1"/>
          <p:nvPr/>
        </p:nvSpPr>
        <p:spPr>
          <a:xfrm>
            <a:off x="1571604" y="2428868"/>
            <a:ext cx="335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" sz="2000" b="1" dirty="0" smtClean="0">
                <a:solidFill>
                  <a:srgbClr val="FF0000"/>
                </a:solidFill>
                <a:hlinkClick r:id="rId8" action="ppaction://hlinksldjump" tooltip="Tecnologo"/>
              </a:rPr>
              <a:t>Nivel TECNÓLOGO</a:t>
            </a:r>
            <a:endParaRPr lang="es-ES" sz="2000" b="1" dirty="0" smtClean="0">
              <a:solidFill>
                <a:srgbClr val="FF0000"/>
              </a:solidFill>
            </a:endParaRPr>
          </a:p>
        </p:txBody>
      </p:sp>
      <p:sp>
        <p:nvSpPr>
          <p:cNvPr id="17" name="16 CuadroTexto">
            <a:hlinkClick r:id="rId4" action="ppaction://hlinkfile" tooltip="Tareas profesionales"/>
          </p:cNvPr>
          <p:cNvSpPr txBox="1"/>
          <p:nvPr/>
        </p:nvSpPr>
        <p:spPr>
          <a:xfrm>
            <a:off x="1571604" y="3571876"/>
            <a:ext cx="328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" sz="2000" b="1" dirty="0" smtClean="0">
                <a:solidFill>
                  <a:srgbClr val="FF0000"/>
                </a:solidFill>
                <a:hlinkClick r:id="rId9" action="ppaction://hlinkfile" tooltip="Tecnico"/>
              </a:rPr>
              <a:t>Nivel TÉCNICO</a:t>
            </a:r>
            <a:endParaRPr lang="es-ES" sz="2000" b="1" dirty="0" smtClean="0">
              <a:solidFill>
                <a:srgbClr val="FF0000"/>
              </a:solidFill>
            </a:endParaRPr>
          </a:p>
        </p:txBody>
      </p:sp>
      <p:sp>
        <p:nvSpPr>
          <p:cNvPr id="20" name="19 CuadroTexto">
            <a:hlinkClick r:id="rId4" action="ppaction://hlinkfile" tooltip="Tareas profesionales"/>
          </p:cNvPr>
          <p:cNvSpPr txBox="1"/>
          <p:nvPr/>
        </p:nvSpPr>
        <p:spPr>
          <a:xfrm>
            <a:off x="5929322" y="3500438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s-ES" sz="2000" b="1" dirty="0" smtClean="0">
                <a:solidFill>
                  <a:srgbClr val="FF0000"/>
                </a:solidFill>
                <a:hlinkClick r:id="rId10" action="ppaction://hlinksldjump" tooltip="Pasantia"/>
              </a:rPr>
              <a:t>EMPRESA</a:t>
            </a:r>
            <a:endParaRPr lang="es-ES" sz="2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3" grpId="0"/>
      <p:bldP spid="16" grpId="0"/>
      <p:bldP spid="17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69" name="Picture 1" descr="G:\Projet_Colombie\Logos\Logo_Proj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5 Rectángulo"/>
          <p:cNvSpPr/>
          <p:nvPr/>
        </p:nvSpPr>
        <p:spPr>
          <a:xfrm>
            <a:off x="0" y="1857364"/>
            <a:ext cx="553998" cy="4337341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es-ES" i="1" smtClean="0">
                <a:solidFill>
                  <a:srgbClr val="FFFFFF"/>
                </a:solidFill>
                <a:latin typeface="Arial Rounded MT Bold" pitchFamily="34" charset="0"/>
              </a:rPr>
              <a:t>Actividades profesionales… </a:t>
            </a:r>
            <a:endParaRPr lang="es-ES">
              <a:solidFill>
                <a:srgbClr val="FFFFFF"/>
              </a:solidFill>
            </a:endParaRPr>
          </a:p>
        </p:txBody>
      </p:sp>
      <p:pic>
        <p:nvPicPr>
          <p:cNvPr id="10" name="9 Imagen" descr="C:\Users\sena\AppData\Local\Microsoft\Windows\Temporary Internet Files\Content.IE5\3LLITW9H\MCj03124660000[1].wm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631855" cy="59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0FE1-0FF5-4655-9F81-CEBEF20AFB29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0" cap="none" spc="0" normalizeH="0" baseline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 DE FORMACIÓN PROFESIONAL</a:t>
            </a:r>
          </a:p>
        </p:txBody>
      </p:sp>
      <p:pic>
        <p:nvPicPr>
          <p:cNvPr id="14" name="Picture 1" descr="G:\Projet_Colombie\Logos\Logo_Proj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642910" y="785794"/>
          <a:ext cx="8143932" cy="5678424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8143932"/>
              </a:tblGrid>
              <a:tr h="71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noProof="0" dirty="0" smtClean="0"/>
                        <a:t>1.PREPARACIÓN</a:t>
                      </a:r>
                      <a:endParaRPr lang="es-ES" sz="12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186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smtClean="0"/>
                        <a:t>Planear una obra</a:t>
                      </a:r>
                      <a:endParaRPr lang="es-ES" sz="1200" noProof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186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dirty="0" smtClean="0"/>
                        <a:t>Asegurar la gestión de los recursos humanos</a:t>
                      </a:r>
                      <a:endParaRPr lang="es-ES" sz="12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186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smtClean="0"/>
                        <a:t>Realizar los expedientes técnicos de ejecución</a:t>
                      </a:r>
                      <a:endParaRPr lang="es-E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186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smtClean="0"/>
                        <a:t>Analizar las causas de falla</a:t>
                      </a:r>
                      <a:endParaRPr lang="es-E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107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noProof="0" dirty="0" smtClean="0"/>
                        <a:t>2.REALIZACIÓN </a:t>
                      </a:r>
                      <a:endParaRPr lang="es-ES" sz="12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128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dirty="0" smtClean="0">
                          <a:solidFill>
                            <a:srgbClr val="FF0000"/>
                          </a:solidFill>
                          <a:hlinkClick r:id="rId6" action="ppaction://hlinksldjump" tooltip="Adaptar soluciones"/>
                        </a:rPr>
                        <a:t>Adaptar soluciones técnicas</a:t>
                      </a:r>
                      <a:endParaRPr lang="es-ES" sz="1200" noProof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186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smtClean="0"/>
                        <a:t>Ajustar parámetros de procedimiento y/o de proceso</a:t>
                      </a:r>
                      <a:endParaRPr lang="es-E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100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smtClean="0"/>
                        <a:t>Proponer mejoras de procedimiento y/o de organización</a:t>
                      </a:r>
                      <a:endParaRPr lang="es-E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134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smtClean="0"/>
                        <a:t>Realizar una obra o un equipamiento siguiendo un expediente de fabricación o de obra</a:t>
                      </a:r>
                      <a:endParaRPr lang="es-E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97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smtClean="0"/>
                        <a:t>Aplicar normas y/o reglamentos</a:t>
                      </a:r>
                      <a:endParaRPr lang="es-E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59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noProof="0" dirty="0" smtClean="0"/>
                        <a:t>3.COORDINACIÓN </a:t>
                      </a:r>
                      <a:endParaRPr lang="es-ES" sz="12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81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smtClean="0"/>
                        <a:t>Dirigir grupos de trabajo</a:t>
                      </a:r>
                      <a:endParaRPr lang="es-E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115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smtClean="0"/>
                        <a:t>Atender los técnicos presentando reglas de higiene y de seguridad</a:t>
                      </a:r>
                      <a:endParaRPr lang="es-E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148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smtClean="0"/>
                        <a:t>Seguir los tiempos de ejecución y la calidad de realización</a:t>
                      </a:r>
                      <a:endParaRPr lang="es-E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18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smtClean="0"/>
                        <a:t>Apoyar técnicamente a los operadores de mantenimiento</a:t>
                      </a:r>
                      <a:endParaRPr lang="es-E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71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noProof="0" smtClean="0"/>
                        <a:t>4.PUESTA A PUNTO</a:t>
                      </a:r>
                      <a:endParaRPr lang="es-ES" sz="1200" b="1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208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smtClean="0"/>
                        <a:t>Realizar las pruebas y las medidas necesarias para evaluar una obra, un equipamiento o un medio de producción</a:t>
                      </a:r>
                      <a:endParaRPr lang="es-E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smtClean="0"/>
                        <a:t>Controlar la conformidad y establecer acciones correctivas</a:t>
                      </a:r>
                      <a:endParaRPr lang="es-E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176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smtClean="0">
                          <a:hlinkClick r:id="rId7" action="ppaction://hlinksldjump" tooltip="Realizar la puesta a punto"/>
                        </a:rPr>
                        <a:t>Realizar la puesta a punto respetando reglas de seguridad</a:t>
                      </a:r>
                      <a:endParaRPr lang="es-E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139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smtClean="0"/>
                        <a:t>Proceder a la recepción con el cliente</a:t>
                      </a:r>
                      <a:endParaRPr lang="es-E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352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noProof="0" smtClean="0"/>
                        <a:t>5.MANTENIMIENTO</a:t>
                      </a:r>
                      <a:endParaRPr lang="es-ES" sz="1200" b="1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69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smtClean="0"/>
                        <a:t>Organizar  intervenciones de mantenimiento preventivo y curativo, locales o a distancia</a:t>
                      </a:r>
                      <a:endParaRPr lang="es-E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186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dirty="0" smtClean="0"/>
                        <a:t>Realizar los ajustes, las conexiones y reparaciones</a:t>
                      </a:r>
                      <a:endParaRPr lang="es-ES" sz="12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133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noProof="0" dirty="0" smtClean="0"/>
                        <a:t>6.RELACIÓN CLIENTE</a:t>
                      </a:r>
                      <a:endParaRPr lang="es-ES" sz="12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186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smtClean="0"/>
                        <a:t>Aconsejar técnicamente el cliente</a:t>
                      </a:r>
                      <a:endParaRPr lang="es-E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  <a:tr h="186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noProof="0" dirty="0" smtClean="0"/>
                        <a:t>Informar el cliente sobre el avance de la obra</a:t>
                      </a:r>
                      <a:endParaRPr lang="es-ES" sz="12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3" marR="40753" marT="0" marB="0" anchor="ctr"/>
                </a:tc>
              </a:tr>
            </a:tbl>
          </a:graphicData>
        </a:graphic>
      </p:graphicFrame>
      <p:sp>
        <p:nvSpPr>
          <p:cNvPr id="13" name="12 Botón de acción: Hacia delante o Siguiente">
            <a:hlinkClick r:id="rId8" action="ppaction://hlinksldjump" highlightClick="1"/>
          </p:cNvPr>
          <p:cNvSpPr/>
          <p:nvPr/>
        </p:nvSpPr>
        <p:spPr>
          <a:xfrm>
            <a:off x="8143900" y="5500702"/>
            <a:ext cx="571504" cy="5715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6643702" y="928670"/>
            <a:ext cx="2000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s-ES" b="1" dirty="0" smtClean="0">
                <a:solidFill>
                  <a:srgbClr val="FF0000"/>
                </a:solidFill>
              </a:rPr>
              <a:t>Nivel TECNÓLOGO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1857364"/>
            <a:ext cx="553998" cy="4337341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es-ES" i="1" smtClean="0">
                <a:solidFill>
                  <a:srgbClr val="FFFFFF"/>
                </a:solidFill>
                <a:latin typeface="Arial Rounded MT Bold" pitchFamily="34" charset="0"/>
              </a:rPr>
              <a:t>Actividades profesionales… 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0FE1-0FF5-4655-9F81-CEBEF20AFB29}" type="slidenum">
              <a:rPr lang="es-ES" smtClean="0"/>
              <a:pPr/>
              <a:t>5</a:t>
            </a:fld>
            <a:endParaRPr lang="es-E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0" cap="none" spc="0" normalizeH="0" baseline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 DE FORMACIÓN PROFESIONAL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1500166" y="1071546"/>
            <a:ext cx="4572000" cy="41088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800" smtClean="0"/>
              <a:t>Adaptar soluciones técnicas</a:t>
            </a:r>
            <a:endParaRPr lang="es-ES" sz="1800">
              <a:ea typeface="Calibri"/>
              <a:cs typeface="Times New Roman"/>
            </a:endParaRPr>
          </a:p>
        </p:txBody>
      </p:sp>
      <p:cxnSp>
        <p:nvCxnSpPr>
          <p:cNvPr id="13" name="12 Conector recto"/>
          <p:cNvCxnSpPr>
            <a:stCxn id="11" idx="1"/>
          </p:cNvCxnSpPr>
          <p:nvPr/>
        </p:nvCxnSpPr>
        <p:spPr>
          <a:xfrm rot="10800000" flipV="1">
            <a:off x="1500166" y="1276986"/>
            <a:ext cx="1588" cy="4509467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Elipse"/>
          <p:cNvSpPr/>
          <p:nvPr/>
        </p:nvSpPr>
        <p:spPr>
          <a:xfrm>
            <a:off x="1285852" y="1723361"/>
            <a:ext cx="428628" cy="42862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smtClean="0"/>
              <a:t>1</a:t>
            </a:r>
            <a:endParaRPr lang="es-ES" sz="1800" b="1"/>
          </a:p>
        </p:txBody>
      </p:sp>
      <p:sp>
        <p:nvSpPr>
          <p:cNvPr id="20" name="19 Rectángulo"/>
          <p:cNvSpPr/>
          <p:nvPr/>
        </p:nvSpPr>
        <p:spPr>
          <a:xfrm>
            <a:off x="2000232" y="1714488"/>
            <a:ext cx="2714644" cy="39215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800" smtClean="0">
                <a:solidFill>
                  <a:schemeClr val="tx1"/>
                </a:solidFill>
                <a:ea typeface="Calibri"/>
                <a:cs typeface="Times New Roman"/>
              </a:rPr>
              <a:t>Analizar el expédiente </a:t>
            </a:r>
            <a:endParaRPr lang="es-ES" sz="180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2000232" y="2500306"/>
            <a:ext cx="3143272" cy="39215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800" smtClean="0">
                <a:solidFill>
                  <a:schemeClr val="tx1"/>
                </a:solidFill>
                <a:ea typeface="Calibri"/>
                <a:cs typeface="Times New Roman"/>
              </a:rPr>
              <a:t>Escoger una solución técnica</a:t>
            </a:r>
            <a:endParaRPr lang="es-ES" sz="180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2000232" y="4857760"/>
            <a:ext cx="2928958" cy="39215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800" smtClean="0">
                <a:solidFill>
                  <a:schemeClr val="tx1"/>
                </a:solidFill>
                <a:ea typeface="Calibri"/>
                <a:cs typeface="Times New Roman"/>
              </a:rPr>
              <a:t>Determinar los costos</a:t>
            </a:r>
            <a:endParaRPr lang="es-ES" sz="180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2000232" y="3286124"/>
            <a:ext cx="4143404" cy="39215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800" smtClean="0">
                <a:solidFill>
                  <a:schemeClr val="tx1"/>
                </a:solidFill>
                <a:ea typeface="Calibri"/>
                <a:cs typeface="Times New Roman"/>
              </a:rPr>
              <a:t>Argumentar la solución técnica escogida </a:t>
            </a:r>
            <a:endParaRPr lang="es-ES" sz="180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2000232" y="4071942"/>
            <a:ext cx="3571900" cy="39215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800" smtClean="0">
                <a:solidFill>
                  <a:schemeClr val="tx1"/>
                </a:solidFill>
                <a:ea typeface="Calibri"/>
                <a:cs typeface="Times New Roman"/>
              </a:rPr>
              <a:t>Redactar los documentos técnicos</a:t>
            </a:r>
            <a:endParaRPr lang="es-ES" sz="180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31" name="30 Conector recto"/>
          <p:cNvCxnSpPr/>
          <p:nvPr/>
        </p:nvCxnSpPr>
        <p:spPr>
          <a:xfrm>
            <a:off x="1500166" y="1928802"/>
            <a:ext cx="483288" cy="3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Elipse"/>
          <p:cNvSpPr/>
          <p:nvPr/>
        </p:nvSpPr>
        <p:spPr>
          <a:xfrm>
            <a:off x="1285852" y="2500306"/>
            <a:ext cx="428628" cy="42862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smtClean="0"/>
              <a:t>2</a:t>
            </a:r>
            <a:endParaRPr lang="es-ES" sz="1800" b="1"/>
          </a:p>
        </p:txBody>
      </p:sp>
      <p:sp>
        <p:nvSpPr>
          <p:cNvPr id="46" name="45 Elipse"/>
          <p:cNvSpPr/>
          <p:nvPr/>
        </p:nvSpPr>
        <p:spPr>
          <a:xfrm>
            <a:off x="1285852" y="3286124"/>
            <a:ext cx="428628" cy="42862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smtClean="0"/>
              <a:t>3</a:t>
            </a:r>
            <a:endParaRPr lang="es-ES" sz="1800" b="1"/>
          </a:p>
        </p:txBody>
      </p:sp>
      <p:sp>
        <p:nvSpPr>
          <p:cNvPr id="56" name="55 Elipse"/>
          <p:cNvSpPr/>
          <p:nvPr/>
        </p:nvSpPr>
        <p:spPr>
          <a:xfrm>
            <a:off x="1285852" y="4071942"/>
            <a:ext cx="428628" cy="42862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smtClean="0"/>
              <a:t>4</a:t>
            </a:r>
            <a:endParaRPr lang="es-ES" sz="1800" b="1"/>
          </a:p>
        </p:txBody>
      </p:sp>
      <p:sp>
        <p:nvSpPr>
          <p:cNvPr id="75" name="74 Elipse"/>
          <p:cNvSpPr/>
          <p:nvPr/>
        </p:nvSpPr>
        <p:spPr>
          <a:xfrm>
            <a:off x="1285852" y="4857760"/>
            <a:ext cx="428628" cy="42862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smtClean="0"/>
              <a:t>5</a:t>
            </a:r>
            <a:endParaRPr lang="es-ES" sz="1800" b="1"/>
          </a:p>
        </p:txBody>
      </p:sp>
      <p:sp>
        <p:nvSpPr>
          <p:cNvPr id="52" name="51 Rectángulo"/>
          <p:cNvSpPr/>
          <p:nvPr/>
        </p:nvSpPr>
        <p:spPr>
          <a:xfrm>
            <a:off x="6429388" y="2500306"/>
            <a:ext cx="2071702" cy="1714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smtClean="0">
                <a:solidFill>
                  <a:srgbClr val="FF0000"/>
                </a:solidFill>
              </a:rPr>
              <a:t>Micro-competencias para realizar la tarea… </a:t>
            </a:r>
            <a:endParaRPr lang="es-ES" sz="2000">
              <a:solidFill>
                <a:srgbClr val="FF0000"/>
              </a:solidFill>
            </a:endParaRPr>
          </a:p>
        </p:txBody>
      </p:sp>
      <p:sp>
        <p:nvSpPr>
          <p:cNvPr id="54" name="53 Rectángulo"/>
          <p:cNvSpPr/>
          <p:nvPr/>
        </p:nvSpPr>
        <p:spPr>
          <a:xfrm>
            <a:off x="928662" y="571480"/>
            <a:ext cx="1928826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smtClean="0">
                <a:solidFill>
                  <a:srgbClr val="FF0000"/>
                </a:solidFill>
              </a:rPr>
              <a:t>TAREA… </a:t>
            </a:r>
            <a:endParaRPr lang="es-ES" sz="2000" b="1">
              <a:solidFill>
                <a:srgbClr val="FF0000"/>
              </a:solidFill>
            </a:endParaRPr>
          </a:p>
        </p:txBody>
      </p:sp>
      <p:cxnSp>
        <p:nvCxnSpPr>
          <p:cNvPr id="61" name="60 Conector recto"/>
          <p:cNvCxnSpPr/>
          <p:nvPr/>
        </p:nvCxnSpPr>
        <p:spPr>
          <a:xfrm>
            <a:off x="1500166" y="2714620"/>
            <a:ext cx="483288" cy="3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>
            <a:off x="1500166" y="3500438"/>
            <a:ext cx="483288" cy="3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>
            <a:off x="1500166" y="4286256"/>
            <a:ext cx="483288" cy="3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>
            <a:off x="1500166" y="5072074"/>
            <a:ext cx="483288" cy="3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Rectángulo"/>
          <p:cNvSpPr/>
          <p:nvPr/>
        </p:nvSpPr>
        <p:spPr>
          <a:xfrm>
            <a:off x="4786314" y="5286388"/>
            <a:ext cx="4059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Ejemplo n°1</a:t>
            </a:r>
            <a:endParaRPr lang="es-ES" sz="5400" b="1" cap="all" spc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2" name="Picture 1" descr="G:\Projet_Colombie\Logos\Logo_Proj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8" name="27 Imagen" descr="C:\Users\sena\AppData\Local\Microsoft\Windows\Temporary Internet Files\Content.IE5\3LLITW9H\MCj03124660000[1].wm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631855" cy="59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29 Botón de acción: Inicio">
            <a:hlinkClick r:id="rId6" action="ppaction://hlinksldjump" highlightClick="1"/>
          </p:cNvPr>
          <p:cNvSpPr/>
          <p:nvPr/>
        </p:nvSpPr>
        <p:spPr>
          <a:xfrm>
            <a:off x="7072330" y="4429132"/>
            <a:ext cx="642942" cy="7143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1857364"/>
            <a:ext cx="553998" cy="4337341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es-ES" i="1" smtClean="0">
                <a:solidFill>
                  <a:srgbClr val="FFFFFF"/>
                </a:solidFill>
                <a:latin typeface="Arial Rounded MT Bold" pitchFamily="34" charset="0"/>
              </a:rPr>
              <a:t>Actividades profesionales… 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0FE1-0FF5-4655-9F81-CEBEF20AFB29}" type="slidenum">
              <a:rPr lang="es-ES" smtClean="0"/>
              <a:pPr/>
              <a:t>6</a:t>
            </a:fld>
            <a:endParaRPr lang="es-E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0" cap="none" spc="0" normalizeH="0" baseline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 DE FORMACIÓN PROFESIONAL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1357290" y="1071546"/>
            <a:ext cx="6072230" cy="41088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800" smtClean="0">
                <a:solidFill>
                  <a:schemeClr val="bg1"/>
                </a:solidFill>
              </a:rPr>
              <a:t>Realizar la puesta a punto respetando reglas de seguridad</a:t>
            </a:r>
            <a:endParaRPr lang="es-ES" sz="1800" smtClean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cxnSp>
        <p:nvCxnSpPr>
          <p:cNvPr id="13" name="12 Conector recto"/>
          <p:cNvCxnSpPr>
            <a:stCxn id="11" idx="1"/>
          </p:cNvCxnSpPr>
          <p:nvPr/>
        </p:nvCxnSpPr>
        <p:spPr>
          <a:xfrm rot="10800000" flipV="1">
            <a:off x="1357290" y="1276986"/>
            <a:ext cx="1588" cy="5152407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18 Elipse"/>
          <p:cNvSpPr/>
          <p:nvPr/>
        </p:nvSpPr>
        <p:spPr>
          <a:xfrm>
            <a:off x="1142976" y="1785926"/>
            <a:ext cx="428628" cy="42862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smtClean="0"/>
              <a:t>1</a:t>
            </a:r>
            <a:endParaRPr lang="es-ES" sz="1800" b="1"/>
          </a:p>
        </p:txBody>
      </p:sp>
      <p:sp>
        <p:nvSpPr>
          <p:cNvPr id="20" name="19 Rectángulo"/>
          <p:cNvSpPr/>
          <p:nvPr/>
        </p:nvSpPr>
        <p:spPr>
          <a:xfrm>
            <a:off x="1928794" y="1785926"/>
            <a:ext cx="2714644" cy="41088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800" smtClean="0">
                <a:solidFill>
                  <a:schemeClr val="tx1"/>
                </a:solidFill>
                <a:ea typeface="Calibri"/>
                <a:cs typeface="Times New Roman"/>
              </a:rPr>
              <a:t>Analizar el expédiente </a:t>
            </a:r>
            <a:endParaRPr lang="es-ES" sz="180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1928794" y="2428868"/>
            <a:ext cx="3143272" cy="41088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800" smtClean="0">
                <a:solidFill>
                  <a:schemeClr val="tx1"/>
                </a:solidFill>
                <a:ea typeface="Calibri"/>
                <a:cs typeface="Times New Roman"/>
              </a:rPr>
              <a:t>Respetar un procedimiento</a:t>
            </a:r>
            <a:endParaRPr lang="es-ES" sz="180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1928794" y="4357694"/>
            <a:ext cx="3000396" cy="41088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800" smtClean="0">
                <a:solidFill>
                  <a:schemeClr val="tx1"/>
                </a:solidFill>
                <a:ea typeface="Calibri"/>
                <a:cs typeface="Times New Roman"/>
              </a:rPr>
              <a:t>Ajustar los parámetros</a:t>
            </a:r>
            <a:endParaRPr lang="es-ES" sz="180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1928794" y="3571876"/>
            <a:ext cx="4000528" cy="7294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800" smtClean="0">
                <a:solidFill>
                  <a:schemeClr val="tx1"/>
                </a:solidFill>
                <a:ea typeface="Calibri"/>
                <a:cs typeface="Times New Roman"/>
              </a:rPr>
              <a:t>Interpretar los indicadores, los resultados de medición y de pruebas</a:t>
            </a:r>
            <a:endParaRPr lang="es-ES" sz="180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1928794" y="3071810"/>
            <a:ext cx="3929090" cy="41088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800" smtClean="0">
                <a:solidFill>
                  <a:schemeClr val="tx1"/>
                </a:solidFill>
                <a:ea typeface="Calibri"/>
                <a:cs typeface="Times New Roman"/>
              </a:rPr>
              <a:t>Realizar operaciones de medición  </a:t>
            </a:r>
            <a:endParaRPr lang="es-ES" sz="180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31" name="30 Conector recto"/>
          <p:cNvCxnSpPr/>
          <p:nvPr/>
        </p:nvCxnSpPr>
        <p:spPr>
          <a:xfrm>
            <a:off x="1357290" y="2000240"/>
            <a:ext cx="571504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38 Elipse"/>
          <p:cNvSpPr/>
          <p:nvPr/>
        </p:nvSpPr>
        <p:spPr>
          <a:xfrm>
            <a:off x="1142976" y="2428868"/>
            <a:ext cx="428628" cy="42862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smtClean="0"/>
              <a:t>2</a:t>
            </a:r>
            <a:endParaRPr lang="es-ES" sz="1800" b="1"/>
          </a:p>
        </p:txBody>
      </p:sp>
      <p:sp>
        <p:nvSpPr>
          <p:cNvPr id="46" name="45 Elipse"/>
          <p:cNvSpPr/>
          <p:nvPr/>
        </p:nvSpPr>
        <p:spPr>
          <a:xfrm>
            <a:off x="1142976" y="3071810"/>
            <a:ext cx="428628" cy="42862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smtClean="0"/>
              <a:t>3</a:t>
            </a:r>
            <a:endParaRPr lang="es-ES" sz="1800" b="1"/>
          </a:p>
        </p:txBody>
      </p:sp>
      <p:sp>
        <p:nvSpPr>
          <p:cNvPr id="56" name="55 Elipse"/>
          <p:cNvSpPr/>
          <p:nvPr/>
        </p:nvSpPr>
        <p:spPr>
          <a:xfrm>
            <a:off x="1142976" y="3714752"/>
            <a:ext cx="428628" cy="42862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smtClean="0"/>
              <a:t>4</a:t>
            </a:r>
            <a:endParaRPr lang="es-ES" sz="1800" b="1"/>
          </a:p>
        </p:txBody>
      </p:sp>
      <p:sp>
        <p:nvSpPr>
          <p:cNvPr id="75" name="74 Elipse"/>
          <p:cNvSpPr/>
          <p:nvPr/>
        </p:nvSpPr>
        <p:spPr>
          <a:xfrm>
            <a:off x="1142976" y="4357694"/>
            <a:ext cx="428628" cy="42862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smtClean="0"/>
              <a:t>5</a:t>
            </a:r>
            <a:endParaRPr lang="es-ES" sz="1800" b="1"/>
          </a:p>
        </p:txBody>
      </p:sp>
      <p:sp>
        <p:nvSpPr>
          <p:cNvPr id="107" name="106 Rectángulo"/>
          <p:cNvSpPr/>
          <p:nvPr/>
        </p:nvSpPr>
        <p:spPr>
          <a:xfrm>
            <a:off x="6143636" y="2571744"/>
            <a:ext cx="2071702" cy="1714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smtClean="0">
                <a:solidFill>
                  <a:srgbClr val="FF0000"/>
                </a:solidFill>
              </a:rPr>
              <a:t>Micro-competencias para realizar la tarea… </a:t>
            </a:r>
            <a:endParaRPr lang="es-ES" sz="2000">
              <a:solidFill>
                <a:srgbClr val="FF0000"/>
              </a:solidFill>
            </a:endParaRPr>
          </a:p>
        </p:txBody>
      </p:sp>
      <p:sp>
        <p:nvSpPr>
          <p:cNvPr id="114" name="113 Rectángulo"/>
          <p:cNvSpPr/>
          <p:nvPr/>
        </p:nvSpPr>
        <p:spPr>
          <a:xfrm>
            <a:off x="1928794" y="5000636"/>
            <a:ext cx="2928958" cy="39215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800" smtClean="0">
                <a:solidFill>
                  <a:schemeClr val="tx1"/>
                </a:solidFill>
                <a:ea typeface="Calibri"/>
                <a:cs typeface="Times New Roman"/>
              </a:rPr>
              <a:t>Analizar las causas de fallas</a:t>
            </a:r>
            <a:endParaRPr lang="es-ES" sz="180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15" name="114 Elipse"/>
          <p:cNvSpPr/>
          <p:nvPr/>
        </p:nvSpPr>
        <p:spPr>
          <a:xfrm>
            <a:off x="1142976" y="5000636"/>
            <a:ext cx="428628" cy="42862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smtClean="0"/>
              <a:t>6</a:t>
            </a:r>
            <a:endParaRPr lang="es-ES" sz="1800" b="1"/>
          </a:p>
        </p:txBody>
      </p:sp>
      <p:sp>
        <p:nvSpPr>
          <p:cNvPr id="124" name="123 Rectángulo"/>
          <p:cNvSpPr/>
          <p:nvPr/>
        </p:nvSpPr>
        <p:spPr>
          <a:xfrm>
            <a:off x="928662" y="571480"/>
            <a:ext cx="1928826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smtClean="0">
                <a:solidFill>
                  <a:srgbClr val="FF0000"/>
                </a:solidFill>
              </a:rPr>
              <a:t>TAREA… </a:t>
            </a:r>
            <a:endParaRPr lang="es-ES" sz="2000" b="1">
              <a:solidFill>
                <a:srgbClr val="FF0000"/>
              </a:solidFill>
            </a:endParaRPr>
          </a:p>
        </p:txBody>
      </p:sp>
      <p:sp>
        <p:nvSpPr>
          <p:cNvPr id="162" name="161 Elipse"/>
          <p:cNvSpPr/>
          <p:nvPr/>
        </p:nvSpPr>
        <p:spPr>
          <a:xfrm>
            <a:off x="1142976" y="5643578"/>
            <a:ext cx="428628" cy="42862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smtClean="0"/>
              <a:t>7</a:t>
            </a:r>
            <a:endParaRPr lang="es-ES" sz="1800" b="1"/>
          </a:p>
        </p:txBody>
      </p:sp>
      <p:sp>
        <p:nvSpPr>
          <p:cNvPr id="168" name="167 Rectángulo"/>
          <p:cNvSpPr/>
          <p:nvPr/>
        </p:nvSpPr>
        <p:spPr>
          <a:xfrm>
            <a:off x="1928794" y="5643578"/>
            <a:ext cx="2928958" cy="39215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800" smtClean="0">
                <a:solidFill>
                  <a:schemeClr val="tx1"/>
                </a:solidFill>
                <a:ea typeface="Calibri"/>
                <a:cs typeface="Times New Roman"/>
              </a:rPr>
              <a:t>Redactar un informe</a:t>
            </a:r>
            <a:endParaRPr lang="es-ES" sz="180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73" name="172 Conector recto"/>
          <p:cNvCxnSpPr/>
          <p:nvPr/>
        </p:nvCxnSpPr>
        <p:spPr>
          <a:xfrm>
            <a:off x="1357290" y="2643182"/>
            <a:ext cx="571504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4" name="173 Conector recto"/>
          <p:cNvCxnSpPr/>
          <p:nvPr/>
        </p:nvCxnSpPr>
        <p:spPr>
          <a:xfrm>
            <a:off x="1357290" y="3286124"/>
            <a:ext cx="571504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5" name="174 Conector recto"/>
          <p:cNvCxnSpPr/>
          <p:nvPr/>
        </p:nvCxnSpPr>
        <p:spPr>
          <a:xfrm>
            <a:off x="1357290" y="3929066"/>
            <a:ext cx="571504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6" name="175 Conector recto"/>
          <p:cNvCxnSpPr/>
          <p:nvPr/>
        </p:nvCxnSpPr>
        <p:spPr>
          <a:xfrm>
            <a:off x="1357290" y="4572008"/>
            <a:ext cx="571504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7" name="176 Conector recto"/>
          <p:cNvCxnSpPr/>
          <p:nvPr/>
        </p:nvCxnSpPr>
        <p:spPr>
          <a:xfrm>
            <a:off x="1357290" y="5214950"/>
            <a:ext cx="571504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8" name="177 Conector recto"/>
          <p:cNvCxnSpPr/>
          <p:nvPr/>
        </p:nvCxnSpPr>
        <p:spPr>
          <a:xfrm>
            <a:off x="1357290" y="5857892"/>
            <a:ext cx="571504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9" name="178 Rectángulo"/>
          <p:cNvSpPr/>
          <p:nvPr/>
        </p:nvSpPr>
        <p:spPr>
          <a:xfrm>
            <a:off x="4786314" y="5286388"/>
            <a:ext cx="4059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Ejemplo n°2</a:t>
            </a:r>
            <a:endParaRPr lang="es-ES" sz="5400" b="1" cap="all" spc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5" name="Picture 1" descr="G:\Projet_Colombie\Logos\Logo_Proj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4" name="33 Botón de acción: Inicio">
            <a:hlinkClick r:id="rId5" action="ppaction://hlinksldjump" highlightClick="1"/>
          </p:cNvPr>
          <p:cNvSpPr/>
          <p:nvPr/>
        </p:nvSpPr>
        <p:spPr>
          <a:xfrm>
            <a:off x="7072330" y="4429132"/>
            <a:ext cx="642942" cy="7143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7" name="36 Imagen" descr="C:\Users\sena\AppData\Local\Microsoft\Windows\Temporary Internet Files\Content.IE5\3LLITW9H\MCj03124660000[1].wm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631855" cy="59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642910" y="2571744"/>
          <a:ext cx="8072494" cy="309941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145335"/>
                <a:gridCol w="3927159"/>
              </a:tblGrid>
              <a:tr h="104529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/>
                        <a:t>Conceptos</a:t>
                      </a:r>
                      <a:endParaRPr lang="fr-FR" sz="16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/>
                        <a:t>Circuitos eléctricos</a:t>
                      </a:r>
                      <a:endParaRPr lang="fr-FR" sz="16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/>
                        <a:t>Generadores y Receptores</a:t>
                      </a:r>
                      <a:endParaRPr lang="fr-FR" sz="16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/>
                        <a:t>Instrumentos de medición (Multimetro TRMS, osciloscopio, pinza multifunción, analizador…)</a:t>
                      </a:r>
                      <a:endParaRPr lang="fr-FR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78" marR="47878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14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/>
                        <a:t>FUENTES </a:t>
                      </a:r>
                      <a:r>
                        <a:rPr lang="es-CO" sz="1600" b="1" dirty="0" smtClean="0"/>
                        <a:t>de ENERGÍA y </a:t>
                      </a:r>
                      <a:r>
                        <a:rPr lang="es-CO" sz="1600" b="1" dirty="0"/>
                        <a:t>EXPLOTACIÓN </a:t>
                      </a:r>
                      <a:r>
                        <a:rPr lang="es-CO" sz="1600" b="1" dirty="0" smtClean="0"/>
                        <a:t>de la ENERGÍA en las APLICACIONES </a:t>
                      </a:r>
                      <a:r>
                        <a:rPr lang="es-CO" sz="1600" b="1" dirty="0"/>
                        <a:t>ELÉCTRICAS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/>
                        <a:t>CONVERSIÓN </a:t>
                      </a:r>
                      <a:r>
                        <a:rPr lang="es-CO" sz="1600" b="1" dirty="0" smtClean="0"/>
                        <a:t>de la ENERGÍA </a:t>
                      </a:r>
                      <a:r>
                        <a:rPr lang="es-CO" sz="1600" b="1" dirty="0"/>
                        <a:t>ELÉCTRICA </a:t>
                      </a:r>
                      <a:r>
                        <a:rPr lang="es-CO" sz="1600" b="1" dirty="0" smtClean="0"/>
                        <a:t>en las APLICACIONES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78" marR="47878" marT="0" marB="0"/>
                </a:tc>
              </a:tr>
              <a:tr h="252760">
                <a:tc row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600" dirty="0"/>
                        <a:t>Producción de la energía </a:t>
                      </a:r>
                      <a:r>
                        <a:rPr lang="es-CO" sz="1600" dirty="0" smtClean="0"/>
                        <a:t>eléctrica</a:t>
                      </a:r>
                      <a:endParaRPr lang="fr-F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78" marR="4787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600" dirty="0"/>
                        <a:t>Conversión electromecánica</a:t>
                      </a:r>
                      <a:endParaRPr lang="fr-F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78" marR="47878" marT="0" marB="0"/>
                </a:tc>
              </a:tr>
              <a:tr h="236980">
                <a:tc vMerge="1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endParaRPr lang="fr-F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78" marR="47878" marT="0" marB="0"/>
                </a:tc>
                <a:tc row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600" dirty="0"/>
                        <a:t>Diferentes tipos de accionadores electromecánico</a:t>
                      </a:r>
                      <a:endParaRPr lang="fr-F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78" marR="47878" marT="0" marB="0"/>
                </a:tc>
              </a:tr>
              <a:tr h="277857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  <a:tabLst/>
                        <a:defRPr/>
                      </a:pPr>
                      <a:r>
                        <a:rPr lang="es-CO" sz="1600" dirty="0" smtClean="0"/>
                        <a:t>Transporte de la energía eléctrica</a:t>
                      </a:r>
                      <a:endParaRPr lang="fr-FR" sz="1600" dirty="0" smtClean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endParaRPr lang="fr-F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78" marR="47878" marT="0" marB="0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9525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78" marR="47878" marT="0" marB="0"/>
                </a:tc>
                <a:tc row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600" dirty="0"/>
                        <a:t>Diferentes principios y selección de materiales</a:t>
                      </a:r>
                      <a:endParaRPr lang="fr-F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78" marR="47878" marT="0" marB="0"/>
                </a:tc>
              </a:tr>
              <a:tr h="27461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  <a:tabLst/>
                        <a:defRPr/>
                      </a:pPr>
                      <a:r>
                        <a:rPr lang="es-CO" sz="1600" dirty="0" smtClean="0"/>
                        <a:t>Distribución de la energía eléctrica</a:t>
                      </a:r>
                      <a:endParaRPr lang="fr-FR" sz="1600" dirty="0" smtClean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878" marR="47878" marT="0" marB="0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428596" y="857232"/>
            <a:ext cx="8436861" cy="40011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LÍNEAS TÉCNICAS del CONOCIMIENTOS para el DESAROLLO del PROGRAMA</a:t>
            </a:r>
            <a:endParaRPr kumimoji="0" lang="es-ES" sz="20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1857364"/>
            <a:ext cx="553998" cy="4283545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es-ES" i="1" smtClean="0">
                <a:solidFill>
                  <a:srgbClr val="FFFFFF"/>
                </a:solidFill>
                <a:latin typeface="Arial Rounded MT Bold" pitchFamily="34" charset="0"/>
              </a:rPr>
              <a:t>Referente de certificación…</a:t>
            </a:r>
            <a:endParaRPr lang="es-ES">
              <a:solidFill>
                <a:srgbClr val="FFFFFF"/>
              </a:solidFill>
            </a:endParaRPr>
          </a:p>
        </p:txBody>
      </p:sp>
      <p:pic>
        <p:nvPicPr>
          <p:cNvPr id="8" name="7 Imagen" descr="C:\Users\sena\AppData\Local\Microsoft\Windows\Temporary Internet Files\Content.IE5\3LLITW9H\MCj03124660000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31855" cy="59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4543-27F0-4F33-900D-1933A5485A5A}" type="slidenum">
              <a:rPr lang="es-ES" smtClean="0"/>
              <a:pPr/>
              <a:t>7</a:t>
            </a:fld>
            <a:endParaRPr lang="es-ES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0" cap="none" spc="0" normalizeH="0" baseline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 DE FORMACIÓN PROFESIONAL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785786" y="1357298"/>
            <a:ext cx="3714776" cy="928694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600" b="1" smtClean="0"/>
              <a:t>PRODUCCIÓN-TRANSPORTE-DISTRIBUCIÓN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600" b="1" smtClean="0"/>
              <a:t>de la ENERGÍA ELÉCTRICA</a:t>
            </a:r>
            <a:endParaRPr lang="es-ES" sz="1600"/>
          </a:p>
        </p:txBody>
      </p:sp>
      <p:sp>
        <p:nvSpPr>
          <p:cNvPr id="13" name="12 Rectángulo redondeado"/>
          <p:cNvSpPr/>
          <p:nvPr/>
        </p:nvSpPr>
        <p:spPr>
          <a:xfrm>
            <a:off x="4929190" y="1357298"/>
            <a:ext cx="3643338" cy="928694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600" b="1" smtClean="0"/>
              <a:t>CONVERSION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600" b="1" smtClean="0"/>
              <a:t>de la ENERGÍA ELÉCTRICA</a:t>
            </a:r>
            <a:endParaRPr lang="es-ES" sz="1600" b="1">
              <a:solidFill>
                <a:srgbClr val="FFFFFF"/>
              </a:solidFill>
              <a:ea typeface="Calibri"/>
              <a:cs typeface="Times New Roman"/>
            </a:endParaRPr>
          </a:p>
        </p:txBody>
      </p:sp>
      <p:pic>
        <p:nvPicPr>
          <p:cNvPr id="14" name="Picture 1" descr="G:\Projet_Colombie\Logos\Logo_Proj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642910" y="1071546"/>
          <a:ext cx="8072494" cy="500620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036247"/>
                <a:gridCol w="4036247"/>
              </a:tblGrid>
              <a:tr h="263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/>
                        <a:t>CALIDAD </a:t>
                      </a:r>
                      <a:r>
                        <a:rPr lang="es-CO" sz="1600" b="1" dirty="0" smtClean="0"/>
                        <a:t>de la ENERGÍA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 smtClean="0"/>
                        <a:t>EQUIPOS COMUNICANTES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0">
                <a:tc rowSpan="3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600" dirty="0"/>
                        <a:t>Sistemas de alimentación ininterrumpida (S.A.I</a:t>
                      </a:r>
                      <a:r>
                        <a:rPr lang="es-CO" sz="1600" dirty="0" smtClean="0"/>
                        <a:t>)</a:t>
                      </a:r>
                      <a:endParaRPr lang="fr-FR" sz="1600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8295" marR="6829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600"/>
                        <a:t>Adquisición de la información</a:t>
                      </a:r>
                      <a:endParaRPr lang="fr-F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263874">
                <a:tc vMerge="1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endParaRPr lang="fr-FR" sz="1600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8295" marR="6829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600"/>
                        <a:t>Tratamiento de la información</a:t>
                      </a:r>
                      <a:endParaRPr lang="fr-F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2468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600"/>
                        <a:t>Interfaz Hombre-Maquina (I.H.M)</a:t>
                      </a:r>
                      <a:endParaRPr lang="fr-F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26387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600"/>
                        <a:t>Protecciones contra el rayo</a:t>
                      </a:r>
                      <a:endParaRPr lang="fr-F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600" dirty="0"/>
                        <a:t>Transporte y </a:t>
                      </a:r>
                      <a:r>
                        <a:rPr lang="es-CO" sz="1600" dirty="0" smtClean="0"/>
                        <a:t>Gestión </a:t>
                      </a:r>
                      <a:r>
                        <a:rPr lang="es-CO" sz="1600" dirty="0"/>
                        <a:t>de la información</a:t>
                      </a:r>
                      <a:endParaRPr lang="fr-F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312289">
                <a:tc rowSpan="3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600" dirty="0"/>
                        <a:t>Compatibilidad electromagnética (coexistencia corrientes fuertes y corrientes escasos)</a:t>
                      </a:r>
                      <a:endParaRPr lang="fr-F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600"/>
                        <a:t>Procesos continuos</a:t>
                      </a:r>
                      <a:endParaRPr lang="fr-F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2638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/>
                        <a:t>SEGURIDAD </a:t>
                      </a:r>
                      <a:r>
                        <a:rPr lang="es-CO" sz="1600" b="1" dirty="0" smtClean="0"/>
                        <a:t>de </a:t>
                      </a:r>
                      <a:r>
                        <a:rPr lang="es-CO" sz="1600" b="1" dirty="0"/>
                        <a:t>MÁQUINAS </a:t>
                      </a:r>
                      <a:r>
                        <a:rPr lang="es-CO" sz="1600" b="1" dirty="0" smtClean="0"/>
                        <a:t>y CONFORMIDAD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52774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600" dirty="0"/>
                        <a:t>Puesta en seguridad de las máquinas de acuerdo </a:t>
                      </a:r>
                      <a:r>
                        <a:rPr lang="es-CO" sz="1600" dirty="0" smtClean="0"/>
                        <a:t>con </a:t>
                      </a:r>
                      <a:r>
                        <a:rPr lang="es-CO" sz="1600" dirty="0"/>
                        <a:t>la reglamentación vigente</a:t>
                      </a:r>
                      <a:endParaRPr lang="fr-F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52774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600" dirty="0"/>
                        <a:t>Comprensión y </a:t>
                      </a:r>
                      <a:r>
                        <a:rPr lang="es-CO" sz="1600" dirty="0" smtClean="0"/>
                        <a:t>Minimización </a:t>
                      </a:r>
                      <a:r>
                        <a:rPr lang="es-CO" sz="1600" dirty="0"/>
                        <a:t>de los armónicos</a:t>
                      </a:r>
                      <a:endParaRPr lang="fr-F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600"/>
                        <a:t>Normas que regulan la seguridad de las máquinas</a:t>
                      </a:r>
                      <a:endParaRPr lang="fr-F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79162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600"/>
                        <a:t>Compensación de energía reactiva en ambiente perturbado</a:t>
                      </a:r>
                      <a:endParaRPr lang="fr-F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600" smtClean="0"/>
                        <a:t>Planteamiento de </a:t>
                      </a:r>
                      <a:r>
                        <a:rPr lang="es-CO" sz="1600"/>
                        <a:t>recepción de una nueva máquina o reacondicionada frente a la reglamentación</a:t>
                      </a:r>
                      <a:endParaRPr lang="fr-FR" sz="1600" i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527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/>
                        <a:t>FUENTES </a:t>
                      </a:r>
                      <a:r>
                        <a:rPr lang="es-CO" sz="1600" b="1" dirty="0" smtClean="0"/>
                        <a:t>de </a:t>
                      </a:r>
                      <a:r>
                        <a:rPr lang="es-CO" sz="1600" b="1" dirty="0"/>
                        <a:t>ENERGÍA </a:t>
                      </a:r>
                      <a:r>
                        <a:rPr lang="es-CO" sz="1600" b="1" dirty="0" smtClean="0"/>
                        <a:t>y </a:t>
                      </a:r>
                      <a:r>
                        <a:rPr lang="es-CO" sz="1600" b="1" dirty="0"/>
                        <a:t>EXPLOTACIÓN </a:t>
                      </a:r>
                      <a:r>
                        <a:rPr lang="es-CO" sz="1600" b="1" dirty="0" smtClean="0"/>
                        <a:t>de la ENERGÍA en las APLICACIONES </a:t>
                      </a:r>
                      <a:r>
                        <a:rPr lang="es-CO" sz="1600" b="1" dirty="0"/>
                        <a:t>ELÉCTRICAS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  <a:tc row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600"/>
                        <a:t>Constituyentes de seguridad (apantallamientos, blindajes, sensores y relé de seguridad...)</a:t>
                      </a:r>
                      <a:endParaRPr lang="fr-F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95" marR="68295" marT="0" marB="0"/>
                </a:tc>
              </a:tr>
              <a:tr h="45891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600" dirty="0"/>
                        <a:t>Equipos comunicantes dedicados a la gestión de la energía eléctrica</a:t>
                      </a:r>
                      <a:endParaRPr lang="fr-FR" sz="1600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8295" marR="68295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0" y="1857364"/>
            <a:ext cx="553998" cy="4283545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es-ES" i="1" smtClean="0">
                <a:solidFill>
                  <a:srgbClr val="FFFFFF"/>
                </a:solidFill>
                <a:latin typeface="Arial Rounded MT Bold" pitchFamily="34" charset="0"/>
              </a:rPr>
              <a:t>Referente de certificación…</a:t>
            </a:r>
            <a:endParaRPr lang="es-ES">
              <a:solidFill>
                <a:srgbClr val="FFFFFF"/>
              </a:solidFill>
            </a:endParaRPr>
          </a:p>
        </p:txBody>
      </p:sp>
      <p:pic>
        <p:nvPicPr>
          <p:cNvPr id="9" name="8 Imagen" descr="C:\Users\sena\AppData\Local\Microsoft\Windows\Temporary Internet Files\Content.IE5\3LLITW9H\MCj03124660000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31855" cy="59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4543-27F0-4F33-900D-1933A5485A5A}" type="slidenum">
              <a:rPr lang="es-ES" smtClean="0"/>
              <a:pPr/>
              <a:t>8</a:t>
            </a:fld>
            <a:endParaRPr lang="es-ES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0" cap="none" spc="0" normalizeH="0" baseline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 DE FORMACIÓN PROFESIONAL</a:t>
            </a:r>
          </a:p>
        </p:txBody>
      </p:sp>
      <p:pic>
        <p:nvPicPr>
          <p:cNvPr id="8" name="Picture 1" descr="G:\Projet_Colombie\Logos\Logo_Proj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642910" y="1071546"/>
          <a:ext cx="8072494" cy="213306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8072494"/>
              </a:tblGrid>
              <a:tr h="337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 smtClean="0"/>
                        <a:t>ILUMINACIÓN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/>
                        <a:t>PLANTEAMIENTO </a:t>
                      </a:r>
                      <a:r>
                        <a:rPr lang="es-CO" sz="1600" b="1" dirty="0" smtClean="0"/>
                        <a:t>de </a:t>
                      </a:r>
                      <a:r>
                        <a:rPr lang="es-CO" sz="1600" b="1" dirty="0"/>
                        <a:t>PROYECTOS </a:t>
                      </a:r>
                      <a:r>
                        <a:rPr lang="es-CO" sz="1600" b="1" dirty="0" smtClean="0"/>
                        <a:t>y </a:t>
                      </a:r>
                      <a:r>
                        <a:rPr lang="es-CO" sz="1600" b="1" dirty="0"/>
                        <a:t>OBRAS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/>
                        <a:t>DOMOTICA/INMOTICA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987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600"/>
                        <a:t>Control de equipos vinculados a la comodidad</a:t>
                      </a:r>
                      <a:endParaRPr lang="fr-F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987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600" dirty="0"/>
                        <a:t>Cableados Estructurados - Equipos Voz / Datos / Imágenes (V.D.I)</a:t>
                      </a:r>
                      <a:endParaRPr lang="fr-F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987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600"/>
                        <a:t>Instalaciones especiales - Detección incendio y Intrusión</a:t>
                      </a:r>
                      <a:endParaRPr lang="fr-F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924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900"/>
                        <a:buFont typeface="Symbol"/>
                        <a:buChar char=""/>
                      </a:pPr>
                      <a:r>
                        <a:rPr lang="es-CO" sz="1600" dirty="0" smtClean="0"/>
                        <a:t>Redes de </a:t>
                      </a:r>
                      <a:r>
                        <a:rPr lang="es-CO" sz="1600" dirty="0"/>
                        <a:t>oficina (</a:t>
                      </a:r>
                      <a:r>
                        <a:rPr lang="es-ES" sz="1600" dirty="0"/>
                        <a:t>Wireless</a:t>
                      </a:r>
                      <a:r>
                        <a:rPr lang="es-CO" sz="1600" dirty="0"/>
                        <a:t>, Ethernet, Fibra óptica) / </a:t>
                      </a:r>
                      <a:r>
                        <a:rPr lang="es-CO" sz="1600" dirty="0" smtClean="0"/>
                        <a:t>Bus </a:t>
                      </a:r>
                      <a:r>
                        <a:rPr lang="es-CO" sz="1600" dirty="0"/>
                        <a:t>de automatización de edificios</a:t>
                      </a:r>
                      <a:endParaRPr lang="fr-F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0" y="1857364"/>
            <a:ext cx="553998" cy="4283545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es-ES" i="1" smtClean="0">
                <a:solidFill>
                  <a:srgbClr val="FFFFFF"/>
                </a:solidFill>
                <a:latin typeface="Arial Rounded MT Bold" pitchFamily="34" charset="0"/>
              </a:rPr>
              <a:t>Referente de certificación…</a:t>
            </a:r>
            <a:endParaRPr lang="es-ES">
              <a:solidFill>
                <a:srgbClr val="FFFFFF"/>
              </a:solidFill>
            </a:endParaRPr>
          </a:p>
        </p:txBody>
      </p:sp>
      <p:pic>
        <p:nvPicPr>
          <p:cNvPr id="7" name="6 Imagen" descr="C:\Users\sena\AppData\Local\Microsoft\Windows\Temporary Internet Files\Content.IE5\3LLITW9H\MCj03124660000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31855" cy="59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4543-27F0-4F33-900D-1933A5485A5A}" type="slidenum">
              <a:rPr lang="es-ES" smtClean="0"/>
              <a:pPr/>
              <a:t>9</a:t>
            </a:fld>
            <a:endParaRPr lang="es-ES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14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0" cap="none" spc="0" normalizeH="0" baseline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LÓGICA DE FORMACIÓN PROFESIONAL</a:t>
            </a:r>
          </a:p>
        </p:txBody>
      </p:sp>
      <p:pic>
        <p:nvPicPr>
          <p:cNvPr id="10" name="Picture 1" descr="G:\Projet_Colombie\Logos\Logo_Proj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21444"/>
            <a:ext cx="500034" cy="636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4862" y="0"/>
            <a:ext cx="2029138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3442</TotalTime>
  <Words>1840</Words>
  <Application>Microsoft Office PowerPoint</Application>
  <PresentationFormat>Affichage à l'écran (4:3)</PresentationFormat>
  <Paragraphs>418</Paragraphs>
  <Slides>20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Tema de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METODOLOGÍA</vt:lpstr>
      <vt:lpstr>Présentation PowerPoint</vt:lpstr>
      <vt:lpstr>ESTRUCTURA de las GUÍAS</vt:lpstr>
      <vt:lpstr>ESTRUCTURA de las GUÍAS</vt:lpstr>
      <vt:lpstr>Présentation PowerPoint</vt:lpstr>
      <vt:lpstr>PASANTÍA en EMPRESA</vt:lpstr>
    </vt:vector>
  </TitlesOfParts>
  <Company>Inspecteur Education Nationale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Logica de formacion profesional</dc:title>
  <dc:subject>Convenio SENA/SCHNEIDER-Electric/MEN</dc:subject>
  <dc:creator>J.A Torres</dc:creator>
  <cp:lastModifiedBy>RNR STI</cp:lastModifiedBy>
  <cp:revision>474</cp:revision>
  <cp:lastPrinted>1998-02-18T07:37:20Z</cp:lastPrinted>
  <dcterms:created xsi:type="dcterms:W3CDTF">1998-02-18T06:43:55Z</dcterms:created>
  <dcterms:modified xsi:type="dcterms:W3CDTF">2013-11-04T12:24:02Z</dcterms:modified>
</cp:coreProperties>
</file>