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4"/>
  </p:notesMasterIdLst>
  <p:handoutMasterIdLst>
    <p:handoutMasterId r:id="rId35"/>
  </p:handoutMasterIdLst>
  <p:sldIdLst>
    <p:sldId id="256" r:id="rId2"/>
    <p:sldId id="259" r:id="rId3"/>
    <p:sldId id="265" r:id="rId4"/>
    <p:sldId id="263" r:id="rId5"/>
    <p:sldId id="264" r:id="rId6"/>
    <p:sldId id="266" r:id="rId7"/>
    <p:sldId id="269" r:id="rId8"/>
    <p:sldId id="270" r:id="rId9"/>
    <p:sldId id="273" r:id="rId10"/>
    <p:sldId id="274" r:id="rId11"/>
    <p:sldId id="275" r:id="rId12"/>
    <p:sldId id="276" r:id="rId13"/>
    <p:sldId id="278" r:id="rId14"/>
    <p:sldId id="282" r:id="rId15"/>
    <p:sldId id="280" r:id="rId16"/>
    <p:sldId id="285" r:id="rId17"/>
    <p:sldId id="289" r:id="rId18"/>
    <p:sldId id="288" r:id="rId19"/>
    <p:sldId id="257" r:id="rId20"/>
    <p:sldId id="290" r:id="rId21"/>
    <p:sldId id="291" r:id="rId22"/>
    <p:sldId id="292" r:id="rId23"/>
    <p:sldId id="279" r:id="rId24"/>
    <p:sldId id="293" r:id="rId25"/>
    <p:sldId id="294" r:id="rId26"/>
    <p:sldId id="295" r:id="rId27"/>
    <p:sldId id="297" r:id="rId28"/>
    <p:sldId id="302" r:id="rId29"/>
    <p:sldId id="300" r:id="rId30"/>
    <p:sldId id="299" r:id="rId31"/>
    <p:sldId id="301" r:id="rId32"/>
    <p:sldId id="261" r:id="rId33"/>
  </p:sldIdLst>
  <p:sldSz cx="9144000" cy="6858000" type="screen4x3"/>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A2C7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1"/>
    <p:restoredTop sz="59838" autoAdjust="0"/>
  </p:normalViewPr>
  <p:slideViewPr>
    <p:cSldViewPr>
      <p:cViewPr varScale="1">
        <p:scale>
          <a:sx n="67" d="100"/>
          <a:sy n="67" d="100"/>
        </p:scale>
        <p:origin x="2944" y="184"/>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79" d="100"/>
          <a:sy n="79" d="100"/>
        </p:scale>
        <p:origin x="-1998"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handoutMaster" Target="handoutMasters/handoutMaster1.xml"/><Relationship Id="rId8" Type="http://schemas.openxmlformats.org/officeDocument/2006/relationships/slide" Target="slides/slide7.xml"/><Relationship Id="rId3" Type="http://schemas.openxmlformats.org/officeDocument/2006/relationships/slide" Target="slides/slide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fr-FR"/>
              <a:t>Auteur : matthieu.pasdeloup@ac-orleans-tours.fr</a:t>
            </a:r>
          </a:p>
        </p:txBody>
      </p:sp>
      <p:sp>
        <p:nvSpPr>
          <p:cNvPr id="3" name="Espace réservé de la date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278C598A-7263-4F81-915D-0AE0405F137C}" type="datetimeFigureOut">
              <a:rPr lang="fr-FR" smtClean="0"/>
              <a:pPr/>
              <a:t>01/07/2026</a:t>
            </a:fld>
            <a:endParaRPr lang="fr-FR"/>
          </a:p>
        </p:txBody>
      </p:sp>
      <p:sp>
        <p:nvSpPr>
          <p:cNvPr id="4" name="Espace réservé du pied de page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fr-FR"/>
          </a:p>
        </p:txBody>
      </p:sp>
      <p:sp>
        <p:nvSpPr>
          <p:cNvPr id="5" name="Espace réservé du numéro de diapositive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F90E0A53-28F2-4C54-A781-024B85E79C2E}" type="slidenum">
              <a:rPr lang="fr-FR" smtClean="0"/>
              <a:pPr/>
              <a:t>‹N°›</a:t>
            </a:fld>
            <a:endParaRPr lang="fr-FR"/>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f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fr-FR"/>
              <a:t>Auteur : matthieu.pasdeloup@ac-orleans-tours.fr</a:t>
            </a:r>
          </a:p>
        </p:txBody>
      </p:sp>
      <p:sp>
        <p:nvSpPr>
          <p:cNvPr id="3" name="Espace réservé de la date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90712ED-F0B8-42CC-B0F3-0D72F1D2C566}" type="datetimeFigureOut">
              <a:rPr lang="fr-FR" smtClean="0"/>
              <a:pPr/>
              <a:t>01/07/2026</a:t>
            </a:fld>
            <a:endParaRPr lang="fr-FR"/>
          </a:p>
        </p:txBody>
      </p:sp>
      <p:sp>
        <p:nvSpPr>
          <p:cNvPr id="4" name="Espace réservé de l'image des diapositives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commentaires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D28FDD7-6038-49DC-B4D8-BBC2D3E9C81A}" type="slidenum">
              <a:rPr lang="fr-FR" smtClean="0"/>
              <a:pPr/>
              <a:t>‹N°›</a:t>
            </a:fld>
            <a:endParaRPr lang="fr-FR"/>
          </a:p>
        </p:txBody>
      </p:sp>
    </p:spTree>
  </p:cSld>
  <p:clrMap bg1="lt1" tx1="dk1" bg2="lt2" tx2="dk2" accent1="accent1" accent2="accent2" accent3="accent3" accent4="accent4" accent5="accent5" accent6="accent6" hlink="hlink" folHlink="folHlink"/>
  <p:hf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slide" Target="../slides/slide18.xml"/><Relationship Id="rId1" Type="http://schemas.openxmlformats.org/officeDocument/2006/relationships/notesMaster" Target="../notesMasters/notesMaster1.xml"/><Relationship Id="rId4" Type="http://schemas.openxmlformats.org/officeDocument/2006/relationships/image" Target="../media/image22.jpeg"/></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r>
              <a:rPr lang="fr-FR" sz="1200" kern="1200" dirty="0">
                <a:solidFill>
                  <a:schemeClr val="tx1"/>
                </a:solidFill>
                <a:latin typeface="+mn-lt"/>
                <a:ea typeface="+mn-ea"/>
                <a:cs typeface="+mn-cs"/>
              </a:rPr>
              <a:t>Des</a:t>
            </a:r>
            <a:r>
              <a:rPr lang="fr-FR" sz="1200" kern="1200" baseline="0" dirty="0">
                <a:solidFill>
                  <a:schemeClr val="tx1"/>
                </a:solidFill>
                <a:latin typeface="+mn-lt"/>
                <a:ea typeface="+mn-ea"/>
                <a:cs typeface="+mn-cs"/>
              </a:rPr>
              <a:t> élèves sont répartis sur le réseau :</a:t>
            </a:r>
            <a:endParaRPr lang="fr-FR" sz="1200" kern="1200" dirty="0">
              <a:solidFill>
                <a:schemeClr val="tx1"/>
              </a:solidFill>
              <a:latin typeface="+mn-lt"/>
              <a:ea typeface="+mn-ea"/>
              <a:cs typeface="+mn-cs"/>
            </a:endParaRPr>
          </a:p>
          <a:p>
            <a:r>
              <a:rPr lang="fr-FR" sz="1200" b="1" kern="1200" dirty="0">
                <a:solidFill>
                  <a:schemeClr val="tx1"/>
                </a:solidFill>
                <a:latin typeface="+mn-lt"/>
                <a:ea typeface="+mn-ea"/>
                <a:cs typeface="+mn-cs"/>
              </a:rPr>
              <a:t>8</a:t>
            </a:r>
            <a:r>
              <a:rPr lang="fr-FR" sz="1200" kern="1200" dirty="0">
                <a:solidFill>
                  <a:schemeClr val="tx1"/>
                </a:solidFill>
                <a:latin typeface="+mn-lt"/>
                <a:ea typeface="+mn-ea"/>
                <a:cs typeface="+mn-cs"/>
              </a:rPr>
              <a:t> </a:t>
            </a:r>
            <a:r>
              <a:rPr lang="fr-FR" sz="1200" kern="1200" baseline="0" dirty="0">
                <a:solidFill>
                  <a:schemeClr val="tx1"/>
                </a:solidFill>
                <a:latin typeface="+mn-lt"/>
                <a:ea typeface="+mn-ea"/>
                <a:cs typeface="+mn-cs"/>
              </a:rPr>
              <a:t>élèves sont placés sur les point suivants : </a:t>
            </a:r>
          </a:p>
          <a:p>
            <a:r>
              <a:rPr lang="fr-FR" sz="1200" kern="1200" baseline="0" dirty="0">
                <a:solidFill>
                  <a:schemeClr val="tx1"/>
                </a:solidFill>
                <a:latin typeface="+mn-lt"/>
                <a:ea typeface="+mn-ea"/>
                <a:cs typeface="+mn-cs"/>
              </a:rPr>
              <a:t>- Console de la station météo</a:t>
            </a:r>
          </a:p>
          <a:p>
            <a:pPr marL="0" marR="0" indent="0" algn="l" defTabSz="914400" rtl="0" eaLnBrk="1" fontAlgn="auto" latinLnBrk="0" hangingPunct="1">
              <a:lnSpc>
                <a:spcPct val="100000"/>
              </a:lnSpc>
              <a:spcBef>
                <a:spcPts val="0"/>
              </a:spcBef>
              <a:spcAft>
                <a:spcPts val="0"/>
              </a:spcAft>
              <a:buClrTx/>
              <a:buSzTx/>
              <a:buFontTx/>
              <a:buNone/>
              <a:tabLst/>
              <a:defRPr/>
            </a:pPr>
            <a:r>
              <a:rPr lang="fr-FR" sz="1200" kern="1200" baseline="0" dirty="0">
                <a:solidFill>
                  <a:schemeClr val="tx1"/>
                </a:solidFill>
                <a:latin typeface="+mn-lt"/>
                <a:ea typeface="+mn-ea"/>
                <a:cs typeface="+mn-cs"/>
              </a:rPr>
              <a:t>- Routeur WIFI</a:t>
            </a:r>
          </a:p>
          <a:p>
            <a:pPr marL="0" marR="0" indent="0" algn="l" defTabSz="914400" rtl="0" eaLnBrk="1" fontAlgn="auto" latinLnBrk="0" hangingPunct="1">
              <a:lnSpc>
                <a:spcPct val="100000"/>
              </a:lnSpc>
              <a:spcBef>
                <a:spcPts val="0"/>
              </a:spcBef>
              <a:spcAft>
                <a:spcPts val="0"/>
              </a:spcAft>
              <a:buClrTx/>
              <a:buSzTx/>
              <a:buFontTx/>
              <a:buNone/>
              <a:tabLst/>
              <a:defRPr/>
            </a:pPr>
            <a:r>
              <a:rPr lang="fr-FR" sz="1200" kern="1200" baseline="0" dirty="0">
                <a:solidFill>
                  <a:schemeClr val="tx1"/>
                </a:solidFill>
                <a:latin typeface="+mn-lt"/>
                <a:ea typeface="+mn-ea"/>
                <a:cs typeface="+mn-cs"/>
              </a:rPr>
              <a:t>- </a:t>
            </a:r>
            <a:r>
              <a:rPr lang="fr-FR" sz="1200" kern="1200" baseline="0" dirty="0" err="1">
                <a:solidFill>
                  <a:schemeClr val="tx1"/>
                </a:solidFill>
                <a:latin typeface="+mn-lt"/>
                <a:ea typeface="+mn-ea"/>
                <a:cs typeface="+mn-cs"/>
              </a:rPr>
              <a:t>switch</a:t>
            </a:r>
            <a:endParaRPr lang="fr-FR" sz="1200"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fr-FR" sz="1200" kern="1200" baseline="0" dirty="0">
                <a:solidFill>
                  <a:schemeClr val="tx1"/>
                </a:solidFill>
                <a:latin typeface="+mn-lt"/>
                <a:ea typeface="+mn-ea"/>
                <a:cs typeface="+mn-cs"/>
              </a:rPr>
              <a:t>- Modem</a:t>
            </a:r>
          </a:p>
          <a:p>
            <a:pPr marL="0" marR="0" indent="0" algn="l" defTabSz="914400" rtl="0" eaLnBrk="1" fontAlgn="auto" latinLnBrk="0" hangingPunct="1">
              <a:lnSpc>
                <a:spcPct val="100000"/>
              </a:lnSpc>
              <a:spcBef>
                <a:spcPts val="0"/>
              </a:spcBef>
              <a:spcAft>
                <a:spcPts val="0"/>
              </a:spcAft>
              <a:buClrTx/>
              <a:buSzTx/>
              <a:buFontTx/>
              <a:buChar char="-"/>
              <a:tabLst/>
              <a:defRPr/>
            </a:pPr>
            <a:r>
              <a:rPr lang="fr-FR" sz="1200" kern="1200" baseline="0" dirty="0">
                <a:solidFill>
                  <a:schemeClr val="tx1"/>
                </a:solidFill>
                <a:latin typeface="+mn-lt"/>
                <a:ea typeface="+mn-ea"/>
                <a:cs typeface="+mn-cs"/>
              </a:rPr>
              <a:t>Serveur </a:t>
            </a:r>
            <a:r>
              <a:rPr lang="fr-FR" sz="1200" kern="1200" baseline="0" dirty="0" err="1">
                <a:solidFill>
                  <a:schemeClr val="tx1"/>
                </a:solidFill>
                <a:latin typeface="+mn-lt"/>
                <a:ea typeface="+mn-ea"/>
                <a:cs typeface="+mn-cs"/>
              </a:rPr>
              <a:t>Weatherundeground</a:t>
            </a:r>
            <a:r>
              <a:rPr lang="fr-FR" sz="1200" kern="1200" baseline="0" dirty="0">
                <a:solidFill>
                  <a:schemeClr val="tx1"/>
                </a:solidFill>
                <a:latin typeface="+mn-lt"/>
                <a:ea typeface="+mn-ea"/>
                <a:cs typeface="+mn-cs"/>
              </a:rPr>
              <a:t> du data center. (5.175.47.188)</a:t>
            </a:r>
          </a:p>
          <a:p>
            <a:pPr marL="0" marR="0" indent="0" algn="l" defTabSz="914400" rtl="0" eaLnBrk="1" fontAlgn="auto" latinLnBrk="0" hangingPunct="1">
              <a:lnSpc>
                <a:spcPct val="100000"/>
              </a:lnSpc>
              <a:spcBef>
                <a:spcPts val="0"/>
              </a:spcBef>
              <a:spcAft>
                <a:spcPts val="0"/>
              </a:spcAft>
              <a:buClrTx/>
              <a:buSzTx/>
              <a:buFontTx/>
              <a:buChar char="-"/>
              <a:tabLst/>
              <a:defRPr/>
            </a:pPr>
            <a:r>
              <a:rPr lang="fr-FR" sz="1200" kern="1200" baseline="0" dirty="0">
                <a:solidFill>
                  <a:schemeClr val="tx1"/>
                </a:solidFill>
                <a:latin typeface="+mn-lt"/>
                <a:ea typeface="+mn-ea"/>
                <a:cs typeface="+mn-cs"/>
              </a:rPr>
              <a:t> Antenne relais 4G/5G (1.XXX.XXX.XXX)</a:t>
            </a:r>
          </a:p>
          <a:p>
            <a:pPr>
              <a:buFontTx/>
              <a:buChar char="-"/>
            </a:pPr>
            <a:r>
              <a:rPr lang="fr-FR" sz="1200" kern="1200" baseline="0" dirty="0">
                <a:solidFill>
                  <a:schemeClr val="tx1"/>
                </a:solidFill>
                <a:latin typeface="+mn-lt"/>
                <a:ea typeface="+mn-ea"/>
                <a:cs typeface="+mn-cs"/>
              </a:rPr>
              <a:t> téléphone portable (12.XXX.XXX.XXX)</a:t>
            </a:r>
          </a:p>
          <a:p>
            <a:pPr>
              <a:buFontTx/>
              <a:buChar char="-"/>
            </a:pPr>
            <a:r>
              <a:rPr lang="fr-FR" sz="1200" kern="1200" baseline="0" dirty="0">
                <a:solidFill>
                  <a:schemeClr val="tx1"/>
                </a:solidFill>
                <a:latin typeface="+mn-lt"/>
                <a:ea typeface="+mn-ea"/>
                <a:cs typeface="+mn-cs"/>
              </a:rPr>
              <a:t> modem du FASTFOOD (13.XXX.XXX.XXX)</a:t>
            </a:r>
            <a:endParaRPr lang="fr-FR" sz="1200" kern="1200" dirty="0">
              <a:solidFill>
                <a:schemeClr val="tx1"/>
              </a:solidFill>
              <a:latin typeface="+mn-lt"/>
              <a:ea typeface="+mn-ea"/>
              <a:cs typeface="+mn-cs"/>
            </a:endParaRPr>
          </a:p>
          <a:p>
            <a:endParaRPr lang="fr-FR" sz="1200" kern="120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fr-FR" sz="1200" b="1" kern="1200" dirty="0">
                <a:latin typeface="+mn-lt"/>
                <a:ea typeface="+mn-ea"/>
                <a:cs typeface="+mn-cs"/>
              </a:rPr>
              <a:t> Pour le moment aucun élève n’est placé</a:t>
            </a:r>
            <a:r>
              <a:rPr lang="fr-FR" sz="1200" b="1" kern="1200" baseline="0" dirty="0">
                <a:latin typeface="+mn-lt"/>
                <a:ea typeface="+mn-ea"/>
                <a:cs typeface="+mn-cs"/>
              </a:rPr>
              <a:t> sur les places des</a:t>
            </a:r>
            <a:r>
              <a:rPr lang="fr-FR" sz="1200" b="1" kern="1200" dirty="0">
                <a:latin typeface="+mn-lt"/>
                <a:ea typeface="+mn-ea"/>
                <a:cs typeface="+mn-cs"/>
              </a:rPr>
              <a:t> routeurs.</a:t>
            </a:r>
          </a:p>
          <a:p>
            <a:endParaRPr lang="fr-FR" sz="1200" kern="1200" dirty="0">
              <a:solidFill>
                <a:schemeClr val="tx1"/>
              </a:solidFill>
              <a:latin typeface="+mn-lt"/>
              <a:ea typeface="+mn-ea"/>
              <a:cs typeface="+mn-cs"/>
            </a:endParaRPr>
          </a:p>
        </p:txBody>
      </p:sp>
      <p:sp>
        <p:nvSpPr>
          <p:cNvPr id="4" name="Espace réservé du numéro de diapositive 3"/>
          <p:cNvSpPr>
            <a:spLocks noGrp="1"/>
          </p:cNvSpPr>
          <p:nvPr>
            <p:ph type="sldNum" sz="quarter" idx="10"/>
          </p:nvPr>
        </p:nvSpPr>
        <p:spPr/>
        <p:txBody>
          <a:bodyPr/>
          <a:lstStyle/>
          <a:p>
            <a:fld id="{BD28FDD7-6038-49DC-B4D8-BBC2D3E9C81A}" type="slidenum">
              <a:rPr lang="fr-FR" smtClean="0"/>
              <a:pPr/>
              <a:t>1</a:t>
            </a:fld>
            <a:endParaRPr lang="fr-FR"/>
          </a:p>
        </p:txBody>
      </p:sp>
      <p:sp>
        <p:nvSpPr>
          <p:cNvPr id="6" name="Espace réservé de l'en-tête 5"/>
          <p:cNvSpPr>
            <a:spLocks noGrp="1"/>
          </p:cNvSpPr>
          <p:nvPr>
            <p:ph type="hdr" sz="quarter" idx="11"/>
          </p:nvPr>
        </p:nvSpPr>
        <p:spPr>
          <a:xfrm>
            <a:off x="0" y="0"/>
            <a:ext cx="6858000" cy="457200"/>
          </a:xfrm>
        </p:spPr>
        <p:txBody>
          <a:bodyPr/>
          <a:lstStyle/>
          <a:p>
            <a:r>
              <a:rPr lang="fr-FR"/>
              <a:t>Auteur : matthieu.pasdeloup@ac-orleans-tours.fr</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lnSpcReduction="10000"/>
          </a:bodyPr>
          <a:lstStyle/>
          <a:p>
            <a:r>
              <a:rPr lang="fr-FR" sz="1200" kern="1200" dirty="0">
                <a:solidFill>
                  <a:schemeClr val="tx1"/>
                </a:solidFill>
                <a:latin typeface="+mn-lt"/>
                <a:ea typeface="+mn-ea"/>
                <a:cs typeface="+mn-cs"/>
              </a:rPr>
              <a:t>Le professeur distribue les </a:t>
            </a:r>
            <a:r>
              <a:rPr lang="fr-FR" sz="1200" b="1" kern="1200" dirty="0">
                <a:solidFill>
                  <a:schemeClr val="tx1"/>
                </a:solidFill>
                <a:latin typeface="+mn-lt"/>
                <a:ea typeface="+mn-ea"/>
                <a:cs typeface="+mn-cs"/>
              </a:rPr>
              <a:t>10</a:t>
            </a:r>
            <a:r>
              <a:rPr lang="fr-FR" sz="1200" kern="1200" dirty="0">
                <a:solidFill>
                  <a:schemeClr val="tx1"/>
                </a:solidFill>
                <a:latin typeface="+mn-lt"/>
                <a:ea typeface="+mn-ea"/>
                <a:cs typeface="+mn-cs"/>
              </a:rPr>
              <a:t> tables de</a:t>
            </a:r>
            <a:r>
              <a:rPr lang="fr-FR" sz="1200" kern="1200" baseline="0" dirty="0">
                <a:solidFill>
                  <a:schemeClr val="tx1"/>
                </a:solidFill>
                <a:latin typeface="+mn-lt"/>
                <a:ea typeface="+mn-ea"/>
                <a:cs typeface="+mn-cs"/>
              </a:rPr>
              <a:t> routage à chacun des élèves placés sur un routeur.</a:t>
            </a:r>
          </a:p>
          <a:p>
            <a:endParaRPr lang="fr-FR" sz="1200" kern="1200" baseline="0" dirty="0">
              <a:solidFill>
                <a:schemeClr val="tx1"/>
              </a:solidFill>
              <a:latin typeface="+mn-lt"/>
              <a:ea typeface="+mn-ea"/>
              <a:cs typeface="+mn-cs"/>
            </a:endParaRPr>
          </a:p>
          <a:p>
            <a:r>
              <a:rPr lang="fr-FR" sz="1200" kern="1200" baseline="0" dirty="0">
                <a:solidFill>
                  <a:schemeClr val="tx1"/>
                </a:solidFill>
                <a:latin typeface="+mn-lt"/>
                <a:ea typeface="+mn-ea"/>
                <a:cs typeface="+mn-cs"/>
              </a:rPr>
              <a:t>Il explique la table de routage de routeur n°3 (affichée au tableau).</a:t>
            </a:r>
          </a:p>
          <a:p>
            <a:r>
              <a:rPr lang="fr-FR" sz="1200" kern="1200" baseline="0" dirty="0">
                <a:solidFill>
                  <a:schemeClr val="tx1"/>
                </a:solidFill>
                <a:latin typeface="+mn-lt"/>
                <a:ea typeface="+mn-ea"/>
                <a:cs typeface="+mn-cs"/>
              </a:rPr>
              <a:t>Il explique : Lorsqu’un routeur reçoit un message, il doit d’abord regarder à qui est destiner ce message (il trouve cette information sur le message). Puis, il regarde dans sa table de routage à qui il doit faire suivre le message. Exemple ; si le message doit arriver à 12.XXX.XXX.XXX, alors le routeur doit faire suivre le message au routeur 01.XXX.XXX.XXX</a:t>
            </a:r>
          </a:p>
          <a:p>
            <a:endParaRPr lang="fr-FR" sz="1200" kern="1200" baseline="0" dirty="0">
              <a:solidFill>
                <a:schemeClr val="tx1"/>
              </a:solidFill>
              <a:latin typeface="+mn-lt"/>
              <a:ea typeface="+mn-ea"/>
              <a:cs typeface="+mn-cs"/>
            </a:endParaRPr>
          </a:p>
          <a:p>
            <a:r>
              <a:rPr lang="fr-FR" sz="1200" kern="1200" dirty="0">
                <a:solidFill>
                  <a:schemeClr val="tx1"/>
                </a:solidFill>
                <a:latin typeface="+mn-lt"/>
                <a:ea typeface="+mn-ea"/>
                <a:cs typeface="+mn-cs"/>
              </a:rPr>
              <a:t>QUESTION AUX ELEVES : Si ce</a:t>
            </a:r>
            <a:r>
              <a:rPr lang="fr-FR" sz="1200" kern="1200" baseline="0" dirty="0">
                <a:solidFill>
                  <a:schemeClr val="tx1"/>
                </a:solidFill>
                <a:latin typeface="+mn-lt"/>
                <a:ea typeface="+mn-ea"/>
                <a:cs typeface="+mn-cs"/>
              </a:rPr>
              <a:t> routeur n°3 a un paquet pour 05.175.47.188, à quel routeur doit il donner le paquet ?</a:t>
            </a:r>
            <a:endParaRPr lang="fr-FR" sz="1200" kern="120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fr-FR" sz="1200" kern="1200" dirty="0">
                <a:solidFill>
                  <a:schemeClr val="tx1"/>
                </a:solidFill>
                <a:latin typeface="+mn-lt"/>
                <a:ea typeface="+mn-ea"/>
                <a:cs typeface="+mn-cs"/>
              </a:rPr>
              <a:t>REPONSE ATTENDUE : il doit donner</a:t>
            </a:r>
            <a:r>
              <a:rPr lang="fr-FR" sz="1200" kern="1200" baseline="0" dirty="0">
                <a:solidFill>
                  <a:schemeClr val="tx1"/>
                </a:solidFill>
                <a:latin typeface="+mn-lt"/>
                <a:ea typeface="+mn-ea"/>
                <a:cs typeface="+mn-cs"/>
              </a:rPr>
              <a:t> le paquet à 04.XXX.XXX.XXX</a:t>
            </a:r>
            <a:endParaRPr lang="fr-FR" sz="1200" kern="1200" dirty="0">
              <a:solidFill>
                <a:schemeClr val="tx1"/>
              </a:solidFill>
              <a:latin typeface="+mn-lt"/>
              <a:ea typeface="+mn-ea"/>
              <a:cs typeface="+mn-cs"/>
            </a:endParaRPr>
          </a:p>
          <a:p>
            <a:endParaRPr lang="fr-FR" sz="1200"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fr-FR" sz="1200" kern="1200" dirty="0">
                <a:solidFill>
                  <a:schemeClr val="tx1"/>
                </a:solidFill>
                <a:latin typeface="+mn-lt"/>
                <a:ea typeface="+mn-ea"/>
                <a:cs typeface="+mn-cs"/>
              </a:rPr>
              <a:t>L’élève du routeur 3 passe le paquet à l’élève du routeur 4.</a:t>
            </a:r>
            <a:endParaRPr lang="fr-FR" sz="1200" kern="1200" baseline="0" dirty="0">
              <a:solidFill>
                <a:schemeClr val="tx1"/>
              </a:solidFill>
              <a:latin typeface="+mn-lt"/>
              <a:ea typeface="+mn-ea"/>
              <a:cs typeface="+mn-cs"/>
            </a:endParaRPr>
          </a:p>
          <a:p>
            <a:endParaRPr lang="fr-FR" sz="1200" kern="1200" dirty="0">
              <a:solidFill>
                <a:schemeClr val="tx1"/>
              </a:solidFill>
              <a:latin typeface="+mn-lt"/>
              <a:ea typeface="+mn-ea"/>
              <a:cs typeface="+mn-cs"/>
            </a:endParaRPr>
          </a:p>
          <a:p>
            <a:r>
              <a:rPr lang="fr-FR" sz="1200" kern="1200" dirty="0">
                <a:solidFill>
                  <a:schemeClr val="tx1"/>
                </a:solidFill>
                <a:latin typeface="+mn-lt"/>
                <a:ea typeface="+mn-ea"/>
                <a:cs typeface="+mn-cs"/>
              </a:rPr>
              <a:t> </a:t>
            </a:r>
          </a:p>
          <a:p>
            <a:endParaRPr lang="fr-FR" sz="1200" kern="1200" baseline="0" dirty="0">
              <a:solidFill>
                <a:schemeClr val="tx1"/>
              </a:solidFill>
              <a:latin typeface="+mn-lt"/>
              <a:ea typeface="+mn-ea"/>
              <a:cs typeface="+mn-cs"/>
            </a:endParaRPr>
          </a:p>
          <a:p>
            <a:endParaRPr lang="fr-FR" sz="1200" kern="1200" baseline="0" dirty="0">
              <a:solidFill>
                <a:schemeClr val="tx1"/>
              </a:solidFill>
              <a:latin typeface="+mn-lt"/>
              <a:ea typeface="+mn-ea"/>
              <a:cs typeface="+mn-cs"/>
            </a:endParaRPr>
          </a:p>
          <a:p>
            <a:endParaRPr lang="fr-FR" sz="1200" kern="1200" baseline="0" dirty="0">
              <a:solidFill>
                <a:schemeClr val="tx1"/>
              </a:solidFill>
              <a:latin typeface="+mn-lt"/>
              <a:ea typeface="+mn-ea"/>
              <a:cs typeface="+mn-cs"/>
            </a:endParaRPr>
          </a:p>
          <a:p>
            <a:endParaRPr lang="fr-FR" sz="1200" kern="1200" baseline="0" dirty="0">
              <a:solidFill>
                <a:schemeClr val="tx1"/>
              </a:solidFill>
              <a:latin typeface="+mn-lt"/>
              <a:ea typeface="+mn-ea"/>
              <a:cs typeface="+mn-cs"/>
            </a:endParaRPr>
          </a:p>
          <a:p>
            <a:endParaRPr lang="fr-FR" sz="1200" kern="1200" baseline="0" dirty="0">
              <a:solidFill>
                <a:schemeClr val="tx1"/>
              </a:solidFill>
              <a:latin typeface="+mn-lt"/>
              <a:ea typeface="+mn-ea"/>
              <a:cs typeface="+mn-cs"/>
            </a:endParaRPr>
          </a:p>
          <a:p>
            <a:r>
              <a:rPr lang="fr-FR" sz="1200" kern="1200" dirty="0">
                <a:solidFill>
                  <a:schemeClr val="tx1"/>
                </a:solidFill>
                <a:latin typeface="+mn-lt"/>
                <a:ea typeface="+mn-ea"/>
                <a:cs typeface="+mn-cs"/>
              </a:rPr>
              <a:t> </a:t>
            </a:r>
          </a:p>
        </p:txBody>
      </p:sp>
      <p:sp>
        <p:nvSpPr>
          <p:cNvPr id="4" name="Espace réservé du numéro de diapositive 3"/>
          <p:cNvSpPr>
            <a:spLocks noGrp="1"/>
          </p:cNvSpPr>
          <p:nvPr>
            <p:ph type="sldNum" sz="quarter" idx="10"/>
          </p:nvPr>
        </p:nvSpPr>
        <p:spPr/>
        <p:txBody>
          <a:bodyPr/>
          <a:lstStyle/>
          <a:p>
            <a:fld id="{BD28FDD7-6038-49DC-B4D8-BBC2D3E9C81A}" type="slidenum">
              <a:rPr lang="fr-FR" smtClean="0"/>
              <a:pPr/>
              <a:t>10</a:t>
            </a:fld>
            <a:endParaRPr lang="fr-FR"/>
          </a:p>
        </p:txBody>
      </p:sp>
      <p:sp>
        <p:nvSpPr>
          <p:cNvPr id="6" name="Espace réservé de l'en-tête 5"/>
          <p:cNvSpPr>
            <a:spLocks noGrp="1"/>
          </p:cNvSpPr>
          <p:nvPr>
            <p:ph type="hdr" sz="quarter" idx="11"/>
          </p:nvPr>
        </p:nvSpPr>
        <p:spPr>
          <a:xfrm>
            <a:off x="0" y="0"/>
            <a:ext cx="6858000" cy="457200"/>
          </a:xfrm>
        </p:spPr>
        <p:txBody>
          <a:bodyPr/>
          <a:lstStyle/>
          <a:p>
            <a:r>
              <a:rPr lang="fr-FR"/>
              <a:t>Auteur : matthieu.pasdeloup@ac-orleans-tours.fr</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r>
              <a:rPr lang="fr-FR" sz="1200" kern="1200" baseline="0" dirty="0">
                <a:solidFill>
                  <a:schemeClr val="tx1"/>
                </a:solidFill>
                <a:latin typeface="+mn-lt"/>
                <a:ea typeface="+mn-ea"/>
                <a:cs typeface="+mn-cs"/>
              </a:rPr>
              <a:t>Une fois que le message arrive au routeur n°4, le professeur questionne les élèves.</a:t>
            </a:r>
          </a:p>
          <a:p>
            <a:endParaRPr lang="fr-FR" sz="1200" kern="1200" baseline="0" dirty="0">
              <a:solidFill>
                <a:schemeClr val="tx1"/>
              </a:solidFill>
              <a:latin typeface="+mn-lt"/>
              <a:ea typeface="+mn-ea"/>
              <a:cs typeface="+mn-cs"/>
            </a:endParaRPr>
          </a:p>
          <a:p>
            <a:r>
              <a:rPr lang="fr-FR" sz="1200" kern="1200" dirty="0">
                <a:solidFill>
                  <a:schemeClr val="tx1"/>
                </a:solidFill>
                <a:latin typeface="+mn-lt"/>
                <a:ea typeface="+mn-ea"/>
                <a:cs typeface="+mn-cs"/>
              </a:rPr>
              <a:t>QUESTION AUX ELEVES : Si ce</a:t>
            </a:r>
            <a:r>
              <a:rPr lang="fr-FR" sz="1200" kern="1200" baseline="0" dirty="0">
                <a:solidFill>
                  <a:schemeClr val="tx1"/>
                </a:solidFill>
                <a:latin typeface="+mn-lt"/>
                <a:ea typeface="+mn-ea"/>
                <a:cs typeface="+mn-cs"/>
              </a:rPr>
              <a:t> routeur n°4 a un paquet pour 05.175.47.188, à quel routeur doit il donner le paquet ?</a:t>
            </a:r>
            <a:endParaRPr lang="fr-FR" sz="1200" kern="120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fr-FR" sz="1200" kern="1200" dirty="0">
                <a:solidFill>
                  <a:schemeClr val="tx1"/>
                </a:solidFill>
                <a:latin typeface="+mn-lt"/>
                <a:ea typeface="+mn-ea"/>
                <a:cs typeface="+mn-cs"/>
              </a:rPr>
              <a:t>REPONSE ATTENDUE : il doit donner</a:t>
            </a:r>
            <a:r>
              <a:rPr lang="fr-FR" sz="1200" kern="1200" baseline="0" dirty="0">
                <a:solidFill>
                  <a:schemeClr val="tx1"/>
                </a:solidFill>
                <a:latin typeface="+mn-lt"/>
                <a:ea typeface="+mn-ea"/>
                <a:cs typeface="+mn-cs"/>
              </a:rPr>
              <a:t> le paquet à 08.XXX.XXX.XXX</a:t>
            </a:r>
            <a:endParaRPr lang="fr-FR" sz="1200" kern="1200" dirty="0">
              <a:solidFill>
                <a:schemeClr val="tx1"/>
              </a:solidFill>
              <a:latin typeface="+mn-lt"/>
              <a:ea typeface="+mn-ea"/>
              <a:cs typeface="+mn-cs"/>
            </a:endParaRPr>
          </a:p>
          <a:p>
            <a:endParaRPr lang="fr-FR" sz="1200"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fr-FR" sz="1200" kern="1200" dirty="0">
                <a:solidFill>
                  <a:schemeClr val="tx1"/>
                </a:solidFill>
                <a:latin typeface="+mn-lt"/>
                <a:ea typeface="+mn-ea"/>
                <a:cs typeface="+mn-cs"/>
              </a:rPr>
              <a:t>L’élève du routeur 4 passe le paquet à l’élève du routeur 8.</a:t>
            </a:r>
          </a:p>
          <a:p>
            <a:pPr marL="0" marR="0" indent="0" algn="l" defTabSz="914400" rtl="0" eaLnBrk="1" fontAlgn="auto" latinLnBrk="0" hangingPunct="1">
              <a:lnSpc>
                <a:spcPct val="100000"/>
              </a:lnSpc>
              <a:spcBef>
                <a:spcPts val="0"/>
              </a:spcBef>
              <a:spcAft>
                <a:spcPts val="0"/>
              </a:spcAft>
              <a:buClrTx/>
              <a:buSzTx/>
              <a:buFontTx/>
              <a:buNone/>
              <a:tabLst/>
              <a:defRPr/>
            </a:pPr>
            <a:r>
              <a:rPr lang="fr-FR" sz="1200" kern="1200" baseline="0" dirty="0">
                <a:solidFill>
                  <a:schemeClr val="tx1"/>
                </a:solidFill>
                <a:latin typeface="+mn-lt"/>
                <a:ea typeface="+mn-ea"/>
                <a:cs typeface="+mn-cs"/>
              </a:rPr>
              <a:t>Et ainsi de suite pour que le paquet arrive au serveur.</a:t>
            </a:r>
          </a:p>
          <a:p>
            <a:pPr marL="0" marR="0" indent="0" algn="l" defTabSz="914400" rtl="0" eaLnBrk="1" fontAlgn="auto" latinLnBrk="0" hangingPunct="1">
              <a:lnSpc>
                <a:spcPct val="100000"/>
              </a:lnSpc>
              <a:spcBef>
                <a:spcPts val="0"/>
              </a:spcBef>
              <a:spcAft>
                <a:spcPts val="0"/>
              </a:spcAft>
              <a:buClrTx/>
              <a:buSzTx/>
              <a:buFontTx/>
              <a:buNone/>
              <a:tabLst/>
              <a:defRPr/>
            </a:pPr>
            <a:endParaRPr lang="fr-FR" sz="1200"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fr-FR" sz="1200" kern="1200" baseline="0" dirty="0">
                <a:solidFill>
                  <a:schemeClr val="tx1"/>
                </a:solidFill>
                <a:latin typeface="+mn-lt"/>
                <a:ea typeface="+mn-ea"/>
                <a:cs typeface="+mn-cs"/>
              </a:rPr>
              <a:t>Le message arrive au serveur</a:t>
            </a:r>
          </a:p>
          <a:p>
            <a:endParaRPr lang="fr-FR" sz="1200" kern="1200" baseline="0" dirty="0">
              <a:solidFill>
                <a:schemeClr val="tx1"/>
              </a:solidFill>
              <a:latin typeface="+mn-lt"/>
              <a:ea typeface="+mn-ea"/>
              <a:cs typeface="+mn-cs"/>
            </a:endParaRPr>
          </a:p>
          <a:p>
            <a:endParaRPr lang="fr-FR" sz="1200" kern="1200" dirty="0">
              <a:solidFill>
                <a:schemeClr val="tx1"/>
              </a:solidFill>
              <a:latin typeface="+mn-lt"/>
              <a:ea typeface="+mn-ea"/>
              <a:cs typeface="+mn-cs"/>
            </a:endParaRPr>
          </a:p>
          <a:p>
            <a:r>
              <a:rPr lang="fr-FR" sz="1200" kern="1200" dirty="0">
                <a:solidFill>
                  <a:schemeClr val="tx1"/>
                </a:solidFill>
                <a:latin typeface="+mn-lt"/>
                <a:ea typeface="+mn-ea"/>
                <a:cs typeface="+mn-cs"/>
              </a:rPr>
              <a:t> </a:t>
            </a:r>
          </a:p>
          <a:p>
            <a:endParaRPr lang="fr-FR" sz="1200" kern="1200" baseline="0" dirty="0">
              <a:solidFill>
                <a:schemeClr val="tx1"/>
              </a:solidFill>
              <a:latin typeface="+mn-lt"/>
              <a:ea typeface="+mn-ea"/>
              <a:cs typeface="+mn-cs"/>
            </a:endParaRPr>
          </a:p>
          <a:p>
            <a:endParaRPr lang="fr-FR" sz="1200" kern="1200" baseline="0" dirty="0">
              <a:solidFill>
                <a:schemeClr val="tx1"/>
              </a:solidFill>
              <a:latin typeface="+mn-lt"/>
              <a:ea typeface="+mn-ea"/>
              <a:cs typeface="+mn-cs"/>
            </a:endParaRPr>
          </a:p>
          <a:p>
            <a:endParaRPr lang="fr-FR" sz="1200" kern="1200" baseline="0" dirty="0">
              <a:solidFill>
                <a:schemeClr val="tx1"/>
              </a:solidFill>
              <a:latin typeface="+mn-lt"/>
              <a:ea typeface="+mn-ea"/>
              <a:cs typeface="+mn-cs"/>
            </a:endParaRPr>
          </a:p>
          <a:p>
            <a:endParaRPr lang="fr-FR" sz="1200" kern="1200" baseline="0" dirty="0">
              <a:solidFill>
                <a:schemeClr val="tx1"/>
              </a:solidFill>
              <a:latin typeface="+mn-lt"/>
              <a:ea typeface="+mn-ea"/>
              <a:cs typeface="+mn-cs"/>
            </a:endParaRPr>
          </a:p>
          <a:p>
            <a:endParaRPr lang="fr-FR" sz="1200" kern="1200" baseline="0" dirty="0">
              <a:solidFill>
                <a:schemeClr val="tx1"/>
              </a:solidFill>
              <a:latin typeface="+mn-lt"/>
              <a:ea typeface="+mn-ea"/>
              <a:cs typeface="+mn-cs"/>
            </a:endParaRPr>
          </a:p>
          <a:p>
            <a:r>
              <a:rPr lang="fr-FR" sz="1200" kern="1200" dirty="0">
                <a:solidFill>
                  <a:schemeClr val="tx1"/>
                </a:solidFill>
                <a:latin typeface="+mn-lt"/>
                <a:ea typeface="+mn-ea"/>
                <a:cs typeface="+mn-cs"/>
              </a:rPr>
              <a:t> </a:t>
            </a:r>
          </a:p>
        </p:txBody>
      </p:sp>
      <p:sp>
        <p:nvSpPr>
          <p:cNvPr id="4" name="Espace réservé du numéro de diapositive 3"/>
          <p:cNvSpPr>
            <a:spLocks noGrp="1"/>
          </p:cNvSpPr>
          <p:nvPr>
            <p:ph type="sldNum" sz="quarter" idx="10"/>
          </p:nvPr>
        </p:nvSpPr>
        <p:spPr/>
        <p:txBody>
          <a:bodyPr/>
          <a:lstStyle/>
          <a:p>
            <a:fld id="{BD28FDD7-6038-49DC-B4D8-BBC2D3E9C81A}" type="slidenum">
              <a:rPr lang="fr-FR" smtClean="0"/>
              <a:pPr/>
              <a:t>11</a:t>
            </a:fld>
            <a:endParaRPr lang="fr-FR"/>
          </a:p>
        </p:txBody>
      </p:sp>
      <p:sp>
        <p:nvSpPr>
          <p:cNvPr id="6" name="Espace réservé de l'en-tête 5"/>
          <p:cNvSpPr>
            <a:spLocks noGrp="1"/>
          </p:cNvSpPr>
          <p:nvPr>
            <p:ph type="hdr" sz="quarter" idx="11"/>
          </p:nvPr>
        </p:nvSpPr>
        <p:spPr>
          <a:xfrm>
            <a:off x="0" y="0"/>
            <a:ext cx="6858000" cy="457200"/>
          </a:xfrm>
        </p:spPr>
        <p:txBody>
          <a:bodyPr/>
          <a:lstStyle/>
          <a:p>
            <a:r>
              <a:rPr lang="fr-FR"/>
              <a:t>Auteur : matthieu.pasdeloup@ac-orleans-tours.fr</a:t>
            </a:r>
          </a:p>
        </p:txBody>
      </p:sp>
      <p:pic>
        <p:nvPicPr>
          <p:cNvPr id="3074" name="Picture 2" descr="G:\2025-26_RNR_3eme_anémomètre\images\schema_2.jpg"/>
          <p:cNvPicPr>
            <a:picLocks noChangeAspect="1" noChangeArrowheads="1"/>
          </p:cNvPicPr>
          <p:nvPr/>
        </p:nvPicPr>
        <p:blipFill>
          <a:blip r:embed="rId3"/>
          <a:stretch>
            <a:fillRect/>
          </a:stretch>
        </p:blipFill>
        <p:spPr bwMode="auto">
          <a:xfrm>
            <a:off x="260648" y="6300192"/>
            <a:ext cx="6347445" cy="2519935"/>
          </a:xfrm>
          <a:prstGeom prst="rect">
            <a:avLst/>
          </a:prstGeom>
          <a:noFill/>
        </p:spPr>
      </p:pic>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r>
              <a:rPr lang="fr-FR" sz="1200" kern="1200" dirty="0">
                <a:solidFill>
                  <a:schemeClr val="tx1"/>
                </a:solidFill>
                <a:latin typeface="+mn-lt"/>
                <a:ea typeface="+mn-ea"/>
                <a:cs typeface="+mn-cs"/>
              </a:rPr>
              <a:t>Le professeur donne le message de</a:t>
            </a:r>
            <a:r>
              <a:rPr lang="fr-FR" sz="1200" kern="1200" baseline="0" dirty="0">
                <a:solidFill>
                  <a:schemeClr val="tx1"/>
                </a:solidFill>
                <a:latin typeface="+mn-lt"/>
                <a:ea typeface="+mn-ea"/>
                <a:cs typeface="+mn-cs"/>
              </a:rPr>
              <a:t> réponse à l</a:t>
            </a:r>
            <a:r>
              <a:rPr lang="fr-FR" sz="1200" kern="1200" dirty="0">
                <a:solidFill>
                  <a:schemeClr val="tx1"/>
                </a:solidFill>
                <a:latin typeface="+mn-lt"/>
                <a:ea typeface="+mn-ea"/>
                <a:cs typeface="+mn-cs"/>
              </a:rPr>
              <a:t>’élève (qui est sur le serveur). Celui-ci</a:t>
            </a:r>
            <a:r>
              <a:rPr lang="fr-FR" sz="1200" kern="1200" baseline="0" dirty="0">
                <a:solidFill>
                  <a:schemeClr val="tx1"/>
                </a:solidFill>
                <a:latin typeface="+mn-lt"/>
                <a:ea typeface="+mn-ea"/>
                <a:cs typeface="+mn-cs"/>
              </a:rPr>
              <a:t> prend ce message (la réponse du serveur), ajoute l’adresse de l’émetteur et celle de l’expéditeur (la sienne) dessus. Il donne ce message aux élèves (routeurs) qui le font passer jusqu’au modem du collège. Le message arrive à la station météo.</a:t>
            </a:r>
          </a:p>
          <a:p>
            <a:endParaRPr lang="fr-FR" sz="1200" kern="1200" baseline="0" dirty="0">
              <a:solidFill>
                <a:schemeClr val="tx1"/>
              </a:solidFill>
              <a:latin typeface="+mn-lt"/>
              <a:ea typeface="+mn-ea"/>
              <a:cs typeface="+mn-cs"/>
            </a:endParaRPr>
          </a:p>
          <a:p>
            <a:r>
              <a:rPr lang="fr-FR" sz="1200" kern="1200" baseline="0" dirty="0">
                <a:solidFill>
                  <a:schemeClr val="tx1"/>
                </a:solidFill>
                <a:latin typeface="+mn-lt"/>
                <a:ea typeface="+mn-ea"/>
                <a:cs typeface="+mn-cs"/>
              </a:rPr>
              <a:t>Quand le message de réponse est arrivé au « collège », le professeur fait verbaliser les élèves sur ce qu’ils ont observé.</a:t>
            </a:r>
          </a:p>
          <a:p>
            <a:pPr marL="0" marR="0" indent="0" algn="l" defTabSz="914400" rtl="0" eaLnBrk="1" fontAlgn="auto" latinLnBrk="0" hangingPunct="1">
              <a:lnSpc>
                <a:spcPct val="100000"/>
              </a:lnSpc>
              <a:spcBef>
                <a:spcPts val="0"/>
              </a:spcBef>
              <a:spcAft>
                <a:spcPts val="0"/>
              </a:spcAft>
              <a:buClrTx/>
              <a:buSzTx/>
              <a:buFontTx/>
              <a:buNone/>
              <a:tabLst/>
              <a:defRPr/>
            </a:pPr>
            <a:r>
              <a:rPr lang="fr-FR" sz="1200" kern="1200" dirty="0">
                <a:solidFill>
                  <a:schemeClr val="tx1"/>
                </a:solidFill>
                <a:latin typeface="+mn-lt"/>
                <a:ea typeface="+mn-ea"/>
                <a:cs typeface="+mn-cs"/>
              </a:rPr>
              <a:t>Le professeur fait</a:t>
            </a:r>
            <a:r>
              <a:rPr lang="fr-FR" sz="1200" kern="1200" baseline="0" dirty="0">
                <a:solidFill>
                  <a:schemeClr val="tx1"/>
                </a:solidFill>
                <a:latin typeface="+mn-lt"/>
                <a:ea typeface="+mn-ea"/>
                <a:cs typeface="+mn-cs"/>
              </a:rPr>
              <a:t> répéter des élèves qui expliquent ce qu’ils ont retenu de cette activité 4.</a:t>
            </a:r>
            <a:endParaRPr lang="fr-FR" sz="1200" kern="1200" dirty="0">
              <a:solidFill>
                <a:schemeClr val="tx1"/>
              </a:solidFill>
              <a:latin typeface="+mn-lt"/>
              <a:ea typeface="+mn-ea"/>
              <a:cs typeface="+mn-cs"/>
            </a:endParaRPr>
          </a:p>
          <a:p>
            <a:endParaRPr lang="fr-FR" sz="1200" kern="1200" dirty="0">
              <a:solidFill>
                <a:schemeClr val="tx1"/>
              </a:solidFill>
              <a:latin typeface="+mn-lt"/>
              <a:ea typeface="+mn-ea"/>
              <a:cs typeface="+mn-cs"/>
            </a:endParaRPr>
          </a:p>
        </p:txBody>
      </p:sp>
      <p:sp>
        <p:nvSpPr>
          <p:cNvPr id="4" name="Espace réservé du numéro de diapositive 3"/>
          <p:cNvSpPr>
            <a:spLocks noGrp="1"/>
          </p:cNvSpPr>
          <p:nvPr>
            <p:ph type="sldNum" sz="quarter" idx="10"/>
          </p:nvPr>
        </p:nvSpPr>
        <p:spPr/>
        <p:txBody>
          <a:bodyPr/>
          <a:lstStyle/>
          <a:p>
            <a:fld id="{BD28FDD7-6038-49DC-B4D8-BBC2D3E9C81A}" type="slidenum">
              <a:rPr lang="fr-FR" smtClean="0"/>
              <a:pPr/>
              <a:t>12</a:t>
            </a:fld>
            <a:endParaRPr lang="fr-FR"/>
          </a:p>
        </p:txBody>
      </p:sp>
      <p:sp>
        <p:nvSpPr>
          <p:cNvPr id="6" name="Espace réservé de l'en-tête 5"/>
          <p:cNvSpPr>
            <a:spLocks noGrp="1"/>
          </p:cNvSpPr>
          <p:nvPr>
            <p:ph type="hdr" sz="quarter" idx="11"/>
          </p:nvPr>
        </p:nvSpPr>
        <p:spPr>
          <a:xfrm>
            <a:off x="0" y="0"/>
            <a:ext cx="6858000" cy="457200"/>
          </a:xfrm>
        </p:spPr>
        <p:txBody>
          <a:bodyPr/>
          <a:lstStyle/>
          <a:p>
            <a:r>
              <a:rPr lang="fr-FR"/>
              <a:t>Auteur : matthieu.pasdeloup@ac-orleans-tours.fr</a:t>
            </a:r>
          </a:p>
        </p:txBody>
      </p:sp>
      <p:pic>
        <p:nvPicPr>
          <p:cNvPr id="7" name="Picture 2" descr="G:\2025-26_RNR_3eme_anémomètre\images\schema_2.jpg"/>
          <p:cNvPicPr>
            <a:picLocks noChangeAspect="1" noChangeArrowheads="1"/>
          </p:cNvPicPr>
          <p:nvPr/>
        </p:nvPicPr>
        <p:blipFill>
          <a:blip r:embed="rId3"/>
          <a:stretch>
            <a:fillRect/>
          </a:stretch>
        </p:blipFill>
        <p:spPr bwMode="auto">
          <a:xfrm>
            <a:off x="260649" y="6300192"/>
            <a:ext cx="6347443" cy="2519935"/>
          </a:xfrm>
          <a:prstGeom prst="rect">
            <a:avLst/>
          </a:prstGeom>
          <a:noFill/>
        </p:spPr>
      </p:pic>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sz="1200" kern="1200" dirty="0">
              <a:solidFill>
                <a:schemeClr val="tx1"/>
              </a:solidFill>
              <a:latin typeface="+mn-lt"/>
              <a:ea typeface="+mn-ea"/>
              <a:cs typeface="+mn-cs"/>
            </a:endParaRPr>
          </a:p>
          <a:p>
            <a:r>
              <a:rPr lang="fr-FR" sz="1200" kern="1200" dirty="0">
                <a:solidFill>
                  <a:schemeClr val="tx1"/>
                </a:solidFill>
                <a:latin typeface="+mn-lt"/>
                <a:ea typeface="+mn-ea"/>
                <a:cs typeface="+mn-cs"/>
              </a:rPr>
              <a:t>QUESTION AUX ELEVES : Sur internet, quels</a:t>
            </a:r>
            <a:r>
              <a:rPr lang="fr-FR" sz="1200" kern="1200" baseline="0" dirty="0">
                <a:solidFill>
                  <a:schemeClr val="tx1"/>
                </a:solidFill>
                <a:latin typeface="+mn-lt"/>
                <a:ea typeface="+mn-ea"/>
                <a:cs typeface="+mn-cs"/>
              </a:rPr>
              <a:t> problèmes techniques pourraient ralentir des paquets ou pourrait empêcher des paquets d’arriver à destination ?</a:t>
            </a:r>
            <a:endParaRPr lang="fr-FR" sz="1200" kern="120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fr-FR" sz="1200" kern="1200" dirty="0">
                <a:solidFill>
                  <a:schemeClr val="tx1"/>
                </a:solidFill>
                <a:latin typeface="+mn-lt"/>
                <a:ea typeface="+mn-ea"/>
                <a:cs typeface="+mn-cs"/>
              </a:rPr>
              <a:t>REPONSE ATTENDUE : trop</a:t>
            </a:r>
            <a:r>
              <a:rPr lang="fr-FR" sz="1200" kern="1200" baseline="0" dirty="0">
                <a:solidFill>
                  <a:schemeClr val="tx1"/>
                </a:solidFill>
                <a:latin typeface="+mn-lt"/>
                <a:ea typeface="+mn-ea"/>
                <a:cs typeface="+mn-cs"/>
              </a:rPr>
              <a:t> de trafic sur certaines parties du réseau, des routeurs hors service, des fibres optiques arrachées… compliqueraient le trafic des données</a:t>
            </a:r>
            <a:endParaRPr lang="fr-FR" sz="1200" kern="1200" dirty="0">
              <a:solidFill>
                <a:schemeClr val="tx1"/>
              </a:solidFill>
              <a:latin typeface="+mn-lt"/>
              <a:ea typeface="+mn-ea"/>
              <a:cs typeface="+mn-cs"/>
            </a:endParaRPr>
          </a:p>
          <a:p>
            <a:endParaRPr lang="fr-FR" sz="1200" kern="120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fr-FR" sz="1200" kern="1200" dirty="0">
                <a:solidFill>
                  <a:schemeClr val="tx1"/>
                </a:solidFill>
                <a:latin typeface="+mn-lt"/>
                <a:ea typeface="+mn-ea"/>
                <a:cs typeface="+mn-cs"/>
              </a:rPr>
              <a:t>Quand les élèves ont fait leurs propositions, le</a:t>
            </a:r>
            <a:r>
              <a:rPr lang="fr-FR" sz="1200" kern="1200" baseline="0" dirty="0">
                <a:solidFill>
                  <a:schemeClr val="tx1"/>
                </a:solidFill>
                <a:latin typeface="+mn-lt"/>
                <a:ea typeface="+mn-ea"/>
                <a:cs typeface="+mn-cs"/>
              </a:rPr>
              <a:t> professeur affiche les réponses (diapo suivante)</a:t>
            </a:r>
            <a:endParaRPr lang="fr-FR" sz="1200" kern="1200" dirty="0">
              <a:solidFill>
                <a:schemeClr val="tx1"/>
              </a:solidFill>
              <a:latin typeface="+mn-lt"/>
              <a:ea typeface="+mn-ea"/>
              <a:cs typeface="+mn-cs"/>
            </a:endParaRPr>
          </a:p>
        </p:txBody>
      </p:sp>
      <p:sp>
        <p:nvSpPr>
          <p:cNvPr id="4" name="Espace réservé du numéro de diapositive 3"/>
          <p:cNvSpPr>
            <a:spLocks noGrp="1"/>
          </p:cNvSpPr>
          <p:nvPr>
            <p:ph type="sldNum" sz="quarter" idx="10"/>
          </p:nvPr>
        </p:nvSpPr>
        <p:spPr/>
        <p:txBody>
          <a:bodyPr/>
          <a:lstStyle/>
          <a:p>
            <a:fld id="{BD28FDD7-6038-49DC-B4D8-BBC2D3E9C81A}" type="slidenum">
              <a:rPr lang="fr-FR" smtClean="0"/>
              <a:pPr/>
              <a:t>13</a:t>
            </a:fld>
            <a:endParaRPr lang="fr-FR"/>
          </a:p>
        </p:txBody>
      </p:sp>
      <p:sp>
        <p:nvSpPr>
          <p:cNvPr id="6" name="Espace réservé de l'en-tête 5"/>
          <p:cNvSpPr>
            <a:spLocks noGrp="1"/>
          </p:cNvSpPr>
          <p:nvPr>
            <p:ph type="hdr" sz="quarter" idx="11"/>
          </p:nvPr>
        </p:nvSpPr>
        <p:spPr>
          <a:xfrm>
            <a:off x="0" y="0"/>
            <a:ext cx="6858000" cy="457200"/>
          </a:xfrm>
        </p:spPr>
        <p:txBody>
          <a:bodyPr/>
          <a:lstStyle/>
          <a:p>
            <a:r>
              <a:rPr lang="fr-FR"/>
              <a:t>Auteur : matthieu.pasdeloup@ac-orleans-tours.fr</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sz="1200" kern="120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fr-FR" sz="1200" kern="1200" dirty="0">
              <a:solidFill>
                <a:schemeClr val="tx1"/>
              </a:solidFill>
              <a:latin typeface="+mn-lt"/>
              <a:ea typeface="+mn-ea"/>
              <a:cs typeface="+mn-cs"/>
            </a:endParaRPr>
          </a:p>
        </p:txBody>
      </p:sp>
      <p:sp>
        <p:nvSpPr>
          <p:cNvPr id="4" name="Espace réservé du numéro de diapositive 3"/>
          <p:cNvSpPr>
            <a:spLocks noGrp="1"/>
          </p:cNvSpPr>
          <p:nvPr>
            <p:ph type="sldNum" sz="quarter" idx="10"/>
          </p:nvPr>
        </p:nvSpPr>
        <p:spPr/>
        <p:txBody>
          <a:bodyPr/>
          <a:lstStyle/>
          <a:p>
            <a:fld id="{BD28FDD7-6038-49DC-B4D8-BBC2D3E9C81A}" type="slidenum">
              <a:rPr lang="fr-FR" smtClean="0"/>
              <a:pPr/>
              <a:t>14</a:t>
            </a:fld>
            <a:endParaRPr lang="fr-FR"/>
          </a:p>
        </p:txBody>
      </p:sp>
      <p:sp>
        <p:nvSpPr>
          <p:cNvPr id="6" name="Espace réservé de l'en-tête 5"/>
          <p:cNvSpPr>
            <a:spLocks noGrp="1"/>
          </p:cNvSpPr>
          <p:nvPr>
            <p:ph type="hdr" sz="quarter" idx="11"/>
          </p:nvPr>
        </p:nvSpPr>
        <p:spPr>
          <a:xfrm>
            <a:off x="0" y="0"/>
            <a:ext cx="6858000" cy="457200"/>
          </a:xfrm>
        </p:spPr>
        <p:txBody>
          <a:bodyPr/>
          <a:lstStyle/>
          <a:p>
            <a:r>
              <a:rPr lang="fr-FR"/>
              <a:t>Auteur : matthieu.pasdeloup@ac-orleans-tours.fr</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sz="1200" kern="1200" dirty="0">
              <a:solidFill>
                <a:schemeClr val="tx1"/>
              </a:solidFill>
              <a:latin typeface="+mn-lt"/>
              <a:ea typeface="+mn-ea"/>
              <a:cs typeface="+mn-cs"/>
            </a:endParaRPr>
          </a:p>
          <a:p>
            <a:r>
              <a:rPr lang="fr-FR" sz="1200" kern="1200" dirty="0">
                <a:solidFill>
                  <a:schemeClr val="tx1"/>
                </a:solidFill>
                <a:latin typeface="+mn-lt"/>
                <a:ea typeface="+mn-ea"/>
                <a:cs typeface="+mn-cs"/>
              </a:rPr>
              <a:t> </a:t>
            </a:r>
          </a:p>
          <a:p>
            <a:endParaRPr lang="fr-FR" sz="1200" kern="1200" baseline="0" dirty="0">
              <a:solidFill>
                <a:schemeClr val="tx1"/>
              </a:solidFill>
              <a:latin typeface="+mn-lt"/>
              <a:ea typeface="+mn-ea"/>
              <a:cs typeface="+mn-cs"/>
            </a:endParaRPr>
          </a:p>
          <a:p>
            <a:endParaRPr lang="fr-FR" sz="1200" kern="1200" baseline="0" dirty="0">
              <a:solidFill>
                <a:schemeClr val="tx1"/>
              </a:solidFill>
              <a:latin typeface="+mn-lt"/>
              <a:ea typeface="+mn-ea"/>
              <a:cs typeface="+mn-cs"/>
            </a:endParaRPr>
          </a:p>
          <a:p>
            <a:endParaRPr lang="fr-FR" sz="1200" kern="1200" baseline="0" dirty="0">
              <a:solidFill>
                <a:schemeClr val="tx1"/>
              </a:solidFill>
              <a:latin typeface="+mn-lt"/>
              <a:ea typeface="+mn-ea"/>
              <a:cs typeface="+mn-cs"/>
            </a:endParaRPr>
          </a:p>
          <a:p>
            <a:endParaRPr lang="fr-FR" sz="1200" kern="1200" baseline="0" dirty="0">
              <a:solidFill>
                <a:schemeClr val="tx1"/>
              </a:solidFill>
              <a:latin typeface="+mn-lt"/>
              <a:ea typeface="+mn-ea"/>
              <a:cs typeface="+mn-cs"/>
            </a:endParaRPr>
          </a:p>
          <a:p>
            <a:endParaRPr lang="fr-FR" sz="1200" kern="1200" baseline="0" dirty="0">
              <a:solidFill>
                <a:schemeClr val="tx1"/>
              </a:solidFill>
              <a:latin typeface="+mn-lt"/>
              <a:ea typeface="+mn-ea"/>
              <a:cs typeface="+mn-cs"/>
            </a:endParaRPr>
          </a:p>
          <a:p>
            <a:r>
              <a:rPr lang="fr-FR" sz="1200" kern="1200" dirty="0">
                <a:solidFill>
                  <a:schemeClr val="tx1"/>
                </a:solidFill>
                <a:latin typeface="+mn-lt"/>
                <a:ea typeface="+mn-ea"/>
                <a:cs typeface="+mn-cs"/>
              </a:rPr>
              <a:t> </a:t>
            </a:r>
          </a:p>
        </p:txBody>
      </p:sp>
      <p:sp>
        <p:nvSpPr>
          <p:cNvPr id="4" name="Espace réservé du numéro de diapositive 3"/>
          <p:cNvSpPr>
            <a:spLocks noGrp="1"/>
          </p:cNvSpPr>
          <p:nvPr>
            <p:ph type="sldNum" sz="quarter" idx="10"/>
          </p:nvPr>
        </p:nvSpPr>
        <p:spPr/>
        <p:txBody>
          <a:bodyPr/>
          <a:lstStyle/>
          <a:p>
            <a:fld id="{BD28FDD7-6038-49DC-B4D8-BBC2D3E9C81A}" type="slidenum">
              <a:rPr lang="fr-FR" smtClean="0"/>
              <a:pPr/>
              <a:t>15</a:t>
            </a:fld>
            <a:endParaRPr lang="fr-FR"/>
          </a:p>
        </p:txBody>
      </p:sp>
      <p:sp>
        <p:nvSpPr>
          <p:cNvPr id="6" name="Espace réservé de l'en-tête 5"/>
          <p:cNvSpPr>
            <a:spLocks noGrp="1"/>
          </p:cNvSpPr>
          <p:nvPr>
            <p:ph type="hdr" sz="quarter" idx="11"/>
          </p:nvPr>
        </p:nvSpPr>
        <p:spPr>
          <a:xfrm>
            <a:off x="0" y="0"/>
            <a:ext cx="6858000" cy="457200"/>
          </a:xfrm>
        </p:spPr>
        <p:txBody>
          <a:bodyPr/>
          <a:lstStyle/>
          <a:p>
            <a:r>
              <a:rPr lang="fr-FR"/>
              <a:t>Auteur : matthieu.pasdeloup@ac-orleans-tours.fr</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r>
              <a:rPr lang="fr-FR" sz="1200" kern="1200" dirty="0">
                <a:solidFill>
                  <a:schemeClr val="tx1"/>
                </a:solidFill>
                <a:latin typeface="+mn-lt"/>
                <a:ea typeface="+mn-ea"/>
                <a:cs typeface="+mn-cs"/>
              </a:rPr>
              <a:t>QUESTION AUX ELEVES : Si le routeur 4 tombe en panne,</a:t>
            </a:r>
            <a:r>
              <a:rPr lang="fr-FR" sz="1200" kern="1200" baseline="0" dirty="0">
                <a:solidFill>
                  <a:schemeClr val="tx1"/>
                </a:solidFill>
                <a:latin typeface="+mn-lt"/>
                <a:ea typeface="+mn-ea"/>
                <a:cs typeface="+mn-cs"/>
              </a:rPr>
              <a:t> q</a:t>
            </a:r>
            <a:r>
              <a:rPr lang="fr-FR" sz="1200" kern="1200" dirty="0">
                <a:solidFill>
                  <a:schemeClr val="tx1"/>
                </a:solidFill>
                <a:latin typeface="+mn-lt"/>
                <a:ea typeface="+mn-ea"/>
                <a:cs typeface="+mn-cs"/>
              </a:rPr>
              <a:t>uel</a:t>
            </a:r>
            <a:r>
              <a:rPr lang="fr-FR" sz="1200" kern="1200" baseline="0" dirty="0">
                <a:solidFill>
                  <a:schemeClr val="tx1"/>
                </a:solidFill>
                <a:latin typeface="+mn-lt"/>
                <a:ea typeface="+mn-ea"/>
                <a:cs typeface="+mn-cs"/>
              </a:rPr>
              <a:t> problème cela va provoquer ? Que remarquez-vous dans cette table de routage du routeur n°3 (qui se trouve à côté du routeur 4) ?</a:t>
            </a:r>
          </a:p>
          <a:p>
            <a:pPr marL="0" marR="0" indent="0" algn="l" defTabSz="914400" rtl="0" eaLnBrk="1" fontAlgn="auto" latinLnBrk="0" hangingPunct="1">
              <a:lnSpc>
                <a:spcPct val="100000"/>
              </a:lnSpc>
              <a:spcBef>
                <a:spcPts val="0"/>
              </a:spcBef>
              <a:spcAft>
                <a:spcPts val="0"/>
              </a:spcAft>
              <a:buClrTx/>
              <a:buSzTx/>
              <a:buFontTx/>
              <a:buNone/>
              <a:tabLst/>
              <a:defRPr/>
            </a:pPr>
            <a:r>
              <a:rPr lang="fr-FR" sz="1200" kern="1200" dirty="0">
                <a:solidFill>
                  <a:schemeClr val="tx1"/>
                </a:solidFill>
                <a:latin typeface="+mn-lt"/>
                <a:ea typeface="+mn-ea"/>
                <a:cs typeface="+mn-cs"/>
              </a:rPr>
              <a:t>REPONSE ATTENDUE : Le</a:t>
            </a:r>
            <a:r>
              <a:rPr lang="fr-FR" sz="1200" kern="1200" baseline="0" dirty="0">
                <a:solidFill>
                  <a:schemeClr val="tx1"/>
                </a:solidFill>
                <a:latin typeface="+mn-lt"/>
                <a:ea typeface="+mn-ea"/>
                <a:cs typeface="+mn-cs"/>
              </a:rPr>
              <a:t> routeur ne</a:t>
            </a:r>
            <a:r>
              <a:rPr lang="fr-FR" sz="1200" kern="1200" dirty="0">
                <a:solidFill>
                  <a:schemeClr val="tx1"/>
                </a:solidFill>
                <a:latin typeface="+mn-lt"/>
                <a:ea typeface="+mn-ea"/>
                <a:cs typeface="+mn-cs"/>
              </a:rPr>
              <a:t> doit plus envoyer</a:t>
            </a:r>
            <a:r>
              <a:rPr lang="fr-FR" sz="1200" kern="1200" baseline="0" dirty="0">
                <a:solidFill>
                  <a:schemeClr val="tx1"/>
                </a:solidFill>
                <a:latin typeface="+mn-lt"/>
                <a:ea typeface="+mn-ea"/>
                <a:cs typeface="+mn-cs"/>
              </a:rPr>
              <a:t> le paquet à 04.XXX.XXX.XXX, car ce routeur 4 est hors service.</a:t>
            </a:r>
          </a:p>
          <a:p>
            <a:pPr marL="0" marR="0" indent="0" algn="l" defTabSz="914400" rtl="0" eaLnBrk="1" fontAlgn="auto" latinLnBrk="0" hangingPunct="1">
              <a:lnSpc>
                <a:spcPct val="100000"/>
              </a:lnSpc>
              <a:spcBef>
                <a:spcPts val="0"/>
              </a:spcBef>
              <a:spcAft>
                <a:spcPts val="0"/>
              </a:spcAft>
              <a:buClrTx/>
              <a:buSzTx/>
              <a:buFontTx/>
              <a:buNone/>
              <a:tabLst/>
              <a:defRPr/>
            </a:pPr>
            <a:endParaRPr lang="fr-FR" sz="1200"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fr-FR" sz="1200" kern="1200" dirty="0">
              <a:solidFill>
                <a:schemeClr val="tx1"/>
              </a:solidFill>
              <a:latin typeface="+mn-lt"/>
              <a:ea typeface="+mn-ea"/>
              <a:cs typeface="+mn-cs"/>
            </a:endParaRPr>
          </a:p>
          <a:p>
            <a:endParaRPr lang="fr-FR" sz="1200" kern="1200" baseline="0" dirty="0">
              <a:solidFill>
                <a:schemeClr val="tx1"/>
              </a:solidFill>
              <a:latin typeface="+mn-lt"/>
              <a:ea typeface="+mn-ea"/>
              <a:cs typeface="+mn-cs"/>
            </a:endParaRPr>
          </a:p>
          <a:p>
            <a:endParaRPr lang="fr-FR" sz="1200" kern="1200" baseline="0" dirty="0">
              <a:solidFill>
                <a:schemeClr val="tx1"/>
              </a:solidFill>
              <a:latin typeface="+mn-lt"/>
              <a:ea typeface="+mn-ea"/>
              <a:cs typeface="+mn-cs"/>
            </a:endParaRPr>
          </a:p>
          <a:p>
            <a:endParaRPr lang="fr-FR" sz="1200" kern="1200" baseline="0" dirty="0">
              <a:solidFill>
                <a:schemeClr val="tx1"/>
              </a:solidFill>
              <a:latin typeface="+mn-lt"/>
              <a:ea typeface="+mn-ea"/>
              <a:cs typeface="+mn-cs"/>
            </a:endParaRPr>
          </a:p>
          <a:p>
            <a:endParaRPr lang="fr-FR" sz="1200" kern="1200" baseline="0" dirty="0">
              <a:solidFill>
                <a:schemeClr val="tx1"/>
              </a:solidFill>
              <a:latin typeface="+mn-lt"/>
              <a:ea typeface="+mn-ea"/>
              <a:cs typeface="+mn-cs"/>
            </a:endParaRPr>
          </a:p>
          <a:p>
            <a:endParaRPr lang="fr-FR" sz="1200" kern="1200" baseline="0" dirty="0">
              <a:solidFill>
                <a:schemeClr val="tx1"/>
              </a:solidFill>
              <a:latin typeface="+mn-lt"/>
              <a:ea typeface="+mn-ea"/>
              <a:cs typeface="+mn-cs"/>
            </a:endParaRPr>
          </a:p>
          <a:p>
            <a:r>
              <a:rPr lang="fr-FR" sz="1200" kern="1200" dirty="0">
                <a:solidFill>
                  <a:schemeClr val="tx1"/>
                </a:solidFill>
                <a:latin typeface="+mn-lt"/>
                <a:ea typeface="+mn-ea"/>
                <a:cs typeface="+mn-cs"/>
              </a:rPr>
              <a:t> </a:t>
            </a:r>
          </a:p>
        </p:txBody>
      </p:sp>
      <p:sp>
        <p:nvSpPr>
          <p:cNvPr id="4" name="Espace réservé du numéro de diapositive 3"/>
          <p:cNvSpPr>
            <a:spLocks noGrp="1"/>
          </p:cNvSpPr>
          <p:nvPr>
            <p:ph type="sldNum" sz="quarter" idx="10"/>
          </p:nvPr>
        </p:nvSpPr>
        <p:spPr/>
        <p:txBody>
          <a:bodyPr/>
          <a:lstStyle/>
          <a:p>
            <a:fld id="{BD28FDD7-6038-49DC-B4D8-BBC2D3E9C81A}" type="slidenum">
              <a:rPr lang="fr-FR" smtClean="0"/>
              <a:pPr/>
              <a:t>16</a:t>
            </a:fld>
            <a:endParaRPr lang="fr-FR"/>
          </a:p>
        </p:txBody>
      </p:sp>
      <p:sp>
        <p:nvSpPr>
          <p:cNvPr id="6" name="Espace réservé de l'en-tête 5"/>
          <p:cNvSpPr>
            <a:spLocks noGrp="1"/>
          </p:cNvSpPr>
          <p:nvPr>
            <p:ph type="hdr" sz="quarter" idx="11"/>
          </p:nvPr>
        </p:nvSpPr>
        <p:spPr>
          <a:xfrm>
            <a:off x="0" y="0"/>
            <a:ext cx="6858000" cy="457200"/>
          </a:xfrm>
        </p:spPr>
        <p:txBody>
          <a:bodyPr/>
          <a:lstStyle/>
          <a:p>
            <a:r>
              <a:rPr lang="fr-FR"/>
              <a:t>Auteur : matthieu.pasdeloup@ac-orleans-tours.fr</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fr-FR" sz="1200" kern="1200" baseline="0" dirty="0">
              <a:solidFill>
                <a:schemeClr val="tx1"/>
              </a:solidFill>
              <a:latin typeface="+mn-lt"/>
              <a:ea typeface="+mn-ea"/>
              <a:cs typeface="+mn-cs"/>
            </a:endParaRPr>
          </a:p>
          <a:p>
            <a:r>
              <a:rPr lang="fr-FR" sz="1200" kern="1200" dirty="0">
                <a:solidFill>
                  <a:schemeClr val="tx1"/>
                </a:solidFill>
                <a:latin typeface="+mn-lt"/>
                <a:ea typeface="+mn-ea"/>
                <a:cs typeface="+mn-cs"/>
              </a:rPr>
              <a:t>QUESTION AUX ELEVES : que faudrait-faire</a:t>
            </a:r>
            <a:r>
              <a:rPr lang="fr-FR" sz="1200" kern="1200" baseline="0" dirty="0">
                <a:solidFill>
                  <a:schemeClr val="tx1"/>
                </a:solidFill>
                <a:latin typeface="+mn-lt"/>
                <a:ea typeface="+mn-ea"/>
                <a:cs typeface="+mn-cs"/>
              </a:rPr>
              <a:t> ?</a:t>
            </a:r>
          </a:p>
          <a:p>
            <a:pPr marL="0" marR="0" indent="0" algn="l" defTabSz="914400" rtl="0" eaLnBrk="1" fontAlgn="auto" latinLnBrk="0" hangingPunct="1">
              <a:lnSpc>
                <a:spcPct val="100000"/>
              </a:lnSpc>
              <a:spcBef>
                <a:spcPts val="0"/>
              </a:spcBef>
              <a:spcAft>
                <a:spcPts val="0"/>
              </a:spcAft>
              <a:buClrTx/>
              <a:buSzTx/>
              <a:buFontTx/>
              <a:buNone/>
              <a:tabLst/>
              <a:defRPr/>
            </a:pPr>
            <a:r>
              <a:rPr lang="fr-FR" sz="1200" kern="1200" dirty="0">
                <a:solidFill>
                  <a:schemeClr val="tx1"/>
                </a:solidFill>
                <a:latin typeface="+mn-lt"/>
                <a:ea typeface="+mn-ea"/>
                <a:cs typeface="+mn-cs"/>
              </a:rPr>
              <a:t>REPONSE ATTENDUE : il faudrait modifier les tables de routage</a:t>
            </a:r>
            <a:r>
              <a:rPr lang="fr-FR" sz="1200" kern="1200" baseline="0" dirty="0">
                <a:solidFill>
                  <a:schemeClr val="tx1"/>
                </a:solidFill>
                <a:latin typeface="+mn-lt"/>
                <a:ea typeface="+mn-ea"/>
                <a:cs typeface="+mn-cs"/>
              </a:rPr>
              <a:t> pour qu’elles n’envoient plus de paquets vers le routeur 4.XXX.XXX.XXX.</a:t>
            </a:r>
          </a:p>
          <a:p>
            <a:pPr marL="0" marR="0" indent="0" algn="l" defTabSz="914400" rtl="0" eaLnBrk="1" fontAlgn="auto" latinLnBrk="0" hangingPunct="1">
              <a:lnSpc>
                <a:spcPct val="100000"/>
              </a:lnSpc>
              <a:spcBef>
                <a:spcPts val="0"/>
              </a:spcBef>
              <a:spcAft>
                <a:spcPts val="0"/>
              </a:spcAft>
              <a:buClrTx/>
              <a:buSzTx/>
              <a:buFontTx/>
              <a:buNone/>
              <a:tabLst/>
              <a:defRPr/>
            </a:pPr>
            <a:endParaRPr lang="fr-FR" sz="1200" kern="1200" dirty="0">
              <a:solidFill>
                <a:schemeClr val="tx1"/>
              </a:solidFill>
              <a:latin typeface="+mn-lt"/>
              <a:ea typeface="+mn-ea"/>
              <a:cs typeface="+mn-cs"/>
            </a:endParaRPr>
          </a:p>
          <a:p>
            <a:endParaRPr lang="fr-FR" sz="1200" kern="1200" baseline="0" dirty="0">
              <a:solidFill>
                <a:schemeClr val="tx1"/>
              </a:solidFill>
              <a:latin typeface="+mn-lt"/>
              <a:ea typeface="+mn-ea"/>
              <a:cs typeface="+mn-cs"/>
            </a:endParaRPr>
          </a:p>
          <a:p>
            <a:endParaRPr lang="fr-FR" sz="1200" kern="1200" baseline="0" dirty="0">
              <a:solidFill>
                <a:schemeClr val="tx1"/>
              </a:solidFill>
              <a:latin typeface="+mn-lt"/>
              <a:ea typeface="+mn-ea"/>
              <a:cs typeface="+mn-cs"/>
            </a:endParaRPr>
          </a:p>
          <a:p>
            <a:endParaRPr lang="fr-FR" sz="1200" kern="1200" baseline="0" dirty="0">
              <a:solidFill>
                <a:schemeClr val="tx1"/>
              </a:solidFill>
              <a:latin typeface="+mn-lt"/>
              <a:ea typeface="+mn-ea"/>
              <a:cs typeface="+mn-cs"/>
            </a:endParaRPr>
          </a:p>
          <a:p>
            <a:endParaRPr lang="fr-FR" sz="1200" kern="1200" baseline="0" dirty="0">
              <a:solidFill>
                <a:schemeClr val="tx1"/>
              </a:solidFill>
              <a:latin typeface="+mn-lt"/>
              <a:ea typeface="+mn-ea"/>
              <a:cs typeface="+mn-cs"/>
            </a:endParaRPr>
          </a:p>
          <a:p>
            <a:endParaRPr lang="fr-FR" sz="1200" kern="1200" baseline="0" dirty="0">
              <a:solidFill>
                <a:schemeClr val="tx1"/>
              </a:solidFill>
              <a:latin typeface="+mn-lt"/>
              <a:ea typeface="+mn-ea"/>
              <a:cs typeface="+mn-cs"/>
            </a:endParaRPr>
          </a:p>
          <a:p>
            <a:r>
              <a:rPr lang="fr-FR" sz="1200" kern="1200" dirty="0">
                <a:solidFill>
                  <a:schemeClr val="tx1"/>
                </a:solidFill>
                <a:latin typeface="+mn-lt"/>
                <a:ea typeface="+mn-ea"/>
                <a:cs typeface="+mn-cs"/>
              </a:rPr>
              <a:t> </a:t>
            </a:r>
          </a:p>
        </p:txBody>
      </p:sp>
      <p:sp>
        <p:nvSpPr>
          <p:cNvPr id="4" name="Espace réservé du numéro de diapositive 3"/>
          <p:cNvSpPr>
            <a:spLocks noGrp="1"/>
          </p:cNvSpPr>
          <p:nvPr>
            <p:ph type="sldNum" sz="quarter" idx="10"/>
          </p:nvPr>
        </p:nvSpPr>
        <p:spPr/>
        <p:txBody>
          <a:bodyPr/>
          <a:lstStyle/>
          <a:p>
            <a:fld id="{BD28FDD7-6038-49DC-B4D8-BBC2D3E9C81A}" type="slidenum">
              <a:rPr lang="fr-FR" smtClean="0"/>
              <a:pPr/>
              <a:t>17</a:t>
            </a:fld>
            <a:endParaRPr lang="fr-FR"/>
          </a:p>
        </p:txBody>
      </p:sp>
      <p:sp>
        <p:nvSpPr>
          <p:cNvPr id="6" name="Espace réservé de l'en-tête 5"/>
          <p:cNvSpPr>
            <a:spLocks noGrp="1"/>
          </p:cNvSpPr>
          <p:nvPr>
            <p:ph type="hdr" sz="quarter" idx="11"/>
          </p:nvPr>
        </p:nvSpPr>
        <p:spPr>
          <a:xfrm>
            <a:off x="0" y="0"/>
            <a:ext cx="6858000" cy="457200"/>
          </a:xfrm>
        </p:spPr>
        <p:txBody>
          <a:bodyPr/>
          <a:lstStyle/>
          <a:p>
            <a:r>
              <a:rPr lang="fr-FR"/>
              <a:t>Auteur : matthieu.pasdeloup@ac-orleans-tours.fr</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lnSpcReduction="10000"/>
          </a:bodyPr>
          <a:lstStyle/>
          <a:p>
            <a:r>
              <a:rPr lang="fr-FR" sz="1200" kern="1200" dirty="0">
                <a:solidFill>
                  <a:schemeClr val="tx1"/>
                </a:solidFill>
                <a:latin typeface="+mn-lt"/>
                <a:ea typeface="+mn-ea"/>
                <a:cs typeface="+mn-cs"/>
              </a:rPr>
              <a:t>Le professeur</a:t>
            </a:r>
            <a:r>
              <a:rPr lang="fr-FR" sz="1200" kern="1200" baseline="0" dirty="0">
                <a:solidFill>
                  <a:schemeClr val="tx1"/>
                </a:solidFill>
                <a:latin typeface="+mn-lt"/>
                <a:ea typeface="+mn-ea"/>
                <a:cs typeface="+mn-cs"/>
              </a:rPr>
              <a:t> explique : « L</a:t>
            </a:r>
            <a:r>
              <a:rPr lang="fr-FR" sz="1200" kern="1200" dirty="0">
                <a:solidFill>
                  <a:schemeClr val="tx1"/>
                </a:solidFill>
                <a:latin typeface="+mn-lt"/>
                <a:ea typeface="+mn-ea"/>
                <a:cs typeface="+mn-cs"/>
              </a:rPr>
              <a:t>es tables de routage sont continuellement mises à jours pour</a:t>
            </a:r>
            <a:r>
              <a:rPr lang="fr-FR" sz="1200" kern="1200" baseline="0" dirty="0">
                <a:solidFill>
                  <a:schemeClr val="tx1"/>
                </a:solidFill>
                <a:latin typeface="+mn-lt"/>
                <a:ea typeface="+mn-ea"/>
                <a:cs typeface="+mn-cs"/>
              </a:rPr>
              <a:t> trouver à chaque fois le chemin le plus rapide en fonction du trafic, des pannes, des problèmes. Je vais distribuer aux routeurs les nouvelles tables de routage mises à jour»</a:t>
            </a:r>
            <a:endParaRPr lang="fr-FR" sz="1200" kern="1200" dirty="0">
              <a:solidFill>
                <a:schemeClr val="tx1"/>
              </a:solidFill>
              <a:latin typeface="+mn-lt"/>
              <a:ea typeface="+mn-ea"/>
              <a:cs typeface="+mn-cs"/>
            </a:endParaRPr>
          </a:p>
          <a:p>
            <a:endParaRPr lang="fr-FR" sz="1200" kern="1200" baseline="0" dirty="0">
              <a:solidFill>
                <a:schemeClr val="tx1"/>
              </a:solidFill>
              <a:latin typeface="+mn-lt"/>
              <a:ea typeface="+mn-ea"/>
              <a:cs typeface="+mn-cs"/>
            </a:endParaRPr>
          </a:p>
          <a:p>
            <a:r>
              <a:rPr lang="fr-FR" sz="1200" kern="1200" baseline="0" dirty="0">
                <a:solidFill>
                  <a:schemeClr val="tx1"/>
                </a:solidFill>
                <a:latin typeface="+mn-lt"/>
                <a:ea typeface="+mn-ea"/>
                <a:cs typeface="+mn-cs"/>
              </a:rPr>
              <a:t>Le professeur distribue les nouvelles tables de routage. (les nouvelles tables de routage ont le n°2 et sont de couleur jaune)</a:t>
            </a:r>
          </a:p>
          <a:p>
            <a:endParaRPr lang="fr-FR" sz="1200" kern="1200" baseline="0" dirty="0">
              <a:solidFill>
                <a:schemeClr val="tx1"/>
              </a:solidFill>
              <a:latin typeface="+mn-lt"/>
              <a:ea typeface="+mn-ea"/>
              <a:cs typeface="+mn-cs"/>
            </a:endParaRPr>
          </a:p>
          <a:p>
            <a:r>
              <a:rPr lang="fr-FR" sz="1200" kern="1200" dirty="0">
                <a:solidFill>
                  <a:schemeClr val="tx1"/>
                </a:solidFill>
                <a:latin typeface="+mn-lt"/>
                <a:ea typeface="+mn-ea"/>
                <a:cs typeface="+mn-cs"/>
              </a:rPr>
              <a:t>Le professeur redonne le message</a:t>
            </a:r>
            <a:r>
              <a:rPr lang="fr-FR" sz="1200" kern="1200" baseline="0" dirty="0">
                <a:solidFill>
                  <a:schemeClr val="tx1"/>
                </a:solidFill>
                <a:latin typeface="+mn-lt"/>
                <a:ea typeface="+mn-ea"/>
                <a:cs typeface="+mn-cs"/>
              </a:rPr>
              <a:t> 3 à l’élève de la station météo</a:t>
            </a:r>
          </a:p>
          <a:p>
            <a:pPr marL="0" marR="0" indent="0" algn="l" defTabSz="914400" rtl="0" eaLnBrk="1" fontAlgn="auto" latinLnBrk="0" hangingPunct="1">
              <a:lnSpc>
                <a:spcPct val="100000"/>
              </a:lnSpc>
              <a:spcBef>
                <a:spcPts val="0"/>
              </a:spcBef>
              <a:spcAft>
                <a:spcPts val="0"/>
              </a:spcAft>
              <a:buClrTx/>
              <a:buSzTx/>
              <a:buFontTx/>
              <a:buNone/>
              <a:tabLst/>
              <a:defRPr/>
            </a:pPr>
            <a:r>
              <a:rPr lang="fr-FR" sz="1200" kern="1200" dirty="0">
                <a:solidFill>
                  <a:schemeClr val="tx1"/>
                </a:solidFill>
                <a:latin typeface="+mn-lt"/>
                <a:ea typeface="+mn-ea"/>
                <a:cs typeface="+mn-cs"/>
              </a:rPr>
              <a:t>Le professeur redonne le message</a:t>
            </a:r>
            <a:r>
              <a:rPr lang="fr-FR" sz="1200" kern="1200" baseline="0" dirty="0">
                <a:solidFill>
                  <a:schemeClr val="tx1"/>
                </a:solidFill>
                <a:latin typeface="+mn-lt"/>
                <a:ea typeface="+mn-ea"/>
                <a:cs typeface="+mn-cs"/>
              </a:rPr>
              <a:t> 4 à l’élève du serveur </a:t>
            </a:r>
          </a:p>
          <a:p>
            <a:endParaRPr lang="fr-FR" sz="1200" kern="1200" baseline="0" dirty="0">
              <a:solidFill>
                <a:schemeClr val="tx1"/>
              </a:solidFill>
              <a:latin typeface="+mn-lt"/>
              <a:ea typeface="+mn-ea"/>
              <a:cs typeface="+mn-cs"/>
            </a:endParaRPr>
          </a:p>
          <a:p>
            <a:r>
              <a:rPr lang="fr-FR" sz="1200" kern="1200" baseline="0" dirty="0">
                <a:solidFill>
                  <a:schemeClr val="tx1"/>
                </a:solidFill>
                <a:latin typeface="+mn-lt"/>
                <a:ea typeface="+mn-ea"/>
                <a:cs typeface="+mn-cs"/>
              </a:rPr>
              <a:t>Les élèves recommencent leur activité débranchée en renvoyant le message 3 de la station météo au serveur, puis en renvoyant le message du serveur jusqu’au modem du collège. </a:t>
            </a:r>
          </a:p>
          <a:p>
            <a:endParaRPr lang="fr-FR" sz="1200" kern="1200" baseline="0" dirty="0">
              <a:solidFill>
                <a:schemeClr val="tx1"/>
              </a:solidFill>
              <a:latin typeface="+mn-lt"/>
              <a:ea typeface="+mn-ea"/>
              <a:cs typeface="+mn-cs"/>
            </a:endParaRPr>
          </a:p>
          <a:p>
            <a:r>
              <a:rPr lang="fr-FR" sz="1200" kern="1200" baseline="0" dirty="0">
                <a:solidFill>
                  <a:schemeClr val="tx1"/>
                </a:solidFill>
                <a:latin typeface="+mn-lt"/>
                <a:ea typeface="+mn-ea"/>
                <a:cs typeface="+mn-cs"/>
              </a:rPr>
              <a:t>Le paquet va prendre un trajet différent qui évite le routeur n°4 (HS)</a:t>
            </a:r>
          </a:p>
          <a:p>
            <a:endParaRPr lang="fr-FR" sz="1200"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fr-FR" sz="1200" kern="1200" baseline="0" dirty="0">
                <a:solidFill>
                  <a:schemeClr val="tx1"/>
                </a:solidFill>
                <a:latin typeface="+mn-lt"/>
                <a:ea typeface="+mn-ea"/>
                <a:cs typeface="+mn-cs"/>
              </a:rPr>
              <a:t>Le professeur fait verbaliser les élèves sur ce qu’ils ont observé.</a:t>
            </a:r>
          </a:p>
          <a:p>
            <a:pPr marL="0" marR="0" indent="0" algn="l" defTabSz="914400" rtl="0" eaLnBrk="1" fontAlgn="auto" latinLnBrk="0" hangingPunct="1">
              <a:lnSpc>
                <a:spcPct val="100000"/>
              </a:lnSpc>
              <a:spcBef>
                <a:spcPts val="0"/>
              </a:spcBef>
              <a:spcAft>
                <a:spcPts val="0"/>
              </a:spcAft>
              <a:buClrTx/>
              <a:buSzTx/>
              <a:buFontTx/>
              <a:buNone/>
              <a:tabLst/>
              <a:defRPr/>
            </a:pPr>
            <a:r>
              <a:rPr lang="fr-FR" sz="1200" kern="1200" dirty="0">
                <a:solidFill>
                  <a:schemeClr val="tx1"/>
                </a:solidFill>
                <a:latin typeface="+mn-lt"/>
                <a:ea typeface="+mn-ea"/>
                <a:cs typeface="+mn-cs"/>
              </a:rPr>
              <a:t>Le professeur fait</a:t>
            </a:r>
            <a:r>
              <a:rPr lang="fr-FR" sz="1200" kern="1200" baseline="0" dirty="0">
                <a:solidFill>
                  <a:schemeClr val="tx1"/>
                </a:solidFill>
                <a:latin typeface="+mn-lt"/>
                <a:ea typeface="+mn-ea"/>
                <a:cs typeface="+mn-cs"/>
              </a:rPr>
              <a:t> répéter des élèves qui expliquent ce qu’ils ont retenu de cette activité 4.</a:t>
            </a:r>
            <a:endParaRPr lang="fr-FR" sz="1200" kern="1200" dirty="0">
              <a:solidFill>
                <a:schemeClr val="tx1"/>
              </a:solidFill>
              <a:latin typeface="+mn-lt"/>
              <a:ea typeface="+mn-ea"/>
              <a:cs typeface="+mn-cs"/>
            </a:endParaRPr>
          </a:p>
          <a:p>
            <a:endParaRPr lang="fr-FR" sz="1200" kern="1200" baseline="0" dirty="0">
              <a:solidFill>
                <a:schemeClr val="tx1"/>
              </a:solidFill>
              <a:latin typeface="+mn-lt"/>
              <a:ea typeface="+mn-ea"/>
              <a:cs typeface="+mn-cs"/>
            </a:endParaRPr>
          </a:p>
          <a:p>
            <a:endParaRPr lang="fr-FR" sz="1200" kern="1200" baseline="0" dirty="0">
              <a:solidFill>
                <a:schemeClr val="tx1"/>
              </a:solidFill>
              <a:latin typeface="+mn-lt"/>
              <a:ea typeface="+mn-ea"/>
              <a:cs typeface="+mn-cs"/>
            </a:endParaRPr>
          </a:p>
          <a:p>
            <a:endParaRPr lang="fr-FR" sz="1200" kern="1200" baseline="0" dirty="0">
              <a:solidFill>
                <a:schemeClr val="tx1"/>
              </a:solidFill>
              <a:latin typeface="+mn-lt"/>
              <a:ea typeface="+mn-ea"/>
              <a:cs typeface="+mn-cs"/>
            </a:endParaRPr>
          </a:p>
          <a:p>
            <a:r>
              <a:rPr lang="fr-FR" sz="1200" kern="1200" dirty="0">
                <a:solidFill>
                  <a:schemeClr val="tx1"/>
                </a:solidFill>
                <a:latin typeface="+mn-lt"/>
                <a:ea typeface="+mn-ea"/>
                <a:cs typeface="+mn-cs"/>
              </a:rPr>
              <a:t> </a:t>
            </a:r>
          </a:p>
        </p:txBody>
      </p:sp>
      <p:sp>
        <p:nvSpPr>
          <p:cNvPr id="4" name="Espace réservé du numéro de diapositive 3"/>
          <p:cNvSpPr>
            <a:spLocks noGrp="1"/>
          </p:cNvSpPr>
          <p:nvPr>
            <p:ph type="sldNum" sz="quarter" idx="10"/>
          </p:nvPr>
        </p:nvSpPr>
        <p:spPr/>
        <p:txBody>
          <a:bodyPr/>
          <a:lstStyle/>
          <a:p>
            <a:fld id="{BD28FDD7-6038-49DC-B4D8-BBC2D3E9C81A}" type="slidenum">
              <a:rPr lang="fr-FR" smtClean="0"/>
              <a:pPr/>
              <a:t>18</a:t>
            </a:fld>
            <a:endParaRPr lang="fr-FR"/>
          </a:p>
        </p:txBody>
      </p:sp>
      <p:sp>
        <p:nvSpPr>
          <p:cNvPr id="6" name="Espace réservé de l'en-tête 5"/>
          <p:cNvSpPr>
            <a:spLocks noGrp="1"/>
          </p:cNvSpPr>
          <p:nvPr>
            <p:ph type="hdr" sz="quarter" idx="11"/>
          </p:nvPr>
        </p:nvSpPr>
        <p:spPr>
          <a:xfrm>
            <a:off x="0" y="0"/>
            <a:ext cx="6858000" cy="457200"/>
          </a:xfrm>
        </p:spPr>
        <p:txBody>
          <a:bodyPr/>
          <a:lstStyle/>
          <a:p>
            <a:r>
              <a:rPr lang="fr-FR"/>
              <a:t>Auteur : matthieu.pasdeloup@ac-orleans-tours.fr</a:t>
            </a:r>
          </a:p>
        </p:txBody>
      </p:sp>
      <p:pic>
        <p:nvPicPr>
          <p:cNvPr id="5122" name="Picture 2" descr="G:\2025-26_RNR_3eme_anémomètre\images\schema_5.jpg"/>
          <p:cNvPicPr>
            <a:picLocks noChangeAspect="1" noChangeArrowheads="1"/>
          </p:cNvPicPr>
          <p:nvPr/>
        </p:nvPicPr>
        <p:blipFill>
          <a:blip r:embed="rId3"/>
          <a:srcRect/>
          <a:stretch>
            <a:fillRect/>
          </a:stretch>
        </p:blipFill>
        <p:spPr bwMode="auto">
          <a:xfrm>
            <a:off x="620688" y="7735100"/>
            <a:ext cx="2232248" cy="886203"/>
          </a:xfrm>
          <a:prstGeom prst="rect">
            <a:avLst/>
          </a:prstGeom>
          <a:noFill/>
        </p:spPr>
      </p:pic>
      <p:pic>
        <p:nvPicPr>
          <p:cNvPr id="5123" name="Picture 3" descr="G:\2025-26_RNR_3eme_anémomètre\images\schema_6.jpg"/>
          <p:cNvPicPr>
            <a:picLocks noChangeAspect="1" noChangeArrowheads="1"/>
          </p:cNvPicPr>
          <p:nvPr/>
        </p:nvPicPr>
        <p:blipFill>
          <a:blip r:embed="rId4"/>
          <a:srcRect/>
          <a:stretch>
            <a:fillRect/>
          </a:stretch>
        </p:blipFill>
        <p:spPr bwMode="auto">
          <a:xfrm>
            <a:off x="3501008" y="7668344"/>
            <a:ext cx="2598812" cy="1031728"/>
          </a:xfrm>
          <a:prstGeom prst="rect">
            <a:avLst/>
          </a:prstGeom>
          <a:noFill/>
        </p:spPr>
      </p:pic>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sz="1200" kern="1200" dirty="0">
                <a:solidFill>
                  <a:schemeClr val="tx1"/>
                </a:solidFill>
                <a:latin typeface="+mn-lt"/>
                <a:ea typeface="+mn-ea"/>
                <a:cs typeface="+mn-cs"/>
              </a:rPr>
              <a:t>Le professeur demande aux élèves de changer de </a:t>
            </a:r>
            <a:r>
              <a:rPr lang="fr-FR" sz="1200" kern="1200" baseline="0" dirty="0">
                <a:solidFill>
                  <a:schemeClr val="tx1"/>
                </a:solidFill>
                <a:latin typeface="+mn-lt"/>
                <a:ea typeface="+mn-ea"/>
                <a:cs typeface="+mn-cs"/>
              </a:rPr>
              <a:t>place, dans ou autour du réseau, pour que tout le monde se retrouve à un moment ou un autre </a:t>
            </a:r>
            <a:r>
              <a:rPr lang="fr-FR" sz="1200" b="1" kern="1200" baseline="0" dirty="0">
                <a:solidFill>
                  <a:schemeClr val="tx1"/>
                </a:solidFill>
                <a:latin typeface="+mn-lt"/>
                <a:ea typeface="+mn-ea"/>
                <a:cs typeface="+mn-cs"/>
              </a:rPr>
              <a:t>acteur</a:t>
            </a:r>
            <a:r>
              <a:rPr lang="fr-FR" sz="1200" kern="1200" baseline="0" dirty="0">
                <a:solidFill>
                  <a:schemeClr val="tx1"/>
                </a:solidFill>
                <a:latin typeface="+mn-lt"/>
                <a:ea typeface="+mn-ea"/>
                <a:cs typeface="+mn-cs"/>
              </a:rPr>
              <a:t> de l’activité débranchée.</a:t>
            </a:r>
          </a:p>
          <a:p>
            <a:pPr marL="0" marR="0" indent="0" algn="l" defTabSz="914400" rtl="0" eaLnBrk="1" fontAlgn="auto" latinLnBrk="0" hangingPunct="1">
              <a:lnSpc>
                <a:spcPct val="100000"/>
              </a:lnSpc>
              <a:spcBef>
                <a:spcPts val="0"/>
              </a:spcBef>
              <a:spcAft>
                <a:spcPts val="0"/>
              </a:spcAft>
              <a:buClrTx/>
              <a:buSzTx/>
              <a:buFontTx/>
              <a:buNone/>
              <a:tabLst/>
              <a:defRPr/>
            </a:pPr>
            <a:endParaRPr lang="fr-FR" sz="1200"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fr-FR" sz="1200" kern="1200" baseline="0" dirty="0">
                <a:solidFill>
                  <a:schemeClr val="tx1"/>
                </a:solidFill>
                <a:latin typeface="+mn-lt"/>
                <a:ea typeface="+mn-ea"/>
                <a:cs typeface="+mn-cs"/>
              </a:rPr>
              <a:t>Puis le professeur lit la diapo.</a:t>
            </a:r>
          </a:p>
          <a:p>
            <a:endParaRPr lang="fr-FR" dirty="0"/>
          </a:p>
        </p:txBody>
      </p:sp>
      <p:sp>
        <p:nvSpPr>
          <p:cNvPr id="4" name="Espace réservé du numéro de diapositive 3"/>
          <p:cNvSpPr>
            <a:spLocks noGrp="1"/>
          </p:cNvSpPr>
          <p:nvPr>
            <p:ph type="sldNum" sz="quarter" idx="10"/>
          </p:nvPr>
        </p:nvSpPr>
        <p:spPr/>
        <p:txBody>
          <a:bodyPr/>
          <a:lstStyle/>
          <a:p>
            <a:fld id="{BD28FDD7-6038-49DC-B4D8-BBC2D3E9C81A}" type="slidenum">
              <a:rPr lang="fr-FR" smtClean="0"/>
              <a:pPr/>
              <a:t>19</a:t>
            </a:fld>
            <a:endParaRPr lang="fr-FR"/>
          </a:p>
        </p:txBody>
      </p:sp>
      <p:sp>
        <p:nvSpPr>
          <p:cNvPr id="6" name="Espace réservé de l'en-tête 5"/>
          <p:cNvSpPr>
            <a:spLocks noGrp="1"/>
          </p:cNvSpPr>
          <p:nvPr>
            <p:ph type="hdr" sz="quarter" idx="11"/>
          </p:nvPr>
        </p:nvSpPr>
        <p:spPr>
          <a:xfrm>
            <a:off x="0" y="0"/>
            <a:ext cx="6858000" cy="457200"/>
          </a:xfrm>
        </p:spPr>
        <p:txBody>
          <a:bodyPr/>
          <a:lstStyle/>
          <a:p>
            <a:r>
              <a:rPr lang="fr-FR"/>
              <a:t>Auteur : matthieu.pasdeloup@ac-orleans-tours.fr</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dirty="0"/>
          </a:p>
        </p:txBody>
      </p:sp>
      <p:sp>
        <p:nvSpPr>
          <p:cNvPr id="4" name="Espace réservé du numéro de diapositive 3"/>
          <p:cNvSpPr>
            <a:spLocks noGrp="1"/>
          </p:cNvSpPr>
          <p:nvPr>
            <p:ph type="sldNum" sz="quarter" idx="10"/>
          </p:nvPr>
        </p:nvSpPr>
        <p:spPr/>
        <p:txBody>
          <a:bodyPr/>
          <a:lstStyle/>
          <a:p>
            <a:fld id="{BD28FDD7-6038-49DC-B4D8-BBC2D3E9C81A}" type="slidenum">
              <a:rPr lang="fr-FR" smtClean="0"/>
              <a:pPr/>
              <a:t>2</a:t>
            </a:fld>
            <a:endParaRPr lang="fr-FR"/>
          </a:p>
        </p:txBody>
      </p:sp>
      <p:sp>
        <p:nvSpPr>
          <p:cNvPr id="6" name="Espace réservé de l'en-tête 5"/>
          <p:cNvSpPr>
            <a:spLocks noGrp="1"/>
          </p:cNvSpPr>
          <p:nvPr>
            <p:ph type="hdr" sz="quarter" idx="11"/>
          </p:nvPr>
        </p:nvSpPr>
        <p:spPr>
          <a:xfrm>
            <a:off x="0" y="0"/>
            <a:ext cx="6858000" cy="457200"/>
          </a:xfrm>
        </p:spPr>
        <p:txBody>
          <a:bodyPr/>
          <a:lstStyle/>
          <a:p>
            <a:r>
              <a:rPr lang="fr-FR"/>
              <a:t>Auteur : matthieu.pasdeloup@ac-orleans-tours.fr</a:t>
            </a: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fr-FR" sz="1200"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fr-FR" sz="1200" kern="1200" baseline="0" dirty="0">
                <a:solidFill>
                  <a:schemeClr val="tx1"/>
                </a:solidFill>
                <a:latin typeface="+mn-lt"/>
                <a:ea typeface="+mn-ea"/>
                <a:cs typeface="+mn-cs"/>
              </a:rPr>
              <a:t>Le professeur donne le message 5 à l’élève qui joue le rôle du Smartphone qui </a:t>
            </a:r>
            <a:r>
              <a:rPr lang="fr-FR" sz="1200" u="sng" kern="1200" baseline="0" dirty="0">
                <a:solidFill>
                  <a:schemeClr val="tx1"/>
                </a:solidFill>
                <a:latin typeface="+mn-lt"/>
                <a:ea typeface="+mn-ea"/>
                <a:cs typeface="+mn-cs"/>
              </a:rPr>
              <a:t>est dans la rue</a:t>
            </a:r>
            <a:r>
              <a:rPr lang="fr-FR" sz="1200" kern="1200" baseline="0" dirty="0">
                <a:solidFill>
                  <a:schemeClr val="tx1"/>
                </a:solidFill>
                <a:latin typeface="+mn-lt"/>
                <a:ea typeface="+mn-ea"/>
                <a:cs typeface="+mn-cs"/>
              </a:rPr>
              <a:t>.</a:t>
            </a:r>
          </a:p>
          <a:p>
            <a:pPr marL="0" marR="0" indent="0" algn="l" defTabSz="914400" rtl="0" eaLnBrk="1" fontAlgn="auto" latinLnBrk="0" hangingPunct="1">
              <a:lnSpc>
                <a:spcPct val="100000"/>
              </a:lnSpc>
              <a:spcBef>
                <a:spcPts val="0"/>
              </a:spcBef>
              <a:spcAft>
                <a:spcPts val="0"/>
              </a:spcAft>
              <a:buClrTx/>
              <a:buSzTx/>
              <a:buFontTx/>
              <a:buNone/>
              <a:tabLst/>
              <a:defRPr/>
            </a:pPr>
            <a:r>
              <a:rPr lang="fr-FR" sz="1200" kern="1200" baseline="0" dirty="0">
                <a:solidFill>
                  <a:schemeClr val="tx1"/>
                </a:solidFill>
                <a:latin typeface="+mn-lt"/>
                <a:ea typeface="+mn-ea"/>
                <a:cs typeface="+mn-cs"/>
              </a:rPr>
              <a:t>Les élèves « routeur » font passer le message  pour qu’il arrive au serveur.</a:t>
            </a:r>
          </a:p>
          <a:p>
            <a:pPr marL="0" marR="0" indent="0" algn="l" defTabSz="914400" rtl="0" eaLnBrk="1" fontAlgn="auto" latinLnBrk="0" hangingPunct="1">
              <a:lnSpc>
                <a:spcPct val="100000"/>
              </a:lnSpc>
              <a:spcBef>
                <a:spcPts val="0"/>
              </a:spcBef>
              <a:spcAft>
                <a:spcPts val="0"/>
              </a:spcAft>
              <a:buClrTx/>
              <a:buSzTx/>
              <a:buFontTx/>
              <a:buNone/>
              <a:tabLst/>
              <a:defRPr/>
            </a:pPr>
            <a:endParaRPr lang="fr-FR" sz="1200"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fr-FR" sz="1200" kern="1200" baseline="0" dirty="0">
                <a:solidFill>
                  <a:schemeClr val="tx1"/>
                </a:solidFill>
                <a:latin typeface="+mn-lt"/>
                <a:ea typeface="+mn-ea"/>
                <a:cs typeface="+mn-cs"/>
              </a:rPr>
              <a:t>Le message arrive au serveur.</a:t>
            </a:r>
          </a:p>
          <a:p>
            <a:pPr marL="0" marR="0" indent="0" algn="l" defTabSz="914400" rtl="0" eaLnBrk="1" fontAlgn="auto" latinLnBrk="0" hangingPunct="1">
              <a:lnSpc>
                <a:spcPct val="100000"/>
              </a:lnSpc>
              <a:spcBef>
                <a:spcPts val="0"/>
              </a:spcBef>
              <a:spcAft>
                <a:spcPts val="0"/>
              </a:spcAft>
              <a:buClrTx/>
              <a:buSzTx/>
              <a:buFontTx/>
              <a:buNone/>
              <a:tabLst/>
              <a:defRPr/>
            </a:pPr>
            <a:endParaRPr lang="fr-FR" sz="1200" kern="1200" baseline="0" dirty="0">
              <a:solidFill>
                <a:schemeClr val="tx1"/>
              </a:solidFill>
              <a:latin typeface="+mn-lt"/>
              <a:ea typeface="+mn-ea"/>
              <a:cs typeface="+mn-cs"/>
            </a:endParaRPr>
          </a:p>
          <a:p>
            <a:endParaRPr lang="fr-FR" dirty="0"/>
          </a:p>
        </p:txBody>
      </p:sp>
      <p:sp>
        <p:nvSpPr>
          <p:cNvPr id="4" name="Espace réservé du numéro de diapositive 3"/>
          <p:cNvSpPr>
            <a:spLocks noGrp="1"/>
          </p:cNvSpPr>
          <p:nvPr>
            <p:ph type="sldNum" sz="quarter" idx="10"/>
          </p:nvPr>
        </p:nvSpPr>
        <p:spPr/>
        <p:txBody>
          <a:bodyPr/>
          <a:lstStyle/>
          <a:p>
            <a:fld id="{BD28FDD7-6038-49DC-B4D8-BBC2D3E9C81A}" type="slidenum">
              <a:rPr lang="fr-FR" smtClean="0"/>
              <a:pPr/>
              <a:t>20</a:t>
            </a:fld>
            <a:endParaRPr lang="fr-FR"/>
          </a:p>
        </p:txBody>
      </p:sp>
      <p:sp>
        <p:nvSpPr>
          <p:cNvPr id="6" name="Espace réservé de l'en-tête 5"/>
          <p:cNvSpPr>
            <a:spLocks noGrp="1"/>
          </p:cNvSpPr>
          <p:nvPr>
            <p:ph type="hdr" sz="quarter" idx="11"/>
          </p:nvPr>
        </p:nvSpPr>
        <p:spPr>
          <a:xfrm>
            <a:off x="0" y="0"/>
            <a:ext cx="6858000" cy="457200"/>
          </a:xfrm>
        </p:spPr>
        <p:txBody>
          <a:bodyPr/>
          <a:lstStyle/>
          <a:p>
            <a:r>
              <a:rPr lang="fr-FR"/>
              <a:t>Auteur : matthieu.pasdeloup@ac-orleans-tours.fr</a:t>
            </a:r>
          </a:p>
        </p:txBody>
      </p:sp>
      <p:pic>
        <p:nvPicPr>
          <p:cNvPr id="7" name="Picture 2" descr="G:\2025-26_RNR_3eme_anémomètre\images\schema_4.jpg"/>
          <p:cNvPicPr>
            <a:picLocks noChangeAspect="1" noChangeArrowheads="1"/>
          </p:cNvPicPr>
          <p:nvPr/>
        </p:nvPicPr>
        <p:blipFill>
          <a:blip r:embed="rId3"/>
          <a:stretch>
            <a:fillRect/>
          </a:stretch>
        </p:blipFill>
        <p:spPr bwMode="auto">
          <a:xfrm>
            <a:off x="476672" y="5724128"/>
            <a:ext cx="6075586" cy="2412008"/>
          </a:xfrm>
          <a:prstGeom prst="rect">
            <a:avLst/>
          </a:prstGeom>
          <a:noFill/>
        </p:spPr>
      </p:pic>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fr-FR" sz="1200"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fr-FR" sz="1200" kern="1200" baseline="0" dirty="0">
                <a:solidFill>
                  <a:schemeClr val="tx1"/>
                </a:solidFill>
                <a:latin typeface="+mn-lt"/>
                <a:ea typeface="+mn-ea"/>
                <a:cs typeface="+mn-cs"/>
              </a:rPr>
              <a:t>Le professeur donne le message 6 à l’élève qui joue le rôle du serveur.</a:t>
            </a:r>
          </a:p>
          <a:p>
            <a:pPr marL="0" marR="0" indent="0" algn="l" defTabSz="914400" rtl="0" eaLnBrk="1" fontAlgn="auto" latinLnBrk="0" hangingPunct="1">
              <a:lnSpc>
                <a:spcPct val="100000"/>
              </a:lnSpc>
              <a:spcBef>
                <a:spcPts val="0"/>
              </a:spcBef>
              <a:spcAft>
                <a:spcPts val="0"/>
              </a:spcAft>
              <a:buClrTx/>
              <a:buSzTx/>
              <a:buFontTx/>
              <a:buNone/>
              <a:tabLst/>
              <a:defRPr/>
            </a:pPr>
            <a:r>
              <a:rPr lang="fr-FR" sz="1200" kern="1200" baseline="0" dirty="0">
                <a:solidFill>
                  <a:schemeClr val="tx1"/>
                </a:solidFill>
                <a:latin typeface="+mn-lt"/>
                <a:ea typeface="+mn-ea"/>
                <a:cs typeface="+mn-cs"/>
              </a:rPr>
              <a:t>Les élèves « routeur » font passer le message  pour qu’il arrive au Smartphone qui est dans la rue.</a:t>
            </a:r>
          </a:p>
          <a:p>
            <a:pPr marL="0" marR="0" indent="0" algn="l" defTabSz="914400" rtl="0" eaLnBrk="1" fontAlgn="auto" latinLnBrk="0" hangingPunct="1">
              <a:lnSpc>
                <a:spcPct val="100000"/>
              </a:lnSpc>
              <a:spcBef>
                <a:spcPts val="0"/>
              </a:spcBef>
              <a:spcAft>
                <a:spcPts val="0"/>
              </a:spcAft>
              <a:buClrTx/>
              <a:buSzTx/>
              <a:buFontTx/>
              <a:buNone/>
              <a:tabLst/>
              <a:defRPr/>
            </a:pPr>
            <a:endParaRPr lang="fr-FR" sz="1200" kern="1200" baseline="0" dirty="0">
              <a:solidFill>
                <a:schemeClr val="tx1"/>
              </a:solidFill>
              <a:latin typeface="+mn-lt"/>
              <a:ea typeface="+mn-ea"/>
              <a:cs typeface="+mn-cs"/>
            </a:endParaRPr>
          </a:p>
          <a:p>
            <a:r>
              <a:rPr lang="fr-FR" sz="1200" kern="1200" baseline="0" dirty="0">
                <a:solidFill>
                  <a:schemeClr val="tx1"/>
                </a:solidFill>
                <a:latin typeface="+mn-lt"/>
                <a:ea typeface="+mn-ea"/>
                <a:cs typeface="+mn-cs"/>
              </a:rPr>
              <a:t>Le message arrive </a:t>
            </a:r>
            <a:r>
              <a:rPr lang="fr-FR" dirty="0"/>
              <a:t>au Smartphone .</a:t>
            </a:r>
            <a:endParaRPr lang="fr-FR" sz="1200" kern="1200" baseline="0" dirty="0">
              <a:solidFill>
                <a:schemeClr val="tx1"/>
              </a:solidFill>
              <a:latin typeface="+mn-lt"/>
              <a:ea typeface="+mn-ea"/>
              <a:cs typeface="+mn-cs"/>
            </a:endParaRPr>
          </a:p>
          <a:p>
            <a:endParaRPr lang="fr-FR" dirty="0"/>
          </a:p>
        </p:txBody>
      </p:sp>
      <p:sp>
        <p:nvSpPr>
          <p:cNvPr id="4" name="Espace réservé du numéro de diapositive 3"/>
          <p:cNvSpPr>
            <a:spLocks noGrp="1"/>
          </p:cNvSpPr>
          <p:nvPr>
            <p:ph type="sldNum" sz="quarter" idx="10"/>
          </p:nvPr>
        </p:nvSpPr>
        <p:spPr/>
        <p:txBody>
          <a:bodyPr/>
          <a:lstStyle/>
          <a:p>
            <a:fld id="{BD28FDD7-6038-49DC-B4D8-BBC2D3E9C81A}" type="slidenum">
              <a:rPr lang="fr-FR" smtClean="0"/>
              <a:pPr/>
              <a:t>21</a:t>
            </a:fld>
            <a:endParaRPr lang="fr-FR"/>
          </a:p>
        </p:txBody>
      </p:sp>
      <p:sp>
        <p:nvSpPr>
          <p:cNvPr id="6" name="Espace réservé de l'en-tête 5"/>
          <p:cNvSpPr>
            <a:spLocks noGrp="1"/>
          </p:cNvSpPr>
          <p:nvPr>
            <p:ph type="hdr" sz="quarter" idx="11"/>
          </p:nvPr>
        </p:nvSpPr>
        <p:spPr>
          <a:xfrm>
            <a:off x="0" y="0"/>
            <a:ext cx="6858000" cy="457200"/>
          </a:xfrm>
        </p:spPr>
        <p:txBody>
          <a:bodyPr/>
          <a:lstStyle/>
          <a:p>
            <a:r>
              <a:rPr lang="fr-FR"/>
              <a:t>Auteur : matthieu.pasdeloup@ac-orleans-tours.fr</a:t>
            </a:r>
          </a:p>
        </p:txBody>
      </p:sp>
      <p:pic>
        <p:nvPicPr>
          <p:cNvPr id="7" name="Picture 2" descr="G:\2025-26_RNR_3eme_anémomètre\images\schema_4.jpg"/>
          <p:cNvPicPr>
            <a:picLocks noChangeAspect="1" noChangeArrowheads="1"/>
          </p:cNvPicPr>
          <p:nvPr/>
        </p:nvPicPr>
        <p:blipFill>
          <a:blip r:embed="rId3"/>
          <a:stretch>
            <a:fillRect/>
          </a:stretch>
        </p:blipFill>
        <p:spPr bwMode="auto">
          <a:xfrm>
            <a:off x="476672" y="5724128"/>
            <a:ext cx="6075586" cy="2412008"/>
          </a:xfrm>
          <a:prstGeom prst="rect">
            <a:avLst/>
          </a:prstGeom>
          <a:noFill/>
        </p:spPr>
      </p:pic>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sz="1200" kern="1200" baseline="0" dirty="0">
                <a:solidFill>
                  <a:schemeClr val="tx1"/>
                </a:solidFill>
                <a:latin typeface="+mn-lt"/>
                <a:ea typeface="+mn-ea"/>
                <a:cs typeface="+mn-cs"/>
              </a:rPr>
              <a:t>L’application du téléphone affiche les données reçues du serveur.</a:t>
            </a:r>
          </a:p>
          <a:p>
            <a:endParaRPr lang="fr-FR" dirty="0"/>
          </a:p>
          <a:p>
            <a:pPr marL="0" marR="0" indent="0" algn="l" defTabSz="914400" rtl="0" eaLnBrk="1" fontAlgn="auto" latinLnBrk="0" hangingPunct="1">
              <a:lnSpc>
                <a:spcPct val="100000"/>
              </a:lnSpc>
              <a:spcBef>
                <a:spcPts val="0"/>
              </a:spcBef>
              <a:spcAft>
                <a:spcPts val="0"/>
              </a:spcAft>
              <a:buClrTx/>
              <a:buSzTx/>
              <a:buFontTx/>
              <a:buNone/>
              <a:tabLst/>
              <a:defRPr/>
            </a:pPr>
            <a:r>
              <a:rPr lang="fr-FR" sz="1200" kern="1200" baseline="0" dirty="0">
                <a:solidFill>
                  <a:schemeClr val="tx1"/>
                </a:solidFill>
                <a:latin typeface="+mn-lt"/>
                <a:ea typeface="+mn-ea"/>
                <a:cs typeface="+mn-cs"/>
              </a:rPr>
              <a:t>Le professeur fait verbaliser les élèves sur ce qu’ils ont observé.</a:t>
            </a:r>
          </a:p>
          <a:p>
            <a:pPr marL="0" marR="0" indent="0" algn="l" defTabSz="914400" rtl="0" eaLnBrk="1" fontAlgn="auto" latinLnBrk="0" hangingPunct="1">
              <a:lnSpc>
                <a:spcPct val="100000"/>
              </a:lnSpc>
              <a:spcBef>
                <a:spcPts val="0"/>
              </a:spcBef>
              <a:spcAft>
                <a:spcPts val="0"/>
              </a:spcAft>
              <a:buClrTx/>
              <a:buSzTx/>
              <a:buFontTx/>
              <a:buNone/>
              <a:tabLst/>
              <a:defRPr/>
            </a:pPr>
            <a:r>
              <a:rPr lang="fr-FR" sz="1200" kern="1200" dirty="0">
                <a:solidFill>
                  <a:schemeClr val="tx1"/>
                </a:solidFill>
                <a:latin typeface="+mn-lt"/>
                <a:ea typeface="+mn-ea"/>
                <a:cs typeface="+mn-cs"/>
              </a:rPr>
              <a:t>Le professeur fait</a:t>
            </a:r>
            <a:r>
              <a:rPr lang="fr-FR" sz="1200" kern="1200" baseline="0" dirty="0">
                <a:solidFill>
                  <a:schemeClr val="tx1"/>
                </a:solidFill>
                <a:latin typeface="+mn-lt"/>
                <a:ea typeface="+mn-ea"/>
                <a:cs typeface="+mn-cs"/>
              </a:rPr>
              <a:t> répéter des élèves qui expliquent ce qu’ils ont retenu de cette activité 6.</a:t>
            </a:r>
            <a:endParaRPr lang="fr-FR" sz="1200" kern="1200" dirty="0">
              <a:solidFill>
                <a:schemeClr val="tx1"/>
              </a:solidFill>
              <a:latin typeface="+mn-lt"/>
              <a:ea typeface="+mn-ea"/>
              <a:cs typeface="+mn-cs"/>
            </a:endParaRPr>
          </a:p>
          <a:p>
            <a:endParaRPr lang="fr-FR" dirty="0"/>
          </a:p>
        </p:txBody>
      </p:sp>
      <p:sp>
        <p:nvSpPr>
          <p:cNvPr id="4" name="Espace réservé du numéro de diapositive 3"/>
          <p:cNvSpPr>
            <a:spLocks noGrp="1"/>
          </p:cNvSpPr>
          <p:nvPr>
            <p:ph type="sldNum" sz="quarter" idx="10"/>
          </p:nvPr>
        </p:nvSpPr>
        <p:spPr/>
        <p:txBody>
          <a:bodyPr/>
          <a:lstStyle/>
          <a:p>
            <a:fld id="{BD28FDD7-6038-49DC-B4D8-BBC2D3E9C81A}" type="slidenum">
              <a:rPr lang="fr-FR" smtClean="0"/>
              <a:pPr/>
              <a:t>22</a:t>
            </a:fld>
            <a:endParaRPr lang="fr-FR"/>
          </a:p>
        </p:txBody>
      </p:sp>
      <p:sp>
        <p:nvSpPr>
          <p:cNvPr id="6" name="Espace réservé de l'en-tête 5"/>
          <p:cNvSpPr>
            <a:spLocks noGrp="1"/>
          </p:cNvSpPr>
          <p:nvPr>
            <p:ph type="hdr" sz="quarter" idx="11"/>
          </p:nvPr>
        </p:nvSpPr>
        <p:spPr>
          <a:xfrm>
            <a:off x="0" y="0"/>
            <a:ext cx="6858000" cy="457200"/>
          </a:xfrm>
        </p:spPr>
        <p:txBody>
          <a:bodyPr/>
          <a:lstStyle/>
          <a:p>
            <a:r>
              <a:rPr lang="fr-FR"/>
              <a:t>Auteur : matthieu.pasdeloup@ac-orleans-tours.fr</a:t>
            </a: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r>
              <a:rPr lang="fr-FR" sz="1200" kern="1200" dirty="0">
                <a:solidFill>
                  <a:schemeClr val="tx1"/>
                </a:solidFill>
                <a:latin typeface="+mn-lt"/>
                <a:ea typeface="+mn-ea"/>
                <a:cs typeface="+mn-cs"/>
              </a:rPr>
              <a:t>Les élèves vont à leur place et </a:t>
            </a:r>
            <a:r>
              <a:rPr lang="fr-FR" sz="1200" kern="1200" baseline="0" dirty="0">
                <a:solidFill>
                  <a:schemeClr val="tx1"/>
                </a:solidFill>
                <a:latin typeface="+mn-lt"/>
                <a:ea typeface="+mn-ea"/>
                <a:cs typeface="+mn-cs"/>
              </a:rPr>
              <a:t>expliquent ce qu’ils ont retenu.</a:t>
            </a:r>
          </a:p>
          <a:p>
            <a:endParaRPr lang="fr-FR" sz="1200" kern="1200" baseline="0" dirty="0">
              <a:solidFill>
                <a:schemeClr val="tx1"/>
              </a:solidFill>
              <a:latin typeface="+mn-lt"/>
              <a:ea typeface="+mn-ea"/>
              <a:cs typeface="+mn-cs"/>
            </a:endParaRPr>
          </a:p>
          <a:p>
            <a:r>
              <a:rPr lang="fr-FR" sz="1200" kern="1200" baseline="0" dirty="0">
                <a:solidFill>
                  <a:schemeClr val="tx1"/>
                </a:solidFill>
                <a:latin typeface="+mn-lt"/>
                <a:ea typeface="+mn-ea"/>
                <a:cs typeface="+mn-cs"/>
              </a:rPr>
              <a:t>SYNTHESE : </a:t>
            </a:r>
          </a:p>
          <a:p>
            <a:r>
              <a:rPr lang="fr-FR" sz="1200" kern="1200" dirty="0">
                <a:solidFill>
                  <a:schemeClr val="tx1"/>
                </a:solidFill>
                <a:latin typeface="+mn-lt"/>
                <a:ea typeface="+mn-ea"/>
                <a:cs typeface="+mn-cs"/>
              </a:rPr>
              <a:t>SYNTHESE n°2 </a:t>
            </a:r>
            <a:r>
              <a:rPr lang="fr-FR" sz="1200" kern="1200" baseline="0" dirty="0">
                <a:solidFill>
                  <a:schemeClr val="tx1"/>
                </a:solidFill>
                <a:latin typeface="+mn-lt"/>
                <a:ea typeface="+mn-ea"/>
                <a:cs typeface="+mn-cs"/>
              </a:rPr>
              <a:t>ATTENDUE </a:t>
            </a:r>
            <a:r>
              <a:rPr lang="fr-FR" sz="1200" kern="1200" dirty="0">
                <a:solidFill>
                  <a:schemeClr val="tx1"/>
                </a:solidFill>
                <a:latin typeface="+mn-lt"/>
                <a:ea typeface="+mn-ea"/>
                <a:cs typeface="+mn-cs"/>
              </a:rPr>
              <a:t>: </a:t>
            </a:r>
            <a:r>
              <a:rPr lang="fr-FR" sz="1200" i="1" kern="1200" dirty="0">
                <a:solidFill>
                  <a:srgbClr val="FF0000"/>
                </a:solidFill>
                <a:latin typeface="+mn-lt"/>
                <a:ea typeface="+mn-ea"/>
                <a:cs typeface="+mn-cs"/>
              </a:rPr>
              <a:t>Les paquets passent de routeur en routeur en prenant le chemin le plus </a:t>
            </a:r>
            <a:r>
              <a:rPr lang="fr-FR" sz="1200" i="1" u="sng" kern="1200" dirty="0">
                <a:solidFill>
                  <a:srgbClr val="FF0000"/>
                </a:solidFill>
                <a:latin typeface="+mn-lt"/>
                <a:ea typeface="+mn-ea"/>
                <a:cs typeface="+mn-cs"/>
              </a:rPr>
              <a:t>rapide</a:t>
            </a:r>
            <a:r>
              <a:rPr lang="fr-FR" sz="1200" i="1" kern="1200" dirty="0">
                <a:solidFill>
                  <a:srgbClr val="FF0000"/>
                </a:solidFill>
                <a:latin typeface="+mn-lt"/>
                <a:ea typeface="+mn-ea"/>
                <a:cs typeface="+mn-cs"/>
              </a:rPr>
              <a:t>. Pour connaitre le chemin le plus rapide, les routeurs ont des tables de routage qui leur permet de savoir vers qui ils doivent faire suivre le paquet.</a:t>
            </a:r>
            <a:r>
              <a:rPr lang="fr-FR" sz="1200" i="1" kern="1200" baseline="0" dirty="0">
                <a:solidFill>
                  <a:srgbClr val="FF0000"/>
                </a:solidFill>
                <a:latin typeface="+mn-lt"/>
                <a:ea typeface="+mn-ea"/>
                <a:cs typeface="+mn-cs"/>
              </a:rPr>
              <a:t> </a:t>
            </a:r>
            <a:r>
              <a:rPr lang="fr-FR" sz="1200" i="1" kern="1200" dirty="0">
                <a:solidFill>
                  <a:srgbClr val="FF0000"/>
                </a:solidFill>
                <a:latin typeface="+mn-lt"/>
                <a:ea typeface="+mn-ea"/>
                <a:cs typeface="+mn-cs"/>
              </a:rPr>
              <a:t>En cas de problème sur le réseau (panne d'un routeur, trafic trop important sur une partie de réseau, fibre optique cassée) Les tables de routage sont actualisées, mises à jour</a:t>
            </a:r>
          </a:p>
          <a:p>
            <a:r>
              <a:rPr lang="fr-FR" sz="1200" kern="1200" dirty="0">
                <a:solidFill>
                  <a:schemeClr val="tx1"/>
                </a:solidFill>
                <a:latin typeface="+mn-lt"/>
                <a:ea typeface="+mn-ea"/>
                <a:cs typeface="+mn-cs"/>
              </a:rPr>
              <a:t> </a:t>
            </a:r>
          </a:p>
          <a:p>
            <a:endParaRPr lang="fr-FR" sz="1200" kern="1200" dirty="0">
              <a:solidFill>
                <a:schemeClr val="tx1"/>
              </a:solidFill>
              <a:latin typeface="+mn-lt"/>
              <a:ea typeface="+mn-ea"/>
              <a:cs typeface="+mn-cs"/>
            </a:endParaRPr>
          </a:p>
        </p:txBody>
      </p:sp>
      <p:sp>
        <p:nvSpPr>
          <p:cNvPr id="4" name="Espace réservé du numéro de diapositive 3"/>
          <p:cNvSpPr>
            <a:spLocks noGrp="1"/>
          </p:cNvSpPr>
          <p:nvPr>
            <p:ph type="sldNum" sz="quarter" idx="10"/>
          </p:nvPr>
        </p:nvSpPr>
        <p:spPr/>
        <p:txBody>
          <a:bodyPr/>
          <a:lstStyle/>
          <a:p>
            <a:fld id="{BD28FDD7-6038-49DC-B4D8-BBC2D3E9C81A}" type="slidenum">
              <a:rPr lang="fr-FR" smtClean="0"/>
              <a:pPr/>
              <a:t>23</a:t>
            </a:fld>
            <a:endParaRPr lang="fr-FR"/>
          </a:p>
        </p:txBody>
      </p:sp>
      <p:sp>
        <p:nvSpPr>
          <p:cNvPr id="6" name="Espace réservé de l'en-tête 5"/>
          <p:cNvSpPr>
            <a:spLocks noGrp="1"/>
          </p:cNvSpPr>
          <p:nvPr>
            <p:ph type="hdr" sz="quarter" idx="11"/>
          </p:nvPr>
        </p:nvSpPr>
        <p:spPr>
          <a:xfrm>
            <a:off x="0" y="0"/>
            <a:ext cx="6858000" cy="457200"/>
          </a:xfrm>
        </p:spPr>
        <p:txBody>
          <a:bodyPr/>
          <a:lstStyle/>
          <a:p>
            <a:r>
              <a:rPr lang="fr-FR"/>
              <a:t>Auteur : matthieu.pasdeloup@ac-orleans-tours.fr</a:t>
            </a: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sz="1200" kern="1200" dirty="0">
                <a:solidFill>
                  <a:schemeClr val="tx1"/>
                </a:solidFill>
                <a:latin typeface="+mn-lt"/>
                <a:ea typeface="+mn-ea"/>
                <a:cs typeface="+mn-cs"/>
              </a:rPr>
              <a:t>Le professeur demande aux élèves de changer de </a:t>
            </a:r>
            <a:r>
              <a:rPr lang="fr-FR" sz="1200" kern="1200" baseline="0" dirty="0">
                <a:solidFill>
                  <a:schemeClr val="tx1"/>
                </a:solidFill>
                <a:latin typeface="+mn-lt"/>
                <a:ea typeface="+mn-ea"/>
                <a:cs typeface="+mn-cs"/>
              </a:rPr>
              <a:t>place, dans ou autour du réseau, pour que tout le monde se retrouve à un moment ou un autre </a:t>
            </a:r>
            <a:r>
              <a:rPr lang="fr-FR" sz="1200" b="1" kern="1200" baseline="0" dirty="0">
                <a:solidFill>
                  <a:schemeClr val="tx1"/>
                </a:solidFill>
                <a:latin typeface="+mn-lt"/>
                <a:ea typeface="+mn-ea"/>
                <a:cs typeface="+mn-cs"/>
              </a:rPr>
              <a:t>acteur</a:t>
            </a:r>
            <a:r>
              <a:rPr lang="fr-FR" sz="1200" kern="1200" baseline="0" dirty="0">
                <a:solidFill>
                  <a:schemeClr val="tx1"/>
                </a:solidFill>
                <a:latin typeface="+mn-lt"/>
                <a:ea typeface="+mn-ea"/>
                <a:cs typeface="+mn-cs"/>
              </a:rPr>
              <a:t> de l’activité débranchée.</a:t>
            </a:r>
          </a:p>
          <a:p>
            <a:r>
              <a:rPr lang="fr-FR" sz="1200" kern="1200" dirty="0">
                <a:solidFill>
                  <a:schemeClr val="tx1"/>
                </a:solidFill>
                <a:latin typeface="+mn-lt"/>
                <a:ea typeface="+mn-ea"/>
                <a:cs typeface="+mn-cs"/>
              </a:rPr>
              <a:t> </a:t>
            </a:r>
          </a:p>
          <a:p>
            <a:endParaRPr lang="fr-FR" sz="1200" kern="1200" dirty="0">
              <a:solidFill>
                <a:schemeClr val="tx1"/>
              </a:solidFill>
              <a:latin typeface="+mn-lt"/>
              <a:ea typeface="+mn-ea"/>
              <a:cs typeface="+mn-cs"/>
            </a:endParaRPr>
          </a:p>
        </p:txBody>
      </p:sp>
      <p:sp>
        <p:nvSpPr>
          <p:cNvPr id="4" name="Espace réservé du numéro de diapositive 3"/>
          <p:cNvSpPr>
            <a:spLocks noGrp="1"/>
          </p:cNvSpPr>
          <p:nvPr>
            <p:ph type="sldNum" sz="quarter" idx="10"/>
          </p:nvPr>
        </p:nvSpPr>
        <p:spPr/>
        <p:txBody>
          <a:bodyPr/>
          <a:lstStyle/>
          <a:p>
            <a:fld id="{BD28FDD7-6038-49DC-B4D8-BBC2D3E9C81A}" type="slidenum">
              <a:rPr lang="fr-FR" smtClean="0"/>
              <a:pPr/>
              <a:t>24</a:t>
            </a:fld>
            <a:endParaRPr lang="fr-FR"/>
          </a:p>
        </p:txBody>
      </p:sp>
      <p:sp>
        <p:nvSpPr>
          <p:cNvPr id="6" name="Espace réservé de l'en-tête 5"/>
          <p:cNvSpPr>
            <a:spLocks noGrp="1"/>
          </p:cNvSpPr>
          <p:nvPr>
            <p:ph type="hdr" sz="quarter" idx="11"/>
          </p:nvPr>
        </p:nvSpPr>
        <p:spPr>
          <a:xfrm>
            <a:off x="0" y="0"/>
            <a:ext cx="6858000" cy="457200"/>
          </a:xfrm>
        </p:spPr>
        <p:txBody>
          <a:bodyPr/>
          <a:lstStyle/>
          <a:p>
            <a:r>
              <a:rPr lang="fr-FR"/>
              <a:t>Auteur : matthieu.pasdeloup@ac-orleans-tours.fr</a:t>
            </a: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r>
              <a:rPr lang="fr-FR" sz="1200" kern="1200" dirty="0">
                <a:solidFill>
                  <a:schemeClr val="tx1"/>
                </a:solidFill>
                <a:latin typeface="+mn-lt"/>
                <a:ea typeface="+mn-ea"/>
                <a:cs typeface="+mn-cs"/>
              </a:rPr>
              <a:t> </a:t>
            </a:r>
          </a:p>
          <a:p>
            <a:endParaRPr lang="fr-FR" sz="1200" kern="1200" dirty="0">
              <a:solidFill>
                <a:schemeClr val="tx1"/>
              </a:solidFill>
              <a:latin typeface="+mn-lt"/>
              <a:ea typeface="+mn-ea"/>
              <a:cs typeface="+mn-cs"/>
            </a:endParaRPr>
          </a:p>
        </p:txBody>
      </p:sp>
      <p:sp>
        <p:nvSpPr>
          <p:cNvPr id="4" name="Espace réservé du numéro de diapositive 3"/>
          <p:cNvSpPr>
            <a:spLocks noGrp="1"/>
          </p:cNvSpPr>
          <p:nvPr>
            <p:ph type="sldNum" sz="quarter" idx="10"/>
          </p:nvPr>
        </p:nvSpPr>
        <p:spPr/>
        <p:txBody>
          <a:bodyPr/>
          <a:lstStyle/>
          <a:p>
            <a:fld id="{BD28FDD7-6038-49DC-B4D8-BBC2D3E9C81A}" type="slidenum">
              <a:rPr lang="fr-FR" smtClean="0"/>
              <a:pPr/>
              <a:t>25</a:t>
            </a:fld>
            <a:endParaRPr lang="fr-FR"/>
          </a:p>
        </p:txBody>
      </p:sp>
      <p:sp>
        <p:nvSpPr>
          <p:cNvPr id="6" name="Espace réservé de l'en-tête 5"/>
          <p:cNvSpPr>
            <a:spLocks noGrp="1"/>
          </p:cNvSpPr>
          <p:nvPr>
            <p:ph type="hdr" sz="quarter" idx="11"/>
          </p:nvPr>
        </p:nvSpPr>
        <p:spPr>
          <a:xfrm>
            <a:off x="0" y="0"/>
            <a:ext cx="6858000" cy="457200"/>
          </a:xfrm>
        </p:spPr>
        <p:txBody>
          <a:bodyPr/>
          <a:lstStyle/>
          <a:p>
            <a:r>
              <a:rPr lang="fr-FR"/>
              <a:t>Auteur : matthieu.pasdeloup@ac-orleans-tours.fr</a:t>
            </a: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r>
              <a:rPr lang="fr-FR" sz="1200" kern="1200" dirty="0">
                <a:solidFill>
                  <a:schemeClr val="tx1"/>
                </a:solidFill>
                <a:latin typeface="+mn-lt"/>
                <a:ea typeface="+mn-ea"/>
                <a:cs typeface="+mn-cs"/>
              </a:rPr>
              <a:t>Le</a:t>
            </a:r>
            <a:r>
              <a:rPr lang="fr-FR" sz="1200" kern="1200" baseline="0" dirty="0">
                <a:solidFill>
                  <a:schemeClr val="tx1"/>
                </a:solidFill>
                <a:latin typeface="+mn-lt"/>
                <a:ea typeface="+mn-ea"/>
                <a:cs typeface="+mn-cs"/>
              </a:rPr>
              <a:t> professeur donne le message n°7 à l’élève qui a le Smartphone dans le fast-food.</a:t>
            </a:r>
          </a:p>
          <a:p>
            <a:r>
              <a:rPr lang="fr-FR" sz="1200" kern="1200" baseline="0" dirty="0">
                <a:solidFill>
                  <a:schemeClr val="tx1"/>
                </a:solidFill>
                <a:latin typeface="+mn-lt"/>
                <a:ea typeface="+mn-ea"/>
                <a:cs typeface="+mn-cs"/>
              </a:rPr>
              <a:t>L’élève fait passer le message jusqu’au serveur.</a:t>
            </a:r>
            <a:endParaRPr lang="fr-FR" sz="1200" kern="1200" dirty="0">
              <a:solidFill>
                <a:schemeClr val="tx1"/>
              </a:solidFill>
              <a:latin typeface="+mn-lt"/>
              <a:ea typeface="+mn-ea"/>
              <a:cs typeface="+mn-cs"/>
            </a:endParaRPr>
          </a:p>
          <a:p>
            <a:r>
              <a:rPr lang="fr-FR" sz="1200" kern="1200" dirty="0">
                <a:solidFill>
                  <a:schemeClr val="tx1"/>
                </a:solidFill>
                <a:latin typeface="+mn-lt"/>
                <a:ea typeface="+mn-ea"/>
                <a:cs typeface="+mn-cs"/>
              </a:rPr>
              <a:t> </a:t>
            </a:r>
          </a:p>
          <a:p>
            <a:endParaRPr lang="fr-FR" sz="1200" kern="1200" dirty="0">
              <a:solidFill>
                <a:schemeClr val="tx1"/>
              </a:solidFill>
              <a:latin typeface="+mn-lt"/>
              <a:ea typeface="+mn-ea"/>
              <a:cs typeface="+mn-cs"/>
            </a:endParaRPr>
          </a:p>
        </p:txBody>
      </p:sp>
      <p:sp>
        <p:nvSpPr>
          <p:cNvPr id="4" name="Espace réservé du numéro de diapositive 3"/>
          <p:cNvSpPr>
            <a:spLocks noGrp="1"/>
          </p:cNvSpPr>
          <p:nvPr>
            <p:ph type="sldNum" sz="quarter" idx="10"/>
          </p:nvPr>
        </p:nvSpPr>
        <p:spPr/>
        <p:txBody>
          <a:bodyPr/>
          <a:lstStyle/>
          <a:p>
            <a:fld id="{BD28FDD7-6038-49DC-B4D8-BBC2D3E9C81A}" type="slidenum">
              <a:rPr lang="fr-FR" smtClean="0"/>
              <a:pPr/>
              <a:t>26</a:t>
            </a:fld>
            <a:endParaRPr lang="fr-FR"/>
          </a:p>
        </p:txBody>
      </p:sp>
      <p:sp>
        <p:nvSpPr>
          <p:cNvPr id="6" name="Espace réservé de l'en-tête 5"/>
          <p:cNvSpPr>
            <a:spLocks noGrp="1"/>
          </p:cNvSpPr>
          <p:nvPr>
            <p:ph type="hdr" sz="quarter" idx="11"/>
          </p:nvPr>
        </p:nvSpPr>
        <p:spPr>
          <a:xfrm>
            <a:off x="0" y="0"/>
            <a:ext cx="6858000" cy="457200"/>
          </a:xfrm>
        </p:spPr>
        <p:txBody>
          <a:bodyPr/>
          <a:lstStyle/>
          <a:p>
            <a:r>
              <a:rPr lang="fr-FR"/>
              <a:t>Auteur : matthieu.pasdeloup@ac-orleans-tours.fr</a:t>
            </a:r>
          </a:p>
        </p:txBody>
      </p:sp>
      <p:pic>
        <p:nvPicPr>
          <p:cNvPr id="6146" name="Picture 2" descr="G:\2025-26_RNR_3eme_anémomètre\images\schema_9.jpg"/>
          <p:cNvPicPr>
            <a:picLocks noChangeAspect="1" noChangeArrowheads="1"/>
          </p:cNvPicPr>
          <p:nvPr/>
        </p:nvPicPr>
        <p:blipFill>
          <a:blip r:embed="rId3"/>
          <a:srcRect/>
          <a:stretch>
            <a:fillRect/>
          </a:stretch>
        </p:blipFill>
        <p:spPr bwMode="auto">
          <a:xfrm>
            <a:off x="1124744" y="5292080"/>
            <a:ext cx="4437112" cy="3031428"/>
          </a:xfrm>
          <a:prstGeom prst="rect">
            <a:avLst/>
          </a:prstGeom>
          <a:noFill/>
        </p:spPr>
      </p:pic>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r>
              <a:rPr lang="fr-FR" sz="1200" kern="1200" dirty="0">
                <a:solidFill>
                  <a:schemeClr val="tx1"/>
                </a:solidFill>
                <a:latin typeface="+mn-lt"/>
                <a:ea typeface="+mn-ea"/>
                <a:cs typeface="+mn-cs"/>
              </a:rPr>
              <a:t> </a:t>
            </a:r>
          </a:p>
          <a:p>
            <a:endParaRPr lang="fr-FR" sz="1200" kern="1200" dirty="0">
              <a:solidFill>
                <a:schemeClr val="tx1"/>
              </a:solidFill>
              <a:latin typeface="+mn-lt"/>
              <a:ea typeface="+mn-ea"/>
              <a:cs typeface="+mn-cs"/>
            </a:endParaRPr>
          </a:p>
        </p:txBody>
      </p:sp>
      <p:sp>
        <p:nvSpPr>
          <p:cNvPr id="4" name="Espace réservé du numéro de diapositive 3"/>
          <p:cNvSpPr>
            <a:spLocks noGrp="1"/>
          </p:cNvSpPr>
          <p:nvPr>
            <p:ph type="sldNum" sz="quarter" idx="10"/>
          </p:nvPr>
        </p:nvSpPr>
        <p:spPr/>
        <p:txBody>
          <a:bodyPr/>
          <a:lstStyle/>
          <a:p>
            <a:fld id="{BD28FDD7-6038-49DC-B4D8-BBC2D3E9C81A}" type="slidenum">
              <a:rPr lang="fr-FR" smtClean="0"/>
              <a:pPr/>
              <a:t>27</a:t>
            </a:fld>
            <a:endParaRPr lang="fr-FR"/>
          </a:p>
        </p:txBody>
      </p:sp>
      <p:sp>
        <p:nvSpPr>
          <p:cNvPr id="6" name="Espace réservé de l'en-tête 5"/>
          <p:cNvSpPr>
            <a:spLocks noGrp="1"/>
          </p:cNvSpPr>
          <p:nvPr>
            <p:ph type="hdr" sz="quarter" idx="11"/>
          </p:nvPr>
        </p:nvSpPr>
        <p:spPr>
          <a:xfrm>
            <a:off x="0" y="0"/>
            <a:ext cx="6858000" cy="457200"/>
          </a:xfrm>
        </p:spPr>
        <p:txBody>
          <a:bodyPr/>
          <a:lstStyle/>
          <a:p>
            <a:r>
              <a:rPr lang="fr-FR"/>
              <a:t>Auteur : matthieu.pasdeloup@ac-orleans-tours.fr</a:t>
            </a: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r>
              <a:rPr lang="fr-FR" sz="1200" kern="1200" dirty="0">
                <a:solidFill>
                  <a:schemeClr val="tx1"/>
                </a:solidFill>
                <a:latin typeface="+mn-lt"/>
                <a:ea typeface="+mn-ea"/>
                <a:cs typeface="+mn-cs"/>
              </a:rPr>
              <a:t> </a:t>
            </a:r>
          </a:p>
          <a:p>
            <a:pPr marL="0" marR="0" indent="0" algn="l" defTabSz="914400" rtl="0" eaLnBrk="1" fontAlgn="auto" latinLnBrk="0" hangingPunct="1">
              <a:lnSpc>
                <a:spcPct val="100000"/>
              </a:lnSpc>
              <a:spcBef>
                <a:spcPts val="0"/>
              </a:spcBef>
              <a:spcAft>
                <a:spcPts val="0"/>
              </a:spcAft>
              <a:buClrTx/>
              <a:buSzTx/>
              <a:buFontTx/>
              <a:buNone/>
              <a:tabLst/>
              <a:defRPr/>
            </a:pPr>
            <a:endParaRPr lang="fr-FR" sz="1200"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fr-FR" sz="1200" kern="1200" dirty="0">
                <a:solidFill>
                  <a:schemeClr val="tx1"/>
                </a:solidFill>
                <a:latin typeface="+mn-lt"/>
                <a:ea typeface="+mn-ea"/>
                <a:cs typeface="+mn-cs"/>
              </a:rPr>
              <a:t>QUESTION AUX ELEVES : </a:t>
            </a:r>
            <a:r>
              <a:rPr lang="fr-FR" sz="1200" dirty="0"/>
              <a:t>D’où vient la </a:t>
            </a:r>
            <a:r>
              <a:rPr lang="fr-FR" sz="1200"/>
              <a:t>faille de vulnérabilité </a:t>
            </a:r>
            <a:r>
              <a:rPr lang="fr-FR" sz="1200" dirty="0"/>
              <a:t>?</a:t>
            </a:r>
            <a:endParaRPr lang="fr-FR" sz="1100" dirty="0"/>
          </a:p>
          <a:p>
            <a:endParaRPr lang="fr-FR" sz="1200"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fr-FR" sz="1200" kern="1200" dirty="0">
                <a:solidFill>
                  <a:schemeClr val="tx1"/>
                </a:solidFill>
                <a:latin typeface="+mn-lt"/>
                <a:ea typeface="+mn-ea"/>
                <a:cs typeface="+mn-cs"/>
              </a:rPr>
              <a:t>REPONSE ATTENDUE : quelqu’un peut intercepter</a:t>
            </a:r>
            <a:r>
              <a:rPr lang="fr-FR" sz="1200" kern="1200" baseline="0" dirty="0">
                <a:solidFill>
                  <a:schemeClr val="tx1"/>
                </a:solidFill>
                <a:latin typeface="+mn-lt"/>
                <a:ea typeface="+mn-ea"/>
                <a:cs typeface="+mn-cs"/>
              </a:rPr>
              <a:t> les données entre le Smartphone et le routeur WIFI. C’est un wifi public peu sécurisé.</a:t>
            </a:r>
          </a:p>
          <a:p>
            <a:endParaRPr lang="fr-FR" sz="1200" kern="1200" dirty="0">
              <a:solidFill>
                <a:schemeClr val="tx1"/>
              </a:solidFill>
              <a:latin typeface="+mn-lt"/>
              <a:ea typeface="+mn-ea"/>
              <a:cs typeface="+mn-cs"/>
            </a:endParaRPr>
          </a:p>
        </p:txBody>
      </p:sp>
      <p:sp>
        <p:nvSpPr>
          <p:cNvPr id="4" name="Espace réservé du numéro de diapositive 3"/>
          <p:cNvSpPr>
            <a:spLocks noGrp="1"/>
          </p:cNvSpPr>
          <p:nvPr>
            <p:ph type="sldNum" sz="quarter" idx="10"/>
          </p:nvPr>
        </p:nvSpPr>
        <p:spPr/>
        <p:txBody>
          <a:bodyPr/>
          <a:lstStyle/>
          <a:p>
            <a:fld id="{BD28FDD7-6038-49DC-B4D8-BBC2D3E9C81A}" type="slidenum">
              <a:rPr lang="fr-FR" smtClean="0"/>
              <a:pPr/>
              <a:t>28</a:t>
            </a:fld>
            <a:endParaRPr lang="fr-FR"/>
          </a:p>
        </p:txBody>
      </p:sp>
      <p:sp>
        <p:nvSpPr>
          <p:cNvPr id="6" name="Espace réservé de l'en-tête 5"/>
          <p:cNvSpPr>
            <a:spLocks noGrp="1"/>
          </p:cNvSpPr>
          <p:nvPr>
            <p:ph type="hdr" sz="quarter" idx="11"/>
          </p:nvPr>
        </p:nvSpPr>
        <p:spPr>
          <a:xfrm>
            <a:off x="0" y="0"/>
            <a:ext cx="6858000" cy="457200"/>
          </a:xfrm>
        </p:spPr>
        <p:txBody>
          <a:bodyPr/>
          <a:lstStyle/>
          <a:p>
            <a:r>
              <a:rPr lang="fr-FR"/>
              <a:t>Auteur : matthieu.pasdeloup@ac-orleans-tours.fr</a:t>
            </a: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r>
              <a:rPr lang="fr-FR" sz="1200" kern="1200" dirty="0">
                <a:solidFill>
                  <a:schemeClr val="tx1"/>
                </a:solidFill>
                <a:latin typeface="+mn-lt"/>
                <a:ea typeface="+mn-ea"/>
                <a:cs typeface="+mn-cs"/>
              </a:rPr>
              <a:t> </a:t>
            </a:r>
          </a:p>
          <a:p>
            <a:r>
              <a:rPr lang="fr-FR" sz="1200" kern="1200" dirty="0">
                <a:solidFill>
                  <a:schemeClr val="tx1"/>
                </a:solidFill>
                <a:latin typeface="+mn-lt"/>
                <a:ea typeface="+mn-ea"/>
                <a:cs typeface="+mn-cs"/>
              </a:rPr>
              <a:t>Le professeur lance la vidéo.</a:t>
            </a:r>
          </a:p>
          <a:p>
            <a:r>
              <a:rPr lang="fr-FR" sz="1200" kern="1200" dirty="0">
                <a:solidFill>
                  <a:schemeClr val="tx1"/>
                </a:solidFill>
                <a:latin typeface="+mn-lt"/>
                <a:ea typeface="+mn-ea"/>
                <a:cs typeface="+mn-cs"/>
              </a:rPr>
              <a:t>https://youtube.com/shorts/sO0Y3CIzR9s?si=DQhan4541L9ttVPX</a:t>
            </a:r>
          </a:p>
          <a:p>
            <a:endParaRPr lang="fr-FR" sz="1200" kern="1200" dirty="0">
              <a:solidFill>
                <a:schemeClr val="tx1"/>
              </a:solidFill>
              <a:latin typeface="+mn-lt"/>
              <a:ea typeface="+mn-ea"/>
              <a:cs typeface="+mn-cs"/>
            </a:endParaRPr>
          </a:p>
        </p:txBody>
      </p:sp>
      <p:sp>
        <p:nvSpPr>
          <p:cNvPr id="4" name="Espace réservé du numéro de diapositive 3"/>
          <p:cNvSpPr>
            <a:spLocks noGrp="1"/>
          </p:cNvSpPr>
          <p:nvPr>
            <p:ph type="sldNum" sz="quarter" idx="10"/>
          </p:nvPr>
        </p:nvSpPr>
        <p:spPr/>
        <p:txBody>
          <a:bodyPr/>
          <a:lstStyle/>
          <a:p>
            <a:fld id="{BD28FDD7-6038-49DC-B4D8-BBC2D3E9C81A}" type="slidenum">
              <a:rPr lang="fr-FR" smtClean="0"/>
              <a:pPr/>
              <a:t>29</a:t>
            </a:fld>
            <a:endParaRPr lang="fr-FR"/>
          </a:p>
        </p:txBody>
      </p:sp>
      <p:sp>
        <p:nvSpPr>
          <p:cNvPr id="6" name="Espace réservé de l'en-tête 5"/>
          <p:cNvSpPr>
            <a:spLocks noGrp="1"/>
          </p:cNvSpPr>
          <p:nvPr>
            <p:ph type="hdr" sz="quarter" idx="11"/>
          </p:nvPr>
        </p:nvSpPr>
        <p:spPr>
          <a:xfrm>
            <a:off x="0" y="0"/>
            <a:ext cx="6858000" cy="457200"/>
          </a:xfrm>
        </p:spPr>
        <p:txBody>
          <a:bodyPr/>
          <a:lstStyle/>
          <a:p>
            <a:r>
              <a:rPr lang="fr-FR"/>
              <a:t>Auteur : matthieu.pasdeloup@ac-orleans-tours.fr</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r>
              <a:rPr lang="fr-FR" sz="1200" kern="1200" dirty="0">
                <a:solidFill>
                  <a:schemeClr val="tx1"/>
                </a:solidFill>
                <a:latin typeface="+mn-lt"/>
                <a:ea typeface="+mn-ea"/>
                <a:cs typeface="+mn-cs"/>
              </a:rPr>
              <a:t>Le professeur</a:t>
            </a:r>
            <a:r>
              <a:rPr lang="fr-FR" sz="1200" kern="1200" baseline="0" dirty="0">
                <a:solidFill>
                  <a:schemeClr val="tx1"/>
                </a:solidFill>
                <a:latin typeface="+mn-lt"/>
                <a:ea typeface="+mn-ea"/>
                <a:cs typeface="+mn-cs"/>
              </a:rPr>
              <a:t> donne ce 1</a:t>
            </a:r>
            <a:r>
              <a:rPr lang="fr-FR" sz="1200" kern="1200" baseline="30000" dirty="0">
                <a:solidFill>
                  <a:schemeClr val="tx1"/>
                </a:solidFill>
                <a:latin typeface="+mn-lt"/>
                <a:ea typeface="+mn-ea"/>
                <a:cs typeface="+mn-cs"/>
              </a:rPr>
              <a:t>er</a:t>
            </a:r>
            <a:r>
              <a:rPr lang="fr-FR" sz="1200" kern="1200" baseline="0" dirty="0">
                <a:solidFill>
                  <a:schemeClr val="tx1"/>
                </a:solidFill>
                <a:latin typeface="+mn-lt"/>
                <a:ea typeface="+mn-ea"/>
                <a:cs typeface="+mn-cs"/>
              </a:rPr>
              <a:t> message à l’élève qui est sur l’emplacement de la station météo et il lui demande de transmettre cette information pour que les données arrivent au serveur.</a:t>
            </a:r>
          </a:p>
          <a:p>
            <a:r>
              <a:rPr lang="fr-FR" sz="1200" kern="1200" baseline="0" dirty="0">
                <a:solidFill>
                  <a:schemeClr val="tx1"/>
                </a:solidFill>
                <a:latin typeface="+mn-lt"/>
                <a:ea typeface="+mn-ea"/>
                <a:cs typeface="+mn-cs"/>
              </a:rPr>
              <a:t>(Le message passe par le routeur WIFI, le </a:t>
            </a:r>
            <a:r>
              <a:rPr lang="fr-FR" sz="1200" kern="1200" baseline="0" dirty="0" err="1">
                <a:solidFill>
                  <a:schemeClr val="tx1"/>
                </a:solidFill>
                <a:latin typeface="+mn-lt"/>
                <a:ea typeface="+mn-ea"/>
                <a:cs typeface="+mn-cs"/>
              </a:rPr>
              <a:t>switch</a:t>
            </a:r>
            <a:r>
              <a:rPr lang="fr-FR" sz="1200" kern="1200" baseline="0" dirty="0">
                <a:solidFill>
                  <a:schemeClr val="tx1"/>
                </a:solidFill>
                <a:latin typeface="+mn-lt"/>
                <a:ea typeface="+mn-ea"/>
                <a:cs typeface="+mn-cs"/>
              </a:rPr>
              <a:t>, le modem)</a:t>
            </a:r>
            <a:endParaRPr lang="fr-FR" sz="1200" kern="1200" dirty="0">
              <a:solidFill>
                <a:schemeClr val="tx1"/>
              </a:solidFill>
              <a:latin typeface="+mn-lt"/>
              <a:ea typeface="+mn-ea"/>
              <a:cs typeface="+mn-cs"/>
            </a:endParaRPr>
          </a:p>
          <a:p>
            <a:r>
              <a:rPr lang="fr-FR" sz="1200" kern="1200" dirty="0">
                <a:solidFill>
                  <a:schemeClr val="tx1"/>
                </a:solidFill>
                <a:latin typeface="+mn-lt"/>
                <a:ea typeface="+mn-ea"/>
                <a:cs typeface="+mn-cs"/>
              </a:rPr>
              <a:t>Le professeur pose la question : </a:t>
            </a:r>
          </a:p>
          <a:p>
            <a:r>
              <a:rPr lang="fr-FR" sz="1200" kern="1200" dirty="0">
                <a:solidFill>
                  <a:schemeClr val="tx1"/>
                </a:solidFill>
                <a:latin typeface="+mn-lt"/>
                <a:ea typeface="+mn-ea"/>
                <a:cs typeface="+mn-cs"/>
              </a:rPr>
              <a:t>QUESTION AUX ELEVES : Quels appareils manque t-il pour que le paquet </a:t>
            </a:r>
            <a:r>
              <a:rPr lang="fr-FR" sz="1200" kern="1200" baseline="0" dirty="0">
                <a:solidFill>
                  <a:schemeClr val="tx1"/>
                </a:solidFill>
                <a:latin typeface="+mn-lt"/>
                <a:ea typeface="+mn-ea"/>
                <a:cs typeface="+mn-cs"/>
              </a:rPr>
              <a:t>qui part du modem et qui contient les informations, arrive au serveur ?</a:t>
            </a:r>
            <a:endParaRPr lang="fr-FR" sz="1200" kern="1200" dirty="0">
              <a:solidFill>
                <a:schemeClr val="tx1"/>
              </a:solidFill>
              <a:latin typeface="+mn-lt"/>
              <a:ea typeface="+mn-ea"/>
              <a:cs typeface="+mn-cs"/>
            </a:endParaRPr>
          </a:p>
          <a:p>
            <a:r>
              <a:rPr lang="fr-FR" sz="1200" kern="1200" dirty="0">
                <a:solidFill>
                  <a:schemeClr val="tx1"/>
                </a:solidFill>
                <a:latin typeface="+mn-lt"/>
                <a:ea typeface="+mn-ea"/>
                <a:cs typeface="+mn-cs"/>
              </a:rPr>
              <a:t>REPONSE ATTENDUE : il manque les routeurs.</a:t>
            </a:r>
          </a:p>
          <a:p>
            <a:endParaRPr lang="fr-FR" sz="1200" kern="1200" dirty="0">
              <a:solidFill>
                <a:schemeClr val="tx1"/>
              </a:solidFill>
              <a:latin typeface="+mn-lt"/>
              <a:ea typeface="+mn-ea"/>
              <a:cs typeface="+mn-cs"/>
            </a:endParaRPr>
          </a:p>
          <a:p>
            <a:r>
              <a:rPr lang="fr-FR" sz="1200" b="1" kern="1200" dirty="0">
                <a:solidFill>
                  <a:schemeClr val="tx1"/>
                </a:solidFill>
                <a:latin typeface="+mn-lt"/>
                <a:ea typeface="+mn-ea"/>
                <a:cs typeface="+mn-cs"/>
              </a:rPr>
              <a:t>5</a:t>
            </a:r>
            <a:r>
              <a:rPr lang="fr-FR" sz="1200" kern="1200" dirty="0">
                <a:solidFill>
                  <a:schemeClr val="tx1"/>
                </a:solidFill>
                <a:latin typeface="+mn-lt"/>
                <a:ea typeface="+mn-ea"/>
                <a:cs typeface="+mn-cs"/>
              </a:rPr>
              <a:t> élèves de plus se</a:t>
            </a:r>
            <a:r>
              <a:rPr lang="fr-FR" sz="1200" kern="1200" baseline="0" dirty="0">
                <a:solidFill>
                  <a:schemeClr val="tx1"/>
                </a:solidFill>
                <a:latin typeface="+mn-lt"/>
                <a:ea typeface="+mn-ea"/>
                <a:cs typeface="+mn-cs"/>
              </a:rPr>
              <a:t> placent sur les points (routeur)  suivants : 3, 2, 6, 8. Le réseau de routeurs est complet.</a:t>
            </a:r>
            <a:endParaRPr lang="fr-FR" sz="1200" kern="1200" dirty="0">
              <a:solidFill>
                <a:schemeClr val="tx1"/>
              </a:solidFill>
              <a:latin typeface="+mn-lt"/>
              <a:ea typeface="+mn-ea"/>
              <a:cs typeface="+mn-cs"/>
            </a:endParaRPr>
          </a:p>
          <a:p>
            <a:endParaRPr lang="fr-FR" sz="1200" kern="120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fr-FR" sz="1200" kern="1200" dirty="0">
                <a:solidFill>
                  <a:schemeClr val="tx1"/>
                </a:solidFill>
                <a:latin typeface="+mn-lt"/>
                <a:ea typeface="+mn-ea"/>
                <a:cs typeface="+mn-cs"/>
              </a:rPr>
              <a:t>Le professeur pose la question : </a:t>
            </a:r>
          </a:p>
          <a:p>
            <a:r>
              <a:rPr lang="fr-FR" sz="1200" kern="1200" dirty="0">
                <a:solidFill>
                  <a:schemeClr val="tx1"/>
                </a:solidFill>
                <a:latin typeface="+mn-lt"/>
                <a:ea typeface="+mn-ea"/>
                <a:cs typeface="+mn-cs"/>
              </a:rPr>
              <a:t>QUESTION AUX ELEVES : comment sait-on à qui le</a:t>
            </a:r>
            <a:r>
              <a:rPr lang="fr-FR" sz="1200" kern="1200" baseline="0" dirty="0">
                <a:solidFill>
                  <a:schemeClr val="tx1"/>
                </a:solidFill>
                <a:latin typeface="+mn-lt"/>
                <a:ea typeface="+mn-ea"/>
                <a:cs typeface="+mn-cs"/>
              </a:rPr>
              <a:t> paquet </a:t>
            </a:r>
            <a:r>
              <a:rPr lang="fr-FR" sz="1200" kern="1200" dirty="0">
                <a:solidFill>
                  <a:schemeClr val="tx1"/>
                </a:solidFill>
                <a:latin typeface="+mn-lt"/>
                <a:ea typeface="+mn-ea"/>
                <a:cs typeface="+mn-cs"/>
              </a:rPr>
              <a:t>est-ce que le paquet doit aller ?</a:t>
            </a:r>
          </a:p>
          <a:p>
            <a:pPr marL="0" marR="0" indent="0" algn="l" defTabSz="914400" rtl="0" eaLnBrk="1" fontAlgn="auto" latinLnBrk="0" hangingPunct="1">
              <a:lnSpc>
                <a:spcPct val="100000"/>
              </a:lnSpc>
              <a:spcBef>
                <a:spcPts val="0"/>
              </a:spcBef>
              <a:spcAft>
                <a:spcPts val="0"/>
              </a:spcAft>
              <a:buClrTx/>
              <a:buSzTx/>
              <a:buFontTx/>
              <a:buNone/>
              <a:tabLst/>
              <a:defRPr/>
            </a:pPr>
            <a:r>
              <a:rPr lang="fr-FR" sz="1200" kern="1200" dirty="0">
                <a:solidFill>
                  <a:schemeClr val="tx1"/>
                </a:solidFill>
                <a:latin typeface="+mn-lt"/>
                <a:ea typeface="+mn-ea"/>
                <a:cs typeface="+mn-cs"/>
              </a:rPr>
              <a:t>QUESTION AUX ELEVES : quand on envoie</a:t>
            </a:r>
            <a:r>
              <a:rPr lang="fr-FR" sz="1200" kern="1200" baseline="0" dirty="0">
                <a:solidFill>
                  <a:schemeClr val="tx1"/>
                </a:solidFill>
                <a:latin typeface="+mn-lt"/>
                <a:ea typeface="+mn-ea"/>
                <a:cs typeface="+mn-cs"/>
              </a:rPr>
              <a:t> une carte postale qui sera expédiée par la poste, que doit on indiquer </a:t>
            </a:r>
            <a:r>
              <a:rPr lang="fr-FR" sz="1200" kern="1200" dirty="0">
                <a:solidFill>
                  <a:schemeClr val="tx1"/>
                </a:solidFill>
                <a:latin typeface="+mn-lt"/>
                <a:ea typeface="+mn-ea"/>
                <a:cs typeface="+mn-cs"/>
              </a:rPr>
              <a:t>?</a:t>
            </a:r>
          </a:p>
          <a:p>
            <a:r>
              <a:rPr lang="fr-FR" sz="1200" kern="1200" dirty="0">
                <a:solidFill>
                  <a:schemeClr val="tx1"/>
                </a:solidFill>
                <a:latin typeface="+mn-lt"/>
                <a:ea typeface="+mn-ea"/>
                <a:cs typeface="+mn-cs"/>
              </a:rPr>
              <a:t>REPONSE ATTENDUE : il faut ajouter l’adresse IP du destinataire.</a:t>
            </a:r>
          </a:p>
          <a:p>
            <a:r>
              <a:rPr lang="fr-FR" sz="1200" kern="1200" dirty="0">
                <a:solidFill>
                  <a:schemeClr val="tx1"/>
                </a:solidFill>
                <a:latin typeface="+mn-lt"/>
                <a:ea typeface="+mn-ea"/>
                <a:cs typeface="+mn-cs"/>
              </a:rPr>
              <a:t> </a:t>
            </a:r>
          </a:p>
          <a:p>
            <a:r>
              <a:rPr lang="fr-FR" sz="1200" kern="1200" dirty="0">
                <a:solidFill>
                  <a:schemeClr val="tx1"/>
                </a:solidFill>
                <a:latin typeface="+mn-lt"/>
                <a:ea typeface="+mn-ea"/>
                <a:cs typeface="+mn-cs"/>
              </a:rPr>
              <a:t>L’élève écris l’adresse</a:t>
            </a:r>
            <a:r>
              <a:rPr lang="fr-FR" sz="1200" kern="1200" baseline="0" dirty="0">
                <a:solidFill>
                  <a:schemeClr val="tx1"/>
                </a:solidFill>
                <a:latin typeface="+mn-lt"/>
                <a:ea typeface="+mn-ea"/>
                <a:cs typeface="+mn-cs"/>
              </a:rPr>
              <a:t> IP du destinataire (le serveur – 5.175.47.188)</a:t>
            </a:r>
            <a:endParaRPr lang="fr-FR" sz="1200" kern="1200" dirty="0">
              <a:solidFill>
                <a:schemeClr val="tx1"/>
              </a:solidFill>
              <a:latin typeface="+mn-lt"/>
              <a:ea typeface="+mn-ea"/>
              <a:cs typeface="+mn-cs"/>
            </a:endParaRPr>
          </a:p>
        </p:txBody>
      </p:sp>
      <p:sp>
        <p:nvSpPr>
          <p:cNvPr id="4" name="Espace réservé du numéro de diapositive 3"/>
          <p:cNvSpPr>
            <a:spLocks noGrp="1"/>
          </p:cNvSpPr>
          <p:nvPr>
            <p:ph type="sldNum" sz="quarter" idx="10"/>
          </p:nvPr>
        </p:nvSpPr>
        <p:spPr/>
        <p:txBody>
          <a:bodyPr/>
          <a:lstStyle/>
          <a:p>
            <a:fld id="{BD28FDD7-6038-49DC-B4D8-BBC2D3E9C81A}" type="slidenum">
              <a:rPr lang="fr-FR" smtClean="0"/>
              <a:pPr/>
              <a:t>3</a:t>
            </a:fld>
            <a:endParaRPr lang="fr-FR"/>
          </a:p>
        </p:txBody>
      </p:sp>
      <p:sp>
        <p:nvSpPr>
          <p:cNvPr id="6" name="Espace réservé de l'en-tête 5"/>
          <p:cNvSpPr>
            <a:spLocks noGrp="1"/>
          </p:cNvSpPr>
          <p:nvPr>
            <p:ph type="hdr" sz="quarter" idx="11"/>
          </p:nvPr>
        </p:nvSpPr>
        <p:spPr>
          <a:xfrm>
            <a:off x="0" y="0"/>
            <a:ext cx="6858000" cy="457200"/>
          </a:xfrm>
        </p:spPr>
        <p:txBody>
          <a:bodyPr/>
          <a:lstStyle/>
          <a:p>
            <a:r>
              <a:rPr lang="fr-FR"/>
              <a:t>Auteur : matthieu.pasdeloup@ac-orleans-tours.fr</a:t>
            </a: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r>
              <a:rPr lang="fr-FR" sz="1200" kern="1200" dirty="0">
                <a:solidFill>
                  <a:schemeClr val="tx1"/>
                </a:solidFill>
                <a:latin typeface="+mn-lt"/>
                <a:ea typeface="+mn-ea"/>
                <a:cs typeface="+mn-cs"/>
              </a:rPr>
              <a:t> </a:t>
            </a:r>
          </a:p>
          <a:p>
            <a:endParaRPr lang="fr-FR" dirty="0"/>
          </a:p>
          <a:p>
            <a:pPr marL="0" marR="0" indent="0" algn="l" defTabSz="914400" rtl="0" eaLnBrk="1" fontAlgn="auto" latinLnBrk="0" hangingPunct="1">
              <a:lnSpc>
                <a:spcPct val="100000"/>
              </a:lnSpc>
              <a:spcBef>
                <a:spcPts val="0"/>
              </a:spcBef>
              <a:spcAft>
                <a:spcPts val="0"/>
              </a:spcAft>
              <a:buClrTx/>
              <a:buSzTx/>
              <a:buFontTx/>
              <a:buNone/>
              <a:tabLst/>
              <a:defRPr/>
            </a:pPr>
            <a:r>
              <a:rPr lang="fr-FR" sz="1200" kern="1200" baseline="0" dirty="0">
                <a:solidFill>
                  <a:schemeClr val="tx1"/>
                </a:solidFill>
                <a:latin typeface="+mn-lt"/>
                <a:ea typeface="+mn-ea"/>
                <a:cs typeface="+mn-cs"/>
              </a:rPr>
              <a:t>Le professeur fait verbaliser les élèves sur ce qu’ils ont observé.</a:t>
            </a:r>
          </a:p>
          <a:p>
            <a:pPr marL="0" marR="0" indent="0" algn="l" defTabSz="914400" rtl="0" eaLnBrk="1" fontAlgn="auto" latinLnBrk="0" hangingPunct="1">
              <a:lnSpc>
                <a:spcPct val="100000"/>
              </a:lnSpc>
              <a:spcBef>
                <a:spcPts val="0"/>
              </a:spcBef>
              <a:spcAft>
                <a:spcPts val="0"/>
              </a:spcAft>
              <a:buClrTx/>
              <a:buSzTx/>
              <a:buFontTx/>
              <a:buNone/>
              <a:tabLst/>
              <a:defRPr/>
            </a:pPr>
            <a:r>
              <a:rPr lang="fr-FR" sz="1200" kern="1200" dirty="0">
                <a:solidFill>
                  <a:schemeClr val="tx1"/>
                </a:solidFill>
                <a:latin typeface="+mn-lt"/>
                <a:ea typeface="+mn-ea"/>
                <a:cs typeface="+mn-cs"/>
              </a:rPr>
              <a:t>Le professeur fait</a:t>
            </a:r>
            <a:r>
              <a:rPr lang="fr-FR" sz="1200" kern="1200" baseline="0" dirty="0">
                <a:solidFill>
                  <a:schemeClr val="tx1"/>
                </a:solidFill>
                <a:latin typeface="+mn-lt"/>
                <a:ea typeface="+mn-ea"/>
                <a:cs typeface="+mn-cs"/>
              </a:rPr>
              <a:t> répéter des élèves qui expliquent ce qu’ils ont retenu de cette activité 8.</a:t>
            </a:r>
            <a:endParaRPr lang="fr-FR" sz="1200" kern="1200" dirty="0">
              <a:solidFill>
                <a:schemeClr val="tx1"/>
              </a:solidFill>
              <a:latin typeface="+mn-lt"/>
              <a:ea typeface="+mn-ea"/>
              <a:cs typeface="+mn-cs"/>
            </a:endParaRPr>
          </a:p>
          <a:p>
            <a:endParaRPr lang="fr-FR" dirty="0"/>
          </a:p>
          <a:p>
            <a:endParaRPr lang="fr-FR" sz="1200" kern="1200" dirty="0">
              <a:solidFill>
                <a:schemeClr val="tx1"/>
              </a:solidFill>
              <a:latin typeface="+mn-lt"/>
              <a:ea typeface="+mn-ea"/>
              <a:cs typeface="+mn-cs"/>
            </a:endParaRPr>
          </a:p>
        </p:txBody>
      </p:sp>
      <p:sp>
        <p:nvSpPr>
          <p:cNvPr id="4" name="Espace réservé du numéro de diapositive 3"/>
          <p:cNvSpPr>
            <a:spLocks noGrp="1"/>
          </p:cNvSpPr>
          <p:nvPr>
            <p:ph type="sldNum" sz="quarter" idx="10"/>
          </p:nvPr>
        </p:nvSpPr>
        <p:spPr/>
        <p:txBody>
          <a:bodyPr/>
          <a:lstStyle/>
          <a:p>
            <a:fld id="{BD28FDD7-6038-49DC-B4D8-BBC2D3E9C81A}" type="slidenum">
              <a:rPr lang="fr-FR" smtClean="0"/>
              <a:pPr/>
              <a:t>30</a:t>
            </a:fld>
            <a:endParaRPr lang="fr-FR"/>
          </a:p>
        </p:txBody>
      </p:sp>
      <p:sp>
        <p:nvSpPr>
          <p:cNvPr id="6" name="Espace réservé de l'en-tête 5"/>
          <p:cNvSpPr>
            <a:spLocks noGrp="1"/>
          </p:cNvSpPr>
          <p:nvPr>
            <p:ph type="hdr" sz="quarter" idx="11"/>
          </p:nvPr>
        </p:nvSpPr>
        <p:spPr>
          <a:xfrm>
            <a:off x="0" y="0"/>
            <a:ext cx="6858000" cy="457200"/>
          </a:xfrm>
        </p:spPr>
        <p:txBody>
          <a:bodyPr/>
          <a:lstStyle/>
          <a:p>
            <a:r>
              <a:rPr lang="fr-FR"/>
              <a:t>Auteur : matthieu.pasdeloup@ac-orleans-tours.fr</a:t>
            </a: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r>
              <a:rPr lang="fr-FR" sz="1200" kern="1200" dirty="0">
                <a:solidFill>
                  <a:schemeClr val="tx1"/>
                </a:solidFill>
                <a:latin typeface="+mn-lt"/>
                <a:ea typeface="+mn-ea"/>
                <a:cs typeface="+mn-cs"/>
              </a:rPr>
              <a:t>Les élèves vont à leur place et </a:t>
            </a:r>
            <a:r>
              <a:rPr lang="fr-FR" sz="1200" kern="1200" baseline="0" dirty="0">
                <a:solidFill>
                  <a:schemeClr val="tx1"/>
                </a:solidFill>
                <a:latin typeface="+mn-lt"/>
                <a:ea typeface="+mn-ea"/>
                <a:cs typeface="+mn-cs"/>
              </a:rPr>
              <a:t>expliquent ce qu’ils ont retenu.</a:t>
            </a:r>
          </a:p>
          <a:p>
            <a:endParaRPr lang="fr-FR" sz="1200" kern="1200" baseline="0" dirty="0">
              <a:solidFill>
                <a:schemeClr val="tx1"/>
              </a:solidFill>
              <a:latin typeface="+mn-lt"/>
              <a:ea typeface="+mn-ea"/>
              <a:cs typeface="+mn-cs"/>
            </a:endParaRPr>
          </a:p>
          <a:p>
            <a:r>
              <a:rPr lang="fr-FR" sz="1200" kern="1200" baseline="0" dirty="0">
                <a:solidFill>
                  <a:schemeClr val="tx1"/>
                </a:solidFill>
                <a:latin typeface="+mn-lt"/>
                <a:ea typeface="+mn-ea"/>
                <a:cs typeface="+mn-cs"/>
              </a:rPr>
              <a:t>SYNTHESE : </a:t>
            </a:r>
          </a:p>
          <a:p>
            <a:pPr marL="0" marR="0" indent="0" algn="l" defTabSz="914400" rtl="0" eaLnBrk="1" fontAlgn="auto" latinLnBrk="0" hangingPunct="1">
              <a:lnSpc>
                <a:spcPct val="100000"/>
              </a:lnSpc>
              <a:spcBef>
                <a:spcPts val="0"/>
              </a:spcBef>
              <a:spcAft>
                <a:spcPts val="0"/>
              </a:spcAft>
              <a:buClrTx/>
              <a:buSzTx/>
              <a:buFontTx/>
              <a:buNone/>
              <a:tabLst/>
              <a:defRPr/>
            </a:pPr>
            <a:r>
              <a:rPr lang="fr-FR" sz="1200" kern="1200" dirty="0">
                <a:solidFill>
                  <a:schemeClr val="tx1"/>
                </a:solidFill>
                <a:latin typeface="+mn-lt"/>
                <a:ea typeface="+mn-ea"/>
                <a:cs typeface="+mn-cs"/>
              </a:rPr>
              <a:t>SYNTHESE n°3 </a:t>
            </a:r>
            <a:r>
              <a:rPr lang="fr-FR" sz="1200" kern="1200" baseline="0" dirty="0">
                <a:solidFill>
                  <a:schemeClr val="tx1"/>
                </a:solidFill>
                <a:latin typeface="+mn-lt"/>
                <a:ea typeface="+mn-ea"/>
                <a:cs typeface="+mn-cs"/>
              </a:rPr>
              <a:t>ATTENDUE </a:t>
            </a:r>
            <a:r>
              <a:rPr lang="fr-FR" sz="1200" kern="1200" dirty="0">
                <a:solidFill>
                  <a:schemeClr val="tx1"/>
                </a:solidFill>
                <a:latin typeface="+mn-lt"/>
                <a:ea typeface="+mn-ea"/>
                <a:cs typeface="+mn-cs"/>
              </a:rPr>
              <a:t> : </a:t>
            </a:r>
            <a:r>
              <a:rPr lang="fr-FR" sz="1200" b="0" i="1" kern="1200" dirty="0">
                <a:solidFill>
                  <a:srgbClr val="FF0000"/>
                </a:solidFill>
                <a:latin typeface="+mn-lt"/>
                <a:ea typeface="+mn-ea"/>
                <a:cs typeface="+mn-cs"/>
              </a:rPr>
              <a:t>sur le réseau internet, toutes les données sont transmises via HTTPS (protocole sécurisé), ce qui empêche les interceptions ou modifications par des tiers. </a:t>
            </a:r>
            <a:r>
              <a:rPr lang="fr-FR" sz="1200" i="1" kern="1200" dirty="0">
                <a:solidFill>
                  <a:srgbClr val="FF0000"/>
                </a:solidFill>
                <a:latin typeface="+mn-lt"/>
                <a:ea typeface="+mn-ea"/>
                <a:cs typeface="+mn-cs"/>
              </a:rPr>
              <a:t>Attention, sur les wifi public, les données peuvent facilement être interceptées. Il ne faut pas utiliser de wifi</a:t>
            </a:r>
            <a:r>
              <a:rPr lang="fr-FR" sz="1200" i="1" kern="1200" baseline="0" dirty="0">
                <a:solidFill>
                  <a:srgbClr val="FF0000"/>
                </a:solidFill>
                <a:latin typeface="+mn-lt"/>
                <a:ea typeface="+mn-ea"/>
                <a:cs typeface="+mn-cs"/>
              </a:rPr>
              <a:t> public pour des données sensibles. On peut utiliser un VPN pour chiffrer les informations</a:t>
            </a:r>
            <a:endParaRPr lang="fr-FR" sz="1200" i="1" kern="1200" dirty="0">
              <a:solidFill>
                <a:srgbClr val="FF0000"/>
              </a:solidFill>
              <a:latin typeface="+mn-lt"/>
              <a:ea typeface="+mn-ea"/>
              <a:cs typeface="+mn-cs"/>
            </a:endParaRPr>
          </a:p>
        </p:txBody>
      </p:sp>
      <p:sp>
        <p:nvSpPr>
          <p:cNvPr id="4" name="Espace réservé du numéro de diapositive 3"/>
          <p:cNvSpPr>
            <a:spLocks noGrp="1"/>
          </p:cNvSpPr>
          <p:nvPr>
            <p:ph type="sldNum" sz="quarter" idx="10"/>
          </p:nvPr>
        </p:nvSpPr>
        <p:spPr/>
        <p:txBody>
          <a:bodyPr/>
          <a:lstStyle/>
          <a:p>
            <a:fld id="{BD28FDD7-6038-49DC-B4D8-BBC2D3E9C81A}" type="slidenum">
              <a:rPr lang="fr-FR" smtClean="0"/>
              <a:pPr/>
              <a:t>31</a:t>
            </a:fld>
            <a:endParaRPr lang="fr-FR"/>
          </a:p>
        </p:txBody>
      </p:sp>
      <p:sp>
        <p:nvSpPr>
          <p:cNvPr id="6" name="Espace réservé de l'en-tête 5"/>
          <p:cNvSpPr>
            <a:spLocks noGrp="1"/>
          </p:cNvSpPr>
          <p:nvPr>
            <p:ph type="hdr" sz="quarter" idx="11"/>
          </p:nvPr>
        </p:nvSpPr>
        <p:spPr>
          <a:xfrm>
            <a:off x="0" y="0"/>
            <a:ext cx="6858000" cy="457200"/>
          </a:xfrm>
        </p:spPr>
        <p:txBody>
          <a:bodyPr/>
          <a:lstStyle/>
          <a:p>
            <a:r>
              <a:rPr lang="fr-FR"/>
              <a:t>Auteur : matthieu.pasdeloup@ac-orleans-tours.fr</a:t>
            </a: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a:p>
        </p:txBody>
      </p:sp>
      <p:sp>
        <p:nvSpPr>
          <p:cNvPr id="4" name="Espace réservé du numéro de diapositive 3"/>
          <p:cNvSpPr>
            <a:spLocks noGrp="1"/>
          </p:cNvSpPr>
          <p:nvPr>
            <p:ph type="sldNum" sz="quarter" idx="10"/>
          </p:nvPr>
        </p:nvSpPr>
        <p:spPr/>
        <p:txBody>
          <a:bodyPr/>
          <a:lstStyle/>
          <a:p>
            <a:fld id="{BD28FDD7-6038-49DC-B4D8-BBC2D3E9C81A}" type="slidenum">
              <a:rPr lang="fr-FR" smtClean="0"/>
              <a:pPr/>
              <a:t>32</a:t>
            </a:fld>
            <a:endParaRPr lang="fr-FR"/>
          </a:p>
        </p:txBody>
      </p:sp>
      <p:sp>
        <p:nvSpPr>
          <p:cNvPr id="6" name="Espace réservé de l'en-tête 5"/>
          <p:cNvSpPr>
            <a:spLocks noGrp="1"/>
          </p:cNvSpPr>
          <p:nvPr>
            <p:ph type="hdr" sz="quarter" idx="11"/>
          </p:nvPr>
        </p:nvSpPr>
        <p:spPr>
          <a:xfrm>
            <a:off x="0" y="0"/>
            <a:ext cx="6858000" cy="457200"/>
          </a:xfrm>
        </p:spPr>
        <p:txBody>
          <a:bodyPr/>
          <a:lstStyle/>
          <a:p>
            <a:r>
              <a:rPr lang="fr-FR"/>
              <a:t>Auteur : matthieu.pasdeloup@ac-orleans-tours.fr</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sz="1200" kern="1200" dirty="0">
                <a:solidFill>
                  <a:schemeClr val="tx1"/>
                </a:solidFill>
                <a:latin typeface="+mn-lt"/>
                <a:ea typeface="+mn-ea"/>
                <a:cs typeface="+mn-cs"/>
              </a:rPr>
              <a:t>Le professeur</a:t>
            </a:r>
            <a:r>
              <a:rPr lang="fr-FR" sz="1200" kern="1200" baseline="0" dirty="0">
                <a:solidFill>
                  <a:schemeClr val="tx1"/>
                </a:solidFill>
                <a:latin typeface="+mn-lt"/>
                <a:ea typeface="+mn-ea"/>
                <a:cs typeface="+mn-cs"/>
              </a:rPr>
              <a:t> demande aux élèves de transmettre cette information pour que les données arrivent au serveur.</a:t>
            </a:r>
          </a:p>
          <a:p>
            <a:pPr marL="0" marR="0" indent="0" algn="l" defTabSz="914400" rtl="0" eaLnBrk="1" fontAlgn="auto" latinLnBrk="0" hangingPunct="1">
              <a:lnSpc>
                <a:spcPct val="100000"/>
              </a:lnSpc>
              <a:spcBef>
                <a:spcPts val="0"/>
              </a:spcBef>
              <a:spcAft>
                <a:spcPts val="0"/>
              </a:spcAft>
              <a:buClrTx/>
              <a:buSzTx/>
              <a:buFontTx/>
              <a:buNone/>
              <a:tabLst/>
              <a:defRPr/>
            </a:pPr>
            <a:endParaRPr lang="fr-FR" sz="1200"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fr-FR" sz="1200" kern="1200" baseline="0" dirty="0">
                <a:solidFill>
                  <a:schemeClr val="tx1"/>
                </a:solidFill>
                <a:latin typeface="+mn-lt"/>
                <a:ea typeface="+mn-ea"/>
                <a:cs typeface="+mn-cs"/>
              </a:rPr>
              <a:t>Le paquet est passé de routeur en routeur (3, 1, 2, puis 6) et arrive au serveur.</a:t>
            </a:r>
            <a:endParaRPr lang="fr-FR" sz="1200" kern="1200" dirty="0">
              <a:solidFill>
                <a:schemeClr val="tx1"/>
              </a:solidFill>
              <a:latin typeface="+mn-lt"/>
              <a:ea typeface="+mn-ea"/>
              <a:cs typeface="+mn-cs"/>
            </a:endParaRPr>
          </a:p>
          <a:p>
            <a:endParaRPr lang="fr-FR" sz="1200" kern="1200" dirty="0">
              <a:solidFill>
                <a:schemeClr val="tx1"/>
              </a:solidFill>
              <a:latin typeface="+mn-lt"/>
              <a:ea typeface="+mn-ea"/>
              <a:cs typeface="+mn-cs"/>
            </a:endParaRPr>
          </a:p>
          <a:p>
            <a:r>
              <a:rPr lang="fr-FR" sz="1200" kern="1200" dirty="0">
                <a:solidFill>
                  <a:schemeClr val="tx1"/>
                </a:solidFill>
                <a:latin typeface="+mn-lt"/>
                <a:ea typeface="+mn-ea"/>
                <a:cs typeface="+mn-cs"/>
              </a:rPr>
              <a:t>QUESTION AUX ELEVES : Comment la station météo sait que le paquet est bien reçu ?</a:t>
            </a:r>
          </a:p>
          <a:p>
            <a:r>
              <a:rPr lang="fr-FR" sz="1200" kern="1200" dirty="0">
                <a:solidFill>
                  <a:schemeClr val="tx1"/>
                </a:solidFill>
                <a:latin typeface="+mn-lt"/>
                <a:ea typeface="+mn-ea"/>
                <a:cs typeface="+mn-cs"/>
              </a:rPr>
              <a:t>REPONSE ATTENDUE : Le serveur doit renvoyer</a:t>
            </a:r>
            <a:r>
              <a:rPr lang="fr-FR" sz="1200" kern="1200" baseline="0" dirty="0">
                <a:solidFill>
                  <a:schemeClr val="tx1"/>
                </a:solidFill>
                <a:latin typeface="+mn-lt"/>
                <a:ea typeface="+mn-ea"/>
                <a:cs typeface="+mn-cs"/>
              </a:rPr>
              <a:t> la </a:t>
            </a:r>
            <a:r>
              <a:rPr lang="fr-FR" sz="1200" kern="1200" dirty="0">
                <a:solidFill>
                  <a:schemeClr val="tx1"/>
                </a:solidFill>
                <a:latin typeface="+mn-lt"/>
                <a:ea typeface="+mn-ea"/>
                <a:cs typeface="+mn-cs"/>
              </a:rPr>
              <a:t>réponse,</a:t>
            </a:r>
            <a:r>
              <a:rPr lang="fr-FR" sz="1200" kern="1200" baseline="0" dirty="0">
                <a:solidFill>
                  <a:schemeClr val="tx1"/>
                </a:solidFill>
                <a:latin typeface="+mn-lt"/>
                <a:ea typeface="+mn-ea"/>
                <a:cs typeface="+mn-cs"/>
              </a:rPr>
              <a:t> pour dire « bien reçu »</a:t>
            </a:r>
            <a:r>
              <a:rPr lang="fr-FR" sz="1200" kern="1200" dirty="0">
                <a:solidFill>
                  <a:schemeClr val="tx1"/>
                </a:solidFill>
                <a:latin typeface="+mn-lt"/>
                <a:ea typeface="+mn-ea"/>
                <a:cs typeface="+mn-cs"/>
              </a:rPr>
              <a:t>. C’est un peut comme si vous envoyez un SMS pour dire « regarde</a:t>
            </a:r>
            <a:r>
              <a:rPr lang="fr-FR" sz="1200" kern="1200" baseline="0" dirty="0">
                <a:solidFill>
                  <a:schemeClr val="tx1"/>
                </a:solidFill>
                <a:latin typeface="+mn-lt"/>
                <a:ea typeface="+mn-ea"/>
                <a:cs typeface="+mn-cs"/>
              </a:rPr>
              <a:t> les nouvelles baskets que j’ai eu pour mon anniversaire ». Et bien ensuite votre ami vous renvoie une réponse « Super » « très jolies » ou un « </a:t>
            </a:r>
            <a:r>
              <a:rPr lang="fr-FR" sz="1200" kern="1200" baseline="0" dirty="0" err="1">
                <a:solidFill>
                  <a:schemeClr val="tx1"/>
                </a:solidFill>
                <a:latin typeface="+mn-lt"/>
                <a:ea typeface="+mn-ea"/>
                <a:cs typeface="+mn-cs"/>
              </a:rPr>
              <a:t>like</a:t>
            </a:r>
            <a:r>
              <a:rPr lang="fr-FR" sz="1200" kern="1200" baseline="0" dirty="0">
                <a:solidFill>
                  <a:schemeClr val="tx1"/>
                </a:solidFill>
                <a:latin typeface="+mn-lt"/>
                <a:ea typeface="+mn-ea"/>
                <a:cs typeface="+mn-cs"/>
              </a:rPr>
              <a:t> »</a:t>
            </a:r>
            <a:endParaRPr lang="fr-FR" sz="1200" kern="1200" dirty="0">
              <a:solidFill>
                <a:schemeClr val="tx1"/>
              </a:solidFill>
              <a:latin typeface="+mn-lt"/>
              <a:ea typeface="+mn-ea"/>
              <a:cs typeface="+mn-cs"/>
            </a:endParaRPr>
          </a:p>
          <a:p>
            <a:endParaRPr lang="fr-FR" sz="1200" kern="1200" dirty="0">
              <a:solidFill>
                <a:schemeClr val="tx1"/>
              </a:solidFill>
              <a:latin typeface="+mn-lt"/>
              <a:ea typeface="+mn-ea"/>
              <a:cs typeface="+mn-cs"/>
            </a:endParaRPr>
          </a:p>
          <a:p>
            <a:r>
              <a:rPr lang="fr-FR" sz="1200" kern="1200" dirty="0">
                <a:solidFill>
                  <a:schemeClr val="tx1"/>
                </a:solidFill>
                <a:latin typeface="+mn-lt"/>
                <a:ea typeface="+mn-ea"/>
                <a:cs typeface="+mn-cs"/>
              </a:rPr>
              <a:t>Mais….</a:t>
            </a:r>
          </a:p>
        </p:txBody>
      </p:sp>
      <p:sp>
        <p:nvSpPr>
          <p:cNvPr id="4" name="Espace réservé du numéro de diapositive 3"/>
          <p:cNvSpPr>
            <a:spLocks noGrp="1"/>
          </p:cNvSpPr>
          <p:nvPr>
            <p:ph type="sldNum" sz="quarter" idx="10"/>
          </p:nvPr>
        </p:nvSpPr>
        <p:spPr/>
        <p:txBody>
          <a:bodyPr/>
          <a:lstStyle/>
          <a:p>
            <a:fld id="{BD28FDD7-6038-49DC-B4D8-BBC2D3E9C81A}" type="slidenum">
              <a:rPr lang="fr-FR" smtClean="0"/>
              <a:pPr/>
              <a:t>4</a:t>
            </a:fld>
            <a:endParaRPr lang="fr-FR"/>
          </a:p>
        </p:txBody>
      </p:sp>
      <p:sp>
        <p:nvSpPr>
          <p:cNvPr id="6" name="Espace réservé de l'en-tête 5"/>
          <p:cNvSpPr>
            <a:spLocks noGrp="1"/>
          </p:cNvSpPr>
          <p:nvPr>
            <p:ph type="hdr" sz="quarter" idx="11"/>
          </p:nvPr>
        </p:nvSpPr>
        <p:spPr>
          <a:xfrm>
            <a:off x="0" y="0"/>
            <a:ext cx="6858000" cy="457200"/>
          </a:xfrm>
        </p:spPr>
        <p:txBody>
          <a:bodyPr/>
          <a:lstStyle/>
          <a:p>
            <a:r>
              <a:rPr lang="fr-FR"/>
              <a:t>Auteur : matthieu.pasdeloup@ac-orleans-tours.fr</a:t>
            </a:r>
          </a:p>
        </p:txBody>
      </p:sp>
      <p:pic>
        <p:nvPicPr>
          <p:cNvPr id="2050" name="Picture 2" descr="G:\2025-26_RNR_3eme_anémomètre\images\schema_1.jpg"/>
          <p:cNvPicPr>
            <a:picLocks noChangeAspect="1" noChangeArrowheads="1"/>
          </p:cNvPicPr>
          <p:nvPr/>
        </p:nvPicPr>
        <p:blipFill>
          <a:blip r:embed="rId3"/>
          <a:srcRect/>
          <a:stretch>
            <a:fillRect/>
          </a:stretch>
        </p:blipFill>
        <p:spPr bwMode="auto">
          <a:xfrm>
            <a:off x="548680" y="6372200"/>
            <a:ext cx="5699820" cy="2262828"/>
          </a:xfrm>
          <a:prstGeom prst="rect">
            <a:avLst/>
          </a:prstGeom>
          <a:noFill/>
        </p:spPr>
      </p:pic>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sz="1200" kern="1200" dirty="0">
              <a:solidFill>
                <a:schemeClr val="tx1"/>
              </a:solidFill>
              <a:latin typeface="+mn-lt"/>
              <a:ea typeface="+mn-ea"/>
              <a:cs typeface="+mn-cs"/>
            </a:endParaRPr>
          </a:p>
          <a:p>
            <a:r>
              <a:rPr lang="fr-FR" sz="1200" kern="1200" dirty="0">
                <a:solidFill>
                  <a:schemeClr val="tx1"/>
                </a:solidFill>
                <a:latin typeface="+mn-lt"/>
                <a:ea typeface="+mn-ea"/>
                <a:cs typeface="+mn-cs"/>
              </a:rPr>
              <a:t>QUESTION AUX ELEVES : Comment savoir  à qui on doit envoyer la réponse ? </a:t>
            </a:r>
          </a:p>
          <a:p>
            <a:r>
              <a:rPr lang="fr-FR" sz="1200" kern="1200" dirty="0">
                <a:solidFill>
                  <a:schemeClr val="tx1"/>
                </a:solidFill>
                <a:latin typeface="+mn-lt"/>
                <a:ea typeface="+mn-ea"/>
                <a:cs typeface="+mn-cs"/>
              </a:rPr>
              <a:t>REPONSE ATTENDUE : Il faut ajouter l’adresse</a:t>
            </a:r>
            <a:r>
              <a:rPr lang="fr-FR" sz="1200" kern="1200" baseline="0" dirty="0">
                <a:solidFill>
                  <a:schemeClr val="tx1"/>
                </a:solidFill>
                <a:latin typeface="+mn-lt"/>
                <a:ea typeface="+mn-ea"/>
                <a:cs typeface="+mn-cs"/>
              </a:rPr>
              <a:t> IP du collège.</a:t>
            </a:r>
            <a:endParaRPr lang="fr-FR" sz="1200" kern="1200" dirty="0">
              <a:solidFill>
                <a:schemeClr val="tx1"/>
              </a:solidFill>
              <a:latin typeface="+mn-lt"/>
              <a:ea typeface="+mn-ea"/>
              <a:cs typeface="+mn-cs"/>
            </a:endParaRPr>
          </a:p>
          <a:p>
            <a:endParaRPr lang="fr-FR" sz="1200" kern="1200" dirty="0">
              <a:solidFill>
                <a:schemeClr val="tx1"/>
              </a:solidFill>
              <a:latin typeface="+mn-lt"/>
              <a:ea typeface="+mn-ea"/>
              <a:cs typeface="+mn-cs"/>
            </a:endParaRPr>
          </a:p>
          <a:p>
            <a:endParaRPr lang="fr-FR" sz="1200" kern="1200" dirty="0">
              <a:solidFill>
                <a:schemeClr val="tx1"/>
              </a:solidFill>
              <a:latin typeface="+mn-lt"/>
              <a:ea typeface="+mn-ea"/>
              <a:cs typeface="+mn-cs"/>
            </a:endParaRPr>
          </a:p>
          <a:p>
            <a:r>
              <a:rPr lang="fr-FR" sz="1200" kern="1200" dirty="0">
                <a:solidFill>
                  <a:schemeClr val="tx1"/>
                </a:solidFill>
                <a:latin typeface="+mn-lt"/>
                <a:ea typeface="+mn-ea"/>
                <a:cs typeface="+mn-cs"/>
              </a:rPr>
              <a:t>Mais le serveur ne la connait pas…</a:t>
            </a:r>
          </a:p>
        </p:txBody>
      </p:sp>
      <p:sp>
        <p:nvSpPr>
          <p:cNvPr id="4" name="Espace réservé du numéro de diapositive 3"/>
          <p:cNvSpPr>
            <a:spLocks noGrp="1"/>
          </p:cNvSpPr>
          <p:nvPr>
            <p:ph type="sldNum" sz="quarter" idx="10"/>
          </p:nvPr>
        </p:nvSpPr>
        <p:spPr/>
        <p:txBody>
          <a:bodyPr/>
          <a:lstStyle/>
          <a:p>
            <a:fld id="{BD28FDD7-6038-49DC-B4D8-BBC2D3E9C81A}" type="slidenum">
              <a:rPr lang="fr-FR" smtClean="0"/>
              <a:pPr/>
              <a:t>5</a:t>
            </a:fld>
            <a:endParaRPr lang="fr-FR"/>
          </a:p>
        </p:txBody>
      </p:sp>
      <p:sp>
        <p:nvSpPr>
          <p:cNvPr id="6" name="Espace réservé de l'en-tête 5"/>
          <p:cNvSpPr>
            <a:spLocks noGrp="1"/>
          </p:cNvSpPr>
          <p:nvPr>
            <p:ph type="hdr" sz="quarter" idx="11"/>
          </p:nvPr>
        </p:nvSpPr>
        <p:spPr>
          <a:xfrm>
            <a:off x="0" y="0"/>
            <a:ext cx="6858000" cy="457200"/>
          </a:xfrm>
        </p:spPr>
        <p:txBody>
          <a:bodyPr/>
          <a:lstStyle/>
          <a:p>
            <a:r>
              <a:rPr lang="fr-FR"/>
              <a:t>Auteur : matthieu.pasdeloup@ac-orleans-tours.fr</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r>
              <a:rPr lang="fr-FR" sz="1200" kern="1200" dirty="0">
                <a:solidFill>
                  <a:schemeClr val="tx1"/>
                </a:solidFill>
                <a:latin typeface="+mn-lt"/>
                <a:ea typeface="+mn-ea"/>
                <a:cs typeface="+mn-cs"/>
              </a:rPr>
              <a:t>QUESTION AUX ELEVES : Mais</a:t>
            </a:r>
            <a:r>
              <a:rPr lang="fr-FR" sz="1200" kern="1200" baseline="0" dirty="0">
                <a:solidFill>
                  <a:schemeClr val="tx1"/>
                </a:solidFill>
                <a:latin typeface="+mn-lt"/>
                <a:ea typeface="+mn-ea"/>
                <a:cs typeface="+mn-cs"/>
              </a:rPr>
              <a:t> comment le serveur peut-il connaitre l’adresse IP de ma station météo ?</a:t>
            </a:r>
          </a:p>
          <a:p>
            <a:pPr marL="0" marR="0" indent="0" algn="l" defTabSz="914400" rtl="0" eaLnBrk="1" fontAlgn="auto" latinLnBrk="0" hangingPunct="1">
              <a:lnSpc>
                <a:spcPct val="100000"/>
              </a:lnSpc>
              <a:spcBef>
                <a:spcPts val="0"/>
              </a:spcBef>
              <a:spcAft>
                <a:spcPts val="0"/>
              </a:spcAft>
              <a:buClrTx/>
              <a:buSzTx/>
              <a:buFontTx/>
              <a:buNone/>
              <a:tabLst/>
              <a:defRPr/>
            </a:pPr>
            <a:r>
              <a:rPr lang="fr-FR" sz="1200" kern="1200" dirty="0">
                <a:solidFill>
                  <a:schemeClr val="tx1"/>
                </a:solidFill>
                <a:latin typeface="+mn-lt"/>
                <a:ea typeface="+mn-ea"/>
                <a:cs typeface="+mn-cs"/>
              </a:rPr>
              <a:t>QUESTION AUX ELEVES : qu’est ce qu’il aurait fallu ajouter sur le 1</a:t>
            </a:r>
            <a:r>
              <a:rPr lang="fr-FR" sz="1200" kern="1200" baseline="30000" dirty="0">
                <a:solidFill>
                  <a:schemeClr val="tx1"/>
                </a:solidFill>
                <a:latin typeface="+mn-lt"/>
                <a:ea typeface="+mn-ea"/>
                <a:cs typeface="+mn-cs"/>
              </a:rPr>
              <a:t>er</a:t>
            </a:r>
            <a:r>
              <a:rPr lang="fr-FR" sz="1200" kern="1200" dirty="0">
                <a:solidFill>
                  <a:schemeClr val="tx1"/>
                </a:solidFill>
                <a:latin typeface="+mn-lt"/>
                <a:ea typeface="+mn-ea"/>
                <a:cs typeface="+mn-cs"/>
              </a:rPr>
              <a:t> message envoyée</a:t>
            </a:r>
            <a:r>
              <a:rPr lang="fr-FR" sz="1200" kern="1200" baseline="0" dirty="0">
                <a:solidFill>
                  <a:schemeClr val="tx1"/>
                </a:solidFill>
                <a:latin typeface="+mn-lt"/>
                <a:ea typeface="+mn-ea"/>
                <a:cs typeface="+mn-cs"/>
              </a:rPr>
              <a:t> par la station météo ?</a:t>
            </a:r>
          </a:p>
          <a:p>
            <a:endParaRPr lang="fr-FR" sz="1200" kern="1200" dirty="0">
              <a:solidFill>
                <a:schemeClr val="tx1"/>
              </a:solidFill>
              <a:latin typeface="+mn-lt"/>
              <a:ea typeface="+mn-ea"/>
              <a:cs typeface="+mn-cs"/>
            </a:endParaRPr>
          </a:p>
          <a:p>
            <a:r>
              <a:rPr lang="fr-FR" sz="1200" kern="1200" dirty="0">
                <a:solidFill>
                  <a:schemeClr val="tx1"/>
                </a:solidFill>
                <a:latin typeface="+mn-lt"/>
                <a:ea typeface="+mn-ea"/>
                <a:cs typeface="+mn-cs"/>
              </a:rPr>
              <a:t>REPONSE ATTENDUE : En plus de l’adresse</a:t>
            </a:r>
            <a:r>
              <a:rPr lang="fr-FR" sz="1200" kern="1200" baseline="0" dirty="0">
                <a:solidFill>
                  <a:schemeClr val="tx1"/>
                </a:solidFill>
                <a:latin typeface="+mn-lt"/>
                <a:ea typeface="+mn-ea"/>
                <a:cs typeface="+mn-cs"/>
              </a:rPr>
              <a:t> IP de l’expéditeur, il faut aussi </a:t>
            </a:r>
            <a:r>
              <a:rPr lang="fr-FR" sz="1200" kern="1200" dirty="0">
                <a:solidFill>
                  <a:schemeClr val="tx1"/>
                </a:solidFill>
                <a:latin typeface="+mn-lt"/>
                <a:ea typeface="+mn-ea"/>
                <a:cs typeface="+mn-cs"/>
              </a:rPr>
              <a:t>indiquer l’adresse IP de l’émetteur. Quand</a:t>
            </a:r>
            <a:r>
              <a:rPr lang="fr-FR" sz="1200" kern="1200" baseline="0" dirty="0">
                <a:solidFill>
                  <a:schemeClr val="tx1"/>
                </a:solidFill>
                <a:latin typeface="+mn-lt"/>
                <a:ea typeface="+mn-ea"/>
                <a:cs typeface="+mn-cs"/>
              </a:rPr>
              <a:t> on a envoyé le message tout à l’heure, on aurait dû indiquer notre adresse IP. (IP du modem : 11.XXX.XXX.XXX) </a:t>
            </a:r>
            <a:endParaRPr lang="fr-FR" sz="1200" kern="1200" dirty="0">
              <a:solidFill>
                <a:schemeClr val="tx1"/>
              </a:solidFill>
              <a:latin typeface="+mn-lt"/>
              <a:ea typeface="+mn-ea"/>
              <a:cs typeface="+mn-cs"/>
            </a:endParaRPr>
          </a:p>
          <a:p>
            <a:r>
              <a:rPr lang="fr-FR" sz="1200" kern="1200" dirty="0">
                <a:solidFill>
                  <a:schemeClr val="tx1"/>
                </a:solidFill>
                <a:latin typeface="+mn-lt"/>
                <a:ea typeface="+mn-ea"/>
                <a:cs typeface="+mn-cs"/>
              </a:rPr>
              <a:t> </a:t>
            </a:r>
          </a:p>
          <a:p>
            <a:r>
              <a:rPr lang="fr-FR" sz="1200" kern="1200" dirty="0">
                <a:solidFill>
                  <a:schemeClr val="tx1"/>
                </a:solidFill>
                <a:latin typeface="+mn-lt"/>
                <a:ea typeface="+mn-ea"/>
                <a:cs typeface="+mn-cs"/>
              </a:rPr>
              <a:t>Du coup, les élèves doivent recommencer</a:t>
            </a:r>
            <a:r>
              <a:rPr lang="fr-FR" sz="1200" kern="1200" baseline="0" dirty="0">
                <a:solidFill>
                  <a:schemeClr val="tx1"/>
                </a:solidFill>
                <a:latin typeface="+mn-lt"/>
                <a:ea typeface="+mn-ea"/>
                <a:cs typeface="+mn-cs"/>
              </a:rPr>
              <a:t> : on redonne le 1</a:t>
            </a:r>
            <a:r>
              <a:rPr lang="fr-FR" sz="1200" kern="1200" baseline="30000" dirty="0">
                <a:solidFill>
                  <a:schemeClr val="tx1"/>
                </a:solidFill>
                <a:latin typeface="+mn-lt"/>
                <a:ea typeface="+mn-ea"/>
                <a:cs typeface="+mn-cs"/>
              </a:rPr>
              <a:t>er</a:t>
            </a:r>
            <a:r>
              <a:rPr lang="fr-FR" sz="1200" kern="1200" baseline="0" dirty="0">
                <a:solidFill>
                  <a:schemeClr val="tx1"/>
                </a:solidFill>
                <a:latin typeface="+mn-lt"/>
                <a:ea typeface="+mn-ea"/>
                <a:cs typeface="+mn-cs"/>
              </a:rPr>
              <a:t> message au modem du collège et l’élève indique l’adresse IP (IP du modem : 11.XXX.XXX.XXX). Puis les élèves (routeurs) se font passer le message… qui arrive au serveur.</a:t>
            </a:r>
            <a:endParaRPr lang="fr-FR" sz="1200" kern="1200" dirty="0">
              <a:solidFill>
                <a:schemeClr val="tx1"/>
              </a:solidFill>
              <a:latin typeface="+mn-lt"/>
              <a:ea typeface="+mn-ea"/>
              <a:cs typeface="+mn-cs"/>
            </a:endParaRPr>
          </a:p>
          <a:p>
            <a:r>
              <a:rPr lang="fr-FR" sz="1200" kern="1200" dirty="0">
                <a:solidFill>
                  <a:schemeClr val="tx1"/>
                </a:solidFill>
                <a:latin typeface="+mn-lt"/>
                <a:ea typeface="+mn-ea"/>
                <a:cs typeface="+mn-cs"/>
              </a:rPr>
              <a:t>Le professeur donne le message de</a:t>
            </a:r>
            <a:r>
              <a:rPr lang="fr-FR" sz="1200" kern="1200" baseline="0" dirty="0">
                <a:solidFill>
                  <a:schemeClr val="tx1"/>
                </a:solidFill>
                <a:latin typeface="+mn-lt"/>
                <a:ea typeface="+mn-ea"/>
                <a:cs typeface="+mn-cs"/>
              </a:rPr>
              <a:t> réponse à l</a:t>
            </a:r>
            <a:r>
              <a:rPr lang="fr-FR" sz="1200" kern="1200" dirty="0">
                <a:solidFill>
                  <a:schemeClr val="tx1"/>
                </a:solidFill>
                <a:latin typeface="+mn-lt"/>
                <a:ea typeface="+mn-ea"/>
                <a:cs typeface="+mn-cs"/>
              </a:rPr>
              <a:t>’élève (qui est sur le serveur). Celui-ci</a:t>
            </a:r>
            <a:r>
              <a:rPr lang="fr-FR" sz="1200" kern="1200" baseline="0" dirty="0">
                <a:solidFill>
                  <a:schemeClr val="tx1"/>
                </a:solidFill>
                <a:latin typeface="+mn-lt"/>
                <a:ea typeface="+mn-ea"/>
                <a:cs typeface="+mn-cs"/>
              </a:rPr>
              <a:t> prend ce message (la réponse du serveur), ajoute l’adresse de l’émetteur et celle de l’expéditeur (la sienne) dessus. Il donne ce message aux élèves (routeurs) qui le font passer jusqu’au modem du collège. Le message arrive à la station météo.</a:t>
            </a:r>
            <a:endParaRPr lang="fr-FR" sz="1200" kern="1200" dirty="0">
              <a:solidFill>
                <a:schemeClr val="tx1"/>
              </a:solidFill>
              <a:latin typeface="+mn-lt"/>
              <a:ea typeface="+mn-ea"/>
              <a:cs typeface="+mn-cs"/>
            </a:endParaRPr>
          </a:p>
        </p:txBody>
      </p:sp>
      <p:sp>
        <p:nvSpPr>
          <p:cNvPr id="4" name="Espace réservé du numéro de diapositive 3"/>
          <p:cNvSpPr>
            <a:spLocks noGrp="1"/>
          </p:cNvSpPr>
          <p:nvPr>
            <p:ph type="sldNum" sz="quarter" idx="10"/>
          </p:nvPr>
        </p:nvSpPr>
        <p:spPr/>
        <p:txBody>
          <a:bodyPr/>
          <a:lstStyle/>
          <a:p>
            <a:fld id="{BD28FDD7-6038-49DC-B4D8-BBC2D3E9C81A}" type="slidenum">
              <a:rPr lang="fr-FR" smtClean="0"/>
              <a:pPr/>
              <a:t>6</a:t>
            </a:fld>
            <a:endParaRPr lang="fr-FR"/>
          </a:p>
        </p:txBody>
      </p:sp>
      <p:sp>
        <p:nvSpPr>
          <p:cNvPr id="6" name="Espace réservé de l'en-tête 5"/>
          <p:cNvSpPr>
            <a:spLocks noGrp="1"/>
          </p:cNvSpPr>
          <p:nvPr>
            <p:ph type="hdr" sz="quarter" idx="11"/>
          </p:nvPr>
        </p:nvSpPr>
        <p:spPr>
          <a:xfrm>
            <a:off x="0" y="0"/>
            <a:ext cx="6858000" cy="457200"/>
          </a:xfrm>
        </p:spPr>
        <p:txBody>
          <a:bodyPr/>
          <a:lstStyle/>
          <a:p>
            <a:r>
              <a:rPr lang="fr-FR"/>
              <a:t>Auteur : matthieu.pasdeloup@ac-orleans-tours.fr</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r>
              <a:rPr lang="fr-FR" sz="1200" kern="1200" dirty="0">
                <a:solidFill>
                  <a:schemeClr val="tx1"/>
                </a:solidFill>
                <a:latin typeface="+mn-lt"/>
                <a:ea typeface="+mn-ea"/>
                <a:cs typeface="+mn-cs"/>
              </a:rPr>
              <a:t>Le professeur affiche cette diapo et fait</a:t>
            </a:r>
            <a:r>
              <a:rPr lang="fr-FR" sz="1200" kern="1200" baseline="0" dirty="0">
                <a:solidFill>
                  <a:schemeClr val="tx1"/>
                </a:solidFill>
                <a:latin typeface="+mn-lt"/>
                <a:ea typeface="+mn-ea"/>
                <a:cs typeface="+mn-cs"/>
              </a:rPr>
              <a:t> répéter des élèves qui expliquent ce qu’ils ont retenu.</a:t>
            </a:r>
          </a:p>
          <a:p>
            <a:pPr marL="0" marR="0" indent="0" algn="l" defTabSz="914400" rtl="0" eaLnBrk="1" fontAlgn="auto" latinLnBrk="0" hangingPunct="1">
              <a:lnSpc>
                <a:spcPct val="100000"/>
              </a:lnSpc>
              <a:spcBef>
                <a:spcPts val="0"/>
              </a:spcBef>
              <a:spcAft>
                <a:spcPts val="0"/>
              </a:spcAft>
              <a:buClrTx/>
              <a:buSzTx/>
              <a:buFontTx/>
              <a:buNone/>
              <a:tabLst/>
              <a:defRPr/>
            </a:pPr>
            <a:r>
              <a:rPr lang="fr-FR" sz="1200" kern="1200" baseline="0" dirty="0">
                <a:solidFill>
                  <a:schemeClr val="tx1"/>
                </a:solidFill>
                <a:latin typeface="+mn-lt"/>
                <a:ea typeface="+mn-ea"/>
                <a:cs typeface="+mn-cs"/>
              </a:rPr>
              <a:t>Le professeur fait verbaliser les élèves sur ce qu’ils ont observé.</a:t>
            </a:r>
          </a:p>
          <a:p>
            <a:endParaRPr lang="fr-FR" sz="1200" kern="1200" baseline="0" dirty="0">
              <a:solidFill>
                <a:schemeClr val="tx1"/>
              </a:solidFill>
              <a:latin typeface="+mn-lt"/>
              <a:ea typeface="+mn-ea"/>
              <a:cs typeface="+mn-cs"/>
            </a:endParaRPr>
          </a:p>
          <a:p>
            <a:endParaRPr lang="fr-FR" sz="1200" kern="1200" dirty="0">
              <a:solidFill>
                <a:schemeClr val="tx1"/>
              </a:solidFill>
              <a:latin typeface="+mn-lt"/>
              <a:ea typeface="+mn-ea"/>
              <a:cs typeface="+mn-cs"/>
            </a:endParaRPr>
          </a:p>
        </p:txBody>
      </p:sp>
      <p:sp>
        <p:nvSpPr>
          <p:cNvPr id="4" name="Espace réservé du numéro de diapositive 3"/>
          <p:cNvSpPr>
            <a:spLocks noGrp="1"/>
          </p:cNvSpPr>
          <p:nvPr>
            <p:ph type="sldNum" sz="quarter" idx="10"/>
          </p:nvPr>
        </p:nvSpPr>
        <p:spPr/>
        <p:txBody>
          <a:bodyPr/>
          <a:lstStyle/>
          <a:p>
            <a:fld id="{BD28FDD7-6038-49DC-B4D8-BBC2D3E9C81A}" type="slidenum">
              <a:rPr lang="fr-FR" smtClean="0"/>
              <a:pPr/>
              <a:t>7</a:t>
            </a:fld>
            <a:endParaRPr lang="fr-FR"/>
          </a:p>
        </p:txBody>
      </p:sp>
      <p:sp>
        <p:nvSpPr>
          <p:cNvPr id="6" name="Espace réservé de l'en-tête 5"/>
          <p:cNvSpPr>
            <a:spLocks noGrp="1"/>
          </p:cNvSpPr>
          <p:nvPr>
            <p:ph type="hdr" sz="quarter" idx="11"/>
          </p:nvPr>
        </p:nvSpPr>
        <p:spPr>
          <a:xfrm>
            <a:off x="0" y="0"/>
            <a:ext cx="6858000" cy="457200"/>
          </a:xfrm>
        </p:spPr>
        <p:txBody>
          <a:bodyPr/>
          <a:lstStyle/>
          <a:p>
            <a:r>
              <a:rPr lang="fr-FR"/>
              <a:t>Auteur : matthieu.pasdeloup@ac-orleans-tours.fr</a:t>
            </a:r>
          </a:p>
        </p:txBody>
      </p:sp>
      <p:pic>
        <p:nvPicPr>
          <p:cNvPr id="7" name="Picture 2" descr="G:\2025-26_RNR_3eme_anémomètre\images\schema_1.jpg"/>
          <p:cNvPicPr>
            <a:picLocks noChangeAspect="1" noChangeArrowheads="1"/>
          </p:cNvPicPr>
          <p:nvPr/>
        </p:nvPicPr>
        <p:blipFill>
          <a:blip r:embed="rId3"/>
          <a:stretch>
            <a:fillRect/>
          </a:stretch>
        </p:blipFill>
        <p:spPr bwMode="auto">
          <a:xfrm>
            <a:off x="548681" y="6372200"/>
            <a:ext cx="5699818" cy="2262828"/>
          </a:xfrm>
          <a:prstGeom prst="rect">
            <a:avLst/>
          </a:prstGeom>
          <a:noFill/>
        </p:spPr>
      </p:pic>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sz="1200" kern="1200" dirty="0">
                <a:solidFill>
                  <a:schemeClr val="tx1"/>
                </a:solidFill>
                <a:latin typeface="+mn-lt"/>
                <a:ea typeface="+mn-ea"/>
                <a:cs typeface="+mn-cs"/>
              </a:rPr>
              <a:t>Les élèves vont à leur place et individuellement</a:t>
            </a:r>
            <a:r>
              <a:rPr lang="fr-FR" sz="1200" kern="1200" baseline="0" dirty="0">
                <a:solidFill>
                  <a:schemeClr val="tx1"/>
                </a:solidFill>
                <a:latin typeface="+mn-lt"/>
                <a:ea typeface="+mn-ea"/>
                <a:cs typeface="+mn-cs"/>
              </a:rPr>
              <a:t> ils expliquent ce qu’ils ont retenu.</a:t>
            </a:r>
            <a:endParaRPr lang="fr-FR" sz="1200" kern="1200" dirty="0">
              <a:solidFill>
                <a:schemeClr val="tx1"/>
              </a:solidFill>
              <a:latin typeface="+mn-lt"/>
              <a:ea typeface="+mn-ea"/>
              <a:cs typeface="+mn-cs"/>
            </a:endParaRPr>
          </a:p>
          <a:p>
            <a:endParaRPr lang="fr-FR" sz="1200" kern="1200" dirty="0">
              <a:solidFill>
                <a:schemeClr val="tx1"/>
              </a:solidFill>
              <a:latin typeface="+mn-lt"/>
              <a:ea typeface="+mn-ea"/>
              <a:cs typeface="+mn-cs"/>
            </a:endParaRPr>
          </a:p>
          <a:p>
            <a:r>
              <a:rPr lang="fr-FR" sz="1200" kern="1200" dirty="0">
                <a:solidFill>
                  <a:schemeClr val="tx1"/>
                </a:solidFill>
                <a:latin typeface="+mn-lt"/>
                <a:ea typeface="+mn-ea"/>
                <a:cs typeface="+mn-cs"/>
              </a:rPr>
              <a:t>SYNTHESE :  </a:t>
            </a:r>
          </a:p>
          <a:p>
            <a:r>
              <a:rPr lang="fr-FR" sz="1200" kern="1200" dirty="0">
                <a:solidFill>
                  <a:schemeClr val="tx1"/>
                </a:solidFill>
                <a:latin typeface="+mn-lt"/>
                <a:ea typeface="+mn-ea"/>
                <a:cs typeface="+mn-cs"/>
              </a:rPr>
              <a:t>SYNTHESE n°1 ATTENDUE : </a:t>
            </a:r>
            <a:r>
              <a:rPr lang="fr-FR" sz="1200" i="1" kern="1200" dirty="0">
                <a:solidFill>
                  <a:srgbClr val="FF0000"/>
                </a:solidFill>
                <a:latin typeface="+mn-lt"/>
                <a:ea typeface="+mn-ea"/>
                <a:cs typeface="+mn-cs"/>
              </a:rPr>
              <a:t>quand la station météo envoie un paquet, </a:t>
            </a:r>
            <a:r>
              <a:rPr lang="fr-FR" sz="1200" i="1" kern="1200">
                <a:solidFill>
                  <a:srgbClr val="FF0000"/>
                </a:solidFill>
                <a:latin typeface="+mn-lt"/>
                <a:ea typeface="+mn-ea"/>
                <a:cs typeface="+mn-cs"/>
              </a:rPr>
              <a:t>ce paquet </a:t>
            </a:r>
            <a:r>
              <a:rPr lang="fr-FR" sz="1200" i="1" kern="1200" dirty="0">
                <a:solidFill>
                  <a:srgbClr val="FF0000"/>
                </a:solidFill>
                <a:latin typeface="+mn-lt"/>
                <a:ea typeface="+mn-ea"/>
                <a:cs typeface="+mn-cs"/>
              </a:rPr>
              <a:t>contient l'adresse IP de destinataire et l'adresse IP de l'émetteur. Ce paquet passe de routeur en routeur et arrive au serveur qui stocke les données de la station météo.</a:t>
            </a:r>
          </a:p>
          <a:p>
            <a:endParaRPr lang="fr-FR" sz="1200" kern="1200" dirty="0">
              <a:solidFill>
                <a:schemeClr val="tx1"/>
              </a:solidFill>
              <a:latin typeface="+mn-lt"/>
              <a:ea typeface="+mn-ea"/>
              <a:cs typeface="+mn-cs"/>
            </a:endParaRPr>
          </a:p>
          <a:p>
            <a:endParaRPr lang="fr-FR" sz="1200" kern="1200" dirty="0">
              <a:solidFill>
                <a:schemeClr val="tx1"/>
              </a:solidFill>
              <a:latin typeface="+mn-lt"/>
              <a:ea typeface="+mn-ea"/>
              <a:cs typeface="+mn-cs"/>
            </a:endParaRPr>
          </a:p>
        </p:txBody>
      </p:sp>
      <p:sp>
        <p:nvSpPr>
          <p:cNvPr id="4" name="Espace réservé du numéro de diapositive 3"/>
          <p:cNvSpPr>
            <a:spLocks noGrp="1"/>
          </p:cNvSpPr>
          <p:nvPr>
            <p:ph type="sldNum" sz="quarter" idx="10"/>
          </p:nvPr>
        </p:nvSpPr>
        <p:spPr/>
        <p:txBody>
          <a:bodyPr/>
          <a:lstStyle/>
          <a:p>
            <a:fld id="{BD28FDD7-6038-49DC-B4D8-BBC2D3E9C81A}" type="slidenum">
              <a:rPr lang="fr-FR" smtClean="0"/>
              <a:pPr/>
              <a:t>8</a:t>
            </a:fld>
            <a:endParaRPr lang="fr-FR"/>
          </a:p>
        </p:txBody>
      </p:sp>
      <p:sp>
        <p:nvSpPr>
          <p:cNvPr id="6" name="Espace réservé de l'en-tête 5"/>
          <p:cNvSpPr>
            <a:spLocks noGrp="1"/>
          </p:cNvSpPr>
          <p:nvPr>
            <p:ph type="hdr" sz="quarter" idx="11"/>
          </p:nvPr>
        </p:nvSpPr>
        <p:spPr>
          <a:xfrm>
            <a:off x="0" y="0"/>
            <a:ext cx="6858000" cy="457200"/>
          </a:xfrm>
        </p:spPr>
        <p:txBody>
          <a:bodyPr/>
          <a:lstStyle/>
          <a:p>
            <a:r>
              <a:rPr lang="fr-FR"/>
              <a:t>Auteur : matthieu.pasdeloup@ac-orleans-tours.fr</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fontScale="92500" lnSpcReduction="20000"/>
          </a:bodyPr>
          <a:lstStyle/>
          <a:p>
            <a:r>
              <a:rPr lang="fr-FR" sz="1200" kern="1200" dirty="0">
                <a:solidFill>
                  <a:schemeClr val="tx1"/>
                </a:solidFill>
                <a:latin typeface="+mn-lt"/>
                <a:ea typeface="+mn-ea"/>
                <a:cs typeface="+mn-cs"/>
              </a:rPr>
              <a:t>Les élèves reprennent leur</a:t>
            </a:r>
            <a:r>
              <a:rPr lang="fr-FR" sz="1200" kern="1200" baseline="0" dirty="0">
                <a:solidFill>
                  <a:schemeClr val="tx1"/>
                </a:solidFill>
                <a:latin typeface="+mn-lt"/>
                <a:ea typeface="+mn-ea"/>
                <a:cs typeface="+mn-cs"/>
              </a:rPr>
              <a:t> place dans ou autour du réseau.</a:t>
            </a:r>
          </a:p>
          <a:p>
            <a:r>
              <a:rPr lang="fr-FR" sz="1200" kern="1200" dirty="0">
                <a:solidFill>
                  <a:schemeClr val="tx1"/>
                </a:solidFill>
                <a:latin typeface="+mn-lt"/>
                <a:ea typeface="+mn-ea"/>
                <a:cs typeface="+mn-cs"/>
              </a:rPr>
              <a:t>On ajoute des élèves</a:t>
            </a:r>
            <a:r>
              <a:rPr lang="fr-FR" sz="1200" kern="1200" baseline="0" dirty="0">
                <a:solidFill>
                  <a:schemeClr val="tx1"/>
                </a:solidFill>
                <a:latin typeface="+mn-lt"/>
                <a:ea typeface="+mn-ea"/>
                <a:cs typeface="+mn-cs"/>
              </a:rPr>
              <a:t> sur les routeurs pour que </a:t>
            </a:r>
            <a:r>
              <a:rPr lang="fr-FR" sz="1200" u="sng" kern="1200" baseline="0" dirty="0">
                <a:solidFill>
                  <a:schemeClr val="tx1"/>
                </a:solidFill>
                <a:latin typeface="+mn-lt"/>
                <a:ea typeface="+mn-ea"/>
                <a:cs typeface="+mn-cs"/>
              </a:rPr>
              <a:t>toutes les places soient occupées</a:t>
            </a:r>
            <a:r>
              <a:rPr lang="fr-FR" sz="1200" kern="1200" baseline="0" dirty="0">
                <a:solidFill>
                  <a:schemeClr val="tx1"/>
                </a:solidFill>
                <a:latin typeface="+mn-lt"/>
                <a:ea typeface="+mn-ea"/>
                <a:cs typeface="+mn-cs"/>
              </a:rPr>
              <a:t>. (maintenant les routeurs 4, 7, 9, 10 sont également occupés par des élèves)</a:t>
            </a:r>
          </a:p>
          <a:p>
            <a:endParaRPr lang="fr-FR" sz="1200" kern="1200" baseline="0" dirty="0">
              <a:solidFill>
                <a:schemeClr val="tx1"/>
              </a:solidFill>
              <a:latin typeface="+mn-lt"/>
              <a:ea typeface="+mn-ea"/>
              <a:cs typeface="+mn-cs"/>
            </a:endParaRPr>
          </a:p>
          <a:p>
            <a:r>
              <a:rPr lang="fr-FR" sz="1200" kern="1200" baseline="0" dirty="0">
                <a:solidFill>
                  <a:schemeClr val="tx1"/>
                </a:solidFill>
                <a:latin typeface="+mn-lt"/>
                <a:ea typeface="+mn-ea"/>
                <a:cs typeface="+mn-cs"/>
              </a:rPr>
              <a:t>On explique que la station météo envoie de nouvelles données au serveur.</a:t>
            </a:r>
          </a:p>
          <a:p>
            <a:r>
              <a:rPr lang="fr-FR" sz="1200" kern="1200" baseline="0" dirty="0">
                <a:solidFill>
                  <a:schemeClr val="tx1"/>
                </a:solidFill>
                <a:latin typeface="+mn-lt"/>
                <a:ea typeface="+mn-ea"/>
                <a:cs typeface="+mn-cs"/>
              </a:rPr>
              <a:t>On donne le message n°3 et on demande à chaque élève du réseau d’expliquer ce qu’il fait quand il a le paquet entre les mains, à qui il passe ce paquet. Quand le paquet arrive sur le routeur n°3, l’élève a plusieurs possibilités : soit le donner au routeur 1, soit au routeur 4, soit au 7.</a:t>
            </a:r>
          </a:p>
          <a:p>
            <a:r>
              <a:rPr lang="fr-FR" sz="1200" kern="1200" baseline="0" dirty="0">
                <a:solidFill>
                  <a:schemeClr val="tx1"/>
                </a:solidFill>
                <a:latin typeface="+mn-lt"/>
                <a:ea typeface="+mn-ea"/>
                <a:cs typeface="+mn-cs"/>
              </a:rPr>
              <a:t>On demande aux élèves d’expliquer pour ce choix.</a:t>
            </a:r>
          </a:p>
          <a:p>
            <a:endParaRPr lang="fr-FR" sz="1200" kern="1200" baseline="0" dirty="0">
              <a:solidFill>
                <a:schemeClr val="tx1"/>
              </a:solidFill>
              <a:latin typeface="+mn-lt"/>
              <a:ea typeface="+mn-ea"/>
              <a:cs typeface="+mn-cs"/>
            </a:endParaRPr>
          </a:p>
          <a:p>
            <a:endParaRPr lang="fr-FR" sz="1200" kern="1200" dirty="0">
              <a:solidFill>
                <a:schemeClr val="tx1"/>
              </a:solidFill>
              <a:latin typeface="+mn-lt"/>
              <a:ea typeface="+mn-ea"/>
              <a:cs typeface="+mn-cs"/>
            </a:endParaRPr>
          </a:p>
          <a:p>
            <a:r>
              <a:rPr lang="fr-FR" sz="1200" kern="1200" dirty="0">
                <a:solidFill>
                  <a:schemeClr val="tx1"/>
                </a:solidFill>
                <a:latin typeface="+mn-lt"/>
                <a:ea typeface="+mn-ea"/>
                <a:cs typeface="+mn-cs"/>
              </a:rPr>
              <a:t>QUESTION AUX ELEVES : est-ce que les données vont suivre le même parcours qu’avant ?</a:t>
            </a:r>
          </a:p>
          <a:p>
            <a:pPr marL="0" marR="0" indent="0" algn="l" defTabSz="914400" rtl="0" eaLnBrk="1" fontAlgn="auto" latinLnBrk="0" hangingPunct="1">
              <a:lnSpc>
                <a:spcPct val="100000"/>
              </a:lnSpc>
              <a:spcBef>
                <a:spcPts val="0"/>
              </a:spcBef>
              <a:spcAft>
                <a:spcPts val="0"/>
              </a:spcAft>
              <a:buClrTx/>
              <a:buSzTx/>
              <a:buFontTx/>
              <a:buNone/>
              <a:tabLst/>
              <a:defRPr/>
            </a:pPr>
            <a:r>
              <a:rPr lang="fr-FR" sz="1200" kern="1200" dirty="0">
                <a:solidFill>
                  <a:schemeClr val="tx1"/>
                </a:solidFill>
                <a:latin typeface="+mn-lt"/>
                <a:ea typeface="+mn-ea"/>
                <a:cs typeface="+mn-cs"/>
              </a:rPr>
              <a:t>REPONSE ATTENDUE : probablement que non. non car on va prendre le chemin le plus « court ».</a:t>
            </a:r>
          </a:p>
          <a:p>
            <a:endParaRPr lang="fr-FR" sz="1200" kern="1200" dirty="0">
              <a:solidFill>
                <a:schemeClr val="tx1"/>
              </a:solidFill>
              <a:latin typeface="+mn-lt"/>
              <a:ea typeface="+mn-ea"/>
              <a:cs typeface="+mn-cs"/>
            </a:endParaRPr>
          </a:p>
          <a:p>
            <a:r>
              <a:rPr lang="fr-FR" sz="1200" kern="1200" dirty="0">
                <a:solidFill>
                  <a:schemeClr val="tx1"/>
                </a:solidFill>
                <a:latin typeface="+mn-lt"/>
                <a:ea typeface="+mn-ea"/>
                <a:cs typeface="+mn-cs"/>
              </a:rPr>
              <a:t>QUESTION AUX ELEVES : est-ce que les données vont suivre le chemin le plus COURT ou le plus RAPIDE ?</a:t>
            </a:r>
          </a:p>
          <a:p>
            <a:pPr marL="0" marR="0" indent="0" algn="l" defTabSz="914400" rtl="0" eaLnBrk="1" fontAlgn="auto" latinLnBrk="0" hangingPunct="1">
              <a:lnSpc>
                <a:spcPct val="100000"/>
              </a:lnSpc>
              <a:spcBef>
                <a:spcPts val="0"/>
              </a:spcBef>
              <a:spcAft>
                <a:spcPts val="0"/>
              </a:spcAft>
              <a:buClrTx/>
              <a:buSzTx/>
              <a:buFontTx/>
              <a:buNone/>
              <a:tabLst/>
              <a:defRPr/>
            </a:pPr>
            <a:r>
              <a:rPr lang="fr-FR" sz="1200" kern="1200" dirty="0">
                <a:solidFill>
                  <a:schemeClr val="tx1"/>
                </a:solidFill>
                <a:latin typeface="+mn-lt"/>
                <a:ea typeface="+mn-ea"/>
                <a:cs typeface="+mn-cs"/>
              </a:rPr>
              <a:t>REPONSE ATTENDUE : On va prendre le chemin le plus RAPIDE.</a:t>
            </a:r>
          </a:p>
          <a:p>
            <a:endParaRPr lang="fr-FR" sz="1200" kern="1200" dirty="0">
              <a:solidFill>
                <a:schemeClr val="tx1"/>
              </a:solidFill>
              <a:latin typeface="+mn-lt"/>
              <a:ea typeface="+mn-ea"/>
              <a:cs typeface="+mn-cs"/>
            </a:endParaRPr>
          </a:p>
          <a:p>
            <a:r>
              <a:rPr lang="fr-FR" sz="1200" kern="1200" dirty="0">
                <a:solidFill>
                  <a:schemeClr val="tx1"/>
                </a:solidFill>
                <a:latin typeface="+mn-lt"/>
                <a:ea typeface="+mn-ea"/>
                <a:cs typeface="+mn-cs"/>
              </a:rPr>
              <a:t>QUESTION AUX ELEVES : que</a:t>
            </a:r>
            <a:r>
              <a:rPr lang="fr-FR" sz="1200" kern="1200" baseline="0" dirty="0">
                <a:solidFill>
                  <a:schemeClr val="tx1"/>
                </a:solidFill>
                <a:latin typeface="+mn-lt"/>
                <a:ea typeface="+mn-ea"/>
                <a:cs typeface="+mn-cs"/>
              </a:rPr>
              <a:t> devrait connaitre le routeur pour qu’il sache à quel routeur il doit transmettre son paquet ?</a:t>
            </a:r>
            <a:endParaRPr lang="fr-FR" sz="1200" kern="120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fr-FR" sz="1200" kern="1200" dirty="0">
                <a:solidFill>
                  <a:schemeClr val="tx1"/>
                </a:solidFill>
                <a:latin typeface="+mn-lt"/>
                <a:ea typeface="+mn-ea"/>
                <a:cs typeface="+mn-cs"/>
              </a:rPr>
              <a:t>REPONSE ATTENDUE : il faudrait</a:t>
            </a:r>
            <a:r>
              <a:rPr lang="fr-FR" sz="1200" kern="1200" baseline="0" dirty="0">
                <a:solidFill>
                  <a:schemeClr val="tx1"/>
                </a:solidFill>
                <a:latin typeface="+mn-lt"/>
                <a:ea typeface="+mn-ea"/>
                <a:cs typeface="+mn-cs"/>
              </a:rPr>
              <a:t> qu’il connaisse le chemin le plus rapide.</a:t>
            </a:r>
            <a:endParaRPr lang="fr-FR" sz="1200" kern="1200" dirty="0">
              <a:solidFill>
                <a:schemeClr val="tx1"/>
              </a:solidFill>
              <a:latin typeface="+mn-lt"/>
              <a:ea typeface="+mn-ea"/>
              <a:cs typeface="+mn-cs"/>
            </a:endParaRPr>
          </a:p>
          <a:p>
            <a:r>
              <a:rPr lang="fr-FR" sz="1200" kern="1200" dirty="0">
                <a:solidFill>
                  <a:schemeClr val="tx1"/>
                </a:solidFill>
                <a:latin typeface="+mn-lt"/>
                <a:ea typeface="+mn-ea"/>
                <a:cs typeface="+mn-cs"/>
              </a:rPr>
              <a:t> </a:t>
            </a:r>
          </a:p>
          <a:p>
            <a:endParaRPr lang="fr-FR" sz="1200" kern="1200" baseline="0" dirty="0">
              <a:solidFill>
                <a:schemeClr val="tx1"/>
              </a:solidFill>
              <a:latin typeface="+mn-lt"/>
              <a:ea typeface="+mn-ea"/>
              <a:cs typeface="+mn-cs"/>
            </a:endParaRPr>
          </a:p>
          <a:p>
            <a:endParaRPr lang="fr-FR" sz="1200" kern="1200" baseline="0" dirty="0">
              <a:solidFill>
                <a:schemeClr val="tx1"/>
              </a:solidFill>
              <a:latin typeface="+mn-lt"/>
              <a:ea typeface="+mn-ea"/>
              <a:cs typeface="+mn-cs"/>
            </a:endParaRPr>
          </a:p>
          <a:p>
            <a:endParaRPr lang="fr-FR" sz="1200" kern="1200" baseline="0" dirty="0">
              <a:solidFill>
                <a:schemeClr val="tx1"/>
              </a:solidFill>
              <a:latin typeface="+mn-lt"/>
              <a:ea typeface="+mn-ea"/>
              <a:cs typeface="+mn-cs"/>
            </a:endParaRPr>
          </a:p>
          <a:p>
            <a:endParaRPr lang="fr-FR" sz="1200" kern="1200" baseline="0" dirty="0">
              <a:solidFill>
                <a:schemeClr val="tx1"/>
              </a:solidFill>
              <a:latin typeface="+mn-lt"/>
              <a:ea typeface="+mn-ea"/>
              <a:cs typeface="+mn-cs"/>
            </a:endParaRPr>
          </a:p>
          <a:p>
            <a:endParaRPr lang="fr-FR" sz="1200" kern="1200" baseline="0" dirty="0">
              <a:solidFill>
                <a:schemeClr val="tx1"/>
              </a:solidFill>
              <a:latin typeface="+mn-lt"/>
              <a:ea typeface="+mn-ea"/>
              <a:cs typeface="+mn-cs"/>
            </a:endParaRPr>
          </a:p>
          <a:p>
            <a:r>
              <a:rPr lang="fr-FR" sz="1200" kern="1200" dirty="0">
                <a:solidFill>
                  <a:schemeClr val="tx1"/>
                </a:solidFill>
                <a:latin typeface="+mn-lt"/>
                <a:ea typeface="+mn-ea"/>
                <a:cs typeface="+mn-cs"/>
              </a:rPr>
              <a:t> </a:t>
            </a:r>
          </a:p>
        </p:txBody>
      </p:sp>
      <p:sp>
        <p:nvSpPr>
          <p:cNvPr id="4" name="Espace réservé du numéro de diapositive 3"/>
          <p:cNvSpPr>
            <a:spLocks noGrp="1"/>
          </p:cNvSpPr>
          <p:nvPr>
            <p:ph type="sldNum" sz="quarter" idx="10"/>
          </p:nvPr>
        </p:nvSpPr>
        <p:spPr/>
        <p:txBody>
          <a:bodyPr/>
          <a:lstStyle/>
          <a:p>
            <a:fld id="{BD28FDD7-6038-49DC-B4D8-BBC2D3E9C81A}" type="slidenum">
              <a:rPr lang="fr-FR" smtClean="0"/>
              <a:pPr/>
              <a:t>9</a:t>
            </a:fld>
            <a:endParaRPr lang="fr-FR"/>
          </a:p>
        </p:txBody>
      </p:sp>
      <p:sp>
        <p:nvSpPr>
          <p:cNvPr id="6" name="Espace réservé de l'en-tête 5"/>
          <p:cNvSpPr>
            <a:spLocks noGrp="1"/>
          </p:cNvSpPr>
          <p:nvPr>
            <p:ph type="hdr" sz="quarter" idx="11"/>
          </p:nvPr>
        </p:nvSpPr>
        <p:spPr>
          <a:xfrm>
            <a:off x="0" y="0"/>
            <a:ext cx="6858000" cy="457200"/>
          </a:xfrm>
        </p:spPr>
        <p:txBody>
          <a:bodyPr/>
          <a:lstStyle/>
          <a:p>
            <a:r>
              <a:rPr lang="fr-FR"/>
              <a:t>Auteur : matthieu.pasdeloup@ac-orleans-tours.fr</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130425"/>
            <a:ext cx="7772400" cy="1470025"/>
          </a:xfrm>
        </p:spPr>
        <p:txBody>
          <a:bodyPr/>
          <a:lstStyle/>
          <a:p>
            <a:r>
              <a:rPr lang="fr-FR"/>
              <a:t>Cliquez pour modifier le style du titre</a:t>
            </a:r>
          </a:p>
        </p:txBody>
      </p:sp>
      <p:sp>
        <p:nvSpPr>
          <p:cNvPr id="3" name="Sous-titr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a:t>Cliquez pour modifier le style des sous-titres du masque</a:t>
            </a:r>
          </a:p>
        </p:txBody>
      </p:sp>
      <p:sp>
        <p:nvSpPr>
          <p:cNvPr id="4" name="Espace réservé de la date 3"/>
          <p:cNvSpPr>
            <a:spLocks noGrp="1"/>
          </p:cNvSpPr>
          <p:nvPr>
            <p:ph type="dt" sz="half" idx="10"/>
          </p:nvPr>
        </p:nvSpPr>
        <p:spPr/>
        <p:txBody>
          <a:bodyPr/>
          <a:lstStyle/>
          <a:p>
            <a:fld id="{B2501D45-0ABF-4267-8F2B-49D201C5D9E1}" type="datetime1">
              <a:rPr lang="fr-FR" smtClean="0"/>
              <a:pPr/>
              <a:t>01/07/2026</a:t>
            </a:fld>
            <a:endParaRPr lang="fr-FR"/>
          </a:p>
        </p:txBody>
      </p:sp>
      <p:sp>
        <p:nvSpPr>
          <p:cNvPr id="5" name="Espace réservé du pied de page 4"/>
          <p:cNvSpPr>
            <a:spLocks noGrp="1"/>
          </p:cNvSpPr>
          <p:nvPr>
            <p:ph type="ftr" sz="quarter" idx="11"/>
          </p:nvPr>
        </p:nvSpPr>
        <p:spPr/>
        <p:txBody>
          <a:bodyPr/>
          <a:lstStyle/>
          <a:p>
            <a:r>
              <a:rPr lang="fr-FR"/>
              <a:t>Auteur : matthieu.pasdeloup@ac-orleans-tours.fr</a:t>
            </a:r>
          </a:p>
        </p:txBody>
      </p:sp>
      <p:sp>
        <p:nvSpPr>
          <p:cNvPr id="6" name="Espace réservé du numéro de diapositive 5"/>
          <p:cNvSpPr>
            <a:spLocks noGrp="1"/>
          </p:cNvSpPr>
          <p:nvPr>
            <p:ph type="sldNum" sz="quarter" idx="12"/>
          </p:nvPr>
        </p:nvSpPr>
        <p:spPr/>
        <p:txBody>
          <a:bodyPr/>
          <a:lstStyle/>
          <a:p>
            <a:fld id="{BBF1E9DB-E097-4174-9F09-DB281DB3AC3B}" type="slidenum">
              <a:rPr lang="fr-FR" smtClean="0"/>
              <a:pPr/>
              <a:t>‹N°›</a:t>
            </a:fld>
            <a:endParaRPr lang="fr-F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Cliquez pour modifier le style du titre</a:t>
            </a:r>
          </a:p>
        </p:txBody>
      </p:sp>
      <p:sp>
        <p:nvSpPr>
          <p:cNvPr id="3" name="Espace réservé du texte vertical 2"/>
          <p:cNvSpPr>
            <a:spLocks noGrp="1"/>
          </p:cNvSpPr>
          <p:nvPr>
            <p:ph type="body" orient="vert" idx="1"/>
          </p:nvPr>
        </p:nvSpPr>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p:txBody>
          <a:bodyPr/>
          <a:lstStyle/>
          <a:p>
            <a:fld id="{C2666988-1A2F-49C5-BC16-846BB1F4395A}" type="datetime1">
              <a:rPr lang="fr-FR" smtClean="0"/>
              <a:pPr/>
              <a:t>01/07/2026</a:t>
            </a:fld>
            <a:endParaRPr lang="fr-FR"/>
          </a:p>
        </p:txBody>
      </p:sp>
      <p:sp>
        <p:nvSpPr>
          <p:cNvPr id="5" name="Espace réservé du pied de page 4"/>
          <p:cNvSpPr>
            <a:spLocks noGrp="1"/>
          </p:cNvSpPr>
          <p:nvPr>
            <p:ph type="ftr" sz="quarter" idx="11"/>
          </p:nvPr>
        </p:nvSpPr>
        <p:spPr/>
        <p:txBody>
          <a:bodyPr/>
          <a:lstStyle/>
          <a:p>
            <a:r>
              <a:rPr lang="fr-FR"/>
              <a:t>Auteur : matthieu.pasdeloup@ac-orleans-tours.fr</a:t>
            </a:r>
          </a:p>
        </p:txBody>
      </p:sp>
      <p:sp>
        <p:nvSpPr>
          <p:cNvPr id="6" name="Espace réservé du numéro de diapositive 5"/>
          <p:cNvSpPr>
            <a:spLocks noGrp="1"/>
          </p:cNvSpPr>
          <p:nvPr>
            <p:ph type="sldNum" sz="quarter" idx="12"/>
          </p:nvPr>
        </p:nvSpPr>
        <p:spPr/>
        <p:txBody>
          <a:bodyPr/>
          <a:lstStyle/>
          <a:p>
            <a:fld id="{BBF1E9DB-E097-4174-9F09-DB281DB3AC3B}" type="slidenum">
              <a:rPr lang="fr-FR" smtClean="0"/>
              <a:pPr/>
              <a:t>‹N°›</a:t>
            </a:fld>
            <a:endParaRPr lang="fr-F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74638"/>
            <a:ext cx="2057400" cy="5851525"/>
          </a:xfrm>
        </p:spPr>
        <p:txBody>
          <a:bodyPr vert="eaVert"/>
          <a:lstStyle/>
          <a:p>
            <a:r>
              <a:rPr lang="fr-FR"/>
              <a:t>Cliquez pour modifier le style du titre</a:t>
            </a:r>
          </a:p>
        </p:txBody>
      </p:sp>
      <p:sp>
        <p:nvSpPr>
          <p:cNvPr id="3" name="Espace réservé du texte vertical 2"/>
          <p:cNvSpPr>
            <a:spLocks noGrp="1"/>
          </p:cNvSpPr>
          <p:nvPr>
            <p:ph type="body" orient="vert" idx="1"/>
          </p:nvPr>
        </p:nvSpPr>
        <p:spPr>
          <a:xfrm>
            <a:off x="457200" y="274638"/>
            <a:ext cx="6019800" cy="5851525"/>
          </a:xfrm>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p:txBody>
          <a:bodyPr/>
          <a:lstStyle/>
          <a:p>
            <a:fld id="{9EBCFD31-FA7D-417D-97E8-39867A4DCE13}" type="datetime1">
              <a:rPr lang="fr-FR" smtClean="0"/>
              <a:pPr/>
              <a:t>01/07/2026</a:t>
            </a:fld>
            <a:endParaRPr lang="fr-FR"/>
          </a:p>
        </p:txBody>
      </p:sp>
      <p:sp>
        <p:nvSpPr>
          <p:cNvPr id="5" name="Espace réservé du pied de page 4"/>
          <p:cNvSpPr>
            <a:spLocks noGrp="1"/>
          </p:cNvSpPr>
          <p:nvPr>
            <p:ph type="ftr" sz="quarter" idx="11"/>
          </p:nvPr>
        </p:nvSpPr>
        <p:spPr/>
        <p:txBody>
          <a:bodyPr/>
          <a:lstStyle/>
          <a:p>
            <a:r>
              <a:rPr lang="fr-FR"/>
              <a:t>Auteur : matthieu.pasdeloup@ac-orleans-tours.fr</a:t>
            </a:r>
          </a:p>
        </p:txBody>
      </p:sp>
      <p:sp>
        <p:nvSpPr>
          <p:cNvPr id="6" name="Espace réservé du numéro de diapositive 5"/>
          <p:cNvSpPr>
            <a:spLocks noGrp="1"/>
          </p:cNvSpPr>
          <p:nvPr>
            <p:ph type="sldNum" sz="quarter" idx="12"/>
          </p:nvPr>
        </p:nvSpPr>
        <p:spPr/>
        <p:txBody>
          <a:bodyPr/>
          <a:lstStyle/>
          <a:p>
            <a:fld id="{BBF1E9DB-E097-4174-9F09-DB281DB3AC3B}" type="slidenum">
              <a:rPr lang="fr-FR" smtClean="0"/>
              <a:pPr/>
              <a:t>‹N°›</a:t>
            </a:fld>
            <a:endParaRPr lang="fr-F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Cliquez pour modifier le style du titre</a:t>
            </a:r>
          </a:p>
        </p:txBody>
      </p:sp>
      <p:sp>
        <p:nvSpPr>
          <p:cNvPr id="3" name="Espace réservé du contenu 2"/>
          <p:cNvSpPr>
            <a:spLocks noGrp="1"/>
          </p:cNvSpPr>
          <p:nvPr>
            <p:ph idx="1"/>
          </p:nvPr>
        </p:nvSpPr>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p:txBody>
          <a:bodyPr/>
          <a:lstStyle/>
          <a:p>
            <a:fld id="{B2AC1A43-096A-461E-9053-7CCFF9451DAF}" type="datetime1">
              <a:rPr lang="fr-FR" smtClean="0"/>
              <a:pPr/>
              <a:t>01/07/2026</a:t>
            </a:fld>
            <a:endParaRPr lang="fr-FR"/>
          </a:p>
        </p:txBody>
      </p:sp>
      <p:sp>
        <p:nvSpPr>
          <p:cNvPr id="5" name="Espace réservé du pied de page 4"/>
          <p:cNvSpPr>
            <a:spLocks noGrp="1"/>
          </p:cNvSpPr>
          <p:nvPr>
            <p:ph type="ftr" sz="quarter" idx="11"/>
          </p:nvPr>
        </p:nvSpPr>
        <p:spPr/>
        <p:txBody>
          <a:bodyPr/>
          <a:lstStyle/>
          <a:p>
            <a:r>
              <a:rPr lang="fr-FR"/>
              <a:t>Auteur : matthieu.pasdeloup@ac-orleans-tours.fr</a:t>
            </a:r>
          </a:p>
        </p:txBody>
      </p:sp>
      <p:sp>
        <p:nvSpPr>
          <p:cNvPr id="6" name="Espace réservé du numéro de diapositive 5"/>
          <p:cNvSpPr>
            <a:spLocks noGrp="1"/>
          </p:cNvSpPr>
          <p:nvPr>
            <p:ph type="sldNum" sz="quarter" idx="12"/>
          </p:nvPr>
        </p:nvSpPr>
        <p:spPr/>
        <p:txBody>
          <a:bodyPr/>
          <a:lstStyle/>
          <a:p>
            <a:fld id="{BBF1E9DB-E097-4174-9F09-DB281DB3AC3B}" type="slidenum">
              <a:rPr lang="fr-FR" smtClean="0"/>
              <a:pPr/>
              <a:t>‹N°›</a:t>
            </a:fld>
            <a:endParaRPr lang="fr-F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0"/>
            <a:ext cx="7772400" cy="1362075"/>
          </a:xfrm>
        </p:spPr>
        <p:txBody>
          <a:bodyPr anchor="t"/>
          <a:lstStyle>
            <a:lvl1pPr algn="l">
              <a:defRPr sz="4000" b="1" cap="all"/>
            </a:lvl1pPr>
          </a:lstStyle>
          <a:p>
            <a:r>
              <a:rPr lang="fr-FR"/>
              <a:t>Cliquez pour modifier le style du titre</a:t>
            </a:r>
          </a:p>
        </p:txBody>
      </p:sp>
      <p:sp>
        <p:nvSpPr>
          <p:cNvPr id="3" name="Espace réservé du texte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a:t>Cliquez pour modifier les styles du texte du masque</a:t>
            </a:r>
          </a:p>
        </p:txBody>
      </p:sp>
      <p:sp>
        <p:nvSpPr>
          <p:cNvPr id="4" name="Espace réservé de la date 3"/>
          <p:cNvSpPr>
            <a:spLocks noGrp="1"/>
          </p:cNvSpPr>
          <p:nvPr>
            <p:ph type="dt" sz="half" idx="10"/>
          </p:nvPr>
        </p:nvSpPr>
        <p:spPr/>
        <p:txBody>
          <a:bodyPr/>
          <a:lstStyle/>
          <a:p>
            <a:fld id="{9C1CACC8-C5D6-420E-B727-1E432D64963F}" type="datetime1">
              <a:rPr lang="fr-FR" smtClean="0"/>
              <a:pPr/>
              <a:t>01/07/2026</a:t>
            </a:fld>
            <a:endParaRPr lang="fr-FR"/>
          </a:p>
        </p:txBody>
      </p:sp>
      <p:sp>
        <p:nvSpPr>
          <p:cNvPr id="5" name="Espace réservé du pied de page 4"/>
          <p:cNvSpPr>
            <a:spLocks noGrp="1"/>
          </p:cNvSpPr>
          <p:nvPr>
            <p:ph type="ftr" sz="quarter" idx="11"/>
          </p:nvPr>
        </p:nvSpPr>
        <p:spPr/>
        <p:txBody>
          <a:bodyPr/>
          <a:lstStyle/>
          <a:p>
            <a:r>
              <a:rPr lang="fr-FR"/>
              <a:t>Auteur : matthieu.pasdeloup@ac-orleans-tours.fr</a:t>
            </a:r>
          </a:p>
        </p:txBody>
      </p:sp>
      <p:sp>
        <p:nvSpPr>
          <p:cNvPr id="6" name="Espace réservé du numéro de diapositive 5"/>
          <p:cNvSpPr>
            <a:spLocks noGrp="1"/>
          </p:cNvSpPr>
          <p:nvPr>
            <p:ph type="sldNum" sz="quarter" idx="12"/>
          </p:nvPr>
        </p:nvSpPr>
        <p:spPr/>
        <p:txBody>
          <a:bodyPr/>
          <a:lstStyle/>
          <a:p>
            <a:fld id="{BBF1E9DB-E097-4174-9F09-DB281DB3AC3B}" type="slidenum">
              <a:rPr lang="fr-FR" smtClean="0"/>
              <a:pPr/>
              <a:t>‹N°›</a:t>
            </a:fld>
            <a:endParaRPr lang="fr-F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Cliquez pour modifier le style du titre</a:t>
            </a:r>
          </a:p>
        </p:txBody>
      </p:sp>
      <p:sp>
        <p:nvSpPr>
          <p:cNvPr id="3" name="Espace réservé du conten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e la date 4"/>
          <p:cNvSpPr>
            <a:spLocks noGrp="1"/>
          </p:cNvSpPr>
          <p:nvPr>
            <p:ph type="dt" sz="half" idx="10"/>
          </p:nvPr>
        </p:nvSpPr>
        <p:spPr/>
        <p:txBody>
          <a:bodyPr/>
          <a:lstStyle/>
          <a:p>
            <a:fld id="{C45C5380-D12A-4F54-8F51-5A040D4F6F2D}" type="datetime1">
              <a:rPr lang="fr-FR" smtClean="0"/>
              <a:pPr/>
              <a:t>01/07/2026</a:t>
            </a:fld>
            <a:endParaRPr lang="fr-FR"/>
          </a:p>
        </p:txBody>
      </p:sp>
      <p:sp>
        <p:nvSpPr>
          <p:cNvPr id="6" name="Espace réservé du pied de page 5"/>
          <p:cNvSpPr>
            <a:spLocks noGrp="1"/>
          </p:cNvSpPr>
          <p:nvPr>
            <p:ph type="ftr" sz="quarter" idx="11"/>
          </p:nvPr>
        </p:nvSpPr>
        <p:spPr/>
        <p:txBody>
          <a:bodyPr/>
          <a:lstStyle/>
          <a:p>
            <a:r>
              <a:rPr lang="fr-FR"/>
              <a:t>Auteur : matthieu.pasdeloup@ac-orleans-tours.fr</a:t>
            </a:r>
          </a:p>
        </p:txBody>
      </p:sp>
      <p:sp>
        <p:nvSpPr>
          <p:cNvPr id="7" name="Espace réservé du numéro de diapositive 6"/>
          <p:cNvSpPr>
            <a:spLocks noGrp="1"/>
          </p:cNvSpPr>
          <p:nvPr>
            <p:ph type="sldNum" sz="quarter" idx="12"/>
          </p:nvPr>
        </p:nvSpPr>
        <p:spPr/>
        <p:txBody>
          <a:bodyPr/>
          <a:lstStyle/>
          <a:p>
            <a:fld id="{BBF1E9DB-E097-4174-9F09-DB281DB3AC3B}" type="slidenum">
              <a:rPr lang="fr-FR" smtClean="0"/>
              <a:pPr/>
              <a:t>‹N°›</a:t>
            </a:fld>
            <a:endParaRPr lang="fr-F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fr-FR"/>
              <a:t>Cliquez pour modifier le style du titre</a:t>
            </a:r>
          </a:p>
        </p:txBody>
      </p:sp>
      <p:sp>
        <p:nvSpPr>
          <p:cNvPr id="3" name="Espace réservé du text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4" name="Espace réservé du conten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6" name="Espace réservé du conten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6"/>
          <p:cNvSpPr>
            <a:spLocks noGrp="1"/>
          </p:cNvSpPr>
          <p:nvPr>
            <p:ph type="dt" sz="half" idx="10"/>
          </p:nvPr>
        </p:nvSpPr>
        <p:spPr/>
        <p:txBody>
          <a:bodyPr/>
          <a:lstStyle/>
          <a:p>
            <a:fld id="{18A5C271-0E53-452F-974C-944702BF7AE0}" type="datetime1">
              <a:rPr lang="fr-FR" smtClean="0"/>
              <a:pPr/>
              <a:t>01/07/2026</a:t>
            </a:fld>
            <a:endParaRPr lang="fr-FR"/>
          </a:p>
        </p:txBody>
      </p:sp>
      <p:sp>
        <p:nvSpPr>
          <p:cNvPr id="8" name="Espace réservé du pied de page 7"/>
          <p:cNvSpPr>
            <a:spLocks noGrp="1"/>
          </p:cNvSpPr>
          <p:nvPr>
            <p:ph type="ftr" sz="quarter" idx="11"/>
          </p:nvPr>
        </p:nvSpPr>
        <p:spPr/>
        <p:txBody>
          <a:bodyPr/>
          <a:lstStyle/>
          <a:p>
            <a:r>
              <a:rPr lang="fr-FR"/>
              <a:t>Auteur : matthieu.pasdeloup@ac-orleans-tours.fr</a:t>
            </a:r>
          </a:p>
        </p:txBody>
      </p:sp>
      <p:sp>
        <p:nvSpPr>
          <p:cNvPr id="9" name="Espace réservé du numéro de diapositive 8"/>
          <p:cNvSpPr>
            <a:spLocks noGrp="1"/>
          </p:cNvSpPr>
          <p:nvPr>
            <p:ph type="sldNum" sz="quarter" idx="12"/>
          </p:nvPr>
        </p:nvSpPr>
        <p:spPr/>
        <p:txBody>
          <a:bodyPr/>
          <a:lstStyle/>
          <a:p>
            <a:fld id="{BBF1E9DB-E097-4174-9F09-DB281DB3AC3B}" type="slidenum">
              <a:rPr lang="fr-FR" smtClean="0"/>
              <a:pPr/>
              <a:t>‹N°›</a:t>
            </a:fld>
            <a:endParaRPr lang="fr-F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Cliquez pour modifier le style du titre</a:t>
            </a:r>
          </a:p>
        </p:txBody>
      </p:sp>
      <p:sp>
        <p:nvSpPr>
          <p:cNvPr id="3" name="Espace réservé de la date 2"/>
          <p:cNvSpPr>
            <a:spLocks noGrp="1"/>
          </p:cNvSpPr>
          <p:nvPr>
            <p:ph type="dt" sz="half" idx="10"/>
          </p:nvPr>
        </p:nvSpPr>
        <p:spPr/>
        <p:txBody>
          <a:bodyPr/>
          <a:lstStyle/>
          <a:p>
            <a:fld id="{6FCE0EF1-24B6-474E-A3C4-334E92DD504D}" type="datetime1">
              <a:rPr lang="fr-FR" smtClean="0"/>
              <a:pPr/>
              <a:t>01/07/2026</a:t>
            </a:fld>
            <a:endParaRPr lang="fr-FR"/>
          </a:p>
        </p:txBody>
      </p:sp>
      <p:sp>
        <p:nvSpPr>
          <p:cNvPr id="4" name="Espace réservé du pied de page 3"/>
          <p:cNvSpPr>
            <a:spLocks noGrp="1"/>
          </p:cNvSpPr>
          <p:nvPr>
            <p:ph type="ftr" sz="quarter" idx="11"/>
          </p:nvPr>
        </p:nvSpPr>
        <p:spPr/>
        <p:txBody>
          <a:bodyPr/>
          <a:lstStyle/>
          <a:p>
            <a:r>
              <a:rPr lang="fr-FR"/>
              <a:t>Auteur : matthieu.pasdeloup@ac-orleans-tours.fr</a:t>
            </a:r>
          </a:p>
        </p:txBody>
      </p:sp>
      <p:sp>
        <p:nvSpPr>
          <p:cNvPr id="5" name="Espace réservé du numéro de diapositive 4"/>
          <p:cNvSpPr>
            <a:spLocks noGrp="1"/>
          </p:cNvSpPr>
          <p:nvPr>
            <p:ph type="sldNum" sz="quarter" idx="12"/>
          </p:nvPr>
        </p:nvSpPr>
        <p:spPr/>
        <p:txBody>
          <a:bodyPr/>
          <a:lstStyle/>
          <a:p>
            <a:fld id="{BBF1E9DB-E097-4174-9F09-DB281DB3AC3B}" type="slidenum">
              <a:rPr lang="fr-FR" smtClean="0"/>
              <a:pPr/>
              <a:t>‹N°›</a:t>
            </a:fld>
            <a:endParaRPr lang="fr-F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7412B7C4-DA8F-49A1-B564-34BB82358785}" type="datetime1">
              <a:rPr lang="fr-FR" smtClean="0"/>
              <a:pPr/>
              <a:t>01/07/2026</a:t>
            </a:fld>
            <a:endParaRPr lang="fr-FR"/>
          </a:p>
        </p:txBody>
      </p:sp>
      <p:sp>
        <p:nvSpPr>
          <p:cNvPr id="3" name="Espace réservé du pied de page 2"/>
          <p:cNvSpPr>
            <a:spLocks noGrp="1"/>
          </p:cNvSpPr>
          <p:nvPr>
            <p:ph type="ftr" sz="quarter" idx="11"/>
          </p:nvPr>
        </p:nvSpPr>
        <p:spPr/>
        <p:txBody>
          <a:bodyPr/>
          <a:lstStyle/>
          <a:p>
            <a:r>
              <a:rPr lang="fr-FR"/>
              <a:t>Auteur : matthieu.pasdeloup@ac-orleans-tours.fr</a:t>
            </a:r>
          </a:p>
        </p:txBody>
      </p:sp>
      <p:sp>
        <p:nvSpPr>
          <p:cNvPr id="4" name="Espace réservé du numéro de diapositive 3"/>
          <p:cNvSpPr>
            <a:spLocks noGrp="1"/>
          </p:cNvSpPr>
          <p:nvPr>
            <p:ph type="sldNum" sz="quarter" idx="12"/>
          </p:nvPr>
        </p:nvSpPr>
        <p:spPr/>
        <p:txBody>
          <a:bodyPr/>
          <a:lstStyle/>
          <a:p>
            <a:fld id="{BBF1E9DB-E097-4174-9F09-DB281DB3AC3B}" type="slidenum">
              <a:rPr lang="fr-FR" smtClean="0"/>
              <a:pPr/>
              <a:t>‹N°›</a:t>
            </a:fld>
            <a:endParaRPr lang="fr-F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3008313" cy="1162050"/>
          </a:xfrm>
        </p:spPr>
        <p:txBody>
          <a:bodyPr anchor="b"/>
          <a:lstStyle>
            <a:lvl1pPr algn="l">
              <a:defRPr sz="2000" b="1"/>
            </a:lvl1pPr>
          </a:lstStyle>
          <a:p>
            <a:r>
              <a:rPr lang="fr-FR"/>
              <a:t>Cliquez pour modifier le style du titre</a:t>
            </a:r>
          </a:p>
        </p:txBody>
      </p:sp>
      <p:sp>
        <p:nvSpPr>
          <p:cNvPr id="3" name="Espace réservé du conten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Cliquez pour modifier les styles du texte du masque</a:t>
            </a:r>
          </a:p>
        </p:txBody>
      </p:sp>
      <p:sp>
        <p:nvSpPr>
          <p:cNvPr id="5" name="Espace réservé de la date 4"/>
          <p:cNvSpPr>
            <a:spLocks noGrp="1"/>
          </p:cNvSpPr>
          <p:nvPr>
            <p:ph type="dt" sz="half" idx="10"/>
          </p:nvPr>
        </p:nvSpPr>
        <p:spPr/>
        <p:txBody>
          <a:bodyPr/>
          <a:lstStyle/>
          <a:p>
            <a:fld id="{4E3495D9-0F1D-4E91-BF78-E0FE17ED625D}" type="datetime1">
              <a:rPr lang="fr-FR" smtClean="0"/>
              <a:pPr/>
              <a:t>01/07/2026</a:t>
            </a:fld>
            <a:endParaRPr lang="fr-FR"/>
          </a:p>
        </p:txBody>
      </p:sp>
      <p:sp>
        <p:nvSpPr>
          <p:cNvPr id="6" name="Espace réservé du pied de page 5"/>
          <p:cNvSpPr>
            <a:spLocks noGrp="1"/>
          </p:cNvSpPr>
          <p:nvPr>
            <p:ph type="ftr" sz="quarter" idx="11"/>
          </p:nvPr>
        </p:nvSpPr>
        <p:spPr/>
        <p:txBody>
          <a:bodyPr/>
          <a:lstStyle/>
          <a:p>
            <a:r>
              <a:rPr lang="fr-FR"/>
              <a:t>Auteur : matthieu.pasdeloup@ac-orleans-tours.fr</a:t>
            </a:r>
          </a:p>
        </p:txBody>
      </p:sp>
      <p:sp>
        <p:nvSpPr>
          <p:cNvPr id="7" name="Espace réservé du numéro de diapositive 6"/>
          <p:cNvSpPr>
            <a:spLocks noGrp="1"/>
          </p:cNvSpPr>
          <p:nvPr>
            <p:ph type="sldNum" sz="quarter" idx="12"/>
          </p:nvPr>
        </p:nvSpPr>
        <p:spPr/>
        <p:txBody>
          <a:bodyPr/>
          <a:lstStyle/>
          <a:p>
            <a:fld id="{BBF1E9DB-E097-4174-9F09-DB281DB3AC3B}" type="slidenum">
              <a:rPr lang="fr-FR" smtClean="0"/>
              <a:pPr/>
              <a:t>‹N°›</a:t>
            </a:fld>
            <a:endParaRPr lang="fr-F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p:spPr>
        <p:txBody>
          <a:bodyPr anchor="b"/>
          <a:lstStyle>
            <a:lvl1pPr algn="l">
              <a:defRPr sz="2000" b="1"/>
            </a:lvl1pPr>
          </a:lstStyle>
          <a:p>
            <a:r>
              <a:rPr lang="fr-FR"/>
              <a:t>Cliquez pour modifier le style du titre</a:t>
            </a:r>
          </a:p>
        </p:txBody>
      </p:sp>
      <p:sp>
        <p:nvSpPr>
          <p:cNvPr id="3" name="Espace réservé pour une imag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Cliquez pour modifier les styles du texte du masque</a:t>
            </a:r>
          </a:p>
        </p:txBody>
      </p:sp>
      <p:sp>
        <p:nvSpPr>
          <p:cNvPr id="5" name="Espace réservé de la date 4"/>
          <p:cNvSpPr>
            <a:spLocks noGrp="1"/>
          </p:cNvSpPr>
          <p:nvPr>
            <p:ph type="dt" sz="half" idx="10"/>
          </p:nvPr>
        </p:nvSpPr>
        <p:spPr/>
        <p:txBody>
          <a:bodyPr/>
          <a:lstStyle/>
          <a:p>
            <a:fld id="{D8BB981C-F154-4C2D-BA2B-F28EBCAAC573}" type="datetime1">
              <a:rPr lang="fr-FR" smtClean="0"/>
              <a:pPr/>
              <a:t>01/07/2026</a:t>
            </a:fld>
            <a:endParaRPr lang="fr-FR"/>
          </a:p>
        </p:txBody>
      </p:sp>
      <p:sp>
        <p:nvSpPr>
          <p:cNvPr id="6" name="Espace réservé du pied de page 5"/>
          <p:cNvSpPr>
            <a:spLocks noGrp="1"/>
          </p:cNvSpPr>
          <p:nvPr>
            <p:ph type="ftr" sz="quarter" idx="11"/>
          </p:nvPr>
        </p:nvSpPr>
        <p:spPr/>
        <p:txBody>
          <a:bodyPr/>
          <a:lstStyle/>
          <a:p>
            <a:r>
              <a:rPr lang="fr-FR"/>
              <a:t>Auteur : matthieu.pasdeloup@ac-orleans-tours.fr</a:t>
            </a:r>
          </a:p>
        </p:txBody>
      </p:sp>
      <p:sp>
        <p:nvSpPr>
          <p:cNvPr id="7" name="Espace réservé du numéro de diapositive 6"/>
          <p:cNvSpPr>
            <a:spLocks noGrp="1"/>
          </p:cNvSpPr>
          <p:nvPr>
            <p:ph type="sldNum" sz="quarter" idx="12"/>
          </p:nvPr>
        </p:nvSpPr>
        <p:spPr/>
        <p:txBody>
          <a:bodyPr/>
          <a:lstStyle/>
          <a:p>
            <a:fld id="{BBF1E9DB-E097-4174-9F09-DB281DB3AC3B}" type="slidenum">
              <a:rPr lang="fr-FR" smtClean="0"/>
              <a:pPr/>
              <a:t>‹N°›</a:t>
            </a:fld>
            <a:endParaRPr lang="fr-F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fr-FR"/>
              <a:t>Cliquez pour modifier le style du titre</a:t>
            </a:r>
          </a:p>
        </p:txBody>
      </p:sp>
      <p:sp>
        <p:nvSpPr>
          <p:cNvPr id="3" name="Espace réservé du texte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94CE573-02BF-4F76-ABAA-F21F6B9B0808}" type="datetime1">
              <a:rPr lang="fr-FR" smtClean="0"/>
              <a:pPr/>
              <a:t>01/07/2026</a:t>
            </a:fld>
            <a:endParaRPr lang="fr-FR"/>
          </a:p>
        </p:txBody>
      </p:sp>
      <p:sp>
        <p:nvSpPr>
          <p:cNvPr id="5" name="Espace réservé du pied de page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fr-FR"/>
              <a:t>Auteur : matthieu.pasdeloup@ac-orleans-tours.fr</a:t>
            </a:r>
          </a:p>
        </p:txBody>
      </p:sp>
      <p:sp>
        <p:nvSpPr>
          <p:cNvPr id="6" name="Espace réservé du numéro de diapositive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BF1E9DB-E097-4174-9F09-DB281DB3AC3B}" type="slidenum">
              <a:rPr lang="fr-FR" smtClean="0"/>
              <a:pPr/>
              <a:t>‹N°›</a:t>
            </a:fld>
            <a:endParaRPr lang="fr-F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 Id="rId9" Type="http://schemas.openxmlformats.org/officeDocument/2006/relationships/image" Target="../media/image7.jpeg"/></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image" Target="../media/image12.png"/><Relationship Id="rId5" Type="http://schemas.openxmlformats.org/officeDocument/2006/relationships/image" Target="../media/image3.png"/><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image" Target="../media/image13.png"/><Relationship Id="rId5" Type="http://schemas.openxmlformats.org/officeDocument/2006/relationships/image" Target="../media/image3.png"/><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image" Target="../media/image8.png"/><Relationship Id="rId5" Type="http://schemas.openxmlformats.org/officeDocument/2006/relationships/image" Target="../media/image3.png"/><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png"/><Relationship Id="rId7" Type="http://schemas.openxmlformats.org/officeDocument/2006/relationships/image" Target="../media/image17.pn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16.png"/><Relationship Id="rId5" Type="http://schemas.openxmlformats.org/officeDocument/2006/relationships/image" Target="../media/image3.png"/><Relationship Id="rId4" Type="http://schemas.openxmlformats.org/officeDocument/2006/relationships/image" Target="../media/image2.png"/><Relationship Id="rId9" Type="http://schemas.openxmlformats.org/officeDocument/2006/relationships/image" Target="../media/image19.png"/></Relationships>
</file>

<file path=ppt/slides/_rels/slide14.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png"/><Relationship Id="rId7" Type="http://schemas.openxmlformats.org/officeDocument/2006/relationships/image" Target="../media/image17.png"/><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image" Target="../media/image16.png"/><Relationship Id="rId5" Type="http://schemas.openxmlformats.org/officeDocument/2006/relationships/image" Target="../media/image3.png"/><Relationship Id="rId4" Type="http://schemas.openxmlformats.org/officeDocument/2006/relationships/image" Target="../media/image2.png"/><Relationship Id="rId9" Type="http://schemas.openxmlformats.org/officeDocument/2006/relationships/image" Target="../media/image19.png"/></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5.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6.xml"/><Relationship Id="rId1" Type="http://schemas.openxmlformats.org/officeDocument/2006/relationships/slideLayout" Target="../slideLayouts/slideLayout1.xml"/><Relationship Id="rId6" Type="http://schemas.openxmlformats.org/officeDocument/2006/relationships/image" Target="../media/image12.png"/><Relationship Id="rId5" Type="http://schemas.openxmlformats.org/officeDocument/2006/relationships/image" Target="../media/image3.png"/><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7.xml"/><Relationship Id="rId1" Type="http://schemas.openxmlformats.org/officeDocument/2006/relationships/slideLayout" Target="../slideLayouts/slideLayout1.xml"/><Relationship Id="rId6" Type="http://schemas.openxmlformats.org/officeDocument/2006/relationships/image" Target="../media/image12.png"/><Relationship Id="rId5" Type="http://schemas.openxmlformats.org/officeDocument/2006/relationships/image" Target="../media/image3.png"/><Relationship Id="rId4" Type="http://schemas.openxmlformats.org/officeDocument/2006/relationships/image" Target="../media/image2.png"/></Relationships>
</file>

<file path=ppt/slides/_rels/slide18.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20.png"/><Relationship Id="rId2" Type="http://schemas.openxmlformats.org/officeDocument/2006/relationships/notesSlide" Target="../notesSlides/notesSlide18.xml"/><Relationship Id="rId1" Type="http://schemas.openxmlformats.org/officeDocument/2006/relationships/slideLayout" Target="../slideLayouts/slideLayout1.xml"/><Relationship Id="rId6" Type="http://schemas.openxmlformats.org/officeDocument/2006/relationships/image" Target="../media/image12.png"/><Relationship Id="rId5" Type="http://schemas.openxmlformats.org/officeDocument/2006/relationships/image" Target="../media/image3.png"/><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9.xml"/><Relationship Id="rId1" Type="http://schemas.openxmlformats.org/officeDocument/2006/relationships/slideLayout" Target="../slideLayouts/slideLayout1.xml"/><Relationship Id="rId6" Type="http://schemas.openxmlformats.org/officeDocument/2006/relationships/image" Target="../media/image23.png"/><Relationship Id="rId5" Type="http://schemas.openxmlformats.org/officeDocument/2006/relationships/image" Target="../media/image3.png"/><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1.png"/><Relationship Id="rId7"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7.jpeg"/><Relationship Id="rId5" Type="http://schemas.openxmlformats.org/officeDocument/2006/relationships/image" Target="../media/image3.png"/><Relationship Id="rId4" Type="http://schemas.openxmlformats.org/officeDocument/2006/relationships/image" Target="../media/image2.png"/><Relationship Id="rId9" Type="http://schemas.openxmlformats.org/officeDocument/2006/relationships/image" Target="../media/image6.png"/></Relationships>
</file>

<file path=ppt/slides/_rels/slide2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0.xml"/><Relationship Id="rId1" Type="http://schemas.openxmlformats.org/officeDocument/2006/relationships/slideLayout" Target="../slideLayouts/slideLayout1.xml"/><Relationship Id="rId6" Type="http://schemas.openxmlformats.org/officeDocument/2006/relationships/image" Target="../media/image23.png"/><Relationship Id="rId5" Type="http://schemas.openxmlformats.org/officeDocument/2006/relationships/image" Target="../media/image3.png"/><Relationship Id="rId4" Type="http://schemas.openxmlformats.org/officeDocument/2006/relationships/image" Target="../media/image2.png"/></Relationships>
</file>

<file path=ppt/slides/_rels/slide2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1.xml"/><Relationship Id="rId1" Type="http://schemas.openxmlformats.org/officeDocument/2006/relationships/slideLayout" Target="../slideLayouts/slideLayout1.xml"/><Relationship Id="rId6" Type="http://schemas.openxmlformats.org/officeDocument/2006/relationships/image" Target="../media/image8.png"/><Relationship Id="rId5" Type="http://schemas.openxmlformats.org/officeDocument/2006/relationships/image" Target="../media/image3.png"/><Relationship Id="rId4" Type="http://schemas.openxmlformats.org/officeDocument/2006/relationships/image" Target="../media/image2.png"/></Relationships>
</file>

<file path=ppt/slides/_rels/slide2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2.xml"/><Relationship Id="rId1" Type="http://schemas.openxmlformats.org/officeDocument/2006/relationships/slideLayout" Target="../slideLayouts/slideLayout1.xml"/><Relationship Id="rId6" Type="http://schemas.openxmlformats.org/officeDocument/2006/relationships/image" Target="../media/image25.png"/><Relationship Id="rId5" Type="http://schemas.openxmlformats.org/officeDocument/2006/relationships/image" Target="../media/image3.png"/><Relationship Id="rId4" Type="http://schemas.openxmlformats.org/officeDocument/2006/relationships/image" Target="../media/image2.png"/></Relationships>
</file>

<file path=ppt/slides/_rels/slide2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3.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2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4.xml"/><Relationship Id="rId1" Type="http://schemas.openxmlformats.org/officeDocument/2006/relationships/slideLayout" Target="../slideLayouts/slideLayout1.xml"/><Relationship Id="rId6" Type="http://schemas.openxmlformats.org/officeDocument/2006/relationships/image" Target="../media/image26.png"/><Relationship Id="rId5" Type="http://schemas.openxmlformats.org/officeDocument/2006/relationships/image" Target="../media/image3.png"/><Relationship Id="rId4" Type="http://schemas.openxmlformats.org/officeDocument/2006/relationships/image" Target="../media/image2.png"/></Relationships>
</file>

<file path=ppt/slides/_rels/slide2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5.xml"/><Relationship Id="rId1" Type="http://schemas.openxmlformats.org/officeDocument/2006/relationships/slideLayout" Target="../slideLayouts/slideLayout1.xml"/><Relationship Id="rId6" Type="http://schemas.openxmlformats.org/officeDocument/2006/relationships/image" Target="../media/image27.png"/><Relationship Id="rId5" Type="http://schemas.openxmlformats.org/officeDocument/2006/relationships/image" Target="../media/image3.png"/><Relationship Id="rId4" Type="http://schemas.openxmlformats.org/officeDocument/2006/relationships/image" Target="../media/image2.png"/></Relationships>
</file>

<file path=ppt/slides/_rels/slide2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6.xml"/><Relationship Id="rId1" Type="http://schemas.openxmlformats.org/officeDocument/2006/relationships/slideLayout" Target="../slideLayouts/slideLayout1.xml"/><Relationship Id="rId6" Type="http://schemas.openxmlformats.org/officeDocument/2006/relationships/image" Target="../media/image28.png"/><Relationship Id="rId5" Type="http://schemas.openxmlformats.org/officeDocument/2006/relationships/image" Target="../media/image3.png"/><Relationship Id="rId4" Type="http://schemas.openxmlformats.org/officeDocument/2006/relationships/image" Target="../media/image2.png"/></Relationships>
</file>

<file path=ppt/slides/_rels/slide27.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image" Target="../media/image1.png"/><Relationship Id="rId7" Type="http://schemas.openxmlformats.org/officeDocument/2006/relationships/image" Target="../media/image4.png"/><Relationship Id="rId12" Type="http://schemas.openxmlformats.org/officeDocument/2006/relationships/image" Target="../media/image32.png"/><Relationship Id="rId2" Type="http://schemas.openxmlformats.org/officeDocument/2006/relationships/notesSlide" Target="../notesSlides/notesSlide27.xml"/><Relationship Id="rId1" Type="http://schemas.openxmlformats.org/officeDocument/2006/relationships/slideLayout" Target="../slideLayouts/slideLayout1.xml"/><Relationship Id="rId6" Type="http://schemas.openxmlformats.org/officeDocument/2006/relationships/image" Target="../media/image6.png"/><Relationship Id="rId11" Type="http://schemas.openxmlformats.org/officeDocument/2006/relationships/image" Target="../media/image31.png"/><Relationship Id="rId5" Type="http://schemas.openxmlformats.org/officeDocument/2006/relationships/image" Target="../media/image3.png"/><Relationship Id="rId10" Type="http://schemas.openxmlformats.org/officeDocument/2006/relationships/image" Target="../media/image30.png"/><Relationship Id="rId4" Type="http://schemas.openxmlformats.org/officeDocument/2006/relationships/image" Target="../media/image2.png"/><Relationship Id="rId9" Type="http://schemas.openxmlformats.org/officeDocument/2006/relationships/image" Target="../media/image8.png"/></Relationships>
</file>

<file path=ppt/slides/_rels/slide28.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8.png"/><Relationship Id="rId7" Type="http://schemas.openxmlformats.org/officeDocument/2006/relationships/image" Target="../media/image6.png"/><Relationship Id="rId12" Type="http://schemas.openxmlformats.org/officeDocument/2006/relationships/image" Target="../media/image32.png"/><Relationship Id="rId2" Type="http://schemas.openxmlformats.org/officeDocument/2006/relationships/notesSlide" Target="../notesSlides/notesSlide28.xml"/><Relationship Id="rId1" Type="http://schemas.openxmlformats.org/officeDocument/2006/relationships/slideLayout" Target="../slideLayouts/slideLayout1.xml"/><Relationship Id="rId6" Type="http://schemas.openxmlformats.org/officeDocument/2006/relationships/image" Target="../media/image3.png"/><Relationship Id="rId11" Type="http://schemas.openxmlformats.org/officeDocument/2006/relationships/image" Target="../media/image31.png"/><Relationship Id="rId5" Type="http://schemas.openxmlformats.org/officeDocument/2006/relationships/image" Target="../media/image2.png"/><Relationship Id="rId10" Type="http://schemas.openxmlformats.org/officeDocument/2006/relationships/image" Target="../media/image30.png"/><Relationship Id="rId4" Type="http://schemas.openxmlformats.org/officeDocument/2006/relationships/image" Target="../media/image1.png"/><Relationship Id="rId9" Type="http://schemas.openxmlformats.org/officeDocument/2006/relationships/image" Target="../media/image27.png"/></Relationships>
</file>

<file path=ppt/slides/_rels/slide29.xml.rels><?xml version="1.0" encoding="UTF-8" standalone="yes"?>
<Relationships xmlns="http://schemas.openxmlformats.org/package/2006/relationships"><Relationship Id="rId8" Type="http://schemas.openxmlformats.org/officeDocument/2006/relationships/image" Target="../media/image27.png"/><Relationship Id="rId13" Type="http://schemas.openxmlformats.org/officeDocument/2006/relationships/image" Target="../media/image32.png"/><Relationship Id="rId3" Type="http://schemas.openxmlformats.org/officeDocument/2006/relationships/image" Target="../media/image1.png"/><Relationship Id="rId7" Type="http://schemas.openxmlformats.org/officeDocument/2006/relationships/image" Target="../media/image4.png"/><Relationship Id="rId12" Type="http://schemas.openxmlformats.org/officeDocument/2006/relationships/image" Target="../media/image31.png"/><Relationship Id="rId2" Type="http://schemas.openxmlformats.org/officeDocument/2006/relationships/notesSlide" Target="../notesSlides/notesSlide29.xml"/><Relationship Id="rId1" Type="http://schemas.openxmlformats.org/officeDocument/2006/relationships/slideLayout" Target="../slideLayouts/slideLayout1.xml"/><Relationship Id="rId6" Type="http://schemas.openxmlformats.org/officeDocument/2006/relationships/image" Target="../media/image6.png"/><Relationship Id="rId11" Type="http://schemas.openxmlformats.org/officeDocument/2006/relationships/image" Target="../media/image30.png"/><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hyperlink" Target="https://youtube.com/shorts/sO0Y3CIzR9s?si=DQhan4541L9ttVPX" TargetMode="External"/></Relationships>
</file>

<file path=ppt/slides/_rels/slide3.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1.png"/><Relationship Id="rId7"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7.jpeg"/><Relationship Id="rId5" Type="http://schemas.openxmlformats.org/officeDocument/2006/relationships/image" Target="../media/image3.png"/><Relationship Id="rId4" Type="http://schemas.openxmlformats.org/officeDocument/2006/relationships/image" Target="../media/image2.png"/><Relationship Id="rId9" Type="http://schemas.openxmlformats.org/officeDocument/2006/relationships/image" Target="../media/image6.png"/></Relationships>
</file>

<file path=ppt/slides/_rels/slide30.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1.png"/><Relationship Id="rId7" Type="http://schemas.openxmlformats.org/officeDocument/2006/relationships/image" Target="../media/image6.png"/><Relationship Id="rId12" Type="http://schemas.openxmlformats.org/officeDocument/2006/relationships/image" Target="../media/image32.png"/><Relationship Id="rId2" Type="http://schemas.openxmlformats.org/officeDocument/2006/relationships/notesSlide" Target="../notesSlides/notesSlide30.xml"/><Relationship Id="rId1" Type="http://schemas.openxmlformats.org/officeDocument/2006/relationships/slideLayout" Target="../slideLayouts/slideLayout1.xml"/><Relationship Id="rId6" Type="http://schemas.openxmlformats.org/officeDocument/2006/relationships/image" Target="../media/image33.png"/><Relationship Id="rId11" Type="http://schemas.openxmlformats.org/officeDocument/2006/relationships/image" Target="../media/image31.png"/><Relationship Id="rId5" Type="http://schemas.openxmlformats.org/officeDocument/2006/relationships/image" Target="../media/image3.png"/><Relationship Id="rId10" Type="http://schemas.openxmlformats.org/officeDocument/2006/relationships/image" Target="../media/image30.png"/><Relationship Id="rId4" Type="http://schemas.openxmlformats.org/officeDocument/2006/relationships/image" Target="../media/image2.png"/><Relationship Id="rId9" Type="http://schemas.openxmlformats.org/officeDocument/2006/relationships/image" Target="../media/image27.png"/></Relationships>
</file>

<file path=ppt/slides/_rels/slide3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3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2.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8.png"/><Relationship Id="rId5" Type="http://schemas.openxmlformats.org/officeDocument/2006/relationships/image" Target="../media/image3.png"/><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8.png"/><Relationship Id="rId5" Type="http://schemas.openxmlformats.org/officeDocument/2006/relationships/image" Target="../media/image3.png"/><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1.png"/><Relationship Id="rId7" Type="http://schemas.openxmlformats.org/officeDocument/2006/relationships/image" Target="../media/image7.jpe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8.png"/><Relationship Id="rId5" Type="http://schemas.openxmlformats.org/officeDocument/2006/relationships/image" Target="../media/image3.png"/><Relationship Id="rId10" Type="http://schemas.openxmlformats.org/officeDocument/2006/relationships/image" Target="../media/image6.png"/><Relationship Id="rId4" Type="http://schemas.openxmlformats.org/officeDocument/2006/relationships/image" Target="../media/image2.png"/><Relationship Id="rId9" Type="http://schemas.openxmlformats.org/officeDocument/2006/relationships/image" Target="../media/image5.png"/></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10.jpeg"/><Relationship Id="rId5" Type="http://schemas.openxmlformats.org/officeDocument/2006/relationships/image" Target="../media/image3.png"/><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1.png"/><Relationship Id="rId7"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7.jpeg"/><Relationship Id="rId5" Type="http://schemas.openxmlformats.org/officeDocument/2006/relationships/image" Target="../media/image3.png"/><Relationship Id="rId4" Type="http://schemas.openxmlformats.org/officeDocument/2006/relationships/image" Target="../media/image2.png"/><Relationship Id="rId9"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395536" y="548681"/>
            <a:ext cx="1800200" cy="432047"/>
          </a:xfrm>
        </p:spPr>
        <p:txBody>
          <a:bodyPr>
            <a:noAutofit/>
          </a:bodyPr>
          <a:lstStyle/>
          <a:p>
            <a:r>
              <a:rPr lang="fr-FR" sz="2400" dirty="0"/>
              <a:t>ETAPE n°1-1</a:t>
            </a:r>
          </a:p>
        </p:txBody>
      </p:sp>
      <p:grpSp>
        <p:nvGrpSpPr>
          <p:cNvPr id="14" name="Groupe 13"/>
          <p:cNvGrpSpPr/>
          <p:nvPr/>
        </p:nvGrpSpPr>
        <p:grpSpPr>
          <a:xfrm>
            <a:off x="403225" y="74613"/>
            <a:ext cx="8417247" cy="442912"/>
            <a:chOff x="403225" y="74613"/>
            <a:chExt cx="8417247" cy="442912"/>
          </a:xfrm>
        </p:grpSpPr>
        <p:pic>
          <p:nvPicPr>
            <p:cNvPr id="1026" name="Groupe 32"/>
            <p:cNvPicPr>
              <a:picLocks noChangeArrowheads="1"/>
            </p:cNvPicPr>
            <p:nvPr/>
          </p:nvPicPr>
          <p:blipFill>
            <a:blip r:embed="rId3" cstate="print"/>
            <a:srcRect b="21065"/>
            <a:stretch>
              <a:fillRect/>
            </a:stretch>
          </p:blipFill>
          <p:spPr bwMode="auto">
            <a:xfrm>
              <a:off x="7383785" y="74613"/>
              <a:ext cx="1436687" cy="433387"/>
            </a:xfrm>
            <a:prstGeom prst="rect">
              <a:avLst/>
            </a:prstGeom>
            <a:noFill/>
          </p:spPr>
        </p:pic>
        <p:sp>
          <p:nvSpPr>
            <p:cNvPr id="1027" name="Text Box 3"/>
            <p:cNvSpPr txBox="1">
              <a:spLocks noChangeArrowheads="1"/>
            </p:cNvSpPr>
            <p:nvPr/>
          </p:nvSpPr>
          <p:spPr bwMode="auto">
            <a:xfrm>
              <a:off x="8400231" y="206375"/>
              <a:ext cx="348233" cy="277813"/>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fr-FR" sz="1600" b="1" i="0" u="none" strike="noStrike" cap="none" normalizeH="0" baseline="0" dirty="0">
                  <a:ln>
                    <a:noFill/>
                  </a:ln>
                  <a:solidFill>
                    <a:srgbClr val="FFFFFF"/>
                  </a:solidFill>
                  <a:effectLst/>
                  <a:latin typeface="Calibri" pitchFamily="34" charset="0"/>
                  <a:cs typeface="Arial" pitchFamily="34" charset="0"/>
                </a:rPr>
                <a:t>3</a:t>
              </a:r>
              <a:endParaRPr kumimoji="0" lang="fr-FR" sz="1800" b="0" i="0" u="none" strike="noStrike" cap="none" normalizeH="0" baseline="0" dirty="0">
                <a:ln>
                  <a:noFill/>
                </a:ln>
                <a:solidFill>
                  <a:schemeClr val="tx1"/>
                </a:solidFill>
                <a:effectLst/>
                <a:latin typeface="Arial" pitchFamily="34" charset="0"/>
                <a:cs typeface="Arial" pitchFamily="34" charset="0"/>
              </a:endParaRPr>
            </a:p>
          </p:txBody>
        </p:sp>
        <p:pic>
          <p:nvPicPr>
            <p:cNvPr id="1029" name="Groupe 31"/>
            <p:cNvPicPr>
              <a:picLocks noChangeArrowheads="1"/>
            </p:cNvPicPr>
            <p:nvPr/>
          </p:nvPicPr>
          <p:blipFill>
            <a:blip r:embed="rId4" cstate="print"/>
            <a:srcRect b="21065"/>
            <a:stretch>
              <a:fillRect/>
            </a:stretch>
          </p:blipFill>
          <p:spPr bwMode="auto">
            <a:xfrm>
              <a:off x="4644008" y="74613"/>
              <a:ext cx="2763837" cy="433387"/>
            </a:xfrm>
            <a:prstGeom prst="rect">
              <a:avLst/>
            </a:prstGeom>
            <a:noFill/>
          </p:spPr>
        </p:pic>
        <p:pic>
          <p:nvPicPr>
            <p:cNvPr id="1030" name="Picture 6" descr="Logo---quadri---academie-orleans-tours"/>
            <p:cNvPicPr>
              <a:picLocks noChangeAspect="1" noChangeArrowheads="1"/>
            </p:cNvPicPr>
            <p:nvPr/>
          </p:nvPicPr>
          <p:blipFill>
            <a:blip r:embed="rId5" cstate="print"/>
            <a:srcRect l="6763" t="11957" r="7637" b="11494"/>
            <a:stretch>
              <a:fillRect/>
            </a:stretch>
          </p:blipFill>
          <p:spPr bwMode="auto">
            <a:xfrm>
              <a:off x="403225" y="74613"/>
              <a:ext cx="784225" cy="442912"/>
            </a:xfrm>
            <a:prstGeom prst="rect">
              <a:avLst/>
            </a:prstGeom>
            <a:noFill/>
          </p:spPr>
        </p:pic>
        <p:sp>
          <p:nvSpPr>
            <p:cNvPr id="1031" name="Text Box 7"/>
            <p:cNvSpPr txBox="1">
              <a:spLocks noChangeArrowheads="1"/>
            </p:cNvSpPr>
            <p:nvPr/>
          </p:nvSpPr>
          <p:spPr bwMode="auto">
            <a:xfrm>
              <a:off x="1352550" y="179388"/>
              <a:ext cx="1617663" cy="277812"/>
            </a:xfrm>
            <a:prstGeom prst="rect">
              <a:avLst/>
            </a:prstGeom>
            <a:noFill/>
            <a:ln w="9525">
              <a:noFill/>
              <a:miter lim="800000"/>
              <a:headEnd/>
              <a:tailEnd/>
            </a:ln>
          </p:spPr>
          <p:txBody>
            <a:bodyPr vert="horz" wrap="square" lIns="91440" tIns="45720" rIns="91440" bIns="4572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fr-FR" sz="1100" b="0" i="0" u="none" strike="noStrike" cap="none" normalizeH="0" baseline="0">
                  <a:ln>
                    <a:noFill/>
                  </a:ln>
                  <a:solidFill>
                    <a:srgbClr val="808080"/>
                  </a:solidFill>
                  <a:effectLst/>
                  <a:latin typeface="Calibri" pitchFamily="34" charset="0"/>
                  <a:cs typeface="Arial" pitchFamily="34" charset="0"/>
                </a:rPr>
                <a:t>B.O du 29 février 2024</a:t>
              </a:r>
              <a:endParaRPr kumimoji="0" lang="fr-FR" sz="1800" b="0" i="0" u="none" strike="noStrike" cap="none" normalizeH="0" baseline="0">
                <a:ln>
                  <a:noFill/>
                </a:ln>
                <a:solidFill>
                  <a:schemeClr val="tx1"/>
                </a:solidFill>
                <a:effectLst/>
                <a:latin typeface="Arial" pitchFamily="34" charset="0"/>
                <a:cs typeface="Arial" pitchFamily="34" charset="0"/>
              </a:endParaRPr>
            </a:p>
          </p:txBody>
        </p:sp>
        <p:sp>
          <p:nvSpPr>
            <p:cNvPr id="1032" name="Text Box 8"/>
            <p:cNvSpPr txBox="1">
              <a:spLocks noChangeArrowheads="1"/>
            </p:cNvSpPr>
            <p:nvPr/>
          </p:nvSpPr>
          <p:spPr bwMode="auto">
            <a:xfrm>
              <a:off x="7704000" y="206375"/>
              <a:ext cx="276225" cy="276225"/>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fr-FR" sz="1600" b="1" i="0" u="none" strike="noStrike" cap="none" normalizeH="0" baseline="0" dirty="0">
                  <a:ln>
                    <a:noFill/>
                  </a:ln>
                  <a:solidFill>
                    <a:srgbClr val="FFFFFF"/>
                  </a:solidFill>
                  <a:effectLst/>
                  <a:latin typeface="Calibri" pitchFamily="34" charset="0"/>
                  <a:cs typeface="Arial" pitchFamily="34" charset="0"/>
                </a:rPr>
                <a:t>5</a:t>
              </a:r>
              <a:endParaRPr kumimoji="0" lang="fr-FR" sz="1800" b="0" i="0" u="none" strike="noStrike" cap="none" normalizeH="0" baseline="0" dirty="0">
                <a:ln>
                  <a:noFill/>
                </a:ln>
                <a:solidFill>
                  <a:schemeClr val="tx1"/>
                </a:solidFill>
                <a:effectLst/>
                <a:latin typeface="Arial" pitchFamily="34" charset="0"/>
                <a:cs typeface="Arial" pitchFamily="34" charset="0"/>
              </a:endParaRPr>
            </a:p>
          </p:txBody>
        </p:sp>
        <p:sp>
          <p:nvSpPr>
            <p:cNvPr id="11" name="Ellipse 10"/>
            <p:cNvSpPr/>
            <p:nvPr/>
          </p:nvSpPr>
          <p:spPr>
            <a:xfrm>
              <a:off x="7740000" y="260648"/>
              <a:ext cx="216024" cy="216024"/>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2" name="Ellipse 11"/>
            <p:cNvSpPr/>
            <p:nvPr/>
          </p:nvSpPr>
          <p:spPr>
            <a:xfrm>
              <a:off x="8100392" y="260648"/>
              <a:ext cx="216024" cy="216024"/>
            </a:xfrm>
            <a:prstGeom prst="ellipse">
              <a:avLst/>
            </a:prstGeom>
            <a:solidFill>
              <a:srgbClr val="AA2C7D"/>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3" name="Ellipse 12"/>
            <p:cNvSpPr/>
            <p:nvPr/>
          </p:nvSpPr>
          <p:spPr>
            <a:xfrm>
              <a:off x="8460432" y="260648"/>
              <a:ext cx="216024" cy="216024"/>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028" name="Text Box 4"/>
            <p:cNvSpPr txBox="1">
              <a:spLocks noChangeArrowheads="1"/>
            </p:cNvSpPr>
            <p:nvPr/>
          </p:nvSpPr>
          <p:spPr bwMode="auto">
            <a:xfrm>
              <a:off x="8010847" y="206375"/>
              <a:ext cx="377577" cy="277813"/>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fr-FR" sz="1600" b="1" i="0" u="none" strike="noStrike" cap="none" normalizeH="0" baseline="0" dirty="0">
                  <a:ln>
                    <a:noFill/>
                  </a:ln>
                  <a:solidFill>
                    <a:srgbClr val="FFFFFF"/>
                  </a:solidFill>
                  <a:effectLst/>
                  <a:latin typeface="Calibri" pitchFamily="34" charset="0"/>
                  <a:cs typeface="Arial" pitchFamily="34" charset="0"/>
                </a:rPr>
                <a:t> 4</a:t>
              </a:r>
              <a:endParaRPr kumimoji="0" lang="fr-FR" sz="1800" b="0" i="0" u="none" strike="noStrike" cap="none" normalizeH="0" baseline="0" dirty="0">
                <a:ln>
                  <a:noFill/>
                </a:ln>
                <a:solidFill>
                  <a:schemeClr val="tx1"/>
                </a:solidFill>
                <a:effectLst/>
                <a:latin typeface="Arial" pitchFamily="34" charset="0"/>
                <a:cs typeface="Arial" pitchFamily="34" charset="0"/>
              </a:endParaRPr>
            </a:p>
          </p:txBody>
        </p:sp>
      </p:grpSp>
      <p:sp>
        <p:nvSpPr>
          <p:cNvPr id="15" name="Espace réservé du pied de page 14"/>
          <p:cNvSpPr>
            <a:spLocks noGrp="1"/>
          </p:cNvSpPr>
          <p:nvPr>
            <p:ph type="ftr" sz="quarter" idx="11"/>
          </p:nvPr>
        </p:nvSpPr>
        <p:spPr>
          <a:xfrm>
            <a:off x="0" y="6381328"/>
            <a:ext cx="9144000" cy="340147"/>
          </a:xfrm>
        </p:spPr>
        <p:txBody>
          <a:bodyPr/>
          <a:lstStyle/>
          <a:p>
            <a:r>
              <a:rPr lang="fr-FR" dirty="0"/>
              <a:t>Auteur : matthieu.pasdeloup@ac-orleans-tours.fr</a:t>
            </a:r>
          </a:p>
        </p:txBody>
      </p:sp>
      <p:pic>
        <p:nvPicPr>
          <p:cNvPr id="1037" name="Picture 13" descr="legende_wifi"/>
          <p:cNvPicPr>
            <a:picLocks noChangeAspect="1" noChangeArrowheads="1"/>
          </p:cNvPicPr>
          <p:nvPr/>
        </p:nvPicPr>
        <p:blipFill>
          <a:blip r:embed="rId6" cstate="print"/>
          <a:srcRect/>
          <a:stretch>
            <a:fillRect/>
          </a:stretch>
        </p:blipFill>
        <p:spPr bwMode="auto">
          <a:xfrm>
            <a:off x="2411760" y="3789040"/>
            <a:ext cx="1612887" cy="1310471"/>
          </a:xfrm>
          <a:prstGeom prst="rect">
            <a:avLst/>
          </a:prstGeom>
          <a:noFill/>
          <a:ln w="9525" algn="in">
            <a:noFill/>
            <a:miter lim="800000"/>
            <a:headEnd/>
            <a:tailEnd/>
          </a:ln>
          <a:effectLst/>
        </p:spPr>
      </p:pic>
      <p:pic>
        <p:nvPicPr>
          <p:cNvPr id="1038" name="Picture 14" descr="legende_routeur"/>
          <p:cNvPicPr>
            <a:picLocks noChangeAspect="1" noChangeArrowheads="1"/>
          </p:cNvPicPr>
          <p:nvPr/>
        </p:nvPicPr>
        <p:blipFill>
          <a:blip r:embed="rId7" cstate="print"/>
          <a:srcRect/>
          <a:stretch>
            <a:fillRect/>
          </a:stretch>
        </p:blipFill>
        <p:spPr bwMode="auto">
          <a:xfrm>
            <a:off x="4283968" y="4221088"/>
            <a:ext cx="2066513" cy="919849"/>
          </a:xfrm>
          <a:prstGeom prst="rect">
            <a:avLst/>
          </a:prstGeom>
          <a:noFill/>
          <a:ln w="9525" algn="in">
            <a:noFill/>
            <a:miter lim="800000"/>
            <a:headEnd/>
            <a:tailEnd/>
          </a:ln>
          <a:effectLst/>
        </p:spPr>
      </p:pic>
      <p:pic>
        <p:nvPicPr>
          <p:cNvPr id="1039" name="Picture 15" descr="legende_modem"/>
          <p:cNvPicPr>
            <a:picLocks noChangeAspect="1" noChangeArrowheads="1"/>
          </p:cNvPicPr>
          <p:nvPr/>
        </p:nvPicPr>
        <p:blipFill>
          <a:blip r:embed="rId8" cstate="print"/>
          <a:srcRect/>
          <a:stretch>
            <a:fillRect/>
          </a:stretch>
        </p:blipFill>
        <p:spPr bwMode="auto">
          <a:xfrm>
            <a:off x="6120272" y="4941168"/>
            <a:ext cx="1764096" cy="709837"/>
          </a:xfrm>
          <a:prstGeom prst="rect">
            <a:avLst/>
          </a:prstGeom>
          <a:noFill/>
          <a:ln w="9525" algn="in">
            <a:noFill/>
            <a:miter lim="800000"/>
            <a:headEnd/>
            <a:tailEnd/>
          </a:ln>
          <a:effectLst/>
        </p:spPr>
      </p:pic>
      <p:sp>
        <p:nvSpPr>
          <p:cNvPr id="23" name="Forme libre 22"/>
          <p:cNvSpPr/>
          <p:nvPr/>
        </p:nvSpPr>
        <p:spPr>
          <a:xfrm>
            <a:off x="2674620" y="4792608"/>
            <a:ext cx="2141220" cy="673100"/>
          </a:xfrm>
          <a:custGeom>
            <a:avLst/>
            <a:gdLst>
              <a:gd name="connsiteX0" fmla="*/ 464820 w 2141220"/>
              <a:gd name="connsiteY0" fmla="*/ 15240 h 673100"/>
              <a:gd name="connsiteX1" fmla="*/ 144780 w 2141220"/>
              <a:gd name="connsiteY1" fmla="*/ 472440 h 673100"/>
              <a:gd name="connsiteX2" fmla="*/ 1333500 w 2141220"/>
              <a:gd name="connsiteY2" fmla="*/ 594360 h 673100"/>
              <a:gd name="connsiteX3" fmla="*/ 2141220 w 2141220"/>
              <a:gd name="connsiteY3" fmla="*/ 0 h 673100"/>
            </a:gdLst>
            <a:ahLst/>
            <a:cxnLst>
              <a:cxn ang="0">
                <a:pos x="connsiteX0" y="connsiteY0"/>
              </a:cxn>
              <a:cxn ang="0">
                <a:pos x="connsiteX1" y="connsiteY1"/>
              </a:cxn>
              <a:cxn ang="0">
                <a:pos x="connsiteX2" y="connsiteY2"/>
              </a:cxn>
              <a:cxn ang="0">
                <a:pos x="connsiteX3" y="connsiteY3"/>
              </a:cxn>
            </a:cxnLst>
            <a:rect l="l" t="t" r="r" b="b"/>
            <a:pathLst>
              <a:path w="2141220" h="673100">
                <a:moveTo>
                  <a:pt x="464820" y="15240"/>
                </a:moveTo>
                <a:cubicBezTo>
                  <a:pt x="232410" y="195580"/>
                  <a:pt x="0" y="375920"/>
                  <a:pt x="144780" y="472440"/>
                </a:cubicBezTo>
                <a:cubicBezTo>
                  <a:pt x="289560" y="568960"/>
                  <a:pt x="1000760" y="673100"/>
                  <a:pt x="1333500" y="594360"/>
                </a:cubicBezTo>
                <a:cubicBezTo>
                  <a:pt x="1666240" y="515620"/>
                  <a:pt x="1903730" y="257810"/>
                  <a:pt x="2141220" y="0"/>
                </a:cubicBezTo>
              </a:path>
            </a:pathLst>
          </a:cu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p>
        </p:txBody>
      </p:sp>
      <p:sp>
        <p:nvSpPr>
          <p:cNvPr id="24" name="Forme libre 23"/>
          <p:cNvSpPr/>
          <p:nvPr/>
        </p:nvSpPr>
        <p:spPr>
          <a:xfrm>
            <a:off x="6019800" y="4069080"/>
            <a:ext cx="1409700" cy="960120"/>
          </a:xfrm>
          <a:custGeom>
            <a:avLst/>
            <a:gdLst>
              <a:gd name="connsiteX0" fmla="*/ 0 w 1409700"/>
              <a:gd name="connsiteY0" fmla="*/ 289560 h 960120"/>
              <a:gd name="connsiteX1" fmla="*/ 350520 w 1409700"/>
              <a:gd name="connsiteY1" fmla="*/ 30480 h 960120"/>
              <a:gd name="connsiteX2" fmla="*/ 960120 w 1409700"/>
              <a:gd name="connsiteY2" fmla="*/ 472440 h 960120"/>
              <a:gd name="connsiteX3" fmla="*/ 1386840 w 1409700"/>
              <a:gd name="connsiteY3" fmla="*/ 548640 h 960120"/>
              <a:gd name="connsiteX4" fmla="*/ 1097280 w 1409700"/>
              <a:gd name="connsiteY4" fmla="*/ 960120 h 9601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00" h="960120">
                <a:moveTo>
                  <a:pt x="0" y="289560"/>
                </a:moveTo>
                <a:cubicBezTo>
                  <a:pt x="95250" y="144780"/>
                  <a:pt x="190500" y="0"/>
                  <a:pt x="350520" y="30480"/>
                </a:cubicBezTo>
                <a:cubicBezTo>
                  <a:pt x="510540" y="60960"/>
                  <a:pt x="787400" y="386080"/>
                  <a:pt x="960120" y="472440"/>
                </a:cubicBezTo>
                <a:cubicBezTo>
                  <a:pt x="1132840" y="558800"/>
                  <a:pt x="1363980" y="467360"/>
                  <a:pt x="1386840" y="548640"/>
                </a:cubicBezTo>
                <a:cubicBezTo>
                  <a:pt x="1409700" y="629920"/>
                  <a:pt x="1253490" y="795020"/>
                  <a:pt x="1097280" y="960120"/>
                </a:cubicBezTo>
              </a:path>
            </a:pathLst>
          </a:cu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p>
        </p:txBody>
      </p:sp>
      <p:sp>
        <p:nvSpPr>
          <p:cNvPr id="26" name="Forme libre 25"/>
          <p:cNvSpPr/>
          <p:nvPr/>
        </p:nvSpPr>
        <p:spPr>
          <a:xfrm>
            <a:off x="7360920" y="4693920"/>
            <a:ext cx="975360" cy="350520"/>
          </a:xfrm>
          <a:custGeom>
            <a:avLst/>
            <a:gdLst>
              <a:gd name="connsiteX0" fmla="*/ 0 w 975360"/>
              <a:gd name="connsiteY0" fmla="*/ 350520 h 350520"/>
              <a:gd name="connsiteX1" fmla="*/ 289560 w 975360"/>
              <a:gd name="connsiteY1" fmla="*/ 91440 h 350520"/>
              <a:gd name="connsiteX2" fmla="*/ 975360 w 975360"/>
              <a:gd name="connsiteY2" fmla="*/ 0 h 350520"/>
            </a:gdLst>
            <a:ahLst/>
            <a:cxnLst>
              <a:cxn ang="0">
                <a:pos x="connsiteX0" y="connsiteY0"/>
              </a:cxn>
              <a:cxn ang="0">
                <a:pos x="connsiteX1" y="connsiteY1"/>
              </a:cxn>
              <a:cxn ang="0">
                <a:pos x="connsiteX2" y="connsiteY2"/>
              </a:cxn>
            </a:cxnLst>
            <a:rect l="l" t="t" r="r" b="b"/>
            <a:pathLst>
              <a:path w="975360" h="350520">
                <a:moveTo>
                  <a:pt x="0" y="350520"/>
                </a:moveTo>
                <a:cubicBezTo>
                  <a:pt x="63500" y="250190"/>
                  <a:pt x="127000" y="149860"/>
                  <a:pt x="289560" y="91440"/>
                </a:cubicBezTo>
                <a:cubicBezTo>
                  <a:pt x="452120" y="33020"/>
                  <a:pt x="713740" y="16510"/>
                  <a:pt x="975360" y="0"/>
                </a:cubicBezTo>
              </a:path>
            </a:pathLst>
          </a:custGeom>
          <a:ln w="3810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p>
        </p:txBody>
      </p:sp>
      <p:sp>
        <p:nvSpPr>
          <p:cNvPr id="27" name="ZoneTexte 26"/>
          <p:cNvSpPr txBox="1"/>
          <p:nvPr/>
        </p:nvSpPr>
        <p:spPr>
          <a:xfrm>
            <a:off x="6444208" y="5661248"/>
            <a:ext cx="925253" cy="369332"/>
          </a:xfrm>
          <a:prstGeom prst="rect">
            <a:avLst/>
          </a:prstGeom>
          <a:noFill/>
        </p:spPr>
        <p:txBody>
          <a:bodyPr wrap="none" rtlCol="0">
            <a:spAutoFit/>
          </a:bodyPr>
          <a:lstStyle/>
          <a:p>
            <a:r>
              <a:rPr lang="fr-FR" dirty="0"/>
              <a:t>Modem</a:t>
            </a:r>
          </a:p>
        </p:txBody>
      </p:sp>
      <p:sp>
        <p:nvSpPr>
          <p:cNvPr id="28" name="ZoneTexte 27"/>
          <p:cNvSpPr txBox="1"/>
          <p:nvPr/>
        </p:nvSpPr>
        <p:spPr>
          <a:xfrm>
            <a:off x="4644008" y="5157192"/>
            <a:ext cx="800284" cy="369332"/>
          </a:xfrm>
          <a:prstGeom prst="rect">
            <a:avLst/>
          </a:prstGeom>
          <a:noFill/>
        </p:spPr>
        <p:txBody>
          <a:bodyPr wrap="none" rtlCol="0">
            <a:spAutoFit/>
          </a:bodyPr>
          <a:lstStyle/>
          <a:p>
            <a:r>
              <a:rPr lang="fr-FR" dirty="0"/>
              <a:t>Switch</a:t>
            </a:r>
          </a:p>
        </p:txBody>
      </p:sp>
      <p:sp>
        <p:nvSpPr>
          <p:cNvPr id="29" name="ZoneTexte 28"/>
          <p:cNvSpPr txBox="1"/>
          <p:nvPr/>
        </p:nvSpPr>
        <p:spPr>
          <a:xfrm>
            <a:off x="1691680" y="4365104"/>
            <a:ext cx="993349" cy="646331"/>
          </a:xfrm>
          <a:prstGeom prst="rect">
            <a:avLst/>
          </a:prstGeom>
          <a:noFill/>
        </p:spPr>
        <p:txBody>
          <a:bodyPr wrap="none" rtlCol="0">
            <a:spAutoFit/>
          </a:bodyPr>
          <a:lstStyle/>
          <a:p>
            <a:pPr algn="ctr"/>
            <a:r>
              <a:rPr lang="fr-FR" dirty="0"/>
              <a:t>Routeur </a:t>
            </a:r>
          </a:p>
          <a:p>
            <a:pPr algn="ctr"/>
            <a:r>
              <a:rPr lang="fr-FR" dirty="0"/>
              <a:t>WIFI</a:t>
            </a:r>
          </a:p>
        </p:txBody>
      </p:sp>
      <p:sp>
        <p:nvSpPr>
          <p:cNvPr id="1040" name="Text Box 16"/>
          <p:cNvSpPr txBox="1">
            <a:spLocks noChangeArrowheads="1"/>
          </p:cNvSpPr>
          <p:nvPr/>
        </p:nvSpPr>
        <p:spPr bwMode="auto">
          <a:xfrm>
            <a:off x="5652120" y="5949280"/>
            <a:ext cx="2304256" cy="382587"/>
          </a:xfrm>
          <a:prstGeom prst="rect">
            <a:avLst/>
          </a:prstGeom>
          <a:solidFill>
            <a:srgbClr val="FFFFFF"/>
          </a:solid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sz="2000" b="1" i="0" u="none" strike="noStrike" cap="none" normalizeH="0" baseline="0" dirty="0">
                <a:ln>
                  <a:noFill/>
                </a:ln>
                <a:solidFill>
                  <a:srgbClr val="FF0000"/>
                </a:solidFill>
                <a:effectLst/>
                <a:latin typeface="Arial" pitchFamily="34" charset="0"/>
                <a:cs typeface="Arial" pitchFamily="34" charset="0"/>
              </a:rPr>
              <a:t>11</a:t>
            </a:r>
            <a:r>
              <a:rPr kumimoji="0" lang="fr-FR" sz="2000" b="1" i="0" u="none" strike="noStrike" cap="none" normalizeH="0" baseline="0" dirty="0">
                <a:ln>
                  <a:noFill/>
                </a:ln>
                <a:solidFill>
                  <a:srgbClr val="000000"/>
                </a:solidFill>
                <a:effectLst/>
                <a:latin typeface="Arial" pitchFamily="34" charset="0"/>
                <a:cs typeface="Arial" pitchFamily="34" charset="0"/>
              </a:rPr>
              <a:t>.XXX.XXX.XXX</a:t>
            </a:r>
            <a:endParaRPr kumimoji="0" lang="fr-FR" sz="1800" b="0" i="0" u="none" strike="noStrike" cap="none" normalizeH="0" baseline="0" dirty="0">
              <a:ln>
                <a:noFill/>
              </a:ln>
              <a:solidFill>
                <a:schemeClr val="tx1"/>
              </a:solidFill>
              <a:effectLst/>
              <a:latin typeface="Arial" pitchFamily="34" charset="0"/>
              <a:cs typeface="Arial" pitchFamily="34" charset="0"/>
            </a:endParaRPr>
          </a:p>
        </p:txBody>
      </p:sp>
      <p:pic>
        <p:nvPicPr>
          <p:cNvPr id="32" name="Picture 9" descr="G:\2025-26_RNR_3eme_anémomètre\video\video_001\61Ea8T6VZVL._AC_UF894,1000_QL80_.jpg"/>
          <p:cNvPicPr>
            <a:picLocks noChangeAspect="1" noChangeArrowheads="1"/>
          </p:cNvPicPr>
          <p:nvPr/>
        </p:nvPicPr>
        <p:blipFill>
          <a:blip r:embed="rId9" cstate="print"/>
          <a:srcRect/>
          <a:stretch>
            <a:fillRect/>
          </a:stretch>
        </p:blipFill>
        <p:spPr bwMode="auto">
          <a:xfrm>
            <a:off x="1043608" y="980728"/>
            <a:ext cx="2760596" cy="2266529"/>
          </a:xfrm>
          <a:prstGeom prst="rect">
            <a:avLst/>
          </a:prstGeom>
          <a:noFill/>
        </p:spPr>
      </p:pic>
      <p:sp>
        <p:nvSpPr>
          <p:cNvPr id="33" name="ZoneTexte 32"/>
          <p:cNvSpPr txBox="1"/>
          <p:nvPr/>
        </p:nvSpPr>
        <p:spPr>
          <a:xfrm>
            <a:off x="4499992" y="836712"/>
            <a:ext cx="4248472" cy="1908215"/>
          </a:xfrm>
          <a:prstGeom prst="rect">
            <a:avLst/>
          </a:prstGeom>
          <a:noFill/>
        </p:spPr>
        <p:txBody>
          <a:bodyPr wrap="square" rtlCol="0">
            <a:spAutoFit/>
          </a:bodyPr>
          <a:lstStyle/>
          <a:p>
            <a:pPr fontAlgn="auto"/>
            <a:r>
              <a:rPr lang="fr-FR" sz="2000" dirty="0"/>
              <a:t>La station mesure la température (22°C) et l’humidité (65%).</a:t>
            </a:r>
          </a:p>
          <a:p>
            <a:pPr fontAlgn="auto"/>
            <a:endParaRPr lang="fr-FR" sz="2000" dirty="0"/>
          </a:p>
          <a:p>
            <a:pPr fontAlgn="auto"/>
            <a:endParaRPr lang="fr-FR" sz="2000" dirty="0"/>
          </a:p>
          <a:p>
            <a:pPr fontAlgn="auto"/>
            <a:r>
              <a:rPr lang="fr-FR" sz="2000" dirty="0"/>
              <a:t> </a:t>
            </a:r>
          </a:p>
          <a:p>
            <a:endParaRPr lang="fr-FR"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e 13"/>
          <p:cNvGrpSpPr/>
          <p:nvPr/>
        </p:nvGrpSpPr>
        <p:grpSpPr>
          <a:xfrm>
            <a:off x="403225" y="74613"/>
            <a:ext cx="8417247" cy="442912"/>
            <a:chOff x="403225" y="74613"/>
            <a:chExt cx="8417247" cy="442912"/>
          </a:xfrm>
        </p:grpSpPr>
        <p:pic>
          <p:nvPicPr>
            <p:cNvPr id="1026" name="Groupe 32"/>
            <p:cNvPicPr>
              <a:picLocks noChangeArrowheads="1"/>
            </p:cNvPicPr>
            <p:nvPr/>
          </p:nvPicPr>
          <p:blipFill>
            <a:blip r:embed="rId3" cstate="print"/>
            <a:srcRect b="21065"/>
            <a:stretch>
              <a:fillRect/>
            </a:stretch>
          </p:blipFill>
          <p:spPr bwMode="auto">
            <a:xfrm>
              <a:off x="7383785" y="74613"/>
              <a:ext cx="1436687" cy="433387"/>
            </a:xfrm>
            <a:prstGeom prst="rect">
              <a:avLst/>
            </a:prstGeom>
            <a:noFill/>
          </p:spPr>
        </p:pic>
        <p:sp>
          <p:nvSpPr>
            <p:cNvPr id="1027" name="Text Box 3"/>
            <p:cNvSpPr txBox="1">
              <a:spLocks noChangeArrowheads="1"/>
            </p:cNvSpPr>
            <p:nvPr/>
          </p:nvSpPr>
          <p:spPr bwMode="auto">
            <a:xfrm>
              <a:off x="8400231" y="206375"/>
              <a:ext cx="348233" cy="277813"/>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fr-FR" sz="1600" b="1" i="0" u="none" strike="noStrike" cap="none" normalizeH="0" baseline="0" dirty="0">
                  <a:ln>
                    <a:noFill/>
                  </a:ln>
                  <a:solidFill>
                    <a:srgbClr val="FFFFFF"/>
                  </a:solidFill>
                  <a:effectLst/>
                  <a:latin typeface="Calibri" pitchFamily="34" charset="0"/>
                  <a:cs typeface="Arial" pitchFamily="34" charset="0"/>
                </a:rPr>
                <a:t>3</a:t>
              </a:r>
              <a:endParaRPr kumimoji="0" lang="fr-FR" sz="1800" b="0" i="0" u="none" strike="noStrike" cap="none" normalizeH="0" baseline="0" dirty="0">
                <a:ln>
                  <a:noFill/>
                </a:ln>
                <a:solidFill>
                  <a:schemeClr val="tx1"/>
                </a:solidFill>
                <a:effectLst/>
                <a:latin typeface="Arial" pitchFamily="34" charset="0"/>
                <a:cs typeface="Arial" pitchFamily="34" charset="0"/>
              </a:endParaRPr>
            </a:p>
          </p:txBody>
        </p:sp>
        <p:pic>
          <p:nvPicPr>
            <p:cNvPr id="1029" name="Groupe 31"/>
            <p:cNvPicPr>
              <a:picLocks noChangeArrowheads="1"/>
            </p:cNvPicPr>
            <p:nvPr/>
          </p:nvPicPr>
          <p:blipFill>
            <a:blip r:embed="rId4" cstate="print"/>
            <a:srcRect b="21065"/>
            <a:stretch>
              <a:fillRect/>
            </a:stretch>
          </p:blipFill>
          <p:spPr bwMode="auto">
            <a:xfrm>
              <a:off x="4644008" y="74613"/>
              <a:ext cx="2763837" cy="433387"/>
            </a:xfrm>
            <a:prstGeom prst="rect">
              <a:avLst/>
            </a:prstGeom>
            <a:noFill/>
          </p:spPr>
        </p:pic>
        <p:pic>
          <p:nvPicPr>
            <p:cNvPr id="1030" name="Picture 6" descr="Logo---quadri---academie-orleans-tours"/>
            <p:cNvPicPr>
              <a:picLocks noChangeAspect="1" noChangeArrowheads="1"/>
            </p:cNvPicPr>
            <p:nvPr/>
          </p:nvPicPr>
          <p:blipFill>
            <a:blip r:embed="rId5" cstate="print"/>
            <a:srcRect l="6763" t="11957" r="7637" b="11494"/>
            <a:stretch>
              <a:fillRect/>
            </a:stretch>
          </p:blipFill>
          <p:spPr bwMode="auto">
            <a:xfrm>
              <a:off x="403225" y="74613"/>
              <a:ext cx="784225" cy="442912"/>
            </a:xfrm>
            <a:prstGeom prst="rect">
              <a:avLst/>
            </a:prstGeom>
            <a:noFill/>
          </p:spPr>
        </p:pic>
        <p:sp>
          <p:nvSpPr>
            <p:cNvPr id="1031" name="Text Box 7"/>
            <p:cNvSpPr txBox="1">
              <a:spLocks noChangeArrowheads="1"/>
            </p:cNvSpPr>
            <p:nvPr/>
          </p:nvSpPr>
          <p:spPr bwMode="auto">
            <a:xfrm>
              <a:off x="1352550" y="179388"/>
              <a:ext cx="1617663" cy="277812"/>
            </a:xfrm>
            <a:prstGeom prst="rect">
              <a:avLst/>
            </a:prstGeom>
            <a:noFill/>
            <a:ln w="9525">
              <a:noFill/>
              <a:miter lim="800000"/>
              <a:headEnd/>
              <a:tailEnd/>
            </a:ln>
          </p:spPr>
          <p:txBody>
            <a:bodyPr vert="horz" wrap="square" lIns="91440" tIns="45720" rIns="91440" bIns="4572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fr-FR" sz="1100" b="0" i="0" u="none" strike="noStrike" cap="none" normalizeH="0" baseline="0">
                  <a:ln>
                    <a:noFill/>
                  </a:ln>
                  <a:solidFill>
                    <a:srgbClr val="808080"/>
                  </a:solidFill>
                  <a:effectLst/>
                  <a:latin typeface="Calibri" pitchFamily="34" charset="0"/>
                  <a:cs typeface="Arial" pitchFamily="34" charset="0"/>
                </a:rPr>
                <a:t>B.O du 29 février 2024</a:t>
              </a:r>
              <a:endParaRPr kumimoji="0" lang="fr-FR" sz="1800" b="0" i="0" u="none" strike="noStrike" cap="none" normalizeH="0" baseline="0">
                <a:ln>
                  <a:noFill/>
                </a:ln>
                <a:solidFill>
                  <a:schemeClr val="tx1"/>
                </a:solidFill>
                <a:effectLst/>
                <a:latin typeface="Arial" pitchFamily="34" charset="0"/>
                <a:cs typeface="Arial" pitchFamily="34" charset="0"/>
              </a:endParaRPr>
            </a:p>
          </p:txBody>
        </p:sp>
        <p:sp>
          <p:nvSpPr>
            <p:cNvPr id="1032" name="Text Box 8"/>
            <p:cNvSpPr txBox="1">
              <a:spLocks noChangeArrowheads="1"/>
            </p:cNvSpPr>
            <p:nvPr/>
          </p:nvSpPr>
          <p:spPr bwMode="auto">
            <a:xfrm>
              <a:off x="7704000" y="206375"/>
              <a:ext cx="276225" cy="276225"/>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fr-FR" sz="1600" b="1" i="0" u="none" strike="noStrike" cap="none" normalizeH="0" baseline="0" dirty="0">
                  <a:ln>
                    <a:noFill/>
                  </a:ln>
                  <a:solidFill>
                    <a:srgbClr val="FFFFFF"/>
                  </a:solidFill>
                  <a:effectLst/>
                  <a:latin typeface="Calibri" pitchFamily="34" charset="0"/>
                  <a:cs typeface="Arial" pitchFamily="34" charset="0"/>
                </a:rPr>
                <a:t>5</a:t>
              </a:r>
              <a:endParaRPr kumimoji="0" lang="fr-FR" sz="1800" b="0" i="0" u="none" strike="noStrike" cap="none" normalizeH="0" baseline="0" dirty="0">
                <a:ln>
                  <a:noFill/>
                </a:ln>
                <a:solidFill>
                  <a:schemeClr val="tx1"/>
                </a:solidFill>
                <a:effectLst/>
                <a:latin typeface="Arial" pitchFamily="34" charset="0"/>
                <a:cs typeface="Arial" pitchFamily="34" charset="0"/>
              </a:endParaRPr>
            </a:p>
          </p:txBody>
        </p:sp>
        <p:sp>
          <p:nvSpPr>
            <p:cNvPr id="11" name="Ellipse 10"/>
            <p:cNvSpPr/>
            <p:nvPr/>
          </p:nvSpPr>
          <p:spPr>
            <a:xfrm>
              <a:off x="7740000" y="260648"/>
              <a:ext cx="216024" cy="216024"/>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2" name="Ellipse 11"/>
            <p:cNvSpPr/>
            <p:nvPr/>
          </p:nvSpPr>
          <p:spPr>
            <a:xfrm>
              <a:off x="8100392" y="260648"/>
              <a:ext cx="216024" cy="216024"/>
            </a:xfrm>
            <a:prstGeom prst="ellipse">
              <a:avLst/>
            </a:prstGeom>
            <a:solidFill>
              <a:srgbClr val="AA2C7D"/>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3" name="Ellipse 12"/>
            <p:cNvSpPr/>
            <p:nvPr/>
          </p:nvSpPr>
          <p:spPr>
            <a:xfrm>
              <a:off x="8460432" y="260648"/>
              <a:ext cx="216024" cy="216024"/>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028" name="Text Box 4"/>
            <p:cNvSpPr txBox="1">
              <a:spLocks noChangeArrowheads="1"/>
            </p:cNvSpPr>
            <p:nvPr/>
          </p:nvSpPr>
          <p:spPr bwMode="auto">
            <a:xfrm>
              <a:off x="8010847" y="206375"/>
              <a:ext cx="377577" cy="277813"/>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fr-FR" sz="1600" b="1" i="0" u="none" strike="noStrike" cap="none" normalizeH="0" baseline="0" dirty="0">
                  <a:ln>
                    <a:noFill/>
                  </a:ln>
                  <a:solidFill>
                    <a:srgbClr val="FFFFFF"/>
                  </a:solidFill>
                  <a:effectLst/>
                  <a:latin typeface="Calibri" pitchFamily="34" charset="0"/>
                  <a:cs typeface="Arial" pitchFamily="34" charset="0"/>
                </a:rPr>
                <a:t> 4</a:t>
              </a:r>
              <a:endParaRPr kumimoji="0" lang="fr-FR" sz="1800" b="0" i="0" u="none" strike="noStrike" cap="none" normalizeH="0" baseline="0" dirty="0">
                <a:ln>
                  <a:noFill/>
                </a:ln>
                <a:solidFill>
                  <a:schemeClr val="tx1"/>
                </a:solidFill>
                <a:effectLst/>
                <a:latin typeface="Arial" pitchFamily="34" charset="0"/>
                <a:cs typeface="Arial" pitchFamily="34" charset="0"/>
              </a:endParaRPr>
            </a:p>
          </p:txBody>
        </p:sp>
      </p:grpSp>
      <p:sp>
        <p:nvSpPr>
          <p:cNvPr id="16" name="Titre 1"/>
          <p:cNvSpPr txBox="1">
            <a:spLocks/>
          </p:cNvSpPr>
          <p:nvPr/>
        </p:nvSpPr>
        <p:spPr>
          <a:xfrm>
            <a:off x="395536" y="548681"/>
            <a:ext cx="1800200" cy="432047"/>
          </a:xfrm>
          <a:prstGeom prst="rect">
            <a:avLst/>
          </a:prstGeom>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fr-FR" sz="2400" b="0" i="0" u="none" strike="noStrike" kern="1200" cap="none" spc="0" normalizeH="0" baseline="0" noProof="0" dirty="0">
                <a:ln>
                  <a:noFill/>
                </a:ln>
                <a:solidFill>
                  <a:schemeClr val="tx1"/>
                </a:solidFill>
                <a:effectLst/>
                <a:uLnTx/>
                <a:uFillTx/>
                <a:latin typeface="+mj-lt"/>
                <a:ea typeface="+mj-ea"/>
                <a:cs typeface="+mj-cs"/>
              </a:rPr>
              <a:t>ETAPE n°4-2</a:t>
            </a:r>
          </a:p>
        </p:txBody>
      </p:sp>
      <p:sp>
        <p:nvSpPr>
          <p:cNvPr id="17" name="ZoneTexte 16"/>
          <p:cNvSpPr txBox="1"/>
          <p:nvPr/>
        </p:nvSpPr>
        <p:spPr>
          <a:xfrm>
            <a:off x="4283968" y="836712"/>
            <a:ext cx="4392488" cy="1015663"/>
          </a:xfrm>
          <a:prstGeom prst="rect">
            <a:avLst/>
          </a:prstGeom>
          <a:noFill/>
        </p:spPr>
        <p:txBody>
          <a:bodyPr wrap="square" rtlCol="0">
            <a:spAutoFit/>
          </a:bodyPr>
          <a:lstStyle/>
          <a:p>
            <a:pPr fontAlgn="auto"/>
            <a:r>
              <a:rPr lang="fr-FR" sz="2000" dirty="0"/>
              <a:t>Chaque routeur a sa propre table de routage pour connaître le chemin le plus rapide</a:t>
            </a:r>
          </a:p>
        </p:txBody>
      </p:sp>
      <p:pic>
        <p:nvPicPr>
          <p:cNvPr id="3074" name="Picture 2" descr="G:\2025-26_RNR_3eme_anémomètre\images\table de routage de 3.png"/>
          <p:cNvPicPr>
            <a:picLocks noChangeAspect="1" noChangeArrowheads="1"/>
          </p:cNvPicPr>
          <p:nvPr/>
        </p:nvPicPr>
        <p:blipFill>
          <a:blip r:embed="rId6" cstate="print"/>
          <a:srcRect/>
          <a:stretch>
            <a:fillRect/>
          </a:stretch>
        </p:blipFill>
        <p:spPr bwMode="auto">
          <a:xfrm>
            <a:off x="0" y="1562100"/>
            <a:ext cx="6602413" cy="5295900"/>
          </a:xfrm>
          <a:prstGeom prst="rect">
            <a:avLst/>
          </a:prstGeom>
          <a:noFill/>
        </p:spPr>
      </p:pic>
      <p:sp>
        <p:nvSpPr>
          <p:cNvPr id="31" name="ZoneTexte 30"/>
          <p:cNvSpPr txBox="1"/>
          <p:nvPr/>
        </p:nvSpPr>
        <p:spPr>
          <a:xfrm>
            <a:off x="6444208" y="1844825"/>
            <a:ext cx="2304256" cy="1008112"/>
          </a:xfrm>
          <a:prstGeom prst="rect">
            <a:avLst/>
          </a:prstGeom>
          <a:noFill/>
        </p:spPr>
        <p:txBody>
          <a:bodyPr wrap="square" rtlCol="0">
            <a:spAutoFit/>
          </a:bodyPr>
          <a:lstStyle/>
          <a:p>
            <a:pPr fontAlgn="auto"/>
            <a:r>
              <a:rPr lang="fr-FR" sz="2000" b="1" u="sng" dirty="0">
                <a:solidFill>
                  <a:srgbClr val="FF0000"/>
                </a:solidFill>
              </a:rPr>
              <a:t>Exemple</a:t>
            </a:r>
            <a:r>
              <a:rPr lang="fr-FR" sz="2000" dirty="0">
                <a:solidFill>
                  <a:srgbClr val="FF0000"/>
                </a:solidFill>
              </a:rPr>
              <a:t> : </a:t>
            </a:r>
          </a:p>
          <a:p>
            <a:pPr fontAlgn="auto"/>
            <a:r>
              <a:rPr lang="fr-FR" sz="2000" dirty="0">
                <a:solidFill>
                  <a:srgbClr val="FF0000"/>
                </a:solidFill>
              </a:rPr>
              <a:t>Table de routage du routeur 3</a:t>
            </a:r>
          </a:p>
        </p:txBody>
      </p:sp>
      <p:sp>
        <p:nvSpPr>
          <p:cNvPr id="34" name="Rectangle 33"/>
          <p:cNvSpPr/>
          <p:nvPr/>
        </p:nvSpPr>
        <p:spPr>
          <a:xfrm>
            <a:off x="4644008" y="1844824"/>
            <a:ext cx="1728192" cy="360040"/>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e 13"/>
          <p:cNvGrpSpPr/>
          <p:nvPr/>
        </p:nvGrpSpPr>
        <p:grpSpPr>
          <a:xfrm>
            <a:off x="403225" y="74613"/>
            <a:ext cx="8417247" cy="442912"/>
            <a:chOff x="403225" y="74613"/>
            <a:chExt cx="8417247" cy="442912"/>
          </a:xfrm>
        </p:grpSpPr>
        <p:pic>
          <p:nvPicPr>
            <p:cNvPr id="1026" name="Groupe 32"/>
            <p:cNvPicPr>
              <a:picLocks noChangeArrowheads="1"/>
            </p:cNvPicPr>
            <p:nvPr/>
          </p:nvPicPr>
          <p:blipFill>
            <a:blip r:embed="rId3" cstate="print"/>
            <a:srcRect b="21065"/>
            <a:stretch>
              <a:fillRect/>
            </a:stretch>
          </p:blipFill>
          <p:spPr bwMode="auto">
            <a:xfrm>
              <a:off x="7383785" y="74613"/>
              <a:ext cx="1436687" cy="433387"/>
            </a:xfrm>
            <a:prstGeom prst="rect">
              <a:avLst/>
            </a:prstGeom>
            <a:noFill/>
          </p:spPr>
        </p:pic>
        <p:sp>
          <p:nvSpPr>
            <p:cNvPr id="1027" name="Text Box 3"/>
            <p:cNvSpPr txBox="1">
              <a:spLocks noChangeArrowheads="1"/>
            </p:cNvSpPr>
            <p:nvPr/>
          </p:nvSpPr>
          <p:spPr bwMode="auto">
            <a:xfrm>
              <a:off x="8400231" y="206375"/>
              <a:ext cx="348233" cy="277813"/>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fr-FR" sz="1600" b="1" i="0" u="none" strike="noStrike" cap="none" normalizeH="0" baseline="0" dirty="0">
                  <a:ln>
                    <a:noFill/>
                  </a:ln>
                  <a:solidFill>
                    <a:srgbClr val="FFFFFF"/>
                  </a:solidFill>
                  <a:effectLst/>
                  <a:latin typeface="Calibri" pitchFamily="34" charset="0"/>
                  <a:cs typeface="Arial" pitchFamily="34" charset="0"/>
                </a:rPr>
                <a:t>3</a:t>
              </a:r>
              <a:endParaRPr kumimoji="0" lang="fr-FR" sz="1800" b="0" i="0" u="none" strike="noStrike" cap="none" normalizeH="0" baseline="0" dirty="0">
                <a:ln>
                  <a:noFill/>
                </a:ln>
                <a:solidFill>
                  <a:schemeClr val="tx1"/>
                </a:solidFill>
                <a:effectLst/>
                <a:latin typeface="Arial" pitchFamily="34" charset="0"/>
                <a:cs typeface="Arial" pitchFamily="34" charset="0"/>
              </a:endParaRPr>
            </a:p>
          </p:txBody>
        </p:sp>
        <p:pic>
          <p:nvPicPr>
            <p:cNvPr id="1029" name="Groupe 31"/>
            <p:cNvPicPr>
              <a:picLocks noChangeArrowheads="1"/>
            </p:cNvPicPr>
            <p:nvPr/>
          </p:nvPicPr>
          <p:blipFill>
            <a:blip r:embed="rId4" cstate="print"/>
            <a:srcRect b="21065"/>
            <a:stretch>
              <a:fillRect/>
            </a:stretch>
          </p:blipFill>
          <p:spPr bwMode="auto">
            <a:xfrm>
              <a:off x="4644008" y="74613"/>
              <a:ext cx="2763837" cy="433387"/>
            </a:xfrm>
            <a:prstGeom prst="rect">
              <a:avLst/>
            </a:prstGeom>
            <a:noFill/>
          </p:spPr>
        </p:pic>
        <p:pic>
          <p:nvPicPr>
            <p:cNvPr id="1030" name="Picture 6" descr="Logo---quadri---academie-orleans-tours"/>
            <p:cNvPicPr>
              <a:picLocks noChangeAspect="1" noChangeArrowheads="1"/>
            </p:cNvPicPr>
            <p:nvPr/>
          </p:nvPicPr>
          <p:blipFill>
            <a:blip r:embed="rId5" cstate="print"/>
            <a:srcRect l="6763" t="11957" r="7637" b="11494"/>
            <a:stretch>
              <a:fillRect/>
            </a:stretch>
          </p:blipFill>
          <p:spPr bwMode="auto">
            <a:xfrm>
              <a:off x="403225" y="74613"/>
              <a:ext cx="784225" cy="442912"/>
            </a:xfrm>
            <a:prstGeom prst="rect">
              <a:avLst/>
            </a:prstGeom>
            <a:noFill/>
          </p:spPr>
        </p:pic>
        <p:sp>
          <p:nvSpPr>
            <p:cNvPr id="1031" name="Text Box 7"/>
            <p:cNvSpPr txBox="1">
              <a:spLocks noChangeArrowheads="1"/>
            </p:cNvSpPr>
            <p:nvPr/>
          </p:nvSpPr>
          <p:spPr bwMode="auto">
            <a:xfrm>
              <a:off x="1352550" y="179388"/>
              <a:ext cx="1617663" cy="277812"/>
            </a:xfrm>
            <a:prstGeom prst="rect">
              <a:avLst/>
            </a:prstGeom>
            <a:noFill/>
            <a:ln w="9525">
              <a:noFill/>
              <a:miter lim="800000"/>
              <a:headEnd/>
              <a:tailEnd/>
            </a:ln>
          </p:spPr>
          <p:txBody>
            <a:bodyPr vert="horz" wrap="square" lIns="91440" tIns="45720" rIns="91440" bIns="4572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fr-FR" sz="1100" b="0" i="0" u="none" strike="noStrike" cap="none" normalizeH="0" baseline="0">
                  <a:ln>
                    <a:noFill/>
                  </a:ln>
                  <a:solidFill>
                    <a:srgbClr val="808080"/>
                  </a:solidFill>
                  <a:effectLst/>
                  <a:latin typeface="Calibri" pitchFamily="34" charset="0"/>
                  <a:cs typeface="Arial" pitchFamily="34" charset="0"/>
                </a:rPr>
                <a:t>B.O du 29 février 2024</a:t>
              </a:r>
              <a:endParaRPr kumimoji="0" lang="fr-FR" sz="1800" b="0" i="0" u="none" strike="noStrike" cap="none" normalizeH="0" baseline="0">
                <a:ln>
                  <a:noFill/>
                </a:ln>
                <a:solidFill>
                  <a:schemeClr val="tx1"/>
                </a:solidFill>
                <a:effectLst/>
                <a:latin typeface="Arial" pitchFamily="34" charset="0"/>
                <a:cs typeface="Arial" pitchFamily="34" charset="0"/>
              </a:endParaRPr>
            </a:p>
          </p:txBody>
        </p:sp>
        <p:sp>
          <p:nvSpPr>
            <p:cNvPr id="1032" name="Text Box 8"/>
            <p:cNvSpPr txBox="1">
              <a:spLocks noChangeArrowheads="1"/>
            </p:cNvSpPr>
            <p:nvPr/>
          </p:nvSpPr>
          <p:spPr bwMode="auto">
            <a:xfrm>
              <a:off x="7704000" y="206375"/>
              <a:ext cx="276225" cy="276225"/>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fr-FR" sz="1600" b="1" i="0" u="none" strike="noStrike" cap="none" normalizeH="0" baseline="0" dirty="0">
                  <a:ln>
                    <a:noFill/>
                  </a:ln>
                  <a:solidFill>
                    <a:srgbClr val="FFFFFF"/>
                  </a:solidFill>
                  <a:effectLst/>
                  <a:latin typeface="Calibri" pitchFamily="34" charset="0"/>
                  <a:cs typeface="Arial" pitchFamily="34" charset="0"/>
                </a:rPr>
                <a:t>5</a:t>
              </a:r>
              <a:endParaRPr kumimoji="0" lang="fr-FR" sz="1800" b="0" i="0" u="none" strike="noStrike" cap="none" normalizeH="0" baseline="0" dirty="0">
                <a:ln>
                  <a:noFill/>
                </a:ln>
                <a:solidFill>
                  <a:schemeClr val="tx1"/>
                </a:solidFill>
                <a:effectLst/>
                <a:latin typeface="Arial" pitchFamily="34" charset="0"/>
                <a:cs typeface="Arial" pitchFamily="34" charset="0"/>
              </a:endParaRPr>
            </a:p>
          </p:txBody>
        </p:sp>
        <p:sp>
          <p:nvSpPr>
            <p:cNvPr id="11" name="Ellipse 10"/>
            <p:cNvSpPr/>
            <p:nvPr/>
          </p:nvSpPr>
          <p:spPr>
            <a:xfrm>
              <a:off x="7740000" y="260648"/>
              <a:ext cx="216024" cy="216024"/>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2" name="Ellipse 11"/>
            <p:cNvSpPr/>
            <p:nvPr/>
          </p:nvSpPr>
          <p:spPr>
            <a:xfrm>
              <a:off x="8100392" y="260648"/>
              <a:ext cx="216024" cy="216024"/>
            </a:xfrm>
            <a:prstGeom prst="ellipse">
              <a:avLst/>
            </a:prstGeom>
            <a:solidFill>
              <a:srgbClr val="AA2C7D"/>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3" name="Ellipse 12"/>
            <p:cNvSpPr/>
            <p:nvPr/>
          </p:nvSpPr>
          <p:spPr>
            <a:xfrm>
              <a:off x="8460432" y="260648"/>
              <a:ext cx="216024" cy="216024"/>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028" name="Text Box 4"/>
            <p:cNvSpPr txBox="1">
              <a:spLocks noChangeArrowheads="1"/>
            </p:cNvSpPr>
            <p:nvPr/>
          </p:nvSpPr>
          <p:spPr bwMode="auto">
            <a:xfrm>
              <a:off x="8010847" y="206375"/>
              <a:ext cx="377577" cy="277813"/>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fr-FR" sz="1600" b="1" i="0" u="none" strike="noStrike" cap="none" normalizeH="0" baseline="0" dirty="0">
                  <a:ln>
                    <a:noFill/>
                  </a:ln>
                  <a:solidFill>
                    <a:srgbClr val="FFFFFF"/>
                  </a:solidFill>
                  <a:effectLst/>
                  <a:latin typeface="Calibri" pitchFamily="34" charset="0"/>
                  <a:cs typeface="Arial" pitchFamily="34" charset="0"/>
                </a:rPr>
                <a:t> 4</a:t>
              </a:r>
              <a:endParaRPr kumimoji="0" lang="fr-FR" sz="1800" b="0" i="0" u="none" strike="noStrike" cap="none" normalizeH="0" baseline="0" dirty="0">
                <a:ln>
                  <a:noFill/>
                </a:ln>
                <a:solidFill>
                  <a:schemeClr val="tx1"/>
                </a:solidFill>
                <a:effectLst/>
                <a:latin typeface="Arial" pitchFamily="34" charset="0"/>
                <a:cs typeface="Arial" pitchFamily="34" charset="0"/>
              </a:endParaRPr>
            </a:p>
          </p:txBody>
        </p:sp>
      </p:grpSp>
      <p:sp>
        <p:nvSpPr>
          <p:cNvPr id="16" name="Titre 1"/>
          <p:cNvSpPr txBox="1">
            <a:spLocks/>
          </p:cNvSpPr>
          <p:nvPr/>
        </p:nvSpPr>
        <p:spPr>
          <a:xfrm>
            <a:off x="395536" y="548681"/>
            <a:ext cx="1800200" cy="432047"/>
          </a:xfrm>
          <a:prstGeom prst="rect">
            <a:avLst/>
          </a:prstGeom>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fr-FR" sz="2400" b="0" i="0" u="none" strike="noStrike" kern="1200" cap="none" spc="0" normalizeH="0" baseline="0" noProof="0" dirty="0">
                <a:ln>
                  <a:noFill/>
                </a:ln>
                <a:solidFill>
                  <a:schemeClr val="tx1"/>
                </a:solidFill>
                <a:effectLst/>
                <a:uLnTx/>
                <a:uFillTx/>
                <a:latin typeface="+mj-lt"/>
                <a:ea typeface="+mj-ea"/>
                <a:cs typeface="+mj-cs"/>
              </a:rPr>
              <a:t>ETAPE n°4-3</a:t>
            </a:r>
          </a:p>
        </p:txBody>
      </p:sp>
      <p:sp>
        <p:nvSpPr>
          <p:cNvPr id="17" name="ZoneTexte 16"/>
          <p:cNvSpPr txBox="1"/>
          <p:nvPr/>
        </p:nvSpPr>
        <p:spPr>
          <a:xfrm>
            <a:off x="4283968" y="836712"/>
            <a:ext cx="4392488" cy="400110"/>
          </a:xfrm>
          <a:prstGeom prst="rect">
            <a:avLst/>
          </a:prstGeom>
          <a:noFill/>
        </p:spPr>
        <p:txBody>
          <a:bodyPr wrap="square" rtlCol="0">
            <a:spAutoFit/>
          </a:bodyPr>
          <a:lstStyle/>
          <a:p>
            <a:pPr fontAlgn="auto"/>
            <a:r>
              <a:rPr lang="fr-FR" sz="2000" dirty="0"/>
              <a:t>Le paquet arrive au routeur 4</a:t>
            </a:r>
          </a:p>
        </p:txBody>
      </p:sp>
      <p:pic>
        <p:nvPicPr>
          <p:cNvPr id="3074" name="Picture 2" descr="G:\2025-26_RNR_3eme_anémomètre\images\table de routage de 3.png"/>
          <p:cNvPicPr>
            <a:picLocks noChangeAspect="1" noChangeArrowheads="1"/>
          </p:cNvPicPr>
          <p:nvPr/>
        </p:nvPicPr>
        <p:blipFill>
          <a:blip r:embed="rId6" cstate="print"/>
          <a:stretch>
            <a:fillRect/>
          </a:stretch>
        </p:blipFill>
        <p:spPr bwMode="auto">
          <a:xfrm>
            <a:off x="2541587" y="1563374"/>
            <a:ext cx="6602413" cy="5294626"/>
          </a:xfrm>
          <a:prstGeom prst="rect">
            <a:avLst/>
          </a:prstGeom>
          <a:noFill/>
        </p:spPr>
      </p:pic>
      <p:sp>
        <p:nvSpPr>
          <p:cNvPr id="31" name="ZoneTexte 30"/>
          <p:cNvSpPr txBox="1"/>
          <p:nvPr/>
        </p:nvSpPr>
        <p:spPr>
          <a:xfrm>
            <a:off x="323528" y="2708920"/>
            <a:ext cx="2304256" cy="1008112"/>
          </a:xfrm>
          <a:prstGeom prst="rect">
            <a:avLst/>
          </a:prstGeom>
          <a:noFill/>
        </p:spPr>
        <p:txBody>
          <a:bodyPr wrap="square" rtlCol="0">
            <a:spAutoFit/>
          </a:bodyPr>
          <a:lstStyle/>
          <a:p>
            <a:pPr fontAlgn="auto"/>
            <a:r>
              <a:rPr lang="fr-FR" sz="2000" b="1" u="sng" dirty="0">
                <a:solidFill>
                  <a:srgbClr val="FF0000"/>
                </a:solidFill>
              </a:rPr>
              <a:t>Exemple</a:t>
            </a:r>
            <a:r>
              <a:rPr lang="fr-FR" sz="2000" dirty="0">
                <a:solidFill>
                  <a:srgbClr val="FF0000"/>
                </a:solidFill>
              </a:rPr>
              <a:t> : </a:t>
            </a:r>
          </a:p>
          <a:p>
            <a:pPr fontAlgn="auto"/>
            <a:r>
              <a:rPr lang="fr-FR" sz="2000" dirty="0">
                <a:solidFill>
                  <a:srgbClr val="FF0000"/>
                </a:solidFill>
              </a:rPr>
              <a:t>Table de routage du routeur 4</a:t>
            </a:r>
          </a:p>
        </p:txBody>
      </p:sp>
      <p:sp>
        <p:nvSpPr>
          <p:cNvPr id="34" name="Rectangle 33"/>
          <p:cNvSpPr/>
          <p:nvPr/>
        </p:nvSpPr>
        <p:spPr>
          <a:xfrm>
            <a:off x="7164288" y="1772816"/>
            <a:ext cx="1728192" cy="360040"/>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395536" y="548681"/>
            <a:ext cx="1800200" cy="432047"/>
          </a:xfrm>
        </p:spPr>
        <p:txBody>
          <a:bodyPr>
            <a:noAutofit/>
          </a:bodyPr>
          <a:lstStyle/>
          <a:p>
            <a:r>
              <a:rPr lang="fr-FR" sz="2400" dirty="0"/>
              <a:t>ETAPE n°4-4</a:t>
            </a:r>
          </a:p>
        </p:txBody>
      </p:sp>
      <p:grpSp>
        <p:nvGrpSpPr>
          <p:cNvPr id="3" name="Groupe 13"/>
          <p:cNvGrpSpPr/>
          <p:nvPr/>
        </p:nvGrpSpPr>
        <p:grpSpPr>
          <a:xfrm>
            <a:off x="403225" y="74613"/>
            <a:ext cx="8417247" cy="442912"/>
            <a:chOff x="403225" y="74613"/>
            <a:chExt cx="8417247" cy="442912"/>
          </a:xfrm>
        </p:grpSpPr>
        <p:pic>
          <p:nvPicPr>
            <p:cNvPr id="1026" name="Groupe 32"/>
            <p:cNvPicPr>
              <a:picLocks noChangeArrowheads="1"/>
            </p:cNvPicPr>
            <p:nvPr/>
          </p:nvPicPr>
          <p:blipFill>
            <a:blip r:embed="rId3" cstate="print"/>
            <a:srcRect b="21065"/>
            <a:stretch>
              <a:fillRect/>
            </a:stretch>
          </p:blipFill>
          <p:spPr bwMode="auto">
            <a:xfrm>
              <a:off x="7383785" y="74613"/>
              <a:ext cx="1436687" cy="433387"/>
            </a:xfrm>
            <a:prstGeom prst="rect">
              <a:avLst/>
            </a:prstGeom>
            <a:noFill/>
          </p:spPr>
        </p:pic>
        <p:sp>
          <p:nvSpPr>
            <p:cNvPr id="1027" name="Text Box 3"/>
            <p:cNvSpPr txBox="1">
              <a:spLocks noChangeArrowheads="1"/>
            </p:cNvSpPr>
            <p:nvPr/>
          </p:nvSpPr>
          <p:spPr bwMode="auto">
            <a:xfrm>
              <a:off x="8400231" y="206375"/>
              <a:ext cx="348233" cy="277813"/>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fr-FR" sz="1600" b="1" i="0" u="none" strike="noStrike" cap="none" normalizeH="0" baseline="0" dirty="0">
                  <a:ln>
                    <a:noFill/>
                  </a:ln>
                  <a:solidFill>
                    <a:srgbClr val="FFFFFF"/>
                  </a:solidFill>
                  <a:effectLst/>
                  <a:latin typeface="Calibri" pitchFamily="34" charset="0"/>
                  <a:cs typeface="Arial" pitchFamily="34" charset="0"/>
                </a:rPr>
                <a:t>3</a:t>
              </a:r>
              <a:endParaRPr kumimoji="0" lang="fr-FR" sz="1800" b="0" i="0" u="none" strike="noStrike" cap="none" normalizeH="0" baseline="0" dirty="0">
                <a:ln>
                  <a:noFill/>
                </a:ln>
                <a:solidFill>
                  <a:schemeClr val="tx1"/>
                </a:solidFill>
                <a:effectLst/>
                <a:latin typeface="Arial" pitchFamily="34" charset="0"/>
                <a:cs typeface="Arial" pitchFamily="34" charset="0"/>
              </a:endParaRPr>
            </a:p>
          </p:txBody>
        </p:sp>
        <p:pic>
          <p:nvPicPr>
            <p:cNvPr id="1029" name="Groupe 31"/>
            <p:cNvPicPr>
              <a:picLocks noChangeArrowheads="1"/>
            </p:cNvPicPr>
            <p:nvPr/>
          </p:nvPicPr>
          <p:blipFill>
            <a:blip r:embed="rId4" cstate="print"/>
            <a:srcRect b="21065"/>
            <a:stretch>
              <a:fillRect/>
            </a:stretch>
          </p:blipFill>
          <p:spPr bwMode="auto">
            <a:xfrm>
              <a:off x="4644008" y="74613"/>
              <a:ext cx="2763837" cy="433387"/>
            </a:xfrm>
            <a:prstGeom prst="rect">
              <a:avLst/>
            </a:prstGeom>
            <a:noFill/>
          </p:spPr>
        </p:pic>
        <p:pic>
          <p:nvPicPr>
            <p:cNvPr id="1030" name="Picture 6" descr="Logo---quadri---academie-orleans-tours"/>
            <p:cNvPicPr>
              <a:picLocks noChangeAspect="1" noChangeArrowheads="1"/>
            </p:cNvPicPr>
            <p:nvPr/>
          </p:nvPicPr>
          <p:blipFill>
            <a:blip r:embed="rId5" cstate="print"/>
            <a:srcRect l="6763" t="11957" r="7637" b="11494"/>
            <a:stretch>
              <a:fillRect/>
            </a:stretch>
          </p:blipFill>
          <p:spPr bwMode="auto">
            <a:xfrm>
              <a:off x="403225" y="74613"/>
              <a:ext cx="784225" cy="442912"/>
            </a:xfrm>
            <a:prstGeom prst="rect">
              <a:avLst/>
            </a:prstGeom>
            <a:noFill/>
          </p:spPr>
        </p:pic>
        <p:sp>
          <p:nvSpPr>
            <p:cNvPr id="1031" name="Text Box 7"/>
            <p:cNvSpPr txBox="1">
              <a:spLocks noChangeArrowheads="1"/>
            </p:cNvSpPr>
            <p:nvPr/>
          </p:nvSpPr>
          <p:spPr bwMode="auto">
            <a:xfrm>
              <a:off x="1352550" y="179388"/>
              <a:ext cx="1617663" cy="277812"/>
            </a:xfrm>
            <a:prstGeom prst="rect">
              <a:avLst/>
            </a:prstGeom>
            <a:noFill/>
            <a:ln w="9525">
              <a:noFill/>
              <a:miter lim="800000"/>
              <a:headEnd/>
              <a:tailEnd/>
            </a:ln>
          </p:spPr>
          <p:txBody>
            <a:bodyPr vert="horz" wrap="square" lIns="91440" tIns="45720" rIns="91440" bIns="4572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fr-FR" sz="1100" b="0" i="0" u="none" strike="noStrike" cap="none" normalizeH="0" baseline="0">
                  <a:ln>
                    <a:noFill/>
                  </a:ln>
                  <a:solidFill>
                    <a:srgbClr val="808080"/>
                  </a:solidFill>
                  <a:effectLst/>
                  <a:latin typeface="Calibri" pitchFamily="34" charset="0"/>
                  <a:cs typeface="Arial" pitchFamily="34" charset="0"/>
                </a:rPr>
                <a:t>B.O du 29 février 2024</a:t>
              </a:r>
              <a:endParaRPr kumimoji="0" lang="fr-FR" sz="1800" b="0" i="0" u="none" strike="noStrike" cap="none" normalizeH="0" baseline="0">
                <a:ln>
                  <a:noFill/>
                </a:ln>
                <a:solidFill>
                  <a:schemeClr val="tx1"/>
                </a:solidFill>
                <a:effectLst/>
                <a:latin typeface="Arial" pitchFamily="34" charset="0"/>
                <a:cs typeface="Arial" pitchFamily="34" charset="0"/>
              </a:endParaRPr>
            </a:p>
          </p:txBody>
        </p:sp>
        <p:sp>
          <p:nvSpPr>
            <p:cNvPr id="1032" name="Text Box 8"/>
            <p:cNvSpPr txBox="1">
              <a:spLocks noChangeArrowheads="1"/>
            </p:cNvSpPr>
            <p:nvPr/>
          </p:nvSpPr>
          <p:spPr bwMode="auto">
            <a:xfrm>
              <a:off x="7704000" y="206375"/>
              <a:ext cx="276225" cy="276225"/>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fr-FR" sz="1600" b="1" i="0" u="none" strike="noStrike" cap="none" normalizeH="0" baseline="0" dirty="0">
                  <a:ln>
                    <a:noFill/>
                  </a:ln>
                  <a:solidFill>
                    <a:srgbClr val="FFFFFF"/>
                  </a:solidFill>
                  <a:effectLst/>
                  <a:latin typeface="Calibri" pitchFamily="34" charset="0"/>
                  <a:cs typeface="Arial" pitchFamily="34" charset="0"/>
                </a:rPr>
                <a:t>5</a:t>
              </a:r>
              <a:endParaRPr kumimoji="0" lang="fr-FR" sz="1800" b="0" i="0" u="none" strike="noStrike" cap="none" normalizeH="0" baseline="0" dirty="0">
                <a:ln>
                  <a:noFill/>
                </a:ln>
                <a:solidFill>
                  <a:schemeClr val="tx1"/>
                </a:solidFill>
                <a:effectLst/>
                <a:latin typeface="Arial" pitchFamily="34" charset="0"/>
                <a:cs typeface="Arial" pitchFamily="34" charset="0"/>
              </a:endParaRPr>
            </a:p>
          </p:txBody>
        </p:sp>
        <p:sp>
          <p:nvSpPr>
            <p:cNvPr id="11" name="Ellipse 10"/>
            <p:cNvSpPr/>
            <p:nvPr/>
          </p:nvSpPr>
          <p:spPr>
            <a:xfrm>
              <a:off x="7740000" y="260648"/>
              <a:ext cx="216024" cy="216024"/>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2" name="Ellipse 11"/>
            <p:cNvSpPr/>
            <p:nvPr/>
          </p:nvSpPr>
          <p:spPr>
            <a:xfrm>
              <a:off x="8100392" y="260648"/>
              <a:ext cx="216024" cy="216024"/>
            </a:xfrm>
            <a:prstGeom prst="ellipse">
              <a:avLst/>
            </a:prstGeom>
            <a:solidFill>
              <a:srgbClr val="AA2C7D"/>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3" name="Ellipse 12"/>
            <p:cNvSpPr/>
            <p:nvPr/>
          </p:nvSpPr>
          <p:spPr>
            <a:xfrm>
              <a:off x="8460432" y="260648"/>
              <a:ext cx="216024" cy="216024"/>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028" name="Text Box 4"/>
            <p:cNvSpPr txBox="1">
              <a:spLocks noChangeArrowheads="1"/>
            </p:cNvSpPr>
            <p:nvPr/>
          </p:nvSpPr>
          <p:spPr bwMode="auto">
            <a:xfrm>
              <a:off x="8010847" y="206375"/>
              <a:ext cx="377577" cy="277813"/>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fr-FR" sz="1600" b="1" i="0" u="none" strike="noStrike" cap="none" normalizeH="0" baseline="0" dirty="0">
                  <a:ln>
                    <a:noFill/>
                  </a:ln>
                  <a:solidFill>
                    <a:srgbClr val="FFFFFF"/>
                  </a:solidFill>
                  <a:effectLst/>
                  <a:latin typeface="Calibri" pitchFamily="34" charset="0"/>
                  <a:cs typeface="Arial" pitchFamily="34" charset="0"/>
                </a:rPr>
                <a:t> 4</a:t>
              </a:r>
              <a:endParaRPr kumimoji="0" lang="fr-FR" sz="1800" b="0" i="0" u="none" strike="noStrike" cap="none" normalizeH="0" baseline="0" dirty="0">
                <a:ln>
                  <a:noFill/>
                </a:ln>
                <a:solidFill>
                  <a:schemeClr val="tx1"/>
                </a:solidFill>
                <a:effectLst/>
                <a:latin typeface="Arial" pitchFamily="34" charset="0"/>
                <a:cs typeface="Arial" pitchFamily="34" charset="0"/>
              </a:endParaRPr>
            </a:p>
          </p:txBody>
        </p:sp>
      </p:grpSp>
      <p:sp>
        <p:nvSpPr>
          <p:cNvPr id="31" name="ZoneTexte 30"/>
          <p:cNvSpPr txBox="1"/>
          <p:nvPr/>
        </p:nvSpPr>
        <p:spPr>
          <a:xfrm>
            <a:off x="4211960" y="836712"/>
            <a:ext cx="4608512" cy="2246769"/>
          </a:xfrm>
          <a:prstGeom prst="rect">
            <a:avLst/>
          </a:prstGeom>
          <a:noFill/>
        </p:spPr>
        <p:txBody>
          <a:bodyPr wrap="square" rtlCol="0">
            <a:spAutoFit/>
          </a:bodyPr>
          <a:lstStyle/>
          <a:p>
            <a:pPr fontAlgn="auto"/>
            <a:r>
              <a:rPr lang="fr-FR" sz="2000" dirty="0"/>
              <a:t>Le serveur de </a:t>
            </a:r>
            <a:r>
              <a:rPr lang="fr-FR" sz="2000" i="1" dirty="0" err="1"/>
              <a:t>Weather</a:t>
            </a:r>
            <a:r>
              <a:rPr lang="fr-FR" sz="2000" i="1" dirty="0"/>
              <a:t> Underground </a:t>
            </a:r>
            <a:r>
              <a:rPr lang="fr-FR" sz="2000" dirty="0"/>
              <a:t>a reçu, compris et enregistré les données.</a:t>
            </a:r>
            <a:r>
              <a:rPr lang="fr-FR" sz="2000" i="1" dirty="0"/>
              <a:t> </a:t>
            </a:r>
          </a:p>
          <a:p>
            <a:pPr fontAlgn="auto"/>
            <a:endParaRPr lang="fr-FR" sz="2000" i="1" dirty="0"/>
          </a:p>
          <a:p>
            <a:pPr fontAlgn="auto"/>
            <a:r>
              <a:rPr lang="fr-FR" sz="2000" i="1" dirty="0"/>
              <a:t>Il va envoyer un message à la station météo pour lui indiquer que tout s’est bien passé. </a:t>
            </a:r>
          </a:p>
          <a:p>
            <a:pPr fontAlgn="auto"/>
            <a:endParaRPr lang="fr-FR" sz="2000" i="1" dirty="0"/>
          </a:p>
        </p:txBody>
      </p:sp>
      <p:sp>
        <p:nvSpPr>
          <p:cNvPr id="6146" name="Rectangle 2"/>
          <p:cNvSpPr>
            <a:spLocks noChangeArrowheads="1"/>
          </p:cNvSpPr>
          <p:nvPr/>
        </p:nvSpPr>
        <p:spPr bwMode="auto">
          <a:xfrm>
            <a:off x="611560" y="4159532"/>
            <a:ext cx="7848872" cy="861774"/>
          </a:xfrm>
          <a:prstGeom prst="rect">
            <a:avLst/>
          </a:prstGeom>
          <a:noFill/>
          <a:ln w="9525">
            <a:solidFill>
              <a:schemeClr val="tx1"/>
            </a:solidFill>
            <a:prstDash val="dash"/>
            <a:miter lim="800000"/>
            <a:headEnd/>
            <a:tailEnd/>
          </a:ln>
          <a:effectLst/>
        </p:spPr>
        <p:txBody>
          <a:bodyPr vert="horz" wrap="square" lIns="91440" tIns="45720" rIns="91440" bIns="45720" numCol="1" anchor="ctr" anchorCtr="0" compatLnSpc="1">
            <a:prstTxWarp prst="textNoShape">
              <a:avLst/>
            </a:prstTxWarp>
            <a:spAutoFit/>
          </a:bodyPr>
          <a:lstStyle/>
          <a:p>
            <a:r>
              <a:rPr lang="fr-FR" sz="3200" dirty="0"/>
              <a:t>HTTP/1.1 200 OK</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fr-FR" sz="1800" b="0" i="0" u="none" strike="noStrike" cap="none" normalizeH="0" baseline="0" dirty="0">
              <a:ln>
                <a:noFill/>
              </a:ln>
              <a:solidFill>
                <a:schemeClr val="tx1"/>
              </a:solidFill>
              <a:effectLst/>
              <a:latin typeface="Arial" pitchFamily="34" charset="0"/>
              <a:cs typeface="Arial" pitchFamily="34" charset="0"/>
            </a:endParaRPr>
          </a:p>
        </p:txBody>
      </p:sp>
      <p:sp>
        <p:nvSpPr>
          <p:cNvPr id="35" name="ZoneTexte 34"/>
          <p:cNvSpPr txBox="1"/>
          <p:nvPr/>
        </p:nvSpPr>
        <p:spPr>
          <a:xfrm>
            <a:off x="611560" y="5517232"/>
            <a:ext cx="7992888" cy="1107996"/>
          </a:xfrm>
          <a:prstGeom prst="rect">
            <a:avLst/>
          </a:prstGeom>
          <a:noFill/>
        </p:spPr>
        <p:txBody>
          <a:bodyPr wrap="square" rtlCol="0">
            <a:spAutoFit/>
          </a:bodyPr>
          <a:lstStyle/>
          <a:p>
            <a:r>
              <a:rPr lang="fr-FR" dirty="0"/>
              <a:t>Emetteur : </a:t>
            </a:r>
            <a:r>
              <a:rPr lang="fr-FR" sz="2400" b="1" dirty="0"/>
              <a:t>5.175.47.188</a:t>
            </a:r>
            <a:endParaRPr lang="fr-FR" dirty="0"/>
          </a:p>
          <a:p>
            <a:endParaRPr lang="fr-FR" dirty="0"/>
          </a:p>
          <a:p>
            <a:pPr lvl="0"/>
            <a:r>
              <a:rPr lang="fr-FR" dirty="0"/>
              <a:t>Destinataire : </a:t>
            </a:r>
            <a:r>
              <a:rPr lang="fr-FR" sz="2400" b="1" dirty="0">
                <a:solidFill>
                  <a:srgbClr val="FF0000"/>
                </a:solidFill>
                <a:cs typeface="Arial" pitchFamily="34" charset="0"/>
              </a:rPr>
              <a:t>11</a:t>
            </a:r>
            <a:r>
              <a:rPr lang="fr-FR" sz="2400" b="1" dirty="0">
                <a:solidFill>
                  <a:srgbClr val="000000"/>
                </a:solidFill>
                <a:cs typeface="Arial" pitchFamily="34" charset="0"/>
              </a:rPr>
              <a:t>.XXX.XXX.XXX</a:t>
            </a:r>
            <a:endParaRPr lang="fr-FR" dirty="0"/>
          </a:p>
        </p:txBody>
      </p:sp>
      <p:pic>
        <p:nvPicPr>
          <p:cNvPr id="5" name="Picture 2" descr="legende_serveur_1"/>
          <p:cNvPicPr>
            <a:picLocks noChangeAspect="1" noChangeArrowheads="1"/>
          </p:cNvPicPr>
          <p:nvPr/>
        </p:nvPicPr>
        <p:blipFill>
          <a:blip r:embed="rId6" cstate="print"/>
          <a:srcRect/>
          <a:stretch>
            <a:fillRect/>
          </a:stretch>
        </p:blipFill>
        <p:spPr bwMode="auto">
          <a:xfrm>
            <a:off x="1187624" y="1412776"/>
            <a:ext cx="2555776" cy="1648289"/>
          </a:xfrm>
          <a:prstGeom prst="rect">
            <a:avLst/>
          </a:prstGeom>
          <a:noFill/>
          <a:ln w="9525" algn="in">
            <a:noFill/>
            <a:miter lim="800000"/>
            <a:headEnd/>
            <a:tailEnd/>
          </a:ln>
          <a:effectLst/>
        </p:spPr>
      </p:pic>
      <p:sp>
        <p:nvSpPr>
          <p:cNvPr id="30" name="ZoneTexte 29"/>
          <p:cNvSpPr txBox="1"/>
          <p:nvPr/>
        </p:nvSpPr>
        <p:spPr>
          <a:xfrm>
            <a:off x="7308304" y="5085184"/>
            <a:ext cx="1179810" cy="369332"/>
          </a:xfrm>
          <a:prstGeom prst="rect">
            <a:avLst/>
          </a:prstGeom>
          <a:noFill/>
        </p:spPr>
        <p:txBody>
          <a:bodyPr wrap="none" rtlCol="0">
            <a:spAutoFit/>
          </a:bodyPr>
          <a:lstStyle/>
          <a:p>
            <a:r>
              <a:rPr lang="fr-FR" dirty="0">
                <a:solidFill>
                  <a:schemeClr val="bg1">
                    <a:lumMod val="50000"/>
                  </a:schemeClr>
                </a:solidFill>
              </a:rPr>
              <a:t>Message 4</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395536" y="548681"/>
            <a:ext cx="1800200" cy="432047"/>
          </a:xfrm>
        </p:spPr>
        <p:txBody>
          <a:bodyPr>
            <a:noAutofit/>
          </a:bodyPr>
          <a:lstStyle/>
          <a:p>
            <a:r>
              <a:rPr lang="fr-FR" sz="2400" dirty="0"/>
              <a:t>ETAPE n°5-1</a:t>
            </a:r>
          </a:p>
        </p:txBody>
      </p:sp>
      <p:grpSp>
        <p:nvGrpSpPr>
          <p:cNvPr id="3" name="Groupe 13"/>
          <p:cNvGrpSpPr/>
          <p:nvPr/>
        </p:nvGrpSpPr>
        <p:grpSpPr>
          <a:xfrm>
            <a:off x="403225" y="74613"/>
            <a:ext cx="8417247" cy="442912"/>
            <a:chOff x="403225" y="74613"/>
            <a:chExt cx="8417247" cy="442912"/>
          </a:xfrm>
        </p:grpSpPr>
        <p:pic>
          <p:nvPicPr>
            <p:cNvPr id="1026" name="Groupe 32"/>
            <p:cNvPicPr>
              <a:picLocks noChangeArrowheads="1"/>
            </p:cNvPicPr>
            <p:nvPr/>
          </p:nvPicPr>
          <p:blipFill>
            <a:blip r:embed="rId3" cstate="print"/>
            <a:srcRect b="21065"/>
            <a:stretch>
              <a:fillRect/>
            </a:stretch>
          </p:blipFill>
          <p:spPr bwMode="auto">
            <a:xfrm>
              <a:off x="7383785" y="74613"/>
              <a:ext cx="1436687" cy="433387"/>
            </a:xfrm>
            <a:prstGeom prst="rect">
              <a:avLst/>
            </a:prstGeom>
            <a:noFill/>
          </p:spPr>
        </p:pic>
        <p:sp>
          <p:nvSpPr>
            <p:cNvPr id="1027" name="Text Box 3"/>
            <p:cNvSpPr txBox="1">
              <a:spLocks noChangeArrowheads="1"/>
            </p:cNvSpPr>
            <p:nvPr/>
          </p:nvSpPr>
          <p:spPr bwMode="auto">
            <a:xfrm>
              <a:off x="8400231" y="206375"/>
              <a:ext cx="348233" cy="277813"/>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fr-FR" sz="1600" b="1" i="0" u="none" strike="noStrike" cap="none" normalizeH="0" baseline="0" dirty="0">
                  <a:ln>
                    <a:noFill/>
                  </a:ln>
                  <a:solidFill>
                    <a:srgbClr val="FFFFFF"/>
                  </a:solidFill>
                  <a:effectLst/>
                  <a:latin typeface="Calibri" pitchFamily="34" charset="0"/>
                  <a:cs typeface="Arial" pitchFamily="34" charset="0"/>
                </a:rPr>
                <a:t>3</a:t>
              </a:r>
              <a:endParaRPr kumimoji="0" lang="fr-FR" sz="1800" b="0" i="0" u="none" strike="noStrike" cap="none" normalizeH="0" baseline="0" dirty="0">
                <a:ln>
                  <a:noFill/>
                </a:ln>
                <a:solidFill>
                  <a:schemeClr val="tx1"/>
                </a:solidFill>
                <a:effectLst/>
                <a:latin typeface="Arial" pitchFamily="34" charset="0"/>
                <a:cs typeface="Arial" pitchFamily="34" charset="0"/>
              </a:endParaRPr>
            </a:p>
          </p:txBody>
        </p:sp>
        <p:pic>
          <p:nvPicPr>
            <p:cNvPr id="1029" name="Groupe 31"/>
            <p:cNvPicPr>
              <a:picLocks noChangeArrowheads="1"/>
            </p:cNvPicPr>
            <p:nvPr/>
          </p:nvPicPr>
          <p:blipFill>
            <a:blip r:embed="rId4" cstate="print"/>
            <a:srcRect b="21065"/>
            <a:stretch>
              <a:fillRect/>
            </a:stretch>
          </p:blipFill>
          <p:spPr bwMode="auto">
            <a:xfrm>
              <a:off x="4644008" y="74613"/>
              <a:ext cx="2763837" cy="433387"/>
            </a:xfrm>
            <a:prstGeom prst="rect">
              <a:avLst/>
            </a:prstGeom>
            <a:noFill/>
          </p:spPr>
        </p:pic>
        <p:pic>
          <p:nvPicPr>
            <p:cNvPr id="1030" name="Picture 6" descr="Logo---quadri---academie-orleans-tours"/>
            <p:cNvPicPr>
              <a:picLocks noChangeAspect="1" noChangeArrowheads="1"/>
            </p:cNvPicPr>
            <p:nvPr/>
          </p:nvPicPr>
          <p:blipFill>
            <a:blip r:embed="rId5" cstate="print"/>
            <a:srcRect l="6763" t="11957" r="7637" b="11494"/>
            <a:stretch>
              <a:fillRect/>
            </a:stretch>
          </p:blipFill>
          <p:spPr bwMode="auto">
            <a:xfrm>
              <a:off x="403225" y="74613"/>
              <a:ext cx="784225" cy="442912"/>
            </a:xfrm>
            <a:prstGeom prst="rect">
              <a:avLst/>
            </a:prstGeom>
            <a:noFill/>
          </p:spPr>
        </p:pic>
        <p:sp>
          <p:nvSpPr>
            <p:cNvPr id="1031" name="Text Box 7"/>
            <p:cNvSpPr txBox="1">
              <a:spLocks noChangeArrowheads="1"/>
            </p:cNvSpPr>
            <p:nvPr/>
          </p:nvSpPr>
          <p:spPr bwMode="auto">
            <a:xfrm>
              <a:off x="1352550" y="179388"/>
              <a:ext cx="1617663" cy="277812"/>
            </a:xfrm>
            <a:prstGeom prst="rect">
              <a:avLst/>
            </a:prstGeom>
            <a:noFill/>
            <a:ln w="9525">
              <a:noFill/>
              <a:miter lim="800000"/>
              <a:headEnd/>
              <a:tailEnd/>
            </a:ln>
          </p:spPr>
          <p:txBody>
            <a:bodyPr vert="horz" wrap="square" lIns="91440" tIns="45720" rIns="91440" bIns="4572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fr-FR" sz="1100" b="0" i="0" u="none" strike="noStrike" cap="none" normalizeH="0" baseline="0">
                  <a:ln>
                    <a:noFill/>
                  </a:ln>
                  <a:solidFill>
                    <a:srgbClr val="808080"/>
                  </a:solidFill>
                  <a:effectLst/>
                  <a:latin typeface="Calibri" pitchFamily="34" charset="0"/>
                  <a:cs typeface="Arial" pitchFamily="34" charset="0"/>
                </a:rPr>
                <a:t>B.O du 29 février 2024</a:t>
              </a:r>
              <a:endParaRPr kumimoji="0" lang="fr-FR" sz="1800" b="0" i="0" u="none" strike="noStrike" cap="none" normalizeH="0" baseline="0">
                <a:ln>
                  <a:noFill/>
                </a:ln>
                <a:solidFill>
                  <a:schemeClr val="tx1"/>
                </a:solidFill>
                <a:effectLst/>
                <a:latin typeface="Arial" pitchFamily="34" charset="0"/>
                <a:cs typeface="Arial" pitchFamily="34" charset="0"/>
              </a:endParaRPr>
            </a:p>
          </p:txBody>
        </p:sp>
        <p:sp>
          <p:nvSpPr>
            <p:cNvPr id="1032" name="Text Box 8"/>
            <p:cNvSpPr txBox="1">
              <a:spLocks noChangeArrowheads="1"/>
            </p:cNvSpPr>
            <p:nvPr/>
          </p:nvSpPr>
          <p:spPr bwMode="auto">
            <a:xfrm>
              <a:off x="7704000" y="206375"/>
              <a:ext cx="276225" cy="276225"/>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fr-FR" sz="1600" b="1" i="0" u="none" strike="noStrike" cap="none" normalizeH="0" baseline="0" dirty="0">
                  <a:ln>
                    <a:noFill/>
                  </a:ln>
                  <a:solidFill>
                    <a:srgbClr val="FFFFFF"/>
                  </a:solidFill>
                  <a:effectLst/>
                  <a:latin typeface="Calibri" pitchFamily="34" charset="0"/>
                  <a:cs typeface="Arial" pitchFamily="34" charset="0"/>
                </a:rPr>
                <a:t>5</a:t>
              </a:r>
              <a:endParaRPr kumimoji="0" lang="fr-FR" sz="1800" b="0" i="0" u="none" strike="noStrike" cap="none" normalizeH="0" baseline="0" dirty="0">
                <a:ln>
                  <a:noFill/>
                </a:ln>
                <a:solidFill>
                  <a:schemeClr val="tx1"/>
                </a:solidFill>
                <a:effectLst/>
                <a:latin typeface="Arial" pitchFamily="34" charset="0"/>
                <a:cs typeface="Arial" pitchFamily="34" charset="0"/>
              </a:endParaRPr>
            </a:p>
          </p:txBody>
        </p:sp>
        <p:sp>
          <p:nvSpPr>
            <p:cNvPr id="11" name="Ellipse 10"/>
            <p:cNvSpPr/>
            <p:nvPr/>
          </p:nvSpPr>
          <p:spPr>
            <a:xfrm>
              <a:off x="7740000" y="260648"/>
              <a:ext cx="216024" cy="216024"/>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2" name="Ellipse 11"/>
            <p:cNvSpPr/>
            <p:nvPr/>
          </p:nvSpPr>
          <p:spPr>
            <a:xfrm>
              <a:off x="8100392" y="260648"/>
              <a:ext cx="216024" cy="216024"/>
            </a:xfrm>
            <a:prstGeom prst="ellipse">
              <a:avLst/>
            </a:prstGeom>
            <a:solidFill>
              <a:srgbClr val="AA2C7D"/>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3" name="Ellipse 12"/>
            <p:cNvSpPr/>
            <p:nvPr/>
          </p:nvSpPr>
          <p:spPr>
            <a:xfrm>
              <a:off x="8460432" y="260648"/>
              <a:ext cx="216024" cy="216024"/>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028" name="Text Box 4"/>
            <p:cNvSpPr txBox="1">
              <a:spLocks noChangeArrowheads="1"/>
            </p:cNvSpPr>
            <p:nvPr/>
          </p:nvSpPr>
          <p:spPr bwMode="auto">
            <a:xfrm>
              <a:off x="8010847" y="206375"/>
              <a:ext cx="377577" cy="277813"/>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fr-FR" sz="1600" b="1" i="0" u="none" strike="noStrike" cap="none" normalizeH="0" baseline="0" dirty="0">
                  <a:ln>
                    <a:noFill/>
                  </a:ln>
                  <a:solidFill>
                    <a:srgbClr val="FFFFFF"/>
                  </a:solidFill>
                  <a:effectLst/>
                  <a:latin typeface="Calibri" pitchFamily="34" charset="0"/>
                  <a:cs typeface="Arial" pitchFamily="34" charset="0"/>
                </a:rPr>
                <a:t> 4</a:t>
              </a:r>
              <a:endParaRPr kumimoji="0" lang="fr-FR" sz="1800" b="0" i="0" u="none" strike="noStrike" cap="none" normalizeH="0" baseline="0" dirty="0">
                <a:ln>
                  <a:noFill/>
                </a:ln>
                <a:solidFill>
                  <a:schemeClr val="tx1"/>
                </a:solidFill>
                <a:effectLst/>
                <a:latin typeface="Arial" pitchFamily="34" charset="0"/>
                <a:cs typeface="Arial" pitchFamily="34" charset="0"/>
              </a:endParaRPr>
            </a:p>
          </p:txBody>
        </p:sp>
      </p:grpSp>
      <p:sp>
        <p:nvSpPr>
          <p:cNvPr id="31" name="ZoneTexte 30"/>
          <p:cNvSpPr txBox="1"/>
          <p:nvPr/>
        </p:nvSpPr>
        <p:spPr>
          <a:xfrm>
            <a:off x="4211960" y="836712"/>
            <a:ext cx="4608512" cy="1323439"/>
          </a:xfrm>
          <a:prstGeom prst="rect">
            <a:avLst/>
          </a:prstGeom>
          <a:noFill/>
        </p:spPr>
        <p:txBody>
          <a:bodyPr wrap="square" rtlCol="0">
            <a:spAutoFit/>
          </a:bodyPr>
          <a:lstStyle/>
          <a:p>
            <a:pPr fontAlgn="auto"/>
            <a:r>
              <a:rPr lang="fr-FR" sz="2000" dirty="0"/>
              <a:t>Sur internet, quels problèmes techniques pourraient ralentir des paquets ou pourrait empêcher des paquets d’arriver à destination ?</a:t>
            </a:r>
            <a:endParaRPr lang="fr-FR" sz="2000" i="1" dirty="0"/>
          </a:p>
        </p:txBody>
      </p:sp>
      <p:grpSp>
        <p:nvGrpSpPr>
          <p:cNvPr id="56" name="Groupe 55"/>
          <p:cNvGrpSpPr/>
          <p:nvPr/>
        </p:nvGrpSpPr>
        <p:grpSpPr>
          <a:xfrm>
            <a:off x="539552" y="1412776"/>
            <a:ext cx="3131517" cy="2924944"/>
            <a:chOff x="539552" y="1412776"/>
            <a:chExt cx="3131517" cy="2924944"/>
          </a:xfrm>
        </p:grpSpPr>
        <p:grpSp>
          <p:nvGrpSpPr>
            <p:cNvPr id="4" name="Group 2"/>
            <p:cNvGrpSpPr>
              <a:grpSpLocks/>
            </p:cNvGrpSpPr>
            <p:nvPr/>
          </p:nvGrpSpPr>
          <p:grpSpPr bwMode="auto">
            <a:xfrm>
              <a:off x="539552" y="1412776"/>
              <a:ext cx="3131517" cy="2924944"/>
              <a:chOff x="109667468" y="107691382"/>
              <a:chExt cx="4175253" cy="4081171"/>
            </a:xfrm>
          </p:grpSpPr>
          <p:pic>
            <p:nvPicPr>
              <p:cNvPr id="4099" name="Picture 3" descr="terre_2"/>
              <p:cNvPicPr>
                <a:picLocks noChangeAspect="1" noChangeArrowheads="1"/>
              </p:cNvPicPr>
              <p:nvPr/>
            </p:nvPicPr>
            <p:blipFill>
              <a:blip r:embed="rId6" cstate="print"/>
              <a:srcRect/>
              <a:stretch>
                <a:fillRect/>
              </a:stretch>
            </p:blipFill>
            <p:spPr bwMode="auto">
              <a:xfrm>
                <a:off x="109873807" y="107807775"/>
                <a:ext cx="3795057" cy="3837224"/>
              </a:xfrm>
              <a:prstGeom prst="rect">
                <a:avLst/>
              </a:prstGeom>
              <a:noFill/>
              <a:ln w="9525" algn="in">
                <a:noFill/>
                <a:miter lim="800000"/>
                <a:headEnd/>
                <a:tailEnd/>
              </a:ln>
              <a:effectLst/>
            </p:spPr>
          </p:pic>
          <p:pic>
            <p:nvPicPr>
              <p:cNvPr id="4100" name="Picture 4" descr="legende_routeur_V2"/>
              <p:cNvPicPr>
                <a:picLocks noChangeAspect="1" noChangeArrowheads="1"/>
              </p:cNvPicPr>
              <p:nvPr/>
            </p:nvPicPr>
            <p:blipFill>
              <a:blip r:embed="rId7" cstate="print"/>
              <a:srcRect/>
              <a:stretch>
                <a:fillRect/>
              </a:stretch>
            </p:blipFill>
            <p:spPr bwMode="auto">
              <a:xfrm>
                <a:off x="111166380" y="109853475"/>
                <a:ext cx="780682" cy="330508"/>
              </a:xfrm>
              <a:prstGeom prst="rect">
                <a:avLst/>
              </a:prstGeom>
              <a:noFill/>
              <a:ln w="9525" algn="in">
                <a:noFill/>
                <a:miter lim="800000"/>
                <a:headEnd/>
                <a:tailEnd/>
              </a:ln>
              <a:effectLst/>
            </p:spPr>
          </p:pic>
          <p:pic>
            <p:nvPicPr>
              <p:cNvPr id="4101" name="Picture 5" descr="legende_routeur_V2"/>
              <p:cNvPicPr>
                <a:picLocks noChangeAspect="1" noChangeArrowheads="1"/>
              </p:cNvPicPr>
              <p:nvPr/>
            </p:nvPicPr>
            <p:blipFill>
              <a:blip r:embed="rId7" cstate="print"/>
              <a:srcRect/>
              <a:stretch>
                <a:fillRect/>
              </a:stretch>
            </p:blipFill>
            <p:spPr bwMode="auto">
              <a:xfrm>
                <a:off x="110776039" y="110615775"/>
                <a:ext cx="780682" cy="330508"/>
              </a:xfrm>
              <a:prstGeom prst="rect">
                <a:avLst/>
              </a:prstGeom>
              <a:noFill/>
              <a:ln w="9525" algn="in">
                <a:noFill/>
                <a:miter lim="800000"/>
                <a:headEnd/>
                <a:tailEnd/>
              </a:ln>
              <a:effectLst/>
            </p:spPr>
          </p:pic>
          <p:pic>
            <p:nvPicPr>
              <p:cNvPr id="4102" name="Picture 6" descr="legende_routeur_V2"/>
              <p:cNvPicPr>
                <a:picLocks noChangeAspect="1" noChangeArrowheads="1"/>
              </p:cNvPicPr>
              <p:nvPr/>
            </p:nvPicPr>
            <p:blipFill>
              <a:blip r:embed="rId7" cstate="print"/>
              <a:srcRect/>
              <a:stretch>
                <a:fillRect/>
              </a:stretch>
            </p:blipFill>
            <p:spPr bwMode="auto">
              <a:xfrm>
                <a:off x="111682547" y="110781029"/>
                <a:ext cx="780682" cy="330508"/>
              </a:xfrm>
              <a:prstGeom prst="rect">
                <a:avLst/>
              </a:prstGeom>
              <a:noFill/>
              <a:ln w="9525" algn="in">
                <a:noFill/>
                <a:miter lim="800000"/>
                <a:headEnd/>
                <a:tailEnd/>
              </a:ln>
              <a:effectLst/>
            </p:spPr>
          </p:pic>
          <p:pic>
            <p:nvPicPr>
              <p:cNvPr id="4103" name="Picture 7" descr="legende_routeur_V2"/>
              <p:cNvPicPr>
                <a:picLocks noChangeAspect="1" noChangeArrowheads="1"/>
              </p:cNvPicPr>
              <p:nvPr/>
            </p:nvPicPr>
            <p:blipFill>
              <a:blip r:embed="rId7" cstate="print"/>
              <a:srcRect/>
              <a:stretch>
                <a:fillRect/>
              </a:stretch>
            </p:blipFill>
            <p:spPr bwMode="auto">
              <a:xfrm>
                <a:off x="111780150" y="111111537"/>
                <a:ext cx="780682" cy="330508"/>
              </a:xfrm>
              <a:prstGeom prst="rect">
                <a:avLst/>
              </a:prstGeom>
              <a:noFill/>
              <a:ln w="9525" algn="in">
                <a:noFill/>
                <a:miter lim="800000"/>
                <a:headEnd/>
                <a:tailEnd/>
              </a:ln>
              <a:effectLst/>
            </p:spPr>
          </p:pic>
          <p:pic>
            <p:nvPicPr>
              <p:cNvPr id="4104" name="Picture 8" descr="legende_routeur_V2"/>
              <p:cNvPicPr>
                <a:picLocks noChangeAspect="1" noChangeArrowheads="1"/>
              </p:cNvPicPr>
              <p:nvPr/>
            </p:nvPicPr>
            <p:blipFill>
              <a:blip r:embed="rId7" cstate="print"/>
              <a:srcRect/>
              <a:stretch>
                <a:fillRect/>
              </a:stretch>
            </p:blipFill>
            <p:spPr bwMode="auto">
              <a:xfrm>
                <a:off x="110448150" y="110946283"/>
                <a:ext cx="780682" cy="330508"/>
              </a:xfrm>
              <a:prstGeom prst="rect">
                <a:avLst/>
              </a:prstGeom>
              <a:noFill/>
              <a:ln w="9525" algn="in">
                <a:noFill/>
                <a:miter lim="800000"/>
                <a:headEnd/>
                <a:tailEnd/>
              </a:ln>
              <a:effectLst/>
            </p:spPr>
          </p:pic>
          <p:pic>
            <p:nvPicPr>
              <p:cNvPr id="4105" name="Picture 9" descr="legende_routeur_V2_couleur"/>
              <p:cNvPicPr>
                <a:picLocks noChangeAspect="1" noChangeArrowheads="1"/>
              </p:cNvPicPr>
              <p:nvPr/>
            </p:nvPicPr>
            <p:blipFill>
              <a:blip r:embed="rId8" cstate="print"/>
              <a:srcRect/>
              <a:stretch>
                <a:fillRect/>
              </a:stretch>
            </p:blipFill>
            <p:spPr bwMode="auto">
              <a:xfrm>
                <a:off x="109995357" y="110450521"/>
                <a:ext cx="780682" cy="330507"/>
              </a:xfrm>
              <a:prstGeom prst="rect">
                <a:avLst/>
              </a:prstGeom>
              <a:noFill/>
              <a:ln w="9525" algn="in">
                <a:noFill/>
                <a:miter lim="800000"/>
                <a:headEnd/>
                <a:tailEnd/>
              </a:ln>
              <a:effectLst/>
            </p:spPr>
          </p:pic>
          <p:pic>
            <p:nvPicPr>
              <p:cNvPr id="4106" name="Picture 10" descr="legende_routeur_V2"/>
              <p:cNvPicPr>
                <a:picLocks noChangeAspect="1" noChangeArrowheads="1"/>
              </p:cNvPicPr>
              <p:nvPr/>
            </p:nvPicPr>
            <p:blipFill>
              <a:blip r:embed="rId7" cstate="print"/>
              <a:srcRect/>
              <a:stretch>
                <a:fillRect/>
              </a:stretch>
            </p:blipFill>
            <p:spPr bwMode="auto">
              <a:xfrm>
                <a:off x="110531468" y="110120013"/>
                <a:ext cx="780682" cy="330508"/>
              </a:xfrm>
              <a:prstGeom prst="rect">
                <a:avLst/>
              </a:prstGeom>
              <a:noFill/>
              <a:ln w="9525" algn="in">
                <a:noFill/>
                <a:miter lim="800000"/>
                <a:headEnd/>
                <a:tailEnd/>
              </a:ln>
              <a:effectLst/>
            </p:spPr>
          </p:pic>
          <p:pic>
            <p:nvPicPr>
              <p:cNvPr id="4107" name="Picture 11" descr="legende_routeur_V2"/>
              <p:cNvPicPr>
                <a:picLocks noChangeAspect="1" noChangeArrowheads="1"/>
              </p:cNvPicPr>
              <p:nvPr/>
            </p:nvPicPr>
            <p:blipFill>
              <a:blip r:embed="rId7" cstate="print"/>
              <a:srcRect/>
              <a:stretch>
                <a:fillRect/>
              </a:stretch>
            </p:blipFill>
            <p:spPr bwMode="auto">
              <a:xfrm>
                <a:off x="109955468" y="109688221"/>
                <a:ext cx="780682" cy="330508"/>
              </a:xfrm>
              <a:prstGeom prst="rect">
                <a:avLst/>
              </a:prstGeom>
              <a:noFill/>
              <a:ln w="9525" algn="in">
                <a:noFill/>
                <a:miter lim="800000"/>
                <a:headEnd/>
                <a:tailEnd/>
              </a:ln>
              <a:effectLst/>
            </p:spPr>
          </p:pic>
          <p:pic>
            <p:nvPicPr>
              <p:cNvPr id="4108" name="Picture 12" descr="legende_routeur_V2"/>
              <p:cNvPicPr>
                <a:picLocks noChangeAspect="1" noChangeArrowheads="1"/>
              </p:cNvPicPr>
              <p:nvPr/>
            </p:nvPicPr>
            <p:blipFill>
              <a:blip r:embed="rId7" cstate="print"/>
              <a:srcRect/>
              <a:stretch>
                <a:fillRect/>
              </a:stretch>
            </p:blipFill>
            <p:spPr bwMode="auto">
              <a:xfrm>
                <a:off x="110244209" y="109357713"/>
                <a:ext cx="780682" cy="330508"/>
              </a:xfrm>
              <a:prstGeom prst="rect">
                <a:avLst/>
              </a:prstGeom>
              <a:noFill/>
              <a:ln w="9525" algn="in">
                <a:noFill/>
                <a:miter lim="800000"/>
                <a:headEnd/>
                <a:tailEnd/>
              </a:ln>
              <a:effectLst/>
            </p:spPr>
          </p:pic>
          <p:pic>
            <p:nvPicPr>
              <p:cNvPr id="4109" name="Picture 13" descr="legende_routeur_V2"/>
              <p:cNvPicPr>
                <a:picLocks noChangeAspect="1" noChangeArrowheads="1"/>
              </p:cNvPicPr>
              <p:nvPr/>
            </p:nvPicPr>
            <p:blipFill>
              <a:blip r:embed="rId7" cstate="print"/>
              <a:srcRect/>
              <a:stretch>
                <a:fillRect/>
              </a:stretch>
            </p:blipFill>
            <p:spPr bwMode="auto">
              <a:xfrm>
                <a:off x="109667468" y="109192459"/>
                <a:ext cx="780682" cy="330508"/>
              </a:xfrm>
              <a:prstGeom prst="rect">
                <a:avLst/>
              </a:prstGeom>
              <a:noFill/>
              <a:ln w="9525" algn="in">
                <a:noFill/>
                <a:miter lim="800000"/>
                <a:headEnd/>
                <a:tailEnd/>
              </a:ln>
              <a:effectLst/>
            </p:spPr>
          </p:pic>
          <p:pic>
            <p:nvPicPr>
              <p:cNvPr id="4110" name="Picture 14" descr="legende_routeur_V2"/>
              <p:cNvPicPr>
                <a:picLocks noChangeAspect="1" noChangeArrowheads="1"/>
              </p:cNvPicPr>
              <p:nvPr/>
            </p:nvPicPr>
            <p:blipFill>
              <a:blip r:embed="rId7" cstate="print"/>
              <a:srcRect/>
              <a:stretch>
                <a:fillRect/>
              </a:stretch>
            </p:blipFill>
            <p:spPr bwMode="auto">
              <a:xfrm>
                <a:off x="110345809" y="108861951"/>
                <a:ext cx="780682" cy="330508"/>
              </a:xfrm>
              <a:prstGeom prst="rect">
                <a:avLst/>
              </a:prstGeom>
              <a:noFill/>
              <a:ln w="9525" algn="in">
                <a:noFill/>
                <a:miter lim="800000"/>
                <a:headEnd/>
                <a:tailEnd/>
              </a:ln>
              <a:effectLst/>
            </p:spPr>
          </p:pic>
          <p:pic>
            <p:nvPicPr>
              <p:cNvPr id="4111" name="Picture 15" descr="legende_routeur_V2"/>
              <p:cNvPicPr>
                <a:picLocks noChangeAspect="1" noChangeArrowheads="1"/>
              </p:cNvPicPr>
              <p:nvPr/>
            </p:nvPicPr>
            <p:blipFill>
              <a:blip r:embed="rId7" cstate="print"/>
              <a:srcRect/>
              <a:stretch>
                <a:fillRect/>
              </a:stretch>
            </p:blipFill>
            <p:spPr bwMode="auto">
              <a:xfrm>
                <a:off x="111389809" y="107691382"/>
                <a:ext cx="780682" cy="330508"/>
              </a:xfrm>
              <a:prstGeom prst="rect">
                <a:avLst/>
              </a:prstGeom>
              <a:noFill/>
              <a:ln w="9525" algn="in">
                <a:noFill/>
                <a:miter lim="800000"/>
                <a:headEnd/>
                <a:tailEnd/>
              </a:ln>
              <a:effectLst/>
            </p:spPr>
          </p:pic>
          <p:pic>
            <p:nvPicPr>
              <p:cNvPr id="4112" name="Picture 16" descr="legende_routeur_V2"/>
              <p:cNvPicPr>
                <a:picLocks noChangeAspect="1" noChangeArrowheads="1"/>
              </p:cNvPicPr>
              <p:nvPr/>
            </p:nvPicPr>
            <p:blipFill>
              <a:blip r:embed="rId7" cstate="print"/>
              <a:srcRect/>
              <a:stretch>
                <a:fillRect/>
              </a:stretch>
            </p:blipFill>
            <p:spPr bwMode="auto">
              <a:xfrm>
                <a:off x="112537980" y="111225075"/>
                <a:ext cx="780682" cy="330508"/>
              </a:xfrm>
              <a:prstGeom prst="rect">
                <a:avLst/>
              </a:prstGeom>
              <a:noFill/>
              <a:ln w="9525" algn="in">
                <a:noFill/>
                <a:miter lim="800000"/>
                <a:headEnd/>
                <a:tailEnd/>
              </a:ln>
              <a:effectLst/>
            </p:spPr>
          </p:pic>
          <p:pic>
            <p:nvPicPr>
              <p:cNvPr id="4113" name="Picture 17" descr="legende_routeur_V2"/>
              <p:cNvPicPr>
                <a:picLocks noChangeAspect="1" noChangeArrowheads="1"/>
              </p:cNvPicPr>
              <p:nvPr/>
            </p:nvPicPr>
            <p:blipFill>
              <a:blip r:embed="rId7" cstate="print"/>
              <a:srcRect/>
              <a:stretch>
                <a:fillRect/>
              </a:stretch>
            </p:blipFill>
            <p:spPr bwMode="auto">
              <a:xfrm>
                <a:off x="112498809" y="108383775"/>
                <a:ext cx="780682" cy="330508"/>
              </a:xfrm>
              <a:prstGeom prst="rect">
                <a:avLst/>
              </a:prstGeom>
              <a:noFill/>
              <a:ln w="9525" algn="in">
                <a:noFill/>
                <a:miter lim="800000"/>
                <a:headEnd/>
                <a:tailEnd/>
              </a:ln>
              <a:effectLst/>
            </p:spPr>
          </p:pic>
          <p:pic>
            <p:nvPicPr>
              <p:cNvPr id="4114" name="Picture 18" descr="legende_routeur_V2"/>
              <p:cNvPicPr>
                <a:picLocks noChangeAspect="1" noChangeArrowheads="1"/>
              </p:cNvPicPr>
              <p:nvPr/>
            </p:nvPicPr>
            <p:blipFill>
              <a:blip r:embed="rId7" cstate="print"/>
              <a:srcRect/>
              <a:stretch>
                <a:fillRect/>
              </a:stretch>
            </p:blipFill>
            <p:spPr bwMode="auto">
              <a:xfrm>
                <a:off x="111947062" y="108383775"/>
                <a:ext cx="780682" cy="330508"/>
              </a:xfrm>
              <a:prstGeom prst="rect">
                <a:avLst/>
              </a:prstGeom>
              <a:noFill/>
              <a:ln w="9525" algn="in">
                <a:noFill/>
                <a:miter lim="800000"/>
                <a:headEnd/>
                <a:tailEnd/>
              </a:ln>
              <a:effectLst/>
            </p:spPr>
          </p:pic>
          <p:pic>
            <p:nvPicPr>
              <p:cNvPr id="4115" name="Picture 19" descr="legende_routeur_V2"/>
              <p:cNvPicPr>
                <a:picLocks noChangeAspect="1" noChangeArrowheads="1"/>
              </p:cNvPicPr>
              <p:nvPr/>
            </p:nvPicPr>
            <p:blipFill>
              <a:blip r:embed="rId7" cstate="print"/>
              <a:srcRect/>
              <a:stretch>
                <a:fillRect/>
              </a:stretch>
            </p:blipFill>
            <p:spPr bwMode="auto">
              <a:xfrm>
                <a:off x="112490539" y="110222083"/>
                <a:ext cx="780682" cy="330508"/>
              </a:xfrm>
              <a:prstGeom prst="rect">
                <a:avLst/>
              </a:prstGeom>
              <a:noFill/>
              <a:ln w="9525" algn="in">
                <a:noFill/>
                <a:miter lim="800000"/>
                <a:headEnd/>
                <a:tailEnd/>
              </a:ln>
              <a:effectLst/>
            </p:spPr>
          </p:pic>
          <p:pic>
            <p:nvPicPr>
              <p:cNvPr id="4116" name="Picture 20" descr="legende_routeur_V2"/>
              <p:cNvPicPr>
                <a:picLocks noChangeAspect="1" noChangeArrowheads="1"/>
              </p:cNvPicPr>
              <p:nvPr/>
            </p:nvPicPr>
            <p:blipFill>
              <a:blip r:embed="rId7" cstate="print"/>
              <a:srcRect/>
              <a:stretch>
                <a:fillRect/>
              </a:stretch>
            </p:blipFill>
            <p:spPr bwMode="auto">
              <a:xfrm>
                <a:off x="111556721" y="110120013"/>
                <a:ext cx="780682" cy="330508"/>
              </a:xfrm>
              <a:prstGeom prst="rect">
                <a:avLst/>
              </a:prstGeom>
              <a:noFill/>
              <a:ln w="9525" algn="in">
                <a:noFill/>
                <a:miter lim="800000"/>
                <a:headEnd/>
                <a:tailEnd/>
              </a:ln>
              <a:effectLst/>
            </p:spPr>
          </p:pic>
          <p:pic>
            <p:nvPicPr>
              <p:cNvPr id="4117" name="Picture 21" descr="legende_routeur_V2"/>
              <p:cNvPicPr>
                <a:picLocks noChangeAspect="1" noChangeArrowheads="1"/>
              </p:cNvPicPr>
              <p:nvPr/>
            </p:nvPicPr>
            <p:blipFill>
              <a:blip r:embed="rId7" cstate="print"/>
              <a:srcRect/>
              <a:stretch>
                <a:fillRect/>
              </a:stretch>
            </p:blipFill>
            <p:spPr bwMode="auto">
              <a:xfrm>
                <a:off x="112785124" y="109522967"/>
                <a:ext cx="780682" cy="330508"/>
              </a:xfrm>
              <a:prstGeom prst="rect">
                <a:avLst/>
              </a:prstGeom>
              <a:noFill/>
              <a:ln w="9525" algn="in">
                <a:noFill/>
                <a:miter lim="800000"/>
                <a:headEnd/>
                <a:tailEnd/>
              </a:ln>
              <a:effectLst/>
            </p:spPr>
          </p:pic>
          <p:pic>
            <p:nvPicPr>
              <p:cNvPr id="4118" name="Picture 22" descr="legende_routeur_V2"/>
              <p:cNvPicPr>
                <a:picLocks noChangeAspect="1" noChangeArrowheads="1"/>
              </p:cNvPicPr>
              <p:nvPr/>
            </p:nvPicPr>
            <p:blipFill>
              <a:blip r:embed="rId7" cstate="print"/>
              <a:srcRect/>
              <a:stretch>
                <a:fillRect/>
              </a:stretch>
            </p:blipFill>
            <p:spPr bwMode="auto">
              <a:xfrm>
                <a:off x="112928321" y="110583871"/>
                <a:ext cx="780682" cy="330508"/>
              </a:xfrm>
              <a:prstGeom prst="rect">
                <a:avLst/>
              </a:prstGeom>
              <a:noFill/>
              <a:ln w="9525" algn="in">
                <a:noFill/>
                <a:miter lim="800000"/>
                <a:headEnd/>
                <a:tailEnd/>
              </a:ln>
              <a:effectLst/>
            </p:spPr>
          </p:pic>
          <p:pic>
            <p:nvPicPr>
              <p:cNvPr id="4119" name="Picture 23" descr="legende_routeur_V2"/>
              <p:cNvPicPr>
                <a:picLocks noChangeAspect="1" noChangeArrowheads="1"/>
              </p:cNvPicPr>
              <p:nvPr/>
            </p:nvPicPr>
            <p:blipFill>
              <a:blip r:embed="rId7" cstate="print"/>
              <a:srcRect/>
              <a:stretch>
                <a:fillRect/>
              </a:stretch>
            </p:blipFill>
            <p:spPr bwMode="auto">
              <a:xfrm>
                <a:off x="112889150" y="109027205"/>
                <a:ext cx="780682" cy="330508"/>
              </a:xfrm>
              <a:prstGeom prst="rect">
                <a:avLst/>
              </a:prstGeom>
              <a:noFill/>
              <a:ln w="9525" algn="in">
                <a:noFill/>
                <a:miter lim="800000"/>
                <a:headEnd/>
                <a:tailEnd/>
              </a:ln>
              <a:effectLst/>
            </p:spPr>
          </p:pic>
          <p:pic>
            <p:nvPicPr>
              <p:cNvPr id="4120" name="Picture 24" descr="legende_routeur_V2"/>
              <p:cNvPicPr>
                <a:picLocks noChangeAspect="1" noChangeArrowheads="1"/>
              </p:cNvPicPr>
              <p:nvPr/>
            </p:nvPicPr>
            <p:blipFill>
              <a:blip r:embed="rId7" cstate="print"/>
              <a:srcRect/>
              <a:stretch>
                <a:fillRect/>
              </a:stretch>
            </p:blipFill>
            <p:spPr bwMode="auto">
              <a:xfrm>
                <a:off x="113062039" y="108714283"/>
                <a:ext cx="780682" cy="330508"/>
              </a:xfrm>
              <a:prstGeom prst="rect">
                <a:avLst/>
              </a:prstGeom>
              <a:noFill/>
              <a:ln w="9525" algn="in">
                <a:noFill/>
                <a:miter lim="800000"/>
                <a:headEnd/>
                <a:tailEnd/>
              </a:ln>
              <a:effectLst/>
            </p:spPr>
          </p:pic>
          <p:pic>
            <p:nvPicPr>
              <p:cNvPr id="4121" name="Picture 25" descr="legende_routeur_V2"/>
              <p:cNvPicPr>
                <a:picLocks noChangeAspect="1" noChangeArrowheads="1"/>
              </p:cNvPicPr>
              <p:nvPr/>
            </p:nvPicPr>
            <p:blipFill>
              <a:blip r:embed="rId7" cstate="print"/>
              <a:srcRect/>
              <a:stretch>
                <a:fillRect/>
              </a:stretch>
            </p:blipFill>
            <p:spPr bwMode="auto">
              <a:xfrm>
                <a:off x="110999468" y="108074521"/>
                <a:ext cx="780682" cy="330508"/>
              </a:xfrm>
              <a:prstGeom prst="rect">
                <a:avLst/>
              </a:prstGeom>
              <a:noFill/>
              <a:ln w="9525" algn="in">
                <a:noFill/>
                <a:miter lim="800000"/>
                <a:headEnd/>
                <a:tailEnd/>
              </a:ln>
              <a:effectLst/>
            </p:spPr>
          </p:pic>
          <p:pic>
            <p:nvPicPr>
              <p:cNvPr id="4122" name="Picture 26" descr="legende_routeur_V2"/>
              <p:cNvPicPr>
                <a:picLocks noChangeAspect="1" noChangeArrowheads="1"/>
              </p:cNvPicPr>
              <p:nvPr/>
            </p:nvPicPr>
            <p:blipFill>
              <a:blip r:embed="rId7" cstate="print"/>
              <a:srcRect/>
              <a:stretch>
                <a:fillRect/>
              </a:stretch>
            </p:blipFill>
            <p:spPr bwMode="auto">
              <a:xfrm>
                <a:off x="110288825" y="108218521"/>
                <a:ext cx="780682" cy="330508"/>
              </a:xfrm>
              <a:prstGeom prst="rect">
                <a:avLst/>
              </a:prstGeom>
              <a:noFill/>
              <a:ln w="9525" algn="in">
                <a:noFill/>
                <a:miter lim="800000"/>
                <a:headEnd/>
                <a:tailEnd/>
              </a:ln>
              <a:effectLst/>
            </p:spPr>
          </p:pic>
          <p:pic>
            <p:nvPicPr>
              <p:cNvPr id="4123" name="Picture 27" descr="legende_routeur_V2"/>
              <p:cNvPicPr>
                <a:picLocks noChangeAspect="1" noChangeArrowheads="1"/>
              </p:cNvPicPr>
              <p:nvPr/>
            </p:nvPicPr>
            <p:blipFill>
              <a:blip r:embed="rId7" cstate="print"/>
              <a:srcRect/>
              <a:stretch>
                <a:fillRect/>
              </a:stretch>
            </p:blipFill>
            <p:spPr bwMode="auto">
              <a:xfrm>
                <a:off x="112463229" y="108861951"/>
                <a:ext cx="780682" cy="330508"/>
              </a:xfrm>
              <a:prstGeom prst="rect">
                <a:avLst/>
              </a:prstGeom>
              <a:noFill/>
              <a:ln w="9525" algn="in">
                <a:noFill/>
                <a:miter lim="800000"/>
                <a:headEnd/>
                <a:tailEnd/>
              </a:ln>
              <a:effectLst/>
            </p:spPr>
          </p:pic>
          <p:pic>
            <p:nvPicPr>
              <p:cNvPr id="4124" name="Picture 28" descr="legende_routeur_V2"/>
              <p:cNvPicPr>
                <a:picLocks noChangeAspect="1" noChangeArrowheads="1"/>
              </p:cNvPicPr>
              <p:nvPr/>
            </p:nvPicPr>
            <p:blipFill>
              <a:blip r:embed="rId7" cstate="print"/>
              <a:srcRect/>
              <a:stretch>
                <a:fillRect/>
              </a:stretch>
            </p:blipFill>
            <p:spPr bwMode="auto">
              <a:xfrm>
                <a:off x="113062039" y="109954759"/>
                <a:ext cx="780682" cy="330508"/>
              </a:xfrm>
              <a:prstGeom prst="rect">
                <a:avLst/>
              </a:prstGeom>
              <a:noFill/>
              <a:ln w="9525" algn="in">
                <a:noFill/>
                <a:miter lim="800000"/>
                <a:headEnd/>
                <a:tailEnd/>
              </a:ln>
              <a:effectLst/>
            </p:spPr>
          </p:pic>
          <p:pic>
            <p:nvPicPr>
              <p:cNvPr id="4125" name="Picture 29" descr="legende_routeur_V2"/>
              <p:cNvPicPr>
                <a:picLocks noChangeAspect="1" noChangeArrowheads="1"/>
              </p:cNvPicPr>
              <p:nvPr/>
            </p:nvPicPr>
            <p:blipFill>
              <a:blip r:embed="rId7" cstate="print"/>
              <a:srcRect/>
              <a:stretch>
                <a:fillRect/>
              </a:stretch>
            </p:blipFill>
            <p:spPr bwMode="auto">
              <a:xfrm>
                <a:off x="112671698" y="110875052"/>
                <a:ext cx="780682" cy="330508"/>
              </a:xfrm>
              <a:prstGeom prst="rect">
                <a:avLst/>
              </a:prstGeom>
              <a:noFill/>
              <a:ln w="9525" algn="in">
                <a:noFill/>
                <a:miter lim="800000"/>
                <a:headEnd/>
                <a:tailEnd/>
              </a:ln>
              <a:effectLst/>
            </p:spPr>
          </p:pic>
          <p:pic>
            <p:nvPicPr>
              <p:cNvPr id="4126" name="Picture 30" descr="legende_routeur_V2"/>
              <p:cNvPicPr>
                <a:picLocks noChangeAspect="1" noChangeArrowheads="1"/>
              </p:cNvPicPr>
              <p:nvPr/>
            </p:nvPicPr>
            <p:blipFill>
              <a:blip r:embed="rId7" cstate="print"/>
              <a:srcRect/>
              <a:stretch>
                <a:fillRect/>
              </a:stretch>
            </p:blipFill>
            <p:spPr bwMode="auto">
              <a:xfrm>
                <a:off x="111556721" y="111442045"/>
                <a:ext cx="780682" cy="330508"/>
              </a:xfrm>
              <a:prstGeom prst="rect">
                <a:avLst/>
              </a:prstGeom>
              <a:noFill/>
              <a:ln w="9525" algn="in">
                <a:noFill/>
                <a:miter lim="800000"/>
                <a:headEnd/>
                <a:tailEnd/>
              </a:ln>
              <a:effectLst/>
            </p:spPr>
          </p:pic>
          <p:pic>
            <p:nvPicPr>
              <p:cNvPr id="4127" name="Picture 31" descr="legende_routeur_V2"/>
              <p:cNvPicPr>
                <a:picLocks noChangeAspect="1" noChangeArrowheads="1"/>
              </p:cNvPicPr>
              <p:nvPr/>
            </p:nvPicPr>
            <p:blipFill>
              <a:blip r:embed="rId7" cstate="print"/>
              <a:srcRect/>
              <a:stretch>
                <a:fillRect/>
              </a:stretch>
            </p:blipFill>
            <p:spPr bwMode="auto">
              <a:xfrm>
                <a:off x="110999468" y="111111537"/>
                <a:ext cx="780682" cy="330508"/>
              </a:xfrm>
              <a:prstGeom prst="rect">
                <a:avLst/>
              </a:prstGeom>
              <a:noFill/>
              <a:ln w="9525" algn="in">
                <a:noFill/>
                <a:miter lim="800000"/>
                <a:headEnd/>
                <a:tailEnd/>
              </a:ln>
              <a:effectLst/>
            </p:spPr>
          </p:pic>
          <p:pic>
            <p:nvPicPr>
              <p:cNvPr id="4128" name="Picture 32" descr="legende_routeur_V2"/>
              <p:cNvPicPr>
                <a:picLocks noChangeAspect="1" noChangeArrowheads="1"/>
              </p:cNvPicPr>
              <p:nvPr/>
            </p:nvPicPr>
            <p:blipFill>
              <a:blip r:embed="rId7" cstate="print"/>
              <a:srcRect/>
              <a:stretch>
                <a:fillRect/>
              </a:stretch>
            </p:blipFill>
            <p:spPr bwMode="auto">
              <a:xfrm>
                <a:off x="110776039" y="111442045"/>
                <a:ext cx="780682" cy="330508"/>
              </a:xfrm>
              <a:prstGeom prst="rect">
                <a:avLst/>
              </a:prstGeom>
              <a:noFill/>
              <a:ln w="9525" algn="in">
                <a:noFill/>
                <a:miter lim="800000"/>
                <a:headEnd/>
                <a:tailEnd/>
              </a:ln>
              <a:effectLst/>
            </p:spPr>
          </p:pic>
          <p:pic>
            <p:nvPicPr>
              <p:cNvPr id="4129" name="Picture 33" descr="legende_antenne"/>
              <p:cNvPicPr>
                <a:picLocks noChangeAspect="1" noChangeArrowheads="1"/>
              </p:cNvPicPr>
              <p:nvPr/>
            </p:nvPicPr>
            <p:blipFill>
              <a:blip r:embed="rId9" cstate="print"/>
              <a:srcRect/>
              <a:stretch>
                <a:fillRect/>
              </a:stretch>
            </p:blipFill>
            <p:spPr bwMode="auto">
              <a:xfrm>
                <a:off x="112335320" y="110232441"/>
                <a:ext cx="553830" cy="879096"/>
              </a:xfrm>
              <a:prstGeom prst="rect">
                <a:avLst/>
              </a:prstGeom>
              <a:noFill/>
              <a:ln w="9525" algn="in">
                <a:noFill/>
                <a:miter lim="800000"/>
                <a:headEnd/>
                <a:tailEnd/>
              </a:ln>
              <a:effectLst/>
            </p:spPr>
          </p:pic>
          <p:pic>
            <p:nvPicPr>
              <p:cNvPr id="4130" name="Picture 34" descr="legende_routeur_V2"/>
              <p:cNvPicPr>
                <a:picLocks noChangeAspect="1" noChangeArrowheads="1"/>
              </p:cNvPicPr>
              <p:nvPr/>
            </p:nvPicPr>
            <p:blipFill>
              <a:blip r:embed="rId7" cstate="print"/>
              <a:srcRect/>
              <a:stretch>
                <a:fillRect/>
              </a:stretch>
            </p:blipFill>
            <p:spPr bwMode="auto">
              <a:xfrm>
                <a:off x="109864281" y="110120013"/>
                <a:ext cx="780682" cy="330508"/>
              </a:xfrm>
              <a:prstGeom prst="rect">
                <a:avLst/>
              </a:prstGeom>
              <a:noFill/>
              <a:ln w="9525" algn="in">
                <a:noFill/>
                <a:miter lim="800000"/>
                <a:headEnd/>
                <a:tailEnd/>
              </a:ln>
              <a:effectLst/>
            </p:spPr>
          </p:pic>
          <p:pic>
            <p:nvPicPr>
              <p:cNvPr id="4131" name="Picture 35" descr="legende_routeur_V2"/>
              <p:cNvPicPr>
                <a:picLocks noChangeAspect="1" noChangeArrowheads="1"/>
              </p:cNvPicPr>
              <p:nvPr/>
            </p:nvPicPr>
            <p:blipFill>
              <a:blip r:embed="rId7" cstate="print"/>
              <a:srcRect/>
              <a:stretch>
                <a:fillRect/>
              </a:stretch>
            </p:blipFill>
            <p:spPr bwMode="auto">
              <a:xfrm>
                <a:off x="113004659" y="110285267"/>
                <a:ext cx="780682" cy="330508"/>
              </a:xfrm>
              <a:prstGeom prst="rect">
                <a:avLst/>
              </a:prstGeom>
              <a:noFill/>
              <a:ln w="9525" algn="in">
                <a:noFill/>
                <a:miter lim="800000"/>
                <a:headEnd/>
                <a:tailEnd/>
              </a:ln>
              <a:effectLst/>
            </p:spPr>
          </p:pic>
          <p:pic>
            <p:nvPicPr>
              <p:cNvPr id="4132" name="Picture 36" descr="legende_routeur_V2"/>
              <p:cNvPicPr>
                <a:picLocks noChangeAspect="1" noChangeArrowheads="1"/>
              </p:cNvPicPr>
              <p:nvPr/>
            </p:nvPicPr>
            <p:blipFill>
              <a:blip r:embed="rId7" cstate="print"/>
              <a:srcRect/>
              <a:stretch>
                <a:fillRect/>
              </a:stretch>
            </p:blipFill>
            <p:spPr bwMode="auto">
              <a:xfrm>
                <a:off x="110531468" y="107777107"/>
                <a:ext cx="780682" cy="330508"/>
              </a:xfrm>
              <a:prstGeom prst="rect">
                <a:avLst/>
              </a:prstGeom>
              <a:noFill/>
              <a:ln w="9525" algn="in">
                <a:noFill/>
                <a:miter lim="800000"/>
                <a:headEnd/>
                <a:tailEnd/>
              </a:ln>
              <a:effectLst/>
            </p:spPr>
          </p:pic>
        </p:grpSp>
        <p:cxnSp>
          <p:nvCxnSpPr>
            <p:cNvPr id="53" name="Connecteur droit 52"/>
            <p:cNvCxnSpPr/>
            <p:nvPr/>
          </p:nvCxnSpPr>
          <p:spPr>
            <a:xfrm flipV="1">
              <a:off x="1979712" y="2348880"/>
              <a:ext cx="288032" cy="648072"/>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55" name="Connecteur droit 54"/>
            <p:cNvCxnSpPr/>
            <p:nvPr/>
          </p:nvCxnSpPr>
          <p:spPr>
            <a:xfrm flipV="1">
              <a:off x="2095200" y="2088000"/>
              <a:ext cx="288032" cy="64800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395536" y="548681"/>
            <a:ext cx="1800200" cy="432047"/>
          </a:xfrm>
        </p:spPr>
        <p:txBody>
          <a:bodyPr>
            <a:noAutofit/>
          </a:bodyPr>
          <a:lstStyle/>
          <a:p>
            <a:r>
              <a:rPr lang="fr-FR" sz="2400" dirty="0"/>
              <a:t>ETAPE n°5-2</a:t>
            </a:r>
          </a:p>
        </p:txBody>
      </p:sp>
      <p:grpSp>
        <p:nvGrpSpPr>
          <p:cNvPr id="3" name="Groupe 13"/>
          <p:cNvGrpSpPr/>
          <p:nvPr/>
        </p:nvGrpSpPr>
        <p:grpSpPr>
          <a:xfrm>
            <a:off x="403225" y="74613"/>
            <a:ext cx="8417247" cy="442912"/>
            <a:chOff x="403225" y="74613"/>
            <a:chExt cx="8417247" cy="442912"/>
          </a:xfrm>
        </p:grpSpPr>
        <p:pic>
          <p:nvPicPr>
            <p:cNvPr id="1026" name="Groupe 32"/>
            <p:cNvPicPr>
              <a:picLocks noChangeArrowheads="1"/>
            </p:cNvPicPr>
            <p:nvPr/>
          </p:nvPicPr>
          <p:blipFill>
            <a:blip r:embed="rId3" cstate="print"/>
            <a:srcRect b="21065"/>
            <a:stretch>
              <a:fillRect/>
            </a:stretch>
          </p:blipFill>
          <p:spPr bwMode="auto">
            <a:xfrm>
              <a:off x="7383785" y="74613"/>
              <a:ext cx="1436687" cy="433387"/>
            </a:xfrm>
            <a:prstGeom prst="rect">
              <a:avLst/>
            </a:prstGeom>
            <a:noFill/>
          </p:spPr>
        </p:pic>
        <p:sp>
          <p:nvSpPr>
            <p:cNvPr id="1027" name="Text Box 3"/>
            <p:cNvSpPr txBox="1">
              <a:spLocks noChangeArrowheads="1"/>
            </p:cNvSpPr>
            <p:nvPr/>
          </p:nvSpPr>
          <p:spPr bwMode="auto">
            <a:xfrm>
              <a:off x="8400231" y="206375"/>
              <a:ext cx="348233" cy="277813"/>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fr-FR" sz="1600" b="1" i="0" u="none" strike="noStrike" cap="none" normalizeH="0" baseline="0" dirty="0">
                  <a:ln>
                    <a:noFill/>
                  </a:ln>
                  <a:solidFill>
                    <a:srgbClr val="FFFFFF"/>
                  </a:solidFill>
                  <a:effectLst/>
                  <a:latin typeface="Calibri" pitchFamily="34" charset="0"/>
                  <a:cs typeface="Arial" pitchFamily="34" charset="0"/>
                </a:rPr>
                <a:t>3</a:t>
              </a:r>
              <a:endParaRPr kumimoji="0" lang="fr-FR" sz="1800" b="0" i="0" u="none" strike="noStrike" cap="none" normalizeH="0" baseline="0" dirty="0">
                <a:ln>
                  <a:noFill/>
                </a:ln>
                <a:solidFill>
                  <a:schemeClr val="tx1"/>
                </a:solidFill>
                <a:effectLst/>
                <a:latin typeface="Arial" pitchFamily="34" charset="0"/>
                <a:cs typeface="Arial" pitchFamily="34" charset="0"/>
              </a:endParaRPr>
            </a:p>
          </p:txBody>
        </p:sp>
        <p:pic>
          <p:nvPicPr>
            <p:cNvPr id="1029" name="Groupe 31"/>
            <p:cNvPicPr>
              <a:picLocks noChangeArrowheads="1"/>
            </p:cNvPicPr>
            <p:nvPr/>
          </p:nvPicPr>
          <p:blipFill>
            <a:blip r:embed="rId4" cstate="print"/>
            <a:srcRect b="21065"/>
            <a:stretch>
              <a:fillRect/>
            </a:stretch>
          </p:blipFill>
          <p:spPr bwMode="auto">
            <a:xfrm>
              <a:off x="4644008" y="74613"/>
              <a:ext cx="2763837" cy="433387"/>
            </a:xfrm>
            <a:prstGeom prst="rect">
              <a:avLst/>
            </a:prstGeom>
            <a:noFill/>
          </p:spPr>
        </p:pic>
        <p:pic>
          <p:nvPicPr>
            <p:cNvPr id="1030" name="Picture 6" descr="Logo---quadri---academie-orleans-tours"/>
            <p:cNvPicPr>
              <a:picLocks noChangeAspect="1" noChangeArrowheads="1"/>
            </p:cNvPicPr>
            <p:nvPr/>
          </p:nvPicPr>
          <p:blipFill>
            <a:blip r:embed="rId5" cstate="print"/>
            <a:srcRect l="6763" t="11957" r="7637" b="11494"/>
            <a:stretch>
              <a:fillRect/>
            </a:stretch>
          </p:blipFill>
          <p:spPr bwMode="auto">
            <a:xfrm>
              <a:off x="403225" y="74613"/>
              <a:ext cx="784225" cy="442912"/>
            </a:xfrm>
            <a:prstGeom prst="rect">
              <a:avLst/>
            </a:prstGeom>
            <a:noFill/>
          </p:spPr>
        </p:pic>
        <p:sp>
          <p:nvSpPr>
            <p:cNvPr id="1031" name="Text Box 7"/>
            <p:cNvSpPr txBox="1">
              <a:spLocks noChangeArrowheads="1"/>
            </p:cNvSpPr>
            <p:nvPr/>
          </p:nvSpPr>
          <p:spPr bwMode="auto">
            <a:xfrm>
              <a:off x="1352550" y="179388"/>
              <a:ext cx="1617663" cy="277812"/>
            </a:xfrm>
            <a:prstGeom prst="rect">
              <a:avLst/>
            </a:prstGeom>
            <a:noFill/>
            <a:ln w="9525">
              <a:noFill/>
              <a:miter lim="800000"/>
              <a:headEnd/>
              <a:tailEnd/>
            </a:ln>
          </p:spPr>
          <p:txBody>
            <a:bodyPr vert="horz" wrap="square" lIns="91440" tIns="45720" rIns="91440" bIns="4572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fr-FR" sz="1100" b="0" i="0" u="none" strike="noStrike" cap="none" normalizeH="0" baseline="0">
                  <a:ln>
                    <a:noFill/>
                  </a:ln>
                  <a:solidFill>
                    <a:srgbClr val="808080"/>
                  </a:solidFill>
                  <a:effectLst/>
                  <a:latin typeface="Calibri" pitchFamily="34" charset="0"/>
                  <a:cs typeface="Arial" pitchFamily="34" charset="0"/>
                </a:rPr>
                <a:t>B.O du 29 février 2024</a:t>
              </a:r>
              <a:endParaRPr kumimoji="0" lang="fr-FR" sz="1800" b="0" i="0" u="none" strike="noStrike" cap="none" normalizeH="0" baseline="0">
                <a:ln>
                  <a:noFill/>
                </a:ln>
                <a:solidFill>
                  <a:schemeClr val="tx1"/>
                </a:solidFill>
                <a:effectLst/>
                <a:latin typeface="Arial" pitchFamily="34" charset="0"/>
                <a:cs typeface="Arial" pitchFamily="34" charset="0"/>
              </a:endParaRPr>
            </a:p>
          </p:txBody>
        </p:sp>
        <p:sp>
          <p:nvSpPr>
            <p:cNvPr id="1032" name="Text Box 8"/>
            <p:cNvSpPr txBox="1">
              <a:spLocks noChangeArrowheads="1"/>
            </p:cNvSpPr>
            <p:nvPr/>
          </p:nvSpPr>
          <p:spPr bwMode="auto">
            <a:xfrm>
              <a:off x="7704000" y="206375"/>
              <a:ext cx="276225" cy="276225"/>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fr-FR" sz="1600" b="1" i="0" u="none" strike="noStrike" cap="none" normalizeH="0" baseline="0" dirty="0">
                  <a:ln>
                    <a:noFill/>
                  </a:ln>
                  <a:solidFill>
                    <a:srgbClr val="FFFFFF"/>
                  </a:solidFill>
                  <a:effectLst/>
                  <a:latin typeface="Calibri" pitchFamily="34" charset="0"/>
                  <a:cs typeface="Arial" pitchFamily="34" charset="0"/>
                </a:rPr>
                <a:t>5</a:t>
              </a:r>
              <a:endParaRPr kumimoji="0" lang="fr-FR" sz="1800" b="0" i="0" u="none" strike="noStrike" cap="none" normalizeH="0" baseline="0" dirty="0">
                <a:ln>
                  <a:noFill/>
                </a:ln>
                <a:solidFill>
                  <a:schemeClr val="tx1"/>
                </a:solidFill>
                <a:effectLst/>
                <a:latin typeface="Arial" pitchFamily="34" charset="0"/>
                <a:cs typeface="Arial" pitchFamily="34" charset="0"/>
              </a:endParaRPr>
            </a:p>
          </p:txBody>
        </p:sp>
        <p:sp>
          <p:nvSpPr>
            <p:cNvPr id="11" name="Ellipse 10"/>
            <p:cNvSpPr/>
            <p:nvPr/>
          </p:nvSpPr>
          <p:spPr>
            <a:xfrm>
              <a:off x="7740000" y="260648"/>
              <a:ext cx="216024" cy="216024"/>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2" name="Ellipse 11"/>
            <p:cNvSpPr/>
            <p:nvPr/>
          </p:nvSpPr>
          <p:spPr>
            <a:xfrm>
              <a:off x="8100392" y="260648"/>
              <a:ext cx="216024" cy="216024"/>
            </a:xfrm>
            <a:prstGeom prst="ellipse">
              <a:avLst/>
            </a:prstGeom>
            <a:solidFill>
              <a:srgbClr val="AA2C7D"/>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3" name="Ellipse 12"/>
            <p:cNvSpPr/>
            <p:nvPr/>
          </p:nvSpPr>
          <p:spPr>
            <a:xfrm>
              <a:off x="8460432" y="260648"/>
              <a:ext cx="216024" cy="216024"/>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028" name="Text Box 4"/>
            <p:cNvSpPr txBox="1">
              <a:spLocks noChangeArrowheads="1"/>
            </p:cNvSpPr>
            <p:nvPr/>
          </p:nvSpPr>
          <p:spPr bwMode="auto">
            <a:xfrm>
              <a:off x="8010847" y="206375"/>
              <a:ext cx="377577" cy="277813"/>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fr-FR" sz="1600" b="1" i="0" u="none" strike="noStrike" cap="none" normalizeH="0" baseline="0" dirty="0">
                  <a:ln>
                    <a:noFill/>
                  </a:ln>
                  <a:solidFill>
                    <a:srgbClr val="FFFFFF"/>
                  </a:solidFill>
                  <a:effectLst/>
                  <a:latin typeface="Calibri" pitchFamily="34" charset="0"/>
                  <a:cs typeface="Arial" pitchFamily="34" charset="0"/>
                </a:rPr>
                <a:t> 4</a:t>
              </a:r>
              <a:endParaRPr kumimoji="0" lang="fr-FR" sz="1800" b="0" i="0" u="none" strike="noStrike" cap="none" normalizeH="0" baseline="0" dirty="0">
                <a:ln>
                  <a:noFill/>
                </a:ln>
                <a:solidFill>
                  <a:schemeClr val="tx1"/>
                </a:solidFill>
                <a:effectLst/>
                <a:latin typeface="Arial" pitchFamily="34" charset="0"/>
                <a:cs typeface="Arial" pitchFamily="34" charset="0"/>
              </a:endParaRPr>
            </a:p>
          </p:txBody>
        </p:sp>
      </p:grpSp>
      <p:sp>
        <p:nvSpPr>
          <p:cNvPr id="31" name="ZoneTexte 30"/>
          <p:cNvSpPr txBox="1"/>
          <p:nvPr/>
        </p:nvSpPr>
        <p:spPr>
          <a:xfrm>
            <a:off x="4211960" y="836712"/>
            <a:ext cx="4608512" cy="5509200"/>
          </a:xfrm>
          <a:prstGeom prst="rect">
            <a:avLst/>
          </a:prstGeom>
          <a:noFill/>
        </p:spPr>
        <p:txBody>
          <a:bodyPr wrap="square" rtlCol="0">
            <a:spAutoFit/>
          </a:bodyPr>
          <a:lstStyle/>
          <a:p>
            <a:pPr fontAlgn="auto"/>
            <a:r>
              <a:rPr lang="fr-FR" sz="2000" dirty="0"/>
              <a:t>QUESTION : Sur internet, quels problèmes techniques pourraient ralentir des paquets ou pourrait empêcher des paquets d’arriver à destination ?</a:t>
            </a:r>
          </a:p>
          <a:p>
            <a:pPr fontAlgn="auto"/>
            <a:endParaRPr lang="fr-FR" sz="2000" i="1" dirty="0"/>
          </a:p>
          <a:p>
            <a:pPr fontAlgn="auto"/>
            <a:r>
              <a:rPr lang="fr-FR" sz="2400" i="1" dirty="0">
                <a:solidFill>
                  <a:srgbClr val="FF0000"/>
                </a:solidFill>
              </a:rPr>
              <a:t>REPONSES :</a:t>
            </a:r>
          </a:p>
          <a:p>
            <a:pPr fontAlgn="auto">
              <a:buFontTx/>
              <a:buChar char="-"/>
            </a:pPr>
            <a:r>
              <a:rPr lang="fr-FR" sz="2400" dirty="0">
                <a:solidFill>
                  <a:srgbClr val="FF0000"/>
                </a:solidFill>
              </a:rPr>
              <a:t>trop de trafic sur certaines parties du réseau, </a:t>
            </a:r>
          </a:p>
          <a:p>
            <a:pPr fontAlgn="auto">
              <a:buFontTx/>
              <a:buChar char="-"/>
            </a:pPr>
            <a:r>
              <a:rPr lang="fr-FR" sz="2400" dirty="0">
                <a:solidFill>
                  <a:srgbClr val="FF0000"/>
                </a:solidFill>
              </a:rPr>
              <a:t>des routeurs hors service, </a:t>
            </a:r>
          </a:p>
          <a:p>
            <a:pPr fontAlgn="auto">
              <a:buFontTx/>
              <a:buChar char="-"/>
            </a:pPr>
            <a:r>
              <a:rPr lang="fr-FR" sz="2400" dirty="0">
                <a:solidFill>
                  <a:srgbClr val="FF0000"/>
                </a:solidFill>
              </a:rPr>
              <a:t>des fibres optiques arrachées</a:t>
            </a:r>
          </a:p>
          <a:p>
            <a:pPr fontAlgn="auto">
              <a:buFontTx/>
              <a:buChar char="-"/>
            </a:pPr>
            <a:r>
              <a:rPr lang="fr-FR" sz="2400" dirty="0">
                <a:solidFill>
                  <a:srgbClr val="FF0000"/>
                </a:solidFill>
              </a:rPr>
              <a:t>… </a:t>
            </a:r>
          </a:p>
          <a:p>
            <a:pPr fontAlgn="auto"/>
            <a:r>
              <a:rPr lang="fr-FR" sz="2400" dirty="0">
                <a:solidFill>
                  <a:srgbClr val="FF0000"/>
                </a:solidFill>
              </a:rPr>
              <a:t>Tout cela compliquerait le trafic des données</a:t>
            </a:r>
            <a:endParaRPr lang="fr-FR" sz="2400" i="1" dirty="0">
              <a:solidFill>
                <a:srgbClr val="FF0000"/>
              </a:solidFill>
            </a:endParaRPr>
          </a:p>
          <a:p>
            <a:pPr fontAlgn="auto"/>
            <a:endParaRPr lang="fr-FR" sz="2000" i="1" dirty="0"/>
          </a:p>
          <a:p>
            <a:pPr fontAlgn="auto"/>
            <a:endParaRPr lang="fr-FR" sz="2000" i="1" dirty="0"/>
          </a:p>
          <a:p>
            <a:pPr fontAlgn="auto"/>
            <a:endParaRPr lang="fr-FR" sz="2000" i="1" dirty="0"/>
          </a:p>
        </p:txBody>
      </p:sp>
      <p:grpSp>
        <p:nvGrpSpPr>
          <p:cNvPr id="50" name="Groupe 49"/>
          <p:cNvGrpSpPr/>
          <p:nvPr/>
        </p:nvGrpSpPr>
        <p:grpSpPr>
          <a:xfrm>
            <a:off x="539552" y="1412776"/>
            <a:ext cx="3131517" cy="2924944"/>
            <a:chOff x="539552" y="1412776"/>
            <a:chExt cx="3131517" cy="2924944"/>
          </a:xfrm>
        </p:grpSpPr>
        <p:grpSp>
          <p:nvGrpSpPr>
            <p:cNvPr id="51" name="Group 2"/>
            <p:cNvGrpSpPr>
              <a:grpSpLocks/>
            </p:cNvGrpSpPr>
            <p:nvPr/>
          </p:nvGrpSpPr>
          <p:grpSpPr bwMode="auto">
            <a:xfrm>
              <a:off x="539552" y="1412776"/>
              <a:ext cx="3131517" cy="2924944"/>
              <a:chOff x="109667468" y="107691382"/>
              <a:chExt cx="4175253" cy="4081171"/>
            </a:xfrm>
          </p:grpSpPr>
          <p:pic>
            <p:nvPicPr>
              <p:cNvPr id="54" name="Picture 3" descr="terre_2"/>
              <p:cNvPicPr>
                <a:picLocks noChangeAspect="1" noChangeArrowheads="1"/>
              </p:cNvPicPr>
              <p:nvPr/>
            </p:nvPicPr>
            <p:blipFill>
              <a:blip r:embed="rId6" cstate="print"/>
              <a:srcRect/>
              <a:stretch>
                <a:fillRect/>
              </a:stretch>
            </p:blipFill>
            <p:spPr bwMode="auto">
              <a:xfrm>
                <a:off x="109873807" y="107807775"/>
                <a:ext cx="3795057" cy="3837224"/>
              </a:xfrm>
              <a:prstGeom prst="rect">
                <a:avLst/>
              </a:prstGeom>
              <a:noFill/>
              <a:ln w="9525" algn="in">
                <a:noFill/>
                <a:miter lim="800000"/>
                <a:headEnd/>
                <a:tailEnd/>
              </a:ln>
              <a:effectLst/>
            </p:spPr>
          </p:pic>
          <p:pic>
            <p:nvPicPr>
              <p:cNvPr id="55" name="Picture 4" descr="legende_routeur_V2"/>
              <p:cNvPicPr>
                <a:picLocks noChangeAspect="1" noChangeArrowheads="1"/>
              </p:cNvPicPr>
              <p:nvPr/>
            </p:nvPicPr>
            <p:blipFill>
              <a:blip r:embed="rId7" cstate="print"/>
              <a:srcRect/>
              <a:stretch>
                <a:fillRect/>
              </a:stretch>
            </p:blipFill>
            <p:spPr bwMode="auto">
              <a:xfrm>
                <a:off x="111166380" y="109853475"/>
                <a:ext cx="780682" cy="330508"/>
              </a:xfrm>
              <a:prstGeom prst="rect">
                <a:avLst/>
              </a:prstGeom>
              <a:noFill/>
              <a:ln w="9525" algn="in">
                <a:noFill/>
                <a:miter lim="800000"/>
                <a:headEnd/>
                <a:tailEnd/>
              </a:ln>
              <a:effectLst/>
            </p:spPr>
          </p:pic>
          <p:pic>
            <p:nvPicPr>
              <p:cNvPr id="56" name="Picture 5" descr="legende_routeur_V2"/>
              <p:cNvPicPr>
                <a:picLocks noChangeAspect="1" noChangeArrowheads="1"/>
              </p:cNvPicPr>
              <p:nvPr/>
            </p:nvPicPr>
            <p:blipFill>
              <a:blip r:embed="rId7" cstate="print"/>
              <a:srcRect/>
              <a:stretch>
                <a:fillRect/>
              </a:stretch>
            </p:blipFill>
            <p:spPr bwMode="auto">
              <a:xfrm>
                <a:off x="110776039" y="110615775"/>
                <a:ext cx="780682" cy="330508"/>
              </a:xfrm>
              <a:prstGeom prst="rect">
                <a:avLst/>
              </a:prstGeom>
              <a:noFill/>
              <a:ln w="9525" algn="in">
                <a:noFill/>
                <a:miter lim="800000"/>
                <a:headEnd/>
                <a:tailEnd/>
              </a:ln>
              <a:effectLst/>
            </p:spPr>
          </p:pic>
          <p:pic>
            <p:nvPicPr>
              <p:cNvPr id="57" name="Picture 6" descr="legende_routeur_V2"/>
              <p:cNvPicPr>
                <a:picLocks noChangeAspect="1" noChangeArrowheads="1"/>
              </p:cNvPicPr>
              <p:nvPr/>
            </p:nvPicPr>
            <p:blipFill>
              <a:blip r:embed="rId7" cstate="print"/>
              <a:srcRect/>
              <a:stretch>
                <a:fillRect/>
              </a:stretch>
            </p:blipFill>
            <p:spPr bwMode="auto">
              <a:xfrm>
                <a:off x="111682547" y="110781029"/>
                <a:ext cx="780682" cy="330508"/>
              </a:xfrm>
              <a:prstGeom prst="rect">
                <a:avLst/>
              </a:prstGeom>
              <a:noFill/>
              <a:ln w="9525" algn="in">
                <a:noFill/>
                <a:miter lim="800000"/>
                <a:headEnd/>
                <a:tailEnd/>
              </a:ln>
              <a:effectLst/>
            </p:spPr>
          </p:pic>
          <p:pic>
            <p:nvPicPr>
              <p:cNvPr id="58" name="Picture 7" descr="legende_routeur_V2"/>
              <p:cNvPicPr>
                <a:picLocks noChangeAspect="1" noChangeArrowheads="1"/>
              </p:cNvPicPr>
              <p:nvPr/>
            </p:nvPicPr>
            <p:blipFill>
              <a:blip r:embed="rId7" cstate="print"/>
              <a:srcRect/>
              <a:stretch>
                <a:fillRect/>
              </a:stretch>
            </p:blipFill>
            <p:spPr bwMode="auto">
              <a:xfrm>
                <a:off x="111780150" y="111111537"/>
                <a:ext cx="780682" cy="330508"/>
              </a:xfrm>
              <a:prstGeom prst="rect">
                <a:avLst/>
              </a:prstGeom>
              <a:noFill/>
              <a:ln w="9525" algn="in">
                <a:noFill/>
                <a:miter lim="800000"/>
                <a:headEnd/>
                <a:tailEnd/>
              </a:ln>
              <a:effectLst/>
            </p:spPr>
          </p:pic>
          <p:pic>
            <p:nvPicPr>
              <p:cNvPr id="59" name="Picture 8" descr="legende_routeur_V2"/>
              <p:cNvPicPr>
                <a:picLocks noChangeAspect="1" noChangeArrowheads="1"/>
              </p:cNvPicPr>
              <p:nvPr/>
            </p:nvPicPr>
            <p:blipFill>
              <a:blip r:embed="rId7" cstate="print"/>
              <a:srcRect/>
              <a:stretch>
                <a:fillRect/>
              </a:stretch>
            </p:blipFill>
            <p:spPr bwMode="auto">
              <a:xfrm>
                <a:off x="110448150" y="110946283"/>
                <a:ext cx="780682" cy="330508"/>
              </a:xfrm>
              <a:prstGeom prst="rect">
                <a:avLst/>
              </a:prstGeom>
              <a:noFill/>
              <a:ln w="9525" algn="in">
                <a:noFill/>
                <a:miter lim="800000"/>
                <a:headEnd/>
                <a:tailEnd/>
              </a:ln>
              <a:effectLst/>
            </p:spPr>
          </p:pic>
          <p:pic>
            <p:nvPicPr>
              <p:cNvPr id="60" name="Picture 9" descr="legende_routeur_V2_couleur"/>
              <p:cNvPicPr>
                <a:picLocks noChangeAspect="1" noChangeArrowheads="1"/>
              </p:cNvPicPr>
              <p:nvPr/>
            </p:nvPicPr>
            <p:blipFill>
              <a:blip r:embed="rId8" cstate="print"/>
              <a:srcRect/>
              <a:stretch>
                <a:fillRect/>
              </a:stretch>
            </p:blipFill>
            <p:spPr bwMode="auto">
              <a:xfrm>
                <a:off x="109995357" y="110450521"/>
                <a:ext cx="780682" cy="330507"/>
              </a:xfrm>
              <a:prstGeom prst="rect">
                <a:avLst/>
              </a:prstGeom>
              <a:noFill/>
              <a:ln w="9525" algn="in">
                <a:noFill/>
                <a:miter lim="800000"/>
                <a:headEnd/>
                <a:tailEnd/>
              </a:ln>
              <a:effectLst/>
            </p:spPr>
          </p:pic>
          <p:pic>
            <p:nvPicPr>
              <p:cNvPr id="61" name="Picture 10" descr="legende_routeur_V2"/>
              <p:cNvPicPr>
                <a:picLocks noChangeAspect="1" noChangeArrowheads="1"/>
              </p:cNvPicPr>
              <p:nvPr/>
            </p:nvPicPr>
            <p:blipFill>
              <a:blip r:embed="rId7" cstate="print"/>
              <a:srcRect/>
              <a:stretch>
                <a:fillRect/>
              </a:stretch>
            </p:blipFill>
            <p:spPr bwMode="auto">
              <a:xfrm>
                <a:off x="110531468" y="110120013"/>
                <a:ext cx="780682" cy="330508"/>
              </a:xfrm>
              <a:prstGeom prst="rect">
                <a:avLst/>
              </a:prstGeom>
              <a:noFill/>
              <a:ln w="9525" algn="in">
                <a:noFill/>
                <a:miter lim="800000"/>
                <a:headEnd/>
                <a:tailEnd/>
              </a:ln>
              <a:effectLst/>
            </p:spPr>
          </p:pic>
          <p:pic>
            <p:nvPicPr>
              <p:cNvPr id="62" name="Picture 11" descr="legende_routeur_V2"/>
              <p:cNvPicPr>
                <a:picLocks noChangeAspect="1" noChangeArrowheads="1"/>
              </p:cNvPicPr>
              <p:nvPr/>
            </p:nvPicPr>
            <p:blipFill>
              <a:blip r:embed="rId7" cstate="print"/>
              <a:srcRect/>
              <a:stretch>
                <a:fillRect/>
              </a:stretch>
            </p:blipFill>
            <p:spPr bwMode="auto">
              <a:xfrm>
                <a:off x="109955468" y="109688221"/>
                <a:ext cx="780682" cy="330508"/>
              </a:xfrm>
              <a:prstGeom prst="rect">
                <a:avLst/>
              </a:prstGeom>
              <a:noFill/>
              <a:ln w="9525" algn="in">
                <a:noFill/>
                <a:miter lim="800000"/>
                <a:headEnd/>
                <a:tailEnd/>
              </a:ln>
              <a:effectLst/>
            </p:spPr>
          </p:pic>
          <p:pic>
            <p:nvPicPr>
              <p:cNvPr id="63" name="Picture 12" descr="legende_routeur_V2"/>
              <p:cNvPicPr>
                <a:picLocks noChangeAspect="1" noChangeArrowheads="1"/>
              </p:cNvPicPr>
              <p:nvPr/>
            </p:nvPicPr>
            <p:blipFill>
              <a:blip r:embed="rId7" cstate="print"/>
              <a:srcRect/>
              <a:stretch>
                <a:fillRect/>
              </a:stretch>
            </p:blipFill>
            <p:spPr bwMode="auto">
              <a:xfrm>
                <a:off x="110244209" y="109357713"/>
                <a:ext cx="780682" cy="330508"/>
              </a:xfrm>
              <a:prstGeom prst="rect">
                <a:avLst/>
              </a:prstGeom>
              <a:noFill/>
              <a:ln w="9525" algn="in">
                <a:noFill/>
                <a:miter lim="800000"/>
                <a:headEnd/>
                <a:tailEnd/>
              </a:ln>
              <a:effectLst/>
            </p:spPr>
          </p:pic>
          <p:pic>
            <p:nvPicPr>
              <p:cNvPr id="64" name="Picture 13" descr="legende_routeur_V2"/>
              <p:cNvPicPr>
                <a:picLocks noChangeAspect="1" noChangeArrowheads="1"/>
              </p:cNvPicPr>
              <p:nvPr/>
            </p:nvPicPr>
            <p:blipFill>
              <a:blip r:embed="rId7" cstate="print"/>
              <a:srcRect/>
              <a:stretch>
                <a:fillRect/>
              </a:stretch>
            </p:blipFill>
            <p:spPr bwMode="auto">
              <a:xfrm>
                <a:off x="109667468" y="109192459"/>
                <a:ext cx="780682" cy="330508"/>
              </a:xfrm>
              <a:prstGeom prst="rect">
                <a:avLst/>
              </a:prstGeom>
              <a:noFill/>
              <a:ln w="9525" algn="in">
                <a:noFill/>
                <a:miter lim="800000"/>
                <a:headEnd/>
                <a:tailEnd/>
              </a:ln>
              <a:effectLst/>
            </p:spPr>
          </p:pic>
          <p:pic>
            <p:nvPicPr>
              <p:cNvPr id="65" name="Picture 14" descr="legende_routeur_V2"/>
              <p:cNvPicPr>
                <a:picLocks noChangeAspect="1" noChangeArrowheads="1"/>
              </p:cNvPicPr>
              <p:nvPr/>
            </p:nvPicPr>
            <p:blipFill>
              <a:blip r:embed="rId7" cstate="print"/>
              <a:srcRect/>
              <a:stretch>
                <a:fillRect/>
              </a:stretch>
            </p:blipFill>
            <p:spPr bwMode="auto">
              <a:xfrm>
                <a:off x="110345809" y="108861951"/>
                <a:ext cx="780682" cy="330508"/>
              </a:xfrm>
              <a:prstGeom prst="rect">
                <a:avLst/>
              </a:prstGeom>
              <a:noFill/>
              <a:ln w="9525" algn="in">
                <a:noFill/>
                <a:miter lim="800000"/>
                <a:headEnd/>
                <a:tailEnd/>
              </a:ln>
              <a:effectLst/>
            </p:spPr>
          </p:pic>
          <p:pic>
            <p:nvPicPr>
              <p:cNvPr id="66" name="Picture 15" descr="legende_routeur_V2"/>
              <p:cNvPicPr>
                <a:picLocks noChangeAspect="1" noChangeArrowheads="1"/>
              </p:cNvPicPr>
              <p:nvPr/>
            </p:nvPicPr>
            <p:blipFill>
              <a:blip r:embed="rId7" cstate="print"/>
              <a:srcRect/>
              <a:stretch>
                <a:fillRect/>
              </a:stretch>
            </p:blipFill>
            <p:spPr bwMode="auto">
              <a:xfrm>
                <a:off x="111389809" y="107691382"/>
                <a:ext cx="780682" cy="330508"/>
              </a:xfrm>
              <a:prstGeom prst="rect">
                <a:avLst/>
              </a:prstGeom>
              <a:noFill/>
              <a:ln w="9525" algn="in">
                <a:noFill/>
                <a:miter lim="800000"/>
                <a:headEnd/>
                <a:tailEnd/>
              </a:ln>
              <a:effectLst/>
            </p:spPr>
          </p:pic>
          <p:pic>
            <p:nvPicPr>
              <p:cNvPr id="67" name="Picture 16" descr="legende_routeur_V2"/>
              <p:cNvPicPr>
                <a:picLocks noChangeAspect="1" noChangeArrowheads="1"/>
              </p:cNvPicPr>
              <p:nvPr/>
            </p:nvPicPr>
            <p:blipFill>
              <a:blip r:embed="rId7" cstate="print"/>
              <a:srcRect/>
              <a:stretch>
                <a:fillRect/>
              </a:stretch>
            </p:blipFill>
            <p:spPr bwMode="auto">
              <a:xfrm>
                <a:off x="112537980" y="111225075"/>
                <a:ext cx="780682" cy="330508"/>
              </a:xfrm>
              <a:prstGeom prst="rect">
                <a:avLst/>
              </a:prstGeom>
              <a:noFill/>
              <a:ln w="9525" algn="in">
                <a:noFill/>
                <a:miter lim="800000"/>
                <a:headEnd/>
                <a:tailEnd/>
              </a:ln>
              <a:effectLst/>
            </p:spPr>
          </p:pic>
          <p:pic>
            <p:nvPicPr>
              <p:cNvPr id="68" name="Picture 17" descr="legende_routeur_V2"/>
              <p:cNvPicPr>
                <a:picLocks noChangeAspect="1" noChangeArrowheads="1"/>
              </p:cNvPicPr>
              <p:nvPr/>
            </p:nvPicPr>
            <p:blipFill>
              <a:blip r:embed="rId7" cstate="print"/>
              <a:srcRect/>
              <a:stretch>
                <a:fillRect/>
              </a:stretch>
            </p:blipFill>
            <p:spPr bwMode="auto">
              <a:xfrm>
                <a:off x="112498809" y="108383775"/>
                <a:ext cx="780682" cy="330508"/>
              </a:xfrm>
              <a:prstGeom prst="rect">
                <a:avLst/>
              </a:prstGeom>
              <a:noFill/>
              <a:ln w="9525" algn="in">
                <a:noFill/>
                <a:miter lim="800000"/>
                <a:headEnd/>
                <a:tailEnd/>
              </a:ln>
              <a:effectLst/>
            </p:spPr>
          </p:pic>
          <p:pic>
            <p:nvPicPr>
              <p:cNvPr id="69" name="Picture 18" descr="legende_routeur_V2"/>
              <p:cNvPicPr>
                <a:picLocks noChangeAspect="1" noChangeArrowheads="1"/>
              </p:cNvPicPr>
              <p:nvPr/>
            </p:nvPicPr>
            <p:blipFill>
              <a:blip r:embed="rId7" cstate="print"/>
              <a:srcRect/>
              <a:stretch>
                <a:fillRect/>
              </a:stretch>
            </p:blipFill>
            <p:spPr bwMode="auto">
              <a:xfrm>
                <a:off x="111947062" y="108383775"/>
                <a:ext cx="780682" cy="330508"/>
              </a:xfrm>
              <a:prstGeom prst="rect">
                <a:avLst/>
              </a:prstGeom>
              <a:noFill/>
              <a:ln w="9525" algn="in">
                <a:noFill/>
                <a:miter lim="800000"/>
                <a:headEnd/>
                <a:tailEnd/>
              </a:ln>
              <a:effectLst/>
            </p:spPr>
          </p:pic>
          <p:pic>
            <p:nvPicPr>
              <p:cNvPr id="70" name="Picture 19" descr="legende_routeur_V2"/>
              <p:cNvPicPr>
                <a:picLocks noChangeAspect="1" noChangeArrowheads="1"/>
              </p:cNvPicPr>
              <p:nvPr/>
            </p:nvPicPr>
            <p:blipFill>
              <a:blip r:embed="rId7" cstate="print"/>
              <a:srcRect/>
              <a:stretch>
                <a:fillRect/>
              </a:stretch>
            </p:blipFill>
            <p:spPr bwMode="auto">
              <a:xfrm>
                <a:off x="112490539" y="110222083"/>
                <a:ext cx="780682" cy="330508"/>
              </a:xfrm>
              <a:prstGeom prst="rect">
                <a:avLst/>
              </a:prstGeom>
              <a:noFill/>
              <a:ln w="9525" algn="in">
                <a:noFill/>
                <a:miter lim="800000"/>
                <a:headEnd/>
                <a:tailEnd/>
              </a:ln>
              <a:effectLst/>
            </p:spPr>
          </p:pic>
          <p:pic>
            <p:nvPicPr>
              <p:cNvPr id="71" name="Picture 20" descr="legende_routeur_V2"/>
              <p:cNvPicPr>
                <a:picLocks noChangeAspect="1" noChangeArrowheads="1"/>
              </p:cNvPicPr>
              <p:nvPr/>
            </p:nvPicPr>
            <p:blipFill>
              <a:blip r:embed="rId7" cstate="print"/>
              <a:srcRect/>
              <a:stretch>
                <a:fillRect/>
              </a:stretch>
            </p:blipFill>
            <p:spPr bwMode="auto">
              <a:xfrm>
                <a:off x="111556721" y="110120013"/>
                <a:ext cx="780682" cy="330508"/>
              </a:xfrm>
              <a:prstGeom prst="rect">
                <a:avLst/>
              </a:prstGeom>
              <a:noFill/>
              <a:ln w="9525" algn="in">
                <a:noFill/>
                <a:miter lim="800000"/>
                <a:headEnd/>
                <a:tailEnd/>
              </a:ln>
              <a:effectLst/>
            </p:spPr>
          </p:pic>
          <p:pic>
            <p:nvPicPr>
              <p:cNvPr id="72" name="Picture 21" descr="legende_routeur_V2"/>
              <p:cNvPicPr>
                <a:picLocks noChangeAspect="1" noChangeArrowheads="1"/>
              </p:cNvPicPr>
              <p:nvPr/>
            </p:nvPicPr>
            <p:blipFill>
              <a:blip r:embed="rId7" cstate="print"/>
              <a:srcRect/>
              <a:stretch>
                <a:fillRect/>
              </a:stretch>
            </p:blipFill>
            <p:spPr bwMode="auto">
              <a:xfrm>
                <a:off x="112785124" y="109522967"/>
                <a:ext cx="780682" cy="330508"/>
              </a:xfrm>
              <a:prstGeom prst="rect">
                <a:avLst/>
              </a:prstGeom>
              <a:noFill/>
              <a:ln w="9525" algn="in">
                <a:noFill/>
                <a:miter lim="800000"/>
                <a:headEnd/>
                <a:tailEnd/>
              </a:ln>
              <a:effectLst/>
            </p:spPr>
          </p:pic>
          <p:pic>
            <p:nvPicPr>
              <p:cNvPr id="73" name="Picture 22" descr="legende_routeur_V2"/>
              <p:cNvPicPr>
                <a:picLocks noChangeAspect="1" noChangeArrowheads="1"/>
              </p:cNvPicPr>
              <p:nvPr/>
            </p:nvPicPr>
            <p:blipFill>
              <a:blip r:embed="rId7" cstate="print"/>
              <a:srcRect/>
              <a:stretch>
                <a:fillRect/>
              </a:stretch>
            </p:blipFill>
            <p:spPr bwMode="auto">
              <a:xfrm>
                <a:off x="112928321" y="110583871"/>
                <a:ext cx="780682" cy="330508"/>
              </a:xfrm>
              <a:prstGeom prst="rect">
                <a:avLst/>
              </a:prstGeom>
              <a:noFill/>
              <a:ln w="9525" algn="in">
                <a:noFill/>
                <a:miter lim="800000"/>
                <a:headEnd/>
                <a:tailEnd/>
              </a:ln>
              <a:effectLst/>
            </p:spPr>
          </p:pic>
          <p:pic>
            <p:nvPicPr>
              <p:cNvPr id="74" name="Picture 23" descr="legende_routeur_V2"/>
              <p:cNvPicPr>
                <a:picLocks noChangeAspect="1" noChangeArrowheads="1"/>
              </p:cNvPicPr>
              <p:nvPr/>
            </p:nvPicPr>
            <p:blipFill>
              <a:blip r:embed="rId7" cstate="print"/>
              <a:srcRect/>
              <a:stretch>
                <a:fillRect/>
              </a:stretch>
            </p:blipFill>
            <p:spPr bwMode="auto">
              <a:xfrm>
                <a:off x="112889150" y="109027205"/>
                <a:ext cx="780682" cy="330508"/>
              </a:xfrm>
              <a:prstGeom prst="rect">
                <a:avLst/>
              </a:prstGeom>
              <a:noFill/>
              <a:ln w="9525" algn="in">
                <a:noFill/>
                <a:miter lim="800000"/>
                <a:headEnd/>
                <a:tailEnd/>
              </a:ln>
              <a:effectLst/>
            </p:spPr>
          </p:pic>
          <p:pic>
            <p:nvPicPr>
              <p:cNvPr id="75" name="Picture 24" descr="legende_routeur_V2"/>
              <p:cNvPicPr>
                <a:picLocks noChangeAspect="1" noChangeArrowheads="1"/>
              </p:cNvPicPr>
              <p:nvPr/>
            </p:nvPicPr>
            <p:blipFill>
              <a:blip r:embed="rId7" cstate="print"/>
              <a:srcRect/>
              <a:stretch>
                <a:fillRect/>
              </a:stretch>
            </p:blipFill>
            <p:spPr bwMode="auto">
              <a:xfrm>
                <a:off x="113062039" y="108714283"/>
                <a:ext cx="780682" cy="330508"/>
              </a:xfrm>
              <a:prstGeom prst="rect">
                <a:avLst/>
              </a:prstGeom>
              <a:noFill/>
              <a:ln w="9525" algn="in">
                <a:noFill/>
                <a:miter lim="800000"/>
                <a:headEnd/>
                <a:tailEnd/>
              </a:ln>
              <a:effectLst/>
            </p:spPr>
          </p:pic>
          <p:pic>
            <p:nvPicPr>
              <p:cNvPr id="76" name="Picture 25" descr="legende_routeur_V2"/>
              <p:cNvPicPr>
                <a:picLocks noChangeAspect="1" noChangeArrowheads="1"/>
              </p:cNvPicPr>
              <p:nvPr/>
            </p:nvPicPr>
            <p:blipFill>
              <a:blip r:embed="rId7" cstate="print"/>
              <a:srcRect/>
              <a:stretch>
                <a:fillRect/>
              </a:stretch>
            </p:blipFill>
            <p:spPr bwMode="auto">
              <a:xfrm>
                <a:off x="110999468" y="108074521"/>
                <a:ext cx="780682" cy="330508"/>
              </a:xfrm>
              <a:prstGeom prst="rect">
                <a:avLst/>
              </a:prstGeom>
              <a:noFill/>
              <a:ln w="9525" algn="in">
                <a:noFill/>
                <a:miter lim="800000"/>
                <a:headEnd/>
                <a:tailEnd/>
              </a:ln>
              <a:effectLst/>
            </p:spPr>
          </p:pic>
          <p:pic>
            <p:nvPicPr>
              <p:cNvPr id="77" name="Picture 26" descr="legende_routeur_V2"/>
              <p:cNvPicPr>
                <a:picLocks noChangeAspect="1" noChangeArrowheads="1"/>
              </p:cNvPicPr>
              <p:nvPr/>
            </p:nvPicPr>
            <p:blipFill>
              <a:blip r:embed="rId7" cstate="print"/>
              <a:srcRect/>
              <a:stretch>
                <a:fillRect/>
              </a:stretch>
            </p:blipFill>
            <p:spPr bwMode="auto">
              <a:xfrm>
                <a:off x="110288825" y="108218521"/>
                <a:ext cx="780682" cy="330508"/>
              </a:xfrm>
              <a:prstGeom prst="rect">
                <a:avLst/>
              </a:prstGeom>
              <a:noFill/>
              <a:ln w="9525" algn="in">
                <a:noFill/>
                <a:miter lim="800000"/>
                <a:headEnd/>
                <a:tailEnd/>
              </a:ln>
              <a:effectLst/>
            </p:spPr>
          </p:pic>
          <p:pic>
            <p:nvPicPr>
              <p:cNvPr id="78" name="Picture 27" descr="legende_routeur_V2"/>
              <p:cNvPicPr>
                <a:picLocks noChangeAspect="1" noChangeArrowheads="1"/>
              </p:cNvPicPr>
              <p:nvPr/>
            </p:nvPicPr>
            <p:blipFill>
              <a:blip r:embed="rId7" cstate="print"/>
              <a:srcRect/>
              <a:stretch>
                <a:fillRect/>
              </a:stretch>
            </p:blipFill>
            <p:spPr bwMode="auto">
              <a:xfrm>
                <a:off x="112463229" y="108861951"/>
                <a:ext cx="780682" cy="330508"/>
              </a:xfrm>
              <a:prstGeom prst="rect">
                <a:avLst/>
              </a:prstGeom>
              <a:noFill/>
              <a:ln w="9525" algn="in">
                <a:noFill/>
                <a:miter lim="800000"/>
                <a:headEnd/>
                <a:tailEnd/>
              </a:ln>
              <a:effectLst/>
            </p:spPr>
          </p:pic>
          <p:pic>
            <p:nvPicPr>
              <p:cNvPr id="79" name="Picture 28" descr="legende_routeur_V2"/>
              <p:cNvPicPr>
                <a:picLocks noChangeAspect="1" noChangeArrowheads="1"/>
              </p:cNvPicPr>
              <p:nvPr/>
            </p:nvPicPr>
            <p:blipFill>
              <a:blip r:embed="rId7" cstate="print"/>
              <a:srcRect/>
              <a:stretch>
                <a:fillRect/>
              </a:stretch>
            </p:blipFill>
            <p:spPr bwMode="auto">
              <a:xfrm>
                <a:off x="113062039" y="109954759"/>
                <a:ext cx="780682" cy="330508"/>
              </a:xfrm>
              <a:prstGeom prst="rect">
                <a:avLst/>
              </a:prstGeom>
              <a:noFill/>
              <a:ln w="9525" algn="in">
                <a:noFill/>
                <a:miter lim="800000"/>
                <a:headEnd/>
                <a:tailEnd/>
              </a:ln>
              <a:effectLst/>
            </p:spPr>
          </p:pic>
          <p:pic>
            <p:nvPicPr>
              <p:cNvPr id="80" name="Picture 29" descr="legende_routeur_V2"/>
              <p:cNvPicPr>
                <a:picLocks noChangeAspect="1" noChangeArrowheads="1"/>
              </p:cNvPicPr>
              <p:nvPr/>
            </p:nvPicPr>
            <p:blipFill>
              <a:blip r:embed="rId7" cstate="print"/>
              <a:srcRect/>
              <a:stretch>
                <a:fillRect/>
              </a:stretch>
            </p:blipFill>
            <p:spPr bwMode="auto">
              <a:xfrm>
                <a:off x="112671698" y="110875052"/>
                <a:ext cx="780682" cy="330508"/>
              </a:xfrm>
              <a:prstGeom prst="rect">
                <a:avLst/>
              </a:prstGeom>
              <a:noFill/>
              <a:ln w="9525" algn="in">
                <a:noFill/>
                <a:miter lim="800000"/>
                <a:headEnd/>
                <a:tailEnd/>
              </a:ln>
              <a:effectLst/>
            </p:spPr>
          </p:pic>
          <p:pic>
            <p:nvPicPr>
              <p:cNvPr id="81" name="Picture 30" descr="legende_routeur_V2"/>
              <p:cNvPicPr>
                <a:picLocks noChangeAspect="1" noChangeArrowheads="1"/>
              </p:cNvPicPr>
              <p:nvPr/>
            </p:nvPicPr>
            <p:blipFill>
              <a:blip r:embed="rId7" cstate="print"/>
              <a:srcRect/>
              <a:stretch>
                <a:fillRect/>
              </a:stretch>
            </p:blipFill>
            <p:spPr bwMode="auto">
              <a:xfrm>
                <a:off x="111556721" y="111442045"/>
                <a:ext cx="780682" cy="330508"/>
              </a:xfrm>
              <a:prstGeom prst="rect">
                <a:avLst/>
              </a:prstGeom>
              <a:noFill/>
              <a:ln w="9525" algn="in">
                <a:noFill/>
                <a:miter lim="800000"/>
                <a:headEnd/>
                <a:tailEnd/>
              </a:ln>
              <a:effectLst/>
            </p:spPr>
          </p:pic>
          <p:pic>
            <p:nvPicPr>
              <p:cNvPr id="82" name="Picture 31" descr="legende_routeur_V2"/>
              <p:cNvPicPr>
                <a:picLocks noChangeAspect="1" noChangeArrowheads="1"/>
              </p:cNvPicPr>
              <p:nvPr/>
            </p:nvPicPr>
            <p:blipFill>
              <a:blip r:embed="rId7" cstate="print"/>
              <a:srcRect/>
              <a:stretch>
                <a:fillRect/>
              </a:stretch>
            </p:blipFill>
            <p:spPr bwMode="auto">
              <a:xfrm>
                <a:off x="110999468" y="111111537"/>
                <a:ext cx="780682" cy="330508"/>
              </a:xfrm>
              <a:prstGeom prst="rect">
                <a:avLst/>
              </a:prstGeom>
              <a:noFill/>
              <a:ln w="9525" algn="in">
                <a:noFill/>
                <a:miter lim="800000"/>
                <a:headEnd/>
                <a:tailEnd/>
              </a:ln>
              <a:effectLst/>
            </p:spPr>
          </p:pic>
          <p:pic>
            <p:nvPicPr>
              <p:cNvPr id="83" name="Picture 32" descr="legende_routeur_V2"/>
              <p:cNvPicPr>
                <a:picLocks noChangeAspect="1" noChangeArrowheads="1"/>
              </p:cNvPicPr>
              <p:nvPr/>
            </p:nvPicPr>
            <p:blipFill>
              <a:blip r:embed="rId7" cstate="print"/>
              <a:srcRect/>
              <a:stretch>
                <a:fillRect/>
              </a:stretch>
            </p:blipFill>
            <p:spPr bwMode="auto">
              <a:xfrm>
                <a:off x="110776039" y="111442045"/>
                <a:ext cx="780682" cy="330508"/>
              </a:xfrm>
              <a:prstGeom prst="rect">
                <a:avLst/>
              </a:prstGeom>
              <a:noFill/>
              <a:ln w="9525" algn="in">
                <a:noFill/>
                <a:miter lim="800000"/>
                <a:headEnd/>
                <a:tailEnd/>
              </a:ln>
              <a:effectLst/>
            </p:spPr>
          </p:pic>
          <p:pic>
            <p:nvPicPr>
              <p:cNvPr id="84" name="Picture 33" descr="legende_antenne"/>
              <p:cNvPicPr>
                <a:picLocks noChangeAspect="1" noChangeArrowheads="1"/>
              </p:cNvPicPr>
              <p:nvPr/>
            </p:nvPicPr>
            <p:blipFill>
              <a:blip r:embed="rId9" cstate="print"/>
              <a:srcRect/>
              <a:stretch>
                <a:fillRect/>
              </a:stretch>
            </p:blipFill>
            <p:spPr bwMode="auto">
              <a:xfrm>
                <a:off x="112335320" y="110232441"/>
                <a:ext cx="553830" cy="879096"/>
              </a:xfrm>
              <a:prstGeom prst="rect">
                <a:avLst/>
              </a:prstGeom>
              <a:noFill/>
              <a:ln w="9525" algn="in">
                <a:noFill/>
                <a:miter lim="800000"/>
                <a:headEnd/>
                <a:tailEnd/>
              </a:ln>
              <a:effectLst/>
            </p:spPr>
          </p:pic>
          <p:pic>
            <p:nvPicPr>
              <p:cNvPr id="85" name="Picture 34" descr="legende_routeur_V2"/>
              <p:cNvPicPr>
                <a:picLocks noChangeAspect="1" noChangeArrowheads="1"/>
              </p:cNvPicPr>
              <p:nvPr/>
            </p:nvPicPr>
            <p:blipFill>
              <a:blip r:embed="rId7" cstate="print"/>
              <a:srcRect/>
              <a:stretch>
                <a:fillRect/>
              </a:stretch>
            </p:blipFill>
            <p:spPr bwMode="auto">
              <a:xfrm>
                <a:off x="109864281" y="110120013"/>
                <a:ext cx="780682" cy="330508"/>
              </a:xfrm>
              <a:prstGeom prst="rect">
                <a:avLst/>
              </a:prstGeom>
              <a:noFill/>
              <a:ln w="9525" algn="in">
                <a:noFill/>
                <a:miter lim="800000"/>
                <a:headEnd/>
                <a:tailEnd/>
              </a:ln>
              <a:effectLst/>
            </p:spPr>
          </p:pic>
          <p:pic>
            <p:nvPicPr>
              <p:cNvPr id="86" name="Picture 35" descr="legende_routeur_V2"/>
              <p:cNvPicPr>
                <a:picLocks noChangeAspect="1" noChangeArrowheads="1"/>
              </p:cNvPicPr>
              <p:nvPr/>
            </p:nvPicPr>
            <p:blipFill>
              <a:blip r:embed="rId7" cstate="print"/>
              <a:srcRect/>
              <a:stretch>
                <a:fillRect/>
              </a:stretch>
            </p:blipFill>
            <p:spPr bwMode="auto">
              <a:xfrm>
                <a:off x="113004659" y="110285267"/>
                <a:ext cx="780682" cy="330508"/>
              </a:xfrm>
              <a:prstGeom prst="rect">
                <a:avLst/>
              </a:prstGeom>
              <a:noFill/>
              <a:ln w="9525" algn="in">
                <a:noFill/>
                <a:miter lim="800000"/>
                <a:headEnd/>
                <a:tailEnd/>
              </a:ln>
              <a:effectLst/>
            </p:spPr>
          </p:pic>
          <p:pic>
            <p:nvPicPr>
              <p:cNvPr id="87" name="Picture 36" descr="legende_routeur_V2"/>
              <p:cNvPicPr>
                <a:picLocks noChangeAspect="1" noChangeArrowheads="1"/>
              </p:cNvPicPr>
              <p:nvPr/>
            </p:nvPicPr>
            <p:blipFill>
              <a:blip r:embed="rId7" cstate="print"/>
              <a:srcRect/>
              <a:stretch>
                <a:fillRect/>
              </a:stretch>
            </p:blipFill>
            <p:spPr bwMode="auto">
              <a:xfrm>
                <a:off x="110531468" y="107777107"/>
                <a:ext cx="780682" cy="330508"/>
              </a:xfrm>
              <a:prstGeom prst="rect">
                <a:avLst/>
              </a:prstGeom>
              <a:noFill/>
              <a:ln w="9525" algn="in">
                <a:noFill/>
                <a:miter lim="800000"/>
                <a:headEnd/>
                <a:tailEnd/>
              </a:ln>
              <a:effectLst/>
            </p:spPr>
          </p:pic>
        </p:grpSp>
        <p:cxnSp>
          <p:nvCxnSpPr>
            <p:cNvPr id="52" name="Connecteur droit 51"/>
            <p:cNvCxnSpPr/>
            <p:nvPr/>
          </p:nvCxnSpPr>
          <p:spPr>
            <a:xfrm flipV="1">
              <a:off x="1979712" y="2348880"/>
              <a:ext cx="288032" cy="648072"/>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53" name="Connecteur droit 52"/>
            <p:cNvCxnSpPr/>
            <p:nvPr/>
          </p:nvCxnSpPr>
          <p:spPr>
            <a:xfrm flipV="1">
              <a:off x="2095200" y="2088000"/>
              <a:ext cx="288032" cy="64800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e 13"/>
          <p:cNvGrpSpPr/>
          <p:nvPr/>
        </p:nvGrpSpPr>
        <p:grpSpPr>
          <a:xfrm>
            <a:off x="403225" y="74613"/>
            <a:ext cx="8417247" cy="442912"/>
            <a:chOff x="403225" y="74613"/>
            <a:chExt cx="8417247" cy="442912"/>
          </a:xfrm>
        </p:grpSpPr>
        <p:pic>
          <p:nvPicPr>
            <p:cNvPr id="1026" name="Groupe 32"/>
            <p:cNvPicPr>
              <a:picLocks noChangeArrowheads="1"/>
            </p:cNvPicPr>
            <p:nvPr/>
          </p:nvPicPr>
          <p:blipFill>
            <a:blip r:embed="rId3" cstate="print"/>
            <a:srcRect b="21065"/>
            <a:stretch>
              <a:fillRect/>
            </a:stretch>
          </p:blipFill>
          <p:spPr bwMode="auto">
            <a:xfrm>
              <a:off x="7383785" y="74613"/>
              <a:ext cx="1436687" cy="433387"/>
            </a:xfrm>
            <a:prstGeom prst="rect">
              <a:avLst/>
            </a:prstGeom>
            <a:noFill/>
          </p:spPr>
        </p:pic>
        <p:sp>
          <p:nvSpPr>
            <p:cNvPr id="1027" name="Text Box 3"/>
            <p:cNvSpPr txBox="1">
              <a:spLocks noChangeArrowheads="1"/>
            </p:cNvSpPr>
            <p:nvPr/>
          </p:nvSpPr>
          <p:spPr bwMode="auto">
            <a:xfrm>
              <a:off x="8400231" y="206375"/>
              <a:ext cx="348233" cy="277813"/>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fr-FR" sz="1600" b="1" i="0" u="none" strike="noStrike" cap="none" normalizeH="0" baseline="0" dirty="0">
                  <a:ln>
                    <a:noFill/>
                  </a:ln>
                  <a:solidFill>
                    <a:srgbClr val="FFFFFF"/>
                  </a:solidFill>
                  <a:effectLst/>
                  <a:latin typeface="Calibri" pitchFamily="34" charset="0"/>
                  <a:cs typeface="Arial" pitchFamily="34" charset="0"/>
                </a:rPr>
                <a:t>3</a:t>
              </a:r>
              <a:endParaRPr kumimoji="0" lang="fr-FR" sz="1800" b="0" i="0" u="none" strike="noStrike" cap="none" normalizeH="0" baseline="0" dirty="0">
                <a:ln>
                  <a:noFill/>
                </a:ln>
                <a:solidFill>
                  <a:schemeClr val="tx1"/>
                </a:solidFill>
                <a:effectLst/>
                <a:latin typeface="Arial" pitchFamily="34" charset="0"/>
                <a:cs typeface="Arial" pitchFamily="34" charset="0"/>
              </a:endParaRPr>
            </a:p>
          </p:txBody>
        </p:sp>
        <p:pic>
          <p:nvPicPr>
            <p:cNvPr id="1029" name="Groupe 31"/>
            <p:cNvPicPr>
              <a:picLocks noChangeArrowheads="1"/>
            </p:cNvPicPr>
            <p:nvPr/>
          </p:nvPicPr>
          <p:blipFill>
            <a:blip r:embed="rId4" cstate="print"/>
            <a:srcRect b="21065"/>
            <a:stretch>
              <a:fillRect/>
            </a:stretch>
          </p:blipFill>
          <p:spPr bwMode="auto">
            <a:xfrm>
              <a:off x="4644008" y="74613"/>
              <a:ext cx="2763837" cy="433387"/>
            </a:xfrm>
            <a:prstGeom prst="rect">
              <a:avLst/>
            </a:prstGeom>
            <a:noFill/>
          </p:spPr>
        </p:pic>
        <p:pic>
          <p:nvPicPr>
            <p:cNvPr id="1030" name="Picture 6" descr="Logo---quadri---academie-orleans-tours"/>
            <p:cNvPicPr>
              <a:picLocks noChangeAspect="1" noChangeArrowheads="1"/>
            </p:cNvPicPr>
            <p:nvPr/>
          </p:nvPicPr>
          <p:blipFill>
            <a:blip r:embed="rId5" cstate="print"/>
            <a:srcRect l="6763" t="11957" r="7637" b="11494"/>
            <a:stretch>
              <a:fillRect/>
            </a:stretch>
          </p:blipFill>
          <p:spPr bwMode="auto">
            <a:xfrm>
              <a:off x="403225" y="74613"/>
              <a:ext cx="784225" cy="442912"/>
            </a:xfrm>
            <a:prstGeom prst="rect">
              <a:avLst/>
            </a:prstGeom>
            <a:noFill/>
          </p:spPr>
        </p:pic>
        <p:sp>
          <p:nvSpPr>
            <p:cNvPr id="1031" name="Text Box 7"/>
            <p:cNvSpPr txBox="1">
              <a:spLocks noChangeArrowheads="1"/>
            </p:cNvSpPr>
            <p:nvPr/>
          </p:nvSpPr>
          <p:spPr bwMode="auto">
            <a:xfrm>
              <a:off x="1352550" y="179388"/>
              <a:ext cx="1617663" cy="277812"/>
            </a:xfrm>
            <a:prstGeom prst="rect">
              <a:avLst/>
            </a:prstGeom>
            <a:noFill/>
            <a:ln w="9525">
              <a:noFill/>
              <a:miter lim="800000"/>
              <a:headEnd/>
              <a:tailEnd/>
            </a:ln>
          </p:spPr>
          <p:txBody>
            <a:bodyPr vert="horz" wrap="square" lIns="91440" tIns="45720" rIns="91440" bIns="4572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fr-FR" sz="1100" b="0" i="0" u="none" strike="noStrike" cap="none" normalizeH="0" baseline="0">
                  <a:ln>
                    <a:noFill/>
                  </a:ln>
                  <a:solidFill>
                    <a:srgbClr val="808080"/>
                  </a:solidFill>
                  <a:effectLst/>
                  <a:latin typeface="Calibri" pitchFamily="34" charset="0"/>
                  <a:cs typeface="Arial" pitchFamily="34" charset="0"/>
                </a:rPr>
                <a:t>B.O du 29 février 2024</a:t>
              </a:r>
              <a:endParaRPr kumimoji="0" lang="fr-FR" sz="1800" b="0" i="0" u="none" strike="noStrike" cap="none" normalizeH="0" baseline="0">
                <a:ln>
                  <a:noFill/>
                </a:ln>
                <a:solidFill>
                  <a:schemeClr val="tx1"/>
                </a:solidFill>
                <a:effectLst/>
                <a:latin typeface="Arial" pitchFamily="34" charset="0"/>
                <a:cs typeface="Arial" pitchFamily="34" charset="0"/>
              </a:endParaRPr>
            </a:p>
          </p:txBody>
        </p:sp>
        <p:sp>
          <p:nvSpPr>
            <p:cNvPr id="1032" name="Text Box 8"/>
            <p:cNvSpPr txBox="1">
              <a:spLocks noChangeArrowheads="1"/>
            </p:cNvSpPr>
            <p:nvPr/>
          </p:nvSpPr>
          <p:spPr bwMode="auto">
            <a:xfrm>
              <a:off x="7704000" y="206375"/>
              <a:ext cx="276225" cy="276225"/>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fr-FR" sz="1600" b="1" i="0" u="none" strike="noStrike" cap="none" normalizeH="0" baseline="0" dirty="0">
                  <a:ln>
                    <a:noFill/>
                  </a:ln>
                  <a:solidFill>
                    <a:srgbClr val="FFFFFF"/>
                  </a:solidFill>
                  <a:effectLst/>
                  <a:latin typeface="Calibri" pitchFamily="34" charset="0"/>
                  <a:cs typeface="Arial" pitchFamily="34" charset="0"/>
                </a:rPr>
                <a:t>5</a:t>
              </a:r>
              <a:endParaRPr kumimoji="0" lang="fr-FR" sz="1800" b="0" i="0" u="none" strike="noStrike" cap="none" normalizeH="0" baseline="0" dirty="0">
                <a:ln>
                  <a:noFill/>
                </a:ln>
                <a:solidFill>
                  <a:schemeClr val="tx1"/>
                </a:solidFill>
                <a:effectLst/>
                <a:latin typeface="Arial" pitchFamily="34" charset="0"/>
                <a:cs typeface="Arial" pitchFamily="34" charset="0"/>
              </a:endParaRPr>
            </a:p>
          </p:txBody>
        </p:sp>
        <p:sp>
          <p:nvSpPr>
            <p:cNvPr id="11" name="Ellipse 10"/>
            <p:cNvSpPr/>
            <p:nvPr/>
          </p:nvSpPr>
          <p:spPr>
            <a:xfrm>
              <a:off x="7740000" y="260648"/>
              <a:ext cx="216024" cy="216024"/>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2" name="Ellipse 11"/>
            <p:cNvSpPr/>
            <p:nvPr/>
          </p:nvSpPr>
          <p:spPr>
            <a:xfrm>
              <a:off x="8100392" y="260648"/>
              <a:ext cx="216024" cy="216024"/>
            </a:xfrm>
            <a:prstGeom prst="ellipse">
              <a:avLst/>
            </a:prstGeom>
            <a:solidFill>
              <a:srgbClr val="AA2C7D"/>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3" name="Ellipse 12"/>
            <p:cNvSpPr/>
            <p:nvPr/>
          </p:nvSpPr>
          <p:spPr>
            <a:xfrm>
              <a:off x="8460432" y="260648"/>
              <a:ext cx="216024" cy="216024"/>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028" name="Text Box 4"/>
            <p:cNvSpPr txBox="1">
              <a:spLocks noChangeArrowheads="1"/>
            </p:cNvSpPr>
            <p:nvPr/>
          </p:nvSpPr>
          <p:spPr bwMode="auto">
            <a:xfrm>
              <a:off x="8010847" y="206375"/>
              <a:ext cx="377577" cy="277813"/>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fr-FR" sz="1600" b="1" i="0" u="none" strike="noStrike" cap="none" normalizeH="0" baseline="0" dirty="0">
                  <a:ln>
                    <a:noFill/>
                  </a:ln>
                  <a:solidFill>
                    <a:srgbClr val="FFFFFF"/>
                  </a:solidFill>
                  <a:effectLst/>
                  <a:latin typeface="Calibri" pitchFamily="34" charset="0"/>
                  <a:cs typeface="Arial" pitchFamily="34" charset="0"/>
                </a:rPr>
                <a:t> 4</a:t>
              </a:r>
              <a:endParaRPr kumimoji="0" lang="fr-FR" sz="1800" b="0" i="0" u="none" strike="noStrike" cap="none" normalizeH="0" baseline="0" dirty="0">
                <a:ln>
                  <a:noFill/>
                </a:ln>
                <a:solidFill>
                  <a:schemeClr val="tx1"/>
                </a:solidFill>
                <a:effectLst/>
                <a:latin typeface="Arial" pitchFamily="34" charset="0"/>
                <a:cs typeface="Arial" pitchFamily="34" charset="0"/>
              </a:endParaRPr>
            </a:p>
          </p:txBody>
        </p:sp>
      </p:grpSp>
      <p:sp>
        <p:nvSpPr>
          <p:cNvPr id="16" name="Titre 1"/>
          <p:cNvSpPr txBox="1">
            <a:spLocks/>
          </p:cNvSpPr>
          <p:nvPr/>
        </p:nvSpPr>
        <p:spPr>
          <a:xfrm>
            <a:off x="395536" y="548681"/>
            <a:ext cx="1800200" cy="432047"/>
          </a:xfrm>
          <a:prstGeom prst="rect">
            <a:avLst/>
          </a:prstGeom>
        </p:spPr>
        <p:txBody>
          <a:bodyPr vert="horz" lIns="91440" tIns="45720" rIns="91440" bIns="45720" rtlCol="0" anchor="ctr">
            <a:noAutofit/>
          </a:bodyPr>
          <a:lstStyle/>
          <a:p>
            <a:pPr lvl="0" algn="ctr">
              <a:spcBef>
                <a:spcPct val="0"/>
              </a:spcBef>
            </a:pPr>
            <a:r>
              <a:rPr lang="fr-FR" sz="2400" dirty="0"/>
              <a:t>ETAPE n°5-3</a:t>
            </a:r>
            <a:endParaRPr kumimoji="0" lang="fr-FR" sz="2400" b="0" i="0" u="none" strike="noStrike" kern="1200" cap="none" spc="0" normalizeH="0" baseline="0" noProof="0" dirty="0">
              <a:ln>
                <a:noFill/>
              </a:ln>
              <a:solidFill>
                <a:schemeClr val="tx1"/>
              </a:solidFill>
              <a:effectLst/>
              <a:uLnTx/>
              <a:uFillTx/>
              <a:latin typeface="+mj-lt"/>
              <a:ea typeface="+mj-ea"/>
              <a:cs typeface="+mj-cs"/>
            </a:endParaRPr>
          </a:p>
        </p:txBody>
      </p:sp>
      <p:sp>
        <p:nvSpPr>
          <p:cNvPr id="17" name="ZoneTexte 16"/>
          <p:cNvSpPr txBox="1"/>
          <p:nvPr/>
        </p:nvSpPr>
        <p:spPr>
          <a:xfrm>
            <a:off x="2699792" y="836712"/>
            <a:ext cx="5976664" cy="400110"/>
          </a:xfrm>
          <a:prstGeom prst="rect">
            <a:avLst/>
          </a:prstGeom>
          <a:noFill/>
        </p:spPr>
        <p:txBody>
          <a:bodyPr wrap="square" rtlCol="0">
            <a:spAutoFit/>
          </a:bodyPr>
          <a:lstStyle/>
          <a:p>
            <a:pPr fontAlgn="auto"/>
            <a:r>
              <a:rPr lang="fr-FR" sz="2000" dirty="0">
                <a:solidFill>
                  <a:srgbClr val="FF0000"/>
                </a:solidFill>
              </a:rPr>
              <a:t>Imaginons que le routeur </a:t>
            </a:r>
            <a:r>
              <a:rPr lang="fr-FR" sz="2000" b="1" dirty="0">
                <a:solidFill>
                  <a:srgbClr val="FF0000"/>
                </a:solidFill>
              </a:rPr>
              <a:t>n°4</a:t>
            </a:r>
            <a:r>
              <a:rPr lang="fr-FR" sz="2000" dirty="0">
                <a:solidFill>
                  <a:srgbClr val="FF0000"/>
                </a:solidFill>
              </a:rPr>
              <a:t> tombe en panne.</a:t>
            </a:r>
            <a:endParaRPr lang="fr-FR" sz="2000" i="1" dirty="0">
              <a:solidFill>
                <a:srgbClr val="FF0000"/>
              </a:solidFill>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e 13"/>
          <p:cNvGrpSpPr/>
          <p:nvPr/>
        </p:nvGrpSpPr>
        <p:grpSpPr>
          <a:xfrm>
            <a:off x="403225" y="74613"/>
            <a:ext cx="8417247" cy="442912"/>
            <a:chOff x="403225" y="74613"/>
            <a:chExt cx="8417247" cy="442912"/>
          </a:xfrm>
        </p:grpSpPr>
        <p:pic>
          <p:nvPicPr>
            <p:cNvPr id="1026" name="Groupe 32"/>
            <p:cNvPicPr>
              <a:picLocks noChangeArrowheads="1"/>
            </p:cNvPicPr>
            <p:nvPr/>
          </p:nvPicPr>
          <p:blipFill>
            <a:blip r:embed="rId3" cstate="print"/>
            <a:srcRect b="21065"/>
            <a:stretch>
              <a:fillRect/>
            </a:stretch>
          </p:blipFill>
          <p:spPr bwMode="auto">
            <a:xfrm>
              <a:off x="7383785" y="74613"/>
              <a:ext cx="1436687" cy="433387"/>
            </a:xfrm>
            <a:prstGeom prst="rect">
              <a:avLst/>
            </a:prstGeom>
            <a:noFill/>
          </p:spPr>
        </p:pic>
        <p:sp>
          <p:nvSpPr>
            <p:cNvPr id="1027" name="Text Box 3"/>
            <p:cNvSpPr txBox="1">
              <a:spLocks noChangeArrowheads="1"/>
            </p:cNvSpPr>
            <p:nvPr/>
          </p:nvSpPr>
          <p:spPr bwMode="auto">
            <a:xfrm>
              <a:off x="8400231" y="206375"/>
              <a:ext cx="348233" cy="277813"/>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fr-FR" sz="1600" b="1" i="0" u="none" strike="noStrike" cap="none" normalizeH="0" baseline="0" dirty="0">
                  <a:ln>
                    <a:noFill/>
                  </a:ln>
                  <a:solidFill>
                    <a:srgbClr val="FFFFFF"/>
                  </a:solidFill>
                  <a:effectLst/>
                  <a:latin typeface="Calibri" pitchFamily="34" charset="0"/>
                  <a:cs typeface="Arial" pitchFamily="34" charset="0"/>
                </a:rPr>
                <a:t>3</a:t>
              </a:r>
              <a:endParaRPr kumimoji="0" lang="fr-FR" sz="1800" b="0" i="0" u="none" strike="noStrike" cap="none" normalizeH="0" baseline="0" dirty="0">
                <a:ln>
                  <a:noFill/>
                </a:ln>
                <a:solidFill>
                  <a:schemeClr val="tx1"/>
                </a:solidFill>
                <a:effectLst/>
                <a:latin typeface="Arial" pitchFamily="34" charset="0"/>
                <a:cs typeface="Arial" pitchFamily="34" charset="0"/>
              </a:endParaRPr>
            </a:p>
          </p:txBody>
        </p:sp>
        <p:pic>
          <p:nvPicPr>
            <p:cNvPr id="1029" name="Groupe 31"/>
            <p:cNvPicPr>
              <a:picLocks noChangeArrowheads="1"/>
            </p:cNvPicPr>
            <p:nvPr/>
          </p:nvPicPr>
          <p:blipFill>
            <a:blip r:embed="rId4" cstate="print"/>
            <a:srcRect b="21065"/>
            <a:stretch>
              <a:fillRect/>
            </a:stretch>
          </p:blipFill>
          <p:spPr bwMode="auto">
            <a:xfrm>
              <a:off x="4644008" y="74613"/>
              <a:ext cx="2763837" cy="433387"/>
            </a:xfrm>
            <a:prstGeom prst="rect">
              <a:avLst/>
            </a:prstGeom>
            <a:noFill/>
          </p:spPr>
        </p:pic>
        <p:pic>
          <p:nvPicPr>
            <p:cNvPr id="1030" name="Picture 6" descr="Logo---quadri---academie-orleans-tours"/>
            <p:cNvPicPr>
              <a:picLocks noChangeAspect="1" noChangeArrowheads="1"/>
            </p:cNvPicPr>
            <p:nvPr/>
          </p:nvPicPr>
          <p:blipFill>
            <a:blip r:embed="rId5" cstate="print"/>
            <a:srcRect l="6763" t="11957" r="7637" b="11494"/>
            <a:stretch>
              <a:fillRect/>
            </a:stretch>
          </p:blipFill>
          <p:spPr bwMode="auto">
            <a:xfrm>
              <a:off x="403225" y="74613"/>
              <a:ext cx="784225" cy="442912"/>
            </a:xfrm>
            <a:prstGeom prst="rect">
              <a:avLst/>
            </a:prstGeom>
            <a:noFill/>
          </p:spPr>
        </p:pic>
        <p:sp>
          <p:nvSpPr>
            <p:cNvPr id="1031" name="Text Box 7"/>
            <p:cNvSpPr txBox="1">
              <a:spLocks noChangeArrowheads="1"/>
            </p:cNvSpPr>
            <p:nvPr/>
          </p:nvSpPr>
          <p:spPr bwMode="auto">
            <a:xfrm>
              <a:off x="1352550" y="179388"/>
              <a:ext cx="1617663" cy="277812"/>
            </a:xfrm>
            <a:prstGeom prst="rect">
              <a:avLst/>
            </a:prstGeom>
            <a:noFill/>
            <a:ln w="9525">
              <a:noFill/>
              <a:miter lim="800000"/>
              <a:headEnd/>
              <a:tailEnd/>
            </a:ln>
          </p:spPr>
          <p:txBody>
            <a:bodyPr vert="horz" wrap="square" lIns="91440" tIns="45720" rIns="91440" bIns="4572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fr-FR" sz="1100" b="0" i="0" u="none" strike="noStrike" cap="none" normalizeH="0" baseline="0">
                  <a:ln>
                    <a:noFill/>
                  </a:ln>
                  <a:solidFill>
                    <a:srgbClr val="808080"/>
                  </a:solidFill>
                  <a:effectLst/>
                  <a:latin typeface="Calibri" pitchFamily="34" charset="0"/>
                  <a:cs typeface="Arial" pitchFamily="34" charset="0"/>
                </a:rPr>
                <a:t>B.O du 29 février 2024</a:t>
              </a:r>
              <a:endParaRPr kumimoji="0" lang="fr-FR" sz="1800" b="0" i="0" u="none" strike="noStrike" cap="none" normalizeH="0" baseline="0">
                <a:ln>
                  <a:noFill/>
                </a:ln>
                <a:solidFill>
                  <a:schemeClr val="tx1"/>
                </a:solidFill>
                <a:effectLst/>
                <a:latin typeface="Arial" pitchFamily="34" charset="0"/>
                <a:cs typeface="Arial" pitchFamily="34" charset="0"/>
              </a:endParaRPr>
            </a:p>
          </p:txBody>
        </p:sp>
        <p:sp>
          <p:nvSpPr>
            <p:cNvPr id="1032" name="Text Box 8"/>
            <p:cNvSpPr txBox="1">
              <a:spLocks noChangeArrowheads="1"/>
            </p:cNvSpPr>
            <p:nvPr/>
          </p:nvSpPr>
          <p:spPr bwMode="auto">
            <a:xfrm>
              <a:off x="7704000" y="206375"/>
              <a:ext cx="276225" cy="276225"/>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fr-FR" sz="1600" b="1" i="0" u="none" strike="noStrike" cap="none" normalizeH="0" baseline="0" dirty="0">
                  <a:ln>
                    <a:noFill/>
                  </a:ln>
                  <a:solidFill>
                    <a:srgbClr val="FFFFFF"/>
                  </a:solidFill>
                  <a:effectLst/>
                  <a:latin typeface="Calibri" pitchFamily="34" charset="0"/>
                  <a:cs typeface="Arial" pitchFamily="34" charset="0"/>
                </a:rPr>
                <a:t>5</a:t>
              </a:r>
              <a:endParaRPr kumimoji="0" lang="fr-FR" sz="1800" b="0" i="0" u="none" strike="noStrike" cap="none" normalizeH="0" baseline="0" dirty="0">
                <a:ln>
                  <a:noFill/>
                </a:ln>
                <a:solidFill>
                  <a:schemeClr val="tx1"/>
                </a:solidFill>
                <a:effectLst/>
                <a:latin typeface="Arial" pitchFamily="34" charset="0"/>
                <a:cs typeface="Arial" pitchFamily="34" charset="0"/>
              </a:endParaRPr>
            </a:p>
          </p:txBody>
        </p:sp>
        <p:sp>
          <p:nvSpPr>
            <p:cNvPr id="11" name="Ellipse 10"/>
            <p:cNvSpPr/>
            <p:nvPr/>
          </p:nvSpPr>
          <p:spPr>
            <a:xfrm>
              <a:off x="7740000" y="260648"/>
              <a:ext cx="216024" cy="216024"/>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2" name="Ellipse 11"/>
            <p:cNvSpPr/>
            <p:nvPr/>
          </p:nvSpPr>
          <p:spPr>
            <a:xfrm>
              <a:off x="8100392" y="260648"/>
              <a:ext cx="216024" cy="216024"/>
            </a:xfrm>
            <a:prstGeom prst="ellipse">
              <a:avLst/>
            </a:prstGeom>
            <a:solidFill>
              <a:srgbClr val="AA2C7D"/>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3" name="Ellipse 12"/>
            <p:cNvSpPr/>
            <p:nvPr/>
          </p:nvSpPr>
          <p:spPr>
            <a:xfrm>
              <a:off x="8460432" y="260648"/>
              <a:ext cx="216024" cy="216024"/>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028" name="Text Box 4"/>
            <p:cNvSpPr txBox="1">
              <a:spLocks noChangeArrowheads="1"/>
            </p:cNvSpPr>
            <p:nvPr/>
          </p:nvSpPr>
          <p:spPr bwMode="auto">
            <a:xfrm>
              <a:off x="8010847" y="206375"/>
              <a:ext cx="377577" cy="277813"/>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fr-FR" sz="1600" b="1" i="0" u="none" strike="noStrike" cap="none" normalizeH="0" baseline="0" dirty="0">
                  <a:ln>
                    <a:noFill/>
                  </a:ln>
                  <a:solidFill>
                    <a:srgbClr val="FFFFFF"/>
                  </a:solidFill>
                  <a:effectLst/>
                  <a:latin typeface="Calibri" pitchFamily="34" charset="0"/>
                  <a:cs typeface="Arial" pitchFamily="34" charset="0"/>
                </a:rPr>
                <a:t> 4</a:t>
              </a:r>
              <a:endParaRPr kumimoji="0" lang="fr-FR" sz="1800" b="0" i="0" u="none" strike="noStrike" cap="none" normalizeH="0" baseline="0" dirty="0">
                <a:ln>
                  <a:noFill/>
                </a:ln>
                <a:solidFill>
                  <a:schemeClr val="tx1"/>
                </a:solidFill>
                <a:effectLst/>
                <a:latin typeface="Arial" pitchFamily="34" charset="0"/>
                <a:cs typeface="Arial" pitchFamily="34" charset="0"/>
              </a:endParaRPr>
            </a:p>
          </p:txBody>
        </p:sp>
      </p:grpSp>
      <p:sp>
        <p:nvSpPr>
          <p:cNvPr id="16" name="Titre 1"/>
          <p:cNvSpPr txBox="1">
            <a:spLocks/>
          </p:cNvSpPr>
          <p:nvPr/>
        </p:nvSpPr>
        <p:spPr>
          <a:xfrm>
            <a:off x="395536" y="548681"/>
            <a:ext cx="1800200" cy="432047"/>
          </a:xfrm>
          <a:prstGeom prst="rect">
            <a:avLst/>
          </a:prstGeom>
        </p:spPr>
        <p:txBody>
          <a:bodyPr vert="horz" lIns="91440" tIns="45720" rIns="91440" bIns="45720" rtlCol="0" anchor="ctr">
            <a:noAutofit/>
          </a:bodyPr>
          <a:lstStyle/>
          <a:p>
            <a:pPr lvl="0" algn="ctr">
              <a:spcBef>
                <a:spcPct val="0"/>
              </a:spcBef>
            </a:pPr>
            <a:r>
              <a:rPr lang="fr-FR" sz="2400" dirty="0"/>
              <a:t>ETAPE n°5-3</a:t>
            </a:r>
            <a:endParaRPr kumimoji="0" lang="fr-FR" sz="2400" b="0" i="0" u="none" strike="noStrike" kern="1200" cap="none" spc="0" normalizeH="0" baseline="0" noProof="0" dirty="0">
              <a:ln>
                <a:noFill/>
              </a:ln>
              <a:solidFill>
                <a:schemeClr val="tx1"/>
              </a:solidFill>
              <a:effectLst/>
              <a:uLnTx/>
              <a:uFillTx/>
              <a:latin typeface="+mj-lt"/>
              <a:ea typeface="+mj-ea"/>
              <a:cs typeface="+mj-cs"/>
            </a:endParaRPr>
          </a:p>
        </p:txBody>
      </p:sp>
      <p:pic>
        <p:nvPicPr>
          <p:cNvPr id="3074" name="Picture 2" descr="G:\2025-26_RNR_3eme_anémomètre\images\table de routage de 3.png"/>
          <p:cNvPicPr>
            <a:picLocks noChangeAspect="1" noChangeArrowheads="1"/>
          </p:cNvPicPr>
          <p:nvPr/>
        </p:nvPicPr>
        <p:blipFill>
          <a:blip r:embed="rId6" cstate="print"/>
          <a:srcRect/>
          <a:stretch>
            <a:fillRect/>
          </a:stretch>
        </p:blipFill>
        <p:spPr bwMode="auto">
          <a:xfrm>
            <a:off x="0" y="1562100"/>
            <a:ext cx="6602413" cy="5295900"/>
          </a:xfrm>
          <a:prstGeom prst="rect">
            <a:avLst/>
          </a:prstGeom>
          <a:noFill/>
        </p:spPr>
      </p:pic>
      <p:sp>
        <p:nvSpPr>
          <p:cNvPr id="31" name="ZoneTexte 30"/>
          <p:cNvSpPr txBox="1"/>
          <p:nvPr/>
        </p:nvSpPr>
        <p:spPr>
          <a:xfrm>
            <a:off x="6444208" y="1844825"/>
            <a:ext cx="2304256" cy="1015663"/>
          </a:xfrm>
          <a:prstGeom prst="rect">
            <a:avLst/>
          </a:prstGeom>
          <a:noFill/>
        </p:spPr>
        <p:txBody>
          <a:bodyPr wrap="square" rtlCol="0">
            <a:spAutoFit/>
          </a:bodyPr>
          <a:lstStyle/>
          <a:p>
            <a:pPr fontAlgn="auto"/>
            <a:endParaRPr lang="fr-FR" sz="2000" dirty="0">
              <a:solidFill>
                <a:srgbClr val="FF0000"/>
              </a:solidFill>
            </a:endParaRPr>
          </a:p>
          <a:p>
            <a:pPr fontAlgn="auto"/>
            <a:r>
              <a:rPr lang="fr-FR" sz="2000" dirty="0">
                <a:solidFill>
                  <a:srgbClr val="FF0000"/>
                </a:solidFill>
              </a:rPr>
              <a:t>Table de routage du routeur n°3.</a:t>
            </a:r>
          </a:p>
        </p:txBody>
      </p:sp>
      <p:sp>
        <p:nvSpPr>
          <p:cNvPr id="34" name="Rectangle 33"/>
          <p:cNvSpPr/>
          <p:nvPr/>
        </p:nvSpPr>
        <p:spPr>
          <a:xfrm>
            <a:off x="4644008" y="1844824"/>
            <a:ext cx="1728192" cy="360040"/>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8" name="ZoneTexte 17"/>
          <p:cNvSpPr txBox="1"/>
          <p:nvPr/>
        </p:nvSpPr>
        <p:spPr>
          <a:xfrm>
            <a:off x="2699792" y="836712"/>
            <a:ext cx="5976664" cy="400110"/>
          </a:xfrm>
          <a:prstGeom prst="rect">
            <a:avLst/>
          </a:prstGeom>
          <a:noFill/>
        </p:spPr>
        <p:txBody>
          <a:bodyPr wrap="square" rtlCol="0">
            <a:spAutoFit/>
          </a:bodyPr>
          <a:lstStyle/>
          <a:p>
            <a:pPr fontAlgn="auto"/>
            <a:r>
              <a:rPr lang="fr-FR" sz="2000" dirty="0">
                <a:solidFill>
                  <a:srgbClr val="FF0000"/>
                </a:solidFill>
              </a:rPr>
              <a:t>Imaginons que le routeur </a:t>
            </a:r>
            <a:r>
              <a:rPr lang="fr-FR" sz="2000" b="1" dirty="0">
                <a:solidFill>
                  <a:srgbClr val="FF0000"/>
                </a:solidFill>
              </a:rPr>
              <a:t>n°4</a:t>
            </a:r>
            <a:r>
              <a:rPr lang="fr-FR" sz="2000" dirty="0">
                <a:solidFill>
                  <a:srgbClr val="FF0000"/>
                </a:solidFill>
              </a:rPr>
              <a:t> tombe en panne.</a:t>
            </a:r>
            <a:endParaRPr lang="fr-FR" sz="2000" i="1" dirty="0">
              <a:solidFill>
                <a:srgbClr val="FF0000"/>
              </a:solidFill>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e 13"/>
          <p:cNvGrpSpPr/>
          <p:nvPr/>
        </p:nvGrpSpPr>
        <p:grpSpPr>
          <a:xfrm>
            <a:off x="403225" y="74613"/>
            <a:ext cx="8417247" cy="442912"/>
            <a:chOff x="403225" y="74613"/>
            <a:chExt cx="8417247" cy="442912"/>
          </a:xfrm>
        </p:grpSpPr>
        <p:pic>
          <p:nvPicPr>
            <p:cNvPr id="1026" name="Groupe 32"/>
            <p:cNvPicPr>
              <a:picLocks noChangeArrowheads="1"/>
            </p:cNvPicPr>
            <p:nvPr/>
          </p:nvPicPr>
          <p:blipFill>
            <a:blip r:embed="rId3" cstate="print"/>
            <a:srcRect b="21065"/>
            <a:stretch>
              <a:fillRect/>
            </a:stretch>
          </p:blipFill>
          <p:spPr bwMode="auto">
            <a:xfrm>
              <a:off x="7383785" y="74613"/>
              <a:ext cx="1436687" cy="433387"/>
            </a:xfrm>
            <a:prstGeom prst="rect">
              <a:avLst/>
            </a:prstGeom>
            <a:noFill/>
          </p:spPr>
        </p:pic>
        <p:sp>
          <p:nvSpPr>
            <p:cNvPr id="1027" name="Text Box 3"/>
            <p:cNvSpPr txBox="1">
              <a:spLocks noChangeArrowheads="1"/>
            </p:cNvSpPr>
            <p:nvPr/>
          </p:nvSpPr>
          <p:spPr bwMode="auto">
            <a:xfrm>
              <a:off x="8400231" y="206375"/>
              <a:ext cx="348233" cy="277813"/>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fr-FR" sz="1600" b="1" i="0" u="none" strike="noStrike" cap="none" normalizeH="0" baseline="0" dirty="0">
                  <a:ln>
                    <a:noFill/>
                  </a:ln>
                  <a:solidFill>
                    <a:srgbClr val="FFFFFF"/>
                  </a:solidFill>
                  <a:effectLst/>
                  <a:latin typeface="Calibri" pitchFamily="34" charset="0"/>
                  <a:cs typeface="Arial" pitchFamily="34" charset="0"/>
                </a:rPr>
                <a:t>3</a:t>
              </a:r>
              <a:endParaRPr kumimoji="0" lang="fr-FR" sz="1800" b="0" i="0" u="none" strike="noStrike" cap="none" normalizeH="0" baseline="0" dirty="0">
                <a:ln>
                  <a:noFill/>
                </a:ln>
                <a:solidFill>
                  <a:schemeClr val="tx1"/>
                </a:solidFill>
                <a:effectLst/>
                <a:latin typeface="Arial" pitchFamily="34" charset="0"/>
                <a:cs typeface="Arial" pitchFamily="34" charset="0"/>
              </a:endParaRPr>
            </a:p>
          </p:txBody>
        </p:sp>
        <p:pic>
          <p:nvPicPr>
            <p:cNvPr id="1029" name="Groupe 31"/>
            <p:cNvPicPr>
              <a:picLocks noChangeArrowheads="1"/>
            </p:cNvPicPr>
            <p:nvPr/>
          </p:nvPicPr>
          <p:blipFill>
            <a:blip r:embed="rId4" cstate="print"/>
            <a:srcRect b="21065"/>
            <a:stretch>
              <a:fillRect/>
            </a:stretch>
          </p:blipFill>
          <p:spPr bwMode="auto">
            <a:xfrm>
              <a:off x="4644008" y="74613"/>
              <a:ext cx="2763837" cy="433387"/>
            </a:xfrm>
            <a:prstGeom prst="rect">
              <a:avLst/>
            </a:prstGeom>
            <a:noFill/>
          </p:spPr>
        </p:pic>
        <p:pic>
          <p:nvPicPr>
            <p:cNvPr id="1030" name="Picture 6" descr="Logo---quadri---academie-orleans-tours"/>
            <p:cNvPicPr>
              <a:picLocks noChangeAspect="1" noChangeArrowheads="1"/>
            </p:cNvPicPr>
            <p:nvPr/>
          </p:nvPicPr>
          <p:blipFill>
            <a:blip r:embed="rId5" cstate="print"/>
            <a:srcRect l="6763" t="11957" r="7637" b="11494"/>
            <a:stretch>
              <a:fillRect/>
            </a:stretch>
          </p:blipFill>
          <p:spPr bwMode="auto">
            <a:xfrm>
              <a:off x="403225" y="74613"/>
              <a:ext cx="784225" cy="442912"/>
            </a:xfrm>
            <a:prstGeom prst="rect">
              <a:avLst/>
            </a:prstGeom>
            <a:noFill/>
          </p:spPr>
        </p:pic>
        <p:sp>
          <p:nvSpPr>
            <p:cNvPr id="1031" name="Text Box 7"/>
            <p:cNvSpPr txBox="1">
              <a:spLocks noChangeArrowheads="1"/>
            </p:cNvSpPr>
            <p:nvPr/>
          </p:nvSpPr>
          <p:spPr bwMode="auto">
            <a:xfrm>
              <a:off x="1352550" y="179388"/>
              <a:ext cx="1617663" cy="277812"/>
            </a:xfrm>
            <a:prstGeom prst="rect">
              <a:avLst/>
            </a:prstGeom>
            <a:noFill/>
            <a:ln w="9525">
              <a:noFill/>
              <a:miter lim="800000"/>
              <a:headEnd/>
              <a:tailEnd/>
            </a:ln>
          </p:spPr>
          <p:txBody>
            <a:bodyPr vert="horz" wrap="square" lIns="91440" tIns="45720" rIns="91440" bIns="4572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fr-FR" sz="1100" b="0" i="0" u="none" strike="noStrike" cap="none" normalizeH="0" baseline="0">
                  <a:ln>
                    <a:noFill/>
                  </a:ln>
                  <a:solidFill>
                    <a:srgbClr val="808080"/>
                  </a:solidFill>
                  <a:effectLst/>
                  <a:latin typeface="Calibri" pitchFamily="34" charset="0"/>
                  <a:cs typeface="Arial" pitchFamily="34" charset="0"/>
                </a:rPr>
                <a:t>B.O du 29 février 2024</a:t>
              </a:r>
              <a:endParaRPr kumimoji="0" lang="fr-FR" sz="1800" b="0" i="0" u="none" strike="noStrike" cap="none" normalizeH="0" baseline="0">
                <a:ln>
                  <a:noFill/>
                </a:ln>
                <a:solidFill>
                  <a:schemeClr val="tx1"/>
                </a:solidFill>
                <a:effectLst/>
                <a:latin typeface="Arial" pitchFamily="34" charset="0"/>
                <a:cs typeface="Arial" pitchFamily="34" charset="0"/>
              </a:endParaRPr>
            </a:p>
          </p:txBody>
        </p:sp>
        <p:sp>
          <p:nvSpPr>
            <p:cNvPr id="1032" name="Text Box 8"/>
            <p:cNvSpPr txBox="1">
              <a:spLocks noChangeArrowheads="1"/>
            </p:cNvSpPr>
            <p:nvPr/>
          </p:nvSpPr>
          <p:spPr bwMode="auto">
            <a:xfrm>
              <a:off x="7704000" y="206375"/>
              <a:ext cx="276225" cy="276225"/>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fr-FR" sz="1600" b="1" i="0" u="none" strike="noStrike" cap="none" normalizeH="0" baseline="0" dirty="0">
                  <a:ln>
                    <a:noFill/>
                  </a:ln>
                  <a:solidFill>
                    <a:srgbClr val="FFFFFF"/>
                  </a:solidFill>
                  <a:effectLst/>
                  <a:latin typeface="Calibri" pitchFamily="34" charset="0"/>
                  <a:cs typeface="Arial" pitchFamily="34" charset="0"/>
                </a:rPr>
                <a:t>5</a:t>
              </a:r>
              <a:endParaRPr kumimoji="0" lang="fr-FR" sz="1800" b="0" i="0" u="none" strike="noStrike" cap="none" normalizeH="0" baseline="0" dirty="0">
                <a:ln>
                  <a:noFill/>
                </a:ln>
                <a:solidFill>
                  <a:schemeClr val="tx1"/>
                </a:solidFill>
                <a:effectLst/>
                <a:latin typeface="Arial" pitchFamily="34" charset="0"/>
                <a:cs typeface="Arial" pitchFamily="34" charset="0"/>
              </a:endParaRPr>
            </a:p>
          </p:txBody>
        </p:sp>
        <p:sp>
          <p:nvSpPr>
            <p:cNvPr id="11" name="Ellipse 10"/>
            <p:cNvSpPr/>
            <p:nvPr/>
          </p:nvSpPr>
          <p:spPr>
            <a:xfrm>
              <a:off x="7740000" y="260648"/>
              <a:ext cx="216024" cy="216024"/>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2" name="Ellipse 11"/>
            <p:cNvSpPr/>
            <p:nvPr/>
          </p:nvSpPr>
          <p:spPr>
            <a:xfrm>
              <a:off x="8100392" y="260648"/>
              <a:ext cx="216024" cy="216024"/>
            </a:xfrm>
            <a:prstGeom prst="ellipse">
              <a:avLst/>
            </a:prstGeom>
            <a:solidFill>
              <a:srgbClr val="AA2C7D"/>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3" name="Ellipse 12"/>
            <p:cNvSpPr/>
            <p:nvPr/>
          </p:nvSpPr>
          <p:spPr>
            <a:xfrm>
              <a:off x="8460432" y="260648"/>
              <a:ext cx="216024" cy="216024"/>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028" name="Text Box 4"/>
            <p:cNvSpPr txBox="1">
              <a:spLocks noChangeArrowheads="1"/>
            </p:cNvSpPr>
            <p:nvPr/>
          </p:nvSpPr>
          <p:spPr bwMode="auto">
            <a:xfrm>
              <a:off x="8010847" y="206375"/>
              <a:ext cx="377577" cy="277813"/>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fr-FR" sz="1600" b="1" i="0" u="none" strike="noStrike" cap="none" normalizeH="0" baseline="0" dirty="0">
                  <a:ln>
                    <a:noFill/>
                  </a:ln>
                  <a:solidFill>
                    <a:srgbClr val="FFFFFF"/>
                  </a:solidFill>
                  <a:effectLst/>
                  <a:latin typeface="Calibri" pitchFamily="34" charset="0"/>
                  <a:cs typeface="Arial" pitchFamily="34" charset="0"/>
                </a:rPr>
                <a:t> 4</a:t>
              </a:r>
              <a:endParaRPr kumimoji="0" lang="fr-FR" sz="1800" b="0" i="0" u="none" strike="noStrike" cap="none" normalizeH="0" baseline="0" dirty="0">
                <a:ln>
                  <a:noFill/>
                </a:ln>
                <a:solidFill>
                  <a:schemeClr val="tx1"/>
                </a:solidFill>
                <a:effectLst/>
                <a:latin typeface="Arial" pitchFamily="34" charset="0"/>
                <a:cs typeface="Arial" pitchFamily="34" charset="0"/>
              </a:endParaRPr>
            </a:p>
          </p:txBody>
        </p:sp>
      </p:grpSp>
      <p:sp>
        <p:nvSpPr>
          <p:cNvPr id="16" name="Titre 1"/>
          <p:cNvSpPr txBox="1">
            <a:spLocks/>
          </p:cNvSpPr>
          <p:nvPr/>
        </p:nvSpPr>
        <p:spPr>
          <a:xfrm>
            <a:off x="395536" y="548681"/>
            <a:ext cx="1800200" cy="432047"/>
          </a:xfrm>
          <a:prstGeom prst="rect">
            <a:avLst/>
          </a:prstGeom>
        </p:spPr>
        <p:txBody>
          <a:bodyPr vert="horz" lIns="91440" tIns="45720" rIns="91440" bIns="45720" rtlCol="0" anchor="ctr">
            <a:noAutofit/>
          </a:bodyPr>
          <a:lstStyle/>
          <a:p>
            <a:pPr lvl="0" algn="ctr">
              <a:spcBef>
                <a:spcPct val="0"/>
              </a:spcBef>
            </a:pPr>
            <a:r>
              <a:rPr lang="fr-FR" sz="2400" dirty="0"/>
              <a:t>ETAPE n°5-3</a:t>
            </a:r>
            <a:endParaRPr kumimoji="0" lang="fr-FR" sz="2400" b="0" i="0" u="none" strike="noStrike" kern="1200" cap="none" spc="0" normalizeH="0" baseline="0" noProof="0" dirty="0">
              <a:ln>
                <a:noFill/>
              </a:ln>
              <a:solidFill>
                <a:schemeClr val="tx1"/>
              </a:solidFill>
              <a:effectLst/>
              <a:uLnTx/>
              <a:uFillTx/>
              <a:latin typeface="+mj-lt"/>
              <a:ea typeface="+mj-ea"/>
              <a:cs typeface="+mj-cs"/>
            </a:endParaRPr>
          </a:p>
        </p:txBody>
      </p:sp>
      <p:pic>
        <p:nvPicPr>
          <p:cNvPr id="3074" name="Picture 2" descr="G:\2025-26_RNR_3eme_anémomètre\images\table de routage de 3.png"/>
          <p:cNvPicPr>
            <a:picLocks noChangeAspect="1" noChangeArrowheads="1"/>
          </p:cNvPicPr>
          <p:nvPr/>
        </p:nvPicPr>
        <p:blipFill>
          <a:blip r:embed="rId6" cstate="print"/>
          <a:srcRect/>
          <a:stretch>
            <a:fillRect/>
          </a:stretch>
        </p:blipFill>
        <p:spPr bwMode="auto">
          <a:xfrm>
            <a:off x="0" y="1562100"/>
            <a:ext cx="6602413" cy="5295900"/>
          </a:xfrm>
          <a:prstGeom prst="rect">
            <a:avLst/>
          </a:prstGeom>
          <a:noFill/>
        </p:spPr>
      </p:pic>
      <p:sp>
        <p:nvSpPr>
          <p:cNvPr id="31" name="ZoneTexte 30"/>
          <p:cNvSpPr txBox="1"/>
          <p:nvPr/>
        </p:nvSpPr>
        <p:spPr>
          <a:xfrm>
            <a:off x="6444208" y="1844825"/>
            <a:ext cx="2304256" cy="1015663"/>
          </a:xfrm>
          <a:prstGeom prst="rect">
            <a:avLst/>
          </a:prstGeom>
          <a:noFill/>
        </p:spPr>
        <p:txBody>
          <a:bodyPr wrap="square" rtlCol="0">
            <a:spAutoFit/>
          </a:bodyPr>
          <a:lstStyle/>
          <a:p>
            <a:pPr fontAlgn="auto"/>
            <a:endParaRPr lang="fr-FR" sz="2000" dirty="0">
              <a:solidFill>
                <a:srgbClr val="FF0000"/>
              </a:solidFill>
            </a:endParaRPr>
          </a:p>
          <a:p>
            <a:pPr fontAlgn="auto"/>
            <a:r>
              <a:rPr lang="fr-FR" sz="2000" dirty="0">
                <a:solidFill>
                  <a:srgbClr val="FF0000"/>
                </a:solidFill>
              </a:rPr>
              <a:t>Table de routage du routeur n°3.</a:t>
            </a:r>
          </a:p>
        </p:txBody>
      </p:sp>
      <p:sp>
        <p:nvSpPr>
          <p:cNvPr id="34" name="Rectangle 33"/>
          <p:cNvSpPr/>
          <p:nvPr/>
        </p:nvSpPr>
        <p:spPr>
          <a:xfrm>
            <a:off x="4644008" y="1844824"/>
            <a:ext cx="1728192" cy="360040"/>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8" name="ZoneTexte 17"/>
          <p:cNvSpPr txBox="1"/>
          <p:nvPr/>
        </p:nvSpPr>
        <p:spPr>
          <a:xfrm>
            <a:off x="2699792" y="836712"/>
            <a:ext cx="5976664" cy="400110"/>
          </a:xfrm>
          <a:prstGeom prst="rect">
            <a:avLst/>
          </a:prstGeom>
          <a:noFill/>
        </p:spPr>
        <p:txBody>
          <a:bodyPr wrap="square" rtlCol="0">
            <a:spAutoFit/>
          </a:bodyPr>
          <a:lstStyle/>
          <a:p>
            <a:pPr fontAlgn="auto"/>
            <a:r>
              <a:rPr lang="fr-FR" sz="2000" dirty="0">
                <a:solidFill>
                  <a:srgbClr val="FF0000"/>
                </a:solidFill>
              </a:rPr>
              <a:t>Imaginons que le routeur </a:t>
            </a:r>
            <a:r>
              <a:rPr lang="fr-FR" sz="2000" b="1" dirty="0">
                <a:solidFill>
                  <a:srgbClr val="FF0000"/>
                </a:solidFill>
              </a:rPr>
              <a:t>n°4</a:t>
            </a:r>
            <a:r>
              <a:rPr lang="fr-FR" sz="2000" dirty="0">
                <a:solidFill>
                  <a:srgbClr val="FF0000"/>
                </a:solidFill>
              </a:rPr>
              <a:t> tombe en panne.</a:t>
            </a:r>
            <a:endParaRPr lang="fr-FR" sz="2000" i="1" dirty="0">
              <a:solidFill>
                <a:srgbClr val="FF0000"/>
              </a:solidFill>
            </a:endParaRPr>
          </a:p>
        </p:txBody>
      </p:sp>
      <p:sp>
        <p:nvSpPr>
          <p:cNvPr id="21" name="Rectangle 20"/>
          <p:cNvSpPr/>
          <p:nvPr/>
        </p:nvSpPr>
        <p:spPr>
          <a:xfrm>
            <a:off x="4644008" y="3284984"/>
            <a:ext cx="1728192" cy="1008112"/>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2" name="Rectangle 21"/>
          <p:cNvSpPr/>
          <p:nvPr/>
        </p:nvSpPr>
        <p:spPr>
          <a:xfrm>
            <a:off x="4644008" y="4653136"/>
            <a:ext cx="1728192" cy="360040"/>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3" name="Rectangle 22"/>
          <p:cNvSpPr/>
          <p:nvPr/>
        </p:nvSpPr>
        <p:spPr>
          <a:xfrm>
            <a:off x="4644008" y="5301208"/>
            <a:ext cx="1728192" cy="360040"/>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e 13"/>
          <p:cNvGrpSpPr/>
          <p:nvPr/>
        </p:nvGrpSpPr>
        <p:grpSpPr>
          <a:xfrm>
            <a:off x="403225" y="74613"/>
            <a:ext cx="8417247" cy="442912"/>
            <a:chOff x="403225" y="74613"/>
            <a:chExt cx="8417247" cy="442912"/>
          </a:xfrm>
        </p:grpSpPr>
        <p:pic>
          <p:nvPicPr>
            <p:cNvPr id="1026" name="Groupe 32"/>
            <p:cNvPicPr>
              <a:picLocks noChangeArrowheads="1"/>
            </p:cNvPicPr>
            <p:nvPr/>
          </p:nvPicPr>
          <p:blipFill>
            <a:blip r:embed="rId3" cstate="print"/>
            <a:srcRect b="21065"/>
            <a:stretch>
              <a:fillRect/>
            </a:stretch>
          </p:blipFill>
          <p:spPr bwMode="auto">
            <a:xfrm>
              <a:off x="7383785" y="74613"/>
              <a:ext cx="1436687" cy="433387"/>
            </a:xfrm>
            <a:prstGeom prst="rect">
              <a:avLst/>
            </a:prstGeom>
            <a:noFill/>
          </p:spPr>
        </p:pic>
        <p:sp>
          <p:nvSpPr>
            <p:cNvPr id="1027" name="Text Box 3"/>
            <p:cNvSpPr txBox="1">
              <a:spLocks noChangeArrowheads="1"/>
            </p:cNvSpPr>
            <p:nvPr/>
          </p:nvSpPr>
          <p:spPr bwMode="auto">
            <a:xfrm>
              <a:off x="8400231" y="206375"/>
              <a:ext cx="348233" cy="277813"/>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fr-FR" sz="1600" b="1" i="0" u="none" strike="noStrike" cap="none" normalizeH="0" baseline="0" dirty="0">
                  <a:ln>
                    <a:noFill/>
                  </a:ln>
                  <a:solidFill>
                    <a:srgbClr val="FFFFFF"/>
                  </a:solidFill>
                  <a:effectLst/>
                  <a:latin typeface="Calibri" pitchFamily="34" charset="0"/>
                  <a:cs typeface="Arial" pitchFamily="34" charset="0"/>
                </a:rPr>
                <a:t>3</a:t>
              </a:r>
              <a:endParaRPr kumimoji="0" lang="fr-FR" sz="1800" b="0" i="0" u="none" strike="noStrike" cap="none" normalizeH="0" baseline="0" dirty="0">
                <a:ln>
                  <a:noFill/>
                </a:ln>
                <a:solidFill>
                  <a:schemeClr val="tx1"/>
                </a:solidFill>
                <a:effectLst/>
                <a:latin typeface="Arial" pitchFamily="34" charset="0"/>
                <a:cs typeface="Arial" pitchFamily="34" charset="0"/>
              </a:endParaRPr>
            </a:p>
          </p:txBody>
        </p:sp>
        <p:pic>
          <p:nvPicPr>
            <p:cNvPr id="1029" name="Groupe 31"/>
            <p:cNvPicPr>
              <a:picLocks noChangeArrowheads="1"/>
            </p:cNvPicPr>
            <p:nvPr/>
          </p:nvPicPr>
          <p:blipFill>
            <a:blip r:embed="rId4" cstate="print"/>
            <a:srcRect b="21065"/>
            <a:stretch>
              <a:fillRect/>
            </a:stretch>
          </p:blipFill>
          <p:spPr bwMode="auto">
            <a:xfrm>
              <a:off x="4644008" y="74613"/>
              <a:ext cx="2763837" cy="433387"/>
            </a:xfrm>
            <a:prstGeom prst="rect">
              <a:avLst/>
            </a:prstGeom>
            <a:noFill/>
          </p:spPr>
        </p:pic>
        <p:pic>
          <p:nvPicPr>
            <p:cNvPr id="1030" name="Picture 6" descr="Logo---quadri---academie-orleans-tours"/>
            <p:cNvPicPr>
              <a:picLocks noChangeAspect="1" noChangeArrowheads="1"/>
            </p:cNvPicPr>
            <p:nvPr/>
          </p:nvPicPr>
          <p:blipFill>
            <a:blip r:embed="rId5" cstate="print"/>
            <a:srcRect l="6763" t="11957" r="7637" b="11494"/>
            <a:stretch>
              <a:fillRect/>
            </a:stretch>
          </p:blipFill>
          <p:spPr bwMode="auto">
            <a:xfrm>
              <a:off x="403225" y="74613"/>
              <a:ext cx="784225" cy="442912"/>
            </a:xfrm>
            <a:prstGeom prst="rect">
              <a:avLst/>
            </a:prstGeom>
            <a:noFill/>
          </p:spPr>
        </p:pic>
        <p:sp>
          <p:nvSpPr>
            <p:cNvPr id="1031" name="Text Box 7"/>
            <p:cNvSpPr txBox="1">
              <a:spLocks noChangeArrowheads="1"/>
            </p:cNvSpPr>
            <p:nvPr/>
          </p:nvSpPr>
          <p:spPr bwMode="auto">
            <a:xfrm>
              <a:off x="1352550" y="179388"/>
              <a:ext cx="1617663" cy="277812"/>
            </a:xfrm>
            <a:prstGeom prst="rect">
              <a:avLst/>
            </a:prstGeom>
            <a:noFill/>
            <a:ln w="9525">
              <a:noFill/>
              <a:miter lim="800000"/>
              <a:headEnd/>
              <a:tailEnd/>
            </a:ln>
          </p:spPr>
          <p:txBody>
            <a:bodyPr vert="horz" wrap="square" lIns="91440" tIns="45720" rIns="91440" bIns="4572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fr-FR" sz="1100" b="0" i="0" u="none" strike="noStrike" cap="none" normalizeH="0" baseline="0">
                  <a:ln>
                    <a:noFill/>
                  </a:ln>
                  <a:solidFill>
                    <a:srgbClr val="808080"/>
                  </a:solidFill>
                  <a:effectLst/>
                  <a:latin typeface="Calibri" pitchFamily="34" charset="0"/>
                  <a:cs typeface="Arial" pitchFamily="34" charset="0"/>
                </a:rPr>
                <a:t>B.O du 29 février 2024</a:t>
              </a:r>
              <a:endParaRPr kumimoji="0" lang="fr-FR" sz="1800" b="0" i="0" u="none" strike="noStrike" cap="none" normalizeH="0" baseline="0">
                <a:ln>
                  <a:noFill/>
                </a:ln>
                <a:solidFill>
                  <a:schemeClr val="tx1"/>
                </a:solidFill>
                <a:effectLst/>
                <a:latin typeface="Arial" pitchFamily="34" charset="0"/>
                <a:cs typeface="Arial" pitchFamily="34" charset="0"/>
              </a:endParaRPr>
            </a:p>
          </p:txBody>
        </p:sp>
        <p:sp>
          <p:nvSpPr>
            <p:cNvPr id="1032" name="Text Box 8"/>
            <p:cNvSpPr txBox="1">
              <a:spLocks noChangeArrowheads="1"/>
            </p:cNvSpPr>
            <p:nvPr/>
          </p:nvSpPr>
          <p:spPr bwMode="auto">
            <a:xfrm>
              <a:off x="7704000" y="206375"/>
              <a:ext cx="276225" cy="276225"/>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fr-FR" sz="1600" b="1" i="0" u="none" strike="noStrike" cap="none" normalizeH="0" baseline="0" dirty="0">
                  <a:ln>
                    <a:noFill/>
                  </a:ln>
                  <a:solidFill>
                    <a:srgbClr val="FFFFFF"/>
                  </a:solidFill>
                  <a:effectLst/>
                  <a:latin typeface="Calibri" pitchFamily="34" charset="0"/>
                  <a:cs typeface="Arial" pitchFamily="34" charset="0"/>
                </a:rPr>
                <a:t>5</a:t>
              </a:r>
              <a:endParaRPr kumimoji="0" lang="fr-FR" sz="1800" b="0" i="0" u="none" strike="noStrike" cap="none" normalizeH="0" baseline="0" dirty="0">
                <a:ln>
                  <a:noFill/>
                </a:ln>
                <a:solidFill>
                  <a:schemeClr val="tx1"/>
                </a:solidFill>
                <a:effectLst/>
                <a:latin typeface="Arial" pitchFamily="34" charset="0"/>
                <a:cs typeface="Arial" pitchFamily="34" charset="0"/>
              </a:endParaRPr>
            </a:p>
          </p:txBody>
        </p:sp>
        <p:sp>
          <p:nvSpPr>
            <p:cNvPr id="11" name="Ellipse 10"/>
            <p:cNvSpPr/>
            <p:nvPr/>
          </p:nvSpPr>
          <p:spPr>
            <a:xfrm>
              <a:off x="7740000" y="260648"/>
              <a:ext cx="216024" cy="216024"/>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2" name="Ellipse 11"/>
            <p:cNvSpPr/>
            <p:nvPr/>
          </p:nvSpPr>
          <p:spPr>
            <a:xfrm>
              <a:off x="8100392" y="260648"/>
              <a:ext cx="216024" cy="216024"/>
            </a:xfrm>
            <a:prstGeom prst="ellipse">
              <a:avLst/>
            </a:prstGeom>
            <a:solidFill>
              <a:srgbClr val="AA2C7D"/>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3" name="Ellipse 12"/>
            <p:cNvSpPr/>
            <p:nvPr/>
          </p:nvSpPr>
          <p:spPr>
            <a:xfrm>
              <a:off x="8460432" y="260648"/>
              <a:ext cx="216024" cy="216024"/>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028" name="Text Box 4"/>
            <p:cNvSpPr txBox="1">
              <a:spLocks noChangeArrowheads="1"/>
            </p:cNvSpPr>
            <p:nvPr/>
          </p:nvSpPr>
          <p:spPr bwMode="auto">
            <a:xfrm>
              <a:off x="8010847" y="206375"/>
              <a:ext cx="377577" cy="277813"/>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fr-FR" sz="1600" b="1" i="0" u="none" strike="noStrike" cap="none" normalizeH="0" baseline="0" dirty="0">
                  <a:ln>
                    <a:noFill/>
                  </a:ln>
                  <a:solidFill>
                    <a:srgbClr val="FFFFFF"/>
                  </a:solidFill>
                  <a:effectLst/>
                  <a:latin typeface="Calibri" pitchFamily="34" charset="0"/>
                  <a:cs typeface="Arial" pitchFamily="34" charset="0"/>
                </a:rPr>
                <a:t> 4</a:t>
              </a:r>
              <a:endParaRPr kumimoji="0" lang="fr-FR" sz="1800" b="0" i="0" u="none" strike="noStrike" cap="none" normalizeH="0" baseline="0" dirty="0">
                <a:ln>
                  <a:noFill/>
                </a:ln>
                <a:solidFill>
                  <a:schemeClr val="tx1"/>
                </a:solidFill>
                <a:effectLst/>
                <a:latin typeface="Arial" pitchFamily="34" charset="0"/>
                <a:cs typeface="Arial" pitchFamily="34" charset="0"/>
              </a:endParaRPr>
            </a:p>
          </p:txBody>
        </p:sp>
      </p:grpSp>
      <p:sp>
        <p:nvSpPr>
          <p:cNvPr id="16" name="Titre 1"/>
          <p:cNvSpPr txBox="1">
            <a:spLocks/>
          </p:cNvSpPr>
          <p:nvPr/>
        </p:nvSpPr>
        <p:spPr>
          <a:xfrm>
            <a:off x="395536" y="548681"/>
            <a:ext cx="1800200" cy="432047"/>
          </a:xfrm>
          <a:prstGeom prst="rect">
            <a:avLst/>
          </a:prstGeom>
        </p:spPr>
        <p:txBody>
          <a:bodyPr vert="horz" lIns="91440" tIns="45720" rIns="91440" bIns="45720" rtlCol="0" anchor="ctr">
            <a:noAutofit/>
          </a:bodyPr>
          <a:lstStyle/>
          <a:p>
            <a:pPr lvl="0" algn="ctr">
              <a:spcBef>
                <a:spcPct val="0"/>
              </a:spcBef>
            </a:pPr>
            <a:r>
              <a:rPr lang="fr-FR" sz="2400" dirty="0"/>
              <a:t>ETAPE n°5-3</a:t>
            </a:r>
            <a:endParaRPr kumimoji="0" lang="fr-FR" sz="2400" b="0" i="0" u="none" strike="noStrike" kern="1200" cap="none" spc="0" normalizeH="0" baseline="0" noProof="0" dirty="0">
              <a:ln>
                <a:noFill/>
              </a:ln>
              <a:solidFill>
                <a:schemeClr val="tx1"/>
              </a:solidFill>
              <a:effectLst/>
              <a:uLnTx/>
              <a:uFillTx/>
              <a:latin typeface="+mj-lt"/>
              <a:ea typeface="+mj-ea"/>
              <a:cs typeface="+mj-cs"/>
            </a:endParaRPr>
          </a:p>
        </p:txBody>
      </p:sp>
      <p:pic>
        <p:nvPicPr>
          <p:cNvPr id="3074" name="Picture 2" descr="G:\2025-26_RNR_3eme_anémomètre\images\table de routage de 3.png"/>
          <p:cNvPicPr>
            <a:picLocks noChangeAspect="1" noChangeArrowheads="1"/>
          </p:cNvPicPr>
          <p:nvPr/>
        </p:nvPicPr>
        <p:blipFill>
          <a:blip r:embed="rId6" cstate="print"/>
          <a:srcRect/>
          <a:stretch>
            <a:fillRect/>
          </a:stretch>
        </p:blipFill>
        <p:spPr bwMode="auto">
          <a:xfrm>
            <a:off x="0" y="1562100"/>
            <a:ext cx="6602413" cy="5295900"/>
          </a:xfrm>
          <a:prstGeom prst="rect">
            <a:avLst/>
          </a:prstGeom>
          <a:noFill/>
        </p:spPr>
      </p:pic>
      <p:sp>
        <p:nvSpPr>
          <p:cNvPr id="31" name="ZoneTexte 30"/>
          <p:cNvSpPr txBox="1"/>
          <p:nvPr/>
        </p:nvSpPr>
        <p:spPr>
          <a:xfrm>
            <a:off x="6444208" y="1844825"/>
            <a:ext cx="2304256" cy="2554545"/>
          </a:xfrm>
          <a:prstGeom prst="rect">
            <a:avLst/>
          </a:prstGeom>
          <a:noFill/>
        </p:spPr>
        <p:txBody>
          <a:bodyPr wrap="square" rtlCol="0">
            <a:spAutoFit/>
          </a:bodyPr>
          <a:lstStyle/>
          <a:p>
            <a:pPr fontAlgn="auto"/>
            <a:endParaRPr lang="fr-FR" sz="2000" dirty="0">
              <a:solidFill>
                <a:srgbClr val="FF0000"/>
              </a:solidFill>
            </a:endParaRPr>
          </a:p>
          <a:p>
            <a:pPr fontAlgn="auto"/>
            <a:r>
              <a:rPr lang="fr-FR" sz="2000" dirty="0">
                <a:solidFill>
                  <a:srgbClr val="FF0000"/>
                </a:solidFill>
              </a:rPr>
              <a:t>Les tables de routage sont sans cesse mise à jour.</a:t>
            </a:r>
          </a:p>
          <a:p>
            <a:pPr fontAlgn="auto"/>
            <a:endParaRPr lang="fr-FR" sz="2000" dirty="0">
              <a:solidFill>
                <a:srgbClr val="FF0000"/>
              </a:solidFill>
            </a:endParaRPr>
          </a:p>
          <a:p>
            <a:pPr fontAlgn="auto"/>
            <a:r>
              <a:rPr lang="fr-FR" sz="2000" dirty="0">
                <a:solidFill>
                  <a:srgbClr val="FF0000"/>
                </a:solidFill>
              </a:rPr>
              <a:t>Voici la nouvelle table de routage du routeur n°3</a:t>
            </a:r>
            <a:endParaRPr lang="fr-FR" sz="2000" b="1" u="sng" dirty="0">
              <a:solidFill>
                <a:srgbClr val="FF0000"/>
              </a:solidFill>
            </a:endParaRPr>
          </a:p>
        </p:txBody>
      </p:sp>
      <p:sp>
        <p:nvSpPr>
          <p:cNvPr id="18" name="ZoneTexte 17"/>
          <p:cNvSpPr txBox="1"/>
          <p:nvPr/>
        </p:nvSpPr>
        <p:spPr>
          <a:xfrm>
            <a:off x="2699792" y="836712"/>
            <a:ext cx="5976664" cy="400110"/>
          </a:xfrm>
          <a:prstGeom prst="rect">
            <a:avLst/>
          </a:prstGeom>
          <a:noFill/>
        </p:spPr>
        <p:txBody>
          <a:bodyPr wrap="square" rtlCol="0">
            <a:spAutoFit/>
          </a:bodyPr>
          <a:lstStyle/>
          <a:p>
            <a:pPr fontAlgn="auto"/>
            <a:r>
              <a:rPr lang="fr-FR" sz="2000" dirty="0">
                <a:solidFill>
                  <a:srgbClr val="FF0000"/>
                </a:solidFill>
              </a:rPr>
              <a:t>Imaginons que le routeur </a:t>
            </a:r>
            <a:r>
              <a:rPr lang="fr-FR" sz="2000" b="1" dirty="0">
                <a:solidFill>
                  <a:srgbClr val="FF0000"/>
                </a:solidFill>
              </a:rPr>
              <a:t>n°4</a:t>
            </a:r>
            <a:r>
              <a:rPr lang="fr-FR" sz="2000" dirty="0">
                <a:solidFill>
                  <a:srgbClr val="FF0000"/>
                </a:solidFill>
              </a:rPr>
              <a:t> tombe en panne.</a:t>
            </a:r>
            <a:endParaRPr lang="fr-FR" sz="2000" i="1" dirty="0">
              <a:solidFill>
                <a:srgbClr val="FF0000"/>
              </a:solidFill>
            </a:endParaRPr>
          </a:p>
        </p:txBody>
      </p:sp>
      <p:pic>
        <p:nvPicPr>
          <p:cNvPr id="19" name="Picture 2" descr="G:\2025-26_RNR_3eme_anémomètre\images\table de routage de 3.png"/>
          <p:cNvPicPr>
            <a:picLocks noChangeAspect="1" noChangeArrowheads="1"/>
          </p:cNvPicPr>
          <p:nvPr/>
        </p:nvPicPr>
        <p:blipFill>
          <a:blip r:embed="rId7" cstate="print"/>
          <a:stretch>
            <a:fillRect/>
          </a:stretch>
        </p:blipFill>
        <p:spPr bwMode="auto">
          <a:xfrm>
            <a:off x="35496" y="1628800"/>
            <a:ext cx="6602413" cy="5294626"/>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path" presetSubtype="0" accel="50000" decel="50000" fill="hold" nodeType="withEffect">
                                  <p:stCondLst>
                                    <p:cond delay="0"/>
                                  </p:stCondLst>
                                  <p:childTnLst>
                                    <p:animMotion origin="layout" path="M -0.54601 0.00162 L 2.5E-6 1.11111E-6 " pathEditMode="relative" rAng="0" ptsTypes="AA">
                                      <p:cBhvr>
                                        <p:cTn id="6" dur="3000" fill="hold"/>
                                        <p:tgtEl>
                                          <p:spTgt spid="19"/>
                                        </p:tgtEl>
                                        <p:attrNameLst>
                                          <p:attrName>ppt_x</p:attrName>
                                          <p:attrName>ppt_y</p:attrName>
                                        </p:attrNameLst>
                                      </p:cBhvr>
                                      <p:rCtr x="27300" y="-10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ZoneTexte 25"/>
          <p:cNvSpPr txBox="1"/>
          <p:nvPr/>
        </p:nvSpPr>
        <p:spPr>
          <a:xfrm>
            <a:off x="4499992" y="836712"/>
            <a:ext cx="4248472" cy="2523768"/>
          </a:xfrm>
          <a:prstGeom prst="rect">
            <a:avLst/>
          </a:prstGeom>
          <a:noFill/>
        </p:spPr>
        <p:txBody>
          <a:bodyPr wrap="square" rtlCol="0">
            <a:spAutoFit/>
          </a:bodyPr>
          <a:lstStyle/>
          <a:p>
            <a:pPr fontAlgn="auto"/>
            <a:r>
              <a:rPr lang="fr-FR" sz="2000" dirty="0"/>
              <a:t>Je suis quelque part dans la rue et je souhaite visualiser les données de la station météo du collège.</a:t>
            </a:r>
          </a:p>
          <a:p>
            <a:pPr fontAlgn="auto"/>
            <a:endParaRPr lang="fr-FR" sz="2000" dirty="0"/>
          </a:p>
          <a:p>
            <a:pPr fontAlgn="auto"/>
            <a:endParaRPr lang="fr-FR" sz="2000" dirty="0"/>
          </a:p>
          <a:p>
            <a:pPr fontAlgn="auto"/>
            <a:endParaRPr lang="fr-FR" sz="2000" dirty="0"/>
          </a:p>
          <a:p>
            <a:pPr fontAlgn="auto"/>
            <a:r>
              <a:rPr lang="fr-FR" sz="2000" dirty="0"/>
              <a:t> </a:t>
            </a:r>
          </a:p>
          <a:p>
            <a:endParaRPr lang="fr-FR" dirty="0"/>
          </a:p>
        </p:txBody>
      </p:sp>
      <p:sp>
        <p:nvSpPr>
          <p:cNvPr id="2" name="Titre 1"/>
          <p:cNvSpPr>
            <a:spLocks noGrp="1"/>
          </p:cNvSpPr>
          <p:nvPr>
            <p:ph type="ctrTitle"/>
          </p:nvPr>
        </p:nvSpPr>
        <p:spPr>
          <a:xfrm>
            <a:off x="395536" y="548681"/>
            <a:ext cx="1800200" cy="432047"/>
          </a:xfrm>
        </p:spPr>
        <p:txBody>
          <a:bodyPr>
            <a:noAutofit/>
          </a:bodyPr>
          <a:lstStyle/>
          <a:p>
            <a:r>
              <a:rPr lang="fr-FR" sz="2400" dirty="0"/>
              <a:t>ETAPE n°6-1</a:t>
            </a:r>
          </a:p>
        </p:txBody>
      </p:sp>
      <p:grpSp>
        <p:nvGrpSpPr>
          <p:cNvPr id="3" name="Groupe 13"/>
          <p:cNvGrpSpPr/>
          <p:nvPr/>
        </p:nvGrpSpPr>
        <p:grpSpPr>
          <a:xfrm>
            <a:off x="403225" y="74613"/>
            <a:ext cx="8417247" cy="442912"/>
            <a:chOff x="403225" y="74613"/>
            <a:chExt cx="8417247" cy="442912"/>
          </a:xfrm>
        </p:grpSpPr>
        <p:pic>
          <p:nvPicPr>
            <p:cNvPr id="1026" name="Groupe 32"/>
            <p:cNvPicPr>
              <a:picLocks noChangeArrowheads="1"/>
            </p:cNvPicPr>
            <p:nvPr/>
          </p:nvPicPr>
          <p:blipFill>
            <a:blip r:embed="rId3" cstate="print"/>
            <a:srcRect b="21065"/>
            <a:stretch>
              <a:fillRect/>
            </a:stretch>
          </p:blipFill>
          <p:spPr bwMode="auto">
            <a:xfrm>
              <a:off x="7383785" y="74613"/>
              <a:ext cx="1436687" cy="433387"/>
            </a:xfrm>
            <a:prstGeom prst="rect">
              <a:avLst/>
            </a:prstGeom>
            <a:noFill/>
          </p:spPr>
        </p:pic>
        <p:sp>
          <p:nvSpPr>
            <p:cNvPr id="1027" name="Text Box 3"/>
            <p:cNvSpPr txBox="1">
              <a:spLocks noChangeArrowheads="1"/>
            </p:cNvSpPr>
            <p:nvPr/>
          </p:nvSpPr>
          <p:spPr bwMode="auto">
            <a:xfrm>
              <a:off x="8400231" y="206375"/>
              <a:ext cx="348233" cy="277813"/>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fr-FR" sz="1600" b="1" i="0" u="none" strike="noStrike" cap="none" normalizeH="0" baseline="0" dirty="0">
                  <a:ln>
                    <a:noFill/>
                  </a:ln>
                  <a:solidFill>
                    <a:srgbClr val="FFFFFF"/>
                  </a:solidFill>
                  <a:effectLst/>
                  <a:latin typeface="Calibri" pitchFamily="34" charset="0"/>
                  <a:cs typeface="Arial" pitchFamily="34" charset="0"/>
                </a:rPr>
                <a:t>3</a:t>
              </a:r>
              <a:endParaRPr kumimoji="0" lang="fr-FR" sz="1800" b="0" i="0" u="none" strike="noStrike" cap="none" normalizeH="0" baseline="0" dirty="0">
                <a:ln>
                  <a:noFill/>
                </a:ln>
                <a:solidFill>
                  <a:schemeClr val="tx1"/>
                </a:solidFill>
                <a:effectLst/>
                <a:latin typeface="Arial" pitchFamily="34" charset="0"/>
                <a:cs typeface="Arial" pitchFamily="34" charset="0"/>
              </a:endParaRPr>
            </a:p>
          </p:txBody>
        </p:sp>
        <p:pic>
          <p:nvPicPr>
            <p:cNvPr id="1029" name="Groupe 31"/>
            <p:cNvPicPr>
              <a:picLocks noChangeArrowheads="1"/>
            </p:cNvPicPr>
            <p:nvPr/>
          </p:nvPicPr>
          <p:blipFill>
            <a:blip r:embed="rId4" cstate="print"/>
            <a:srcRect b="21065"/>
            <a:stretch>
              <a:fillRect/>
            </a:stretch>
          </p:blipFill>
          <p:spPr bwMode="auto">
            <a:xfrm>
              <a:off x="4644008" y="74613"/>
              <a:ext cx="2763837" cy="433387"/>
            </a:xfrm>
            <a:prstGeom prst="rect">
              <a:avLst/>
            </a:prstGeom>
            <a:noFill/>
          </p:spPr>
        </p:pic>
        <p:pic>
          <p:nvPicPr>
            <p:cNvPr id="1030" name="Picture 6" descr="Logo---quadri---academie-orleans-tours"/>
            <p:cNvPicPr>
              <a:picLocks noChangeAspect="1" noChangeArrowheads="1"/>
            </p:cNvPicPr>
            <p:nvPr/>
          </p:nvPicPr>
          <p:blipFill>
            <a:blip r:embed="rId5" cstate="print"/>
            <a:srcRect l="6763" t="11957" r="7637" b="11494"/>
            <a:stretch>
              <a:fillRect/>
            </a:stretch>
          </p:blipFill>
          <p:spPr bwMode="auto">
            <a:xfrm>
              <a:off x="403225" y="74613"/>
              <a:ext cx="784225" cy="442912"/>
            </a:xfrm>
            <a:prstGeom prst="rect">
              <a:avLst/>
            </a:prstGeom>
            <a:noFill/>
          </p:spPr>
        </p:pic>
        <p:sp>
          <p:nvSpPr>
            <p:cNvPr id="1031" name="Text Box 7"/>
            <p:cNvSpPr txBox="1">
              <a:spLocks noChangeArrowheads="1"/>
            </p:cNvSpPr>
            <p:nvPr/>
          </p:nvSpPr>
          <p:spPr bwMode="auto">
            <a:xfrm>
              <a:off x="1352550" y="179388"/>
              <a:ext cx="1617663" cy="277812"/>
            </a:xfrm>
            <a:prstGeom prst="rect">
              <a:avLst/>
            </a:prstGeom>
            <a:noFill/>
            <a:ln w="9525">
              <a:noFill/>
              <a:miter lim="800000"/>
              <a:headEnd/>
              <a:tailEnd/>
            </a:ln>
          </p:spPr>
          <p:txBody>
            <a:bodyPr vert="horz" wrap="square" lIns="91440" tIns="45720" rIns="91440" bIns="4572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fr-FR" sz="1100" b="0" i="0" u="none" strike="noStrike" cap="none" normalizeH="0" baseline="0">
                  <a:ln>
                    <a:noFill/>
                  </a:ln>
                  <a:solidFill>
                    <a:srgbClr val="808080"/>
                  </a:solidFill>
                  <a:effectLst/>
                  <a:latin typeface="Calibri" pitchFamily="34" charset="0"/>
                  <a:cs typeface="Arial" pitchFamily="34" charset="0"/>
                </a:rPr>
                <a:t>B.O du 29 février 2024</a:t>
              </a:r>
              <a:endParaRPr kumimoji="0" lang="fr-FR" sz="1800" b="0" i="0" u="none" strike="noStrike" cap="none" normalizeH="0" baseline="0">
                <a:ln>
                  <a:noFill/>
                </a:ln>
                <a:solidFill>
                  <a:schemeClr val="tx1"/>
                </a:solidFill>
                <a:effectLst/>
                <a:latin typeface="Arial" pitchFamily="34" charset="0"/>
                <a:cs typeface="Arial" pitchFamily="34" charset="0"/>
              </a:endParaRPr>
            </a:p>
          </p:txBody>
        </p:sp>
        <p:sp>
          <p:nvSpPr>
            <p:cNvPr id="1032" name="Text Box 8"/>
            <p:cNvSpPr txBox="1">
              <a:spLocks noChangeArrowheads="1"/>
            </p:cNvSpPr>
            <p:nvPr/>
          </p:nvSpPr>
          <p:spPr bwMode="auto">
            <a:xfrm>
              <a:off x="7704000" y="206375"/>
              <a:ext cx="276225" cy="276225"/>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fr-FR" sz="1600" b="1" i="0" u="none" strike="noStrike" cap="none" normalizeH="0" baseline="0" dirty="0">
                  <a:ln>
                    <a:noFill/>
                  </a:ln>
                  <a:solidFill>
                    <a:srgbClr val="FFFFFF"/>
                  </a:solidFill>
                  <a:effectLst/>
                  <a:latin typeface="Calibri" pitchFamily="34" charset="0"/>
                  <a:cs typeface="Arial" pitchFamily="34" charset="0"/>
                </a:rPr>
                <a:t>5</a:t>
              </a:r>
              <a:endParaRPr kumimoji="0" lang="fr-FR" sz="1800" b="0" i="0" u="none" strike="noStrike" cap="none" normalizeH="0" baseline="0" dirty="0">
                <a:ln>
                  <a:noFill/>
                </a:ln>
                <a:solidFill>
                  <a:schemeClr val="tx1"/>
                </a:solidFill>
                <a:effectLst/>
                <a:latin typeface="Arial" pitchFamily="34" charset="0"/>
                <a:cs typeface="Arial" pitchFamily="34" charset="0"/>
              </a:endParaRPr>
            </a:p>
          </p:txBody>
        </p:sp>
        <p:sp>
          <p:nvSpPr>
            <p:cNvPr id="11" name="Ellipse 10"/>
            <p:cNvSpPr/>
            <p:nvPr/>
          </p:nvSpPr>
          <p:spPr>
            <a:xfrm>
              <a:off x="7740000" y="260648"/>
              <a:ext cx="216024" cy="216024"/>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2" name="Ellipse 11"/>
            <p:cNvSpPr/>
            <p:nvPr/>
          </p:nvSpPr>
          <p:spPr>
            <a:xfrm>
              <a:off x="8100392" y="260648"/>
              <a:ext cx="216024" cy="216024"/>
            </a:xfrm>
            <a:prstGeom prst="ellipse">
              <a:avLst/>
            </a:prstGeom>
            <a:solidFill>
              <a:srgbClr val="AA2C7D"/>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3" name="Ellipse 12"/>
            <p:cNvSpPr/>
            <p:nvPr/>
          </p:nvSpPr>
          <p:spPr>
            <a:xfrm>
              <a:off x="8460432" y="260648"/>
              <a:ext cx="216024" cy="216024"/>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028" name="Text Box 4"/>
            <p:cNvSpPr txBox="1">
              <a:spLocks noChangeArrowheads="1"/>
            </p:cNvSpPr>
            <p:nvPr/>
          </p:nvSpPr>
          <p:spPr bwMode="auto">
            <a:xfrm>
              <a:off x="8010847" y="206375"/>
              <a:ext cx="377577" cy="277813"/>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fr-FR" sz="1600" b="1" i="0" u="none" strike="noStrike" cap="none" normalizeH="0" baseline="0" dirty="0">
                  <a:ln>
                    <a:noFill/>
                  </a:ln>
                  <a:solidFill>
                    <a:srgbClr val="FFFFFF"/>
                  </a:solidFill>
                  <a:effectLst/>
                  <a:latin typeface="Calibri" pitchFamily="34" charset="0"/>
                  <a:cs typeface="Arial" pitchFamily="34" charset="0"/>
                </a:rPr>
                <a:t> 4</a:t>
              </a:r>
              <a:endParaRPr kumimoji="0" lang="fr-FR" sz="1800" b="0" i="0" u="none" strike="noStrike" cap="none" normalizeH="0" baseline="0" dirty="0">
                <a:ln>
                  <a:noFill/>
                </a:ln>
                <a:solidFill>
                  <a:schemeClr val="tx1"/>
                </a:solidFill>
                <a:effectLst/>
                <a:latin typeface="Arial" pitchFamily="34" charset="0"/>
                <a:cs typeface="Arial" pitchFamily="34" charset="0"/>
              </a:endParaRPr>
            </a:p>
          </p:txBody>
        </p:sp>
      </p:grpSp>
      <p:grpSp>
        <p:nvGrpSpPr>
          <p:cNvPr id="39" name="Groupe 38"/>
          <p:cNvGrpSpPr/>
          <p:nvPr/>
        </p:nvGrpSpPr>
        <p:grpSpPr>
          <a:xfrm>
            <a:off x="1475656" y="1628800"/>
            <a:ext cx="1787008" cy="3744416"/>
            <a:chOff x="3779912" y="980728"/>
            <a:chExt cx="1787008" cy="3744416"/>
          </a:xfrm>
        </p:grpSpPr>
        <p:grpSp>
          <p:nvGrpSpPr>
            <p:cNvPr id="33" name="Groupe 32"/>
            <p:cNvGrpSpPr/>
            <p:nvPr/>
          </p:nvGrpSpPr>
          <p:grpSpPr>
            <a:xfrm>
              <a:off x="3779912" y="980728"/>
              <a:ext cx="1787008" cy="3744416"/>
              <a:chOff x="5004048" y="980728"/>
              <a:chExt cx="1787008" cy="3744416"/>
            </a:xfrm>
          </p:grpSpPr>
          <p:pic>
            <p:nvPicPr>
              <p:cNvPr id="2052" name="Picture 4" descr="G:\2025-26_RNR_3eme_anémomètre\images\IMG_7551.PNG"/>
              <p:cNvPicPr>
                <a:picLocks noChangeAspect="1" noChangeArrowheads="1"/>
              </p:cNvPicPr>
              <p:nvPr/>
            </p:nvPicPr>
            <p:blipFill>
              <a:blip r:embed="rId6" cstate="print"/>
              <a:srcRect/>
              <a:stretch>
                <a:fillRect/>
              </a:stretch>
            </p:blipFill>
            <p:spPr bwMode="auto">
              <a:xfrm>
                <a:off x="5076056" y="1052736"/>
                <a:ext cx="1656184" cy="3584153"/>
              </a:xfrm>
              <a:prstGeom prst="rect">
                <a:avLst/>
              </a:prstGeom>
              <a:noFill/>
            </p:spPr>
          </p:pic>
          <p:sp>
            <p:nvSpPr>
              <p:cNvPr id="31" name="Rectangle à coins arrondis 30"/>
              <p:cNvSpPr/>
              <p:nvPr/>
            </p:nvSpPr>
            <p:spPr>
              <a:xfrm>
                <a:off x="5076056" y="1052736"/>
                <a:ext cx="1642992" cy="3600400"/>
              </a:xfrm>
              <a:prstGeom prst="roundRect">
                <a:avLst>
                  <a:gd name="adj" fmla="val 13197"/>
                </a:avLst>
              </a:prstGeom>
              <a:no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ln w="57150">
                    <a:solidFill>
                      <a:sysClr val="windowText" lastClr="000000"/>
                    </a:solidFill>
                  </a:ln>
                </a:endParaRPr>
              </a:p>
            </p:txBody>
          </p:sp>
          <p:sp>
            <p:nvSpPr>
              <p:cNvPr id="32" name="Rectangle à coins arrondis 31"/>
              <p:cNvSpPr/>
              <p:nvPr/>
            </p:nvSpPr>
            <p:spPr>
              <a:xfrm>
                <a:off x="5004048" y="980728"/>
                <a:ext cx="1787008" cy="3744416"/>
              </a:xfrm>
              <a:prstGeom prst="roundRect">
                <a:avLst>
                  <a:gd name="adj" fmla="val 14425"/>
                </a:avLst>
              </a:prstGeom>
              <a:no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ln w="57150">
                    <a:solidFill>
                      <a:sysClr val="windowText" lastClr="000000"/>
                    </a:solidFill>
                  </a:ln>
                </a:endParaRPr>
              </a:p>
            </p:txBody>
          </p:sp>
        </p:grpSp>
        <p:sp>
          <p:nvSpPr>
            <p:cNvPr id="38" name="ZoneTexte 37"/>
            <p:cNvSpPr txBox="1"/>
            <p:nvPr/>
          </p:nvSpPr>
          <p:spPr>
            <a:xfrm>
              <a:off x="3923928" y="2996952"/>
              <a:ext cx="1512168" cy="369332"/>
            </a:xfrm>
            <a:prstGeom prst="rect">
              <a:avLst/>
            </a:prstGeom>
            <a:solidFill>
              <a:schemeClr val="bg1"/>
            </a:solidFill>
          </p:spPr>
          <p:txBody>
            <a:bodyPr wrap="square" rtlCol="0">
              <a:spAutoFit/>
            </a:bodyPr>
            <a:lstStyle/>
            <a:p>
              <a:pPr algn="ctr"/>
              <a:r>
                <a:rPr lang="fr-FR" i="1" dirty="0" err="1"/>
                <a:t>Loading</a:t>
              </a:r>
              <a:r>
                <a:rPr lang="fr-FR" i="1" dirty="0"/>
                <a:t>…</a:t>
              </a:r>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395536" y="548681"/>
            <a:ext cx="1800200" cy="432047"/>
          </a:xfrm>
        </p:spPr>
        <p:txBody>
          <a:bodyPr>
            <a:noAutofit/>
          </a:bodyPr>
          <a:lstStyle/>
          <a:p>
            <a:r>
              <a:rPr lang="fr-FR" sz="2400" dirty="0"/>
              <a:t>ETAPE n°1-2</a:t>
            </a:r>
          </a:p>
        </p:txBody>
      </p:sp>
      <p:grpSp>
        <p:nvGrpSpPr>
          <p:cNvPr id="3" name="Groupe 13"/>
          <p:cNvGrpSpPr/>
          <p:nvPr/>
        </p:nvGrpSpPr>
        <p:grpSpPr>
          <a:xfrm>
            <a:off x="403225" y="74613"/>
            <a:ext cx="8417247" cy="442912"/>
            <a:chOff x="403225" y="74613"/>
            <a:chExt cx="8417247" cy="442912"/>
          </a:xfrm>
        </p:grpSpPr>
        <p:pic>
          <p:nvPicPr>
            <p:cNvPr id="1026" name="Groupe 32"/>
            <p:cNvPicPr>
              <a:picLocks noChangeArrowheads="1"/>
            </p:cNvPicPr>
            <p:nvPr/>
          </p:nvPicPr>
          <p:blipFill>
            <a:blip r:embed="rId3" cstate="print"/>
            <a:srcRect b="21065"/>
            <a:stretch>
              <a:fillRect/>
            </a:stretch>
          </p:blipFill>
          <p:spPr bwMode="auto">
            <a:xfrm>
              <a:off x="7383785" y="74613"/>
              <a:ext cx="1436687" cy="433387"/>
            </a:xfrm>
            <a:prstGeom prst="rect">
              <a:avLst/>
            </a:prstGeom>
            <a:noFill/>
          </p:spPr>
        </p:pic>
        <p:sp>
          <p:nvSpPr>
            <p:cNvPr id="1027" name="Text Box 3"/>
            <p:cNvSpPr txBox="1">
              <a:spLocks noChangeArrowheads="1"/>
            </p:cNvSpPr>
            <p:nvPr/>
          </p:nvSpPr>
          <p:spPr bwMode="auto">
            <a:xfrm>
              <a:off x="8400231" y="206375"/>
              <a:ext cx="348233" cy="277813"/>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fr-FR" sz="1600" b="1" i="0" u="none" strike="noStrike" cap="none" normalizeH="0" baseline="0" dirty="0">
                  <a:ln>
                    <a:noFill/>
                  </a:ln>
                  <a:solidFill>
                    <a:srgbClr val="FFFFFF"/>
                  </a:solidFill>
                  <a:effectLst/>
                  <a:latin typeface="Calibri" pitchFamily="34" charset="0"/>
                  <a:cs typeface="Arial" pitchFamily="34" charset="0"/>
                </a:rPr>
                <a:t>3</a:t>
              </a:r>
              <a:endParaRPr kumimoji="0" lang="fr-FR" sz="1800" b="0" i="0" u="none" strike="noStrike" cap="none" normalizeH="0" baseline="0" dirty="0">
                <a:ln>
                  <a:noFill/>
                </a:ln>
                <a:solidFill>
                  <a:schemeClr val="tx1"/>
                </a:solidFill>
                <a:effectLst/>
                <a:latin typeface="Arial" pitchFamily="34" charset="0"/>
                <a:cs typeface="Arial" pitchFamily="34" charset="0"/>
              </a:endParaRPr>
            </a:p>
          </p:txBody>
        </p:sp>
        <p:pic>
          <p:nvPicPr>
            <p:cNvPr id="1029" name="Groupe 31"/>
            <p:cNvPicPr>
              <a:picLocks noChangeArrowheads="1"/>
            </p:cNvPicPr>
            <p:nvPr/>
          </p:nvPicPr>
          <p:blipFill>
            <a:blip r:embed="rId4" cstate="print"/>
            <a:srcRect b="21065"/>
            <a:stretch>
              <a:fillRect/>
            </a:stretch>
          </p:blipFill>
          <p:spPr bwMode="auto">
            <a:xfrm>
              <a:off x="4644008" y="74613"/>
              <a:ext cx="2763837" cy="433387"/>
            </a:xfrm>
            <a:prstGeom prst="rect">
              <a:avLst/>
            </a:prstGeom>
            <a:noFill/>
          </p:spPr>
        </p:pic>
        <p:pic>
          <p:nvPicPr>
            <p:cNvPr id="1030" name="Picture 6" descr="Logo---quadri---academie-orleans-tours"/>
            <p:cNvPicPr>
              <a:picLocks noChangeAspect="1" noChangeArrowheads="1"/>
            </p:cNvPicPr>
            <p:nvPr/>
          </p:nvPicPr>
          <p:blipFill>
            <a:blip r:embed="rId5" cstate="print"/>
            <a:srcRect l="6763" t="11957" r="7637" b="11494"/>
            <a:stretch>
              <a:fillRect/>
            </a:stretch>
          </p:blipFill>
          <p:spPr bwMode="auto">
            <a:xfrm>
              <a:off x="403225" y="74613"/>
              <a:ext cx="784225" cy="442912"/>
            </a:xfrm>
            <a:prstGeom prst="rect">
              <a:avLst/>
            </a:prstGeom>
            <a:noFill/>
          </p:spPr>
        </p:pic>
        <p:sp>
          <p:nvSpPr>
            <p:cNvPr id="1031" name="Text Box 7"/>
            <p:cNvSpPr txBox="1">
              <a:spLocks noChangeArrowheads="1"/>
            </p:cNvSpPr>
            <p:nvPr/>
          </p:nvSpPr>
          <p:spPr bwMode="auto">
            <a:xfrm>
              <a:off x="1352550" y="179388"/>
              <a:ext cx="1617663" cy="277812"/>
            </a:xfrm>
            <a:prstGeom prst="rect">
              <a:avLst/>
            </a:prstGeom>
            <a:noFill/>
            <a:ln w="9525">
              <a:noFill/>
              <a:miter lim="800000"/>
              <a:headEnd/>
              <a:tailEnd/>
            </a:ln>
          </p:spPr>
          <p:txBody>
            <a:bodyPr vert="horz" wrap="square" lIns="91440" tIns="45720" rIns="91440" bIns="4572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fr-FR" sz="1100" b="0" i="0" u="none" strike="noStrike" cap="none" normalizeH="0" baseline="0">
                  <a:ln>
                    <a:noFill/>
                  </a:ln>
                  <a:solidFill>
                    <a:srgbClr val="808080"/>
                  </a:solidFill>
                  <a:effectLst/>
                  <a:latin typeface="Calibri" pitchFamily="34" charset="0"/>
                  <a:cs typeface="Arial" pitchFamily="34" charset="0"/>
                </a:rPr>
                <a:t>B.O du 29 février 2024</a:t>
              </a:r>
              <a:endParaRPr kumimoji="0" lang="fr-FR" sz="1800" b="0" i="0" u="none" strike="noStrike" cap="none" normalizeH="0" baseline="0">
                <a:ln>
                  <a:noFill/>
                </a:ln>
                <a:solidFill>
                  <a:schemeClr val="tx1"/>
                </a:solidFill>
                <a:effectLst/>
                <a:latin typeface="Arial" pitchFamily="34" charset="0"/>
                <a:cs typeface="Arial" pitchFamily="34" charset="0"/>
              </a:endParaRPr>
            </a:p>
          </p:txBody>
        </p:sp>
        <p:sp>
          <p:nvSpPr>
            <p:cNvPr id="1032" name="Text Box 8"/>
            <p:cNvSpPr txBox="1">
              <a:spLocks noChangeArrowheads="1"/>
            </p:cNvSpPr>
            <p:nvPr/>
          </p:nvSpPr>
          <p:spPr bwMode="auto">
            <a:xfrm>
              <a:off x="7704000" y="206375"/>
              <a:ext cx="276225" cy="276225"/>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fr-FR" sz="1600" b="1" i="0" u="none" strike="noStrike" cap="none" normalizeH="0" baseline="0" dirty="0">
                  <a:ln>
                    <a:noFill/>
                  </a:ln>
                  <a:solidFill>
                    <a:srgbClr val="FFFFFF"/>
                  </a:solidFill>
                  <a:effectLst/>
                  <a:latin typeface="Calibri" pitchFamily="34" charset="0"/>
                  <a:cs typeface="Arial" pitchFamily="34" charset="0"/>
                </a:rPr>
                <a:t>5</a:t>
              </a:r>
              <a:endParaRPr kumimoji="0" lang="fr-FR" sz="1800" b="0" i="0" u="none" strike="noStrike" cap="none" normalizeH="0" baseline="0" dirty="0">
                <a:ln>
                  <a:noFill/>
                </a:ln>
                <a:solidFill>
                  <a:schemeClr val="tx1"/>
                </a:solidFill>
                <a:effectLst/>
                <a:latin typeface="Arial" pitchFamily="34" charset="0"/>
                <a:cs typeface="Arial" pitchFamily="34" charset="0"/>
              </a:endParaRPr>
            </a:p>
          </p:txBody>
        </p:sp>
        <p:sp>
          <p:nvSpPr>
            <p:cNvPr id="11" name="Ellipse 10"/>
            <p:cNvSpPr/>
            <p:nvPr/>
          </p:nvSpPr>
          <p:spPr>
            <a:xfrm>
              <a:off x="7740000" y="260648"/>
              <a:ext cx="216024" cy="216024"/>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2" name="Ellipse 11"/>
            <p:cNvSpPr/>
            <p:nvPr/>
          </p:nvSpPr>
          <p:spPr>
            <a:xfrm>
              <a:off x="8100392" y="260648"/>
              <a:ext cx="216024" cy="216024"/>
            </a:xfrm>
            <a:prstGeom prst="ellipse">
              <a:avLst/>
            </a:prstGeom>
            <a:solidFill>
              <a:srgbClr val="AA2C7D"/>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3" name="Ellipse 12"/>
            <p:cNvSpPr/>
            <p:nvPr/>
          </p:nvSpPr>
          <p:spPr>
            <a:xfrm>
              <a:off x="8460432" y="260648"/>
              <a:ext cx="216024" cy="216024"/>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028" name="Text Box 4"/>
            <p:cNvSpPr txBox="1">
              <a:spLocks noChangeArrowheads="1"/>
            </p:cNvSpPr>
            <p:nvPr/>
          </p:nvSpPr>
          <p:spPr bwMode="auto">
            <a:xfrm>
              <a:off x="8010847" y="206375"/>
              <a:ext cx="377577" cy="277813"/>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fr-FR" sz="1600" b="1" i="0" u="none" strike="noStrike" cap="none" normalizeH="0" baseline="0" dirty="0">
                  <a:ln>
                    <a:noFill/>
                  </a:ln>
                  <a:solidFill>
                    <a:srgbClr val="FFFFFF"/>
                  </a:solidFill>
                  <a:effectLst/>
                  <a:latin typeface="Calibri" pitchFamily="34" charset="0"/>
                  <a:cs typeface="Arial" pitchFamily="34" charset="0"/>
                </a:rPr>
                <a:t> 4</a:t>
              </a:r>
              <a:endParaRPr kumimoji="0" lang="fr-FR" sz="1800" b="0" i="0" u="none" strike="noStrike" cap="none" normalizeH="0" baseline="0" dirty="0">
                <a:ln>
                  <a:noFill/>
                </a:ln>
                <a:solidFill>
                  <a:schemeClr val="tx1"/>
                </a:solidFill>
                <a:effectLst/>
                <a:latin typeface="Arial" pitchFamily="34" charset="0"/>
                <a:cs typeface="Arial" pitchFamily="34" charset="0"/>
              </a:endParaRPr>
            </a:p>
          </p:txBody>
        </p:sp>
      </p:grpSp>
      <p:pic>
        <p:nvPicPr>
          <p:cNvPr id="1033" name="Picture 9" descr="G:\2025-26_RNR_3eme_anémomètre\video\video_001\61Ea8T6VZVL._AC_UF894,1000_QL80_.jpg"/>
          <p:cNvPicPr>
            <a:picLocks noChangeAspect="1" noChangeArrowheads="1"/>
          </p:cNvPicPr>
          <p:nvPr/>
        </p:nvPicPr>
        <p:blipFill>
          <a:blip r:embed="rId6" cstate="print"/>
          <a:srcRect/>
          <a:stretch>
            <a:fillRect/>
          </a:stretch>
        </p:blipFill>
        <p:spPr bwMode="auto">
          <a:xfrm>
            <a:off x="1043608" y="980728"/>
            <a:ext cx="2760596" cy="2266529"/>
          </a:xfrm>
          <a:prstGeom prst="rect">
            <a:avLst/>
          </a:prstGeom>
          <a:noFill/>
        </p:spPr>
      </p:pic>
      <p:pic>
        <p:nvPicPr>
          <p:cNvPr id="1037" name="Picture 13" descr="legende_wifi"/>
          <p:cNvPicPr>
            <a:picLocks noChangeAspect="1" noChangeArrowheads="1"/>
          </p:cNvPicPr>
          <p:nvPr/>
        </p:nvPicPr>
        <p:blipFill>
          <a:blip r:embed="rId7" cstate="print"/>
          <a:srcRect/>
          <a:stretch>
            <a:fillRect/>
          </a:stretch>
        </p:blipFill>
        <p:spPr bwMode="auto">
          <a:xfrm>
            <a:off x="2411760" y="3789040"/>
            <a:ext cx="1612887" cy="1310471"/>
          </a:xfrm>
          <a:prstGeom prst="rect">
            <a:avLst/>
          </a:prstGeom>
          <a:noFill/>
          <a:ln w="9525" algn="in">
            <a:noFill/>
            <a:miter lim="800000"/>
            <a:headEnd/>
            <a:tailEnd/>
          </a:ln>
          <a:effectLst/>
        </p:spPr>
      </p:pic>
      <p:pic>
        <p:nvPicPr>
          <p:cNvPr id="1038" name="Picture 14" descr="legende_routeur"/>
          <p:cNvPicPr>
            <a:picLocks noChangeAspect="1" noChangeArrowheads="1"/>
          </p:cNvPicPr>
          <p:nvPr/>
        </p:nvPicPr>
        <p:blipFill>
          <a:blip r:embed="rId8" cstate="print"/>
          <a:srcRect/>
          <a:stretch>
            <a:fillRect/>
          </a:stretch>
        </p:blipFill>
        <p:spPr bwMode="auto">
          <a:xfrm>
            <a:off x="4283968" y="4221088"/>
            <a:ext cx="2066513" cy="919849"/>
          </a:xfrm>
          <a:prstGeom prst="rect">
            <a:avLst/>
          </a:prstGeom>
          <a:noFill/>
          <a:ln w="9525" algn="in">
            <a:noFill/>
            <a:miter lim="800000"/>
            <a:headEnd/>
            <a:tailEnd/>
          </a:ln>
          <a:effectLst/>
        </p:spPr>
      </p:pic>
      <p:pic>
        <p:nvPicPr>
          <p:cNvPr id="1039" name="Picture 15" descr="legende_modem"/>
          <p:cNvPicPr>
            <a:picLocks noChangeAspect="1" noChangeArrowheads="1"/>
          </p:cNvPicPr>
          <p:nvPr/>
        </p:nvPicPr>
        <p:blipFill>
          <a:blip r:embed="rId9" cstate="print"/>
          <a:srcRect/>
          <a:stretch>
            <a:fillRect/>
          </a:stretch>
        </p:blipFill>
        <p:spPr bwMode="auto">
          <a:xfrm>
            <a:off x="6120272" y="4941168"/>
            <a:ext cx="1764096" cy="709837"/>
          </a:xfrm>
          <a:prstGeom prst="rect">
            <a:avLst/>
          </a:prstGeom>
          <a:noFill/>
          <a:ln w="9525" algn="in">
            <a:noFill/>
            <a:miter lim="800000"/>
            <a:headEnd/>
            <a:tailEnd/>
          </a:ln>
          <a:effectLst/>
        </p:spPr>
      </p:pic>
      <p:sp>
        <p:nvSpPr>
          <p:cNvPr id="23" name="Forme libre 22"/>
          <p:cNvSpPr/>
          <p:nvPr/>
        </p:nvSpPr>
        <p:spPr>
          <a:xfrm>
            <a:off x="2674620" y="4792608"/>
            <a:ext cx="2141220" cy="673100"/>
          </a:xfrm>
          <a:custGeom>
            <a:avLst/>
            <a:gdLst>
              <a:gd name="connsiteX0" fmla="*/ 464820 w 2141220"/>
              <a:gd name="connsiteY0" fmla="*/ 15240 h 673100"/>
              <a:gd name="connsiteX1" fmla="*/ 144780 w 2141220"/>
              <a:gd name="connsiteY1" fmla="*/ 472440 h 673100"/>
              <a:gd name="connsiteX2" fmla="*/ 1333500 w 2141220"/>
              <a:gd name="connsiteY2" fmla="*/ 594360 h 673100"/>
              <a:gd name="connsiteX3" fmla="*/ 2141220 w 2141220"/>
              <a:gd name="connsiteY3" fmla="*/ 0 h 673100"/>
            </a:gdLst>
            <a:ahLst/>
            <a:cxnLst>
              <a:cxn ang="0">
                <a:pos x="connsiteX0" y="connsiteY0"/>
              </a:cxn>
              <a:cxn ang="0">
                <a:pos x="connsiteX1" y="connsiteY1"/>
              </a:cxn>
              <a:cxn ang="0">
                <a:pos x="connsiteX2" y="connsiteY2"/>
              </a:cxn>
              <a:cxn ang="0">
                <a:pos x="connsiteX3" y="connsiteY3"/>
              </a:cxn>
            </a:cxnLst>
            <a:rect l="l" t="t" r="r" b="b"/>
            <a:pathLst>
              <a:path w="2141220" h="673100">
                <a:moveTo>
                  <a:pt x="464820" y="15240"/>
                </a:moveTo>
                <a:cubicBezTo>
                  <a:pt x="232410" y="195580"/>
                  <a:pt x="0" y="375920"/>
                  <a:pt x="144780" y="472440"/>
                </a:cubicBezTo>
                <a:cubicBezTo>
                  <a:pt x="289560" y="568960"/>
                  <a:pt x="1000760" y="673100"/>
                  <a:pt x="1333500" y="594360"/>
                </a:cubicBezTo>
                <a:cubicBezTo>
                  <a:pt x="1666240" y="515620"/>
                  <a:pt x="1903730" y="257810"/>
                  <a:pt x="2141220" y="0"/>
                </a:cubicBezTo>
              </a:path>
            </a:pathLst>
          </a:cu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p>
        </p:txBody>
      </p:sp>
      <p:sp>
        <p:nvSpPr>
          <p:cNvPr id="24" name="Forme libre 23"/>
          <p:cNvSpPr/>
          <p:nvPr/>
        </p:nvSpPr>
        <p:spPr>
          <a:xfrm>
            <a:off x="6019800" y="4069080"/>
            <a:ext cx="1409700" cy="960120"/>
          </a:xfrm>
          <a:custGeom>
            <a:avLst/>
            <a:gdLst>
              <a:gd name="connsiteX0" fmla="*/ 0 w 1409700"/>
              <a:gd name="connsiteY0" fmla="*/ 289560 h 960120"/>
              <a:gd name="connsiteX1" fmla="*/ 350520 w 1409700"/>
              <a:gd name="connsiteY1" fmla="*/ 30480 h 960120"/>
              <a:gd name="connsiteX2" fmla="*/ 960120 w 1409700"/>
              <a:gd name="connsiteY2" fmla="*/ 472440 h 960120"/>
              <a:gd name="connsiteX3" fmla="*/ 1386840 w 1409700"/>
              <a:gd name="connsiteY3" fmla="*/ 548640 h 960120"/>
              <a:gd name="connsiteX4" fmla="*/ 1097280 w 1409700"/>
              <a:gd name="connsiteY4" fmla="*/ 960120 h 9601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00" h="960120">
                <a:moveTo>
                  <a:pt x="0" y="289560"/>
                </a:moveTo>
                <a:cubicBezTo>
                  <a:pt x="95250" y="144780"/>
                  <a:pt x="190500" y="0"/>
                  <a:pt x="350520" y="30480"/>
                </a:cubicBezTo>
                <a:cubicBezTo>
                  <a:pt x="510540" y="60960"/>
                  <a:pt x="787400" y="386080"/>
                  <a:pt x="960120" y="472440"/>
                </a:cubicBezTo>
                <a:cubicBezTo>
                  <a:pt x="1132840" y="558800"/>
                  <a:pt x="1363980" y="467360"/>
                  <a:pt x="1386840" y="548640"/>
                </a:cubicBezTo>
                <a:cubicBezTo>
                  <a:pt x="1409700" y="629920"/>
                  <a:pt x="1253490" y="795020"/>
                  <a:pt x="1097280" y="960120"/>
                </a:cubicBezTo>
              </a:path>
            </a:pathLst>
          </a:cu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p>
        </p:txBody>
      </p:sp>
      <p:sp>
        <p:nvSpPr>
          <p:cNvPr id="26" name="Forme libre 25"/>
          <p:cNvSpPr/>
          <p:nvPr/>
        </p:nvSpPr>
        <p:spPr>
          <a:xfrm>
            <a:off x="7360920" y="4693920"/>
            <a:ext cx="975360" cy="350520"/>
          </a:xfrm>
          <a:custGeom>
            <a:avLst/>
            <a:gdLst>
              <a:gd name="connsiteX0" fmla="*/ 0 w 975360"/>
              <a:gd name="connsiteY0" fmla="*/ 350520 h 350520"/>
              <a:gd name="connsiteX1" fmla="*/ 289560 w 975360"/>
              <a:gd name="connsiteY1" fmla="*/ 91440 h 350520"/>
              <a:gd name="connsiteX2" fmla="*/ 975360 w 975360"/>
              <a:gd name="connsiteY2" fmla="*/ 0 h 350520"/>
            </a:gdLst>
            <a:ahLst/>
            <a:cxnLst>
              <a:cxn ang="0">
                <a:pos x="connsiteX0" y="connsiteY0"/>
              </a:cxn>
              <a:cxn ang="0">
                <a:pos x="connsiteX1" y="connsiteY1"/>
              </a:cxn>
              <a:cxn ang="0">
                <a:pos x="connsiteX2" y="connsiteY2"/>
              </a:cxn>
            </a:cxnLst>
            <a:rect l="l" t="t" r="r" b="b"/>
            <a:pathLst>
              <a:path w="975360" h="350520">
                <a:moveTo>
                  <a:pt x="0" y="350520"/>
                </a:moveTo>
                <a:cubicBezTo>
                  <a:pt x="63500" y="250190"/>
                  <a:pt x="127000" y="149860"/>
                  <a:pt x="289560" y="91440"/>
                </a:cubicBezTo>
                <a:cubicBezTo>
                  <a:pt x="452120" y="33020"/>
                  <a:pt x="713740" y="16510"/>
                  <a:pt x="975360" y="0"/>
                </a:cubicBezTo>
              </a:path>
            </a:pathLst>
          </a:custGeom>
          <a:ln w="3810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p>
        </p:txBody>
      </p:sp>
      <p:sp>
        <p:nvSpPr>
          <p:cNvPr id="27" name="ZoneTexte 26"/>
          <p:cNvSpPr txBox="1"/>
          <p:nvPr/>
        </p:nvSpPr>
        <p:spPr>
          <a:xfrm>
            <a:off x="6444208" y="5661248"/>
            <a:ext cx="925253" cy="369332"/>
          </a:xfrm>
          <a:prstGeom prst="rect">
            <a:avLst/>
          </a:prstGeom>
          <a:noFill/>
        </p:spPr>
        <p:txBody>
          <a:bodyPr wrap="none" rtlCol="0">
            <a:spAutoFit/>
          </a:bodyPr>
          <a:lstStyle/>
          <a:p>
            <a:r>
              <a:rPr lang="fr-FR" dirty="0"/>
              <a:t>Modem</a:t>
            </a:r>
          </a:p>
        </p:txBody>
      </p:sp>
      <p:sp>
        <p:nvSpPr>
          <p:cNvPr id="28" name="ZoneTexte 27"/>
          <p:cNvSpPr txBox="1"/>
          <p:nvPr/>
        </p:nvSpPr>
        <p:spPr>
          <a:xfrm>
            <a:off x="4644008" y="5157192"/>
            <a:ext cx="800284" cy="369332"/>
          </a:xfrm>
          <a:prstGeom prst="rect">
            <a:avLst/>
          </a:prstGeom>
          <a:noFill/>
        </p:spPr>
        <p:txBody>
          <a:bodyPr wrap="none" rtlCol="0">
            <a:spAutoFit/>
          </a:bodyPr>
          <a:lstStyle/>
          <a:p>
            <a:r>
              <a:rPr lang="fr-FR" dirty="0"/>
              <a:t>Switch</a:t>
            </a:r>
          </a:p>
        </p:txBody>
      </p:sp>
      <p:sp>
        <p:nvSpPr>
          <p:cNvPr id="29" name="ZoneTexte 28"/>
          <p:cNvSpPr txBox="1"/>
          <p:nvPr/>
        </p:nvSpPr>
        <p:spPr>
          <a:xfrm>
            <a:off x="1691680" y="4365104"/>
            <a:ext cx="993349" cy="646331"/>
          </a:xfrm>
          <a:prstGeom prst="rect">
            <a:avLst/>
          </a:prstGeom>
          <a:noFill/>
        </p:spPr>
        <p:txBody>
          <a:bodyPr wrap="none" rtlCol="0">
            <a:spAutoFit/>
          </a:bodyPr>
          <a:lstStyle/>
          <a:p>
            <a:pPr algn="ctr"/>
            <a:r>
              <a:rPr lang="fr-FR" dirty="0"/>
              <a:t>Routeur </a:t>
            </a:r>
          </a:p>
          <a:p>
            <a:pPr algn="ctr"/>
            <a:r>
              <a:rPr lang="fr-FR" dirty="0"/>
              <a:t>WIFI</a:t>
            </a:r>
          </a:p>
        </p:txBody>
      </p:sp>
      <p:sp>
        <p:nvSpPr>
          <p:cNvPr id="1040" name="Text Box 16"/>
          <p:cNvSpPr txBox="1">
            <a:spLocks noChangeArrowheads="1"/>
          </p:cNvSpPr>
          <p:nvPr/>
        </p:nvSpPr>
        <p:spPr bwMode="auto">
          <a:xfrm>
            <a:off x="5652120" y="5949280"/>
            <a:ext cx="2304256" cy="382587"/>
          </a:xfrm>
          <a:prstGeom prst="rect">
            <a:avLst/>
          </a:prstGeom>
          <a:solidFill>
            <a:srgbClr val="FFFFFF"/>
          </a:solid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sz="2000" b="1" i="0" u="none" strike="noStrike" cap="none" normalizeH="0" baseline="0" dirty="0">
                <a:ln>
                  <a:noFill/>
                </a:ln>
                <a:solidFill>
                  <a:srgbClr val="FF0000"/>
                </a:solidFill>
                <a:effectLst/>
                <a:latin typeface="Arial" pitchFamily="34" charset="0"/>
                <a:cs typeface="Arial" pitchFamily="34" charset="0"/>
              </a:rPr>
              <a:t>11</a:t>
            </a:r>
            <a:r>
              <a:rPr kumimoji="0" lang="fr-FR" sz="2000" b="1" i="0" u="none" strike="noStrike" cap="none" normalizeH="0" baseline="0" dirty="0">
                <a:ln>
                  <a:noFill/>
                </a:ln>
                <a:solidFill>
                  <a:srgbClr val="000000"/>
                </a:solidFill>
                <a:effectLst/>
                <a:latin typeface="Arial" pitchFamily="34" charset="0"/>
                <a:cs typeface="Arial" pitchFamily="34" charset="0"/>
              </a:rPr>
              <a:t>.XXX.XXX.XXX</a:t>
            </a:r>
            <a:endParaRPr kumimoji="0" lang="fr-FR" sz="1800" b="0" i="0" u="none" strike="noStrike" cap="none" normalizeH="0" baseline="0" dirty="0">
              <a:ln>
                <a:noFill/>
              </a:ln>
              <a:solidFill>
                <a:schemeClr val="tx1"/>
              </a:solidFill>
              <a:effectLst/>
              <a:latin typeface="Arial" pitchFamily="34" charset="0"/>
              <a:cs typeface="Arial" pitchFamily="34" charset="0"/>
            </a:endParaRPr>
          </a:p>
        </p:txBody>
      </p:sp>
      <p:sp>
        <p:nvSpPr>
          <p:cNvPr id="31" name="ZoneTexte 30"/>
          <p:cNvSpPr txBox="1"/>
          <p:nvPr/>
        </p:nvSpPr>
        <p:spPr>
          <a:xfrm>
            <a:off x="4499992" y="836712"/>
            <a:ext cx="4248472" cy="3447098"/>
          </a:xfrm>
          <a:prstGeom prst="rect">
            <a:avLst/>
          </a:prstGeom>
          <a:noFill/>
        </p:spPr>
        <p:txBody>
          <a:bodyPr wrap="square" rtlCol="0">
            <a:spAutoFit/>
          </a:bodyPr>
          <a:lstStyle/>
          <a:p>
            <a:pPr fontAlgn="auto"/>
            <a:r>
              <a:rPr lang="fr-FR" sz="2000" dirty="0"/>
              <a:t>La station mesure la température (22°C) et l’humidité (65%).</a:t>
            </a:r>
          </a:p>
          <a:p>
            <a:pPr fontAlgn="auto"/>
            <a:endParaRPr lang="fr-FR" sz="2000" dirty="0"/>
          </a:p>
          <a:p>
            <a:pPr fontAlgn="auto"/>
            <a:r>
              <a:rPr lang="fr-FR" sz="2000" dirty="0"/>
              <a:t>Elle envoie ces données au serveur « </a:t>
            </a:r>
            <a:r>
              <a:rPr lang="fr-FR" sz="2000" dirty="0" err="1"/>
              <a:t>Weather</a:t>
            </a:r>
            <a:r>
              <a:rPr lang="fr-FR" sz="2000" dirty="0"/>
              <a:t> Underground » via une requête HTTPS.</a:t>
            </a:r>
          </a:p>
          <a:p>
            <a:pPr lvl="0"/>
            <a:endParaRPr lang="fr-FR" sz="2000" dirty="0"/>
          </a:p>
          <a:p>
            <a:pPr lvl="0"/>
            <a:r>
              <a:rPr lang="fr-FR" sz="2000" dirty="0"/>
              <a:t>Les données sortent du collège via le modem (IP : </a:t>
            </a:r>
            <a:r>
              <a:rPr kumimoji="0" lang="fr-FR" sz="2000" i="0" u="none" strike="noStrike" cap="none" normalizeH="0" baseline="0" dirty="0">
                <a:ln>
                  <a:noFill/>
                </a:ln>
                <a:solidFill>
                  <a:srgbClr val="FF0000"/>
                </a:solidFill>
                <a:effectLst/>
                <a:latin typeface="Arial" pitchFamily="34" charset="0"/>
                <a:cs typeface="Arial" pitchFamily="34" charset="0"/>
              </a:rPr>
              <a:t>11</a:t>
            </a:r>
            <a:r>
              <a:rPr kumimoji="0" lang="fr-FR" sz="2000" i="0" u="none" strike="noStrike" cap="none" normalizeH="0" baseline="0" dirty="0">
                <a:ln>
                  <a:noFill/>
                </a:ln>
                <a:solidFill>
                  <a:srgbClr val="000000"/>
                </a:solidFill>
                <a:effectLst/>
                <a:latin typeface="Arial" pitchFamily="34" charset="0"/>
                <a:cs typeface="Arial" pitchFamily="34" charset="0"/>
              </a:rPr>
              <a:t>.XXX.XXX.XXX)</a:t>
            </a:r>
            <a:endParaRPr lang="fr-FR" dirty="0">
              <a:latin typeface="Arial" pitchFamily="34" charset="0"/>
              <a:cs typeface="Arial" pitchFamily="34" charset="0"/>
            </a:endParaRPr>
          </a:p>
          <a:p>
            <a:pPr fontAlgn="auto"/>
            <a:r>
              <a:rPr lang="fr-FR" sz="2000" dirty="0"/>
              <a:t> </a:t>
            </a:r>
          </a:p>
          <a:p>
            <a:endParaRPr lang="fr-FR" dirty="0"/>
          </a:p>
        </p:txBody>
      </p:sp>
      <p:sp>
        <p:nvSpPr>
          <p:cNvPr id="30" name="Ellipse 29"/>
          <p:cNvSpPr/>
          <p:nvPr/>
        </p:nvSpPr>
        <p:spPr>
          <a:xfrm rot="21123994">
            <a:off x="395536" y="3068960"/>
            <a:ext cx="2664296" cy="432048"/>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ln>
                <a:solidFill>
                  <a:schemeClr val="tx1"/>
                </a:solidFill>
              </a:ln>
              <a:noFill/>
            </a:endParaRPr>
          </a:p>
        </p:txBody>
      </p:sp>
      <p:sp>
        <p:nvSpPr>
          <p:cNvPr id="32" name="Ellipse 31"/>
          <p:cNvSpPr/>
          <p:nvPr/>
        </p:nvSpPr>
        <p:spPr>
          <a:xfrm rot="21123994">
            <a:off x="-283834" y="2917200"/>
            <a:ext cx="4122217" cy="875749"/>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ln>
                <a:solidFill>
                  <a:schemeClr val="tx1"/>
                </a:solidFill>
              </a:ln>
              <a:noFill/>
            </a:endParaRPr>
          </a:p>
        </p:txBody>
      </p:sp>
      <p:sp>
        <p:nvSpPr>
          <p:cNvPr id="33" name="Ellipse 32"/>
          <p:cNvSpPr/>
          <p:nvPr/>
        </p:nvSpPr>
        <p:spPr>
          <a:xfrm rot="21123994">
            <a:off x="-821892" y="2625165"/>
            <a:ext cx="5251492" cy="138415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ln>
                <a:solidFill>
                  <a:schemeClr val="tx1"/>
                </a:solidFill>
              </a:ln>
              <a:noFill/>
            </a:endParaRPr>
          </a:p>
        </p:txBody>
      </p:sp>
      <p:pic>
        <p:nvPicPr>
          <p:cNvPr id="34" name="Picture 9" descr="G:\2025-26_RNR_3eme_anémomètre\video\video_001\61Ea8T6VZVL._AC_UF894,1000_QL80_.jpg"/>
          <p:cNvPicPr>
            <a:picLocks noChangeAspect="1" noChangeArrowheads="1"/>
          </p:cNvPicPr>
          <p:nvPr/>
        </p:nvPicPr>
        <p:blipFill>
          <a:blip r:embed="rId6" cstate="print"/>
          <a:srcRect r="28693" b="4690"/>
          <a:stretch>
            <a:fillRect/>
          </a:stretch>
        </p:blipFill>
        <p:spPr bwMode="auto">
          <a:xfrm>
            <a:off x="1043608" y="980728"/>
            <a:ext cx="1968508" cy="2160240"/>
          </a:xfrm>
          <a:prstGeom prst="rect">
            <a:avLst/>
          </a:prstGeom>
          <a:noFill/>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395536" y="548681"/>
            <a:ext cx="1800200" cy="432047"/>
          </a:xfrm>
        </p:spPr>
        <p:txBody>
          <a:bodyPr>
            <a:noAutofit/>
          </a:bodyPr>
          <a:lstStyle/>
          <a:p>
            <a:r>
              <a:rPr lang="fr-FR" sz="2400" dirty="0"/>
              <a:t>ETAPE n°6-2</a:t>
            </a:r>
          </a:p>
        </p:txBody>
      </p:sp>
      <p:grpSp>
        <p:nvGrpSpPr>
          <p:cNvPr id="3" name="Groupe 13"/>
          <p:cNvGrpSpPr/>
          <p:nvPr/>
        </p:nvGrpSpPr>
        <p:grpSpPr>
          <a:xfrm>
            <a:off x="403225" y="74613"/>
            <a:ext cx="8417247" cy="442912"/>
            <a:chOff x="403225" y="74613"/>
            <a:chExt cx="8417247" cy="442912"/>
          </a:xfrm>
        </p:grpSpPr>
        <p:pic>
          <p:nvPicPr>
            <p:cNvPr id="1026" name="Groupe 32"/>
            <p:cNvPicPr>
              <a:picLocks noChangeArrowheads="1"/>
            </p:cNvPicPr>
            <p:nvPr/>
          </p:nvPicPr>
          <p:blipFill>
            <a:blip r:embed="rId3" cstate="print"/>
            <a:srcRect b="21065"/>
            <a:stretch>
              <a:fillRect/>
            </a:stretch>
          </p:blipFill>
          <p:spPr bwMode="auto">
            <a:xfrm>
              <a:off x="7383785" y="74613"/>
              <a:ext cx="1436687" cy="433387"/>
            </a:xfrm>
            <a:prstGeom prst="rect">
              <a:avLst/>
            </a:prstGeom>
            <a:noFill/>
          </p:spPr>
        </p:pic>
        <p:sp>
          <p:nvSpPr>
            <p:cNvPr id="1027" name="Text Box 3"/>
            <p:cNvSpPr txBox="1">
              <a:spLocks noChangeArrowheads="1"/>
            </p:cNvSpPr>
            <p:nvPr/>
          </p:nvSpPr>
          <p:spPr bwMode="auto">
            <a:xfrm>
              <a:off x="8400231" y="206375"/>
              <a:ext cx="348233" cy="277813"/>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fr-FR" sz="1600" b="1" i="0" u="none" strike="noStrike" cap="none" normalizeH="0" baseline="0" dirty="0">
                  <a:ln>
                    <a:noFill/>
                  </a:ln>
                  <a:solidFill>
                    <a:srgbClr val="FFFFFF"/>
                  </a:solidFill>
                  <a:effectLst/>
                  <a:latin typeface="Calibri" pitchFamily="34" charset="0"/>
                  <a:cs typeface="Arial" pitchFamily="34" charset="0"/>
                </a:rPr>
                <a:t>3</a:t>
              </a:r>
              <a:endParaRPr kumimoji="0" lang="fr-FR" sz="1800" b="0" i="0" u="none" strike="noStrike" cap="none" normalizeH="0" baseline="0" dirty="0">
                <a:ln>
                  <a:noFill/>
                </a:ln>
                <a:solidFill>
                  <a:schemeClr val="tx1"/>
                </a:solidFill>
                <a:effectLst/>
                <a:latin typeface="Arial" pitchFamily="34" charset="0"/>
                <a:cs typeface="Arial" pitchFamily="34" charset="0"/>
              </a:endParaRPr>
            </a:p>
          </p:txBody>
        </p:sp>
        <p:pic>
          <p:nvPicPr>
            <p:cNvPr id="1029" name="Groupe 31"/>
            <p:cNvPicPr>
              <a:picLocks noChangeArrowheads="1"/>
            </p:cNvPicPr>
            <p:nvPr/>
          </p:nvPicPr>
          <p:blipFill>
            <a:blip r:embed="rId4" cstate="print"/>
            <a:srcRect b="21065"/>
            <a:stretch>
              <a:fillRect/>
            </a:stretch>
          </p:blipFill>
          <p:spPr bwMode="auto">
            <a:xfrm>
              <a:off x="4644008" y="74613"/>
              <a:ext cx="2763837" cy="433387"/>
            </a:xfrm>
            <a:prstGeom prst="rect">
              <a:avLst/>
            </a:prstGeom>
            <a:noFill/>
          </p:spPr>
        </p:pic>
        <p:pic>
          <p:nvPicPr>
            <p:cNvPr id="1030" name="Picture 6" descr="Logo---quadri---academie-orleans-tours"/>
            <p:cNvPicPr>
              <a:picLocks noChangeAspect="1" noChangeArrowheads="1"/>
            </p:cNvPicPr>
            <p:nvPr/>
          </p:nvPicPr>
          <p:blipFill>
            <a:blip r:embed="rId5" cstate="print"/>
            <a:srcRect l="6763" t="11957" r="7637" b="11494"/>
            <a:stretch>
              <a:fillRect/>
            </a:stretch>
          </p:blipFill>
          <p:spPr bwMode="auto">
            <a:xfrm>
              <a:off x="403225" y="74613"/>
              <a:ext cx="784225" cy="442912"/>
            </a:xfrm>
            <a:prstGeom prst="rect">
              <a:avLst/>
            </a:prstGeom>
            <a:noFill/>
          </p:spPr>
        </p:pic>
        <p:sp>
          <p:nvSpPr>
            <p:cNvPr id="1031" name="Text Box 7"/>
            <p:cNvSpPr txBox="1">
              <a:spLocks noChangeArrowheads="1"/>
            </p:cNvSpPr>
            <p:nvPr/>
          </p:nvSpPr>
          <p:spPr bwMode="auto">
            <a:xfrm>
              <a:off x="1352550" y="179388"/>
              <a:ext cx="1617663" cy="277812"/>
            </a:xfrm>
            <a:prstGeom prst="rect">
              <a:avLst/>
            </a:prstGeom>
            <a:noFill/>
            <a:ln w="9525">
              <a:noFill/>
              <a:miter lim="800000"/>
              <a:headEnd/>
              <a:tailEnd/>
            </a:ln>
          </p:spPr>
          <p:txBody>
            <a:bodyPr vert="horz" wrap="square" lIns="91440" tIns="45720" rIns="91440" bIns="4572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fr-FR" sz="1100" b="0" i="0" u="none" strike="noStrike" cap="none" normalizeH="0" baseline="0">
                  <a:ln>
                    <a:noFill/>
                  </a:ln>
                  <a:solidFill>
                    <a:srgbClr val="808080"/>
                  </a:solidFill>
                  <a:effectLst/>
                  <a:latin typeface="Calibri" pitchFamily="34" charset="0"/>
                  <a:cs typeface="Arial" pitchFamily="34" charset="0"/>
                </a:rPr>
                <a:t>B.O du 29 février 2024</a:t>
              </a:r>
              <a:endParaRPr kumimoji="0" lang="fr-FR" sz="1800" b="0" i="0" u="none" strike="noStrike" cap="none" normalizeH="0" baseline="0">
                <a:ln>
                  <a:noFill/>
                </a:ln>
                <a:solidFill>
                  <a:schemeClr val="tx1"/>
                </a:solidFill>
                <a:effectLst/>
                <a:latin typeface="Arial" pitchFamily="34" charset="0"/>
                <a:cs typeface="Arial" pitchFamily="34" charset="0"/>
              </a:endParaRPr>
            </a:p>
          </p:txBody>
        </p:sp>
        <p:sp>
          <p:nvSpPr>
            <p:cNvPr id="1032" name="Text Box 8"/>
            <p:cNvSpPr txBox="1">
              <a:spLocks noChangeArrowheads="1"/>
            </p:cNvSpPr>
            <p:nvPr/>
          </p:nvSpPr>
          <p:spPr bwMode="auto">
            <a:xfrm>
              <a:off x="7704000" y="206375"/>
              <a:ext cx="276225" cy="276225"/>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fr-FR" sz="1600" b="1" i="0" u="none" strike="noStrike" cap="none" normalizeH="0" baseline="0" dirty="0">
                  <a:ln>
                    <a:noFill/>
                  </a:ln>
                  <a:solidFill>
                    <a:srgbClr val="FFFFFF"/>
                  </a:solidFill>
                  <a:effectLst/>
                  <a:latin typeface="Calibri" pitchFamily="34" charset="0"/>
                  <a:cs typeface="Arial" pitchFamily="34" charset="0"/>
                </a:rPr>
                <a:t>5</a:t>
              </a:r>
              <a:endParaRPr kumimoji="0" lang="fr-FR" sz="1800" b="0" i="0" u="none" strike="noStrike" cap="none" normalizeH="0" baseline="0" dirty="0">
                <a:ln>
                  <a:noFill/>
                </a:ln>
                <a:solidFill>
                  <a:schemeClr val="tx1"/>
                </a:solidFill>
                <a:effectLst/>
                <a:latin typeface="Arial" pitchFamily="34" charset="0"/>
                <a:cs typeface="Arial" pitchFamily="34" charset="0"/>
              </a:endParaRPr>
            </a:p>
          </p:txBody>
        </p:sp>
        <p:sp>
          <p:nvSpPr>
            <p:cNvPr id="11" name="Ellipse 10"/>
            <p:cNvSpPr/>
            <p:nvPr/>
          </p:nvSpPr>
          <p:spPr>
            <a:xfrm>
              <a:off x="7740000" y="260648"/>
              <a:ext cx="216024" cy="216024"/>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2" name="Ellipse 11"/>
            <p:cNvSpPr/>
            <p:nvPr/>
          </p:nvSpPr>
          <p:spPr>
            <a:xfrm>
              <a:off x="8100392" y="260648"/>
              <a:ext cx="216024" cy="216024"/>
            </a:xfrm>
            <a:prstGeom prst="ellipse">
              <a:avLst/>
            </a:prstGeom>
            <a:solidFill>
              <a:srgbClr val="AA2C7D"/>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3" name="Ellipse 12"/>
            <p:cNvSpPr/>
            <p:nvPr/>
          </p:nvSpPr>
          <p:spPr>
            <a:xfrm>
              <a:off x="8460432" y="260648"/>
              <a:ext cx="216024" cy="216024"/>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028" name="Text Box 4"/>
            <p:cNvSpPr txBox="1">
              <a:spLocks noChangeArrowheads="1"/>
            </p:cNvSpPr>
            <p:nvPr/>
          </p:nvSpPr>
          <p:spPr bwMode="auto">
            <a:xfrm>
              <a:off x="8010847" y="206375"/>
              <a:ext cx="377577" cy="277813"/>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fr-FR" sz="1600" b="1" i="0" u="none" strike="noStrike" cap="none" normalizeH="0" baseline="0" dirty="0">
                  <a:ln>
                    <a:noFill/>
                  </a:ln>
                  <a:solidFill>
                    <a:srgbClr val="FFFFFF"/>
                  </a:solidFill>
                  <a:effectLst/>
                  <a:latin typeface="Calibri" pitchFamily="34" charset="0"/>
                  <a:cs typeface="Arial" pitchFamily="34" charset="0"/>
                </a:rPr>
                <a:t> 4</a:t>
              </a:r>
              <a:endParaRPr kumimoji="0" lang="fr-FR" sz="1800" b="0" i="0" u="none" strike="noStrike" cap="none" normalizeH="0" baseline="0" dirty="0">
                <a:ln>
                  <a:noFill/>
                </a:ln>
                <a:solidFill>
                  <a:schemeClr val="tx1"/>
                </a:solidFill>
                <a:effectLst/>
                <a:latin typeface="Arial" pitchFamily="34" charset="0"/>
                <a:cs typeface="Arial" pitchFamily="34" charset="0"/>
              </a:endParaRPr>
            </a:p>
          </p:txBody>
        </p:sp>
      </p:grpSp>
      <p:grpSp>
        <p:nvGrpSpPr>
          <p:cNvPr id="4" name="Groupe 38"/>
          <p:cNvGrpSpPr/>
          <p:nvPr/>
        </p:nvGrpSpPr>
        <p:grpSpPr>
          <a:xfrm>
            <a:off x="683568" y="1124744"/>
            <a:ext cx="1008112" cy="2112353"/>
            <a:chOff x="3779912" y="980728"/>
            <a:chExt cx="1787008" cy="3744416"/>
          </a:xfrm>
        </p:grpSpPr>
        <p:grpSp>
          <p:nvGrpSpPr>
            <p:cNvPr id="5" name="Groupe 32"/>
            <p:cNvGrpSpPr/>
            <p:nvPr/>
          </p:nvGrpSpPr>
          <p:grpSpPr>
            <a:xfrm>
              <a:off x="3779912" y="980728"/>
              <a:ext cx="1787008" cy="3744416"/>
              <a:chOff x="5004048" y="980728"/>
              <a:chExt cx="1787008" cy="3744416"/>
            </a:xfrm>
          </p:grpSpPr>
          <p:pic>
            <p:nvPicPr>
              <p:cNvPr id="2052" name="Picture 4" descr="G:\2025-26_RNR_3eme_anémomètre\images\IMG_7551.PNG"/>
              <p:cNvPicPr>
                <a:picLocks noChangeAspect="1" noChangeArrowheads="1"/>
              </p:cNvPicPr>
              <p:nvPr/>
            </p:nvPicPr>
            <p:blipFill>
              <a:blip r:embed="rId6" cstate="print"/>
              <a:srcRect/>
              <a:stretch>
                <a:fillRect/>
              </a:stretch>
            </p:blipFill>
            <p:spPr bwMode="auto">
              <a:xfrm>
                <a:off x="5076056" y="1052736"/>
                <a:ext cx="1656184" cy="3584153"/>
              </a:xfrm>
              <a:prstGeom prst="rect">
                <a:avLst/>
              </a:prstGeom>
              <a:noFill/>
            </p:spPr>
          </p:pic>
          <p:sp>
            <p:nvSpPr>
              <p:cNvPr id="31" name="Rectangle à coins arrondis 30"/>
              <p:cNvSpPr/>
              <p:nvPr/>
            </p:nvSpPr>
            <p:spPr>
              <a:xfrm>
                <a:off x="5076056" y="1052736"/>
                <a:ext cx="1642992" cy="3600400"/>
              </a:xfrm>
              <a:prstGeom prst="roundRect">
                <a:avLst>
                  <a:gd name="adj" fmla="val 13197"/>
                </a:avLst>
              </a:prstGeom>
              <a:no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ln w="57150">
                    <a:solidFill>
                      <a:sysClr val="windowText" lastClr="000000"/>
                    </a:solidFill>
                  </a:ln>
                </a:endParaRPr>
              </a:p>
            </p:txBody>
          </p:sp>
          <p:sp>
            <p:nvSpPr>
              <p:cNvPr id="32" name="Rectangle à coins arrondis 31"/>
              <p:cNvSpPr/>
              <p:nvPr/>
            </p:nvSpPr>
            <p:spPr>
              <a:xfrm>
                <a:off x="5004048" y="980728"/>
                <a:ext cx="1787008" cy="3744416"/>
              </a:xfrm>
              <a:prstGeom prst="roundRect">
                <a:avLst>
                  <a:gd name="adj" fmla="val 14425"/>
                </a:avLst>
              </a:prstGeom>
              <a:no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ln w="57150">
                    <a:solidFill>
                      <a:sysClr val="windowText" lastClr="000000"/>
                    </a:solidFill>
                  </a:ln>
                </a:endParaRPr>
              </a:p>
            </p:txBody>
          </p:sp>
        </p:grpSp>
        <p:sp>
          <p:nvSpPr>
            <p:cNvPr id="38" name="ZoneTexte 37"/>
            <p:cNvSpPr txBox="1"/>
            <p:nvPr/>
          </p:nvSpPr>
          <p:spPr>
            <a:xfrm>
              <a:off x="3923927" y="2996952"/>
              <a:ext cx="1512167" cy="491016"/>
            </a:xfrm>
            <a:prstGeom prst="rect">
              <a:avLst/>
            </a:prstGeom>
            <a:solidFill>
              <a:schemeClr val="bg1"/>
            </a:solidFill>
          </p:spPr>
          <p:txBody>
            <a:bodyPr wrap="square" rtlCol="0">
              <a:spAutoFit/>
            </a:bodyPr>
            <a:lstStyle/>
            <a:p>
              <a:pPr algn="ctr"/>
              <a:r>
                <a:rPr lang="fr-FR" sz="1200" i="1" dirty="0" err="1"/>
                <a:t>Loading</a:t>
              </a:r>
              <a:r>
                <a:rPr lang="fr-FR" sz="1200" i="1" dirty="0"/>
                <a:t>…</a:t>
              </a:r>
            </a:p>
          </p:txBody>
        </p:sp>
      </p:grpSp>
      <p:sp>
        <p:nvSpPr>
          <p:cNvPr id="6146" name="Rectangle 2"/>
          <p:cNvSpPr>
            <a:spLocks noChangeArrowheads="1"/>
          </p:cNvSpPr>
          <p:nvPr/>
        </p:nvSpPr>
        <p:spPr bwMode="auto">
          <a:xfrm>
            <a:off x="683568" y="3383121"/>
            <a:ext cx="8064896" cy="2062103"/>
          </a:xfrm>
          <a:prstGeom prst="rect">
            <a:avLst/>
          </a:prstGeom>
          <a:noFill/>
          <a:ln w="9525">
            <a:solidFill>
              <a:schemeClr val="tx1"/>
            </a:solidFill>
            <a:prstDash val="dash"/>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r-FR" sz="3200" b="0" i="0" u="none" strike="noStrike" cap="none" normalizeH="0" baseline="0" dirty="0">
                <a:ln>
                  <a:noFill/>
                </a:ln>
                <a:solidFill>
                  <a:schemeClr val="tx1"/>
                </a:solidFill>
                <a:effectLst/>
                <a:ea typeface="SimSun" pitchFamily="2" charset="-122"/>
                <a:cs typeface="Liberation Serif" pitchFamily="18" charset="0"/>
              </a:rPr>
              <a:t>GET https://api.weather.com/v3/wx/forecast/daily/5day?geocode=48.8566,2.3522&amp;units=m&amp;language=fr-FR</a:t>
            </a:r>
            <a:endParaRPr kumimoji="0" lang="fr-FR" sz="3200" b="0" i="0" u="none" strike="noStrike" cap="none" normalizeH="0" baseline="0" dirty="0">
              <a:ln>
                <a:noFill/>
              </a:ln>
              <a:solidFill>
                <a:schemeClr val="tx1"/>
              </a:solidFill>
              <a:effectLst/>
              <a:cs typeface="Arial" pitchFamily="34" charset="0"/>
            </a:endParaRPr>
          </a:p>
        </p:txBody>
      </p:sp>
      <p:sp>
        <p:nvSpPr>
          <p:cNvPr id="24" name="ZoneTexte 23"/>
          <p:cNvSpPr txBox="1"/>
          <p:nvPr/>
        </p:nvSpPr>
        <p:spPr>
          <a:xfrm>
            <a:off x="4499992" y="836712"/>
            <a:ext cx="4248472" cy="2831544"/>
          </a:xfrm>
          <a:prstGeom prst="rect">
            <a:avLst/>
          </a:prstGeom>
          <a:noFill/>
        </p:spPr>
        <p:txBody>
          <a:bodyPr wrap="square" rtlCol="0">
            <a:spAutoFit/>
          </a:bodyPr>
          <a:lstStyle/>
          <a:p>
            <a:pPr fontAlgn="auto"/>
            <a:r>
              <a:rPr lang="fr-FR" sz="2000" dirty="0">
                <a:ea typeface="SimSun" pitchFamily="2" charset="-122"/>
                <a:cs typeface="Liberation Serif" pitchFamily="18" charset="0"/>
              </a:rPr>
              <a:t>L’application veut communiquer avec le serveur pour </a:t>
            </a:r>
            <a:r>
              <a:rPr lang="fr-FR" sz="2000" b="1" dirty="0">
                <a:ea typeface="SimSun" pitchFamily="2" charset="-122"/>
                <a:cs typeface="Mangal"/>
              </a:rPr>
              <a:t>récupérer </a:t>
            </a:r>
            <a:r>
              <a:rPr lang="fr-FR" sz="2000" dirty="0">
                <a:ea typeface="SimSun" pitchFamily="2" charset="-122"/>
                <a:cs typeface="Liberation Serif" pitchFamily="18" charset="0"/>
              </a:rPr>
              <a:t>les informations météo du collège.</a:t>
            </a:r>
          </a:p>
          <a:p>
            <a:pPr fontAlgn="auto"/>
            <a:endParaRPr lang="fr-FR" sz="2000" dirty="0">
              <a:ea typeface="SimSun" pitchFamily="2" charset="-122"/>
              <a:cs typeface="Liberation Serif" pitchFamily="18" charset="0"/>
            </a:endParaRPr>
          </a:p>
          <a:p>
            <a:pPr fontAlgn="auto"/>
            <a:r>
              <a:rPr lang="fr-FR" sz="2000" dirty="0">
                <a:ea typeface="SimSun" pitchFamily="2" charset="-122"/>
                <a:cs typeface="Liberation Serif" pitchFamily="18" charset="0"/>
              </a:rPr>
              <a:t>L’application de mon </a:t>
            </a:r>
            <a:r>
              <a:rPr lang="fr-FR" sz="2000" dirty="0" err="1">
                <a:ea typeface="SimSun" pitchFamily="2" charset="-122"/>
                <a:cs typeface="Liberation Serif" pitchFamily="18" charset="0"/>
              </a:rPr>
              <a:t>smartphone</a:t>
            </a:r>
            <a:r>
              <a:rPr lang="fr-FR" sz="2000" dirty="0">
                <a:ea typeface="SimSun" pitchFamily="2" charset="-122"/>
                <a:cs typeface="Liberation Serif" pitchFamily="18" charset="0"/>
              </a:rPr>
              <a:t> envoie la requête suivante : </a:t>
            </a:r>
            <a:endParaRPr lang="fr-FR" sz="2000" dirty="0"/>
          </a:p>
          <a:p>
            <a:pPr fontAlgn="auto"/>
            <a:endParaRPr lang="fr-FR" sz="2000" dirty="0"/>
          </a:p>
          <a:p>
            <a:pPr fontAlgn="auto"/>
            <a:r>
              <a:rPr lang="fr-FR" sz="2000" dirty="0"/>
              <a:t> </a:t>
            </a:r>
          </a:p>
          <a:p>
            <a:endParaRPr lang="fr-FR" dirty="0"/>
          </a:p>
        </p:txBody>
      </p:sp>
      <p:sp>
        <p:nvSpPr>
          <p:cNvPr id="27" name="ZoneTexte 26"/>
          <p:cNvSpPr txBox="1"/>
          <p:nvPr/>
        </p:nvSpPr>
        <p:spPr>
          <a:xfrm>
            <a:off x="611560" y="5517232"/>
            <a:ext cx="7992888" cy="1661993"/>
          </a:xfrm>
          <a:prstGeom prst="rect">
            <a:avLst/>
          </a:prstGeom>
          <a:noFill/>
        </p:spPr>
        <p:txBody>
          <a:bodyPr wrap="square" rtlCol="0">
            <a:spAutoFit/>
          </a:bodyPr>
          <a:lstStyle/>
          <a:p>
            <a:pPr lvl="0"/>
            <a:r>
              <a:rPr lang="fr-FR" dirty="0"/>
              <a:t>Expéditeur : </a:t>
            </a:r>
            <a:r>
              <a:rPr lang="fr-FR" sz="2400" b="1" dirty="0">
                <a:solidFill>
                  <a:srgbClr val="FF0000"/>
                </a:solidFill>
                <a:cs typeface="Arial" pitchFamily="34" charset="0"/>
              </a:rPr>
              <a:t>12</a:t>
            </a:r>
            <a:r>
              <a:rPr lang="fr-FR" sz="2400" b="1" dirty="0">
                <a:solidFill>
                  <a:srgbClr val="000000"/>
                </a:solidFill>
                <a:cs typeface="Arial" pitchFamily="34" charset="0"/>
              </a:rPr>
              <a:t>.XXX.XXX.XXX</a:t>
            </a:r>
            <a:endParaRPr lang="fr-FR" sz="1600" dirty="0">
              <a:cs typeface="Arial" pitchFamily="34" charset="0"/>
            </a:endParaRPr>
          </a:p>
          <a:p>
            <a:endParaRPr lang="fr-FR" dirty="0"/>
          </a:p>
          <a:p>
            <a:r>
              <a:rPr lang="fr-FR" dirty="0"/>
              <a:t>Destinataire : </a:t>
            </a:r>
            <a:r>
              <a:rPr lang="fr-FR" sz="2400" b="1" dirty="0"/>
              <a:t>5.175.47.188</a:t>
            </a:r>
            <a:endParaRPr lang="fr-FR" b="1" dirty="0"/>
          </a:p>
          <a:p>
            <a:endParaRPr lang="fr-FR" dirty="0"/>
          </a:p>
          <a:p>
            <a:endParaRPr lang="fr-FR" dirty="0"/>
          </a:p>
        </p:txBody>
      </p:sp>
      <p:sp>
        <p:nvSpPr>
          <p:cNvPr id="28" name="ZoneTexte 27"/>
          <p:cNvSpPr txBox="1"/>
          <p:nvPr/>
        </p:nvSpPr>
        <p:spPr>
          <a:xfrm>
            <a:off x="7308304" y="5435932"/>
            <a:ext cx="1179810" cy="369332"/>
          </a:xfrm>
          <a:prstGeom prst="rect">
            <a:avLst/>
          </a:prstGeom>
          <a:noFill/>
        </p:spPr>
        <p:txBody>
          <a:bodyPr wrap="none" rtlCol="0">
            <a:spAutoFit/>
          </a:bodyPr>
          <a:lstStyle/>
          <a:p>
            <a:r>
              <a:rPr lang="fr-FR" dirty="0">
                <a:solidFill>
                  <a:schemeClr val="bg1">
                    <a:lumMod val="50000"/>
                  </a:schemeClr>
                </a:solidFill>
              </a:rPr>
              <a:t>Message 5</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395536" y="548681"/>
            <a:ext cx="1800200" cy="432047"/>
          </a:xfrm>
        </p:spPr>
        <p:txBody>
          <a:bodyPr>
            <a:noAutofit/>
          </a:bodyPr>
          <a:lstStyle/>
          <a:p>
            <a:r>
              <a:rPr lang="fr-FR" sz="2400" dirty="0"/>
              <a:t>ETAPE n°6-3</a:t>
            </a:r>
          </a:p>
        </p:txBody>
      </p:sp>
      <p:grpSp>
        <p:nvGrpSpPr>
          <p:cNvPr id="3" name="Groupe 13"/>
          <p:cNvGrpSpPr/>
          <p:nvPr/>
        </p:nvGrpSpPr>
        <p:grpSpPr>
          <a:xfrm>
            <a:off x="403225" y="74613"/>
            <a:ext cx="8417247" cy="442912"/>
            <a:chOff x="403225" y="74613"/>
            <a:chExt cx="8417247" cy="442912"/>
          </a:xfrm>
        </p:grpSpPr>
        <p:pic>
          <p:nvPicPr>
            <p:cNvPr id="1026" name="Groupe 32"/>
            <p:cNvPicPr>
              <a:picLocks noChangeArrowheads="1"/>
            </p:cNvPicPr>
            <p:nvPr/>
          </p:nvPicPr>
          <p:blipFill>
            <a:blip r:embed="rId3" cstate="print"/>
            <a:srcRect b="21065"/>
            <a:stretch>
              <a:fillRect/>
            </a:stretch>
          </p:blipFill>
          <p:spPr bwMode="auto">
            <a:xfrm>
              <a:off x="7383785" y="74613"/>
              <a:ext cx="1436687" cy="433387"/>
            </a:xfrm>
            <a:prstGeom prst="rect">
              <a:avLst/>
            </a:prstGeom>
            <a:noFill/>
          </p:spPr>
        </p:pic>
        <p:sp>
          <p:nvSpPr>
            <p:cNvPr id="1027" name="Text Box 3"/>
            <p:cNvSpPr txBox="1">
              <a:spLocks noChangeArrowheads="1"/>
            </p:cNvSpPr>
            <p:nvPr/>
          </p:nvSpPr>
          <p:spPr bwMode="auto">
            <a:xfrm>
              <a:off x="8400231" y="206375"/>
              <a:ext cx="348233" cy="277813"/>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fr-FR" sz="1600" b="1" i="0" u="none" strike="noStrike" cap="none" normalizeH="0" baseline="0" dirty="0">
                  <a:ln>
                    <a:noFill/>
                  </a:ln>
                  <a:solidFill>
                    <a:srgbClr val="FFFFFF"/>
                  </a:solidFill>
                  <a:effectLst/>
                  <a:latin typeface="Calibri" pitchFamily="34" charset="0"/>
                  <a:cs typeface="Arial" pitchFamily="34" charset="0"/>
                </a:rPr>
                <a:t>3</a:t>
              </a:r>
              <a:endParaRPr kumimoji="0" lang="fr-FR" sz="1800" b="0" i="0" u="none" strike="noStrike" cap="none" normalizeH="0" baseline="0" dirty="0">
                <a:ln>
                  <a:noFill/>
                </a:ln>
                <a:solidFill>
                  <a:schemeClr val="tx1"/>
                </a:solidFill>
                <a:effectLst/>
                <a:latin typeface="Arial" pitchFamily="34" charset="0"/>
                <a:cs typeface="Arial" pitchFamily="34" charset="0"/>
              </a:endParaRPr>
            </a:p>
          </p:txBody>
        </p:sp>
        <p:pic>
          <p:nvPicPr>
            <p:cNvPr id="1029" name="Groupe 31"/>
            <p:cNvPicPr>
              <a:picLocks noChangeArrowheads="1"/>
            </p:cNvPicPr>
            <p:nvPr/>
          </p:nvPicPr>
          <p:blipFill>
            <a:blip r:embed="rId4" cstate="print"/>
            <a:srcRect b="21065"/>
            <a:stretch>
              <a:fillRect/>
            </a:stretch>
          </p:blipFill>
          <p:spPr bwMode="auto">
            <a:xfrm>
              <a:off x="4644008" y="74613"/>
              <a:ext cx="2763837" cy="433387"/>
            </a:xfrm>
            <a:prstGeom prst="rect">
              <a:avLst/>
            </a:prstGeom>
            <a:noFill/>
          </p:spPr>
        </p:pic>
        <p:pic>
          <p:nvPicPr>
            <p:cNvPr id="1030" name="Picture 6" descr="Logo---quadri---academie-orleans-tours"/>
            <p:cNvPicPr>
              <a:picLocks noChangeAspect="1" noChangeArrowheads="1"/>
            </p:cNvPicPr>
            <p:nvPr/>
          </p:nvPicPr>
          <p:blipFill>
            <a:blip r:embed="rId5" cstate="print"/>
            <a:srcRect l="6763" t="11957" r="7637" b="11494"/>
            <a:stretch>
              <a:fillRect/>
            </a:stretch>
          </p:blipFill>
          <p:spPr bwMode="auto">
            <a:xfrm>
              <a:off x="403225" y="74613"/>
              <a:ext cx="784225" cy="442912"/>
            </a:xfrm>
            <a:prstGeom prst="rect">
              <a:avLst/>
            </a:prstGeom>
            <a:noFill/>
          </p:spPr>
        </p:pic>
        <p:sp>
          <p:nvSpPr>
            <p:cNvPr id="1031" name="Text Box 7"/>
            <p:cNvSpPr txBox="1">
              <a:spLocks noChangeArrowheads="1"/>
            </p:cNvSpPr>
            <p:nvPr/>
          </p:nvSpPr>
          <p:spPr bwMode="auto">
            <a:xfrm>
              <a:off x="1352550" y="179388"/>
              <a:ext cx="1617663" cy="277812"/>
            </a:xfrm>
            <a:prstGeom prst="rect">
              <a:avLst/>
            </a:prstGeom>
            <a:noFill/>
            <a:ln w="9525">
              <a:noFill/>
              <a:miter lim="800000"/>
              <a:headEnd/>
              <a:tailEnd/>
            </a:ln>
          </p:spPr>
          <p:txBody>
            <a:bodyPr vert="horz" wrap="square" lIns="91440" tIns="45720" rIns="91440" bIns="4572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fr-FR" sz="1100" b="0" i="0" u="none" strike="noStrike" cap="none" normalizeH="0" baseline="0">
                  <a:ln>
                    <a:noFill/>
                  </a:ln>
                  <a:solidFill>
                    <a:srgbClr val="808080"/>
                  </a:solidFill>
                  <a:effectLst/>
                  <a:latin typeface="Calibri" pitchFamily="34" charset="0"/>
                  <a:cs typeface="Arial" pitchFamily="34" charset="0"/>
                </a:rPr>
                <a:t>B.O du 29 février 2024</a:t>
              </a:r>
              <a:endParaRPr kumimoji="0" lang="fr-FR" sz="1800" b="0" i="0" u="none" strike="noStrike" cap="none" normalizeH="0" baseline="0">
                <a:ln>
                  <a:noFill/>
                </a:ln>
                <a:solidFill>
                  <a:schemeClr val="tx1"/>
                </a:solidFill>
                <a:effectLst/>
                <a:latin typeface="Arial" pitchFamily="34" charset="0"/>
                <a:cs typeface="Arial" pitchFamily="34" charset="0"/>
              </a:endParaRPr>
            </a:p>
          </p:txBody>
        </p:sp>
        <p:sp>
          <p:nvSpPr>
            <p:cNvPr id="1032" name="Text Box 8"/>
            <p:cNvSpPr txBox="1">
              <a:spLocks noChangeArrowheads="1"/>
            </p:cNvSpPr>
            <p:nvPr/>
          </p:nvSpPr>
          <p:spPr bwMode="auto">
            <a:xfrm>
              <a:off x="7704000" y="206375"/>
              <a:ext cx="276225" cy="276225"/>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fr-FR" sz="1600" b="1" i="0" u="none" strike="noStrike" cap="none" normalizeH="0" baseline="0" dirty="0">
                  <a:ln>
                    <a:noFill/>
                  </a:ln>
                  <a:solidFill>
                    <a:srgbClr val="FFFFFF"/>
                  </a:solidFill>
                  <a:effectLst/>
                  <a:latin typeface="Calibri" pitchFamily="34" charset="0"/>
                  <a:cs typeface="Arial" pitchFamily="34" charset="0"/>
                </a:rPr>
                <a:t>5</a:t>
              </a:r>
              <a:endParaRPr kumimoji="0" lang="fr-FR" sz="1800" b="0" i="0" u="none" strike="noStrike" cap="none" normalizeH="0" baseline="0" dirty="0">
                <a:ln>
                  <a:noFill/>
                </a:ln>
                <a:solidFill>
                  <a:schemeClr val="tx1"/>
                </a:solidFill>
                <a:effectLst/>
                <a:latin typeface="Arial" pitchFamily="34" charset="0"/>
                <a:cs typeface="Arial" pitchFamily="34" charset="0"/>
              </a:endParaRPr>
            </a:p>
          </p:txBody>
        </p:sp>
        <p:sp>
          <p:nvSpPr>
            <p:cNvPr id="11" name="Ellipse 10"/>
            <p:cNvSpPr/>
            <p:nvPr/>
          </p:nvSpPr>
          <p:spPr>
            <a:xfrm>
              <a:off x="7740000" y="260648"/>
              <a:ext cx="216024" cy="216024"/>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2" name="Ellipse 11"/>
            <p:cNvSpPr/>
            <p:nvPr/>
          </p:nvSpPr>
          <p:spPr>
            <a:xfrm>
              <a:off x="8100392" y="260648"/>
              <a:ext cx="216024" cy="216024"/>
            </a:xfrm>
            <a:prstGeom prst="ellipse">
              <a:avLst/>
            </a:prstGeom>
            <a:solidFill>
              <a:srgbClr val="AA2C7D"/>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3" name="Ellipse 12"/>
            <p:cNvSpPr/>
            <p:nvPr/>
          </p:nvSpPr>
          <p:spPr>
            <a:xfrm>
              <a:off x="8460432" y="260648"/>
              <a:ext cx="216024" cy="216024"/>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028" name="Text Box 4"/>
            <p:cNvSpPr txBox="1">
              <a:spLocks noChangeArrowheads="1"/>
            </p:cNvSpPr>
            <p:nvPr/>
          </p:nvSpPr>
          <p:spPr bwMode="auto">
            <a:xfrm>
              <a:off x="8010847" y="206375"/>
              <a:ext cx="377577" cy="277813"/>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fr-FR" sz="1600" b="1" i="0" u="none" strike="noStrike" cap="none" normalizeH="0" baseline="0" dirty="0">
                  <a:ln>
                    <a:noFill/>
                  </a:ln>
                  <a:solidFill>
                    <a:srgbClr val="FFFFFF"/>
                  </a:solidFill>
                  <a:effectLst/>
                  <a:latin typeface="Calibri" pitchFamily="34" charset="0"/>
                  <a:cs typeface="Arial" pitchFamily="34" charset="0"/>
                </a:rPr>
                <a:t> 4</a:t>
              </a:r>
              <a:endParaRPr kumimoji="0" lang="fr-FR" sz="1800" b="0" i="0" u="none" strike="noStrike" cap="none" normalizeH="0" baseline="0" dirty="0">
                <a:ln>
                  <a:noFill/>
                </a:ln>
                <a:solidFill>
                  <a:schemeClr val="tx1"/>
                </a:solidFill>
                <a:effectLst/>
                <a:latin typeface="Arial" pitchFamily="34" charset="0"/>
                <a:cs typeface="Arial" pitchFamily="34" charset="0"/>
              </a:endParaRPr>
            </a:p>
          </p:txBody>
        </p:sp>
      </p:grpSp>
      <p:sp>
        <p:nvSpPr>
          <p:cNvPr id="25" name="ZoneTexte 24"/>
          <p:cNvSpPr txBox="1"/>
          <p:nvPr/>
        </p:nvSpPr>
        <p:spPr>
          <a:xfrm>
            <a:off x="4211960" y="836712"/>
            <a:ext cx="4608512" cy="1631216"/>
          </a:xfrm>
          <a:prstGeom prst="rect">
            <a:avLst/>
          </a:prstGeom>
          <a:noFill/>
        </p:spPr>
        <p:txBody>
          <a:bodyPr wrap="square" rtlCol="0">
            <a:spAutoFit/>
          </a:bodyPr>
          <a:lstStyle/>
          <a:p>
            <a:pPr fontAlgn="auto"/>
            <a:r>
              <a:rPr lang="fr-FR" sz="2000" dirty="0"/>
              <a:t>Le serveur de </a:t>
            </a:r>
            <a:r>
              <a:rPr lang="fr-FR" sz="2000" i="1" dirty="0" err="1"/>
              <a:t>Weather</a:t>
            </a:r>
            <a:r>
              <a:rPr lang="fr-FR" sz="2000" i="1" dirty="0"/>
              <a:t> Underground envoie un message à la station météo contenant les informations voulues </a:t>
            </a:r>
          </a:p>
          <a:p>
            <a:pPr fontAlgn="auto"/>
            <a:endParaRPr lang="fr-FR" sz="2000" i="1" dirty="0"/>
          </a:p>
          <a:p>
            <a:pPr fontAlgn="auto"/>
            <a:endParaRPr lang="fr-FR" sz="2000" i="1" dirty="0"/>
          </a:p>
        </p:txBody>
      </p:sp>
      <p:sp>
        <p:nvSpPr>
          <p:cNvPr id="29" name="ZoneTexte 28"/>
          <p:cNvSpPr txBox="1"/>
          <p:nvPr/>
        </p:nvSpPr>
        <p:spPr>
          <a:xfrm>
            <a:off x="611560" y="5517232"/>
            <a:ext cx="7992888" cy="1107996"/>
          </a:xfrm>
          <a:prstGeom prst="rect">
            <a:avLst/>
          </a:prstGeom>
          <a:noFill/>
        </p:spPr>
        <p:txBody>
          <a:bodyPr wrap="square" rtlCol="0">
            <a:spAutoFit/>
          </a:bodyPr>
          <a:lstStyle/>
          <a:p>
            <a:r>
              <a:rPr lang="fr-FR" dirty="0"/>
              <a:t>Emetteur : </a:t>
            </a:r>
            <a:r>
              <a:rPr lang="fr-FR" sz="2400" b="1" dirty="0"/>
              <a:t>5.175.47.188</a:t>
            </a:r>
            <a:endParaRPr lang="fr-FR" dirty="0"/>
          </a:p>
          <a:p>
            <a:endParaRPr lang="fr-FR" dirty="0"/>
          </a:p>
          <a:p>
            <a:pPr lvl="0"/>
            <a:r>
              <a:rPr lang="fr-FR" dirty="0"/>
              <a:t>Destinataire : </a:t>
            </a:r>
            <a:r>
              <a:rPr lang="fr-FR" sz="2400" b="1" dirty="0">
                <a:solidFill>
                  <a:srgbClr val="FF0000"/>
                </a:solidFill>
                <a:cs typeface="Arial" pitchFamily="34" charset="0"/>
              </a:rPr>
              <a:t>12</a:t>
            </a:r>
            <a:r>
              <a:rPr lang="fr-FR" sz="2400" b="1" dirty="0">
                <a:solidFill>
                  <a:srgbClr val="000000"/>
                </a:solidFill>
                <a:cs typeface="Arial" pitchFamily="34" charset="0"/>
              </a:rPr>
              <a:t>.XXX.XXX.XXX</a:t>
            </a:r>
            <a:endParaRPr lang="fr-FR" dirty="0"/>
          </a:p>
        </p:txBody>
      </p:sp>
      <p:pic>
        <p:nvPicPr>
          <p:cNvPr id="30" name="Picture 2" descr="legende_serveur_1"/>
          <p:cNvPicPr>
            <a:picLocks noChangeAspect="1" noChangeArrowheads="1"/>
          </p:cNvPicPr>
          <p:nvPr/>
        </p:nvPicPr>
        <p:blipFill>
          <a:blip r:embed="rId6" cstate="print"/>
          <a:srcRect/>
          <a:stretch>
            <a:fillRect/>
          </a:stretch>
        </p:blipFill>
        <p:spPr bwMode="auto">
          <a:xfrm>
            <a:off x="1187624" y="1412776"/>
            <a:ext cx="2555776" cy="1648289"/>
          </a:xfrm>
          <a:prstGeom prst="rect">
            <a:avLst/>
          </a:prstGeom>
          <a:noFill/>
          <a:ln w="9525" algn="in">
            <a:noFill/>
            <a:miter lim="800000"/>
            <a:headEnd/>
            <a:tailEnd/>
          </a:ln>
          <a:effectLst/>
        </p:spPr>
      </p:pic>
      <p:sp>
        <p:nvSpPr>
          <p:cNvPr id="33" name="ZoneTexte 32"/>
          <p:cNvSpPr txBox="1"/>
          <p:nvPr/>
        </p:nvSpPr>
        <p:spPr>
          <a:xfrm>
            <a:off x="7308304" y="5291916"/>
            <a:ext cx="1179810" cy="369332"/>
          </a:xfrm>
          <a:prstGeom prst="rect">
            <a:avLst/>
          </a:prstGeom>
          <a:noFill/>
        </p:spPr>
        <p:txBody>
          <a:bodyPr wrap="none" rtlCol="0">
            <a:spAutoFit/>
          </a:bodyPr>
          <a:lstStyle/>
          <a:p>
            <a:r>
              <a:rPr lang="fr-FR" dirty="0">
                <a:solidFill>
                  <a:schemeClr val="bg1">
                    <a:lumMod val="50000"/>
                  </a:schemeClr>
                </a:solidFill>
              </a:rPr>
              <a:t>Message 6</a:t>
            </a:r>
          </a:p>
        </p:txBody>
      </p:sp>
      <p:sp>
        <p:nvSpPr>
          <p:cNvPr id="76801" name="Rectangle 1"/>
          <p:cNvSpPr>
            <a:spLocks noChangeArrowheads="1"/>
          </p:cNvSpPr>
          <p:nvPr/>
        </p:nvSpPr>
        <p:spPr bwMode="auto">
          <a:xfrm>
            <a:off x="611560" y="3180454"/>
            <a:ext cx="7848872" cy="1938992"/>
          </a:xfrm>
          <a:prstGeom prst="rect">
            <a:avLst/>
          </a:prstGeom>
          <a:noFill/>
          <a:ln w="9525">
            <a:solidFill>
              <a:schemeClr val="tx1"/>
            </a:solidFill>
            <a:prstDash val="dash"/>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2400" b="0" i="0" u="none" strike="noStrike" cap="none" normalizeH="0" baseline="0" dirty="0">
                <a:ln>
                  <a:noFill/>
                </a:ln>
                <a:solidFill>
                  <a:schemeClr val="tx1"/>
                </a:solidFill>
                <a:effectLst/>
                <a:ea typeface="SimSun" pitchFamily="2" charset="-122"/>
                <a:cs typeface="Courier New" pitchFamily="49" charset="0"/>
              </a:rPr>
              <a:t>{ </a:t>
            </a:r>
            <a:endParaRPr kumimoji="0" lang="fr-FR" sz="2400" b="0" i="0" u="none" strike="noStrike" cap="none" normalizeH="0" baseline="0" dirty="0">
              <a:ln>
                <a:noFill/>
              </a:ln>
              <a:solidFill>
                <a:schemeClr val="tx1"/>
              </a:solidFill>
              <a:effectLst/>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fr-FR" sz="2400" b="0" i="0" u="none" strike="noStrike" cap="none" normalizeH="0" baseline="0" dirty="0">
                <a:ln>
                  <a:noFill/>
                </a:ln>
                <a:solidFill>
                  <a:schemeClr val="tx1"/>
                </a:solidFill>
                <a:effectLst/>
                <a:ea typeface="SimSun" pitchFamily="2" charset="-122"/>
                <a:cs typeface="Courier New" pitchFamily="49" charset="0"/>
              </a:rPr>
              <a:t>	"</a:t>
            </a:r>
            <a:r>
              <a:rPr kumimoji="0" lang="fr-FR" sz="2400" b="0" i="0" u="none" strike="noStrike" cap="none" normalizeH="0" baseline="0" dirty="0" err="1">
                <a:ln>
                  <a:noFill/>
                </a:ln>
                <a:solidFill>
                  <a:schemeClr val="tx1"/>
                </a:solidFill>
                <a:effectLst/>
                <a:ea typeface="SimSun" pitchFamily="2" charset="-122"/>
                <a:cs typeface="Courier New" pitchFamily="49" charset="0"/>
              </a:rPr>
              <a:t>forecast</a:t>
            </a:r>
            <a:r>
              <a:rPr kumimoji="0" lang="fr-FR" sz="2400" b="0" i="0" u="none" strike="noStrike" cap="none" normalizeH="0" baseline="0" dirty="0">
                <a:ln>
                  <a:noFill/>
                </a:ln>
                <a:solidFill>
                  <a:schemeClr val="tx1"/>
                </a:solidFill>
                <a:effectLst/>
                <a:ea typeface="SimSun" pitchFamily="2" charset="-122"/>
                <a:cs typeface="Courier New" pitchFamily="49" charset="0"/>
              </a:rPr>
              <a:t>": { </a:t>
            </a:r>
            <a:endParaRPr kumimoji="0" lang="fr-FR" sz="2400" b="0" i="0" u="none" strike="noStrike" cap="none" normalizeH="0" baseline="0" dirty="0">
              <a:ln>
                <a:noFill/>
              </a:ln>
              <a:solidFill>
                <a:schemeClr val="tx1"/>
              </a:solidFill>
              <a:effectLst/>
              <a:cs typeface="Arial" pitchFamily="34" charset="0"/>
            </a:endParaRPr>
          </a:p>
          <a:p>
            <a:pPr lvl="0" eaLnBrk="0" fontAlgn="base" hangingPunct="0">
              <a:spcBef>
                <a:spcPct val="0"/>
              </a:spcBef>
              <a:spcAft>
                <a:spcPct val="0"/>
              </a:spcAft>
            </a:pPr>
            <a:r>
              <a:rPr kumimoji="0" lang="fr-FR" sz="2400" b="0" i="0" u="none" strike="noStrike" cap="none" normalizeH="0" baseline="0" dirty="0">
                <a:ln>
                  <a:noFill/>
                </a:ln>
                <a:solidFill>
                  <a:schemeClr val="tx1"/>
                </a:solidFill>
                <a:effectLst/>
                <a:ea typeface="SimSun" pitchFamily="2" charset="-122"/>
                <a:cs typeface="Courier New" pitchFamily="49" charset="0"/>
              </a:rPr>
              <a:t>		"</a:t>
            </a:r>
            <a:r>
              <a:rPr kumimoji="0" lang="fr-FR" sz="2400" b="0" i="0" u="none" strike="noStrike" cap="none" normalizeH="0" baseline="0" dirty="0" err="1">
                <a:ln>
                  <a:noFill/>
                </a:ln>
                <a:solidFill>
                  <a:schemeClr val="tx1"/>
                </a:solidFill>
                <a:effectLst/>
                <a:ea typeface="SimSun" pitchFamily="2" charset="-122"/>
                <a:cs typeface="Courier New" pitchFamily="49" charset="0"/>
              </a:rPr>
              <a:t>temp</a:t>
            </a:r>
            <a:r>
              <a:rPr kumimoji="0" lang="fr-FR" sz="2400" b="0" i="0" u="none" strike="noStrike" cap="none" normalizeH="0" baseline="0" dirty="0">
                <a:ln>
                  <a:noFill/>
                </a:ln>
                <a:solidFill>
                  <a:schemeClr val="tx1"/>
                </a:solidFill>
                <a:effectLst/>
                <a:ea typeface="SimSun" pitchFamily="2" charset="-122"/>
                <a:cs typeface="Courier New" pitchFamily="49" charset="0"/>
              </a:rPr>
              <a:t>": 11, </a:t>
            </a:r>
            <a:r>
              <a:rPr lang="fr-FR" sz="2400" dirty="0">
                <a:ea typeface="SimSun" pitchFamily="2" charset="-122"/>
                <a:cs typeface="Courier New" pitchFamily="49" charset="0"/>
              </a:rPr>
              <a:t>"</a:t>
            </a:r>
            <a:r>
              <a:rPr kumimoji="0" lang="fr-FR" sz="2400" b="0" i="0" u="none" strike="noStrike" cap="none" normalizeH="0" baseline="0" dirty="0" err="1">
                <a:ln>
                  <a:noFill/>
                </a:ln>
                <a:solidFill>
                  <a:schemeClr val="tx1"/>
                </a:solidFill>
                <a:effectLst/>
                <a:ea typeface="SimSun" pitchFamily="2" charset="-122"/>
                <a:cs typeface="Courier New" pitchFamily="49" charset="0"/>
              </a:rPr>
              <a:t>humidity</a:t>
            </a:r>
            <a:r>
              <a:rPr kumimoji="0" lang="fr-FR" sz="2400" b="0" i="0" u="none" strike="noStrike" cap="none" normalizeH="0" baseline="0" dirty="0">
                <a:ln>
                  <a:noFill/>
                </a:ln>
                <a:solidFill>
                  <a:schemeClr val="tx1"/>
                </a:solidFill>
                <a:effectLst/>
                <a:ea typeface="SimSun" pitchFamily="2" charset="-122"/>
                <a:cs typeface="Courier New" pitchFamily="49" charset="0"/>
              </a:rPr>
              <a:t>": 98</a:t>
            </a:r>
            <a:endParaRPr kumimoji="0" lang="fr-FR" sz="2400" b="0" i="0" u="none" strike="noStrike" cap="none" normalizeH="0" baseline="0" dirty="0">
              <a:ln>
                <a:noFill/>
              </a:ln>
              <a:solidFill>
                <a:schemeClr val="tx1"/>
              </a:solidFill>
              <a:effectLst/>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fr-FR" sz="2400" b="0" i="0" u="none" strike="noStrike" cap="none" normalizeH="0" baseline="0" dirty="0">
                <a:ln>
                  <a:noFill/>
                </a:ln>
                <a:solidFill>
                  <a:schemeClr val="tx1"/>
                </a:solidFill>
                <a:effectLst/>
                <a:ea typeface="SimSun" pitchFamily="2" charset="-122"/>
                <a:cs typeface="Courier New" pitchFamily="49" charset="0"/>
              </a:rPr>
              <a:t> 	} </a:t>
            </a:r>
            <a:endParaRPr kumimoji="0" lang="fr-FR" sz="2400" b="0" i="0" u="none" strike="noStrike" cap="none" normalizeH="0" baseline="0" dirty="0">
              <a:ln>
                <a:noFill/>
              </a:ln>
              <a:solidFill>
                <a:schemeClr val="tx1"/>
              </a:solidFill>
              <a:effectLst/>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fr-FR" sz="2400" b="0" i="0" u="none" strike="noStrike" cap="none" normalizeH="0" baseline="0" dirty="0">
                <a:ln>
                  <a:noFill/>
                </a:ln>
                <a:solidFill>
                  <a:schemeClr val="tx1"/>
                </a:solidFill>
                <a:effectLst/>
                <a:ea typeface="SimSun" pitchFamily="2" charset="-122"/>
                <a:cs typeface="Courier New" pitchFamily="49" charset="0"/>
              </a:rPr>
              <a:t>}</a:t>
            </a:r>
            <a:endParaRPr kumimoji="0" lang="fr-FR" sz="1800" b="0" i="0" u="none" strike="noStrike" cap="none" normalizeH="0" baseline="0" dirty="0">
              <a:ln>
                <a:noFill/>
              </a:ln>
              <a:solidFill>
                <a:schemeClr val="tx1"/>
              </a:solidFill>
              <a:effectLst/>
              <a:latin typeface="Arial" pitchFamily="34" charset="0"/>
              <a:cs typeface="Arial" pitchFamily="34" charset="0"/>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ZoneTexte 25"/>
          <p:cNvSpPr txBox="1"/>
          <p:nvPr/>
        </p:nvSpPr>
        <p:spPr>
          <a:xfrm>
            <a:off x="4499992" y="836712"/>
            <a:ext cx="4248472" cy="2523768"/>
          </a:xfrm>
          <a:prstGeom prst="rect">
            <a:avLst/>
          </a:prstGeom>
          <a:noFill/>
        </p:spPr>
        <p:txBody>
          <a:bodyPr wrap="square" rtlCol="0">
            <a:spAutoFit/>
          </a:bodyPr>
          <a:lstStyle/>
          <a:p>
            <a:pPr fontAlgn="auto"/>
            <a:r>
              <a:rPr lang="fr-FR" sz="2000" dirty="0"/>
              <a:t>L’application du </a:t>
            </a:r>
            <a:r>
              <a:rPr lang="fr-FR" sz="2000" dirty="0" err="1"/>
              <a:t>smartphone</a:t>
            </a:r>
            <a:r>
              <a:rPr lang="fr-FR" sz="2000" dirty="0"/>
              <a:t> reçoit les informations en provenance du serveur et les</a:t>
            </a:r>
            <a:r>
              <a:rPr lang="fr-FR" sz="2000" b="1" dirty="0"/>
              <a:t> </a:t>
            </a:r>
            <a:r>
              <a:rPr lang="fr-FR" sz="2000" dirty="0"/>
              <a:t>affiche.</a:t>
            </a:r>
          </a:p>
          <a:p>
            <a:pPr fontAlgn="auto"/>
            <a:endParaRPr lang="fr-FR" sz="2000" dirty="0"/>
          </a:p>
          <a:p>
            <a:pPr fontAlgn="auto"/>
            <a:endParaRPr lang="fr-FR" sz="2000" dirty="0"/>
          </a:p>
          <a:p>
            <a:pPr fontAlgn="auto"/>
            <a:endParaRPr lang="fr-FR" sz="2000" dirty="0"/>
          </a:p>
          <a:p>
            <a:pPr fontAlgn="auto"/>
            <a:r>
              <a:rPr lang="fr-FR" sz="2000" dirty="0"/>
              <a:t> </a:t>
            </a:r>
          </a:p>
          <a:p>
            <a:endParaRPr lang="fr-FR" dirty="0"/>
          </a:p>
        </p:txBody>
      </p:sp>
      <p:sp>
        <p:nvSpPr>
          <p:cNvPr id="2" name="Titre 1"/>
          <p:cNvSpPr>
            <a:spLocks noGrp="1"/>
          </p:cNvSpPr>
          <p:nvPr>
            <p:ph type="ctrTitle"/>
          </p:nvPr>
        </p:nvSpPr>
        <p:spPr>
          <a:xfrm>
            <a:off x="395536" y="548681"/>
            <a:ext cx="1800200" cy="432047"/>
          </a:xfrm>
        </p:spPr>
        <p:txBody>
          <a:bodyPr>
            <a:noAutofit/>
          </a:bodyPr>
          <a:lstStyle/>
          <a:p>
            <a:r>
              <a:rPr lang="fr-FR" sz="2400" dirty="0"/>
              <a:t>ETAPE n°6-4</a:t>
            </a:r>
          </a:p>
        </p:txBody>
      </p:sp>
      <p:grpSp>
        <p:nvGrpSpPr>
          <p:cNvPr id="3" name="Groupe 13"/>
          <p:cNvGrpSpPr/>
          <p:nvPr/>
        </p:nvGrpSpPr>
        <p:grpSpPr>
          <a:xfrm>
            <a:off x="403225" y="74613"/>
            <a:ext cx="8417247" cy="442912"/>
            <a:chOff x="403225" y="74613"/>
            <a:chExt cx="8417247" cy="442912"/>
          </a:xfrm>
        </p:grpSpPr>
        <p:pic>
          <p:nvPicPr>
            <p:cNvPr id="1026" name="Groupe 32"/>
            <p:cNvPicPr>
              <a:picLocks noChangeArrowheads="1"/>
            </p:cNvPicPr>
            <p:nvPr/>
          </p:nvPicPr>
          <p:blipFill>
            <a:blip r:embed="rId3" cstate="print"/>
            <a:srcRect b="21065"/>
            <a:stretch>
              <a:fillRect/>
            </a:stretch>
          </p:blipFill>
          <p:spPr bwMode="auto">
            <a:xfrm>
              <a:off x="7383785" y="74613"/>
              <a:ext cx="1436687" cy="433387"/>
            </a:xfrm>
            <a:prstGeom prst="rect">
              <a:avLst/>
            </a:prstGeom>
            <a:noFill/>
          </p:spPr>
        </p:pic>
        <p:sp>
          <p:nvSpPr>
            <p:cNvPr id="1027" name="Text Box 3"/>
            <p:cNvSpPr txBox="1">
              <a:spLocks noChangeArrowheads="1"/>
            </p:cNvSpPr>
            <p:nvPr/>
          </p:nvSpPr>
          <p:spPr bwMode="auto">
            <a:xfrm>
              <a:off x="8400231" y="206375"/>
              <a:ext cx="348233" cy="277813"/>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fr-FR" sz="1600" b="1" i="0" u="none" strike="noStrike" cap="none" normalizeH="0" baseline="0" dirty="0">
                  <a:ln>
                    <a:noFill/>
                  </a:ln>
                  <a:solidFill>
                    <a:srgbClr val="FFFFFF"/>
                  </a:solidFill>
                  <a:effectLst/>
                  <a:latin typeface="Calibri" pitchFamily="34" charset="0"/>
                  <a:cs typeface="Arial" pitchFamily="34" charset="0"/>
                </a:rPr>
                <a:t>3</a:t>
              </a:r>
              <a:endParaRPr kumimoji="0" lang="fr-FR" sz="1800" b="0" i="0" u="none" strike="noStrike" cap="none" normalizeH="0" baseline="0" dirty="0">
                <a:ln>
                  <a:noFill/>
                </a:ln>
                <a:solidFill>
                  <a:schemeClr val="tx1"/>
                </a:solidFill>
                <a:effectLst/>
                <a:latin typeface="Arial" pitchFamily="34" charset="0"/>
                <a:cs typeface="Arial" pitchFamily="34" charset="0"/>
              </a:endParaRPr>
            </a:p>
          </p:txBody>
        </p:sp>
        <p:pic>
          <p:nvPicPr>
            <p:cNvPr id="1029" name="Groupe 31"/>
            <p:cNvPicPr>
              <a:picLocks noChangeArrowheads="1"/>
            </p:cNvPicPr>
            <p:nvPr/>
          </p:nvPicPr>
          <p:blipFill>
            <a:blip r:embed="rId4" cstate="print"/>
            <a:srcRect b="21065"/>
            <a:stretch>
              <a:fillRect/>
            </a:stretch>
          </p:blipFill>
          <p:spPr bwMode="auto">
            <a:xfrm>
              <a:off x="4644008" y="74613"/>
              <a:ext cx="2763837" cy="433387"/>
            </a:xfrm>
            <a:prstGeom prst="rect">
              <a:avLst/>
            </a:prstGeom>
            <a:noFill/>
          </p:spPr>
        </p:pic>
        <p:pic>
          <p:nvPicPr>
            <p:cNvPr id="1030" name="Picture 6" descr="Logo---quadri---academie-orleans-tours"/>
            <p:cNvPicPr>
              <a:picLocks noChangeAspect="1" noChangeArrowheads="1"/>
            </p:cNvPicPr>
            <p:nvPr/>
          </p:nvPicPr>
          <p:blipFill>
            <a:blip r:embed="rId5" cstate="print"/>
            <a:srcRect l="6763" t="11957" r="7637" b="11494"/>
            <a:stretch>
              <a:fillRect/>
            </a:stretch>
          </p:blipFill>
          <p:spPr bwMode="auto">
            <a:xfrm>
              <a:off x="403225" y="74613"/>
              <a:ext cx="784225" cy="442912"/>
            </a:xfrm>
            <a:prstGeom prst="rect">
              <a:avLst/>
            </a:prstGeom>
            <a:noFill/>
          </p:spPr>
        </p:pic>
        <p:sp>
          <p:nvSpPr>
            <p:cNvPr id="1031" name="Text Box 7"/>
            <p:cNvSpPr txBox="1">
              <a:spLocks noChangeArrowheads="1"/>
            </p:cNvSpPr>
            <p:nvPr/>
          </p:nvSpPr>
          <p:spPr bwMode="auto">
            <a:xfrm>
              <a:off x="1352550" y="179388"/>
              <a:ext cx="1617663" cy="277812"/>
            </a:xfrm>
            <a:prstGeom prst="rect">
              <a:avLst/>
            </a:prstGeom>
            <a:noFill/>
            <a:ln w="9525">
              <a:noFill/>
              <a:miter lim="800000"/>
              <a:headEnd/>
              <a:tailEnd/>
            </a:ln>
          </p:spPr>
          <p:txBody>
            <a:bodyPr vert="horz" wrap="square" lIns="91440" tIns="45720" rIns="91440" bIns="4572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fr-FR" sz="1100" b="0" i="0" u="none" strike="noStrike" cap="none" normalizeH="0" baseline="0">
                  <a:ln>
                    <a:noFill/>
                  </a:ln>
                  <a:solidFill>
                    <a:srgbClr val="808080"/>
                  </a:solidFill>
                  <a:effectLst/>
                  <a:latin typeface="Calibri" pitchFamily="34" charset="0"/>
                  <a:cs typeface="Arial" pitchFamily="34" charset="0"/>
                </a:rPr>
                <a:t>B.O du 29 février 2024</a:t>
              </a:r>
              <a:endParaRPr kumimoji="0" lang="fr-FR" sz="1800" b="0" i="0" u="none" strike="noStrike" cap="none" normalizeH="0" baseline="0">
                <a:ln>
                  <a:noFill/>
                </a:ln>
                <a:solidFill>
                  <a:schemeClr val="tx1"/>
                </a:solidFill>
                <a:effectLst/>
                <a:latin typeface="Arial" pitchFamily="34" charset="0"/>
                <a:cs typeface="Arial" pitchFamily="34" charset="0"/>
              </a:endParaRPr>
            </a:p>
          </p:txBody>
        </p:sp>
        <p:sp>
          <p:nvSpPr>
            <p:cNvPr id="1032" name="Text Box 8"/>
            <p:cNvSpPr txBox="1">
              <a:spLocks noChangeArrowheads="1"/>
            </p:cNvSpPr>
            <p:nvPr/>
          </p:nvSpPr>
          <p:spPr bwMode="auto">
            <a:xfrm>
              <a:off x="7704000" y="206375"/>
              <a:ext cx="276225" cy="276225"/>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fr-FR" sz="1600" b="1" i="0" u="none" strike="noStrike" cap="none" normalizeH="0" baseline="0" dirty="0">
                  <a:ln>
                    <a:noFill/>
                  </a:ln>
                  <a:solidFill>
                    <a:srgbClr val="FFFFFF"/>
                  </a:solidFill>
                  <a:effectLst/>
                  <a:latin typeface="Calibri" pitchFamily="34" charset="0"/>
                  <a:cs typeface="Arial" pitchFamily="34" charset="0"/>
                </a:rPr>
                <a:t>5</a:t>
              </a:r>
              <a:endParaRPr kumimoji="0" lang="fr-FR" sz="1800" b="0" i="0" u="none" strike="noStrike" cap="none" normalizeH="0" baseline="0" dirty="0">
                <a:ln>
                  <a:noFill/>
                </a:ln>
                <a:solidFill>
                  <a:schemeClr val="tx1"/>
                </a:solidFill>
                <a:effectLst/>
                <a:latin typeface="Arial" pitchFamily="34" charset="0"/>
                <a:cs typeface="Arial" pitchFamily="34" charset="0"/>
              </a:endParaRPr>
            </a:p>
          </p:txBody>
        </p:sp>
        <p:sp>
          <p:nvSpPr>
            <p:cNvPr id="11" name="Ellipse 10"/>
            <p:cNvSpPr/>
            <p:nvPr/>
          </p:nvSpPr>
          <p:spPr>
            <a:xfrm>
              <a:off x="7740000" y="260648"/>
              <a:ext cx="216024" cy="216024"/>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2" name="Ellipse 11"/>
            <p:cNvSpPr/>
            <p:nvPr/>
          </p:nvSpPr>
          <p:spPr>
            <a:xfrm>
              <a:off x="8100392" y="260648"/>
              <a:ext cx="216024" cy="216024"/>
            </a:xfrm>
            <a:prstGeom prst="ellipse">
              <a:avLst/>
            </a:prstGeom>
            <a:solidFill>
              <a:srgbClr val="AA2C7D"/>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3" name="Ellipse 12"/>
            <p:cNvSpPr/>
            <p:nvPr/>
          </p:nvSpPr>
          <p:spPr>
            <a:xfrm>
              <a:off x="8460432" y="260648"/>
              <a:ext cx="216024" cy="216024"/>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028" name="Text Box 4"/>
            <p:cNvSpPr txBox="1">
              <a:spLocks noChangeArrowheads="1"/>
            </p:cNvSpPr>
            <p:nvPr/>
          </p:nvSpPr>
          <p:spPr bwMode="auto">
            <a:xfrm>
              <a:off x="8010847" y="206375"/>
              <a:ext cx="377577" cy="277813"/>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fr-FR" sz="1600" b="1" i="0" u="none" strike="noStrike" cap="none" normalizeH="0" baseline="0" dirty="0">
                  <a:ln>
                    <a:noFill/>
                  </a:ln>
                  <a:solidFill>
                    <a:srgbClr val="FFFFFF"/>
                  </a:solidFill>
                  <a:effectLst/>
                  <a:latin typeface="Calibri" pitchFamily="34" charset="0"/>
                  <a:cs typeface="Arial" pitchFamily="34" charset="0"/>
                </a:rPr>
                <a:t> 4</a:t>
              </a:r>
              <a:endParaRPr kumimoji="0" lang="fr-FR" sz="1800" b="0" i="0" u="none" strike="noStrike" cap="none" normalizeH="0" baseline="0" dirty="0">
                <a:ln>
                  <a:noFill/>
                </a:ln>
                <a:solidFill>
                  <a:schemeClr val="tx1"/>
                </a:solidFill>
                <a:effectLst/>
                <a:latin typeface="Arial" pitchFamily="34" charset="0"/>
                <a:cs typeface="Arial" pitchFamily="34" charset="0"/>
              </a:endParaRPr>
            </a:p>
          </p:txBody>
        </p:sp>
      </p:grpSp>
      <p:grpSp>
        <p:nvGrpSpPr>
          <p:cNvPr id="22" name="Groupe 23"/>
          <p:cNvGrpSpPr/>
          <p:nvPr/>
        </p:nvGrpSpPr>
        <p:grpSpPr>
          <a:xfrm>
            <a:off x="539552" y="1124744"/>
            <a:ext cx="1787008" cy="3744416"/>
            <a:chOff x="5940152" y="1052736"/>
            <a:chExt cx="1787008" cy="3744416"/>
          </a:xfrm>
        </p:grpSpPr>
        <p:pic>
          <p:nvPicPr>
            <p:cNvPr id="23" name="Picture 4" descr="G:\2025-26_RNR_3eme_anémomètre\images\IMG_7551.PNG"/>
            <p:cNvPicPr>
              <a:picLocks noChangeAspect="1" noChangeArrowheads="1"/>
            </p:cNvPicPr>
            <p:nvPr/>
          </p:nvPicPr>
          <p:blipFill>
            <a:blip r:embed="rId6" cstate="print"/>
            <a:stretch>
              <a:fillRect/>
            </a:stretch>
          </p:blipFill>
          <p:spPr bwMode="auto">
            <a:xfrm>
              <a:off x="6012160" y="1124745"/>
              <a:ext cx="1656184" cy="3584151"/>
            </a:xfrm>
            <a:prstGeom prst="rect">
              <a:avLst/>
            </a:prstGeom>
            <a:noFill/>
          </p:spPr>
        </p:pic>
        <p:sp>
          <p:nvSpPr>
            <p:cNvPr id="24" name="Rectangle à coins arrondis 23"/>
            <p:cNvSpPr/>
            <p:nvPr/>
          </p:nvSpPr>
          <p:spPr>
            <a:xfrm>
              <a:off x="6012160" y="1124744"/>
              <a:ext cx="1642992" cy="3600400"/>
            </a:xfrm>
            <a:prstGeom prst="roundRect">
              <a:avLst>
                <a:gd name="adj" fmla="val 13197"/>
              </a:avLst>
            </a:prstGeom>
            <a:no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ln w="57150">
                  <a:solidFill>
                    <a:sysClr val="windowText" lastClr="000000"/>
                  </a:solidFill>
                </a:ln>
              </a:endParaRPr>
            </a:p>
          </p:txBody>
        </p:sp>
        <p:sp>
          <p:nvSpPr>
            <p:cNvPr id="25" name="Rectangle à coins arrondis 24"/>
            <p:cNvSpPr/>
            <p:nvPr/>
          </p:nvSpPr>
          <p:spPr>
            <a:xfrm>
              <a:off x="5940152" y="1052736"/>
              <a:ext cx="1787008" cy="3744416"/>
            </a:xfrm>
            <a:prstGeom prst="roundRect">
              <a:avLst>
                <a:gd name="adj" fmla="val 14425"/>
              </a:avLst>
            </a:prstGeom>
            <a:no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ln w="57150">
                  <a:solidFill>
                    <a:sysClr val="windowText" lastClr="000000"/>
                  </a:solidFill>
                </a:ln>
              </a:endParaRPr>
            </a:p>
          </p:txBody>
        </p:sp>
      </p:grpSp>
      <p:grpSp>
        <p:nvGrpSpPr>
          <p:cNvPr id="27" name="Groupe 23"/>
          <p:cNvGrpSpPr/>
          <p:nvPr/>
        </p:nvGrpSpPr>
        <p:grpSpPr>
          <a:xfrm>
            <a:off x="3347864" y="2276872"/>
            <a:ext cx="4968552" cy="10410880"/>
            <a:chOff x="5940152" y="1052736"/>
            <a:chExt cx="1787008" cy="3744416"/>
          </a:xfrm>
        </p:grpSpPr>
        <p:pic>
          <p:nvPicPr>
            <p:cNvPr id="28" name="Picture 4" descr="G:\2025-26_RNR_3eme_anémomètre\images\IMG_7551.PNG"/>
            <p:cNvPicPr>
              <a:picLocks noChangeAspect="1" noChangeArrowheads="1"/>
            </p:cNvPicPr>
            <p:nvPr/>
          </p:nvPicPr>
          <p:blipFill>
            <a:blip r:embed="rId6" cstate="print"/>
            <a:stretch>
              <a:fillRect/>
            </a:stretch>
          </p:blipFill>
          <p:spPr bwMode="auto">
            <a:xfrm>
              <a:off x="6012160" y="1124745"/>
              <a:ext cx="1656184" cy="3584151"/>
            </a:xfrm>
            <a:prstGeom prst="rect">
              <a:avLst/>
            </a:prstGeom>
            <a:noFill/>
          </p:spPr>
        </p:pic>
        <p:sp>
          <p:nvSpPr>
            <p:cNvPr id="29" name="Rectangle à coins arrondis 28"/>
            <p:cNvSpPr/>
            <p:nvPr/>
          </p:nvSpPr>
          <p:spPr>
            <a:xfrm>
              <a:off x="6012160" y="1124744"/>
              <a:ext cx="1642992" cy="3600400"/>
            </a:xfrm>
            <a:prstGeom prst="roundRect">
              <a:avLst>
                <a:gd name="adj" fmla="val 13197"/>
              </a:avLst>
            </a:prstGeom>
            <a:no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ln w="57150">
                  <a:solidFill>
                    <a:sysClr val="windowText" lastClr="000000"/>
                  </a:solidFill>
                </a:ln>
              </a:endParaRPr>
            </a:p>
          </p:txBody>
        </p:sp>
        <p:sp>
          <p:nvSpPr>
            <p:cNvPr id="30" name="Rectangle à coins arrondis 29"/>
            <p:cNvSpPr/>
            <p:nvPr/>
          </p:nvSpPr>
          <p:spPr>
            <a:xfrm>
              <a:off x="5940152" y="1052736"/>
              <a:ext cx="1787008" cy="3744416"/>
            </a:xfrm>
            <a:prstGeom prst="roundRect">
              <a:avLst>
                <a:gd name="adj" fmla="val 14425"/>
              </a:avLst>
            </a:prstGeom>
            <a:no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ln w="57150">
                  <a:solidFill>
                    <a:sysClr val="windowText" lastClr="000000"/>
                  </a:solidFill>
                </a:ln>
              </a:endParaRPr>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395536" y="548681"/>
            <a:ext cx="1800200" cy="432047"/>
          </a:xfrm>
        </p:spPr>
        <p:txBody>
          <a:bodyPr>
            <a:noAutofit/>
          </a:bodyPr>
          <a:lstStyle/>
          <a:p>
            <a:r>
              <a:rPr lang="fr-FR" sz="2400" dirty="0"/>
              <a:t>ETAPE n°7</a:t>
            </a:r>
          </a:p>
        </p:txBody>
      </p:sp>
      <p:grpSp>
        <p:nvGrpSpPr>
          <p:cNvPr id="3" name="Groupe 13"/>
          <p:cNvGrpSpPr/>
          <p:nvPr/>
        </p:nvGrpSpPr>
        <p:grpSpPr>
          <a:xfrm>
            <a:off x="403225" y="74613"/>
            <a:ext cx="8417247" cy="442912"/>
            <a:chOff x="403225" y="74613"/>
            <a:chExt cx="8417247" cy="442912"/>
          </a:xfrm>
        </p:grpSpPr>
        <p:pic>
          <p:nvPicPr>
            <p:cNvPr id="1026" name="Groupe 32"/>
            <p:cNvPicPr>
              <a:picLocks noChangeArrowheads="1"/>
            </p:cNvPicPr>
            <p:nvPr/>
          </p:nvPicPr>
          <p:blipFill>
            <a:blip r:embed="rId3" cstate="print"/>
            <a:srcRect b="21065"/>
            <a:stretch>
              <a:fillRect/>
            </a:stretch>
          </p:blipFill>
          <p:spPr bwMode="auto">
            <a:xfrm>
              <a:off x="7383785" y="74613"/>
              <a:ext cx="1436687" cy="433387"/>
            </a:xfrm>
            <a:prstGeom prst="rect">
              <a:avLst/>
            </a:prstGeom>
            <a:noFill/>
          </p:spPr>
        </p:pic>
        <p:sp>
          <p:nvSpPr>
            <p:cNvPr id="1027" name="Text Box 3"/>
            <p:cNvSpPr txBox="1">
              <a:spLocks noChangeArrowheads="1"/>
            </p:cNvSpPr>
            <p:nvPr/>
          </p:nvSpPr>
          <p:spPr bwMode="auto">
            <a:xfrm>
              <a:off x="8400231" y="206375"/>
              <a:ext cx="348233" cy="277813"/>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fr-FR" sz="1600" b="1" i="0" u="none" strike="noStrike" cap="none" normalizeH="0" baseline="0" dirty="0">
                  <a:ln>
                    <a:noFill/>
                  </a:ln>
                  <a:solidFill>
                    <a:srgbClr val="FFFFFF"/>
                  </a:solidFill>
                  <a:effectLst/>
                  <a:latin typeface="Calibri" pitchFamily="34" charset="0"/>
                  <a:cs typeface="Arial" pitchFamily="34" charset="0"/>
                </a:rPr>
                <a:t>3</a:t>
              </a:r>
              <a:endParaRPr kumimoji="0" lang="fr-FR" sz="1800" b="0" i="0" u="none" strike="noStrike" cap="none" normalizeH="0" baseline="0" dirty="0">
                <a:ln>
                  <a:noFill/>
                </a:ln>
                <a:solidFill>
                  <a:schemeClr val="tx1"/>
                </a:solidFill>
                <a:effectLst/>
                <a:latin typeface="Arial" pitchFamily="34" charset="0"/>
                <a:cs typeface="Arial" pitchFamily="34" charset="0"/>
              </a:endParaRPr>
            </a:p>
          </p:txBody>
        </p:sp>
        <p:pic>
          <p:nvPicPr>
            <p:cNvPr id="1029" name="Groupe 31"/>
            <p:cNvPicPr>
              <a:picLocks noChangeArrowheads="1"/>
            </p:cNvPicPr>
            <p:nvPr/>
          </p:nvPicPr>
          <p:blipFill>
            <a:blip r:embed="rId4" cstate="print"/>
            <a:srcRect b="21065"/>
            <a:stretch>
              <a:fillRect/>
            </a:stretch>
          </p:blipFill>
          <p:spPr bwMode="auto">
            <a:xfrm>
              <a:off x="4644008" y="74613"/>
              <a:ext cx="2763837" cy="433387"/>
            </a:xfrm>
            <a:prstGeom prst="rect">
              <a:avLst/>
            </a:prstGeom>
            <a:noFill/>
          </p:spPr>
        </p:pic>
        <p:pic>
          <p:nvPicPr>
            <p:cNvPr id="1030" name="Picture 6" descr="Logo---quadri---academie-orleans-tours"/>
            <p:cNvPicPr>
              <a:picLocks noChangeAspect="1" noChangeArrowheads="1"/>
            </p:cNvPicPr>
            <p:nvPr/>
          </p:nvPicPr>
          <p:blipFill>
            <a:blip r:embed="rId5" cstate="print"/>
            <a:srcRect l="6763" t="11957" r="7637" b="11494"/>
            <a:stretch>
              <a:fillRect/>
            </a:stretch>
          </p:blipFill>
          <p:spPr bwMode="auto">
            <a:xfrm>
              <a:off x="403225" y="74613"/>
              <a:ext cx="784225" cy="442912"/>
            </a:xfrm>
            <a:prstGeom prst="rect">
              <a:avLst/>
            </a:prstGeom>
            <a:noFill/>
          </p:spPr>
        </p:pic>
        <p:sp>
          <p:nvSpPr>
            <p:cNvPr id="1031" name="Text Box 7"/>
            <p:cNvSpPr txBox="1">
              <a:spLocks noChangeArrowheads="1"/>
            </p:cNvSpPr>
            <p:nvPr/>
          </p:nvSpPr>
          <p:spPr bwMode="auto">
            <a:xfrm>
              <a:off x="1352550" y="179388"/>
              <a:ext cx="1617663" cy="277812"/>
            </a:xfrm>
            <a:prstGeom prst="rect">
              <a:avLst/>
            </a:prstGeom>
            <a:noFill/>
            <a:ln w="9525">
              <a:noFill/>
              <a:miter lim="800000"/>
              <a:headEnd/>
              <a:tailEnd/>
            </a:ln>
          </p:spPr>
          <p:txBody>
            <a:bodyPr vert="horz" wrap="square" lIns="91440" tIns="45720" rIns="91440" bIns="4572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fr-FR" sz="1100" b="0" i="0" u="none" strike="noStrike" cap="none" normalizeH="0" baseline="0">
                  <a:ln>
                    <a:noFill/>
                  </a:ln>
                  <a:solidFill>
                    <a:srgbClr val="808080"/>
                  </a:solidFill>
                  <a:effectLst/>
                  <a:latin typeface="Calibri" pitchFamily="34" charset="0"/>
                  <a:cs typeface="Arial" pitchFamily="34" charset="0"/>
                </a:rPr>
                <a:t>B.O du 29 février 2024</a:t>
              </a:r>
              <a:endParaRPr kumimoji="0" lang="fr-FR" sz="1800" b="0" i="0" u="none" strike="noStrike" cap="none" normalizeH="0" baseline="0">
                <a:ln>
                  <a:noFill/>
                </a:ln>
                <a:solidFill>
                  <a:schemeClr val="tx1"/>
                </a:solidFill>
                <a:effectLst/>
                <a:latin typeface="Arial" pitchFamily="34" charset="0"/>
                <a:cs typeface="Arial" pitchFamily="34" charset="0"/>
              </a:endParaRPr>
            </a:p>
          </p:txBody>
        </p:sp>
        <p:sp>
          <p:nvSpPr>
            <p:cNvPr id="1032" name="Text Box 8"/>
            <p:cNvSpPr txBox="1">
              <a:spLocks noChangeArrowheads="1"/>
            </p:cNvSpPr>
            <p:nvPr/>
          </p:nvSpPr>
          <p:spPr bwMode="auto">
            <a:xfrm>
              <a:off x="7704000" y="206375"/>
              <a:ext cx="276225" cy="276225"/>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fr-FR" sz="1600" b="1" i="0" u="none" strike="noStrike" cap="none" normalizeH="0" baseline="0" dirty="0">
                  <a:ln>
                    <a:noFill/>
                  </a:ln>
                  <a:solidFill>
                    <a:srgbClr val="FFFFFF"/>
                  </a:solidFill>
                  <a:effectLst/>
                  <a:latin typeface="Calibri" pitchFamily="34" charset="0"/>
                  <a:cs typeface="Arial" pitchFamily="34" charset="0"/>
                </a:rPr>
                <a:t>5</a:t>
              </a:r>
              <a:endParaRPr kumimoji="0" lang="fr-FR" sz="1800" b="0" i="0" u="none" strike="noStrike" cap="none" normalizeH="0" baseline="0" dirty="0">
                <a:ln>
                  <a:noFill/>
                </a:ln>
                <a:solidFill>
                  <a:schemeClr val="tx1"/>
                </a:solidFill>
                <a:effectLst/>
                <a:latin typeface="Arial" pitchFamily="34" charset="0"/>
                <a:cs typeface="Arial" pitchFamily="34" charset="0"/>
              </a:endParaRPr>
            </a:p>
          </p:txBody>
        </p:sp>
        <p:sp>
          <p:nvSpPr>
            <p:cNvPr id="11" name="Ellipse 10"/>
            <p:cNvSpPr/>
            <p:nvPr/>
          </p:nvSpPr>
          <p:spPr>
            <a:xfrm>
              <a:off x="7740000" y="260648"/>
              <a:ext cx="216024" cy="216024"/>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2" name="Ellipse 11"/>
            <p:cNvSpPr/>
            <p:nvPr/>
          </p:nvSpPr>
          <p:spPr>
            <a:xfrm>
              <a:off x="8100392" y="260648"/>
              <a:ext cx="216024" cy="216024"/>
            </a:xfrm>
            <a:prstGeom prst="ellipse">
              <a:avLst/>
            </a:prstGeom>
            <a:solidFill>
              <a:srgbClr val="AA2C7D"/>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3" name="Ellipse 12"/>
            <p:cNvSpPr/>
            <p:nvPr/>
          </p:nvSpPr>
          <p:spPr>
            <a:xfrm>
              <a:off x="8460432" y="260648"/>
              <a:ext cx="216024" cy="216024"/>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028" name="Text Box 4"/>
            <p:cNvSpPr txBox="1">
              <a:spLocks noChangeArrowheads="1"/>
            </p:cNvSpPr>
            <p:nvPr/>
          </p:nvSpPr>
          <p:spPr bwMode="auto">
            <a:xfrm>
              <a:off x="8010847" y="206375"/>
              <a:ext cx="377577" cy="277813"/>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fr-FR" sz="1600" b="1" i="0" u="none" strike="noStrike" cap="none" normalizeH="0" baseline="0" dirty="0">
                  <a:ln>
                    <a:noFill/>
                  </a:ln>
                  <a:solidFill>
                    <a:srgbClr val="FFFFFF"/>
                  </a:solidFill>
                  <a:effectLst/>
                  <a:latin typeface="Calibri" pitchFamily="34" charset="0"/>
                  <a:cs typeface="Arial" pitchFamily="34" charset="0"/>
                </a:rPr>
                <a:t> 4</a:t>
              </a:r>
              <a:endParaRPr kumimoji="0" lang="fr-FR" sz="1800" b="0" i="0" u="none" strike="noStrike" cap="none" normalizeH="0" baseline="0" dirty="0">
                <a:ln>
                  <a:noFill/>
                </a:ln>
                <a:solidFill>
                  <a:schemeClr val="tx1"/>
                </a:solidFill>
                <a:effectLst/>
                <a:latin typeface="Arial" pitchFamily="34" charset="0"/>
                <a:cs typeface="Arial" pitchFamily="34" charset="0"/>
              </a:endParaRPr>
            </a:p>
          </p:txBody>
        </p:sp>
      </p:grpSp>
      <p:sp>
        <p:nvSpPr>
          <p:cNvPr id="31" name="ZoneTexte 30"/>
          <p:cNvSpPr txBox="1"/>
          <p:nvPr/>
        </p:nvSpPr>
        <p:spPr>
          <a:xfrm>
            <a:off x="4211960" y="836712"/>
            <a:ext cx="4608512" cy="6832640"/>
          </a:xfrm>
          <a:prstGeom prst="rect">
            <a:avLst/>
          </a:prstGeom>
          <a:noFill/>
        </p:spPr>
        <p:txBody>
          <a:bodyPr wrap="square" rtlCol="0">
            <a:spAutoFit/>
          </a:bodyPr>
          <a:lstStyle/>
          <a:p>
            <a:pPr fontAlgn="auto"/>
            <a:r>
              <a:rPr lang="fr-FR" sz="2000" dirty="0"/>
              <a:t>Sur ta feuille, fais un petit résumé pour expliquer ce que tu as compris.</a:t>
            </a:r>
          </a:p>
          <a:p>
            <a:pPr fontAlgn="auto"/>
            <a:endParaRPr lang="fr-FR" sz="2000" dirty="0"/>
          </a:p>
          <a:p>
            <a:pPr fontAlgn="auto"/>
            <a:r>
              <a:rPr lang="fr-FR" sz="2000" dirty="0"/>
              <a:t>Utilise les mots : </a:t>
            </a:r>
          </a:p>
          <a:p>
            <a:pPr fontAlgn="auto"/>
            <a:endParaRPr lang="fr-FR" sz="2000" dirty="0"/>
          </a:p>
          <a:p>
            <a:pPr marL="457200" indent="-457200" fontAlgn="auto">
              <a:buFont typeface="+mj-lt"/>
              <a:buAutoNum type="arabicPeriod"/>
            </a:pPr>
            <a:r>
              <a:rPr lang="fr-FR" sz="2000" dirty="0"/>
              <a:t>Chemin le plus…, </a:t>
            </a:r>
          </a:p>
          <a:p>
            <a:pPr marL="457200" indent="-457200" fontAlgn="auto">
              <a:buFont typeface="+mj-lt"/>
              <a:buAutoNum type="arabicPeriod"/>
            </a:pPr>
            <a:r>
              <a:rPr lang="fr-FR" sz="2000" dirty="0"/>
              <a:t>Table de routage</a:t>
            </a:r>
          </a:p>
          <a:p>
            <a:pPr marL="457200" indent="-457200" fontAlgn="auto">
              <a:buFont typeface="+mj-lt"/>
              <a:buAutoNum type="arabicPeriod"/>
            </a:pPr>
            <a:r>
              <a:rPr lang="fr-FR" sz="2000" dirty="0"/>
              <a:t>Routeur</a:t>
            </a:r>
          </a:p>
          <a:p>
            <a:pPr marL="457200" indent="-457200" fontAlgn="auto">
              <a:buFont typeface="+mj-lt"/>
              <a:buAutoNum type="arabicPeriod"/>
            </a:pPr>
            <a:r>
              <a:rPr lang="fr-FR" sz="2000" dirty="0"/>
              <a:t>Incident sur le réseau</a:t>
            </a:r>
          </a:p>
          <a:p>
            <a:pPr marL="457200" indent="-457200" fontAlgn="auto">
              <a:buFont typeface="+mj-lt"/>
              <a:buAutoNum type="arabicPeriod"/>
            </a:pPr>
            <a:endParaRPr lang="fr-FR" sz="2000" dirty="0"/>
          </a:p>
          <a:p>
            <a:pPr marL="457200" indent="-457200" fontAlgn="auto"/>
            <a:endParaRPr lang="fr-FR" sz="2000" dirty="0"/>
          </a:p>
          <a:p>
            <a:pPr marL="457200" indent="-457200" fontAlgn="auto"/>
            <a:r>
              <a:rPr lang="fr-FR" sz="2000" dirty="0"/>
              <a:t>Tu disposes de 5 minutes.</a:t>
            </a:r>
          </a:p>
          <a:p>
            <a:pPr fontAlgn="auto"/>
            <a:endParaRPr lang="fr-FR" sz="2000" dirty="0"/>
          </a:p>
          <a:p>
            <a:pPr fontAlgn="auto"/>
            <a:endParaRPr lang="fr-FR" sz="2000" dirty="0"/>
          </a:p>
          <a:p>
            <a:pPr fontAlgn="auto"/>
            <a:endParaRPr lang="fr-FR" sz="2000" dirty="0"/>
          </a:p>
          <a:p>
            <a:pPr fontAlgn="auto"/>
            <a:endParaRPr lang="fr-FR" sz="2000" dirty="0"/>
          </a:p>
          <a:p>
            <a:pPr fontAlgn="auto"/>
            <a:endParaRPr lang="fr-FR" sz="2000" dirty="0"/>
          </a:p>
          <a:p>
            <a:pPr fontAlgn="auto"/>
            <a:endParaRPr lang="fr-FR" sz="2000" dirty="0"/>
          </a:p>
          <a:p>
            <a:pPr fontAlgn="auto"/>
            <a:endParaRPr lang="fr-FR" sz="2000" dirty="0"/>
          </a:p>
          <a:p>
            <a:pPr fontAlgn="auto"/>
            <a:endParaRPr lang="fr-FR" sz="2000" dirty="0"/>
          </a:p>
          <a:p>
            <a:pPr fontAlgn="auto"/>
            <a:endParaRPr lang="fr-FR" sz="2000" dirty="0"/>
          </a:p>
          <a:p>
            <a:pPr fontAlgn="auto"/>
            <a:endParaRPr lang="fr-FR"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395536" y="548681"/>
            <a:ext cx="1800200" cy="432047"/>
          </a:xfrm>
        </p:spPr>
        <p:txBody>
          <a:bodyPr>
            <a:noAutofit/>
          </a:bodyPr>
          <a:lstStyle/>
          <a:p>
            <a:r>
              <a:rPr lang="fr-FR" sz="2400" dirty="0"/>
              <a:t>ETAPE n°8-1</a:t>
            </a:r>
          </a:p>
        </p:txBody>
      </p:sp>
      <p:grpSp>
        <p:nvGrpSpPr>
          <p:cNvPr id="3" name="Groupe 13"/>
          <p:cNvGrpSpPr/>
          <p:nvPr/>
        </p:nvGrpSpPr>
        <p:grpSpPr>
          <a:xfrm>
            <a:off x="403225" y="74613"/>
            <a:ext cx="8417247" cy="442912"/>
            <a:chOff x="403225" y="74613"/>
            <a:chExt cx="8417247" cy="442912"/>
          </a:xfrm>
        </p:grpSpPr>
        <p:pic>
          <p:nvPicPr>
            <p:cNvPr id="1026" name="Groupe 32"/>
            <p:cNvPicPr>
              <a:picLocks noChangeArrowheads="1"/>
            </p:cNvPicPr>
            <p:nvPr/>
          </p:nvPicPr>
          <p:blipFill>
            <a:blip r:embed="rId3" cstate="print"/>
            <a:srcRect b="21065"/>
            <a:stretch>
              <a:fillRect/>
            </a:stretch>
          </p:blipFill>
          <p:spPr bwMode="auto">
            <a:xfrm>
              <a:off x="7383785" y="74613"/>
              <a:ext cx="1436687" cy="433387"/>
            </a:xfrm>
            <a:prstGeom prst="rect">
              <a:avLst/>
            </a:prstGeom>
            <a:noFill/>
          </p:spPr>
        </p:pic>
        <p:sp>
          <p:nvSpPr>
            <p:cNvPr id="1027" name="Text Box 3"/>
            <p:cNvSpPr txBox="1">
              <a:spLocks noChangeArrowheads="1"/>
            </p:cNvSpPr>
            <p:nvPr/>
          </p:nvSpPr>
          <p:spPr bwMode="auto">
            <a:xfrm>
              <a:off x="8400231" y="206375"/>
              <a:ext cx="348233" cy="277813"/>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fr-FR" sz="1600" b="1" i="0" u="none" strike="noStrike" cap="none" normalizeH="0" baseline="0" dirty="0">
                  <a:ln>
                    <a:noFill/>
                  </a:ln>
                  <a:solidFill>
                    <a:srgbClr val="FFFFFF"/>
                  </a:solidFill>
                  <a:effectLst/>
                  <a:latin typeface="Calibri" pitchFamily="34" charset="0"/>
                  <a:cs typeface="Arial" pitchFamily="34" charset="0"/>
                </a:rPr>
                <a:t>3</a:t>
              </a:r>
              <a:endParaRPr kumimoji="0" lang="fr-FR" sz="1800" b="0" i="0" u="none" strike="noStrike" cap="none" normalizeH="0" baseline="0" dirty="0">
                <a:ln>
                  <a:noFill/>
                </a:ln>
                <a:solidFill>
                  <a:schemeClr val="tx1"/>
                </a:solidFill>
                <a:effectLst/>
                <a:latin typeface="Arial" pitchFamily="34" charset="0"/>
                <a:cs typeface="Arial" pitchFamily="34" charset="0"/>
              </a:endParaRPr>
            </a:p>
          </p:txBody>
        </p:sp>
        <p:pic>
          <p:nvPicPr>
            <p:cNvPr id="1029" name="Groupe 31"/>
            <p:cNvPicPr>
              <a:picLocks noChangeArrowheads="1"/>
            </p:cNvPicPr>
            <p:nvPr/>
          </p:nvPicPr>
          <p:blipFill>
            <a:blip r:embed="rId4" cstate="print"/>
            <a:srcRect b="21065"/>
            <a:stretch>
              <a:fillRect/>
            </a:stretch>
          </p:blipFill>
          <p:spPr bwMode="auto">
            <a:xfrm>
              <a:off x="4644008" y="74613"/>
              <a:ext cx="2763837" cy="433387"/>
            </a:xfrm>
            <a:prstGeom prst="rect">
              <a:avLst/>
            </a:prstGeom>
            <a:noFill/>
          </p:spPr>
        </p:pic>
        <p:pic>
          <p:nvPicPr>
            <p:cNvPr id="1030" name="Picture 6" descr="Logo---quadri---academie-orleans-tours"/>
            <p:cNvPicPr>
              <a:picLocks noChangeAspect="1" noChangeArrowheads="1"/>
            </p:cNvPicPr>
            <p:nvPr/>
          </p:nvPicPr>
          <p:blipFill>
            <a:blip r:embed="rId5" cstate="print"/>
            <a:srcRect l="6763" t="11957" r="7637" b="11494"/>
            <a:stretch>
              <a:fillRect/>
            </a:stretch>
          </p:blipFill>
          <p:spPr bwMode="auto">
            <a:xfrm>
              <a:off x="403225" y="74613"/>
              <a:ext cx="784225" cy="442912"/>
            </a:xfrm>
            <a:prstGeom prst="rect">
              <a:avLst/>
            </a:prstGeom>
            <a:noFill/>
          </p:spPr>
        </p:pic>
        <p:sp>
          <p:nvSpPr>
            <p:cNvPr id="1031" name="Text Box 7"/>
            <p:cNvSpPr txBox="1">
              <a:spLocks noChangeArrowheads="1"/>
            </p:cNvSpPr>
            <p:nvPr/>
          </p:nvSpPr>
          <p:spPr bwMode="auto">
            <a:xfrm>
              <a:off x="1352550" y="179388"/>
              <a:ext cx="1617663" cy="277812"/>
            </a:xfrm>
            <a:prstGeom prst="rect">
              <a:avLst/>
            </a:prstGeom>
            <a:noFill/>
            <a:ln w="9525">
              <a:noFill/>
              <a:miter lim="800000"/>
              <a:headEnd/>
              <a:tailEnd/>
            </a:ln>
          </p:spPr>
          <p:txBody>
            <a:bodyPr vert="horz" wrap="square" lIns="91440" tIns="45720" rIns="91440" bIns="4572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fr-FR" sz="1100" b="0" i="0" u="none" strike="noStrike" cap="none" normalizeH="0" baseline="0">
                  <a:ln>
                    <a:noFill/>
                  </a:ln>
                  <a:solidFill>
                    <a:srgbClr val="808080"/>
                  </a:solidFill>
                  <a:effectLst/>
                  <a:latin typeface="Calibri" pitchFamily="34" charset="0"/>
                  <a:cs typeface="Arial" pitchFamily="34" charset="0"/>
                </a:rPr>
                <a:t>B.O du 29 février 2024</a:t>
              </a:r>
              <a:endParaRPr kumimoji="0" lang="fr-FR" sz="1800" b="0" i="0" u="none" strike="noStrike" cap="none" normalizeH="0" baseline="0">
                <a:ln>
                  <a:noFill/>
                </a:ln>
                <a:solidFill>
                  <a:schemeClr val="tx1"/>
                </a:solidFill>
                <a:effectLst/>
                <a:latin typeface="Arial" pitchFamily="34" charset="0"/>
                <a:cs typeface="Arial" pitchFamily="34" charset="0"/>
              </a:endParaRPr>
            </a:p>
          </p:txBody>
        </p:sp>
        <p:sp>
          <p:nvSpPr>
            <p:cNvPr id="1032" name="Text Box 8"/>
            <p:cNvSpPr txBox="1">
              <a:spLocks noChangeArrowheads="1"/>
            </p:cNvSpPr>
            <p:nvPr/>
          </p:nvSpPr>
          <p:spPr bwMode="auto">
            <a:xfrm>
              <a:off x="7704000" y="206375"/>
              <a:ext cx="276225" cy="276225"/>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fr-FR" sz="1600" b="1" i="0" u="none" strike="noStrike" cap="none" normalizeH="0" baseline="0" dirty="0">
                  <a:ln>
                    <a:noFill/>
                  </a:ln>
                  <a:solidFill>
                    <a:srgbClr val="FFFFFF"/>
                  </a:solidFill>
                  <a:effectLst/>
                  <a:latin typeface="Calibri" pitchFamily="34" charset="0"/>
                  <a:cs typeface="Arial" pitchFamily="34" charset="0"/>
                </a:rPr>
                <a:t>5</a:t>
              </a:r>
              <a:endParaRPr kumimoji="0" lang="fr-FR" sz="1800" b="0" i="0" u="none" strike="noStrike" cap="none" normalizeH="0" baseline="0" dirty="0">
                <a:ln>
                  <a:noFill/>
                </a:ln>
                <a:solidFill>
                  <a:schemeClr val="tx1"/>
                </a:solidFill>
                <a:effectLst/>
                <a:latin typeface="Arial" pitchFamily="34" charset="0"/>
                <a:cs typeface="Arial" pitchFamily="34" charset="0"/>
              </a:endParaRPr>
            </a:p>
          </p:txBody>
        </p:sp>
        <p:sp>
          <p:nvSpPr>
            <p:cNvPr id="11" name="Ellipse 10"/>
            <p:cNvSpPr/>
            <p:nvPr/>
          </p:nvSpPr>
          <p:spPr>
            <a:xfrm>
              <a:off x="7740000" y="260648"/>
              <a:ext cx="216024" cy="216024"/>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2" name="Ellipse 11"/>
            <p:cNvSpPr/>
            <p:nvPr/>
          </p:nvSpPr>
          <p:spPr>
            <a:xfrm>
              <a:off x="8100392" y="260648"/>
              <a:ext cx="216024" cy="216024"/>
            </a:xfrm>
            <a:prstGeom prst="ellipse">
              <a:avLst/>
            </a:prstGeom>
            <a:solidFill>
              <a:srgbClr val="AA2C7D"/>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3" name="Ellipse 12"/>
            <p:cNvSpPr/>
            <p:nvPr/>
          </p:nvSpPr>
          <p:spPr>
            <a:xfrm>
              <a:off x="8460432" y="260648"/>
              <a:ext cx="216024" cy="216024"/>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028" name="Text Box 4"/>
            <p:cNvSpPr txBox="1">
              <a:spLocks noChangeArrowheads="1"/>
            </p:cNvSpPr>
            <p:nvPr/>
          </p:nvSpPr>
          <p:spPr bwMode="auto">
            <a:xfrm>
              <a:off x="8010847" y="206375"/>
              <a:ext cx="377577" cy="277813"/>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fr-FR" sz="1600" b="1" i="0" u="none" strike="noStrike" cap="none" normalizeH="0" baseline="0" dirty="0">
                  <a:ln>
                    <a:noFill/>
                  </a:ln>
                  <a:solidFill>
                    <a:srgbClr val="FFFFFF"/>
                  </a:solidFill>
                  <a:effectLst/>
                  <a:latin typeface="Calibri" pitchFamily="34" charset="0"/>
                  <a:cs typeface="Arial" pitchFamily="34" charset="0"/>
                </a:rPr>
                <a:t> 4</a:t>
              </a:r>
              <a:endParaRPr kumimoji="0" lang="fr-FR" sz="1800" b="0" i="0" u="none" strike="noStrike" cap="none" normalizeH="0" baseline="0" dirty="0">
                <a:ln>
                  <a:noFill/>
                </a:ln>
                <a:solidFill>
                  <a:schemeClr val="tx1"/>
                </a:solidFill>
                <a:effectLst/>
                <a:latin typeface="Arial" pitchFamily="34" charset="0"/>
                <a:cs typeface="Arial" pitchFamily="34" charset="0"/>
              </a:endParaRPr>
            </a:p>
          </p:txBody>
        </p:sp>
      </p:grpSp>
      <p:sp>
        <p:nvSpPr>
          <p:cNvPr id="15" name="ZoneTexte 14"/>
          <p:cNvSpPr txBox="1"/>
          <p:nvPr/>
        </p:nvSpPr>
        <p:spPr>
          <a:xfrm>
            <a:off x="4499992" y="836712"/>
            <a:ext cx="4248472" cy="1908215"/>
          </a:xfrm>
          <a:prstGeom prst="rect">
            <a:avLst/>
          </a:prstGeom>
          <a:noFill/>
        </p:spPr>
        <p:txBody>
          <a:bodyPr wrap="square" rtlCol="0">
            <a:spAutoFit/>
          </a:bodyPr>
          <a:lstStyle/>
          <a:p>
            <a:pPr fontAlgn="auto"/>
            <a:r>
              <a:rPr lang="fr-FR" sz="2000" dirty="0"/>
              <a:t>Je suis maintenant dans un fastfood .</a:t>
            </a:r>
          </a:p>
          <a:p>
            <a:pPr fontAlgn="auto"/>
            <a:r>
              <a:rPr lang="fr-FR" sz="2000" dirty="0"/>
              <a:t>Je me connecte au WIFI gratuit qu’il propose.</a:t>
            </a:r>
          </a:p>
          <a:p>
            <a:pPr fontAlgn="auto"/>
            <a:endParaRPr lang="fr-FR" sz="2000" dirty="0"/>
          </a:p>
          <a:p>
            <a:pPr fontAlgn="auto"/>
            <a:r>
              <a:rPr lang="fr-FR" sz="2000" dirty="0"/>
              <a:t> </a:t>
            </a:r>
          </a:p>
          <a:p>
            <a:endParaRPr lang="fr-FR" dirty="0"/>
          </a:p>
        </p:txBody>
      </p:sp>
      <p:pic>
        <p:nvPicPr>
          <p:cNvPr id="77826" name="Picture 2" descr="G:\2025-26_RNR_3eme_anémomètre\images\selectionner-reseau-wifi.png"/>
          <p:cNvPicPr>
            <a:picLocks noChangeAspect="1" noChangeArrowheads="1"/>
          </p:cNvPicPr>
          <p:nvPr/>
        </p:nvPicPr>
        <p:blipFill>
          <a:blip r:embed="rId6" cstate="print"/>
          <a:srcRect/>
          <a:stretch>
            <a:fillRect/>
          </a:stretch>
        </p:blipFill>
        <p:spPr bwMode="auto">
          <a:xfrm>
            <a:off x="539552" y="2204864"/>
            <a:ext cx="4464496" cy="4223455"/>
          </a:xfrm>
          <a:prstGeom prst="rect">
            <a:avLst/>
          </a:prstGeom>
          <a:noFill/>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395536" y="548681"/>
            <a:ext cx="1800200" cy="432047"/>
          </a:xfrm>
        </p:spPr>
        <p:txBody>
          <a:bodyPr>
            <a:noAutofit/>
          </a:bodyPr>
          <a:lstStyle/>
          <a:p>
            <a:r>
              <a:rPr lang="fr-FR" sz="2400" dirty="0"/>
              <a:t>ETAPE n°8-2</a:t>
            </a:r>
          </a:p>
        </p:txBody>
      </p:sp>
      <p:grpSp>
        <p:nvGrpSpPr>
          <p:cNvPr id="3" name="Groupe 13"/>
          <p:cNvGrpSpPr/>
          <p:nvPr/>
        </p:nvGrpSpPr>
        <p:grpSpPr>
          <a:xfrm>
            <a:off x="403225" y="74613"/>
            <a:ext cx="8417247" cy="442912"/>
            <a:chOff x="403225" y="74613"/>
            <a:chExt cx="8417247" cy="442912"/>
          </a:xfrm>
        </p:grpSpPr>
        <p:pic>
          <p:nvPicPr>
            <p:cNvPr id="1026" name="Groupe 32"/>
            <p:cNvPicPr>
              <a:picLocks noChangeArrowheads="1"/>
            </p:cNvPicPr>
            <p:nvPr/>
          </p:nvPicPr>
          <p:blipFill>
            <a:blip r:embed="rId3" cstate="print"/>
            <a:srcRect b="21065"/>
            <a:stretch>
              <a:fillRect/>
            </a:stretch>
          </p:blipFill>
          <p:spPr bwMode="auto">
            <a:xfrm>
              <a:off x="7383785" y="74613"/>
              <a:ext cx="1436687" cy="433387"/>
            </a:xfrm>
            <a:prstGeom prst="rect">
              <a:avLst/>
            </a:prstGeom>
            <a:noFill/>
          </p:spPr>
        </p:pic>
        <p:sp>
          <p:nvSpPr>
            <p:cNvPr id="1027" name="Text Box 3"/>
            <p:cNvSpPr txBox="1">
              <a:spLocks noChangeArrowheads="1"/>
            </p:cNvSpPr>
            <p:nvPr/>
          </p:nvSpPr>
          <p:spPr bwMode="auto">
            <a:xfrm>
              <a:off x="8400231" y="206375"/>
              <a:ext cx="348233" cy="277813"/>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fr-FR" sz="1600" b="1" i="0" u="none" strike="noStrike" cap="none" normalizeH="0" baseline="0" dirty="0">
                  <a:ln>
                    <a:noFill/>
                  </a:ln>
                  <a:solidFill>
                    <a:srgbClr val="FFFFFF"/>
                  </a:solidFill>
                  <a:effectLst/>
                  <a:latin typeface="Calibri" pitchFamily="34" charset="0"/>
                  <a:cs typeface="Arial" pitchFamily="34" charset="0"/>
                </a:rPr>
                <a:t>3</a:t>
              </a:r>
              <a:endParaRPr kumimoji="0" lang="fr-FR" sz="1800" b="0" i="0" u="none" strike="noStrike" cap="none" normalizeH="0" baseline="0" dirty="0">
                <a:ln>
                  <a:noFill/>
                </a:ln>
                <a:solidFill>
                  <a:schemeClr val="tx1"/>
                </a:solidFill>
                <a:effectLst/>
                <a:latin typeface="Arial" pitchFamily="34" charset="0"/>
                <a:cs typeface="Arial" pitchFamily="34" charset="0"/>
              </a:endParaRPr>
            </a:p>
          </p:txBody>
        </p:sp>
        <p:pic>
          <p:nvPicPr>
            <p:cNvPr id="1029" name="Groupe 31"/>
            <p:cNvPicPr>
              <a:picLocks noChangeArrowheads="1"/>
            </p:cNvPicPr>
            <p:nvPr/>
          </p:nvPicPr>
          <p:blipFill>
            <a:blip r:embed="rId4" cstate="print"/>
            <a:srcRect b="21065"/>
            <a:stretch>
              <a:fillRect/>
            </a:stretch>
          </p:blipFill>
          <p:spPr bwMode="auto">
            <a:xfrm>
              <a:off x="4644008" y="74613"/>
              <a:ext cx="2763837" cy="433387"/>
            </a:xfrm>
            <a:prstGeom prst="rect">
              <a:avLst/>
            </a:prstGeom>
            <a:noFill/>
          </p:spPr>
        </p:pic>
        <p:pic>
          <p:nvPicPr>
            <p:cNvPr id="1030" name="Picture 6" descr="Logo---quadri---academie-orleans-tours"/>
            <p:cNvPicPr>
              <a:picLocks noChangeAspect="1" noChangeArrowheads="1"/>
            </p:cNvPicPr>
            <p:nvPr/>
          </p:nvPicPr>
          <p:blipFill>
            <a:blip r:embed="rId5" cstate="print"/>
            <a:srcRect l="6763" t="11957" r="7637" b="11494"/>
            <a:stretch>
              <a:fillRect/>
            </a:stretch>
          </p:blipFill>
          <p:spPr bwMode="auto">
            <a:xfrm>
              <a:off x="403225" y="74613"/>
              <a:ext cx="784225" cy="442912"/>
            </a:xfrm>
            <a:prstGeom prst="rect">
              <a:avLst/>
            </a:prstGeom>
            <a:noFill/>
          </p:spPr>
        </p:pic>
        <p:sp>
          <p:nvSpPr>
            <p:cNvPr id="1031" name="Text Box 7"/>
            <p:cNvSpPr txBox="1">
              <a:spLocks noChangeArrowheads="1"/>
            </p:cNvSpPr>
            <p:nvPr/>
          </p:nvSpPr>
          <p:spPr bwMode="auto">
            <a:xfrm>
              <a:off x="1352550" y="179388"/>
              <a:ext cx="1617663" cy="277812"/>
            </a:xfrm>
            <a:prstGeom prst="rect">
              <a:avLst/>
            </a:prstGeom>
            <a:noFill/>
            <a:ln w="9525">
              <a:noFill/>
              <a:miter lim="800000"/>
              <a:headEnd/>
              <a:tailEnd/>
            </a:ln>
          </p:spPr>
          <p:txBody>
            <a:bodyPr vert="horz" wrap="square" lIns="91440" tIns="45720" rIns="91440" bIns="4572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fr-FR" sz="1100" b="0" i="0" u="none" strike="noStrike" cap="none" normalizeH="0" baseline="0">
                  <a:ln>
                    <a:noFill/>
                  </a:ln>
                  <a:solidFill>
                    <a:srgbClr val="808080"/>
                  </a:solidFill>
                  <a:effectLst/>
                  <a:latin typeface="Calibri" pitchFamily="34" charset="0"/>
                  <a:cs typeface="Arial" pitchFamily="34" charset="0"/>
                </a:rPr>
                <a:t>B.O du 29 février 2024</a:t>
              </a:r>
              <a:endParaRPr kumimoji="0" lang="fr-FR" sz="1800" b="0" i="0" u="none" strike="noStrike" cap="none" normalizeH="0" baseline="0">
                <a:ln>
                  <a:noFill/>
                </a:ln>
                <a:solidFill>
                  <a:schemeClr val="tx1"/>
                </a:solidFill>
                <a:effectLst/>
                <a:latin typeface="Arial" pitchFamily="34" charset="0"/>
                <a:cs typeface="Arial" pitchFamily="34" charset="0"/>
              </a:endParaRPr>
            </a:p>
          </p:txBody>
        </p:sp>
        <p:sp>
          <p:nvSpPr>
            <p:cNvPr id="1032" name="Text Box 8"/>
            <p:cNvSpPr txBox="1">
              <a:spLocks noChangeArrowheads="1"/>
            </p:cNvSpPr>
            <p:nvPr/>
          </p:nvSpPr>
          <p:spPr bwMode="auto">
            <a:xfrm>
              <a:off x="7704000" y="206375"/>
              <a:ext cx="276225" cy="276225"/>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fr-FR" sz="1600" b="1" i="0" u="none" strike="noStrike" cap="none" normalizeH="0" baseline="0" dirty="0">
                  <a:ln>
                    <a:noFill/>
                  </a:ln>
                  <a:solidFill>
                    <a:srgbClr val="FFFFFF"/>
                  </a:solidFill>
                  <a:effectLst/>
                  <a:latin typeface="Calibri" pitchFamily="34" charset="0"/>
                  <a:cs typeface="Arial" pitchFamily="34" charset="0"/>
                </a:rPr>
                <a:t>5</a:t>
              </a:r>
              <a:endParaRPr kumimoji="0" lang="fr-FR" sz="1800" b="0" i="0" u="none" strike="noStrike" cap="none" normalizeH="0" baseline="0" dirty="0">
                <a:ln>
                  <a:noFill/>
                </a:ln>
                <a:solidFill>
                  <a:schemeClr val="tx1"/>
                </a:solidFill>
                <a:effectLst/>
                <a:latin typeface="Arial" pitchFamily="34" charset="0"/>
                <a:cs typeface="Arial" pitchFamily="34" charset="0"/>
              </a:endParaRPr>
            </a:p>
          </p:txBody>
        </p:sp>
        <p:sp>
          <p:nvSpPr>
            <p:cNvPr id="11" name="Ellipse 10"/>
            <p:cNvSpPr/>
            <p:nvPr/>
          </p:nvSpPr>
          <p:spPr>
            <a:xfrm>
              <a:off x="7740000" y="260648"/>
              <a:ext cx="216024" cy="216024"/>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2" name="Ellipse 11"/>
            <p:cNvSpPr/>
            <p:nvPr/>
          </p:nvSpPr>
          <p:spPr>
            <a:xfrm>
              <a:off x="8100392" y="260648"/>
              <a:ext cx="216024" cy="216024"/>
            </a:xfrm>
            <a:prstGeom prst="ellipse">
              <a:avLst/>
            </a:prstGeom>
            <a:solidFill>
              <a:srgbClr val="AA2C7D"/>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3" name="Ellipse 12"/>
            <p:cNvSpPr/>
            <p:nvPr/>
          </p:nvSpPr>
          <p:spPr>
            <a:xfrm>
              <a:off x="8460432" y="260648"/>
              <a:ext cx="216024" cy="216024"/>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028" name="Text Box 4"/>
            <p:cNvSpPr txBox="1">
              <a:spLocks noChangeArrowheads="1"/>
            </p:cNvSpPr>
            <p:nvPr/>
          </p:nvSpPr>
          <p:spPr bwMode="auto">
            <a:xfrm>
              <a:off x="8010847" y="206375"/>
              <a:ext cx="377577" cy="277813"/>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fr-FR" sz="1600" b="1" i="0" u="none" strike="noStrike" cap="none" normalizeH="0" baseline="0" dirty="0">
                  <a:ln>
                    <a:noFill/>
                  </a:ln>
                  <a:solidFill>
                    <a:srgbClr val="FFFFFF"/>
                  </a:solidFill>
                  <a:effectLst/>
                  <a:latin typeface="Calibri" pitchFamily="34" charset="0"/>
                  <a:cs typeface="Arial" pitchFamily="34" charset="0"/>
                </a:rPr>
                <a:t> 4</a:t>
              </a:r>
              <a:endParaRPr kumimoji="0" lang="fr-FR" sz="1800" b="0" i="0" u="none" strike="noStrike" cap="none" normalizeH="0" baseline="0" dirty="0">
                <a:ln>
                  <a:noFill/>
                </a:ln>
                <a:solidFill>
                  <a:schemeClr val="tx1"/>
                </a:solidFill>
                <a:effectLst/>
                <a:latin typeface="Arial" pitchFamily="34" charset="0"/>
                <a:cs typeface="Arial" pitchFamily="34" charset="0"/>
              </a:endParaRPr>
            </a:p>
          </p:txBody>
        </p:sp>
      </p:grpSp>
      <p:sp>
        <p:nvSpPr>
          <p:cNvPr id="15" name="ZoneTexte 14"/>
          <p:cNvSpPr txBox="1"/>
          <p:nvPr/>
        </p:nvSpPr>
        <p:spPr>
          <a:xfrm>
            <a:off x="4499992" y="836712"/>
            <a:ext cx="4248472" cy="3754874"/>
          </a:xfrm>
          <a:prstGeom prst="rect">
            <a:avLst/>
          </a:prstGeom>
          <a:noFill/>
        </p:spPr>
        <p:txBody>
          <a:bodyPr wrap="square" rtlCol="0">
            <a:spAutoFit/>
          </a:bodyPr>
          <a:lstStyle/>
          <a:p>
            <a:pPr fontAlgn="auto"/>
            <a:endParaRPr lang="fr-FR" sz="2000" dirty="0"/>
          </a:p>
          <a:p>
            <a:pPr fontAlgn="auto"/>
            <a:r>
              <a:rPr lang="fr-FR" sz="2000" dirty="0"/>
              <a:t>Je me connecte au serveur qui héberge mes données météo .</a:t>
            </a:r>
          </a:p>
          <a:p>
            <a:pPr fontAlgn="auto"/>
            <a:endParaRPr lang="fr-FR" sz="2000" dirty="0"/>
          </a:p>
          <a:p>
            <a:pPr fontAlgn="auto"/>
            <a:r>
              <a:rPr lang="fr-FR" sz="2000" dirty="0"/>
              <a:t>Je souhaite changer mon mot de passe.</a:t>
            </a:r>
          </a:p>
          <a:p>
            <a:pPr fontAlgn="auto"/>
            <a:endParaRPr lang="fr-FR" sz="2000" dirty="0"/>
          </a:p>
          <a:p>
            <a:pPr fontAlgn="auto"/>
            <a:endParaRPr lang="fr-FR" sz="2000" dirty="0"/>
          </a:p>
          <a:p>
            <a:pPr fontAlgn="auto"/>
            <a:endParaRPr lang="fr-FR" sz="2000" dirty="0"/>
          </a:p>
          <a:p>
            <a:pPr fontAlgn="auto"/>
            <a:endParaRPr lang="fr-FR" sz="2000" dirty="0"/>
          </a:p>
          <a:p>
            <a:pPr fontAlgn="auto"/>
            <a:r>
              <a:rPr lang="fr-FR" sz="2000" dirty="0"/>
              <a:t> </a:t>
            </a:r>
          </a:p>
          <a:p>
            <a:endParaRPr lang="fr-FR" dirty="0"/>
          </a:p>
        </p:txBody>
      </p:sp>
      <p:grpSp>
        <p:nvGrpSpPr>
          <p:cNvPr id="22" name="Groupe 21"/>
          <p:cNvGrpSpPr/>
          <p:nvPr/>
        </p:nvGrpSpPr>
        <p:grpSpPr>
          <a:xfrm>
            <a:off x="899592" y="1412776"/>
            <a:ext cx="2363072" cy="4951475"/>
            <a:chOff x="899592" y="1412776"/>
            <a:chExt cx="2363072" cy="4951475"/>
          </a:xfrm>
        </p:grpSpPr>
        <p:pic>
          <p:nvPicPr>
            <p:cNvPr id="19" name="Picture 4" descr="G:\2025-26_RNR_3eme_anémomètre\images\IMG_7551.PNG"/>
            <p:cNvPicPr>
              <a:picLocks noChangeAspect="1" noChangeArrowheads="1"/>
            </p:cNvPicPr>
            <p:nvPr/>
          </p:nvPicPr>
          <p:blipFill>
            <a:blip r:embed="rId6" cstate="print"/>
            <a:stretch>
              <a:fillRect/>
            </a:stretch>
          </p:blipFill>
          <p:spPr bwMode="auto">
            <a:xfrm>
              <a:off x="994813" y="1507998"/>
              <a:ext cx="2190075" cy="4739546"/>
            </a:xfrm>
            <a:prstGeom prst="rect">
              <a:avLst/>
            </a:prstGeom>
            <a:noFill/>
          </p:spPr>
        </p:pic>
        <p:sp>
          <p:nvSpPr>
            <p:cNvPr id="20" name="Rectangle à coins arrondis 19"/>
            <p:cNvSpPr/>
            <p:nvPr/>
          </p:nvSpPr>
          <p:spPr>
            <a:xfrm>
              <a:off x="994813" y="1507997"/>
              <a:ext cx="2172631" cy="4761034"/>
            </a:xfrm>
            <a:prstGeom prst="roundRect">
              <a:avLst>
                <a:gd name="adj" fmla="val 13197"/>
              </a:avLst>
            </a:prstGeom>
            <a:no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ln w="57150">
                  <a:solidFill>
                    <a:sysClr val="windowText" lastClr="000000"/>
                  </a:solidFill>
                </a:ln>
              </a:endParaRPr>
            </a:p>
          </p:txBody>
        </p:sp>
        <p:sp>
          <p:nvSpPr>
            <p:cNvPr id="21" name="Rectangle à coins arrondis 20"/>
            <p:cNvSpPr/>
            <p:nvPr/>
          </p:nvSpPr>
          <p:spPr>
            <a:xfrm>
              <a:off x="899592" y="1412776"/>
              <a:ext cx="2363072" cy="4951475"/>
            </a:xfrm>
            <a:prstGeom prst="roundRect">
              <a:avLst>
                <a:gd name="adj" fmla="val 14425"/>
              </a:avLst>
            </a:prstGeom>
            <a:no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ln w="57150">
                  <a:solidFill>
                    <a:sysClr val="windowText" lastClr="000000"/>
                  </a:solidFill>
                </a:ln>
              </a:endParaRPr>
            </a:p>
          </p:txBody>
        </p:sp>
      </p:gr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395536" y="548681"/>
            <a:ext cx="1800200" cy="432047"/>
          </a:xfrm>
        </p:spPr>
        <p:txBody>
          <a:bodyPr>
            <a:noAutofit/>
          </a:bodyPr>
          <a:lstStyle/>
          <a:p>
            <a:r>
              <a:rPr lang="fr-FR" sz="2400" dirty="0"/>
              <a:t>ETAPE n°8-3</a:t>
            </a:r>
          </a:p>
        </p:txBody>
      </p:sp>
      <p:grpSp>
        <p:nvGrpSpPr>
          <p:cNvPr id="3" name="Groupe 13"/>
          <p:cNvGrpSpPr/>
          <p:nvPr/>
        </p:nvGrpSpPr>
        <p:grpSpPr>
          <a:xfrm>
            <a:off x="403225" y="74613"/>
            <a:ext cx="8417247" cy="442912"/>
            <a:chOff x="403225" y="74613"/>
            <a:chExt cx="8417247" cy="442912"/>
          </a:xfrm>
        </p:grpSpPr>
        <p:pic>
          <p:nvPicPr>
            <p:cNvPr id="1026" name="Groupe 32"/>
            <p:cNvPicPr>
              <a:picLocks noChangeArrowheads="1"/>
            </p:cNvPicPr>
            <p:nvPr/>
          </p:nvPicPr>
          <p:blipFill>
            <a:blip r:embed="rId3" cstate="print"/>
            <a:srcRect b="21065"/>
            <a:stretch>
              <a:fillRect/>
            </a:stretch>
          </p:blipFill>
          <p:spPr bwMode="auto">
            <a:xfrm>
              <a:off x="7383785" y="74613"/>
              <a:ext cx="1436687" cy="433387"/>
            </a:xfrm>
            <a:prstGeom prst="rect">
              <a:avLst/>
            </a:prstGeom>
            <a:noFill/>
          </p:spPr>
        </p:pic>
        <p:sp>
          <p:nvSpPr>
            <p:cNvPr id="1027" name="Text Box 3"/>
            <p:cNvSpPr txBox="1">
              <a:spLocks noChangeArrowheads="1"/>
            </p:cNvSpPr>
            <p:nvPr/>
          </p:nvSpPr>
          <p:spPr bwMode="auto">
            <a:xfrm>
              <a:off x="8400231" y="206375"/>
              <a:ext cx="348233" cy="277813"/>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fr-FR" sz="1600" b="1" i="0" u="none" strike="noStrike" cap="none" normalizeH="0" baseline="0" dirty="0">
                  <a:ln>
                    <a:noFill/>
                  </a:ln>
                  <a:solidFill>
                    <a:srgbClr val="FFFFFF"/>
                  </a:solidFill>
                  <a:effectLst/>
                  <a:latin typeface="Calibri" pitchFamily="34" charset="0"/>
                  <a:cs typeface="Arial" pitchFamily="34" charset="0"/>
                </a:rPr>
                <a:t>3</a:t>
              </a:r>
              <a:endParaRPr kumimoji="0" lang="fr-FR" sz="1800" b="0" i="0" u="none" strike="noStrike" cap="none" normalizeH="0" baseline="0" dirty="0">
                <a:ln>
                  <a:noFill/>
                </a:ln>
                <a:solidFill>
                  <a:schemeClr val="tx1"/>
                </a:solidFill>
                <a:effectLst/>
                <a:latin typeface="Arial" pitchFamily="34" charset="0"/>
                <a:cs typeface="Arial" pitchFamily="34" charset="0"/>
              </a:endParaRPr>
            </a:p>
          </p:txBody>
        </p:sp>
        <p:pic>
          <p:nvPicPr>
            <p:cNvPr id="1029" name="Groupe 31"/>
            <p:cNvPicPr>
              <a:picLocks noChangeArrowheads="1"/>
            </p:cNvPicPr>
            <p:nvPr/>
          </p:nvPicPr>
          <p:blipFill>
            <a:blip r:embed="rId4" cstate="print"/>
            <a:srcRect b="21065"/>
            <a:stretch>
              <a:fillRect/>
            </a:stretch>
          </p:blipFill>
          <p:spPr bwMode="auto">
            <a:xfrm>
              <a:off x="4644008" y="74613"/>
              <a:ext cx="2763837" cy="433387"/>
            </a:xfrm>
            <a:prstGeom prst="rect">
              <a:avLst/>
            </a:prstGeom>
            <a:noFill/>
          </p:spPr>
        </p:pic>
        <p:pic>
          <p:nvPicPr>
            <p:cNvPr id="1030" name="Picture 6" descr="Logo---quadri---academie-orleans-tours"/>
            <p:cNvPicPr>
              <a:picLocks noChangeAspect="1" noChangeArrowheads="1"/>
            </p:cNvPicPr>
            <p:nvPr/>
          </p:nvPicPr>
          <p:blipFill>
            <a:blip r:embed="rId5" cstate="print"/>
            <a:srcRect l="6763" t="11957" r="7637" b="11494"/>
            <a:stretch>
              <a:fillRect/>
            </a:stretch>
          </p:blipFill>
          <p:spPr bwMode="auto">
            <a:xfrm>
              <a:off x="403225" y="74613"/>
              <a:ext cx="784225" cy="442912"/>
            </a:xfrm>
            <a:prstGeom prst="rect">
              <a:avLst/>
            </a:prstGeom>
            <a:noFill/>
          </p:spPr>
        </p:pic>
        <p:sp>
          <p:nvSpPr>
            <p:cNvPr id="1031" name="Text Box 7"/>
            <p:cNvSpPr txBox="1">
              <a:spLocks noChangeArrowheads="1"/>
            </p:cNvSpPr>
            <p:nvPr/>
          </p:nvSpPr>
          <p:spPr bwMode="auto">
            <a:xfrm>
              <a:off x="1352550" y="179388"/>
              <a:ext cx="1617663" cy="277812"/>
            </a:xfrm>
            <a:prstGeom prst="rect">
              <a:avLst/>
            </a:prstGeom>
            <a:noFill/>
            <a:ln w="9525">
              <a:noFill/>
              <a:miter lim="800000"/>
              <a:headEnd/>
              <a:tailEnd/>
            </a:ln>
          </p:spPr>
          <p:txBody>
            <a:bodyPr vert="horz" wrap="square" lIns="91440" tIns="45720" rIns="91440" bIns="4572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fr-FR" sz="1100" b="0" i="0" u="none" strike="noStrike" cap="none" normalizeH="0" baseline="0">
                  <a:ln>
                    <a:noFill/>
                  </a:ln>
                  <a:solidFill>
                    <a:srgbClr val="808080"/>
                  </a:solidFill>
                  <a:effectLst/>
                  <a:latin typeface="Calibri" pitchFamily="34" charset="0"/>
                  <a:cs typeface="Arial" pitchFamily="34" charset="0"/>
                </a:rPr>
                <a:t>B.O du 29 février 2024</a:t>
              </a:r>
              <a:endParaRPr kumimoji="0" lang="fr-FR" sz="1800" b="0" i="0" u="none" strike="noStrike" cap="none" normalizeH="0" baseline="0">
                <a:ln>
                  <a:noFill/>
                </a:ln>
                <a:solidFill>
                  <a:schemeClr val="tx1"/>
                </a:solidFill>
                <a:effectLst/>
                <a:latin typeface="Arial" pitchFamily="34" charset="0"/>
                <a:cs typeface="Arial" pitchFamily="34" charset="0"/>
              </a:endParaRPr>
            </a:p>
          </p:txBody>
        </p:sp>
        <p:sp>
          <p:nvSpPr>
            <p:cNvPr id="1032" name="Text Box 8"/>
            <p:cNvSpPr txBox="1">
              <a:spLocks noChangeArrowheads="1"/>
            </p:cNvSpPr>
            <p:nvPr/>
          </p:nvSpPr>
          <p:spPr bwMode="auto">
            <a:xfrm>
              <a:off x="7704000" y="206375"/>
              <a:ext cx="276225" cy="276225"/>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fr-FR" sz="1600" b="1" i="0" u="none" strike="noStrike" cap="none" normalizeH="0" baseline="0" dirty="0">
                  <a:ln>
                    <a:noFill/>
                  </a:ln>
                  <a:solidFill>
                    <a:srgbClr val="FFFFFF"/>
                  </a:solidFill>
                  <a:effectLst/>
                  <a:latin typeface="Calibri" pitchFamily="34" charset="0"/>
                  <a:cs typeface="Arial" pitchFamily="34" charset="0"/>
                </a:rPr>
                <a:t>5</a:t>
              </a:r>
              <a:endParaRPr kumimoji="0" lang="fr-FR" sz="1800" b="0" i="0" u="none" strike="noStrike" cap="none" normalizeH="0" baseline="0" dirty="0">
                <a:ln>
                  <a:noFill/>
                </a:ln>
                <a:solidFill>
                  <a:schemeClr val="tx1"/>
                </a:solidFill>
                <a:effectLst/>
                <a:latin typeface="Arial" pitchFamily="34" charset="0"/>
                <a:cs typeface="Arial" pitchFamily="34" charset="0"/>
              </a:endParaRPr>
            </a:p>
          </p:txBody>
        </p:sp>
        <p:sp>
          <p:nvSpPr>
            <p:cNvPr id="11" name="Ellipse 10"/>
            <p:cNvSpPr/>
            <p:nvPr/>
          </p:nvSpPr>
          <p:spPr>
            <a:xfrm>
              <a:off x="7740000" y="260648"/>
              <a:ext cx="216024" cy="216024"/>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2" name="Ellipse 11"/>
            <p:cNvSpPr/>
            <p:nvPr/>
          </p:nvSpPr>
          <p:spPr>
            <a:xfrm>
              <a:off x="8100392" y="260648"/>
              <a:ext cx="216024" cy="216024"/>
            </a:xfrm>
            <a:prstGeom prst="ellipse">
              <a:avLst/>
            </a:prstGeom>
            <a:solidFill>
              <a:srgbClr val="AA2C7D"/>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3" name="Ellipse 12"/>
            <p:cNvSpPr/>
            <p:nvPr/>
          </p:nvSpPr>
          <p:spPr>
            <a:xfrm>
              <a:off x="8460432" y="260648"/>
              <a:ext cx="216024" cy="216024"/>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028" name="Text Box 4"/>
            <p:cNvSpPr txBox="1">
              <a:spLocks noChangeArrowheads="1"/>
            </p:cNvSpPr>
            <p:nvPr/>
          </p:nvSpPr>
          <p:spPr bwMode="auto">
            <a:xfrm>
              <a:off x="8010847" y="206375"/>
              <a:ext cx="377577" cy="277813"/>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fr-FR" sz="1600" b="1" i="0" u="none" strike="noStrike" cap="none" normalizeH="0" baseline="0" dirty="0">
                  <a:ln>
                    <a:noFill/>
                  </a:ln>
                  <a:solidFill>
                    <a:srgbClr val="FFFFFF"/>
                  </a:solidFill>
                  <a:effectLst/>
                  <a:latin typeface="Calibri" pitchFamily="34" charset="0"/>
                  <a:cs typeface="Arial" pitchFamily="34" charset="0"/>
                </a:rPr>
                <a:t> 4</a:t>
              </a:r>
              <a:endParaRPr kumimoji="0" lang="fr-FR" sz="1800" b="0" i="0" u="none" strike="noStrike" cap="none" normalizeH="0" baseline="0" dirty="0">
                <a:ln>
                  <a:noFill/>
                </a:ln>
                <a:solidFill>
                  <a:schemeClr val="tx1"/>
                </a:solidFill>
                <a:effectLst/>
                <a:latin typeface="Arial" pitchFamily="34" charset="0"/>
                <a:cs typeface="Arial" pitchFamily="34" charset="0"/>
              </a:endParaRPr>
            </a:p>
          </p:txBody>
        </p:sp>
      </p:grpSp>
      <p:sp>
        <p:nvSpPr>
          <p:cNvPr id="15" name="ZoneTexte 14"/>
          <p:cNvSpPr txBox="1"/>
          <p:nvPr/>
        </p:nvSpPr>
        <p:spPr>
          <a:xfrm>
            <a:off x="4499992" y="836712"/>
            <a:ext cx="4248472" cy="2523768"/>
          </a:xfrm>
          <a:prstGeom prst="rect">
            <a:avLst/>
          </a:prstGeom>
          <a:noFill/>
        </p:spPr>
        <p:txBody>
          <a:bodyPr wrap="square" rtlCol="0">
            <a:spAutoFit/>
          </a:bodyPr>
          <a:lstStyle/>
          <a:p>
            <a:pPr fontAlgn="auto"/>
            <a:r>
              <a:rPr lang="fr-FR" sz="2000" dirty="0"/>
              <a:t>Voici la re</a:t>
            </a:r>
            <a:r>
              <a:rPr lang="fr-FR" sz="2000" i="1" dirty="0"/>
              <a:t>quête de modification de mot de passe </a:t>
            </a:r>
            <a:r>
              <a:rPr lang="fr-FR" sz="2000" dirty="0"/>
              <a:t> envoyée par votre Smartphone :</a:t>
            </a:r>
          </a:p>
          <a:p>
            <a:pPr fontAlgn="auto"/>
            <a:endParaRPr lang="fr-FR" sz="2000" dirty="0"/>
          </a:p>
          <a:p>
            <a:pPr fontAlgn="auto"/>
            <a:endParaRPr lang="fr-FR" sz="2000" dirty="0"/>
          </a:p>
          <a:p>
            <a:pPr fontAlgn="auto"/>
            <a:endParaRPr lang="fr-FR" sz="2000" dirty="0"/>
          </a:p>
          <a:p>
            <a:pPr fontAlgn="auto"/>
            <a:r>
              <a:rPr lang="fr-FR" sz="2000" dirty="0"/>
              <a:t> </a:t>
            </a:r>
          </a:p>
          <a:p>
            <a:endParaRPr lang="fr-FR" dirty="0"/>
          </a:p>
        </p:txBody>
      </p:sp>
      <p:sp>
        <p:nvSpPr>
          <p:cNvPr id="79873" name="Rectangle 1"/>
          <p:cNvSpPr>
            <a:spLocks noChangeArrowheads="1"/>
          </p:cNvSpPr>
          <p:nvPr/>
        </p:nvSpPr>
        <p:spPr bwMode="auto">
          <a:xfrm>
            <a:off x="539552" y="2924944"/>
            <a:ext cx="8208912" cy="2585323"/>
          </a:xfrm>
          <a:prstGeom prst="rect">
            <a:avLst/>
          </a:prstGeom>
          <a:noFill/>
          <a:ln w="9525">
            <a:solidFill>
              <a:schemeClr val="tx1"/>
            </a:solidFill>
            <a:prstDash val="dash"/>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2400" b="0" i="0" u="none" strike="noStrike" cap="none" normalizeH="0" baseline="0" dirty="0">
                <a:ln>
                  <a:noFill/>
                </a:ln>
                <a:solidFill>
                  <a:schemeClr val="tx1"/>
                </a:solidFill>
                <a:effectLst/>
                <a:ea typeface="SimSun" pitchFamily="2" charset="-122"/>
                <a:cs typeface="Courier New" pitchFamily="49" charset="0"/>
              </a:rPr>
              <a:t>{ </a:t>
            </a:r>
            <a:endParaRPr kumimoji="0" lang="fr-FR" sz="2400" b="0" i="0" u="none" strike="noStrike" cap="none" normalizeH="0" baseline="0" dirty="0">
              <a:ln>
                <a:noFill/>
              </a:ln>
              <a:solidFill>
                <a:schemeClr val="tx1"/>
              </a:solidFill>
              <a:effectLst/>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lang="fr-FR" sz="2400" dirty="0">
                <a:ea typeface="SimSun" pitchFamily="2" charset="-122"/>
                <a:cs typeface="Courier New" pitchFamily="49" charset="0"/>
              </a:rPr>
              <a:t>          </a:t>
            </a:r>
            <a:r>
              <a:rPr kumimoji="0" lang="fr-FR" sz="2400" b="0" i="0" u="none" strike="noStrike" cap="none" normalizeH="0" baseline="0" dirty="0">
                <a:ln>
                  <a:noFill/>
                </a:ln>
                <a:solidFill>
                  <a:schemeClr val="tx1"/>
                </a:solidFill>
                <a:effectLst/>
                <a:ea typeface="SimSun" pitchFamily="2" charset="-122"/>
                <a:cs typeface="Courier New" pitchFamily="49" charset="0"/>
              </a:rPr>
              <a:t>"email": "votre_email@example.com", </a:t>
            </a:r>
          </a:p>
          <a:p>
            <a:pPr lvl="0" eaLnBrk="0" fontAlgn="base" hangingPunct="0">
              <a:spcBef>
                <a:spcPct val="0"/>
              </a:spcBef>
              <a:spcAft>
                <a:spcPct val="0"/>
              </a:spcAft>
            </a:pPr>
            <a:r>
              <a:rPr lang="fr-FR" sz="2400" dirty="0">
                <a:ea typeface="SimSun" pitchFamily="2" charset="-122"/>
                <a:cs typeface="Courier New" pitchFamily="49" charset="0"/>
              </a:rPr>
              <a:t>          </a:t>
            </a:r>
            <a:r>
              <a:rPr kumimoji="0" lang="fr-FR" sz="2400" b="0" i="0" u="none" strike="noStrike" cap="none" normalizeH="0" baseline="0" dirty="0">
                <a:ln>
                  <a:noFill/>
                </a:ln>
                <a:solidFill>
                  <a:schemeClr val="tx1"/>
                </a:solidFill>
                <a:effectLst/>
                <a:ea typeface="SimSun" pitchFamily="2" charset="-122"/>
                <a:cs typeface="Courier New" pitchFamily="49" charset="0"/>
              </a:rPr>
              <a:t>"</a:t>
            </a:r>
            <a:r>
              <a:rPr kumimoji="0" lang="fr-FR" sz="2400" b="0" i="0" u="none" strike="noStrike" cap="none" normalizeH="0" baseline="0" dirty="0" err="1">
                <a:ln>
                  <a:noFill/>
                </a:ln>
                <a:solidFill>
                  <a:schemeClr val="tx1"/>
                </a:solidFill>
                <a:effectLst/>
                <a:ea typeface="SimSun" pitchFamily="2" charset="-122"/>
                <a:cs typeface="Courier New" pitchFamily="49" charset="0"/>
              </a:rPr>
              <a:t>current_password</a:t>
            </a:r>
            <a:r>
              <a:rPr kumimoji="0" lang="fr-FR" sz="2400" b="0" i="0" u="none" strike="noStrike" cap="none" normalizeH="0" baseline="0" dirty="0">
                <a:ln>
                  <a:noFill/>
                </a:ln>
                <a:solidFill>
                  <a:schemeClr val="tx1"/>
                </a:solidFill>
                <a:effectLst/>
                <a:ea typeface="SimSun" pitchFamily="2" charset="-122"/>
                <a:cs typeface="Courier New" pitchFamily="49" charset="0"/>
              </a:rPr>
              <a:t>": 	"</a:t>
            </a:r>
            <a:r>
              <a:rPr kumimoji="0" lang="fr-FR" sz="2400" b="0" i="0" u="none" strike="noStrike" cap="none" normalizeH="0" baseline="0" dirty="0" err="1">
                <a:ln>
                  <a:noFill/>
                </a:ln>
                <a:solidFill>
                  <a:schemeClr val="tx1"/>
                </a:solidFill>
                <a:effectLst/>
                <a:ea typeface="SimSun" pitchFamily="2" charset="-122"/>
                <a:cs typeface="Courier New" pitchFamily="49" charset="0"/>
              </a:rPr>
              <a:t>ancien_mot_de_passe_chiffré</a:t>
            </a:r>
            <a:r>
              <a:rPr kumimoji="0" lang="fr-FR" sz="2400" b="0" i="0" u="none" strike="noStrike" cap="none" normalizeH="0" baseline="0" dirty="0">
                <a:ln>
                  <a:noFill/>
                </a:ln>
                <a:solidFill>
                  <a:schemeClr val="tx1"/>
                </a:solidFill>
                <a:effectLst/>
                <a:ea typeface="SimSun" pitchFamily="2" charset="-122"/>
                <a:cs typeface="Courier New" pitchFamily="49" charset="0"/>
              </a:rPr>
              <a:t>", </a:t>
            </a:r>
            <a:r>
              <a:rPr kumimoji="0" lang="fr-FR" sz="2400" b="0" i="0" u="none" strike="noStrike" cap="none" normalizeH="0" dirty="0">
                <a:ln>
                  <a:noFill/>
                </a:ln>
                <a:solidFill>
                  <a:schemeClr val="tx1"/>
                </a:solidFill>
                <a:effectLst/>
                <a:ea typeface="SimSun" pitchFamily="2" charset="-122"/>
                <a:cs typeface="Courier New" pitchFamily="49" charset="0"/>
              </a:rPr>
              <a:t> </a:t>
            </a:r>
          </a:p>
          <a:p>
            <a:pPr lvl="0" eaLnBrk="0" fontAlgn="base" hangingPunct="0">
              <a:spcBef>
                <a:spcPct val="0"/>
              </a:spcBef>
              <a:spcAft>
                <a:spcPct val="0"/>
              </a:spcAft>
            </a:pPr>
            <a:r>
              <a:rPr lang="fr-FR" sz="2400" dirty="0">
                <a:ea typeface="SimSun" pitchFamily="2" charset="-122"/>
                <a:cs typeface="Courier New" pitchFamily="49" charset="0"/>
              </a:rPr>
              <a:t>          " </a:t>
            </a:r>
            <a:r>
              <a:rPr kumimoji="0" lang="fr-FR" sz="2400" b="0" i="0" u="none" strike="noStrike" cap="none" normalizeH="0" baseline="0" dirty="0" err="1">
                <a:ln>
                  <a:noFill/>
                </a:ln>
                <a:solidFill>
                  <a:schemeClr val="tx1"/>
                </a:solidFill>
                <a:effectLst/>
                <a:ea typeface="SimSun" pitchFamily="2" charset="-122"/>
                <a:cs typeface="Courier New" pitchFamily="49" charset="0"/>
              </a:rPr>
              <a:t>new_password</a:t>
            </a:r>
            <a:r>
              <a:rPr kumimoji="0" lang="fr-FR" sz="2400" b="0" i="0" u="none" strike="noStrike" cap="none" normalizeH="0" baseline="0" dirty="0">
                <a:ln>
                  <a:noFill/>
                </a:ln>
                <a:solidFill>
                  <a:schemeClr val="tx1"/>
                </a:solidFill>
                <a:effectLst/>
                <a:ea typeface="SimSun" pitchFamily="2" charset="-122"/>
                <a:cs typeface="Courier New" pitchFamily="49" charset="0"/>
              </a:rPr>
              <a:t>": 	"</a:t>
            </a:r>
            <a:r>
              <a:rPr kumimoji="0" lang="fr-FR" sz="2400" b="0" i="0" u="none" strike="noStrike" cap="none" normalizeH="0" baseline="0" dirty="0" err="1">
                <a:ln>
                  <a:noFill/>
                </a:ln>
                <a:solidFill>
                  <a:schemeClr val="tx1"/>
                </a:solidFill>
                <a:effectLst/>
                <a:ea typeface="SimSun" pitchFamily="2" charset="-122"/>
                <a:cs typeface="Courier New" pitchFamily="49" charset="0"/>
              </a:rPr>
              <a:t>nouveau_mot_de_passe_chiffré</a:t>
            </a:r>
            <a:r>
              <a:rPr kumimoji="0" lang="fr-FR" sz="2400" b="0" i="0" u="none" strike="noStrike" cap="none" normalizeH="0" baseline="0" dirty="0">
                <a:ln>
                  <a:noFill/>
                </a:ln>
                <a:solidFill>
                  <a:schemeClr val="tx1"/>
                </a:solidFill>
                <a:effectLst/>
                <a:ea typeface="SimSun" pitchFamily="2" charset="-122"/>
                <a:cs typeface="Courier New" pitchFamily="49" charset="0"/>
              </a:rPr>
              <a:t>",</a:t>
            </a:r>
          </a:p>
          <a:p>
            <a:pPr lvl="0" eaLnBrk="0" fontAlgn="base" hangingPunct="0">
              <a:spcBef>
                <a:spcPct val="0"/>
              </a:spcBef>
              <a:spcAft>
                <a:spcPct val="0"/>
              </a:spcAft>
            </a:pPr>
            <a:r>
              <a:rPr kumimoji="0" lang="fr-FR" sz="2400" b="0" i="0" u="none" strike="noStrike" cap="none" normalizeH="0" dirty="0">
                <a:ln>
                  <a:noFill/>
                </a:ln>
                <a:solidFill>
                  <a:schemeClr val="tx1"/>
                </a:solidFill>
                <a:effectLst/>
                <a:ea typeface="SimSun" pitchFamily="2" charset="-122"/>
                <a:cs typeface="Courier New" pitchFamily="49" charset="0"/>
              </a:rPr>
              <a:t>          </a:t>
            </a:r>
            <a:r>
              <a:rPr kumimoji="0" lang="fr-FR" sz="2400" b="0" i="0" u="none" strike="noStrike" cap="none" normalizeH="0" baseline="0" dirty="0">
                <a:ln>
                  <a:noFill/>
                </a:ln>
                <a:solidFill>
                  <a:schemeClr val="tx1"/>
                </a:solidFill>
                <a:effectLst/>
                <a:ea typeface="SimSun" pitchFamily="2" charset="-122"/>
                <a:cs typeface="Courier New" pitchFamily="49" charset="0"/>
              </a:rPr>
              <a:t>"</a:t>
            </a:r>
            <a:r>
              <a:rPr kumimoji="0" lang="fr-FR" sz="2400" b="0" i="0" u="none" strike="noStrike" cap="none" normalizeH="0" baseline="0" dirty="0" err="1">
                <a:ln>
                  <a:noFill/>
                </a:ln>
                <a:solidFill>
                  <a:schemeClr val="tx1"/>
                </a:solidFill>
                <a:effectLst/>
                <a:ea typeface="SimSun" pitchFamily="2" charset="-122"/>
                <a:cs typeface="Courier New" pitchFamily="49" charset="0"/>
              </a:rPr>
              <a:t>session_token</a:t>
            </a:r>
            <a:r>
              <a:rPr kumimoji="0" lang="fr-FR" sz="2400" b="0" i="0" u="none" strike="noStrike" cap="none" normalizeH="0" baseline="0" dirty="0">
                <a:ln>
                  <a:noFill/>
                </a:ln>
                <a:solidFill>
                  <a:schemeClr val="tx1"/>
                </a:solidFill>
                <a:effectLst/>
                <a:ea typeface="SimSun" pitchFamily="2" charset="-122"/>
                <a:cs typeface="Courier New" pitchFamily="49" charset="0"/>
              </a:rPr>
              <a:t>": 	"</a:t>
            </a:r>
            <a:r>
              <a:rPr kumimoji="0" lang="fr-FR" sz="2400" b="0" i="0" u="none" strike="noStrike" cap="none" normalizeH="0" baseline="0" dirty="0" err="1">
                <a:ln>
                  <a:noFill/>
                </a:ln>
                <a:solidFill>
                  <a:schemeClr val="tx1"/>
                </a:solidFill>
                <a:effectLst/>
                <a:ea typeface="SimSun" pitchFamily="2" charset="-122"/>
                <a:cs typeface="Courier New" pitchFamily="49" charset="0"/>
              </a:rPr>
              <a:t>votre_jeton_de_session</a:t>
            </a:r>
            <a:r>
              <a:rPr kumimoji="0" lang="fr-FR" sz="2400" b="0" i="0" u="none" strike="noStrike" cap="none" normalizeH="0" baseline="0" dirty="0">
                <a:ln>
                  <a:noFill/>
                </a:ln>
                <a:solidFill>
                  <a:schemeClr val="tx1"/>
                </a:solidFill>
                <a:effectLst/>
                <a:ea typeface="SimSun" pitchFamily="2" charset="-122"/>
                <a:cs typeface="Courier New" pitchFamily="49" charset="0"/>
              </a:rPr>
              <a:t>" </a:t>
            </a:r>
            <a:endParaRPr kumimoji="0" lang="fr-FR" sz="2400" b="0" i="0" u="none" strike="noStrike" cap="none" normalizeH="0" baseline="0" dirty="0">
              <a:ln>
                <a:noFill/>
              </a:ln>
              <a:solidFill>
                <a:schemeClr val="tx1"/>
              </a:solidFill>
              <a:effectLst/>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fr-FR" sz="2400" b="0" i="0" u="none" strike="noStrike" cap="none" normalizeH="0" baseline="0" dirty="0">
                <a:ln>
                  <a:noFill/>
                </a:ln>
                <a:solidFill>
                  <a:schemeClr val="tx1"/>
                </a:solidFill>
                <a:effectLst/>
                <a:ea typeface="SimSun" pitchFamily="2" charset="-122"/>
                <a:cs typeface="Courier New" pitchFamily="49" charset="0"/>
              </a:rPr>
              <a:t>}</a:t>
            </a:r>
            <a:endParaRPr kumimoji="0" lang="fr-FR" sz="2400" b="0" i="0" u="none" strike="noStrike" cap="none" normalizeH="0" baseline="0" dirty="0">
              <a:ln>
                <a:noFill/>
              </a:ln>
              <a:solidFill>
                <a:schemeClr val="tx1"/>
              </a:solidFill>
              <a:effectLst/>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fr-FR" sz="1800" b="0" i="0" u="none" strike="noStrike" cap="none" normalizeH="0" baseline="0" dirty="0">
              <a:ln>
                <a:noFill/>
              </a:ln>
              <a:solidFill>
                <a:schemeClr val="tx1"/>
              </a:solidFill>
              <a:effectLst/>
              <a:latin typeface="Arial" pitchFamily="34" charset="0"/>
              <a:cs typeface="Arial" pitchFamily="34" charset="0"/>
            </a:endParaRPr>
          </a:p>
        </p:txBody>
      </p:sp>
      <p:grpSp>
        <p:nvGrpSpPr>
          <p:cNvPr id="4" name="Groupe 21"/>
          <p:cNvGrpSpPr/>
          <p:nvPr/>
        </p:nvGrpSpPr>
        <p:grpSpPr>
          <a:xfrm>
            <a:off x="2915816" y="548680"/>
            <a:ext cx="1030966" cy="2160240"/>
            <a:chOff x="899592" y="1412776"/>
            <a:chExt cx="2363072" cy="4951475"/>
          </a:xfrm>
        </p:grpSpPr>
        <p:pic>
          <p:nvPicPr>
            <p:cNvPr id="19" name="Picture 4" descr="G:\2025-26_RNR_3eme_anémomètre\images\IMG_7551.PNG"/>
            <p:cNvPicPr>
              <a:picLocks noChangeAspect="1" noChangeArrowheads="1"/>
            </p:cNvPicPr>
            <p:nvPr/>
          </p:nvPicPr>
          <p:blipFill>
            <a:blip r:embed="rId6" cstate="print"/>
            <a:stretch>
              <a:fillRect/>
            </a:stretch>
          </p:blipFill>
          <p:spPr bwMode="auto">
            <a:xfrm>
              <a:off x="994813" y="1507998"/>
              <a:ext cx="2190075" cy="4739546"/>
            </a:xfrm>
            <a:prstGeom prst="rect">
              <a:avLst/>
            </a:prstGeom>
            <a:noFill/>
          </p:spPr>
        </p:pic>
        <p:sp>
          <p:nvSpPr>
            <p:cNvPr id="20" name="Rectangle à coins arrondis 19"/>
            <p:cNvSpPr/>
            <p:nvPr/>
          </p:nvSpPr>
          <p:spPr>
            <a:xfrm>
              <a:off x="994813" y="1507997"/>
              <a:ext cx="2172631" cy="4761034"/>
            </a:xfrm>
            <a:prstGeom prst="roundRect">
              <a:avLst>
                <a:gd name="adj" fmla="val 13197"/>
              </a:avLst>
            </a:prstGeom>
            <a:no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ln w="57150">
                  <a:solidFill>
                    <a:sysClr val="windowText" lastClr="000000"/>
                  </a:solidFill>
                </a:ln>
              </a:endParaRPr>
            </a:p>
          </p:txBody>
        </p:sp>
        <p:sp>
          <p:nvSpPr>
            <p:cNvPr id="21" name="Rectangle à coins arrondis 20"/>
            <p:cNvSpPr/>
            <p:nvPr/>
          </p:nvSpPr>
          <p:spPr>
            <a:xfrm>
              <a:off x="899592" y="1412776"/>
              <a:ext cx="2363072" cy="4951475"/>
            </a:xfrm>
            <a:prstGeom prst="roundRect">
              <a:avLst>
                <a:gd name="adj" fmla="val 14425"/>
              </a:avLst>
            </a:prstGeom>
            <a:no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ln w="57150">
                  <a:solidFill>
                    <a:sysClr val="windowText" lastClr="000000"/>
                  </a:solidFill>
                </a:ln>
              </a:endParaRPr>
            </a:p>
          </p:txBody>
        </p:sp>
      </p:grpSp>
      <p:sp>
        <p:nvSpPr>
          <p:cNvPr id="22" name="ZoneTexte 21"/>
          <p:cNvSpPr txBox="1"/>
          <p:nvPr/>
        </p:nvSpPr>
        <p:spPr>
          <a:xfrm>
            <a:off x="611560" y="5517232"/>
            <a:ext cx="7992888" cy="1107996"/>
          </a:xfrm>
          <a:prstGeom prst="rect">
            <a:avLst/>
          </a:prstGeom>
          <a:noFill/>
        </p:spPr>
        <p:txBody>
          <a:bodyPr wrap="square" rtlCol="0">
            <a:spAutoFit/>
          </a:bodyPr>
          <a:lstStyle/>
          <a:p>
            <a:r>
              <a:rPr lang="fr-FR" sz="2400" dirty="0"/>
              <a:t>Emetteur : </a:t>
            </a:r>
            <a:r>
              <a:rPr lang="fr-FR" sz="2400" b="1" dirty="0">
                <a:solidFill>
                  <a:srgbClr val="FF0000"/>
                </a:solidFill>
                <a:cs typeface="Arial" pitchFamily="34" charset="0"/>
              </a:rPr>
              <a:t>13</a:t>
            </a:r>
            <a:r>
              <a:rPr lang="fr-FR" sz="2400" b="1" dirty="0">
                <a:solidFill>
                  <a:srgbClr val="000000"/>
                </a:solidFill>
                <a:cs typeface="Arial" pitchFamily="34" charset="0"/>
              </a:rPr>
              <a:t>.XXX.XXX.XXX</a:t>
            </a:r>
            <a:endParaRPr lang="fr-FR" sz="2400" dirty="0"/>
          </a:p>
          <a:p>
            <a:endParaRPr lang="fr-FR" dirty="0"/>
          </a:p>
          <a:p>
            <a:pPr lvl="0"/>
            <a:r>
              <a:rPr lang="fr-FR" sz="2400" dirty="0"/>
              <a:t>Destinataire : </a:t>
            </a:r>
            <a:r>
              <a:rPr lang="fr-FR" sz="2400" b="1" dirty="0"/>
              <a:t>5.175.47.188</a:t>
            </a:r>
            <a:endParaRPr lang="fr-FR" sz="2400" dirty="0"/>
          </a:p>
        </p:txBody>
      </p:sp>
      <p:sp>
        <p:nvSpPr>
          <p:cNvPr id="23" name="ZoneTexte 22"/>
          <p:cNvSpPr txBox="1"/>
          <p:nvPr/>
        </p:nvSpPr>
        <p:spPr>
          <a:xfrm>
            <a:off x="7308304" y="5507940"/>
            <a:ext cx="1179810" cy="369332"/>
          </a:xfrm>
          <a:prstGeom prst="rect">
            <a:avLst/>
          </a:prstGeom>
          <a:noFill/>
        </p:spPr>
        <p:txBody>
          <a:bodyPr wrap="none" rtlCol="0">
            <a:spAutoFit/>
          </a:bodyPr>
          <a:lstStyle/>
          <a:p>
            <a:r>
              <a:rPr lang="fr-FR" dirty="0">
                <a:solidFill>
                  <a:schemeClr val="bg1">
                    <a:lumMod val="50000"/>
                  </a:schemeClr>
                </a:solidFill>
              </a:rPr>
              <a:t>Message 7</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 name="Forme libre 161"/>
          <p:cNvSpPr/>
          <p:nvPr/>
        </p:nvSpPr>
        <p:spPr>
          <a:xfrm>
            <a:off x="7452320" y="1628800"/>
            <a:ext cx="1227221" cy="1106905"/>
          </a:xfrm>
          <a:custGeom>
            <a:avLst/>
            <a:gdLst>
              <a:gd name="connsiteX0" fmla="*/ 0 w 1227221"/>
              <a:gd name="connsiteY0" fmla="*/ 1106905 h 1106905"/>
              <a:gd name="connsiteX1" fmla="*/ 890336 w 1227221"/>
              <a:gd name="connsiteY1" fmla="*/ 601578 h 1106905"/>
              <a:gd name="connsiteX2" fmla="*/ 1227221 w 1227221"/>
              <a:gd name="connsiteY2" fmla="*/ 0 h 1106905"/>
            </a:gdLst>
            <a:ahLst/>
            <a:cxnLst>
              <a:cxn ang="0">
                <a:pos x="connsiteX0" y="connsiteY0"/>
              </a:cxn>
              <a:cxn ang="0">
                <a:pos x="connsiteX1" y="connsiteY1"/>
              </a:cxn>
              <a:cxn ang="0">
                <a:pos x="connsiteX2" y="connsiteY2"/>
              </a:cxn>
            </a:cxnLst>
            <a:rect l="l" t="t" r="r" b="b"/>
            <a:pathLst>
              <a:path w="1227221" h="1106905">
                <a:moveTo>
                  <a:pt x="0" y="1106905"/>
                </a:moveTo>
                <a:cubicBezTo>
                  <a:pt x="342899" y="946483"/>
                  <a:pt x="685799" y="786062"/>
                  <a:pt x="890336" y="601578"/>
                </a:cubicBezTo>
                <a:cubicBezTo>
                  <a:pt x="1094873" y="417094"/>
                  <a:pt x="1161047" y="208547"/>
                  <a:pt x="1227221" y="0"/>
                </a:cubicBezTo>
              </a:path>
            </a:pathLst>
          </a:custGeom>
          <a:ln w="3810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p>
        </p:txBody>
      </p:sp>
      <p:sp>
        <p:nvSpPr>
          <p:cNvPr id="161" name="Text Box 16"/>
          <p:cNvSpPr txBox="1">
            <a:spLocks noChangeArrowheads="1"/>
          </p:cNvSpPr>
          <p:nvPr/>
        </p:nvSpPr>
        <p:spPr bwMode="auto">
          <a:xfrm>
            <a:off x="4932040" y="764704"/>
            <a:ext cx="2736304" cy="382587"/>
          </a:xfrm>
          <a:prstGeom prst="rect">
            <a:avLst/>
          </a:prstGeom>
          <a:solidFill>
            <a:srgbClr val="FFFFFF"/>
          </a:solid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sz="2000" b="1" i="0" u="none" strike="noStrike" cap="none" normalizeH="0" baseline="0" dirty="0">
                <a:ln>
                  <a:noFill/>
                </a:ln>
                <a:effectLst/>
                <a:latin typeface="Arial" pitchFamily="34" charset="0"/>
                <a:cs typeface="Arial" pitchFamily="34" charset="0"/>
              </a:rPr>
              <a:t>5.175.47.188</a:t>
            </a:r>
            <a:endParaRPr kumimoji="0" lang="fr-FR" sz="1800" b="0" i="0" u="none" strike="noStrike" cap="none" normalizeH="0" baseline="0" dirty="0">
              <a:ln>
                <a:noFill/>
              </a:ln>
              <a:effectLst/>
              <a:latin typeface="Arial" pitchFamily="34" charset="0"/>
              <a:cs typeface="Arial" pitchFamily="34" charset="0"/>
            </a:endParaRPr>
          </a:p>
        </p:txBody>
      </p:sp>
      <p:sp>
        <p:nvSpPr>
          <p:cNvPr id="2" name="Titre 1"/>
          <p:cNvSpPr>
            <a:spLocks noGrp="1"/>
          </p:cNvSpPr>
          <p:nvPr>
            <p:ph type="ctrTitle"/>
          </p:nvPr>
        </p:nvSpPr>
        <p:spPr>
          <a:xfrm>
            <a:off x="395536" y="548681"/>
            <a:ext cx="1800200" cy="432047"/>
          </a:xfrm>
        </p:spPr>
        <p:txBody>
          <a:bodyPr>
            <a:noAutofit/>
          </a:bodyPr>
          <a:lstStyle/>
          <a:p>
            <a:r>
              <a:rPr lang="fr-FR" sz="2400" dirty="0"/>
              <a:t>ETAPE n°8-4</a:t>
            </a:r>
          </a:p>
        </p:txBody>
      </p:sp>
      <p:grpSp>
        <p:nvGrpSpPr>
          <p:cNvPr id="3" name="Groupe 13"/>
          <p:cNvGrpSpPr/>
          <p:nvPr/>
        </p:nvGrpSpPr>
        <p:grpSpPr>
          <a:xfrm>
            <a:off x="403225" y="74613"/>
            <a:ext cx="8417247" cy="442912"/>
            <a:chOff x="403225" y="74613"/>
            <a:chExt cx="8417247" cy="442912"/>
          </a:xfrm>
        </p:grpSpPr>
        <p:pic>
          <p:nvPicPr>
            <p:cNvPr id="1026" name="Groupe 32"/>
            <p:cNvPicPr>
              <a:picLocks noChangeArrowheads="1"/>
            </p:cNvPicPr>
            <p:nvPr/>
          </p:nvPicPr>
          <p:blipFill>
            <a:blip r:embed="rId3" cstate="print"/>
            <a:srcRect b="21065"/>
            <a:stretch>
              <a:fillRect/>
            </a:stretch>
          </p:blipFill>
          <p:spPr bwMode="auto">
            <a:xfrm>
              <a:off x="7383785" y="74613"/>
              <a:ext cx="1436687" cy="433387"/>
            </a:xfrm>
            <a:prstGeom prst="rect">
              <a:avLst/>
            </a:prstGeom>
            <a:noFill/>
          </p:spPr>
        </p:pic>
        <p:sp>
          <p:nvSpPr>
            <p:cNvPr id="1027" name="Text Box 3"/>
            <p:cNvSpPr txBox="1">
              <a:spLocks noChangeArrowheads="1"/>
            </p:cNvSpPr>
            <p:nvPr/>
          </p:nvSpPr>
          <p:spPr bwMode="auto">
            <a:xfrm>
              <a:off x="8400231" y="206375"/>
              <a:ext cx="348233" cy="277813"/>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fr-FR" sz="1600" b="1" i="0" u="none" strike="noStrike" cap="none" normalizeH="0" baseline="0" dirty="0">
                  <a:ln>
                    <a:noFill/>
                  </a:ln>
                  <a:solidFill>
                    <a:srgbClr val="FFFFFF"/>
                  </a:solidFill>
                  <a:effectLst/>
                  <a:latin typeface="Calibri" pitchFamily="34" charset="0"/>
                  <a:cs typeface="Arial" pitchFamily="34" charset="0"/>
                </a:rPr>
                <a:t>3</a:t>
              </a:r>
              <a:endParaRPr kumimoji="0" lang="fr-FR" sz="1800" b="0" i="0" u="none" strike="noStrike" cap="none" normalizeH="0" baseline="0" dirty="0">
                <a:ln>
                  <a:noFill/>
                </a:ln>
                <a:solidFill>
                  <a:schemeClr val="tx1"/>
                </a:solidFill>
                <a:effectLst/>
                <a:latin typeface="Arial" pitchFamily="34" charset="0"/>
                <a:cs typeface="Arial" pitchFamily="34" charset="0"/>
              </a:endParaRPr>
            </a:p>
          </p:txBody>
        </p:sp>
        <p:pic>
          <p:nvPicPr>
            <p:cNvPr id="1029" name="Groupe 31"/>
            <p:cNvPicPr>
              <a:picLocks noChangeArrowheads="1"/>
            </p:cNvPicPr>
            <p:nvPr/>
          </p:nvPicPr>
          <p:blipFill>
            <a:blip r:embed="rId4" cstate="print"/>
            <a:srcRect b="21065"/>
            <a:stretch>
              <a:fillRect/>
            </a:stretch>
          </p:blipFill>
          <p:spPr bwMode="auto">
            <a:xfrm>
              <a:off x="4644008" y="74613"/>
              <a:ext cx="2763837" cy="433387"/>
            </a:xfrm>
            <a:prstGeom prst="rect">
              <a:avLst/>
            </a:prstGeom>
            <a:noFill/>
          </p:spPr>
        </p:pic>
        <p:pic>
          <p:nvPicPr>
            <p:cNvPr id="1030" name="Picture 6" descr="Logo---quadri---academie-orleans-tours"/>
            <p:cNvPicPr>
              <a:picLocks noChangeAspect="1" noChangeArrowheads="1"/>
            </p:cNvPicPr>
            <p:nvPr/>
          </p:nvPicPr>
          <p:blipFill>
            <a:blip r:embed="rId5" cstate="print"/>
            <a:srcRect l="6763" t="11957" r="7637" b="11494"/>
            <a:stretch>
              <a:fillRect/>
            </a:stretch>
          </p:blipFill>
          <p:spPr bwMode="auto">
            <a:xfrm>
              <a:off x="403225" y="74613"/>
              <a:ext cx="784225" cy="442912"/>
            </a:xfrm>
            <a:prstGeom prst="rect">
              <a:avLst/>
            </a:prstGeom>
            <a:noFill/>
          </p:spPr>
        </p:pic>
        <p:sp>
          <p:nvSpPr>
            <p:cNvPr id="1031" name="Text Box 7"/>
            <p:cNvSpPr txBox="1">
              <a:spLocks noChangeArrowheads="1"/>
            </p:cNvSpPr>
            <p:nvPr/>
          </p:nvSpPr>
          <p:spPr bwMode="auto">
            <a:xfrm>
              <a:off x="1352550" y="179388"/>
              <a:ext cx="1617663" cy="277812"/>
            </a:xfrm>
            <a:prstGeom prst="rect">
              <a:avLst/>
            </a:prstGeom>
            <a:noFill/>
            <a:ln w="9525">
              <a:noFill/>
              <a:miter lim="800000"/>
              <a:headEnd/>
              <a:tailEnd/>
            </a:ln>
          </p:spPr>
          <p:txBody>
            <a:bodyPr vert="horz" wrap="square" lIns="91440" tIns="45720" rIns="91440" bIns="4572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fr-FR" sz="1100" b="0" i="0" u="none" strike="noStrike" cap="none" normalizeH="0" baseline="0">
                  <a:ln>
                    <a:noFill/>
                  </a:ln>
                  <a:solidFill>
                    <a:srgbClr val="808080"/>
                  </a:solidFill>
                  <a:effectLst/>
                  <a:latin typeface="Calibri" pitchFamily="34" charset="0"/>
                  <a:cs typeface="Arial" pitchFamily="34" charset="0"/>
                </a:rPr>
                <a:t>B.O du 29 février 2024</a:t>
              </a:r>
              <a:endParaRPr kumimoji="0" lang="fr-FR" sz="1800" b="0" i="0" u="none" strike="noStrike" cap="none" normalizeH="0" baseline="0">
                <a:ln>
                  <a:noFill/>
                </a:ln>
                <a:solidFill>
                  <a:schemeClr val="tx1"/>
                </a:solidFill>
                <a:effectLst/>
                <a:latin typeface="Arial" pitchFamily="34" charset="0"/>
                <a:cs typeface="Arial" pitchFamily="34" charset="0"/>
              </a:endParaRPr>
            </a:p>
          </p:txBody>
        </p:sp>
        <p:sp>
          <p:nvSpPr>
            <p:cNvPr id="1032" name="Text Box 8"/>
            <p:cNvSpPr txBox="1">
              <a:spLocks noChangeArrowheads="1"/>
            </p:cNvSpPr>
            <p:nvPr/>
          </p:nvSpPr>
          <p:spPr bwMode="auto">
            <a:xfrm>
              <a:off x="7704000" y="206375"/>
              <a:ext cx="276225" cy="276225"/>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fr-FR" sz="1600" b="1" i="0" u="none" strike="noStrike" cap="none" normalizeH="0" baseline="0" dirty="0">
                  <a:ln>
                    <a:noFill/>
                  </a:ln>
                  <a:solidFill>
                    <a:srgbClr val="FFFFFF"/>
                  </a:solidFill>
                  <a:effectLst/>
                  <a:latin typeface="Calibri" pitchFamily="34" charset="0"/>
                  <a:cs typeface="Arial" pitchFamily="34" charset="0"/>
                </a:rPr>
                <a:t>5</a:t>
              </a:r>
              <a:endParaRPr kumimoji="0" lang="fr-FR" sz="1800" b="0" i="0" u="none" strike="noStrike" cap="none" normalizeH="0" baseline="0" dirty="0">
                <a:ln>
                  <a:noFill/>
                </a:ln>
                <a:solidFill>
                  <a:schemeClr val="tx1"/>
                </a:solidFill>
                <a:effectLst/>
                <a:latin typeface="Arial" pitchFamily="34" charset="0"/>
                <a:cs typeface="Arial" pitchFamily="34" charset="0"/>
              </a:endParaRPr>
            </a:p>
          </p:txBody>
        </p:sp>
        <p:sp>
          <p:nvSpPr>
            <p:cNvPr id="11" name="Ellipse 10"/>
            <p:cNvSpPr/>
            <p:nvPr/>
          </p:nvSpPr>
          <p:spPr>
            <a:xfrm>
              <a:off x="7740000" y="260648"/>
              <a:ext cx="216024" cy="216024"/>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2" name="Ellipse 11"/>
            <p:cNvSpPr/>
            <p:nvPr/>
          </p:nvSpPr>
          <p:spPr>
            <a:xfrm>
              <a:off x="8100392" y="260648"/>
              <a:ext cx="216024" cy="216024"/>
            </a:xfrm>
            <a:prstGeom prst="ellipse">
              <a:avLst/>
            </a:prstGeom>
            <a:solidFill>
              <a:srgbClr val="AA2C7D"/>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3" name="Ellipse 12"/>
            <p:cNvSpPr/>
            <p:nvPr/>
          </p:nvSpPr>
          <p:spPr>
            <a:xfrm>
              <a:off x="8460432" y="260648"/>
              <a:ext cx="216024" cy="216024"/>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028" name="Text Box 4"/>
            <p:cNvSpPr txBox="1">
              <a:spLocks noChangeArrowheads="1"/>
            </p:cNvSpPr>
            <p:nvPr/>
          </p:nvSpPr>
          <p:spPr bwMode="auto">
            <a:xfrm>
              <a:off x="8010847" y="206375"/>
              <a:ext cx="377577" cy="277813"/>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fr-FR" sz="1600" b="1" i="0" u="none" strike="noStrike" cap="none" normalizeH="0" baseline="0" dirty="0">
                  <a:ln>
                    <a:noFill/>
                  </a:ln>
                  <a:solidFill>
                    <a:srgbClr val="FFFFFF"/>
                  </a:solidFill>
                  <a:effectLst/>
                  <a:latin typeface="Calibri" pitchFamily="34" charset="0"/>
                  <a:cs typeface="Arial" pitchFamily="34" charset="0"/>
                </a:rPr>
                <a:t> 4</a:t>
              </a:r>
              <a:endParaRPr kumimoji="0" lang="fr-FR" sz="1800" b="0" i="0" u="none" strike="noStrike" cap="none" normalizeH="0" baseline="0" dirty="0">
                <a:ln>
                  <a:noFill/>
                </a:ln>
                <a:solidFill>
                  <a:schemeClr val="tx1"/>
                </a:solidFill>
                <a:effectLst/>
                <a:latin typeface="Arial" pitchFamily="34" charset="0"/>
                <a:cs typeface="Arial" pitchFamily="34" charset="0"/>
              </a:endParaRPr>
            </a:p>
          </p:txBody>
        </p:sp>
      </p:grpSp>
      <p:pic>
        <p:nvPicPr>
          <p:cNvPr id="112" name="Picture 2" descr="legende_modem"/>
          <p:cNvPicPr>
            <a:picLocks noChangeAspect="1" noChangeArrowheads="1"/>
          </p:cNvPicPr>
          <p:nvPr/>
        </p:nvPicPr>
        <p:blipFill>
          <a:blip r:embed="rId6" cstate="print"/>
          <a:srcRect/>
          <a:stretch>
            <a:fillRect/>
          </a:stretch>
        </p:blipFill>
        <p:spPr bwMode="auto">
          <a:xfrm>
            <a:off x="6444208" y="5229200"/>
            <a:ext cx="1797070" cy="723108"/>
          </a:xfrm>
          <a:prstGeom prst="rect">
            <a:avLst/>
          </a:prstGeom>
          <a:noFill/>
          <a:ln w="9525" algn="in">
            <a:noFill/>
            <a:miter lim="800000"/>
            <a:headEnd/>
            <a:tailEnd/>
          </a:ln>
          <a:effectLst/>
        </p:spPr>
      </p:pic>
      <p:pic>
        <p:nvPicPr>
          <p:cNvPr id="113" name="Picture 3" descr="legende_wifi"/>
          <p:cNvPicPr>
            <a:picLocks noChangeAspect="1" noChangeArrowheads="1"/>
          </p:cNvPicPr>
          <p:nvPr/>
        </p:nvPicPr>
        <p:blipFill>
          <a:blip r:embed="rId7" cstate="print"/>
          <a:srcRect/>
          <a:stretch>
            <a:fillRect/>
          </a:stretch>
        </p:blipFill>
        <p:spPr bwMode="auto">
          <a:xfrm>
            <a:off x="5017196" y="5114092"/>
            <a:ext cx="1643036" cy="1339244"/>
          </a:xfrm>
          <a:prstGeom prst="rect">
            <a:avLst/>
          </a:prstGeom>
          <a:noFill/>
          <a:ln w="9525" algn="in">
            <a:noFill/>
            <a:miter lim="800000"/>
            <a:headEnd/>
            <a:tailEnd/>
          </a:ln>
          <a:effectLst/>
        </p:spPr>
      </p:pic>
      <p:sp>
        <p:nvSpPr>
          <p:cNvPr id="114" name="Forme libre 113"/>
          <p:cNvSpPr/>
          <p:nvPr/>
        </p:nvSpPr>
        <p:spPr>
          <a:xfrm>
            <a:off x="5796136" y="4797152"/>
            <a:ext cx="1681500" cy="1008112"/>
          </a:xfrm>
          <a:custGeom>
            <a:avLst/>
            <a:gdLst>
              <a:gd name="connsiteX0" fmla="*/ 0 w 2113548"/>
              <a:gd name="connsiteY0" fmla="*/ 1239253 h 1239253"/>
              <a:gd name="connsiteX1" fmla="*/ 1203158 w 2113548"/>
              <a:gd name="connsiteY1" fmla="*/ 180474 h 1239253"/>
              <a:gd name="connsiteX2" fmla="*/ 1997243 w 2113548"/>
              <a:gd name="connsiteY2" fmla="*/ 156411 h 1239253"/>
              <a:gd name="connsiteX3" fmla="*/ 1900990 w 2113548"/>
              <a:gd name="connsiteY3" fmla="*/ 589548 h 1239253"/>
            </a:gdLst>
            <a:ahLst/>
            <a:cxnLst>
              <a:cxn ang="0">
                <a:pos x="connsiteX0" y="connsiteY0"/>
              </a:cxn>
              <a:cxn ang="0">
                <a:pos x="connsiteX1" y="connsiteY1"/>
              </a:cxn>
              <a:cxn ang="0">
                <a:pos x="connsiteX2" y="connsiteY2"/>
              </a:cxn>
              <a:cxn ang="0">
                <a:pos x="connsiteX3" y="connsiteY3"/>
              </a:cxn>
            </a:cxnLst>
            <a:rect l="l" t="t" r="r" b="b"/>
            <a:pathLst>
              <a:path w="2113548" h="1239253">
                <a:moveTo>
                  <a:pt x="0" y="1239253"/>
                </a:moveTo>
                <a:cubicBezTo>
                  <a:pt x="435142" y="800100"/>
                  <a:pt x="870284" y="360948"/>
                  <a:pt x="1203158" y="180474"/>
                </a:cubicBezTo>
                <a:cubicBezTo>
                  <a:pt x="1536032" y="0"/>
                  <a:pt x="1880938" y="88232"/>
                  <a:pt x="1997243" y="156411"/>
                </a:cubicBezTo>
                <a:cubicBezTo>
                  <a:pt x="2113548" y="224590"/>
                  <a:pt x="2007269" y="407069"/>
                  <a:pt x="1900990" y="589548"/>
                </a:cubicBezTo>
              </a:path>
            </a:pathLst>
          </a:cu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p>
        </p:txBody>
      </p:sp>
      <p:sp>
        <p:nvSpPr>
          <p:cNvPr id="115" name="Forme libre 114"/>
          <p:cNvSpPr/>
          <p:nvPr/>
        </p:nvSpPr>
        <p:spPr>
          <a:xfrm>
            <a:off x="7665259" y="4221088"/>
            <a:ext cx="1227221" cy="1106905"/>
          </a:xfrm>
          <a:custGeom>
            <a:avLst/>
            <a:gdLst>
              <a:gd name="connsiteX0" fmla="*/ 0 w 1227221"/>
              <a:gd name="connsiteY0" fmla="*/ 1106905 h 1106905"/>
              <a:gd name="connsiteX1" fmla="*/ 890336 w 1227221"/>
              <a:gd name="connsiteY1" fmla="*/ 601578 h 1106905"/>
              <a:gd name="connsiteX2" fmla="*/ 1227221 w 1227221"/>
              <a:gd name="connsiteY2" fmla="*/ 0 h 1106905"/>
            </a:gdLst>
            <a:ahLst/>
            <a:cxnLst>
              <a:cxn ang="0">
                <a:pos x="connsiteX0" y="connsiteY0"/>
              </a:cxn>
              <a:cxn ang="0">
                <a:pos x="connsiteX1" y="connsiteY1"/>
              </a:cxn>
              <a:cxn ang="0">
                <a:pos x="connsiteX2" y="connsiteY2"/>
              </a:cxn>
            </a:cxnLst>
            <a:rect l="l" t="t" r="r" b="b"/>
            <a:pathLst>
              <a:path w="1227221" h="1106905">
                <a:moveTo>
                  <a:pt x="0" y="1106905"/>
                </a:moveTo>
                <a:cubicBezTo>
                  <a:pt x="342899" y="946483"/>
                  <a:pt x="685799" y="786062"/>
                  <a:pt x="890336" y="601578"/>
                </a:cubicBezTo>
                <a:cubicBezTo>
                  <a:pt x="1094873" y="417094"/>
                  <a:pt x="1161047" y="208547"/>
                  <a:pt x="1227221" y="0"/>
                </a:cubicBezTo>
              </a:path>
            </a:pathLst>
          </a:custGeom>
          <a:ln w="3810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p>
        </p:txBody>
      </p:sp>
      <p:grpSp>
        <p:nvGrpSpPr>
          <p:cNvPr id="156" name="Groupe 155"/>
          <p:cNvGrpSpPr/>
          <p:nvPr/>
        </p:nvGrpSpPr>
        <p:grpSpPr>
          <a:xfrm>
            <a:off x="2483768" y="4653136"/>
            <a:ext cx="1512168" cy="3168528"/>
            <a:chOff x="2483768" y="4653136"/>
            <a:chExt cx="1512168" cy="3168528"/>
          </a:xfrm>
        </p:grpSpPr>
        <p:pic>
          <p:nvPicPr>
            <p:cNvPr id="157" name="Picture 4" descr="G:\2025-26_RNR_3eme_anémomètre\images\IMG_7551.PNG"/>
            <p:cNvPicPr>
              <a:picLocks noChangeAspect="1" noChangeArrowheads="1"/>
            </p:cNvPicPr>
            <p:nvPr/>
          </p:nvPicPr>
          <p:blipFill>
            <a:blip r:embed="rId8" cstate="print"/>
            <a:stretch>
              <a:fillRect/>
            </a:stretch>
          </p:blipFill>
          <p:spPr bwMode="auto">
            <a:xfrm>
              <a:off x="2544701" y="4725144"/>
              <a:ext cx="1401464" cy="3032911"/>
            </a:xfrm>
            <a:prstGeom prst="rect">
              <a:avLst/>
            </a:prstGeom>
            <a:noFill/>
          </p:spPr>
        </p:pic>
        <p:sp>
          <p:nvSpPr>
            <p:cNvPr id="158" name="Rectangle à coins arrondis 157"/>
            <p:cNvSpPr/>
            <p:nvPr/>
          </p:nvSpPr>
          <p:spPr>
            <a:xfrm>
              <a:off x="2483768" y="4653136"/>
              <a:ext cx="1512168" cy="3168528"/>
            </a:xfrm>
            <a:prstGeom prst="roundRect">
              <a:avLst>
                <a:gd name="adj" fmla="val 14425"/>
              </a:avLst>
            </a:prstGeom>
            <a:no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ln w="57150">
                  <a:solidFill>
                    <a:sysClr val="windowText" lastClr="000000"/>
                  </a:solidFill>
                </a:ln>
              </a:endParaRPr>
            </a:p>
          </p:txBody>
        </p:sp>
        <p:sp>
          <p:nvSpPr>
            <p:cNvPr id="159" name="Rectangle à coins arrondis 158"/>
            <p:cNvSpPr/>
            <p:nvPr/>
          </p:nvSpPr>
          <p:spPr>
            <a:xfrm>
              <a:off x="2544701" y="4714069"/>
              <a:ext cx="1390302" cy="3046662"/>
            </a:xfrm>
            <a:prstGeom prst="roundRect">
              <a:avLst>
                <a:gd name="adj" fmla="val 13197"/>
              </a:avLst>
            </a:prstGeom>
            <a:no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ln w="57150">
                  <a:solidFill>
                    <a:sysClr val="windowText" lastClr="000000"/>
                  </a:solidFill>
                </a:ln>
              </a:endParaRPr>
            </a:p>
          </p:txBody>
        </p:sp>
      </p:grpSp>
      <p:pic>
        <p:nvPicPr>
          <p:cNvPr id="160" name="Picture 2" descr="legende_serveur_1"/>
          <p:cNvPicPr>
            <a:picLocks noChangeAspect="1" noChangeArrowheads="1"/>
          </p:cNvPicPr>
          <p:nvPr/>
        </p:nvPicPr>
        <p:blipFill>
          <a:blip r:embed="rId9" cstate="print"/>
          <a:srcRect/>
          <a:stretch>
            <a:fillRect/>
          </a:stretch>
        </p:blipFill>
        <p:spPr bwMode="auto">
          <a:xfrm>
            <a:off x="6588224" y="620688"/>
            <a:ext cx="2555776" cy="1648289"/>
          </a:xfrm>
          <a:prstGeom prst="rect">
            <a:avLst/>
          </a:prstGeom>
          <a:noFill/>
          <a:ln w="9525" algn="in">
            <a:noFill/>
            <a:miter lim="800000"/>
            <a:headEnd/>
            <a:tailEnd/>
          </a:ln>
          <a:effectLst/>
        </p:spPr>
      </p:pic>
      <p:sp>
        <p:nvSpPr>
          <p:cNvPr id="165" name="Rectangle 164"/>
          <p:cNvSpPr/>
          <p:nvPr/>
        </p:nvSpPr>
        <p:spPr>
          <a:xfrm>
            <a:off x="6804248" y="5949280"/>
            <a:ext cx="1741182" cy="369332"/>
          </a:xfrm>
          <a:prstGeom prst="rect">
            <a:avLst/>
          </a:prstGeom>
        </p:spPr>
        <p:txBody>
          <a:bodyPr wrap="none">
            <a:spAutoFit/>
          </a:bodyPr>
          <a:lstStyle/>
          <a:p>
            <a:r>
              <a:rPr lang="fr-FR" b="1" dirty="0">
                <a:solidFill>
                  <a:srgbClr val="FF0000"/>
                </a:solidFill>
                <a:cs typeface="Arial" pitchFamily="34" charset="0"/>
              </a:rPr>
              <a:t>13</a:t>
            </a:r>
            <a:r>
              <a:rPr lang="fr-FR" b="1" dirty="0">
                <a:solidFill>
                  <a:srgbClr val="000000"/>
                </a:solidFill>
                <a:cs typeface="Arial" pitchFamily="34" charset="0"/>
              </a:rPr>
              <a:t>.XXX.XXX.XXX</a:t>
            </a:r>
            <a:endParaRPr lang="fr-FR" dirty="0"/>
          </a:p>
        </p:txBody>
      </p:sp>
      <p:grpSp>
        <p:nvGrpSpPr>
          <p:cNvPr id="61" name="Group 37"/>
          <p:cNvGrpSpPr>
            <a:grpSpLocks/>
          </p:cNvGrpSpPr>
          <p:nvPr/>
        </p:nvGrpSpPr>
        <p:grpSpPr bwMode="auto">
          <a:xfrm>
            <a:off x="6804248" y="2132856"/>
            <a:ext cx="3096343" cy="3026881"/>
            <a:chOff x="109667468" y="107691382"/>
            <a:chExt cx="4175253" cy="4081171"/>
          </a:xfrm>
        </p:grpSpPr>
        <p:pic>
          <p:nvPicPr>
            <p:cNvPr id="62" name="Picture 38" descr="terre_2"/>
            <p:cNvPicPr>
              <a:picLocks noChangeAspect="1" noChangeArrowheads="1"/>
            </p:cNvPicPr>
            <p:nvPr/>
          </p:nvPicPr>
          <p:blipFill>
            <a:blip r:embed="rId10" cstate="print"/>
            <a:srcRect/>
            <a:stretch>
              <a:fillRect/>
            </a:stretch>
          </p:blipFill>
          <p:spPr bwMode="auto">
            <a:xfrm>
              <a:off x="109873807" y="107807775"/>
              <a:ext cx="3795057" cy="3837224"/>
            </a:xfrm>
            <a:prstGeom prst="rect">
              <a:avLst/>
            </a:prstGeom>
            <a:noFill/>
            <a:ln w="9525" algn="in">
              <a:noFill/>
              <a:miter lim="800000"/>
              <a:headEnd/>
              <a:tailEnd/>
            </a:ln>
            <a:effectLst/>
          </p:spPr>
        </p:pic>
        <p:pic>
          <p:nvPicPr>
            <p:cNvPr id="63" name="Picture 39" descr="legende_routeur_V2"/>
            <p:cNvPicPr>
              <a:picLocks noChangeAspect="1" noChangeArrowheads="1"/>
            </p:cNvPicPr>
            <p:nvPr/>
          </p:nvPicPr>
          <p:blipFill>
            <a:blip r:embed="rId11" cstate="print"/>
            <a:srcRect/>
            <a:stretch>
              <a:fillRect/>
            </a:stretch>
          </p:blipFill>
          <p:spPr bwMode="auto">
            <a:xfrm>
              <a:off x="111166380" y="109853475"/>
              <a:ext cx="780682" cy="330508"/>
            </a:xfrm>
            <a:prstGeom prst="rect">
              <a:avLst/>
            </a:prstGeom>
            <a:noFill/>
            <a:ln w="9525" algn="in">
              <a:noFill/>
              <a:miter lim="800000"/>
              <a:headEnd/>
              <a:tailEnd/>
            </a:ln>
            <a:effectLst/>
          </p:spPr>
        </p:pic>
        <p:pic>
          <p:nvPicPr>
            <p:cNvPr id="64" name="Picture 40" descr="legende_routeur_V2"/>
            <p:cNvPicPr>
              <a:picLocks noChangeAspect="1" noChangeArrowheads="1"/>
            </p:cNvPicPr>
            <p:nvPr/>
          </p:nvPicPr>
          <p:blipFill>
            <a:blip r:embed="rId11" cstate="print"/>
            <a:srcRect/>
            <a:stretch>
              <a:fillRect/>
            </a:stretch>
          </p:blipFill>
          <p:spPr bwMode="auto">
            <a:xfrm>
              <a:off x="110776039" y="110615775"/>
              <a:ext cx="780682" cy="330508"/>
            </a:xfrm>
            <a:prstGeom prst="rect">
              <a:avLst/>
            </a:prstGeom>
            <a:noFill/>
            <a:ln w="9525" algn="in">
              <a:noFill/>
              <a:miter lim="800000"/>
              <a:headEnd/>
              <a:tailEnd/>
            </a:ln>
            <a:effectLst/>
          </p:spPr>
        </p:pic>
        <p:pic>
          <p:nvPicPr>
            <p:cNvPr id="65" name="Picture 41" descr="legende_routeur_V2"/>
            <p:cNvPicPr>
              <a:picLocks noChangeAspect="1" noChangeArrowheads="1"/>
            </p:cNvPicPr>
            <p:nvPr/>
          </p:nvPicPr>
          <p:blipFill>
            <a:blip r:embed="rId11" cstate="print"/>
            <a:srcRect/>
            <a:stretch>
              <a:fillRect/>
            </a:stretch>
          </p:blipFill>
          <p:spPr bwMode="auto">
            <a:xfrm>
              <a:off x="111682547" y="110781029"/>
              <a:ext cx="780682" cy="330508"/>
            </a:xfrm>
            <a:prstGeom prst="rect">
              <a:avLst/>
            </a:prstGeom>
            <a:noFill/>
            <a:ln w="9525" algn="in">
              <a:noFill/>
              <a:miter lim="800000"/>
              <a:headEnd/>
              <a:tailEnd/>
            </a:ln>
            <a:effectLst/>
          </p:spPr>
        </p:pic>
        <p:pic>
          <p:nvPicPr>
            <p:cNvPr id="66" name="Picture 42" descr="legende_routeur_V2"/>
            <p:cNvPicPr>
              <a:picLocks noChangeAspect="1" noChangeArrowheads="1"/>
            </p:cNvPicPr>
            <p:nvPr/>
          </p:nvPicPr>
          <p:blipFill>
            <a:blip r:embed="rId11" cstate="print"/>
            <a:srcRect/>
            <a:stretch>
              <a:fillRect/>
            </a:stretch>
          </p:blipFill>
          <p:spPr bwMode="auto">
            <a:xfrm>
              <a:off x="111780150" y="111111537"/>
              <a:ext cx="780682" cy="330508"/>
            </a:xfrm>
            <a:prstGeom prst="rect">
              <a:avLst/>
            </a:prstGeom>
            <a:noFill/>
            <a:ln w="9525" algn="in">
              <a:noFill/>
              <a:miter lim="800000"/>
              <a:headEnd/>
              <a:tailEnd/>
            </a:ln>
            <a:effectLst/>
          </p:spPr>
        </p:pic>
        <p:pic>
          <p:nvPicPr>
            <p:cNvPr id="67" name="Picture 43" descr="legende_routeur_V2"/>
            <p:cNvPicPr>
              <a:picLocks noChangeAspect="1" noChangeArrowheads="1"/>
            </p:cNvPicPr>
            <p:nvPr/>
          </p:nvPicPr>
          <p:blipFill>
            <a:blip r:embed="rId11" cstate="print"/>
            <a:srcRect/>
            <a:stretch>
              <a:fillRect/>
            </a:stretch>
          </p:blipFill>
          <p:spPr bwMode="auto">
            <a:xfrm>
              <a:off x="110448150" y="110946283"/>
              <a:ext cx="780682" cy="330508"/>
            </a:xfrm>
            <a:prstGeom prst="rect">
              <a:avLst/>
            </a:prstGeom>
            <a:noFill/>
            <a:ln w="9525" algn="in">
              <a:noFill/>
              <a:miter lim="800000"/>
              <a:headEnd/>
              <a:tailEnd/>
            </a:ln>
            <a:effectLst/>
          </p:spPr>
        </p:pic>
        <p:pic>
          <p:nvPicPr>
            <p:cNvPr id="68" name="Picture 44" descr="legende_routeur_V2"/>
            <p:cNvPicPr>
              <a:picLocks noChangeAspect="1" noChangeArrowheads="1"/>
            </p:cNvPicPr>
            <p:nvPr/>
          </p:nvPicPr>
          <p:blipFill>
            <a:blip r:embed="rId11" cstate="print"/>
            <a:srcRect/>
            <a:stretch>
              <a:fillRect/>
            </a:stretch>
          </p:blipFill>
          <p:spPr bwMode="auto">
            <a:xfrm>
              <a:off x="110531468" y="110120013"/>
              <a:ext cx="780682" cy="330508"/>
            </a:xfrm>
            <a:prstGeom prst="rect">
              <a:avLst/>
            </a:prstGeom>
            <a:noFill/>
            <a:ln w="9525" algn="in">
              <a:noFill/>
              <a:miter lim="800000"/>
              <a:headEnd/>
              <a:tailEnd/>
            </a:ln>
            <a:effectLst/>
          </p:spPr>
        </p:pic>
        <p:pic>
          <p:nvPicPr>
            <p:cNvPr id="69" name="Picture 45" descr="legende_routeur_V2"/>
            <p:cNvPicPr>
              <a:picLocks noChangeAspect="1" noChangeArrowheads="1"/>
            </p:cNvPicPr>
            <p:nvPr/>
          </p:nvPicPr>
          <p:blipFill>
            <a:blip r:embed="rId11" cstate="print"/>
            <a:srcRect/>
            <a:stretch>
              <a:fillRect/>
            </a:stretch>
          </p:blipFill>
          <p:spPr bwMode="auto">
            <a:xfrm>
              <a:off x="109955468" y="109688221"/>
              <a:ext cx="780682" cy="330508"/>
            </a:xfrm>
            <a:prstGeom prst="rect">
              <a:avLst/>
            </a:prstGeom>
            <a:noFill/>
            <a:ln w="9525" algn="in">
              <a:noFill/>
              <a:miter lim="800000"/>
              <a:headEnd/>
              <a:tailEnd/>
            </a:ln>
            <a:effectLst/>
          </p:spPr>
        </p:pic>
        <p:pic>
          <p:nvPicPr>
            <p:cNvPr id="70" name="Picture 46" descr="legende_routeur_V2"/>
            <p:cNvPicPr>
              <a:picLocks noChangeAspect="1" noChangeArrowheads="1"/>
            </p:cNvPicPr>
            <p:nvPr/>
          </p:nvPicPr>
          <p:blipFill>
            <a:blip r:embed="rId11" cstate="print"/>
            <a:srcRect/>
            <a:stretch>
              <a:fillRect/>
            </a:stretch>
          </p:blipFill>
          <p:spPr bwMode="auto">
            <a:xfrm>
              <a:off x="110244209" y="109357713"/>
              <a:ext cx="780682" cy="330508"/>
            </a:xfrm>
            <a:prstGeom prst="rect">
              <a:avLst/>
            </a:prstGeom>
            <a:noFill/>
            <a:ln w="9525" algn="in">
              <a:noFill/>
              <a:miter lim="800000"/>
              <a:headEnd/>
              <a:tailEnd/>
            </a:ln>
            <a:effectLst/>
          </p:spPr>
        </p:pic>
        <p:pic>
          <p:nvPicPr>
            <p:cNvPr id="71" name="Picture 47" descr="legende_routeur_V2"/>
            <p:cNvPicPr>
              <a:picLocks noChangeAspect="1" noChangeArrowheads="1"/>
            </p:cNvPicPr>
            <p:nvPr/>
          </p:nvPicPr>
          <p:blipFill>
            <a:blip r:embed="rId11" cstate="print"/>
            <a:srcRect/>
            <a:stretch>
              <a:fillRect/>
            </a:stretch>
          </p:blipFill>
          <p:spPr bwMode="auto">
            <a:xfrm>
              <a:off x="109667468" y="109192459"/>
              <a:ext cx="780682" cy="330508"/>
            </a:xfrm>
            <a:prstGeom prst="rect">
              <a:avLst/>
            </a:prstGeom>
            <a:noFill/>
            <a:ln w="9525" algn="in">
              <a:noFill/>
              <a:miter lim="800000"/>
              <a:headEnd/>
              <a:tailEnd/>
            </a:ln>
            <a:effectLst/>
          </p:spPr>
        </p:pic>
        <p:pic>
          <p:nvPicPr>
            <p:cNvPr id="72" name="Picture 48" descr="legende_routeur_V2"/>
            <p:cNvPicPr>
              <a:picLocks noChangeAspect="1" noChangeArrowheads="1"/>
            </p:cNvPicPr>
            <p:nvPr/>
          </p:nvPicPr>
          <p:blipFill>
            <a:blip r:embed="rId11" cstate="print"/>
            <a:srcRect/>
            <a:stretch>
              <a:fillRect/>
            </a:stretch>
          </p:blipFill>
          <p:spPr bwMode="auto">
            <a:xfrm>
              <a:off x="110345809" y="108861951"/>
              <a:ext cx="780682" cy="330508"/>
            </a:xfrm>
            <a:prstGeom prst="rect">
              <a:avLst/>
            </a:prstGeom>
            <a:noFill/>
            <a:ln w="9525" algn="in">
              <a:noFill/>
              <a:miter lim="800000"/>
              <a:headEnd/>
              <a:tailEnd/>
            </a:ln>
            <a:effectLst/>
          </p:spPr>
        </p:pic>
        <p:pic>
          <p:nvPicPr>
            <p:cNvPr id="73" name="Picture 49" descr="legende_routeur_V2"/>
            <p:cNvPicPr>
              <a:picLocks noChangeAspect="1" noChangeArrowheads="1"/>
            </p:cNvPicPr>
            <p:nvPr/>
          </p:nvPicPr>
          <p:blipFill>
            <a:blip r:embed="rId11" cstate="print"/>
            <a:srcRect/>
            <a:stretch>
              <a:fillRect/>
            </a:stretch>
          </p:blipFill>
          <p:spPr bwMode="auto">
            <a:xfrm>
              <a:off x="111389809" y="107691382"/>
              <a:ext cx="780682" cy="330508"/>
            </a:xfrm>
            <a:prstGeom prst="rect">
              <a:avLst/>
            </a:prstGeom>
            <a:noFill/>
            <a:ln w="9525" algn="in">
              <a:noFill/>
              <a:miter lim="800000"/>
              <a:headEnd/>
              <a:tailEnd/>
            </a:ln>
            <a:effectLst/>
          </p:spPr>
        </p:pic>
        <p:pic>
          <p:nvPicPr>
            <p:cNvPr id="74" name="Picture 50" descr="legende_routeur_V2"/>
            <p:cNvPicPr>
              <a:picLocks noChangeAspect="1" noChangeArrowheads="1"/>
            </p:cNvPicPr>
            <p:nvPr/>
          </p:nvPicPr>
          <p:blipFill>
            <a:blip r:embed="rId11" cstate="print"/>
            <a:srcRect/>
            <a:stretch>
              <a:fillRect/>
            </a:stretch>
          </p:blipFill>
          <p:spPr bwMode="auto">
            <a:xfrm>
              <a:off x="112537980" y="111225075"/>
              <a:ext cx="780682" cy="330508"/>
            </a:xfrm>
            <a:prstGeom prst="rect">
              <a:avLst/>
            </a:prstGeom>
            <a:noFill/>
            <a:ln w="9525" algn="in">
              <a:noFill/>
              <a:miter lim="800000"/>
              <a:headEnd/>
              <a:tailEnd/>
            </a:ln>
            <a:effectLst/>
          </p:spPr>
        </p:pic>
        <p:pic>
          <p:nvPicPr>
            <p:cNvPr id="75" name="Picture 51" descr="legende_routeur_V2"/>
            <p:cNvPicPr>
              <a:picLocks noChangeAspect="1" noChangeArrowheads="1"/>
            </p:cNvPicPr>
            <p:nvPr/>
          </p:nvPicPr>
          <p:blipFill>
            <a:blip r:embed="rId11" cstate="print"/>
            <a:srcRect/>
            <a:stretch>
              <a:fillRect/>
            </a:stretch>
          </p:blipFill>
          <p:spPr bwMode="auto">
            <a:xfrm>
              <a:off x="112498809" y="108383775"/>
              <a:ext cx="780682" cy="330508"/>
            </a:xfrm>
            <a:prstGeom prst="rect">
              <a:avLst/>
            </a:prstGeom>
            <a:noFill/>
            <a:ln w="9525" algn="in">
              <a:noFill/>
              <a:miter lim="800000"/>
              <a:headEnd/>
              <a:tailEnd/>
            </a:ln>
            <a:effectLst/>
          </p:spPr>
        </p:pic>
        <p:pic>
          <p:nvPicPr>
            <p:cNvPr id="76" name="Picture 52" descr="legende_routeur_V2"/>
            <p:cNvPicPr>
              <a:picLocks noChangeAspect="1" noChangeArrowheads="1"/>
            </p:cNvPicPr>
            <p:nvPr/>
          </p:nvPicPr>
          <p:blipFill>
            <a:blip r:embed="rId11" cstate="print"/>
            <a:srcRect/>
            <a:stretch>
              <a:fillRect/>
            </a:stretch>
          </p:blipFill>
          <p:spPr bwMode="auto">
            <a:xfrm>
              <a:off x="111947062" y="108383775"/>
              <a:ext cx="780682" cy="330508"/>
            </a:xfrm>
            <a:prstGeom prst="rect">
              <a:avLst/>
            </a:prstGeom>
            <a:noFill/>
            <a:ln w="9525" algn="in">
              <a:noFill/>
              <a:miter lim="800000"/>
              <a:headEnd/>
              <a:tailEnd/>
            </a:ln>
            <a:effectLst/>
          </p:spPr>
        </p:pic>
        <p:pic>
          <p:nvPicPr>
            <p:cNvPr id="77" name="Picture 53" descr="legende_routeur_V2"/>
            <p:cNvPicPr>
              <a:picLocks noChangeAspect="1" noChangeArrowheads="1"/>
            </p:cNvPicPr>
            <p:nvPr/>
          </p:nvPicPr>
          <p:blipFill>
            <a:blip r:embed="rId11" cstate="print"/>
            <a:srcRect/>
            <a:stretch>
              <a:fillRect/>
            </a:stretch>
          </p:blipFill>
          <p:spPr bwMode="auto">
            <a:xfrm>
              <a:off x="112490539" y="110222083"/>
              <a:ext cx="780682" cy="330508"/>
            </a:xfrm>
            <a:prstGeom prst="rect">
              <a:avLst/>
            </a:prstGeom>
            <a:noFill/>
            <a:ln w="9525" algn="in">
              <a:noFill/>
              <a:miter lim="800000"/>
              <a:headEnd/>
              <a:tailEnd/>
            </a:ln>
            <a:effectLst/>
          </p:spPr>
        </p:pic>
        <p:pic>
          <p:nvPicPr>
            <p:cNvPr id="78" name="Picture 54" descr="legende_routeur_V2"/>
            <p:cNvPicPr>
              <a:picLocks noChangeAspect="1" noChangeArrowheads="1"/>
            </p:cNvPicPr>
            <p:nvPr/>
          </p:nvPicPr>
          <p:blipFill>
            <a:blip r:embed="rId11" cstate="print"/>
            <a:srcRect/>
            <a:stretch>
              <a:fillRect/>
            </a:stretch>
          </p:blipFill>
          <p:spPr bwMode="auto">
            <a:xfrm>
              <a:off x="111556721" y="110120013"/>
              <a:ext cx="780682" cy="330508"/>
            </a:xfrm>
            <a:prstGeom prst="rect">
              <a:avLst/>
            </a:prstGeom>
            <a:noFill/>
            <a:ln w="9525" algn="in">
              <a:noFill/>
              <a:miter lim="800000"/>
              <a:headEnd/>
              <a:tailEnd/>
            </a:ln>
            <a:effectLst/>
          </p:spPr>
        </p:pic>
        <p:pic>
          <p:nvPicPr>
            <p:cNvPr id="79" name="Picture 55" descr="legende_routeur_V2"/>
            <p:cNvPicPr>
              <a:picLocks noChangeAspect="1" noChangeArrowheads="1"/>
            </p:cNvPicPr>
            <p:nvPr/>
          </p:nvPicPr>
          <p:blipFill>
            <a:blip r:embed="rId11" cstate="print"/>
            <a:srcRect/>
            <a:stretch>
              <a:fillRect/>
            </a:stretch>
          </p:blipFill>
          <p:spPr bwMode="auto">
            <a:xfrm>
              <a:off x="112785124" y="109522967"/>
              <a:ext cx="780682" cy="330508"/>
            </a:xfrm>
            <a:prstGeom prst="rect">
              <a:avLst/>
            </a:prstGeom>
            <a:noFill/>
            <a:ln w="9525" algn="in">
              <a:noFill/>
              <a:miter lim="800000"/>
              <a:headEnd/>
              <a:tailEnd/>
            </a:ln>
            <a:effectLst/>
          </p:spPr>
        </p:pic>
        <p:pic>
          <p:nvPicPr>
            <p:cNvPr id="80" name="Picture 56" descr="legende_routeur_V2"/>
            <p:cNvPicPr>
              <a:picLocks noChangeAspect="1" noChangeArrowheads="1"/>
            </p:cNvPicPr>
            <p:nvPr/>
          </p:nvPicPr>
          <p:blipFill>
            <a:blip r:embed="rId11" cstate="print"/>
            <a:srcRect/>
            <a:stretch>
              <a:fillRect/>
            </a:stretch>
          </p:blipFill>
          <p:spPr bwMode="auto">
            <a:xfrm>
              <a:off x="112928321" y="110583871"/>
              <a:ext cx="780682" cy="330508"/>
            </a:xfrm>
            <a:prstGeom prst="rect">
              <a:avLst/>
            </a:prstGeom>
            <a:noFill/>
            <a:ln w="9525" algn="in">
              <a:noFill/>
              <a:miter lim="800000"/>
              <a:headEnd/>
              <a:tailEnd/>
            </a:ln>
            <a:effectLst/>
          </p:spPr>
        </p:pic>
        <p:pic>
          <p:nvPicPr>
            <p:cNvPr id="81" name="Picture 57" descr="legende_routeur_V2"/>
            <p:cNvPicPr>
              <a:picLocks noChangeAspect="1" noChangeArrowheads="1"/>
            </p:cNvPicPr>
            <p:nvPr/>
          </p:nvPicPr>
          <p:blipFill>
            <a:blip r:embed="rId11" cstate="print"/>
            <a:srcRect/>
            <a:stretch>
              <a:fillRect/>
            </a:stretch>
          </p:blipFill>
          <p:spPr bwMode="auto">
            <a:xfrm>
              <a:off x="112889150" y="109027205"/>
              <a:ext cx="780682" cy="330508"/>
            </a:xfrm>
            <a:prstGeom prst="rect">
              <a:avLst/>
            </a:prstGeom>
            <a:noFill/>
            <a:ln w="9525" algn="in">
              <a:noFill/>
              <a:miter lim="800000"/>
              <a:headEnd/>
              <a:tailEnd/>
            </a:ln>
            <a:effectLst/>
          </p:spPr>
        </p:pic>
        <p:pic>
          <p:nvPicPr>
            <p:cNvPr id="82" name="Picture 58" descr="legende_routeur_V2"/>
            <p:cNvPicPr>
              <a:picLocks noChangeAspect="1" noChangeArrowheads="1"/>
            </p:cNvPicPr>
            <p:nvPr/>
          </p:nvPicPr>
          <p:blipFill>
            <a:blip r:embed="rId11" cstate="print"/>
            <a:srcRect/>
            <a:stretch>
              <a:fillRect/>
            </a:stretch>
          </p:blipFill>
          <p:spPr bwMode="auto">
            <a:xfrm>
              <a:off x="113062039" y="108714283"/>
              <a:ext cx="780682" cy="330508"/>
            </a:xfrm>
            <a:prstGeom prst="rect">
              <a:avLst/>
            </a:prstGeom>
            <a:noFill/>
            <a:ln w="9525" algn="in">
              <a:noFill/>
              <a:miter lim="800000"/>
              <a:headEnd/>
              <a:tailEnd/>
            </a:ln>
            <a:effectLst/>
          </p:spPr>
        </p:pic>
        <p:pic>
          <p:nvPicPr>
            <p:cNvPr id="83" name="Picture 59" descr="legende_routeur_V2"/>
            <p:cNvPicPr>
              <a:picLocks noChangeAspect="1" noChangeArrowheads="1"/>
            </p:cNvPicPr>
            <p:nvPr/>
          </p:nvPicPr>
          <p:blipFill>
            <a:blip r:embed="rId11" cstate="print"/>
            <a:srcRect/>
            <a:stretch>
              <a:fillRect/>
            </a:stretch>
          </p:blipFill>
          <p:spPr bwMode="auto">
            <a:xfrm>
              <a:off x="110999468" y="108074521"/>
              <a:ext cx="780682" cy="330508"/>
            </a:xfrm>
            <a:prstGeom prst="rect">
              <a:avLst/>
            </a:prstGeom>
            <a:noFill/>
            <a:ln w="9525" algn="in">
              <a:noFill/>
              <a:miter lim="800000"/>
              <a:headEnd/>
              <a:tailEnd/>
            </a:ln>
            <a:effectLst/>
          </p:spPr>
        </p:pic>
        <p:pic>
          <p:nvPicPr>
            <p:cNvPr id="84" name="Picture 60" descr="legende_routeur_V2"/>
            <p:cNvPicPr>
              <a:picLocks noChangeAspect="1" noChangeArrowheads="1"/>
            </p:cNvPicPr>
            <p:nvPr/>
          </p:nvPicPr>
          <p:blipFill>
            <a:blip r:embed="rId11" cstate="print"/>
            <a:srcRect/>
            <a:stretch>
              <a:fillRect/>
            </a:stretch>
          </p:blipFill>
          <p:spPr bwMode="auto">
            <a:xfrm>
              <a:off x="110288825" y="108218521"/>
              <a:ext cx="780682" cy="330508"/>
            </a:xfrm>
            <a:prstGeom prst="rect">
              <a:avLst/>
            </a:prstGeom>
            <a:noFill/>
            <a:ln w="9525" algn="in">
              <a:noFill/>
              <a:miter lim="800000"/>
              <a:headEnd/>
              <a:tailEnd/>
            </a:ln>
            <a:effectLst/>
          </p:spPr>
        </p:pic>
        <p:pic>
          <p:nvPicPr>
            <p:cNvPr id="85" name="Picture 61" descr="legende_routeur_V2"/>
            <p:cNvPicPr>
              <a:picLocks noChangeAspect="1" noChangeArrowheads="1"/>
            </p:cNvPicPr>
            <p:nvPr/>
          </p:nvPicPr>
          <p:blipFill>
            <a:blip r:embed="rId11" cstate="print"/>
            <a:srcRect/>
            <a:stretch>
              <a:fillRect/>
            </a:stretch>
          </p:blipFill>
          <p:spPr bwMode="auto">
            <a:xfrm>
              <a:off x="112463229" y="108861951"/>
              <a:ext cx="780682" cy="330508"/>
            </a:xfrm>
            <a:prstGeom prst="rect">
              <a:avLst/>
            </a:prstGeom>
            <a:noFill/>
            <a:ln w="9525" algn="in">
              <a:noFill/>
              <a:miter lim="800000"/>
              <a:headEnd/>
              <a:tailEnd/>
            </a:ln>
            <a:effectLst/>
          </p:spPr>
        </p:pic>
        <p:pic>
          <p:nvPicPr>
            <p:cNvPr id="86" name="Picture 62" descr="legende_routeur_V2"/>
            <p:cNvPicPr>
              <a:picLocks noChangeAspect="1" noChangeArrowheads="1"/>
            </p:cNvPicPr>
            <p:nvPr/>
          </p:nvPicPr>
          <p:blipFill>
            <a:blip r:embed="rId11" cstate="print"/>
            <a:srcRect/>
            <a:stretch>
              <a:fillRect/>
            </a:stretch>
          </p:blipFill>
          <p:spPr bwMode="auto">
            <a:xfrm>
              <a:off x="113062039" y="109954759"/>
              <a:ext cx="780682" cy="330508"/>
            </a:xfrm>
            <a:prstGeom prst="rect">
              <a:avLst/>
            </a:prstGeom>
            <a:noFill/>
            <a:ln w="9525" algn="in">
              <a:noFill/>
              <a:miter lim="800000"/>
              <a:headEnd/>
              <a:tailEnd/>
            </a:ln>
            <a:effectLst/>
          </p:spPr>
        </p:pic>
        <p:pic>
          <p:nvPicPr>
            <p:cNvPr id="87" name="Picture 63" descr="legende_routeur_V2"/>
            <p:cNvPicPr>
              <a:picLocks noChangeAspect="1" noChangeArrowheads="1"/>
            </p:cNvPicPr>
            <p:nvPr/>
          </p:nvPicPr>
          <p:blipFill>
            <a:blip r:embed="rId11" cstate="print"/>
            <a:srcRect/>
            <a:stretch>
              <a:fillRect/>
            </a:stretch>
          </p:blipFill>
          <p:spPr bwMode="auto">
            <a:xfrm>
              <a:off x="112671698" y="110875052"/>
              <a:ext cx="780682" cy="330508"/>
            </a:xfrm>
            <a:prstGeom prst="rect">
              <a:avLst/>
            </a:prstGeom>
            <a:noFill/>
            <a:ln w="9525" algn="in">
              <a:noFill/>
              <a:miter lim="800000"/>
              <a:headEnd/>
              <a:tailEnd/>
            </a:ln>
            <a:effectLst/>
          </p:spPr>
        </p:pic>
        <p:pic>
          <p:nvPicPr>
            <p:cNvPr id="88" name="Picture 64" descr="legende_routeur_V2"/>
            <p:cNvPicPr>
              <a:picLocks noChangeAspect="1" noChangeArrowheads="1"/>
            </p:cNvPicPr>
            <p:nvPr/>
          </p:nvPicPr>
          <p:blipFill>
            <a:blip r:embed="rId11" cstate="print"/>
            <a:srcRect/>
            <a:stretch>
              <a:fillRect/>
            </a:stretch>
          </p:blipFill>
          <p:spPr bwMode="auto">
            <a:xfrm>
              <a:off x="111556721" y="111442045"/>
              <a:ext cx="780682" cy="330508"/>
            </a:xfrm>
            <a:prstGeom prst="rect">
              <a:avLst/>
            </a:prstGeom>
            <a:noFill/>
            <a:ln w="9525" algn="in">
              <a:noFill/>
              <a:miter lim="800000"/>
              <a:headEnd/>
              <a:tailEnd/>
            </a:ln>
            <a:effectLst/>
          </p:spPr>
        </p:pic>
        <p:pic>
          <p:nvPicPr>
            <p:cNvPr id="89" name="Picture 65" descr="legende_routeur_V2"/>
            <p:cNvPicPr>
              <a:picLocks noChangeAspect="1" noChangeArrowheads="1"/>
            </p:cNvPicPr>
            <p:nvPr/>
          </p:nvPicPr>
          <p:blipFill>
            <a:blip r:embed="rId11" cstate="print"/>
            <a:srcRect/>
            <a:stretch>
              <a:fillRect/>
            </a:stretch>
          </p:blipFill>
          <p:spPr bwMode="auto">
            <a:xfrm>
              <a:off x="110999468" y="111111537"/>
              <a:ext cx="780682" cy="330508"/>
            </a:xfrm>
            <a:prstGeom prst="rect">
              <a:avLst/>
            </a:prstGeom>
            <a:noFill/>
            <a:ln w="9525" algn="in">
              <a:noFill/>
              <a:miter lim="800000"/>
              <a:headEnd/>
              <a:tailEnd/>
            </a:ln>
            <a:effectLst/>
          </p:spPr>
        </p:pic>
        <p:pic>
          <p:nvPicPr>
            <p:cNvPr id="90" name="Picture 66" descr="legende_routeur_V2"/>
            <p:cNvPicPr>
              <a:picLocks noChangeAspect="1" noChangeArrowheads="1"/>
            </p:cNvPicPr>
            <p:nvPr/>
          </p:nvPicPr>
          <p:blipFill>
            <a:blip r:embed="rId11" cstate="print"/>
            <a:srcRect/>
            <a:stretch>
              <a:fillRect/>
            </a:stretch>
          </p:blipFill>
          <p:spPr bwMode="auto">
            <a:xfrm>
              <a:off x="110776039" y="111442045"/>
              <a:ext cx="780682" cy="330508"/>
            </a:xfrm>
            <a:prstGeom prst="rect">
              <a:avLst/>
            </a:prstGeom>
            <a:noFill/>
            <a:ln w="9525" algn="in">
              <a:noFill/>
              <a:miter lim="800000"/>
              <a:headEnd/>
              <a:tailEnd/>
            </a:ln>
            <a:effectLst/>
          </p:spPr>
        </p:pic>
        <p:pic>
          <p:nvPicPr>
            <p:cNvPr id="91" name="Picture 67" descr="legende_antenne"/>
            <p:cNvPicPr>
              <a:picLocks noChangeAspect="1" noChangeArrowheads="1"/>
            </p:cNvPicPr>
            <p:nvPr/>
          </p:nvPicPr>
          <p:blipFill>
            <a:blip r:embed="rId12" cstate="print"/>
            <a:srcRect/>
            <a:stretch>
              <a:fillRect/>
            </a:stretch>
          </p:blipFill>
          <p:spPr bwMode="auto">
            <a:xfrm>
              <a:off x="112335320" y="110232441"/>
              <a:ext cx="553830" cy="879096"/>
            </a:xfrm>
            <a:prstGeom prst="rect">
              <a:avLst/>
            </a:prstGeom>
            <a:noFill/>
            <a:ln w="9525" algn="in">
              <a:noFill/>
              <a:miter lim="800000"/>
              <a:headEnd/>
              <a:tailEnd/>
            </a:ln>
            <a:effectLst/>
          </p:spPr>
        </p:pic>
        <p:pic>
          <p:nvPicPr>
            <p:cNvPr id="92" name="Picture 68" descr="legende_routeur_V2"/>
            <p:cNvPicPr>
              <a:picLocks noChangeAspect="1" noChangeArrowheads="1"/>
            </p:cNvPicPr>
            <p:nvPr/>
          </p:nvPicPr>
          <p:blipFill>
            <a:blip r:embed="rId11" cstate="print"/>
            <a:srcRect/>
            <a:stretch>
              <a:fillRect/>
            </a:stretch>
          </p:blipFill>
          <p:spPr bwMode="auto">
            <a:xfrm>
              <a:off x="109864281" y="110120013"/>
              <a:ext cx="780682" cy="330508"/>
            </a:xfrm>
            <a:prstGeom prst="rect">
              <a:avLst/>
            </a:prstGeom>
            <a:noFill/>
            <a:ln w="9525" algn="in">
              <a:noFill/>
              <a:miter lim="800000"/>
              <a:headEnd/>
              <a:tailEnd/>
            </a:ln>
            <a:effectLst/>
          </p:spPr>
        </p:pic>
        <p:pic>
          <p:nvPicPr>
            <p:cNvPr id="93" name="Picture 69" descr="legende_routeur_V2"/>
            <p:cNvPicPr>
              <a:picLocks noChangeAspect="1" noChangeArrowheads="1"/>
            </p:cNvPicPr>
            <p:nvPr/>
          </p:nvPicPr>
          <p:blipFill>
            <a:blip r:embed="rId11" cstate="print"/>
            <a:srcRect/>
            <a:stretch>
              <a:fillRect/>
            </a:stretch>
          </p:blipFill>
          <p:spPr bwMode="auto">
            <a:xfrm>
              <a:off x="113004659" y="110285267"/>
              <a:ext cx="780682" cy="330508"/>
            </a:xfrm>
            <a:prstGeom prst="rect">
              <a:avLst/>
            </a:prstGeom>
            <a:noFill/>
            <a:ln w="9525" algn="in">
              <a:noFill/>
              <a:miter lim="800000"/>
              <a:headEnd/>
              <a:tailEnd/>
            </a:ln>
            <a:effectLst/>
          </p:spPr>
        </p:pic>
        <p:pic>
          <p:nvPicPr>
            <p:cNvPr id="94" name="Picture 70" descr="legende_routeur_V2"/>
            <p:cNvPicPr>
              <a:picLocks noChangeAspect="1" noChangeArrowheads="1"/>
            </p:cNvPicPr>
            <p:nvPr/>
          </p:nvPicPr>
          <p:blipFill>
            <a:blip r:embed="rId11" cstate="print"/>
            <a:srcRect/>
            <a:stretch>
              <a:fillRect/>
            </a:stretch>
          </p:blipFill>
          <p:spPr bwMode="auto">
            <a:xfrm>
              <a:off x="110531468" y="107777107"/>
              <a:ext cx="780682" cy="330508"/>
            </a:xfrm>
            <a:prstGeom prst="rect">
              <a:avLst/>
            </a:prstGeom>
            <a:noFill/>
            <a:ln w="9525" algn="in">
              <a:noFill/>
              <a:miter lim="800000"/>
              <a:headEnd/>
              <a:tailEnd/>
            </a:ln>
            <a:effectLst/>
          </p:spPr>
        </p:pic>
        <p:pic>
          <p:nvPicPr>
            <p:cNvPr id="95" name="Picture 71" descr="legende_routeur_V2"/>
            <p:cNvPicPr>
              <a:picLocks noChangeAspect="1" noChangeArrowheads="1"/>
            </p:cNvPicPr>
            <p:nvPr/>
          </p:nvPicPr>
          <p:blipFill>
            <a:blip r:embed="rId11" cstate="print"/>
            <a:srcRect/>
            <a:stretch>
              <a:fillRect/>
            </a:stretch>
          </p:blipFill>
          <p:spPr bwMode="auto">
            <a:xfrm>
              <a:off x="110007009" y="110450521"/>
              <a:ext cx="780682" cy="330508"/>
            </a:xfrm>
            <a:prstGeom prst="rect">
              <a:avLst/>
            </a:prstGeom>
            <a:noFill/>
            <a:ln w="9525" algn="in">
              <a:noFill/>
              <a:miter lim="800000"/>
              <a:headEnd/>
              <a:tailEnd/>
            </a:ln>
            <a:effectLst/>
          </p:spPr>
        </p:pic>
      </p:grpSp>
      <p:sp>
        <p:nvSpPr>
          <p:cNvPr id="96" name="ZoneTexte 95"/>
          <p:cNvSpPr txBox="1"/>
          <p:nvPr/>
        </p:nvSpPr>
        <p:spPr>
          <a:xfrm>
            <a:off x="8100392" y="2996952"/>
            <a:ext cx="780919" cy="369332"/>
          </a:xfrm>
          <a:prstGeom prst="rect">
            <a:avLst/>
          </a:prstGeom>
          <a:solidFill>
            <a:schemeClr val="bg1"/>
          </a:solidFill>
        </p:spPr>
        <p:txBody>
          <a:bodyPr wrap="none" rtlCol="0">
            <a:spAutoFit/>
          </a:bodyPr>
          <a:lstStyle/>
          <a:p>
            <a:r>
              <a:rPr lang="fr-FR" dirty="0"/>
              <a:t>HTTP</a:t>
            </a:r>
            <a:r>
              <a:rPr lang="fr-FR" b="1" dirty="0"/>
              <a:t>S</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Forme libre 65"/>
          <p:cNvSpPr/>
          <p:nvPr/>
        </p:nvSpPr>
        <p:spPr>
          <a:xfrm>
            <a:off x="7452320" y="1628800"/>
            <a:ext cx="1227221" cy="1106905"/>
          </a:xfrm>
          <a:custGeom>
            <a:avLst/>
            <a:gdLst>
              <a:gd name="connsiteX0" fmla="*/ 0 w 1227221"/>
              <a:gd name="connsiteY0" fmla="*/ 1106905 h 1106905"/>
              <a:gd name="connsiteX1" fmla="*/ 890336 w 1227221"/>
              <a:gd name="connsiteY1" fmla="*/ 601578 h 1106905"/>
              <a:gd name="connsiteX2" fmla="*/ 1227221 w 1227221"/>
              <a:gd name="connsiteY2" fmla="*/ 0 h 1106905"/>
            </a:gdLst>
            <a:ahLst/>
            <a:cxnLst>
              <a:cxn ang="0">
                <a:pos x="connsiteX0" y="connsiteY0"/>
              </a:cxn>
              <a:cxn ang="0">
                <a:pos x="connsiteX1" y="connsiteY1"/>
              </a:cxn>
              <a:cxn ang="0">
                <a:pos x="connsiteX2" y="connsiteY2"/>
              </a:cxn>
            </a:cxnLst>
            <a:rect l="l" t="t" r="r" b="b"/>
            <a:pathLst>
              <a:path w="1227221" h="1106905">
                <a:moveTo>
                  <a:pt x="0" y="1106905"/>
                </a:moveTo>
                <a:cubicBezTo>
                  <a:pt x="342899" y="946483"/>
                  <a:pt x="685799" y="786062"/>
                  <a:pt x="890336" y="601578"/>
                </a:cubicBezTo>
                <a:cubicBezTo>
                  <a:pt x="1094873" y="417094"/>
                  <a:pt x="1161047" y="208547"/>
                  <a:pt x="1227221" y="0"/>
                </a:cubicBezTo>
              </a:path>
            </a:pathLst>
          </a:custGeom>
          <a:ln w="3810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p>
        </p:txBody>
      </p:sp>
      <p:pic>
        <p:nvPicPr>
          <p:cNvPr id="67" name="Picture 2" descr="legende_serveur_1"/>
          <p:cNvPicPr>
            <a:picLocks noChangeAspect="1" noChangeArrowheads="1"/>
          </p:cNvPicPr>
          <p:nvPr/>
        </p:nvPicPr>
        <p:blipFill>
          <a:blip r:embed="rId3" cstate="print"/>
          <a:srcRect/>
          <a:stretch>
            <a:fillRect/>
          </a:stretch>
        </p:blipFill>
        <p:spPr bwMode="auto">
          <a:xfrm>
            <a:off x="6588224" y="620688"/>
            <a:ext cx="2555776" cy="1648289"/>
          </a:xfrm>
          <a:prstGeom prst="rect">
            <a:avLst/>
          </a:prstGeom>
          <a:noFill/>
          <a:ln w="9525" algn="in">
            <a:noFill/>
            <a:miter lim="800000"/>
            <a:headEnd/>
            <a:tailEnd/>
          </a:ln>
          <a:effectLst/>
        </p:spPr>
      </p:pic>
      <p:sp>
        <p:nvSpPr>
          <p:cNvPr id="2" name="Titre 1"/>
          <p:cNvSpPr>
            <a:spLocks noGrp="1"/>
          </p:cNvSpPr>
          <p:nvPr>
            <p:ph type="ctrTitle"/>
          </p:nvPr>
        </p:nvSpPr>
        <p:spPr>
          <a:xfrm>
            <a:off x="395536" y="548681"/>
            <a:ext cx="1800200" cy="432047"/>
          </a:xfrm>
        </p:spPr>
        <p:txBody>
          <a:bodyPr>
            <a:noAutofit/>
          </a:bodyPr>
          <a:lstStyle/>
          <a:p>
            <a:r>
              <a:rPr lang="fr-FR" sz="2400" dirty="0"/>
              <a:t>ETAPE n°8-5</a:t>
            </a:r>
          </a:p>
        </p:txBody>
      </p:sp>
      <p:grpSp>
        <p:nvGrpSpPr>
          <p:cNvPr id="3" name="Groupe 13"/>
          <p:cNvGrpSpPr/>
          <p:nvPr/>
        </p:nvGrpSpPr>
        <p:grpSpPr>
          <a:xfrm>
            <a:off x="403225" y="74613"/>
            <a:ext cx="8417247" cy="442912"/>
            <a:chOff x="403225" y="74613"/>
            <a:chExt cx="8417247" cy="442912"/>
          </a:xfrm>
        </p:grpSpPr>
        <p:pic>
          <p:nvPicPr>
            <p:cNvPr id="1026" name="Groupe 32"/>
            <p:cNvPicPr>
              <a:picLocks noChangeArrowheads="1"/>
            </p:cNvPicPr>
            <p:nvPr/>
          </p:nvPicPr>
          <p:blipFill>
            <a:blip r:embed="rId4" cstate="print"/>
            <a:srcRect b="21065"/>
            <a:stretch>
              <a:fillRect/>
            </a:stretch>
          </p:blipFill>
          <p:spPr bwMode="auto">
            <a:xfrm>
              <a:off x="7383785" y="74613"/>
              <a:ext cx="1436687" cy="433387"/>
            </a:xfrm>
            <a:prstGeom prst="rect">
              <a:avLst/>
            </a:prstGeom>
            <a:noFill/>
          </p:spPr>
        </p:pic>
        <p:sp>
          <p:nvSpPr>
            <p:cNvPr id="1027" name="Text Box 3"/>
            <p:cNvSpPr txBox="1">
              <a:spLocks noChangeArrowheads="1"/>
            </p:cNvSpPr>
            <p:nvPr/>
          </p:nvSpPr>
          <p:spPr bwMode="auto">
            <a:xfrm>
              <a:off x="8400231" y="206375"/>
              <a:ext cx="348233" cy="277813"/>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fr-FR" sz="1600" b="1" i="0" u="none" strike="noStrike" cap="none" normalizeH="0" baseline="0" dirty="0">
                  <a:ln>
                    <a:noFill/>
                  </a:ln>
                  <a:solidFill>
                    <a:srgbClr val="FFFFFF"/>
                  </a:solidFill>
                  <a:effectLst/>
                  <a:latin typeface="Calibri" pitchFamily="34" charset="0"/>
                  <a:cs typeface="Arial" pitchFamily="34" charset="0"/>
                </a:rPr>
                <a:t>3</a:t>
              </a:r>
              <a:endParaRPr kumimoji="0" lang="fr-FR" sz="1800" b="0" i="0" u="none" strike="noStrike" cap="none" normalizeH="0" baseline="0" dirty="0">
                <a:ln>
                  <a:noFill/>
                </a:ln>
                <a:solidFill>
                  <a:schemeClr val="tx1"/>
                </a:solidFill>
                <a:effectLst/>
                <a:latin typeface="Arial" pitchFamily="34" charset="0"/>
                <a:cs typeface="Arial" pitchFamily="34" charset="0"/>
              </a:endParaRPr>
            </a:p>
          </p:txBody>
        </p:sp>
        <p:pic>
          <p:nvPicPr>
            <p:cNvPr id="1029" name="Groupe 31"/>
            <p:cNvPicPr>
              <a:picLocks noChangeArrowheads="1"/>
            </p:cNvPicPr>
            <p:nvPr/>
          </p:nvPicPr>
          <p:blipFill>
            <a:blip r:embed="rId5" cstate="print"/>
            <a:srcRect b="21065"/>
            <a:stretch>
              <a:fillRect/>
            </a:stretch>
          </p:blipFill>
          <p:spPr bwMode="auto">
            <a:xfrm>
              <a:off x="4644008" y="74613"/>
              <a:ext cx="2763837" cy="433387"/>
            </a:xfrm>
            <a:prstGeom prst="rect">
              <a:avLst/>
            </a:prstGeom>
            <a:noFill/>
          </p:spPr>
        </p:pic>
        <p:pic>
          <p:nvPicPr>
            <p:cNvPr id="1030" name="Picture 6" descr="Logo---quadri---academie-orleans-tours"/>
            <p:cNvPicPr>
              <a:picLocks noChangeAspect="1" noChangeArrowheads="1"/>
            </p:cNvPicPr>
            <p:nvPr/>
          </p:nvPicPr>
          <p:blipFill>
            <a:blip r:embed="rId6" cstate="print"/>
            <a:srcRect l="6763" t="11957" r="7637" b="11494"/>
            <a:stretch>
              <a:fillRect/>
            </a:stretch>
          </p:blipFill>
          <p:spPr bwMode="auto">
            <a:xfrm>
              <a:off x="403225" y="74613"/>
              <a:ext cx="784225" cy="442912"/>
            </a:xfrm>
            <a:prstGeom prst="rect">
              <a:avLst/>
            </a:prstGeom>
            <a:noFill/>
          </p:spPr>
        </p:pic>
        <p:sp>
          <p:nvSpPr>
            <p:cNvPr id="1031" name="Text Box 7"/>
            <p:cNvSpPr txBox="1">
              <a:spLocks noChangeArrowheads="1"/>
            </p:cNvSpPr>
            <p:nvPr/>
          </p:nvSpPr>
          <p:spPr bwMode="auto">
            <a:xfrm>
              <a:off x="1352550" y="179388"/>
              <a:ext cx="1617663" cy="277812"/>
            </a:xfrm>
            <a:prstGeom prst="rect">
              <a:avLst/>
            </a:prstGeom>
            <a:noFill/>
            <a:ln w="9525">
              <a:noFill/>
              <a:miter lim="800000"/>
              <a:headEnd/>
              <a:tailEnd/>
            </a:ln>
          </p:spPr>
          <p:txBody>
            <a:bodyPr vert="horz" wrap="square" lIns="91440" tIns="45720" rIns="91440" bIns="4572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fr-FR" sz="1100" b="0" i="0" u="none" strike="noStrike" cap="none" normalizeH="0" baseline="0">
                  <a:ln>
                    <a:noFill/>
                  </a:ln>
                  <a:solidFill>
                    <a:srgbClr val="808080"/>
                  </a:solidFill>
                  <a:effectLst/>
                  <a:latin typeface="Calibri" pitchFamily="34" charset="0"/>
                  <a:cs typeface="Arial" pitchFamily="34" charset="0"/>
                </a:rPr>
                <a:t>B.O du 29 février 2024</a:t>
              </a:r>
              <a:endParaRPr kumimoji="0" lang="fr-FR" sz="1800" b="0" i="0" u="none" strike="noStrike" cap="none" normalizeH="0" baseline="0">
                <a:ln>
                  <a:noFill/>
                </a:ln>
                <a:solidFill>
                  <a:schemeClr val="tx1"/>
                </a:solidFill>
                <a:effectLst/>
                <a:latin typeface="Arial" pitchFamily="34" charset="0"/>
                <a:cs typeface="Arial" pitchFamily="34" charset="0"/>
              </a:endParaRPr>
            </a:p>
          </p:txBody>
        </p:sp>
        <p:sp>
          <p:nvSpPr>
            <p:cNvPr id="1032" name="Text Box 8"/>
            <p:cNvSpPr txBox="1">
              <a:spLocks noChangeArrowheads="1"/>
            </p:cNvSpPr>
            <p:nvPr/>
          </p:nvSpPr>
          <p:spPr bwMode="auto">
            <a:xfrm>
              <a:off x="7704000" y="206375"/>
              <a:ext cx="276225" cy="276225"/>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fr-FR" sz="1600" b="1" i="0" u="none" strike="noStrike" cap="none" normalizeH="0" baseline="0" dirty="0">
                  <a:ln>
                    <a:noFill/>
                  </a:ln>
                  <a:solidFill>
                    <a:srgbClr val="FFFFFF"/>
                  </a:solidFill>
                  <a:effectLst/>
                  <a:latin typeface="Calibri" pitchFamily="34" charset="0"/>
                  <a:cs typeface="Arial" pitchFamily="34" charset="0"/>
                </a:rPr>
                <a:t>5</a:t>
              </a:r>
              <a:endParaRPr kumimoji="0" lang="fr-FR" sz="1800" b="0" i="0" u="none" strike="noStrike" cap="none" normalizeH="0" baseline="0" dirty="0">
                <a:ln>
                  <a:noFill/>
                </a:ln>
                <a:solidFill>
                  <a:schemeClr val="tx1"/>
                </a:solidFill>
                <a:effectLst/>
                <a:latin typeface="Arial" pitchFamily="34" charset="0"/>
                <a:cs typeface="Arial" pitchFamily="34" charset="0"/>
              </a:endParaRPr>
            </a:p>
          </p:txBody>
        </p:sp>
        <p:sp>
          <p:nvSpPr>
            <p:cNvPr id="11" name="Ellipse 10"/>
            <p:cNvSpPr/>
            <p:nvPr/>
          </p:nvSpPr>
          <p:spPr>
            <a:xfrm>
              <a:off x="7740000" y="260648"/>
              <a:ext cx="216024" cy="216024"/>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2" name="Ellipse 11"/>
            <p:cNvSpPr/>
            <p:nvPr/>
          </p:nvSpPr>
          <p:spPr>
            <a:xfrm>
              <a:off x="8100392" y="260648"/>
              <a:ext cx="216024" cy="216024"/>
            </a:xfrm>
            <a:prstGeom prst="ellipse">
              <a:avLst/>
            </a:prstGeom>
            <a:solidFill>
              <a:srgbClr val="AA2C7D"/>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3" name="Ellipse 12"/>
            <p:cNvSpPr/>
            <p:nvPr/>
          </p:nvSpPr>
          <p:spPr>
            <a:xfrm>
              <a:off x="8460432" y="260648"/>
              <a:ext cx="216024" cy="216024"/>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028" name="Text Box 4"/>
            <p:cNvSpPr txBox="1">
              <a:spLocks noChangeArrowheads="1"/>
            </p:cNvSpPr>
            <p:nvPr/>
          </p:nvSpPr>
          <p:spPr bwMode="auto">
            <a:xfrm>
              <a:off x="8010847" y="206375"/>
              <a:ext cx="377577" cy="277813"/>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fr-FR" sz="1600" b="1" i="0" u="none" strike="noStrike" cap="none" normalizeH="0" baseline="0" dirty="0">
                  <a:ln>
                    <a:noFill/>
                  </a:ln>
                  <a:solidFill>
                    <a:srgbClr val="FFFFFF"/>
                  </a:solidFill>
                  <a:effectLst/>
                  <a:latin typeface="Calibri" pitchFamily="34" charset="0"/>
                  <a:cs typeface="Arial" pitchFamily="34" charset="0"/>
                </a:rPr>
                <a:t> 4</a:t>
              </a:r>
              <a:endParaRPr kumimoji="0" lang="fr-FR" sz="1800" b="0" i="0" u="none" strike="noStrike" cap="none" normalizeH="0" baseline="0" dirty="0">
                <a:ln>
                  <a:noFill/>
                </a:ln>
                <a:solidFill>
                  <a:schemeClr val="tx1"/>
                </a:solidFill>
                <a:effectLst/>
                <a:latin typeface="Arial" pitchFamily="34" charset="0"/>
                <a:cs typeface="Arial" pitchFamily="34" charset="0"/>
              </a:endParaRPr>
            </a:p>
          </p:txBody>
        </p:sp>
      </p:grpSp>
      <p:pic>
        <p:nvPicPr>
          <p:cNvPr id="86018" name="Picture 2" descr="legende_modem"/>
          <p:cNvPicPr>
            <a:picLocks noChangeAspect="1" noChangeArrowheads="1"/>
          </p:cNvPicPr>
          <p:nvPr/>
        </p:nvPicPr>
        <p:blipFill>
          <a:blip r:embed="rId7" cstate="print"/>
          <a:srcRect/>
          <a:stretch>
            <a:fillRect/>
          </a:stretch>
        </p:blipFill>
        <p:spPr bwMode="auto">
          <a:xfrm>
            <a:off x="6444208" y="5229200"/>
            <a:ext cx="1797070" cy="723108"/>
          </a:xfrm>
          <a:prstGeom prst="rect">
            <a:avLst/>
          </a:prstGeom>
          <a:noFill/>
          <a:ln w="9525" algn="in">
            <a:noFill/>
            <a:miter lim="800000"/>
            <a:headEnd/>
            <a:tailEnd/>
          </a:ln>
          <a:effectLst/>
        </p:spPr>
      </p:pic>
      <p:pic>
        <p:nvPicPr>
          <p:cNvPr id="86019" name="Picture 3" descr="legende_wifi"/>
          <p:cNvPicPr>
            <a:picLocks noChangeAspect="1" noChangeArrowheads="1"/>
          </p:cNvPicPr>
          <p:nvPr/>
        </p:nvPicPr>
        <p:blipFill>
          <a:blip r:embed="rId8" cstate="print"/>
          <a:srcRect/>
          <a:stretch>
            <a:fillRect/>
          </a:stretch>
        </p:blipFill>
        <p:spPr bwMode="auto">
          <a:xfrm>
            <a:off x="5017196" y="5114092"/>
            <a:ext cx="1643036" cy="1339244"/>
          </a:xfrm>
          <a:prstGeom prst="rect">
            <a:avLst/>
          </a:prstGeom>
          <a:noFill/>
          <a:ln w="9525" algn="in">
            <a:noFill/>
            <a:miter lim="800000"/>
            <a:headEnd/>
            <a:tailEnd/>
          </a:ln>
          <a:effectLst/>
        </p:spPr>
      </p:pic>
      <p:sp>
        <p:nvSpPr>
          <p:cNvPr id="25" name="Forme libre 24"/>
          <p:cNvSpPr/>
          <p:nvPr/>
        </p:nvSpPr>
        <p:spPr>
          <a:xfrm>
            <a:off x="5796136" y="4797152"/>
            <a:ext cx="1681500" cy="1008112"/>
          </a:xfrm>
          <a:custGeom>
            <a:avLst/>
            <a:gdLst>
              <a:gd name="connsiteX0" fmla="*/ 0 w 2113548"/>
              <a:gd name="connsiteY0" fmla="*/ 1239253 h 1239253"/>
              <a:gd name="connsiteX1" fmla="*/ 1203158 w 2113548"/>
              <a:gd name="connsiteY1" fmla="*/ 180474 h 1239253"/>
              <a:gd name="connsiteX2" fmla="*/ 1997243 w 2113548"/>
              <a:gd name="connsiteY2" fmla="*/ 156411 h 1239253"/>
              <a:gd name="connsiteX3" fmla="*/ 1900990 w 2113548"/>
              <a:gd name="connsiteY3" fmla="*/ 589548 h 1239253"/>
            </a:gdLst>
            <a:ahLst/>
            <a:cxnLst>
              <a:cxn ang="0">
                <a:pos x="connsiteX0" y="connsiteY0"/>
              </a:cxn>
              <a:cxn ang="0">
                <a:pos x="connsiteX1" y="connsiteY1"/>
              </a:cxn>
              <a:cxn ang="0">
                <a:pos x="connsiteX2" y="connsiteY2"/>
              </a:cxn>
              <a:cxn ang="0">
                <a:pos x="connsiteX3" y="connsiteY3"/>
              </a:cxn>
            </a:cxnLst>
            <a:rect l="l" t="t" r="r" b="b"/>
            <a:pathLst>
              <a:path w="2113548" h="1239253">
                <a:moveTo>
                  <a:pt x="0" y="1239253"/>
                </a:moveTo>
                <a:cubicBezTo>
                  <a:pt x="435142" y="800100"/>
                  <a:pt x="870284" y="360948"/>
                  <a:pt x="1203158" y="180474"/>
                </a:cubicBezTo>
                <a:cubicBezTo>
                  <a:pt x="1536032" y="0"/>
                  <a:pt x="1880938" y="88232"/>
                  <a:pt x="1997243" y="156411"/>
                </a:cubicBezTo>
                <a:cubicBezTo>
                  <a:pt x="2113548" y="224590"/>
                  <a:pt x="2007269" y="407069"/>
                  <a:pt x="1900990" y="589548"/>
                </a:cubicBezTo>
              </a:path>
            </a:pathLst>
          </a:cu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p>
        </p:txBody>
      </p:sp>
      <p:sp>
        <p:nvSpPr>
          <p:cNvPr id="26" name="Forme libre 25"/>
          <p:cNvSpPr/>
          <p:nvPr/>
        </p:nvSpPr>
        <p:spPr>
          <a:xfrm>
            <a:off x="7665259" y="4221088"/>
            <a:ext cx="1227221" cy="1106905"/>
          </a:xfrm>
          <a:custGeom>
            <a:avLst/>
            <a:gdLst>
              <a:gd name="connsiteX0" fmla="*/ 0 w 1227221"/>
              <a:gd name="connsiteY0" fmla="*/ 1106905 h 1106905"/>
              <a:gd name="connsiteX1" fmla="*/ 890336 w 1227221"/>
              <a:gd name="connsiteY1" fmla="*/ 601578 h 1106905"/>
              <a:gd name="connsiteX2" fmla="*/ 1227221 w 1227221"/>
              <a:gd name="connsiteY2" fmla="*/ 0 h 1106905"/>
            </a:gdLst>
            <a:ahLst/>
            <a:cxnLst>
              <a:cxn ang="0">
                <a:pos x="connsiteX0" y="connsiteY0"/>
              </a:cxn>
              <a:cxn ang="0">
                <a:pos x="connsiteX1" y="connsiteY1"/>
              </a:cxn>
              <a:cxn ang="0">
                <a:pos x="connsiteX2" y="connsiteY2"/>
              </a:cxn>
            </a:cxnLst>
            <a:rect l="l" t="t" r="r" b="b"/>
            <a:pathLst>
              <a:path w="1227221" h="1106905">
                <a:moveTo>
                  <a:pt x="0" y="1106905"/>
                </a:moveTo>
                <a:cubicBezTo>
                  <a:pt x="342899" y="946483"/>
                  <a:pt x="685799" y="786062"/>
                  <a:pt x="890336" y="601578"/>
                </a:cubicBezTo>
                <a:cubicBezTo>
                  <a:pt x="1094873" y="417094"/>
                  <a:pt x="1161047" y="208547"/>
                  <a:pt x="1227221" y="0"/>
                </a:cubicBezTo>
              </a:path>
            </a:pathLst>
          </a:custGeom>
          <a:ln w="3810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p>
        </p:txBody>
      </p:sp>
      <p:sp>
        <p:nvSpPr>
          <p:cNvPr id="65" name="ZoneTexte 64"/>
          <p:cNvSpPr txBox="1"/>
          <p:nvPr/>
        </p:nvSpPr>
        <p:spPr>
          <a:xfrm>
            <a:off x="467544" y="1052736"/>
            <a:ext cx="6120680" cy="4185761"/>
          </a:xfrm>
          <a:prstGeom prst="rect">
            <a:avLst/>
          </a:prstGeom>
          <a:noFill/>
        </p:spPr>
        <p:txBody>
          <a:bodyPr wrap="square" rtlCol="0">
            <a:spAutoFit/>
          </a:bodyPr>
          <a:lstStyle/>
          <a:p>
            <a:pPr algn="just"/>
            <a:r>
              <a:rPr lang="fr-FR" sz="2400" dirty="0"/>
              <a:t>Pour maintenir la confidentialité des données sur le réseau internet, toutes les données sont chiffrées (protocole HTTPS) et donc sécurisées. </a:t>
            </a:r>
          </a:p>
          <a:p>
            <a:pPr algn="just"/>
            <a:r>
              <a:rPr lang="fr-FR" sz="2400" dirty="0"/>
              <a:t>Cependant il </a:t>
            </a:r>
            <a:r>
              <a:rPr lang="fr-FR" sz="2400" b="1" u="sng" dirty="0"/>
              <a:t>déconseillé</a:t>
            </a:r>
            <a:r>
              <a:rPr lang="fr-FR" sz="2400" dirty="0"/>
              <a:t> de changer le mot de passe </a:t>
            </a:r>
            <a:r>
              <a:rPr lang="fr-FR" sz="2400" u="sng" dirty="0"/>
              <a:t>à partir de ce fast-food</a:t>
            </a:r>
            <a:r>
              <a:rPr lang="fr-FR" sz="2400" dirty="0"/>
              <a:t>. Trop dangereux !</a:t>
            </a:r>
          </a:p>
          <a:p>
            <a:pPr algn="just"/>
            <a:endParaRPr lang="fr-FR" sz="2400" dirty="0"/>
          </a:p>
          <a:p>
            <a:pPr algn="just"/>
            <a:r>
              <a:rPr lang="fr-FR" sz="2400" dirty="0"/>
              <a:t>D’où vient la faille de vulnérabilité ?</a:t>
            </a:r>
            <a:endParaRPr lang="fr-FR" sz="2000" dirty="0"/>
          </a:p>
          <a:p>
            <a:pPr fontAlgn="auto"/>
            <a:endParaRPr lang="fr-FR" sz="2000" dirty="0"/>
          </a:p>
          <a:p>
            <a:pPr fontAlgn="auto"/>
            <a:endParaRPr lang="fr-FR" sz="2000" dirty="0"/>
          </a:p>
          <a:p>
            <a:pPr fontAlgn="auto"/>
            <a:endParaRPr lang="fr-FR" sz="2000" dirty="0"/>
          </a:p>
          <a:p>
            <a:pPr fontAlgn="auto"/>
            <a:r>
              <a:rPr lang="fr-FR" sz="2000" dirty="0"/>
              <a:t> </a:t>
            </a:r>
          </a:p>
          <a:p>
            <a:endParaRPr lang="fr-FR" dirty="0"/>
          </a:p>
        </p:txBody>
      </p:sp>
      <p:grpSp>
        <p:nvGrpSpPr>
          <p:cNvPr id="5" name="Groupe 74"/>
          <p:cNvGrpSpPr/>
          <p:nvPr/>
        </p:nvGrpSpPr>
        <p:grpSpPr>
          <a:xfrm>
            <a:off x="2483768" y="4653136"/>
            <a:ext cx="1512168" cy="3168528"/>
            <a:chOff x="2483768" y="4653136"/>
            <a:chExt cx="1512168" cy="3168528"/>
          </a:xfrm>
        </p:grpSpPr>
        <p:pic>
          <p:nvPicPr>
            <p:cNvPr id="76" name="Picture 4" descr="G:\2025-26_RNR_3eme_anémomètre\images\IMG_7551.PNG"/>
            <p:cNvPicPr>
              <a:picLocks noChangeAspect="1" noChangeArrowheads="1"/>
            </p:cNvPicPr>
            <p:nvPr/>
          </p:nvPicPr>
          <p:blipFill>
            <a:blip r:embed="rId9" cstate="print"/>
            <a:stretch>
              <a:fillRect/>
            </a:stretch>
          </p:blipFill>
          <p:spPr bwMode="auto">
            <a:xfrm>
              <a:off x="2544701" y="4725144"/>
              <a:ext cx="1401464" cy="3032911"/>
            </a:xfrm>
            <a:prstGeom prst="rect">
              <a:avLst/>
            </a:prstGeom>
            <a:noFill/>
          </p:spPr>
        </p:pic>
        <p:sp>
          <p:nvSpPr>
            <p:cNvPr id="77" name="Rectangle à coins arrondis 76"/>
            <p:cNvSpPr/>
            <p:nvPr/>
          </p:nvSpPr>
          <p:spPr>
            <a:xfrm>
              <a:off x="2483768" y="4653136"/>
              <a:ext cx="1512168" cy="3168528"/>
            </a:xfrm>
            <a:prstGeom prst="roundRect">
              <a:avLst>
                <a:gd name="adj" fmla="val 14425"/>
              </a:avLst>
            </a:prstGeom>
            <a:no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ln w="57150">
                  <a:solidFill>
                    <a:sysClr val="windowText" lastClr="000000"/>
                  </a:solidFill>
                </a:ln>
              </a:endParaRPr>
            </a:p>
          </p:txBody>
        </p:sp>
        <p:sp>
          <p:nvSpPr>
            <p:cNvPr id="78" name="Rectangle à coins arrondis 77"/>
            <p:cNvSpPr/>
            <p:nvPr/>
          </p:nvSpPr>
          <p:spPr>
            <a:xfrm>
              <a:off x="2544701" y="4714069"/>
              <a:ext cx="1390302" cy="3046662"/>
            </a:xfrm>
            <a:prstGeom prst="roundRect">
              <a:avLst>
                <a:gd name="adj" fmla="val 13197"/>
              </a:avLst>
            </a:prstGeom>
            <a:no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ln w="57150">
                  <a:solidFill>
                    <a:sysClr val="windowText" lastClr="000000"/>
                  </a:solidFill>
                </a:ln>
              </a:endParaRPr>
            </a:p>
          </p:txBody>
        </p:sp>
      </p:grpSp>
      <p:grpSp>
        <p:nvGrpSpPr>
          <p:cNvPr id="69" name="Group 37"/>
          <p:cNvGrpSpPr>
            <a:grpSpLocks/>
          </p:cNvGrpSpPr>
          <p:nvPr/>
        </p:nvGrpSpPr>
        <p:grpSpPr bwMode="auto">
          <a:xfrm>
            <a:off x="6804248" y="2132856"/>
            <a:ext cx="3096343" cy="3026881"/>
            <a:chOff x="109667468" y="107691382"/>
            <a:chExt cx="4175253" cy="4081171"/>
          </a:xfrm>
        </p:grpSpPr>
        <p:pic>
          <p:nvPicPr>
            <p:cNvPr id="70" name="Picture 38" descr="terre_2"/>
            <p:cNvPicPr>
              <a:picLocks noChangeAspect="1" noChangeArrowheads="1"/>
            </p:cNvPicPr>
            <p:nvPr/>
          </p:nvPicPr>
          <p:blipFill>
            <a:blip r:embed="rId10" cstate="print"/>
            <a:srcRect/>
            <a:stretch>
              <a:fillRect/>
            </a:stretch>
          </p:blipFill>
          <p:spPr bwMode="auto">
            <a:xfrm>
              <a:off x="109873807" y="107807775"/>
              <a:ext cx="3795057" cy="3837224"/>
            </a:xfrm>
            <a:prstGeom prst="rect">
              <a:avLst/>
            </a:prstGeom>
            <a:noFill/>
            <a:ln w="9525" algn="in">
              <a:noFill/>
              <a:miter lim="800000"/>
              <a:headEnd/>
              <a:tailEnd/>
            </a:ln>
            <a:effectLst/>
          </p:spPr>
        </p:pic>
        <p:pic>
          <p:nvPicPr>
            <p:cNvPr id="71" name="Picture 39" descr="legende_routeur_V2"/>
            <p:cNvPicPr>
              <a:picLocks noChangeAspect="1" noChangeArrowheads="1"/>
            </p:cNvPicPr>
            <p:nvPr/>
          </p:nvPicPr>
          <p:blipFill>
            <a:blip r:embed="rId11" cstate="print"/>
            <a:srcRect/>
            <a:stretch>
              <a:fillRect/>
            </a:stretch>
          </p:blipFill>
          <p:spPr bwMode="auto">
            <a:xfrm>
              <a:off x="111166380" y="109853475"/>
              <a:ext cx="780682" cy="330508"/>
            </a:xfrm>
            <a:prstGeom prst="rect">
              <a:avLst/>
            </a:prstGeom>
            <a:noFill/>
            <a:ln w="9525" algn="in">
              <a:noFill/>
              <a:miter lim="800000"/>
              <a:headEnd/>
              <a:tailEnd/>
            </a:ln>
            <a:effectLst/>
          </p:spPr>
        </p:pic>
        <p:pic>
          <p:nvPicPr>
            <p:cNvPr id="72" name="Picture 40" descr="legende_routeur_V2"/>
            <p:cNvPicPr>
              <a:picLocks noChangeAspect="1" noChangeArrowheads="1"/>
            </p:cNvPicPr>
            <p:nvPr/>
          </p:nvPicPr>
          <p:blipFill>
            <a:blip r:embed="rId11" cstate="print"/>
            <a:srcRect/>
            <a:stretch>
              <a:fillRect/>
            </a:stretch>
          </p:blipFill>
          <p:spPr bwMode="auto">
            <a:xfrm>
              <a:off x="110776039" y="110615775"/>
              <a:ext cx="780682" cy="330508"/>
            </a:xfrm>
            <a:prstGeom prst="rect">
              <a:avLst/>
            </a:prstGeom>
            <a:noFill/>
            <a:ln w="9525" algn="in">
              <a:noFill/>
              <a:miter lim="800000"/>
              <a:headEnd/>
              <a:tailEnd/>
            </a:ln>
            <a:effectLst/>
          </p:spPr>
        </p:pic>
        <p:pic>
          <p:nvPicPr>
            <p:cNvPr id="73" name="Picture 41" descr="legende_routeur_V2"/>
            <p:cNvPicPr>
              <a:picLocks noChangeAspect="1" noChangeArrowheads="1"/>
            </p:cNvPicPr>
            <p:nvPr/>
          </p:nvPicPr>
          <p:blipFill>
            <a:blip r:embed="rId11" cstate="print"/>
            <a:srcRect/>
            <a:stretch>
              <a:fillRect/>
            </a:stretch>
          </p:blipFill>
          <p:spPr bwMode="auto">
            <a:xfrm>
              <a:off x="111682547" y="110781029"/>
              <a:ext cx="780682" cy="330508"/>
            </a:xfrm>
            <a:prstGeom prst="rect">
              <a:avLst/>
            </a:prstGeom>
            <a:noFill/>
            <a:ln w="9525" algn="in">
              <a:noFill/>
              <a:miter lim="800000"/>
              <a:headEnd/>
              <a:tailEnd/>
            </a:ln>
            <a:effectLst/>
          </p:spPr>
        </p:pic>
        <p:pic>
          <p:nvPicPr>
            <p:cNvPr id="74" name="Picture 42" descr="legende_routeur_V2"/>
            <p:cNvPicPr>
              <a:picLocks noChangeAspect="1" noChangeArrowheads="1"/>
            </p:cNvPicPr>
            <p:nvPr/>
          </p:nvPicPr>
          <p:blipFill>
            <a:blip r:embed="rId11" cstate="print"/>
            <a:srcRect/>
            <a:stretch>
              <a:fillRect/>
            </a:stretch>
          </p:blipFill>
          <p:spPr bwMode="auto">
            <a:xfrm>
              <a:off x="111780150" y="111111537"/>
              <a:ext cx="780682" cy="330508"/>
            </a:xfrm>
            <a:prstGeom prst="rect">
              <a:avLst/>
            </a:prstGeom>
            <a:noFill/>
            <a:ln w="9525" algn="in">
              <a:noFill/>
              <a:miter lim="800000"/>
              <a:headEnd/>
              <a:tailEnd/>
            </a:ln>
            <a:effectLst/>
          </p:spPr>
        </p:pic>
        <p:pic>
          <p:nvPicPr>
            <p:cNvPr id="75" name="Picture 43" descr="legende_routeur_V2"/>
            <p:cNvPicPr>
              <a:picLocks noChangeAspect="1" noChangeArrowheads="1"/>
            </p:cNvPicPr>
            <p:nvPr/>
          </p:nvPicPr>
          <p:blipFill>
            <a:blip r:embed="rId11" cstate="print"/>
            <a:srcRect/>
            <a:stretch>
              <a:fillRect/>
            </a:stretch>
          </p:blipFill>
          <p:spPr bwMode="auto">
            <a:xfrm>
              <a:off x="110448150" y="110946283"/>
              <a:ext cx="780682" cy="330508"/>
            </a:xfrm>
            <a:prstGeom prst="rect">
              <a:avLst/>
            </a:prstGeom>
            <a:noFill/>
            <a:ln w="9525" algn="in">
              <a:noFill/>
              <a:miter lim="800000"/>
              <a:headEnd/>
              <a:tailEnd/>
            </a:ln>
            <a:effectLst/>
          </p:spPr>
        </p:pic>
        <p:pic>
          <p:nvPicPr>
            <p:cNvPr id="79" name="Picture 44" descr="legende_routeur_V2"/>
            <p:cNvPicPr>
              <a:picLocks noChangeAspect="1" noChangeArrowheads="1"/>
            </p:cNvPicPr>
            <p:nvPr/>
          </p:nvPicPr>
          <p:blipFill>
            <a:blip r:embed="rId11" cstate="print"/>
            <a:srcRect/>
            <a:stretch>
              <a:fillRect/>
            </a:stretch>
          </p:blipFill>
          <p:spPr bwMode="auto">
            <a:xfrm>
              <a:off x="110531468" y="110120013"/>
              <a:ext cx="780682" cy="330508"/>
            </a:xfrm>
            <a:prstGeom prst="rect">
              <a:avLst/>
            </a:prstGeom>
            <a:noFill/>
            <a:ln w="9525" algn="in">
              <a:noFill/>
              <a:miter lim="800000"/>
              <a:headEnd/>
              <a:tailEnd/>
            </a:ln>
            <a:effectLst/>
          </p:spPr>
        </p:pic>
        <p:pic>
          <p:nvPicPr>
            <p:cNvPr id="80" name="Picture 45" descr="legende_routeur_V2"/>
            <p:cNvPicPr>
              <a:picLocks noChangeAspect="1" noChangeArrowheads="1"/>
            </p:cNvPicPr>
            <p:nvPr/>
          </p:nvPicPr>
          <p:blipFill>
            <a:blip r:embed="rId11" cstate="print"/>
            <a:srcRect/>
            <a:stretch>
              <a:fillRect/>
            </a:stretch>
          </p:blipFill>
          <p:spPr bwMode="auto">
            <a:xfrm>
              <a:off x="109955468" y="109688221"/>
              <a:ext cx="780682" cy="330508"/>
            </a:xfrm>
            <a:prstGeom prst="rect">
              <a:avLst/>
            </a:prstGeom>
            <a:noFill/>
            <a:ln w="9525" algn="in">
              <a:noFill/>
              <a:miter lim="800000"/>
              <a:headEnd/>
              <a:tailEnd/>
            </a:ln>
            <a:effectLst/>
          </p:spPr>
        </p:pic>
        <p:pic>
          <p:nvPicPr>
            <p:cNvPr id="81" name="Picture 46" descr="legende_routeur_V2"/>
            <p:cNvPicPr>
              <a:picLocks noChangeAspect="1" noChangeArrowheads="1"/>
            </p:cNvPicPr>
            <p:nvPr/>
          </p:nvPicPr>
          <p:blipFill>
            <a:blip r:embed="rId11" cstate="print"/>
            <a:srcRect/>
            <a:stretch>
              <a:fillRect/>
            </a:stretch>
          </p:blipFill>
          <p:spPr bwMode="auto">
            <a:xfrm>
              <a:off x="110244209" y="109357713"/>
              <a:ext cx="780682" cy="330508"/>
            </a:xfrm>
            <a:prstGeom prst="rect">
              <a:avLst/>
            </a:prstGeom>
            <a:noFill/>
            <a:ln w="9525" algn="in">
              <a:noFill/>
              <a:miter lim="800000"/>
              <a:headEnd/>
              <a:tailEnd/>
            </a:ln>
            <a:effectLst/>
          </p:spPr>
        </p:pic>
        <p:pic>
          <p:nvPicPr>
            <p:cNvPr id="82" name="Picture 47" descr="legende_routeur_V2"/>
            <p:cNvPicPr>
              <a:picLocks noChangeAspect="1" noChangeArrowheads="1"/>
            </p:cNvPicPr>
            <p:nvPr/>
          </p:nvPicPr>
          <p:blipFill>
            <a:blip r:embed="rId11" cstate="print"/>
            <a:srcRect/>
            <a:stretch>
              <a:fillRect/>
            </a:stretch>
          </p:blipFill>
          <p:spPr bwMode="auto">
            <a:xfrm>
              <a:off x="109667468" y="109192459"/>
              <a:ext cx="780682" cy="330508"/>
            </a:xfrm>
            <a:prstGeom prst="rect">
              <a:avLst/>
            </a:prstGeom>
            <a:noFill/>
            <a:ln w="9525" algn="in">
              <a:noFill/>
              <a:miter lim="800000"/>
              <a:headEnd/>
              <a:tailEnd/>
            </a:ln>
            <a:effectLst/>
          </p:spPr>
        </p:pic>
        <p:pic>
          <p:nvPicPr>
            <p:cNvPr id="83" name="Picture 48" descr="legende_routeur_V2"/>
            <p:cNvPicPr>
              <a:picLocks noChangeAspect="1" noChangeArrowheads="1"/>
            </p:cNvPicPr>
            <p:nvPr/>
          </p:nvPicPr>
          <p:blipFill>
            <a:blip r:embed="rId11" cstate="print"/>
            <a:srcRect/>
            <a:stretch>
              <a:fillRect/>
            </a:stretch>
          </p:blipFill>
          <p:spPr bwMode="auto">
            <a:xfrm>
              <a:off x="110345809" y="108861951"/>
              <a:ext cx="780682" cy="330508"/>
            </a:xfrm>
            <a:prstGeom prst="rect">
              <a:avLst/>
            </a:prstGeom>
            <a:noFill/>
            <a:ln w="9525" algn="in">
              <a:noFill/>
              <a:miter lim="800000"/>
              <a:headEnd/>
              <a:tailEnd/>
            </a:ln>
            <a:effectLst/>
          </p:spPr>
        </p:pic>
        <p:pic>
          <p:nvPicPr>
            <p:cNvPr id="84" name="Picture 49" descr="legende_routeur_V2"/>
            <p:cNvPicPr>
              <a:picLocks noChangeAspect="1" noChangeArrowheads="1"/>
            </p:cNvPicPr>
            <p:nvPr/>
          </p:nvPicPr>
          <p:blipFill>
            <a:blip r:embed="rId11" cstate="print"/>
            <a:srcRect/>
            <a:stretch>
              <a:fillRect/>
            </a:stretch>
          </p:blipFill>
          <p:spPr bwMode="auto">
            <a:xfrm>
              <a:off x="111389809" y="107691382"/>
              <a:ext cx="780682" cy="330508"/>
            </a:xfrm>
            <a:prstGeom prst="rect">
              <a:avLst/>
            </a:prstGeom>
            <a:noFill/>
            <a:ln w="9525" algn="in">
              <a:noFill/>
              <a:miter lim="800000"/>
              <a:headEnd/>
              <a:tailEnd/>
            </a:ln>
            <a:effectLst/>
          </p:spPr>
        </p:pic>
        <p:pic>
          <p:nvPicPr>
            <p:cNvPr id="85" name="Picture 50" descr="legende_routeur_V2"/>
            <p:cNvPicPr>
              <a:picLocks noChangeAspect="1" noChangeArrowheads="1"/>
            </p:cNvPicPr>
            <p:nvPr/>
          </p:nvPicPr>
          <p:blipFill>
            <a:blip r:embed="rId11" cstate="print"/>
            <a:srcRect/>
            <a:stretch>
              <a:fillRect/>
            </a:stretch>
          </p:blipFill>
          <p:spPr bwMode="auto">
            <a:xfrm>
              <a:off x="112537980" y="111225075"/>
              <a:ext cx="780682" cy="330508"/>
            </a:xfrm>
            <a:prstGeom prst="rect">
              <a:avLst/>
            </a:prstGeom>
            <a:noFill/>
            <a:ln w="9525" algn="in">
              <a:noFill/>
              <a:miter lim="800000"/>
              <a:headEnd/>
              <a:tailEnd/>
            </a:ln>
            <a:effectLst/>
          </p:spPr>
        </p:pic>
        <p:pic>
          <p:nvPicPr>
            <p:cNvPr id="86" name="Picture 51" descr="legende_routeur_V2"/>
            <p:cNvPicPr>
              <a:picLocks noChangeAspect="1" noChangeArrowheads="1"/>
            </p:cNvPicPr>
            <p:nvPr/>
          </p:nvPicPr>
          <p:blipFill>
            <a:blip r:embed="rId11" cstate="print"/>
            <a:srcRect/>
            <a:stretch>
              <a:fillRect/>
            </a:stretch>
          </p:blipFill>
          <p:spPr bwMode="auto">
            <a:xfrm>
              <a:off x="112498809" y="108383775"/>
              <a:ext cx="780682" cy="330508"/>
            </a:xfrm>
            <a:prstGeom prst="rect">
              <a:avLst/>
            </a:prstGeom>
            <a:noFill/>
            <a:ln w="9525" algn="in">
              <a:noFill/>
              <a:miter lim="800000"/>
              <a:headEnd/>
              <a:tailEnd/>
            </a:ln>
            <a:effectLst/>
          </p:spPr>
        </p:pic>
        <p:pic>
          <p:nvPicPr>
            <p:cNvPr id="87" name="Picture 52" descr="legende_routeur_V2"/>
            <p:cNvPicPr>
              <a:picLocks noChangeAspect="1" noChangeArrowheads="1"/>
            </p:cNvPicPr>
            <p:nvPr/>
          </p:nvPicPr>
          <p:blipFill>
            <a:blip r:embed="rId11" cstate="print"/>
            <a:srcRect/>
            <a:stretch>
              <a:fillRect/>
            </a:stretch>
          </p:blipFill>
          <p:spPr bwMode="auto">
            <a:xfrm>
              <a:off x="111947062" y="108383775"/>
              <a:ext cx="780682" cy="330508"/>
            </a:xfrm>
            <a:prstGeom prst="rect">
              <a:avLst/>
            </a:prstGeom>
            <a:noFill/>
            <a:ln w="9525" algn="in">
              <a:noFill/>
              <a:miter lim="800000"/>
              <a:headEnd/>
              <a:tailEnd/>
            </a:ln>
            <a:effectLst/>
          </p:spPr>
        </p:pic>
        <p:pic>
          <p:nvPicPr>
            <p:cNvPr id="88" name="Picture 53" descr="legende_routeur_V2"/>
            <p:cNvPicPr>
              <a:picLocks noChangeAspect="1" noChangeArrowheads="1"/>
            </p:cNvPicPr>
            <p:nvPr/>
          </p:nvPicPr>
          <p:blipFill>
            <a:blip r:embed="rId11" cstate="print"/>
            <a:srcRect/>
            <a:stretch>
              <a:fillRect/>
            </a:stretch>
          </p:blipFill>
          <p:spPr bwMode="auto">
            <a:xfrm>
              <a:off x="112490539" y="110222083"/>
              <a:ext cx="780682" cy="330508"/>
            </a:xfrm>
            <a:prstGeom prst="rect">
              <a:avLst/>
            </a:prstGeom>
            <a:noFill/>
            <a:ln w="9525" algn="in">
              <a:noFill/>
              <a:miter lim="800000"/>
              <a:headEnd/>
              <a:tailEnd/>
            </a:ln>
            <a:effectLst/>
          </p:spPr>
        </p:pic>
        <p:pic>
          <p:nvPicPr>
            <p:cNvPr id="89" name="Picture 54" descr="legende_routeur_V2"/>
            <p:cNvPicPr>
              <a:picLocks noChangeAspect="1" noChangeArrowheads="1"/>
            </p:cNvPicPr>
            <p:nvPr/>
          </p:nvPicPr>
          <p:blipFill>
            <a:blip r:embed="rId11" cstate="print"/>
            <a:srcRect/>
            <a:stretch>
              <a:fillRect/>
            </a:stretch>
          </p:blipFill>
          <p:spPr bwMode="auto">
            <a:xfrm>
              <a:off x="111556721" y="110120013"/>
              <a:ext cx="780682" cy="330508"/>
            </a:xfrm>
            <a:prstGeom prst="rect">
              <a:avLst/>
            </a:prstGeom>
            <a:noFill/>
            <a:ln w="9525" algn="in">
              <a:noFill/>
              <a:miter lim="800000"/>
              <a:headEnd/>
              <a:tailEnd/>
            </a:ln>
            <a:effectLst/>
          </p:spPr>
        </p:pic>
        <p:pic>
          <p:nvPicPr>
            <p:cNvPr id="90" name="Picture 55" descr="legende_routeur_V2"/>
            <p:cNvPicPr>
              <a:picLocks noChangeAspect="1" noChangeArrowheads="1"/>
            </p:cNvPicPr>
            <p:nvPr/>
          </p:nvPicPr>
          <p:blipFill>
            <a:blip r:embed="rId11" cstate="print"/>
            <a:srcRect/>
            <a:stretch>
              <a:fillRect/>
            </a:stretch>
          </p:blipFill>
          <p:spPr bwMode="auto">
            <a:xfrm>
              <a:off x="112785124" y="109522967"/>
              <a:ext cx="780682" cy="330508"/>
            </a:xfrm>
            <a:prstGeom prst="rect">
              <a:avLst/>
            </a:prstGeom>
            <a:noFill/>
            <a:ln w="9525" algn="in">
              <a:noFill/>
              <a:miter lim="800000"/>
              <a:headEnd/>
              <a:tailEnd/>
            </a:ln>
            <a:effectLst/>
          </p:spPr>
        </p:pic>
        <p:pic>
          <p:nvPicPr>
            <p:cNvPr id="91" name="Picture 56" descr="legende_routeur_V2"/>
            <p:cNvPicPr>
              <a:picLocks noChangeAspect="1" noChangeArrowheads="1"/>
            </p:cNvPicPr>
            <p:nvPr/>
          </p:nvPicPr>
          <p:blipFill>
            <a:blip r:embed="rId11" cstate="print"/>
            <a:srcRect/>
            <a:stretch>
              <a:fillRect/>
            </a:stretch>
          </p:blipFill>
          <p:spPr bwMode="auto">
            <a:xfrm>
              <a:off x="112928321" y="110583871"/>
              <a:ext cx="780682" cy="330508"/>
            </a:xfrm>
            <a:prstGeom prst="rect">
              <a:avLst/>
            </a:prstGeom>
            <a:noFill/>
            <a:ln w="9525" algn="in">
              <a:noFill/>
              <a:miter lim="800000"/>
              <a:headEnd/>
              <a:tailEnd/>
            </a:ln>
            <a:effectLst/>
          </p:spPr>
        </p:pic>
        <p:pic>
          <p:nvPicPr>
            <p:cNvPr id="92" name="Picture 57" descr="legende_routeur_V2"/>
            <p:cNvPicPr>
              <a:picLocks noChangeAspect="1" noChangeArrowheads="1"/>
            </p:cNvPicPr>
            <p:nvPr/>
          </p:nvPicPr>
          <p:blipFill>
            <a:blip r:embed="rId11" cstate="print"/>
            <a:srcRect/>
            <a:stretch>
              <a:fillRect/>
            </a:stretch>
          </p:blipFill>
          <p:spPr bwMode="auto">
            <a:xfrm>
              <a:off x="112889150" y="109027205"/>
              <a:ext cx="780682" cy="330508"/>
            </a:xfrm>
            <a:prstGeom prst="rect">
              <a:avLst/>
            </a:prstGeom>
            <a:noFill/>
            <a:ln w="9525" algn="in">
              <a:noFill/>
              <a:miter lim="800000"/>
              <a:headEnd/>
              <a:tailEnd/>
            </a:ln>
            <a:effectLst/>
          </p:spPr>
        </p:pic>
        <p:pic>
          <p:nvPicPr>
            <p:cNvPr id="93" name="Picture 58" descr="legende_routeur_V2"/>
            <p:cNvPicPr>
              <a:picLocks noChangeAspect="1" noChangeArrowheads="1"/>
            </p:cNvPicPr>
            <p:nvPr/>
          </p:nvPicPr>
          <p:blipFill>
            <a:blip r:embed="rId11" cstate="print"/>
            <a:srcRect/>
            <a:stretch>
              <a:fillRect/>
            </a:stretch>
          </p:blipFill>
          <p:spPr bwMode="auto">
            <a:xfrm>
              <a:off x="113062039" y="108714283"/>
              <a:ext cx="780682" cy="330508"/>
            </a:xfrm>
            <a:prstGeom prst="rect">
              <a:avLst/>
            </a:prstGeom>
            <a:noFill/>
            <a:ln w="9525" algn="in">
              <a:noFill/>
              <a:miter lim="800000"/>
              <a:headEnd/>
              <a:tailEnd/>
            </a:ln>
            <a:effectLst/>
          </p:spPr>
        </p:pic>
        <p:pic>
          <p:nvPicPr>
            <p:cNvPr id="94" name="Picture 59" descr="legende_routeur_V2"/>
            <p:cNvPicPr>
              <a:picLocks noChangeAspect="1" noChangeArrowheads="1"/>
            </p:cNvPicPr>
            <p:nvPr/>
          </p:nvPicPr>
          <p:blipFill>
            <a:blip r:embed="rId11" cstate="print"/>
            <a:srcRect/>
            <a:stretch>
              <a:fillRect/>
            </a:stretch>
          </p:blipFill>
          <p:spPr bwMode="auto">
            <a:xfrm>
              <a:off x="110999468" y="108074521"/>
              <a:ext cx="780682" cy="330508"/>
            </a:xfrm>
            <a:prstGeom prst="rect">
              <a:avLst/>
            </a:prstGeom>
            <a:noFill/>
            <a:ln w="9525" algn="in">
              <a:noFill/>
              <a:miter lim="800000"/>
              <a:headEnd/>
              <a:tailEnd/>
            </a:ln>
            <a:effectLst/>
          </p:spPr>
        </p:pic>
        <p:pic>
          <p:nvPicPr>
            <p:cNvPr id="95" name="Picture 60" descr="legende_routeur_V2"/>
            <p:cNvPicPr>
              <a:picLocks noChangeAspect="1" noChangeArrowheads="1"/>
            </p:cNvPicPr>
            <p:nvPr/>
          </p:nvPicPr>
          <p:blipFill>
            <a:blip r:embed="rId11" cstate="print"/>
            <a:srcRect/>
            <a:stretch>
              <a:fillRect/>
            </a:stretch>
          </p:blipFill>
          <p:spPr bwMode="auto">
            <a:xfrm>
              <a:off x="110288825" y="108218521"/>
              <a:ext cx="780682" cy="330508"/>
            </a:xfrm>
            <a:prstGeom prst="rect">
              <a:avLst/>
            </a:prstGeom>
            <a:noFill/>
            <a:ln w="9525" algn="in">
              <a:noFill/>
              <a:miter lim="800000"/>
              <a:headEnd/>
              <a:tailEnd/>
            </a:ln>
            <a:effectLst/>
          </p:spPr>
        </p:pic>
        <p:pic>
          <p:nvPicPr>
            <p:cNvPr id="96" name="Picture 61" descr="legende_routeur_V2"/>
            <p:cNvPicPr>
              <a:picLocks noChangeAspect="1" noChangeArrowheads="1"/>
            </p:cNvPicPr>
            <p:nvPr/>
          </p:nvPicPr>
          <p:blipFill>
            <a:blip r:embed="rId11" cstate="print"/>
            <a:srcRect/>
            <a:stretch>
              <a:fillRect/>
            </a:stretch>
          </p:blipFill>
          <p:spPr bwMode="auto">
            <a:xfrm>
              <a:off x="112463229" y="108861951"/>
              <a:ext cx="780682" cy="330508"/>
            </a:xfrm>
            <a:prstGeom prst="rect">
              <a:avLst/>
            </a:prstGeom>
            <a:noFill/>
            <a:ln w="9525" algn="in">
              <a:noFill/>
              <a:miter lim="800000"/>
              <a:headEnd/>
              <a:tailEnd/>
            </a:ln>
            <a:effectLst/>
          </p:spPr>
        </p:pic>
        <p:pic>
          <p:nvPicPr>
            <p:cNvPr id="97" name="Picture 62" descr="legende_routeur_V2"/>
            <p:cNvPicPr>
              <a:picLocks noChangeAspect="1" noChangeArrowheads="1"/>
            </p:cNvPicPr>
            <p:nvPr/>
          </p:nvPicPr>
          <p:blipFill>
            <a:blip r:embed="rId11" cstate="print"/>
            <a:srcRect/>
            <a:stretch>
              <a:fillRect/>
            </a:stretch>
          </p:blipFill>
          <p:spPr bwMode="auto">
            <a:xfrm>
              <a:off x="113062039" y="109954759"/>
              <a:ext cx="780682" cy="330508"/>
            </a:xfrm>
            <a:prstGeom prst="rect">
              <a:avLst/>
            </a:prstGeom>
            <a:noFill/>
            <a:ln w="9525" algn="in">
              <a:noFill/>
              <a:miter lim="800000"/>
              <a:headEnd/>
              <a:tailEnd/>
            </a:ln>
            <a:effectLst/>
          </p:spPr>
        </p:pic>
        <p:pic>
          <p:nvPicPr>
            <p:cNvPr id="98" name="Picture 63" descr="legende_routeur_V2"/>
            <p:cNvPicPr>
              <a:picLocks noChangeAspect="1" noChangeArrowheads="1"/>
            </p:cNvPicPr>
            <p:nvPr/>
          </p:nvPicPr>
          <p:blipFill>
            <a:blip r:embed="rId11" cstate="print"/>
            <a:srcRect/>
            <a:stretch>
              <a:fillRect/>
            </a:stretch>
          </p:blipFill>
          <p:spPr bwMode="auto">
            <a:xfrm>
              <a:off x="112671698" y="110875052"/>
              <a:ext cx="780682" cy="330508"/>
            </a:xfrm>
            <a:prstGeom prst="rect">
              <a:avLst/>
            </a:prstGeom>
            <a:noFill/>
            <a:ln w="9525" algn="in">
              <a:noFill/>
              <a:miter lim="800000"/>
              <a:headEnd/>
              <a:tailEnd/>
            </a:ln>
            <a:effectLst/>
          </p:spPr>
        </p:pic>
        <p:pic>
          <p:nvPicPr>
            <p:cNvPr id="99" name="Picture 64" descr="legende_routeur_V2"/>
            <p:cNvPicPr>
              <a:picLocks noChangeAspect="1" noChangeArrowheads="1"/>
            </p:cNvPicPr>
            <p:nvPr/>
          </p:nvPicPr>
          <p:blipFill>
            <a:blip r:embed="rId11" cstate="print"/>
            <a:srcRect/>
            <a:stretch>
              <a:fillRect/>
            </a:stretch>
          </p:blipFill>
          <p:spPr bwMode="auto">
            <a:xfrm>
              <a:off x="111556721" y="111442045"/>
              <a:ext cx="780682" cy="330508"/>
            </a:xfrm>
            <a:prstGeom prst="rect">
              <a:avLst/>
            </a:prstGeom>
            <a:noFill/>
            <a:ln w="9525" algn="in">
              <a:noFill/>
              <a:miter lim="800000"/>
              <a:headEnd/>
              <a:tailEnd/>
            </a:ln>
            <a:effectLst/>
          </p:spPr>
        </p:pic>
        <p:pic>
          <p:nvPicPr>
            <p:cNvPr id="100" name="Picture 65" descr="legende_routeur_V2"/>
            <p:cNvPicPr>
              <a:picLocks noChangeAspect="1" noChangeArrowheads="1"/>
            </p:cNvPicPr>
            <p:nvPr/>
          </p:nvPicPr>
          <p:blipFill>
            <a:blip r:embed="rId11" cstate="print"/>
            <a:srcRect/>
            <a:stretch>
              <a:fillRect/>
            </a:stretch>
          </p:blipFill>
          <p:spPr bwMode="auto">
            <a:xfrm>
              <a:off x="110999468" y="111111537"/>
              <a:ext cx="780682" cy="330508"/>
            </a:xfrm>
            <a:prstGeom prst="rect">
              <a:avLst/>
            </a:prstGeom>
            <a:noFill/>
            <a:ln w="9525" algn="in">
              <a:noFill/>
              <a:miter lim="800000"/>
              <a:headEnd/>
              <a:tailEnd/>
            </a:ln>
            <a:effectLst/>
          </p:spPr>
        </p:pic>
        <p:pic>
          <p:nvPicPr>
            <p:cNvPr id="101" name="Picture 66" descr="legende_routeur_V2"/>
            <p:cNvPicPr>
              <a:picLocks noChangeAspect="1" noChangeArrowheads="1"/>
            </p:cNvPicPr>
            <p:nvPr/>
          </p:nvPicPr>
          <p:blipFill>
            <a:blip r:embed="rId11" cstate="print"/>
            <a:srcRect/>
            <a:stretch>
              <a:fillRect/>
            </a:stretch>
          </p:blipFill>
          <p:spPr bwMode="auto">
            <a:xfrm>
              <a:off x="110776039" y="111442045"/>
              <a:ext cx="780682" cy="330508"/>
            </a:xfrm>
            <a:prstGeom prst="rect">
              <a:avLst/>
            </a:prstGeom>
            <a:noFill/>
            <a:ln w="9525" algn="in">
              <a:noFill/>
              <a:miter lim="800000"/>
              <a:headEnd/>
              <a:tailEnd/>
            </a:ln>
            <a:effectLst/>
          </p:spPr>
        </p:pic>
        <p:pic>
          <p:nvPicPr>
            <p:cNvPr id="102" name="Picture 67" descr="legende_antenne"/>
            <p:cNvPicPr>
              <a:picLocks noChangeAspect="1" noChangeArrowheads="1"/>
            </p:cNvPicPr>
            <p:nvPr/>
          </p:nvPicPr>
          <p:blipFill>
            <a:blip r:embed="rId12" cstate="print"/>
            <a:srcRect/>
            <a:stretch>
              <a:fillRect/>
            </a:stretch>
          </p:blipFill>
          <p:spPr bwMode="auto">
            <a:xfrm>
              <a:off x="112335320" y="110232441"/>
              <a:ext cx="553830" cy="879096"/>
            </a:xfrm>
            <a:prstGeom prst="rect">
              <a:avLst/>
            </a:prstGeom>
            <a:noFill/>
            <a:ln w="9525" algn="in">
              <a:noFill/>
              <a:miter lim="800000"/>
              <a:headEnd/>
              <a:tailEnd/>
            </a:ln>
            <a:effectLst/>
          </p:spPr>
        </p:pic>
        <p:pic>
          <p:nvPicPr>
            <p:cNvPr id="103" name="Picture 68" descr="legende_routeur_V2"/>
            <p:cNvPicPr>
              <a:picLocks noChangeAspect="1" noChangeArrowheads="1"/>
            </p:cNvPicPr>
            <p:nvPr/>
          </p:nvPicPr>
          <p:blipFill>
            <a:blip r:embed="rId11" cstate="print"/>
            <a:srcRect/>
            <a:stretch>
              <a:fillRect/>
            </a:stretch>
          </p:blipFill>
          <p:spPr bwMode="auto">
            <a:xfrm>
              <a:off x="109864281" y="110120013"/>
              <a:ext cx="780682" cy="330508"/>
            </a:xfrm>
            <a:prstGeom prst="rect">
              <a:avLst/>
            </a:prstGeom>
            <a:noFill/>
            <a:ln w="9525" algn="in">
              <a:noFill/>
              <a:miter lim="800000"/>
              <a:headEnd/>
              <a:tailEnd/>
            </a:ln>
            <a:effectLst/>
          </p:spPr>
        </p:pic>
        <p:pic>
          <p:nvPicPr>
            <p:cNvPr id="104" name="Picture 69" descr="legende_routeur_V2"/>
            <p:cNvPicPr>
              <a:picLocks noChangeAspect="1" noChangeArrowheads="1"/>
            </p:cNvPicPr>
            <p:nvPr/>
          </p:nvPicPr>
          <p:blipFill>
            <a:blip r:embed="rId11" cstate="print"/>
            <a:srcRect/>
            <a:stretch>
              <a:fillRect/>
            </a:stretch>
          </p:blipFill>
          <p:spPr bwMode="auto">
            <a:xfrm>
              <a:off x="113004659" y="110285267"/>
              <a:ext cx="780682" cy="330508"/>
            </a:xfrm>
            <a:prstGeom prst="rect">
              <a:avLst/>
            </a:prstGeom>
            <a:noFill/>
            <a:ln w="9525" algn="in">
              <a:noFill/>
              <a:miter lim="800000"/>
              <a:headEnd/>
              <a:tailEnd/>
            </a:ln>
            <a:effectLst/>
          </p:spPr>
        </p:pic>
        <p:pic>
          <p:nvPicPr>
            <p:cNvPr id="105" name="Picture 70" descr="legende_routeur_V2"/>
            <p:cNvPicPr>
              <a:picLocks noChangeAspect="1" noChangeArrowheads="1"/>
            </p:cNvPicPr>
            <p:nvPr/>
          </p:nvPicPr>
          <p:blipFill>
            <a:blip r:embed="rId11" cstate="print"/>
            <a:srcRect/>
            <a:stretch>
              <a:fillRect/>
            </a:stretch>
          </p:blipFill>
          <p:spPr bwMode="auto">
            <a:xfrm>
              <a:off x="110531468" y="107777107"/>
              <a:ext cx="780682" cy="330508"/>
            </a:xfrm>
            <a:prstGeom prst="rect">
              <a:avLst/>
            </a:prstGeom>
            <a:noFill/>
            <a:ln w="9525" algn="in">
              <a:noFill/>
              <a:miter lim="800000"/>
              <a:headEnd/>
              <a:tailEnd/>
            </a:ln>
            <a:effectLst/>
          </p:spPr>
        </p:pic>
        <p:pic>
          <p:nvPicPr>
            <p:cNvPr id="106" name="Picture 71" descr="legende_routeur_V2"/>
            <p:cNvPicPr>
              <a:picLocks noChangeAspect="1" noChangeArrowheads="1"/>
            </p:cNvPicPr>
            <p:nvPr/>
          </p:nvPicPr>
          <p:blipFill>
            <a:blip r:embed="rId11" cstate="print"/>
            <a:srcRect/>
            <a:stretch>
              <a:fillRect/>
            </a:stretch>
          </p:blipFill>
          <p:spPr bwMode="auto">
            <a:xfrm>
              <a:off x="110007009" y="110450521"/>
              <a:ext cx="780682" cy="330508"/>
            </a:xfrm>
            <a:prstGeom prst="rect">
              <a:avLst/>
            </a:prstGeom>
            <a:noFill/>
            <a:ln w="9525" algn="in">
              <a:noFill/>
              <a:miter lim="800000"/>
              <a:headEnd/>
              <a:tailEnd/>
            </a:ln>
            <a:effectLst/>
          </p:spPr>
        </p:pic>
      </p:grpSp>
      <p:sp>
        <p:nvSpPr>
          <p:cNvPr id="107" name="ZoneTexte 106"/>
          <p:cNvSpPr txBox="1"/>
          <p:nvPr/>
        </p:nvSpPr>
        <p:spPr>
          <a:xfrm>
            <a:off x="8100392" y="2996952"/>
            <a:ext cx="793422" cy="369332"/>
          </a:xfrm>
          <a:prstGeom prst="rect">
            <a:avLst/>
          </a:prstGeom>
          <a:solidFill>
            <a:schemeClr val="bg1"/>
          </a:solidFill>
        </p:spPr>
        <p:txBody>
          <a:bodyPr wrap="none" rtlCol="0">
            <a:spAutoFit/>
          </a:bodyPr>
          <a:lstStyle/>
          <a:p>
            <a:r>
              <a:rPr lang="fr-FR" b="1" dirty="0">
                <a:solidFill>
                  <a:srgbClr val="FF0000"/>
                </a:solidFill>
              </a:rPr>
              <a:t>HTTPS</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 name="Forme libre 137"/>
          <p:cNvSpPr/>
          <p:nvPr/>
        </p:nvSpPr>
        <p:spPr>
          <a:xfrm>
            <a:off x="7452320" y="1628800"/>
            <a:ext cx="1227221" cy="1106905"/>
          </a:xfrm>
          <a:custGeom>
            <a:avLst/>
            <a:gdLst>
              <a:gd name="connsiteX0" fmla="*/ 0 w 1227221"/>
              <a:gd name="connsiteY0" fmla="*/ 1106905 h 1106905"/>
              <a:gd name="connsiteX1" fmla="*/ 890336 w 1227221"/>
              <a:gd name="connsiteY1" fmla="*/ 601578 h 1106905"/>
              <a:gd name="connsiteX2" fmla="*/ 1227221 w 1227221"/>
              <a:gd name="connsiteY2" fmla="*/ 0 h 1106905"/>
            </a:gdLst>
            <a:ahLst/>
            <a:cxnLst>
              <a:cxn ang="0">
                <a:pos x="connsiteX0" y="connsiteY0"/>
              </a:cxn>
              <a:cxn ang="0">
                <a:pos x="connsiteX1" y="connsiteY1"/>
              </a:cxn>
              <a:cxn ang="0">
                <a:pos x="connsiteX2" y="connsiteY2"/>
              </a:cxn>
            </a:cxnLst>
            <a:rect l="l" t="t" r="r" b="b"/>
            <a:pathLst>
              <a:path w="1227221" h="1106905">
                <a:moveTo>
                  <a:pt x="0" y="1106905"/>
                </a:moveTo>
                <a:cubicBezTo>
                  <a:pt x="342899" y="946483"/>
                  <a:pt x="685799" y="786062"/>
                  <a:pt x="890336" y="601578"/>
                </a:cubicBezTo>
                <a:cubicBezTo>
                  <a:pt x="1094873" y="417094"/>
                  <a:pt x="1161047" y="208547"/>
                  <a:pt x="1227221" y="0"/>
                </a:cubicBezTo>
              </a:path>
            </a:pathLst>
          </a:custGeom>
          <a:ln w="3810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p>
        </p:txBody>
      </p:sp>
      <p:sp>
        <p:nvSpPr>
          <p:cNvPr id="2" name="Titre 1"/>
          <p:cNvSpPr>
            <a:spLocks noGrp="1"/>
          </p:cNvSpPr>
          <p:nvPr>
            <p:ph type="ctrTitle"/>
          </p:nvPr>
        </p:nvSpPr>
        <p:spPr>
          <a:xfrm>
            <a:off x="395536" y="548681"/>
            <a:ext cx="1800200" cy="432047"/>
          </a:xfrm>
        </p:spPr>
        <p:txBody>
          <a:bodyPr>
            <a:noAutofit/>
          </a:bodyPr>
          <a:lstStyle/>
          <a:p>
            <a:r>
              <a:rPr lang="fr-FR" sz="2400" dirty="0"/>
              <a:t>ETAPE n°8-6</a:t>
            </a:r>
          </a:p>
        </p:txBody>
      </p:sp>
      <p:grpSp>
        <p:nvGrpSpPr>
          <p:cNvPr id="3" name="Groupe 13"/>
          <p:cNvGrpSpPr/>
          <p:nvPr/>
        </p:nvGrpSpPr>
        <p:grpSpPr>
          <a:xfrm>
            <a:off x="403225" y="74613"/>
            <a:ext cx="8417247" cy="442912"/>
            <a:chOff x="403225" y="74613"/>
            <a:chExt cx="8417247" cy="442912"/>
          </a:xfrm>
        </p:grpSpPr>
        <p:pic>
          <p:nvPicPr>
            <p:cNvPr id="1026" name="Groupe 32"/>
            <p:cNvPicPr>
              <a:picLocks noChangeArrowheads="1"/>
            </p:cNvPicPr>
            <p:nvPr/>
          </p:nvPicPr>
          <p:blipFill>
            <a:blip r:embed="rId3" cstate="print"/>
            <a:srcRect b="21065"/>
            <a:stretch>
              <a:fillRect/>
            </a:stretch>
          </p:blipFill>
          <p:spPr bwMode="auto">
            <a:xfrm>
              <a:off x="7383785" y="74613"/>
              <a:ext cx="1436687" cy="433387"/>
            </a:xfrm>
            <a:prstGeom prst="rect">
              <a:avLst/>
            </a:prstGeom>
            <a:noFill/>
          </p:spPr>
        </p:pic>
        <p:sp>
          <p:nvSpPr>
            <p:cNvPr id="1027" name="Text Box 3"/>
            <p:cNvSpPr txBox="1">
              <a:spLocks noChangeArrowheads="1"/>
            </p:cNvSpPr>
            <p:nvPr/>
          </p:nvSpPr>
          <p:spPr bwMode="auto">
            <a:xfrm>
              <a:off x="8400231" y="206375"/>
              <a:ext cx="348233" cy="277813"/>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fr-FR" sz="1600" b="1" i="0" u="none" strike="noStrike" cap="none" normalizeH="0" baseline="0" dirty="0">
                  <a:ln>
                    <a:noFill/>
                  </a:ln>
                  <a:solidFill>
                    <a:srgbClr val="FFFFFF"/>
                  </a:solidFill>
                  <a:effectLst/>
                  <a:latin typeface="Calibri" pitchFamily="34" charset="0"/>
                  <a:cs typeface="Arial" pitchFamily="34" charset="0"/>
                </a:rPr>
                <a:t>3</a:t>
              </a:r>
              <a:endParaRPr kumimoji="0" lang="fr-FR" sz="1800" b="0" i="0" u="none" strike="noStrike" cap="none" normalizeH="0" baseline="0" dirty="0">
                <a:ln>
                  <a:noFill/>
                </a:ln>
                <a:solidFill>
                  <a:schemeClr val="tx1"/>
                </a:solidFill>
                <a:effectLst/>
                <a:latin typeface="Arial" pitchFamily="34" charset="0"/>
                <a:cs typeface="Arial" pitchFamily="34" charset="0"/>
              </a:endParaRPr>
            </a:p>
          </p:txBody>
        </p:sp>
        <p:pic>
          <p:nvPicPr>
            <p:cNvPr id="1029" name="Groupe 31"/>
            <p:cNvPicPr>
              <a:picLocks noChangeArrowheads="1"/>
            </p:cNvPicPr>
            <p:nvPr/>
          </p:nvPicPr>
          <p:blipFill>
            <a:blip r:embed="rId4" cstate="print"/>
            <a:srcRect b="21065"/>
            <a:stretch>
              <a:fillRect/>
            </a:stretch>
          </p:blipFill>
          <p:spPr bwMode="auto">
            <a:xfrm>
              <a:off x="4644008" y="74613"/>
              <a:ext cx="2763837" cy="433387"/>
            </a:xfrm>
            <a:prstGeom prst="rect">
              <a:avLst/>
            </a:prstGeom>
            <a:noFill/>
          </p:spPr>
        </p:pic>
        <p:pic>
          <p:nvPicPr>
            <p:cNvPr id="1030" name="Picture 6" descr="Logo---quadri---academie-orleans-tours"/>
            <p:cNvPicPr>
              <a:picLocks noChangeAspect="1" noChangeArrowheads="1"/>
            </p:cNvPicPr>
            <p:nvPr/>
          </p:nvPicPr>
          <p:blipFill>
            <a:blip r:embed="rId5" cstate="print"/>
            <a:srcRect l="6763" t="11957" r="7637" b="11494"/>
            <a:stretch>
              <a:fillRect/>
            </a:stretch>
          </p:blipFill>
          <p:spPr bwMode="auto">
            <a:xfrm>
              <a:off x="403225" y="74613"/>
              <a:ext cx="784225" cy="442912"/>
            </a:xfrm>
            <a:prstGeom prst="rect">
              <a:avLst/>
            </a:prstGeom>
            <a:noFill/>
          </p:spPr>
        </p:pic>
        <p:sp>
          <p:nvSpPr>
            <p:cNvPr id="1031" name="Text Box 7"/>
            <p:cNvSpPr txBox="1">
              <a:spLocks noChangeArrowheads="1"/>
            </p:cNvSpPr>
            <p:nvPr/>
          </p:nvSpPr>
          <p:spPr bwMode="auto">
            <a:xfrm>
              <a:off x="1352550" y="179388"/>
              <a:ext cx="1617663" cy="277812"/>
            </a:xfrm>
            <a:prstGeom prst="rect">
              <a:avLst/>
            </a:prstGeom>
            <a:noFill/>
            <a:ln w="9525">
              <a:noFill/>
              <a:miter lim="800000"/>
              <a:headEnd/>
              <a:tailEnd/>
            </a:ln>
          </p:spPr>
          <p:txBody>
            <a:bodyPr vert="horz" wrap="square" lIns="91440" tIns="45720" rIns="91440" bIns="4572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fr-FR" sz="1100" b="0" i="0" u="none" strike="noStrike" cap="none" normalizeH="0" baseline="0">
                  <a:ln>
                    <a:noFill/>
                  </a:ln>
                  <a:solidFill>
                    <a:srgbClr val="808080"/>
                  </a:solidFill>
                  <a:effectLst/>
                  <a:latin typeface="Calibri" pitchFamily="34" charset="0"/>
                  <a:cs typeface="Arial" pitchFamily="34" charset="0"/>
                </a:rPr>
                <a:t>B.O du 29 février 2024</a:t>
              </a:r>
              <a:endParaRPr kumimoji="0" lang="fr-FR" sz="1800" b="0" i="0" u="none" strike="noStrike" cap="none" normalizeH="0" baseline="0">
                <a:ln>
                  <a:noFill/>
                </a:ln>
                <a:solidFill>
                  <a:schemeClr val="tx1"/>
                </a:solidFill>
                <a:effectLst/>
                <a:latin typeface="Arial" pitchFamily="34" charset="0"/>
                <a:cs typeface="Arial" pitchFamily="34" charset="0"/>
              </a:endParaRPr>
            </a:p>
          </p:txBody>
        </p:sp>
        <p:sp>
          <p:nvSpPr>
            <p:cNvPr id="1032" name="Text Box 8"/>
            <p:cNvSpPr txBox="1">
              <a:spLocks noChangeArrowheads="1"/>
            </p:cNvSpPr>
            <p:nvPr/>
          </p:nvSpPr>
          <p:spPr bwMode="auto">
            <a:xfrm>
              <a:off x="7704000" y="206375"/>
              <a:ext cx="276225" cy="276225"/>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fr-FR" sz="1600" b="1" i="0" u="none" strike="noStrike" cap="none" normalizeH="0" baseline="0" dirty="0">
                  <a:ln>
                    <a:noFill/>
                  </a:ln>
                  <a:solidFill>
                    <a:srgbClr val="FFFFFF"/>
                  </a:solidFill>
                  <a:effectLst/>
                  <a:latin typeface="Calibri" pitchFamily="34" charset="0"/>
                  <a:cs typeface="Arial" pitchFamily="34" charset="0"/>
                </a:rPr>
                <a:t>5</a:t>
              </a:r>
              <a:endParaRPr kumimoji="0" lang="fr-FR" sz="1800" b="0" i="0" u="none" strike="noStrike" cap="none" normalizeH="0" baseline="0" dirty="0">
                <a:ln>
                  <a:noFill/>
                </a:ln>
                <a:solidFill>
                  <a:schemeClr val="tx1"/>
                </a:solidFill>
                <a:effectLst/>
                <a:latin typeface="Arial" pitchFamily="34" charset="0"/>
                <a:cs typeface="Arial" pitchFamily="34" charset="0"/>
              </a:endParaRPr>
            </a:p>
          </p:txBody>
        </p:sp>
        <p:sp>
          <p:nvSpPr>
            <p:cNvPr id="11" name="Ellipse 10"/>
            <p:cNvSpPr/>
            <p:nvPr/>
          </p:nvSpPr>
          <p:spPr>
            <a:xfrm>
              <a:off x="7740000" y="260648"/>
              <a:ext cx="216024" cy="216024"/>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2" name="Ellipse 11"/>
            <p:cNvSpPr/>
            <p:nvPr/>
          </p:nvSpPr>
          <p:spPr>
            <a:xfrm>
              <a:off x="8100392" y="260648"/>
              <a:ext cx="216024" cy="216024"/>
            </a:xfrm>
            <a:prstGeom prst="ellipse">
              <a:avLst/>
            </a:prstGeom>
            <a:solidFill>
              <a:srgbClr val="AA2C7D"/>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3" name="Ellipse 12"/>
            <p:cNvSpPr/>
            <p:nvPr/>
          </p:nvSpPr>
          <p:spPr>
            <a:xfrm>
              <a:off x="8460432" y="260648"/>
              <a:ext cx="216024" cy="216024"/>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028" name="Text Box 4"/>
            <p:cNvSpPr txBox="1">
              <a:spLocks noChangeArrowheads="1"/>
            </p:cNvSpPr>
            <p:nvPr/>
          </p:nvSpPr>
          <p:spPr bwMode="auto">
            <a:xfrm>
              <a:off x="8010847" y="206375"/>
              <a:ext cx="377577" cy="277813"/>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fr-FR" sz="1600" b="1" i="0" u="none" strike="noStrike" cap="none" normalizeH="0" baseline="0" dirty="0">
                  <a:ln>
                    <a:noFill/>
                  </a:ln>
                  <a:solidFill>
                    <a:srgbClr val="FFFFFF"/>
                  </a:solidFill>
                  <a:effectLst/>
                  <a:latin typeface="Calibri" pitchFamily="34" charset="0"/>
                  <a:cs typeface="Arial" pitchFamily="34" charset="0"/>
                </a:rPr>
                <a:t> 4</a:t>
              </a:r>
              <a:endParaRPr kumimoji="0" lang="fr-FR" sz="1800" b="0" i="0" u="none" strike="noStrike" cap="none" normalizeH="0" baseline="0" dirty="0">
                <a:ln>
                  <a:noFill/>
                </a:ln>
                <a:solidFill>
                  <a:schemeClr val="tx1"/>
                </a:solidFill>
                <a:effectLst/>
                <a:latin typeface="Arial" pitchFamily="34" charset="0"/>
                <a:cs typeface="Arial" pitchFamily="34" charset="0"/>
              </a:endParaRPr>
            </a:p>
          </p:txBody>
        </p:sp>
      </p:grpSp>
      <p:pic>
        <p:nvPicPr>
          <p:cNvPr id="67" name="Picture 2" descr="legende_modem"/>
          <p:cNvPicPr>
            <a:picLocks noChangeAspect="1" noChangeArrowheads="1"/>
          </p:cNvPicPr>
          <p:nvPr/>
        </p:nvPicPr>
        <p:blipFill>
          <a:blip r:embed="rId6" cstate="print"/>
          <a:srcRect/>
          <a:stretch>
            <a:fillRect/>
          </a:stretch>
        </p:blipFill>
        <p:spPr bwMode="auto">
          <a:xfrm>
            <a:off x="6444208" y="5229200"/>
            <a:ext cx="1797070" cy="723108"/>
          </a:xfrm>
          <a:prstGeom prst="rect">
            <a:avLst/>
          </a:prstGeom>
          <a:noFill/>
          <a:ln w="9525" algn="in">
            <a:noFill/>
            <a:miter lim="800000"/>
            <a:headEnd/>
            <a:tailEnd/>
          </a:ln>
          <a:effectLst/>
        </p:spPr>
      </p:pic>
      <p:pic>
        <p:nvPicPr>
          <p:cNvPr id="68" name="Picture 3" descr="legende_wifi"/>
          <p:cNvPicPr>
            <a:picLocks noChangeAspect="1" noChangeArrowheads="1"/>
          </p:cNvPicPr>
          <p:nvPr/>
        </p:nvPicPr>
        <p:blipFill>
          <a:blip r:embed="rId7" cstate="print"/>
          <a:srcRect/>
          <a:stretch>
            <a:fillRect/>
          </a:stretch>
        </p:blipFill>
        <p:spPr bwMode="auto">
          <a:xfrm>
            <a:off x="5017196" y="5114092"/>
            <a:ext cx="1643036" cy="1339244"/>
          </a:xfrm>
          <a:prstGeom prst="rect">
            <a:avLst/>
          </a:prstGeom>
          <a:noFill/>
          <a:ln w="9525" algn="in">
            <a:noFill/>
            <a:miter lim="800000"/>
            <a:headEnd/>
            <a:tailEnd/>
          </a:ln>
          <a:effectLst/>
        </p:spPr>
      </p:pic>
      <p:sp>
        <p:nvSpPr>
          <p:cNvPr id="69" name="Forme libre 68"/>
          <p:cNvSpPr/>
          <p:nvPr/>
        </p:nvSpPr>
        <p:spPr>
          <a:xfrm>
            <a:off x="5796136" y="4797152"/>
            <a:ext cx="1681500" cy="1008112"/>
          </a:xfrm>
          <a:custGeom>
            <a:avLst/>
            <a:gdLst>
              <a:gd name="connsiteX0" fmla="*/ 0 w 2113548"/>
              <a:gd name="connsiteY0" fmla="*/ 1239253 h 1239253"/>
              <a:gd name="connsiteX1" fmla="*/ 1203158 w 2113548"/>
              <a:gd name="connsiteY1" fmla="*/ 180474 h 1239253"/>
              <a:gd name="connsiteX2" fmla="*/ 1997243 w 2113548"/>
              <a:gd name="connsiteY2" fmla="*/ 156411 h 1239253"/>
              <a:gd name="connsiteX3" fmla="*/ 1900990 w 2113548"/>
              <a:gd name="connsiteY3" fmla="*/ 589548 h 1239253"/>
            </a:gdLst>
            <a:ahLst/>
            <a:cxnLst>
              <a:cxn ang="0">
                <a:pos x="connsiteX0" y="connsiteY0"/>
              </a:cxn>
              <a:cxn ang="0">
                <a:pos x="connsiteX1" y="connsiteY1"/>
              </a:cxn>
              <a:cxn ang="0">
                <a:pos x="connsiteX2" y="connsiteY2"/>
              </a:cxn>
              <a:cxn ang="0">
                <a:pos x="connsiteX3" y="connsiteY3"/>
              </a:cxn>
            </a:cxnLst>
            <a:rect l="l" t="t" r="r" b="b"/>
            <a:pathLst>
              <a:path w="2113548" h="1239253">
                <a:moveTo>
                  <a:pt x="0" y="1239253"/>
                </a:moveTo>
                <a:cubicBezTo>
                  <a:pt x="435142" y="800100"/>
                  <a:pt x="870284" y="360948"/>
                  <a:pt x="1203158" y="180474"/>
                </a:cubicBezTo>
                <a:cubicBezTo>
                  <a:pt x="1536032" y="0"/>
                  <a:pt x="1880938" y="88232"/>
                  <a:pt x="1997243" y="156411"/>
                </a:cubicBezTo>
                <a:cubicBezTo>
                  <a:pt x="2113548" y="224590"/>
                  <a:pt x="2007269" y="407069"/>
                  <a:pt x="1900990" y="589548"/>
                </a:cubicBezTo>
              </a:path>
            </a:pathLst>
          </a:cu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p>
        </p:txBody>
      </p:sp>
      <p:sp>
        <p:nvSpPr>
          <p:cNvPr id="70" name="Forme libre 69"/>
          <p:cNvSpPr/>
          <p:nvPr/>
        </p:nvSpPr>
        <p:spPr>
          <a:xfrm>
            <a:off x="7665259" y="4221088"/>
            <a:ext cx="1227221" cy="1106905"/>
          </a:xfrm>
          <a:custGeom>
            <a:avLst/>
            <a:gdLst>
              <a:gd name="connsiteX0" fmla="*/ 0 w 1227221"/>
              <a:gd name="connsiteY0" fmla="*/ 1106905 h 1106905"/>
              <a:gd name="connsiteX1" fmla="*/ 890336 w 1227221"/>
              <a:gd name="connsiteY1" fmla="*/ 601578 h 1106905"/>
              <a:gd name="connsiteX2" fmla="*/ 1227221 w 1227221"/>
              <a:gd name="connsiteY2" fmla="*/ 0 h 1106905"/>
            </a:gdLst>
            <a:ahLst/>
            <a:cxnLst>
              <a:cxn ang="0">
                <a:pos x="connsiteX0" y="connsiteY0"/>
              </a:cxn>
              <a:cxn ang="0">
                <a:pos x="connsiteX1" y="connsiteY1"/>
              </a:cxn>
              <a:cxn ang="0">
                <a:pos x="connsiteX2" y="connsiteY2"/>
              </a:cxn>
            </a:cxnLst>
            <a:rect l="l" t="t" r="r" b="b"/>
            <a:pathLst>
              <a:path w="1227221" h="1106905">
                <a:moveTo>
                  <a:pt x="0" y="1106905"/>
                </a:moveTo>
                <a:cubicBezTo>
                  <a:pt x="342899" y="946483"/>
                  <a:pt x="685799" y="786062"/>
                  <a:pt x="890336" y="601578"/>
                </a:cubicBezTo>
                <a:cubicBezTo>
                  <a:pt x="1094873" y="417094"/>
                  <a:pt x="1161047" y="208547"/>
                  <a:pt x="1227221" y="0"/>
                </a:cubicBezTo>
              </a:path>
            </a:pathLst>
          </a:custGeom>
          <a:ln w="3810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p>
        </p:txBody>
      </p:sp>
      <p:grpSp>
        <p:nvGrpSpPr>
          <p:cNvPr id="131" name="Groupe 130"/>
          <p:cNvGrpSpPr/>
          <p:nvPr/>
        </p:nvGrpSpPr>
        <p:grpSpPr>
          <a:xfrm>
            <a:off x="2483768" y="4653136"/>
            <a:ext cx="1512168" cy="3168528"/>
            <a:chOff x="2483768" y="4653136"/>
            <a:chExt cx="1512168" cy="3168528"/>
          </a:xfrm>
        </p:grpSpPr>
        <p:pic>
          <p:nvPicPr>
            <p:cNvPr id="124" name="Picture 4" descr="G:\2025-26_RNR_3eme_anémomètre\images\IMG_7551.PNG"/>
            <p:cNvPicPr>
              <a:picLocks noChangeAspect="1" noChangeArrowheads="1"/>
            </p:cNvPicPr>
            <p:nvPr/>
          </p:nvPicPr>
          <p:blipFill>
            <a:blip r:embed="rId8" cstate="print"/>
            <a:stretch>
              <a:fillRect/>
            </a:stretch>
          </p:blipFill>
          <p:spPr bwMode="auto">
            <a:xfrm>
              <a:off x="2544701" y="4725144"/>
              <a:ext cx="1401464" cy="3032911"/>
            </a:xfrm>
            <a:prstGeom prst="rect">
              <a:avLst/>
            </a:prstGeom>
            <a:noFill/>
          </p:spPr>
        </p:pic>
        <p:sp>
          <p:nvSpPr>
            <p:cNvPr id="125" name="Rectangle à coins arrondis 124"/>
            <p:cNvSpPr/>
            <p:nvPr/>
          </p:nvSpPr>
          <p:spPr>
            <a:xfrm>
              <a:off x="2483768" y="4653136"/>
              <a:ext cx="1512168" cy="3168528"/>
            </a:xfrm>
            <a:prstGeom prst="roundRect">
              <a:avLst>
                <a:gd name="adj" fmla="val 14425"/>
              </a:avLst>
            </a:prstGeom>
            <a:no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ln w="57150">
                  <a:solidFill>
                    <a:sysClr val="windowText" lastClr="000000"/>
                  </a:solidFill>
                </a:ln>
              </a:endParaRPr>
            </a:p>
          </p:txBody>
        </p:sp>
        <p:sp>
          <p:nvSpPr>
            <p:cNvPr id="130" name="Rectangle à coins arrondis 129"/>
            <p:cNvSpPr/>
            <p:nvPr/>
          </p:nvSpPr>
          <p:spPr>
            <a:xfrm>
              <a:off x="2544701" y="4714069"/>
              <a:ext cx="1390302" cy="3046662"/>
            </a:xfrm>
            <a:prstGeom prst="roundRect">
              <a:avLst>
                <a:gd name="adj" fmla="val 13197"/>
              </a:avLst>
            </a:prstGeom>
            <a:no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ln w="57150">
                  <a:solidFill>
                    <a:sysClr val="windowText" lastClr="000000"/>
                  </a:solidFill>
                </a:ln>
              </a:endParaRPr>
            </a:p>
          </p:txBody>
        </p:sp>
      </p:grpSp>
      <p:sp>
        <p:nvSpPr>
          <p:cNvPr id="132" name="Rectangle 131"/>
          <p:cNvSpPr/>
          <p:nvPr/>
        </p:nvSpPr>
        <p:spPr>
          <a:xfrm>
            <a:off x="1547664" y="3789040"/>
            <a:ext cx="4572000" cy="646331"/>
          </a:xfrm>
          <a:prstGeom prst="rect">
            <a:avLst/>
          </a:prstGeom>
        </p:spPr>
        <p:txBody>
          <a:bodyPr>
            <a:spAutoFit/>
          </a:bodyPr>
          <a:lstStyle/>
          <a:p>
            <a:r>
              <a:rPr lang="fr-FR" dirty="0">
                <a:hlinkClick r:id="rId9"/>
              </a:rPr>
              <a:t>Quels sont les risques d'un Wifi public ? Comment s'en protéger ?</a:t>
            </a:r>
            <a:endParaRPr lang="fr-FR" dirty="0"/>
          </a:p>
        </p:txBody>
      </p:sp>
      <p:pic>
        <p:nvPicPr>
          <p:cNvPr id="136" name="Picture 2" descr="legende_serveur_1"/>
          <p:cNvPicPr>
            <a:picLocks noChangeAspect="1" noChangeArrowheads="1"/>
          </p:cNvPicPr>
          <p:nvPr/>
        </p:nvPicPr>
        <p:blipFill>
          <a:blip r:embed="rId10" cstate="print"/>
          <a:srcRect/>
          <a:stretch>
            <a:fillRect/>
          </a:stretch>
        </p:blipFill>
        <p:spPr bwMode="auto">
          <a:xfrm>
            <a:off x="6588224" y="620688"/>
            <a:ext cx="2555776" cy="1648289"/>
          </a:xfrm>
          <a:prstGeom prst="rect">
            <a:avLst/>
          </a:prstGeom>
          <a:noFill/>
          <a:ln w="9525" algn="in">
            <a:noFill/>
            <a:miter lim="800000"/>
            <a:headEnd/>
            <a:tailEnd/>
          </a:ln>
          <a:effectLst/>
        </p:spPr>
      </p:pic>
      <p:sp>
        <p:nvSpPr>
          <p:cNvPr id="137" name="ZoneTexte 136"/>
          <p:cNvSpPr txBox="1"/>
          <p:nvPr/>
        </p:nvSpPr>
        <p:spPr>
          <a:xfrm>
            <a:off x="467544" y="1052736"/>
            <a:ext cx="6120680" cy="4185761"/>
          </a:xfrm>
          <a:prstGeom prst="rect">
            <a:avLst/>
          </a:prstGeom>
          <a:noFill/>
        </p:spPr>
        <p:txBody>
          <a:bodyPr wrap="square" rtlCol="0">
            <a:spAutoFit/>
          </a:bodyPr>
          <a:lstStyle/>
          <a:p>
            <a:pPr algn="just"/>
            <a:r>
              <a:rPr lang="fr-FR" sz="2400" dirty="0"/>
              <a:t>Pour maintenir la confidentialité des données sur le réseau internet, toutes les données sont chiffrées (protocole HTTPS) et donc sécurisées. </a:t>
            </a:r>
          </a:p>
          <a:p>
            <a:pPr algn="just"/>
            <a:r>
              <a:rPr lang="fr-FR" sz="2400" dirty="0"/>
              <a:t>Cependant il </a:t>
            </a:r>
            <a:r>
              <a:rPr lang="fr-FR" sz="2400" b="1" u="sng" dirty="0"/>
              <a:t>déconseillé</a:t>
            </a:r>
            <a:r>
              <a:rPr lang="fr-FR" sz="2400" dirty="0"/>
              <a:t> de changer le mot de passe </a:t>
            </a:r>
            <a:r>
              <a:rPr lang="fr-FR" sz="2400" u="sng" dirty="0"/>
              <a:t>à partir de ce fast-food</a:t>
            </a:r>
            <a:r>
              <a:rPr lang="fr-FR" sz="2400" dirty="0"/>
              <a:t>. Trop dangereux !</a:t>
            </a:r>
          </a:p>
          <a:p>
            <a:pPr algn="just"/>
            <a:endParaRPr lang="fr-FR" sz="2400" dirty="0"/>
          </a:p>
          <a:p>
            <a:pPr algn="just"/>
            <a:r>
              <a:rPr lang="fr-FR" sz="2400" dirty="0"/>
              <a:t>D’où vient la faille de vulnérabilité ?</a:t>
            </a:r>
            <a:endParaRPr lang="fr-FR" sz="2000" dirty="0"/>
          </a:p>
          <a:p>
            <a:pPr fontAlgn="auto"/>
            <a:endParaRPr lang="fr-FR" sz="2000" dirty="0"/>
          </a:p>
          <a:p>
            <a:pPr fontAlgn="auto"/>
            <a:endParaRPr lang="fr-FR" sz="2000" dirty="0"/>
          </a:p>
          <a:p>
            <a:pPr fontAlgn="auto"/>
            <a:endParaRPr lang="fr-FR" sz="2000" dirty="0"/>
          </a:p>
          <a:p>
            <a:pPr fontAlgn="auto"/>
            <a:r>
              <a:rPr lang="fr-FR" sz="2000" dirty="0"/>
              <a:t> </a:t>
            </a:r>
          </a:p>
          <a:p>
            <a:endParaRPr lang="fr-FR" dirty="0"/>
          </a:p>
        </p:txBody>
      </p:sp>
      <p:grpSp>
        <p:nvGrpSpPr>
          <p:cNvPr id="61" name="Group 37"/>
          <p:cNvGrpSpPr>
            <a:grpSpLocks/>
          </p:cNvGrpSpPr>
          <p:nvPr/>
        </p:nvGrpSpPr>
        <p:grpSpPr bwMode="auto">
          <a:xfrm>
            <a:off x="6804248" y="2132856"/>
            <a:ext cx="3096343" cy="3026881"/>
            <a:chOff x="109667468" y="107691382"/>
            <a:chExt cx="4175253" cy="4081171"/>
          </a:xfrm>
        </p:grpSpPr>
        <p:pic>
          <p:nvPicPr>
            <p:cNvPr id="62" name="Picture 38" descr="terre_2"/>
            <p:cNvPicPr>
              <a:picLocks noChangeAspect="1" noChangeArrowheads="1"/>
            </p:cNvPicPr>
            <p:nvPr/>
          </p:nvPicPr>
          <p:blipFill>
            <a:blip r:embed="rId11" cstate="print"/>
            <a:srcRect/>
            <a:stretch>
              <a:fillRect/>
            </a:stretch>
          </p:blipFill>
          <p:spPr bwMode="auto">
            <a:xfrm>
              <a:off x="109873807" y="107807775"/>
              <a:ext cx="3795057" cy="3837224"/>
            </a:xfrm>
            <a:prstGeom prst="rect">
              <a:avLst/>
            </a:prstGeom>
            <a:noFill/>
            <a:ln w="9525" algn="in">
              <a:noFill/>
              <a:miter lim="800000"/>
              <a:headEnd/>
              <a:tailEnd/>
            </a:ln>
            <a:effectLst/>
          </p:spPr>
        </p:pic>
        <p:pic>
          <p:nvPicPr>
            <p:cNvPr id="63" name="Picture 39" descr="legende_routeur_V2"/>
            <p:cNvPicPr>
              <a:picLocks noChangeAspect="1" noChangeArrowheads="1"/>
            </p:cNvPicPr>
            <p:nvPr/>
          </p:nvPicPr>
          <p:blipFill>
            <a:blip r:embed="rId12" cstate="print"/>
            <a:srcRect/>
            <a:stretch>
              <a:fillRect/>
            </a:stretch>
          </p:blipFill>
          <p:spPr bwMode="auto">
            <a:xfrm>
              <a:off x="111166380" y="109853475"/>
              <a:ext cx="780682" cy="330508"/>
            </a:xfrm>
            <a:prstGeom prst="rect">
              <a:avLst/>
            </a:prstGeom>
            <a:noFill/>
            <a:ln w="9525" algn="in">
              <a:noFill/>
              <a:miter lim="800000"/>
              <a:headEnd/>
              <a:tailEnd/>
            </a:ln>
            <a:effectLst/>
          </p:spPr>
        </p:pic>
        <p:pic>
          <p:nvPicPr>
            <p:cNvPr id="64" name="Picture 40" descr="legende_routeur_V2"/>
            <p:cNvPicPr>
              <a:picLocks noChangeAspect="1" noChangeArrowheads="1"/>
            </p:cNvPicPr>
            <p:nvPr/>
          </p:nvPicPr>
          <p:blipFill>
            <a:blip r:embed="rId12" cstate="print"/>
            <a:srcRect/>
            <a:stretch>
              <a:fillRect/>
            </a:stretch>
          </p:blipFill>
          <p:spPr bwMode="auto">
            <a:xfrm>
              <a:off x="110776039" y="110615775"/>
              <a:ext cx="780682" cy="330508"/>
            </a:xfrm>
            <a:prstGeom prst="rect">
              <a:avLst/>
            </a:prstGeom>
            <a:noFill/>
            <a:ln w="9525" algn="in">
              <a:noFill/>
              <a:miter lim="800000"/>
              <a:headEnd/>
              <a:tailEnd/>
            </a:ln>
            <a:effectLst/>
          </p:spPr>
        </p:pic>
        <p:pic>
          <p:nvPicPr>
            <p:cNvPr id="65" name="Picture 41" descr="legende_routeur_V2"/>
            <p:cNvPicPr>
              <a:picLocks noChangeAspect="1" noChangeArrowheads="1"/>
            </p:cNvPicPr>
            <p:nvPr/>
          </p:nvPicPr>
          <p:blipFill>
            <a:blip r:embed="rId12" cstate="print"/>
            <a:srcRect/>
            <a:stretch>
              <a:fillRect/>
            </a:stretch>
          </p:blipFill>
          <p:spPr bwMode="auto">
            <a:xfrm>
              <a:off x="111682547" y="110781029"/>
              <a:ext cx="780682" cy="330508"/>
            </a:xfrm>
            <a:prstGeom prst="rect">
              <a:avLst/>
            </a:prstGeom>
            <a:noFill/>
            <a:ln w="9525" algn="in">
              <a:noFill/>
              <a:miter lim="800000"/>
              <a:headEnd/>
              <a:tailEnd/>
            </a:ln>
            <a:effectLst/>
          </p:spPr>
        </p:pic>
        <p:pic>
          <p:nvPicPr>
            <p:cNvPr id="66" name="Picture 42" descr="legende_routeur_V2"/>
            <p:cNvPicPr>
              <a:picLocks noChangeAspect="1" noChangeArrowheads="1"/>
            </p:cNvPicPr>
            <p:nvPr/>
          </p:nvPicPr>
          <p:blipFill>
            <a:blip r:embed="rId12" cstate="print"/>
            <a:srcRect/>
            <a:stretch>
              <a:fillRect/>
            </a:stretch>
          </p:blipFill>
          <p:spPr bwMode="auto">
            <a:xfrm>
              <a:off x="111780150" y="111111537"/>
              <a:ext cx="780682" cy="330508"/>
            </a:xfrm>
            <a:prstGeom prst="rect">
              <a:avLst/>
            </a:prstGeom>
            <a:noFill/>
            <a:ln w="9525" algn="in">
              <a:noFill/>
              <a:miter lim="800000"/>
              <a:headEnd/>
              <a:tailEnd/>
            </a:ln>
            <a:effectLst/>
          </p:spPr>
        </p:pic>
        <p:pic>
          <p:nvPicPr>
            <p:cNvPr id="106" name="Picture 43" descr="legende_routeur_V2"/>
            <p:cNvPicPr>
              <a:picLocks noChangeAspect="1" noChangeArrowheads="1"/>
            </p:cNvPicPr>
            <p:nvPr/>
          </p:nvPicPr>
          <p:blipFill>
            <a:blip r:embed="rId12" cstate="print"/>
            <a:srcRect/>
            <a:stretch>
              <a:fillRect/>
            </a:stretch>
          </p:blipFill>
          <p:spPr bwMode="auto">
            <a:xfrm>
              <a:off x="110448150" y="110946283"/>
              <a:ext cx="780682" cy="330508"/>
            </a:xfrm>
            <a:prstGeom prst="rect">
              <a:avLst/>
            </a:prstGeom>
            <a:noFill/>
            <a:ln w="9525" algn="in">
              <a:noFill/>
              <a:miter lim="800000"/>
              <a:headEnd/>
              <a:tailEnd/>
            </a:ln>
            <a:effectLst/>
          </p:spPr>
        </p:pic>
        <p:pic>
          <p:nvPicPr>
            <p:cNvPr id="107" name="Picture 44" descr="legende_routeur_V2"/>
            <p:cNvPicPr>
              <a:picLocks noChangeAspect="1" noChangeArrowheads="1"/>
            </p:cNvPicPr>
            <p:nvPr/>
          </p:nvPicPr>
          <p:blipFill>
            <a:blip r:embed="rId12" cstate="print"/>
            <a:srcRect/>
            <a:stretch>
              <a:fillRect/>
            </a:stretch>
          </p:blipFill>
          <p:spPr bwMode="auto">
            <a:xfrm>
              <a:off x="110531468" y="110120013"/>
              <a:ext cx="780682" cy="330508"/>
            </a:xfrm>
            <a:prstGeom prst="rect">
              <a:avLst/>
            </a:prstGeom>
            <a:noFill/>
            <a:ln w="9525" algn="in">
              <a:noFill/>
              <a:miter lim="800000"/>
              <a:headEnd/>
              <a:tailEnd/>
            </a:ln>
            <a:effectLst/>
          </p:spPr>
        </p:pic>
        <p:pic>
          <p:nvPicPr>
            <p:cNvPr id="108" name="Picture 45" descr="legende_routeur_V2"/>
            <p:cNvPicPr>
              <a:picLocks noChangeAspect="1" noChangeArrowheads="1"/>
            </p:cNvPicPr>
            <p:nvPr/>
          </p:nvPicPr>
          <p:blipFill>
            <a:blip r:embed="rId12" cstate="print"/>
            <a:srcRect/>
            <a:stretch>
              <a:fillRect/>
            </a:stretch>
          </p:blipFill>
          <p:spPr bwMode="auto">
            <a:xfrm>
              <a:off x="109955468" y="109688221"/>
              <a:ext cx="780682" cy="330508"/>
            </a:xfrm>
            <a:prstGeom prst="rect">
              <a:avLst/>
            </a:prstGeom>
            <a:noFill/>
            <a:ln w="9525" algn="in">
              <a:noFill/>
              <a:miter lim="800000"/>
              <a:headEnd/>
              <a:tailEnd/>
            </a:ln>
            <a:effectLst/>
          </p:spPr>
        </p:pic>
        <p:pic>
          <p:nvPicPr>
            <p:cNvPr id="109" name="Picture 46" descr="legende_routeur_V2"/>
            <p:cNvPicPr>
              <a:picLocks noChangeAspect="1" noChangeArrowheads="1"/>
            </p:cNvPicPr>
            <p:nvPr/>
          </p:nvPicPr>
          <p:blipFill>
            <a:blip r:embed="rId12" cstate="print"/>
            <a:srcRect/>
            <a:stretch>
              <a:fillRect/>
            </a:stretch>
          </p:blipFill>
          <p:spPr bwMode="auto">
            <a:xfrm>
              <a:off x="110244209" y="109357713"/>
              <a:ext cx="780682" cy="330508"/>
            </a:xfrm>
            <a:prstGeom prst="rect">
              <a:avLst/>
            </a:prstGeom>
            <a:noFill/>
            <a:ln w="9525" algn="in">
              <a:noFill/>
              <a:miter lim="800000"/>
              <a:headEnd/>
              <a:tailEnd/>
            </a:ln>
            <a:effectLst/>
          </p:spPr>
        </p:pic>
        <p:pic>
          <p:nvPicPr>
            <p:cNvPr id="110" name="Picture 47" descr="legende_routeur_V2"/>
            <p:cNvPicPr>
              <a:picLocks noChangeAspect="1" noChangeArrowheads="1"/>
            </p:cNvPicPr>
            <p:nvPr/>
          </p:nvPicPr>
          <p:blipFill>
            <a:blip r:embed="rId12" cstate="print"/>
            <a:srcRect/>
            <a:stretch>
              <a:fillRect/>
            </a:stretch>
          </p:blipFill>
          <p:spPr bwMode="auto">
            <a:xfrm>
              <a:off x="109667468" y="109192459"/>
              <a:ext cx="780682" cy="330508"/>
            </a:xfrm>
            <a:prstGeom prst="rect">
              <a:avLst/>
            </a:prstGeom>
            <a:noFill/>
            <a:ln w="9525" algn="in">
              <a:noFill/>
              <a:miter lim="800000"/>
              <a:headEnd/>
              <a:tailEnd/>
            </a:ln>
            <a:effectLst/>
          </p:spPr>
        </p:pic>
        <p:pic>
          <p:nvPicPr>
            <p:cNvPr id="111" name="Picture 48" descr="legende_routeur_V2"/>
            <p:cNvPicPr>
              <a:picLocks noChangeAspect="1" noChangeArrowheads="1"/>
            </p:cNvPicPr>
            <p:nvPr/>
          </p:nvPicPr>
          <p:blipFill>
            <a:blip r:embed="rId12" cstate="print"/>
            <a:srcRect/>
            <a:stretch>
              <a:fillRect/>
            </a:stretch>
          </p:blipFill>
          <p:spPr bwMode="auto">
            <a:xfrm>
              <a:off x="110345809" y="108861951"/>
              <a:ext cx="780682" cy="330508"/>
            </a:xfrm>
            <a:prstGeom prst="rect">
              <a:avLst/>
            </a:prstGeom>
            <a:noFill/>
            <a:ln w="9525" algn="in">
              <a:noFill/>
              <a:miter lim="800000"/>
              <a:headEnd/>
              <a:tailEnd/>
            </a:ln>
            <a:effectLst/>
          </p:spPr>
        </p:pic>
        <p:pic>
          <p:nvPicPr>
            <p:cNvPr id="112" name="Picture 49" descr="legende_routeur_V2"/>
            <p:cNvPicPr>
              <a:picLocks noChangeAspect="1" noChangeArrowheads="1"/>
            </p:cNvPicPr>
            <p:nvPr/>
          </p:nvPicPr>
          <p:blipFill>
            <a:blip r:embed="rId12" cstate="print"/>
            <a:srcRect/>
            <a:stretch>
              <a:fillRect/>
            </a:stretch>
          </p:blipFill>
          <p:spPr bwMode="auto">
            <a:xfrm>
              <a:off x="111389809" y="107691382"/>
              <a:ext cx="780682" cy="330508"/>
            </a:xfrm>
            <a:prstGeom prst="rect">
              <a:avLst/>
            </a:prstGeom>
            <a:noFill/>
            <a:ln w="9525" algn="in">
              <a:noFill/>
              <a:miter lim="800000"/>
              <a:headEnd/>
              <a:tailEnd/>
            </a:ln>
            <a:effectLst/>
          </p:spPr>
        </p:pic>
        <p:pic>
          <p:nvPicPr>
            <p:cNvPr id="113" name="Picture 50" descr="legende_routeur_V2"/>
            <p:cNvPicPr>
              <a:picLocks noChangeAspect="1" noChangeArrowheads="1"/>
            </p:cNvPicPr>
            <p:nvPr/>
          </p:nvPicPr>
          <p:blipFill>
            <a:blip r:embed="rId12" cstate="print"/>
            <a:srcRect/>
            <a:stretch>
              <a:fillRect/>
            </a:stretch>
          </p:blipFill>
          <p:spPr bwMode="auto">
            <a:xfrm>
              <a:off x="112537980" y="111225075"/>
              <a:ext cx="780682" cy="330508"/>
            </a:xfrm>
            <a:prstGeom prst="rect">
              <a:avLst/>
            </a:prstGeom>
            <a:noFill/>
            <a:ln w="9525" algn="in">
              <a:noFill/>
              <a:miter lim="800000"/>
              <a:headEnd/>
              <a:tailEnd/>
            </a:ln>
            <a:effectLst/>
          </p:spPr>
        </p:pic>
        <p:pic>
          <p:nvPicPr>
            <p:cNvPr id="114" name="Picture 51" descr="legende_routeur_V2"/>
            <p:cNvPicPr>
              <a:picLocks noChangeAspect="1" noChangeArrowheads="1"/>
            </p:cNvPicPr>
            <p:nvPr/>
          </p:nvPicPr>
          <p:blipFill>
            <a:blip r:embed="rId12" cstate="print"/>
            <a:srcRect/>
            <a:stretch>
              <a:fillRect/>
            </a:stretch>
          </p:blipFill>
          <p:spPr bwMode="auto">
            <a:xfrm>
              <a:off x="112498809" y="108383775"/>
              <a:ext cx="780682" cy="330508"/>
            </a:xfrm>
            <a:prstGeom prst="rect">
              <a:avLst/>
            </a:prstGeom>
            <a:noFill/>
            <a:ln w="9525" algn="in">
              <a:noFill/>
              <a:miter lim="800000"/>
              <a:headEnd/>
              <a:tailEnd/>
            </a:ln>
            <a:effectLst/>
          </p:spPr>
        </p:pic>
        <p:pic>
          <p:nvPicPr>
            <p:cNvPr id="115" name="Picture 52" descr="legende_routeur_V2"/>
            <p:cNvPicPr>
              <a:picLocks noChangeAspect="1" noChangeArrowheads="1"/>
            </p:cNvPicPr>
            <p:nvPr/>
          </p:nvPicPr>
          <p:blipFill>
            <a:blip r:embed="rId12" cstate="print"/>
            <a:srcRect/>
            <a:stretch>
              <a:fillRect/>
            </a:stretch>
          </p:blipFill>
          <p:spPr bwMode="auto">
            <a:xfrm>
              <a:off x="111947062" y="108383775"/>
              <a:ext cx="780682" cy="330508"/>
            </a:xfrm>
            <a:prstGeom prst="rect">
              <a:avLst/>
            </a:prstGeom>
            <a:noFill/>
            <a:ln w="9525" algn="in">
              <a:noFill/>
              <a:miter lim="800000"/>
              <a:headEnd/>
              <a:tailEnd/>
            </a:ln>
            <a:effectLst/>
          </p:spPr>
        </p:pic>
        <p:pic>
          <p:nvPicPr>
            <p:cNvPr id="116" name="Picture 53" descr="legende_routeur_V2"/>
            <p:cNvPicPr>
              <a:picLocks noChangeAspect="1" noChangeArrowheads="1"/>
            </p:cNvPicPr>
            <p:nvPr/>
          </p:nvPicPr>
          <p:blipFill>
            <a:blip r:embed="rId12" cstate="print"/>
            <a:srcRect/>
            <a:stretch>
              <a:fillRect/>
            </a:stretch>
          </p:blipFill>
          <p:spPr bwMode="auto">
            <a:xfrm>
              <a:off x="112490539" y="110222083"/>
              <a:ext cx="780682" cy="330508"/>
            </a:xfrm>
            <a:prstGeom prst="rect">
              <a:avLst/>
            </a:prstGeom>
            <a:noFill/>
            <a:ln w="9525" algn="in">
              <a:noFill/>
              <a:miter lim="800000"/>
              <a:headEnd/>
              <a:tailEnd/>
            </a:ln>
            <a:effectLst/>
          </p:spPr>
        </p:pic>
        <p:pic>
          <p:nvPicPr>
            <p:cNvPr id="117" name="Picture 54" descr="legende_routeur_V2"/>
            <p:cNvPicPr>
              <a:picLocks noChangeAspect="1" noChangeArrowheads="1"/>
            </p:cNvPicPr>
            <p:nvPr/>
          </p:nvPicPr>
          <p:blipFill>
            <a:blip r:embed="rId12" cstate="print"/>
            <a:srcRect/>
            <a:stretch>
              <a:fillRect/>
            </a:stretch>
          </p:blipFill>
          <p:spPr bwMode="auto">
            <a:xfrm>
              <a:off x="111556721" y="110120013"/>
              <a:ext cx="780682" cy="330508"/>
            </a:xfrm>
            <a:prstGeom prst="rect">
              <a:avLst/>
            </a:prstGeom>
            <a:noFill/>
            <a:ln w="9525" algn="in">
              <a:noFill/>
              <a:miter lim="800000"/>
              <a:headEnd/>
              <a:tailEnd/>
            </a:ln>
            <a:effectLst/>
          </p:spPr>
        </p:pic>
        <p:pic>
          <p:nvPicPr>
            <p:cNvPr id="118" name="Picture 55" descr="legende_routeur_V2"/>
            <p:cNvPicPr>
              <a:picLocks noChangeAspect="1" noChangeArrowheads="1"/>
            </p:cNvPicPr>
            <p:nvPr/>
          </p:nvPicPr>
          <p:blipFill>
            <a:blip r:embed="rId12" cstate="print"/>
            <a:srcRect/>
            <a:stretch>
              <a:fillRect/>
            </a:stretch>
          </p:blipFill>
          <p:spPr bwMode="auto">
            <a:xfrm>
              <a:off x="112785124" y="109522967"/>
              <a:ext cx="780682" cy="330508"/>
            </a:xfrm>
            <a:prstGeom prst="rect">
              <a:avLst/>
            </a:prstGeom>
            <a:noFill/>
            <a:ln w="9525" algn="in">
              <a:noFill/>
              <a:miter lim="800000"/>
              <a:headEnd/>
              <a:tailEnd/>
            </a:ln>
            <a:effectLst/>
          </p:spPr>
        </p:pic>
        <p:pic>
          <p:nvPicPr>
            <p:cNvPr id="119" name="Picture 56" descr="legende_routeur_V2"/>
            <p:cNvPicPr>
              <a:picLocks noChangeAspect="1" noChangeArrowheads="1"/>
            </p:cNvPicPr>
            <p:nvPr/>
          </p:nvPicPr>
          <p:blipFill>
            <a:blip r:embed="rId12" cstate="print"/>
            <a:srcRect/>
            <a:stretch>
              <a:fillRect/>
            </a:stretch>
          </p:blipFill>
          <p:spPr bwMode="auto">
            <a:xfrm>
              <a:off x="112928321" y="110583871"/>
              <a:ext cx="780682" cy="330508"/>
            </a:xfrm>
            <a:prstGeom prst="rect">
              <a:avLst/>
            </a:prstGeom>
            <a:noFill/>
            <a:ln w="9525" algn="in">
              <a:noFill/>
              <a:miter lim="800000"/>
              <a:headEnd/>
              <a:tailEnd/>
            </a:ln>
            <a:effectLst/>
          </p:spPr>
        </p:pic>
        <p:pic>
          <p:nvPicPr>
            <p:cNvPr id="120" name="Picture 57" descr="legende_routeur_V2"/>
            <p:cNvPicPr>
              <a:picLocks noChangeAspect="1" noChangeArrowheads="1"/>
            </p:cNvPicPr>
            <p:nvPr/>
          </p:nvPicPr>
          <p:blipFill>
            <a:blip r:embed="rId12" cstate="print"/>
            <a:srcRect/>
            <a:stretch>
              <a:fillRect/>
            </a:stretch>
          </p:blipFill>
          <p:spPr bwMode="auto">
            <a:xfrm>
              <a:off x="112889150" y="109027205"/>
              <a:ext cx="780682" cy="330508"/>
            </a:xfrm>
            <a:prstGeom prst="rect">
              <a:avLst/>
            </a:prstGeom>
            <a:noFill/>
            <a:ln w="9525" algn="in">
              <a:noFill/>
              <a:miter lim="800000"/>
              <a:headEnd/>
              <a:tailEnd/>
            </a:ln>
            <a:effectLst/>
          </p:spPr>
        </p:pic>
        <p:pic>
          <p:nvPicPr>
            <p:cNvPr id="121" name="Picture 58" descr="legende_routeur_V2"/>
            <p:cNvPicPr>
              <a:picLocks noChangeAspect="1" noChangeArrowheads="1"/>
            </p:cNvPicPr>
            <p:nvPr/>
          </p:nvPicPr>
          <p:blipFill>
            <a:blip r:embed="rId12" cstate="print"/>
            <a:srcRect/>
            <a:stretch>
              <a:fillRect/>
            </a:stretch>
          </p:blipFill>
          <p:spPr bwMode="auto">
            <a:xfrm>
              <a:off x="113062039" y="108714283"/>
              <a:ext cx="780682" cy="330508"/>
            </a:xfrm>
            <a:prstGeom prst="rect">
              <a:avLst/>
            </a:prstGeom>
            <a:noFill/>
            <a:ln w="9525" algn="in">
              <a:noFill/>
              <a:miter lim="800000"/>
              <a:headEnd/>
              <a:tailEnd/>
            </a:ln>
            <a:effectLst/>
          </p:spPr>
        </p:pic>
        <p:pic>
          <p:nvPicPr>
            <p:cNvPr id="122" name="Picture 59" descr="legende_routeur_V2"/>
            <p:cNvPicPr>
              <a:picLocks noChangeAspect="1" noChangeArrowheads="1"/>
            </p:cNvPicPr>
            <p:nvPr/>
          </p:nvPicPr>
          <p:blipFill>
            <a:blip r:embed="rId12" cstate="print"/>
            <a:srcRect/>
            <a:stretch>
              <a:fillRect/>
            </a:stretch>
          </p:blipFill>
          <p:spPr bwMode="auto">
            <a:xfrm>
              <a:off x="110999468" y="108074521"/>
              <a:ext cx="780682" cy="330508"/>
            </a:xfrm>
            <a:prstGeom prst="rect">
              <a:avLst/>
            </a:prstGeom>
            <a:noFill/>
            <a:ln w="9525" algn="in">
              <a:noFill/>
              <a:miter lim="800000"/>
              <a:headEnd/>
              <a:tailEnd/>
            </a:ln>
            <a:effectLst/>
          </p:spPr>
        </p:pic>
        <p:pic>
          <p:nvPicPr>
            <p:cNvPr id="123" name="Picture 60" descr="legende_routeur_V2"/>
            <p:cNvPicPr>
              <a:picLocks noChangeAspect="1" noChangeArrowheads="1"/>
            </p:cNvPicPr>
            <p:nvPr/>
          </p:nvPicPr>
          <p:blipFill>
            <a:blip r:embed="rId12" cstate="print"/>
            <a:srcRect/>
            <a:stretch>
              <a:fillRect/>
            </a:stretch>
          </p:blipFill>
          <p:spPr bwMode="auto">
            <a:xfrm>
              <a:off x="110288825" y="108218521"/>
              <a:ext cx="780682" cy="330508"/>
            </a:xfrm>
            <a:prstGeom prst="rect">
              <a:avLst/>
            </a:prstGeom>
            <a:noFill/>
            <a:ln w="9525" algn="in">
              <a:noFill/>
              <a:miter lim="800000"/>
              <a:headEnd/>
              <a:tailEnd/>
            </a:ln>
            <a:effectLst/>
          </p:spPr>
        </p:pic>
        <p:pic>
          <p:nvPicPr>
            <p:cNvPr id="126" name="Picture 61" descr="legende_routeur_V2"/>
            <p:cNvPicPr>
              <a:picLocks noChangeAspect="1" noChangeArrowheads="1"/>
            </p:cNvPicPr>
            <p:nvPr/>
          </p:nvPicPr>
          <p:blipFill>
            <a:blip r:embed="rId12" cstate="print"/>
            <a:srcRect/>
            <a:stretch>
              <a:fillRect/>
            </a:stretch>
          </p:blipFill>
          <p:spPr bwMode="auto">
            <a:xfrm>
              <a:off x="112463229" y="108861951"/>
              <a:ext cx="780682" cy="330508"/>
            </a:xfrm>
            <a:prstGeom prst="rect">
              <a:avLst/>
            </a:prstGeom>
            <a:noFill/>
            <a:ln w="9525" algn="in">
              <a:noFill/>
              <a:miter lim="800000"/>
              <a:headEnd/>
              <a:tailEnd/>
            </a:ln>
            <a:effectLst/>
          </p:spPr>
        </p:pic>
        <p:pic>
          <p:nvPicPr>
            <p:cNvPr id="127" name="Picture 62" descr="legende_routeur_V2"/>
            <p:cNvPicPr>
              <a:picLocks noChangeAspect="1" noChangeArrowheads="1"/>
            </p:cNvPicPr>
            <p:nvPr/>
          </p:nvPicPr>
          <p:blipFill>
            <a:blip r:embed="rId12" cstate="print"/>
            <a:srcRect/>
            <a:stretch>
              <a:fillRect/>
            </a:stretch>
          </p:blipFill>
          <p:spPr bwMode="auto">
            <a:xfrm>
              <a:off x="113062039" y="109954759"/>
              <a:ext cx="780682" cy="330508"/>
            </a:xfrm>
            <a:prstGeom prst="rect">
              <a:avLst/>
            </a:prstGeom>
            <a:noFill/>
            <a:ln w="9525" algn="in">
              <a:noFill/>
              <a:miter lim="800000"/>
              <a:headEnd/>
              <a:tailEnd/>
            </a:ln>
            <a:effectLst/>
          </p:spPr>
        </p:pic>
        <p:pic>
          <p:nvPicPr>
            <p:cNvPr id="128" name="Picture 63" descr="legende_routeur_V2"/>
            <p:cNvPicPr>
              <a:picLocks noChangeAspect="1" noChangeArrowheads="1"/>
            </p:cNvPicPr>
            <p:nvPr/>
          </p:nvPicPr>
          <p:blipFill>
            <a:blip r:embed="rId12" cstate="print"/>
            <a:srcRect/>
            <a:stretch>
              <a:fillRect/>
            </a:stretch>
          </p:blipFill>
          <p:spPr bwMode="auto">
            <a:xfrm>
              <a:off x="112671698" y="110875052"/>
              <a:ext cx="780682" cy="330508"/>
            </a:xfrm>
            <a:prstGeom prst="rect">
              <a:avLst/>
            </a:prstGeom>
            <a:noFill/>
            <a:ln w="9525" algn="in">
              <a:noFill/>
              <a:miter lim="800000"/>
              <a:headEnd/>
              <a:tailEnd/>
            </a:ln>
            <a:effectLst/>
          </p:spPr>
        </p:pic>
        <p:pic>
          <p:nvPicPr>
            <p:cNvPr id="129" name="Picture 64" descr="legende_routeur_V2"/>
            <p:cNvPicPr>
              <a:picLocks noChangeAspect="1" noChangeArrowheads="1"/>
            </p:cNvPicPr>
            <p:nvPr/>
          </p:nvPicPr>
          <p:blipFill>
            <a:blip r:embed="rId12" cstate="print"/>
            <a:srcRect/>
            <a:stretch>
              <a:fillRect/>
            </a:stretch>
          </p:blipFill>
          <p:spPr bwMode="auto">
            <a:xfrm>
              <a:off x="111556721" y="111442045"/>
              <a:ext cx="780682" cy="330508"/>
            </a:xfrm>
            <a:prstGeom prst="rect">
              <a:avLst/>
            </a:prstGeom>
            <a:noFill/>
            <a:ln w="9525" algn="in">
              <a:noFill/>
              <a:miter lim="800000"/>
              <a:headEnd/>
              <a:tailEnd/>
            </a:ln>
            <a:effectLst/>
          </p:spPr>
        </p:pic>
        <p:pic>
          <p:nvPicPr>
            <p:cNvPr id="133" name="Picture 65" descr="legende_routeur_V2"/>
            <p:cNvPicPr>
              <a:picLocks noChangeAspect="1" noChangeArrowheads="1"/>
            </p:cNvPicPr>
            <p:nvPr/>
          </p:nvPicPr>
          <p:blipFill>
            <a:blip r:embed="rId12" cstate="print"/>
            <a:srcRect/>
            <a:stretch>
              <a:fillRect/>
            </a:stretch>
          </p:blipFill>
          <p:spPr bwMode="auto">
            <a:xfrm>
              <a:off x="110999468" y="111111537"/>
              <a:ext cx="780682" cy="330508"/>
            </a:xfrm>
            <a:prstGeom prst="rect">
              <a:avLst/>
            </a:prstGeom>
            <a:noFill/>
            <a:ln w="9525" algn="in">
              <a:noFill/>
              <a:miter lim="800000"/>
              <a:headEnd/>
              <a:tailEnd/>
            </a:ln>
            <a:effectLst/>
          </p:spPr>
        </p:pic>
        <p:pic>
          <p:nvPicPr>
            <p:cNvPr id="134" name="Picture 66" descr="legende_routeur_V2"/>
            <p:cNvPicPr>
              <a:picLocks noChangeAspect="1" noChangeArrowheads="1"/>
            </p:cNvPicPr>
            <p:nvPr/>
          </p:nvPicPr>
          <p:blipFill>
            <a:blip r:embed="rId12" cstate="print"/>
            <a:srcRect/>
            <a:stretch>
              <a:fillRect/>
            </a:stretch>
          </p:blipFill>
          <p:spPr bwMode="auto">
            <a:xfrm>
              <a:off x="110776039" y="111442045"/>
              <a:ext cx="780682" cy="330508"/>
            </a:xfrm>
            <a:prstGeom prst="rect">
              <a:avLst/>
            </a:prstGeom>
            <a:noFill/>
            <a:ln w="9525" algn="in">
              <a:noFill/>
              <a:miter lim="800000"/>
              <a:headEnd/>
              <a:tailEnd/>
            </a:ln>
            <a:effectLst/>
          </p:spPr>
        </p:pic>
        <p:pic>
          <p:nvPicPr>
            <p:cNvPr id="135" name="Picture 67" descr="legende_antenne"/>
            <p:cNvPicPr>
              <a:picLocks noChangeAspect="1" noChangeArrowheads="1"/>
            </p:cNvPicPr>
            <p:nvPr/>
          </p:nvPicPr>
          <p:blipFill>
            <a:blip r:embed="rId13" cstate="print"/>
            <a:srcRect/>
            <a:stretch>
              <a:fillRect/>
            </a:stretch>
          </p:blipFill>
          <p:spPr bwMode="auto">
            <a:xfrm>
              <a:off x="112335320" y="110232441"/>
              <a:ext cx="553830" cy="879096"/>
            </a:xfrm>
            <a:prstGeom prst="rect">
              <a:avLst/>
            </a:prstGeom>
            <a:noFill/>
            <a:ln w="9525" algn="in">
              <a:noFill/>
              <a:miter lim="800000"/>
              <a:headEnd/>
              <a:tailEnd/>
            </a:ln>
            <a:effectLst/>
          </p:spPr>
        </p:pic>
        <p:pic>
          <p:nvPicPr>
            <p:cNvPr id="139" name="Picture 68" descr="legende_routeur_V2"/>
            <p:cNvPicPr>
              <a:picLocks noChangeAspect="1" noChangeArrowheads="1"/>
            </p:cNvPicPr>
            <p:nvPr/>
          </p:nvPicPr>
          <p:blipFill>
            <a:blip r:embed="rId12" cstate="print"/>
            <a:srcRect/>
            <a:stretch>
              <a:fillRect/>
            </a:stretch>
          </p:blipFill>
          <p:spPr bwMode="auto">
            <a:xfrm>
              <a:off x="109864281" y="110120013"/>
              <a:ext cx="780682" cy="330508"/>
            </a:xfrm>
            <a:prstGeom prst="rect">
              <a:avLst/>
            </a:prstGeom>
            <a:noFill/>
            <a:ln w="9525" algn="in">
              <a:noFill/>
              <a:miter lim="800000"/>
              <a:headEnd/>
              <a:tailEnd/>
            </a:ln>
            <a:effectLst/>
          </p:spPr>
        </p:pic>
        <p:pic>
          <p:nvPicPr>
            <p:cNvPr id="140" name="Picture 69" descr="legende_routeur_V2"/>
            <p:cNvPicPr>
              <a:picLocks noChangeAspect="1" noChangeArrowheads="1"/>
            </p:cNvPicPr>
            <p:nvPr/>
          </p:nvPicPr>
          <p:blipFill>
            <a:blip r:embed="rId12" cstate="print"/>
            <a:srcRect/>
            <a:stretch>
              <a:fillRect/>
            </a:stretch>
          </p:blipFill>
          <p:spPr bwMode="auto">
            <a:xfrm>
              <a:off x="113004659" y="110285267"/>
              <a:ext cx="780682" cy="330508"/>
            </a:xfrm>
            <a:prstGeom prst="rect">
              <a:avLst/>
            </a:prstGeom>
            <a:noFill/>
            <a:ln w="9525" algn="in">
              <a:noFill/>
              <a:miter lim="800000"/>
              <a:headEnd/>
              <a:tailEnd/>
            </a:ln>
            <a:effectLst/>
          </p:spPr>
        </p:pic>
        <p:pic>
          <p:nvPicPr>
            <p:cNvPr id="141" name="Picture 70" descr="legende_routeur_V2"/>
            <p:cNvPicPr>
              <a:picLocks noChangeAspect="1" noChangeArrowheads="1"/>
            </p:cNvPicPr>
            <p:nvPr/>
          </p:nvPicPr>
          <p:blipFill>
            <a:blip r:embed="rId12" cstate="print"/>
            <a:srcRect/>
            <a:stretch>
              <a:fillRect/>
            </a:stretch>
          </p:blipFill>
          <p:spPr bwMode="auto">
            <a:xfrm>
              <a:off x="110531468" y="107777107"/>
              <a:ext cx="780682" cy="330508"/>
            </a:xfrm>
            <a:prstGeom prst="rect">
              <a:avLst/>
            </a:prstGeom>
            <a:noFill/>
            <a:ln w="9525" algn="in">
              <a:noFill/>
              <a:miter lim="800000"/>
              <a:headEnd/>
              <a:tailEnd/>
            </a:ln>
            <a:effectLst/>
          </p:spPr>
        </p:pic>
        <p:pic>
          <p:nvPicPr>
            <p:cNvPr id="142" name="Picture 71" descr="legende_routeur_V2"/>
            <p:cNvPicPr>
              <a:picLocks noChangeAspect="1" noChangeArrowheads="1"/>
            </p:cNvPicPr>
            <p:nvPr/>
          </p:nvPicPr>
          <p:blipFill>
            <a:blip r:embed="rId12" cstate="print"/>
            <a:srcRect/>
            <a:stretch>
              <a:fillRect/>
            </a:stretch>
          </p:blipFill>
          <p:spPr bwMode="auto">
            <a:xfrm>
              <a:off x="110007009" y="110450521"/>
              <a:ext cx="780682" cy="330508"/>
            </a:xfrm>
            <a:prstGeom prst="rect">
              <a:avLst/>
            </a:prstGeom>
            <a:noFill/>
            <a:ln w="9525" algn="in">
              <a:noFill/>
              <a:miter lim="800000"/>
              <a:headEnd/>
              <a:tailEnd/>
            </a:ln>
            <a:effectLst/>
          </p:spPr>
        </p:pic>
      </p:grpSp>
      <p:sp>
        <p:nvSpPr>
          <p:cNvPr id="143" name="ZoneTexte 142"/>
          <p:cNvSpPr txBox="1"/>
          <p:nvPr/>
        </p:nvSpPr>
        <p:spPr>
          <a:xfrm>
            <a:off x="8100392" y="2996952"/>
            <a:ext cx="780919" cy="369332"/>
          </a:xfrm>
          <a:prstGeom prst="rect">
            <a:avLst/>
          </a:prstGeom>
          <a:solidFill>
            <a:schemeClr val="bg1"/>
          </a:solidFill>
        </p:spPr>
        <p:txBody>
          <a:bodyPr wrap="none" rtlCol="0">
            <a:spAutoFit/>
          </a:bodyPr>
          <a:lstStyle/>
          <a:p>
            <a:r>
              <a:rPr lang="fr-FR" dirty="0"/>
              <a:t>HTTP</a:t>
            </a:r>
            <a:r>
              <a:rPr lang="fr-FR" b="1" dirty="0"/>
              <a:t>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395536" y="548681"/>
            <a:ext cx="1800200" cy="432047"/>
          </a:xfrm>
        </p:spPr>
        <p:txBody>
          <a:bodyPr>
            <a:noAutofit/>
          </a:bodyPr>
          <a:lstStyle/>
          <a:p>
            <a:r>
              <a:rPr lang="fr-FR" sz="2400" dirty="0"/>
              <a:t>ETAPE n°1-3</a:t>
            </a:r>
          </a:p>
        </p:txBody>
      </p:sp>
      <p:grpSp>
        <p:nvGrpSpPr>
          <p:cNvPr id="3" name="Groupe 13"/>
          <p:cNvGrpSpPr/>
          <p:nvPr/>
        </p:nvGrpSpPr>
        <p:grpSpPr>
          <a:xfrm>
            <a:off x="403225" y="74613"/>
            <a:ext cx="8417247" cy="442912"/>
            <a:chOff x="403225" y="74613"/>
            <a:chExt cx="8417247" cy="442912"/>
          </a:xfrm>
        </p:grpSpPr>
        <p:pic>
          <p:nvPicPr>
            <p:cNvPr id="1026" name="Groupe 32"/>
            <p:cNvPicPr>
              <a:picLocks noChangeArrowheads="1"/>
            </p:cNvPicPr>
            <p:nvPr/>
          </p:nvPicPr>
          <p:blipFill>
            <a:blip r:embed="rId3" cstate="print"/>
            <a:srcRect b="21065"/>
            <a:stretch>
              <a:fillRect/>
            </a:stretch>
          </p:blipFill>
          <p:spPr bwMode="auto">
            <a:xfrm>
              <a:off x="7383785" y="74613"/>
              <a:ext cx="1436687" cy="433387"/>
            </a:xfrm>
            <a:prstGeom prst="rect">
              <a:avLst/>
            </a:prstGeom>
            <a:noFill/>
          </p:spPr>
        </p:pic>
        <p:sp>
          <p:nvSpPr>
            <p:cNvPr id="1027" name="Text Box 3"/>
            <p:cNvSpPr txBox="1">
              <a:spLocks noChangeArrowheads="1"/>
            </p:cNvSpPr>
            <p:nvPr/>
          </p:nvSpPr>
          <p:spPr bwMode="auto">
            <a:xfrm>
              <a:off x="8400231" y="206375"/>
              <a:ext cx="348233" cy="277813"/>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fr-FR" sz="1600" b="1" i="0" u="none" strike="noStrike" cap="none" normalizeH="0" baseline="0" dirty="0">
                  <a:ln>
                    <a:noFill/>
                  </a:ln>
                  <a:solidFill>
                    <a:srgbClr val="FFFFFF"/>
                  </a:solidFill>
                  <a:effectLst/>
                  <a:latin typeface="Calibri" pitchFamily="34" charset="0"/>
                  <a:cs typeface="Arial" pitchFamily="34" charset="0"/>
                </a:rPr>
                <a:t>3</a:t>
              </a:r>
              <a:endParaRPr kumimoji="0" lang="fr-FR" sz="1800" b="0" i="0" u="none" strike="noStrike" cap="none" normalizeH="0" baseline="0" dirty="0">
                <a:ln>
                  <a:noFill/>
                </a:ln>
                <a:solidFill>
                  <a:schemeClr val="tx1"/>
                </a:solidFill>
                <a:effectLst/>
                <a:latin typeface="Arial" pitchFamily="34" charset="0"/>
                <a:cs typeface="Arial" pitchFamily="34" charset="0"/>
              </a:endParaRPr>
            </a:p>
          </p:txBody>
        </p:sp>
        <p:pic>
          <p:nvPicPr>
            <p:cNvPr id="1029" name="Groupe 31"/>
            <p:cNvPicPr>
              <a:picLocks noChangeArrowheads="1"/>
            </p:cNvPicPr>
            <p:nvPr/>
          </p:nvPicPr>
          <p:blipFill>
            <a:blip r:embed="rId4" cstate="print"/>
            <a:srcRect b="21065"/>
            <a:stretch>
              <a:fillRect/>
            </a:stretch>
          </p:blipFill>
          <p:spPr bwMode="auto">
            <a:xfrm>
              <a:off x="4644008" y="74613"/>
              <a:ext cx="2763837" cy="433387"/>
            </a:xfrm>
            <a:prstGeom prst="rect">
              <a:avLst/>
            </a:prstGeom>
            <a:noFill/>
          </p:spPr>
        </p:pic>
        <p:pic>
          <p:nvPicPr>
            <p:cNvPr id="1030" name="Picture 6" descr="Logo---quadri---academie-orleans-tours"/>
            <p:cNvPicPr>
              <a:picLocks noChangeAspect="1" noChangeArrowheads="1"/>
            </p:cNvPicPr>
            <p:nvPr/>
          </p:nvPicPr>
          <p:blipFill>
            <a:blip r:embed="rId5" cstate="print"/>
            <a:srcRect l="6763" t="11957" r="7637" b="11494"/>
            <a:stretch>
              <a:fillRect/>
            </a:stretch>
          </p:blipFill>
          <p:spPr bwMode="auto">
            <a:xfrm>
              <a:off x="403225" y="74613"/>
              <a:ext cx="784225" cy="442912"/>
            </a:xfrm>
            <a:prstGeom prst="rect">
              <a:avLst/>
            </a:prstGeom>
            <a:noFill/>
          </p:spPr>
        </p:pic>
        <p:sp>
          <p:nvSpPr>
            <p:cNvPr id="1031" name="Text Box 7"/>
            <p:cNvSpPr txBox="1">
              <a:spLocks noChangeArrowheads="1"/>
            </p:cNvSpPr>
            <p:nvPr/>
          </p:nvSpPr>
          <p:spPr bwMode="auto">
            <a:xfrm>
              <a:off x="1352550" y="179388"/>
              <a:ext cx="1617663" cy="277812"/>
            </a:xfrm>
            <a:prstGeom prst="rect">
              <a:avLst/>
            </a:prstGeom>
            <a:noFill/>
            <a:ln w="9525">
              <a:noFill/>
              <a:miter lim="800000"/>
              <a:headEnd/>
              <a:tailEnd/>
            </a:ln>
          </p:spPr>
          <p:txBody>
            <a:bodyPr vert="horz" wrap="square" lIns="91440" tIns="45720" rIns="91440" bIns="4572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fr-FR" sz="1100" b="0" i="0" u="none" strike="noStrike" cap="none" normalizeH="0" baseline="0">
                  <a:ln>
                    <a:noFill/>
                  </a:ln>
                  <a:solidFill>
                    <a:srgbClr val="808080"/>
                  </a:solidFill>
                  <a:effectLst/>
                  <a:latin typeface="Calibri" pitchFamily="34" charset="0"/>
                  <a:cs typeface="Arial" pitchFamily="34" charset="0"/>
                </a:rPr>
                <a:t>B.O du 29 février 2024</a:t>
              </a:r>
              <a:endParaRPr kumimoji="0" lang="fr-FR" sz="1800" b="0" i="0" u="none" strike="noStrike" cap="none" normalizeH="0" baseline="0">
                <a:ln>
                  <a:noFill/>
                </a:ln>
                <a:solidFill>
                  <a:schemeClr val="tx1"/>
                </a:solidFill>
                <a:effectLst/>
                <a:latin typeface="Arial" pitchFamily="34" charset="0"/>
                <a:cs typeface="Arial" pitchFamily="34" charset="0"/>
              </a:endParaRPr>
            </a:p>
          </p:txBody>
        </p:sp>
        <p:sp>
          <p:nvSpPr>
            <p:cNvPr id="1032" name="Text Box 8"/>
            <p:cNvSpPr txBox="1">
              <a:spLocks noChangeArrowheads="1"/>
            </p:cNvSpPr>
            <p:nvPr/>
          </p:nvSpPr>
          <p:spPr bwMode="auto">
            <a:xfrm>
              <a:off x="7704000" y="206375"/>
              <a:ext cx="276225" cy="276225"/>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fr-FR" sz="1600" b="1" i="0" u="none" strike="noStrike" cap="none" normalizeH="0" baseline="0" dirty="0">
                  <a:ln>
                    <a:noFill/>
                  </a:ln>
                  <a:solidFill>
                    <a:srgbClr val="FFFFFF"/>
                  </a:solidFill>
                  <a:effectLst/>
                  <a:latin typeface="Calibri" pitchFamily="34" charset="0"/>
                  <a:cs typeface="Arial" pitchFamily="34" charset="0"/>
                </a:rPr>
                <a:t>5</a:t>
              </a:r>
              <a:endParaRPr kumimoji="0" lang="fr-FR" sz="1800" b="0" i="0" u="none" strike="noStrike" cap="none" normalizeH="0" baseline="0" dirty="0">
                <a:ln>
                  <a:noFill/>
                </a:ln>
                <a:solidFill>
                  <a:schemeClr val="tx1"/>
                </a:solidFill>
                <a:effectLst/>
                <a:latin typeface="Arial" pitchFamily="34" charset="0"/>
                <a:cs typeface="Arial" pitchFamily="34" charset="0"/>
              </a:endParaRPr>
            </a:p>
          </p:txBody>
        </p:sp>
        <p:sp>
          <p:nvSpPr>
            <p:cNvPr id="11" name="Ellipse 10"/>
            <p:cNvSpPr/>
            <p:nvPr/>
          </p:nvSpPr>
          <p:spPr>
            <a:xfrm>
              <a:off x="7740000" y="260648"/>
              <a:ext cx="216024" cy="216024"/>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2" name="Ellipse 11"/>
            <p:cNvSpPr/>
            <p:nvPr/>
          </p:nvSpPr>
          <p:spPr>
            <a:xfrm>
              <a:off x="8100392" y="260648"/>
              <a:ext cx="216024" cy="216024"/>
            </a:xfrm>
            <a:prstGeom prst="ellipse">
              <a:avLst/>
            </a:prstGeom>
            <a:solidFill>
              <a:srgbClr val="AA2C7D"/>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3" name="Ellipse 12"/>
            <p:cNvSpPr/>
            <p:nvPr/>
          </p:nvSpPr>
          <p:spPr>
            <a:xfrm>
              <a:off x="8460432" y="260648"/>
              <a:ext cx="216024" cy="216024"/>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028" name="Text Box 4"/>
            <p:cNvSpPr txBox="1">
              <a:spLocks noChangeArrowheads="1"/>
            </p:cNvSpPr>
            <p:nvPr/>
          </p:nvSpPr>
          <p:spPr bwMode="auto">
            <a:xfrm>
              <a:off x="8010847" y="206375"/>
              <a:ext cx="377577" cy="277813"/>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fr-FR" sz="1600" b="1" i="0" u="none" strike="noStrike" cap="none" normalizeH="0" baseline="0" dirty="0">
                  <a:ln>
                    <a:noFill/>
                  </a:ln>
                  <a:solidFill>
                    <a:srgbClr val="FFFFFF"/>
                  </a:solidFill>
                  <a:effectLst/>
                  <a:latin typeface="Calibri" pitchFamily="34" charset="0"/>
                  <a:cs typeface="Arial" pitchFamily="34" charset="0"/>
                </a:rPr>
                <a:t> 4</a:t>
              </a:r>
              <a:endParaRPr kumimoji="0" lang="fr-FR" sz="1800" b="0" i="0" u="none" strike="noStrike" cap="none" normalizeH="0" baseline="0" dirty="0">
                <a:ln>
                  <a:noFill/>
                </a:ln>
                <a:solidFill>
                  <a:schemeClr val="tx1"/>
                </a:solidFill>
                <a:effectLst/>
                <a:latin typeface="Arial" pitchFamily="34" charset="0"/>
                <a:cs typeface="Arial" pitchFamily="34" charset="0"/>
              </a:endParaRPr>
            </a:p>
          </p:txBody>
        </p:sp>
      </p:grpSp>
      <p:sp>
        <p:nvSpPr>
          <p:cNvPr id="31" name="ZoneTexte 30"/>
          <p:cNvSpPr txBox="1"/>
          <p:nvPr/>
        </p:nvSpPr>
        <p:spPr>
          <a:xfrm>
            <a:off x="4283968" y="836712"/>
            <a:ext cx="4392488" cy="2246769"/>
          </a:xfrm>
          <a:prstGeom prst="rect">
            <a:avLst/>
          </a:prstGeom>
          <a:noFill/>
        </p:spPr>
        <p:txBody>
          <a:bodyPr wrap="square" rtlCol="0">
            <a:spAutoFit/>
          </a:bodyPr>
          <a:lstStyle/>
          <a:p>
            <a:pPr fontAlgn="auto"/>
            <a:r>
              <a:rPr lang="fr-FR" sz="2000" dirty="0"/>
              <a:t>Le paquet part de la station météo pour aller au serveur qui se trouve quelque part dans le monde </a:t>
            </a:r>
          </a:p>
          <a:p>
            <a:pPr fontAlgn="auto"/>
            <a:endParaRPr lang="fr-FR" sz="2000" dirty="0"/>
          </a:p>
          <a:p>
            <a:pPr fontAlgn="auto"/>
            <a:endParaRPr lang="fr-FR" sz="2000" dirty="0"/>
          </a:p>
          <a:p>
            <a:r>
              <a:rPr lang="fr-FR" sz="2000" dirty="0"/>
              <a:t>Voici la requête envoyée  par la station météo :</a:t>
            </a:r>
            <a:endParaRPr lang="fr-FR" dirty="0"/>
          </a:p>
        </p:txBody>
      </p:sp>
      <p:sp>
        <p:nvSpPr>
          <p:cNvPr id="6146" name="Rectangle 2"/>
          <p:cNvSpPr>
            <a:spLocks noChangeArrowheads="1"/>
          </p:cNvSpPr>
          <p:nvPr/>
        </p:nvSpPr>
        <p:spPr bwMode="auto">
          <a:xfrm>
            <a:off x="611560" y="3068960"/>
            <a:ext cx="7848872" cy="2339102"/>
          </a:xfrm>
          <a:prstGeom prst="rect">
            <a:avLst/>
          </a:prstGeom>
          <a:noFill/>
          <a:ln w="9525">
            <a:solidFill>
              <a:schemeClr val="tx1"/>
            </a:solidFill>
            <a:prstDash val="dash"/>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3200" b="0" i="0" u="none" strike="noStrike" cap="none" normalizeH="0" baseline="0" dirty="0">
                <a:ln>
                  <a:noFill/>
                </a:ln>
                <a:solidFill>
                  <a:schemeClr val="tx1"/>
                </a:solidFill>
                <a:effectLst/>
                <a:ea typeface="SimSun" pitchFamily="2" charset="-122"/>
                <a:cs typeface="Liberation Serif" pitchFamily="18" charset="0"/>
              </a:rPr>
              <a:t>GET /</a:t>
            </a:r>
            <a:r>
              <a:rPr kumimoji="0" lang="en-US" sz="3200" b="0" i="0" u="none" strike="noStrike" cap="none" normalizeH="0" baseline="0" dirty="0" err="1">
                <a:ln>
                  <a:noFill/>
                </a:ln>
                <a:solidFill>
                  <a:schemeClr val="tx1"/>
                </a:solidFill>
                <a:effectLst/>
                <a:ea typeface="SimSun" pitchFamily="2" charset="-122"/>
                <a:cs typeface="Liberation Serif" pitchFamily="18" charset="0"/>
              </a:rPr>
              <a:t>weatherstation</a:t>
            </a:r>
            <a:r>
              <a:rPr kumimoji="0" lang="en-US" sz="3200" b="0" i="0" u="none" strike="noStrike" cap="none" normalizeH="0" baseline="0" dirty="0">
                <a:ln>
                  <a:noFill/>
                </a:ln>
                <a:solidFill>
                  <a:schemeClr val="tx1"/>
                </a:solidFill>
                <a:effectLst/>
                <a:ea typeface="SimSun" pitchFamily="2" charset="-122"/>
                <a:cs typeface="Liberation Serif" pitchFamily="18" charset="0"/>
              </a:rPr>
              <a:t>/</a:t>
            </a:r>
            <a:r>
              <a:rPr kumimoji="0" lang="en-US" sz="3200" b="0" i="0" u="none" strike="noStrike" cap="none" normalizeH="0" baseline="0" dirty="0" err="1">
                <a:ln>
                  <a:noFill/>
                </a:ln>
                <a:solidFill>
                  <a:schemeClr val="tx1"/>
                </a:solidFill>
                <a:effectLst/>
                <a:ea typeface="SimSun" pitchFamily="2" charset="-122"/>
                <a:cs typeface="Liberation Serif" pitchFamily="18" charset="0"/>
              </a:rPr>
              <a:t>updateweatherstation.php?ID</a:t>
            </a:r>
            <a:r>
              <a:rPr kumimoji="0" lang="en-US" sz="3200" b="0" i="0" u="none" strike="noStrike" cap="none" normalizeH="0" baseline="0" dirty="0">
                <a:ln>
                  <a:noFill/>
                </a:ln>
                <a:solidFill>
                  <a:schemeClr val="tx1"/>
                </a:solidFill>
                <a:effectLst/>
                <a:ea typeface="SimSun" pitchFamily="2" charset="-122"/>
                <a:cs typeface="Liberation Serif" pitchFamily="18" charset="0"/>
              </a:rPr>
              <a:t>=VOTRE_ID&amp;PASSWORD=</a:t>
            </a:r>
            <a:r>
              <a:rPr kumimoji="0" lang="en-US" sz="3200" b="0" i="0" u="none" strike="noStrike" cap="none" normalizeH="0" baseline="0" dirty="0" err="1">
                <a:ln>
                  <a:noFill/>
                </a:ln>
                <a:solidFill>
                  <a:schemeClr val="tx1"/>
                </a:solidFill>
                <a:effectLst/>
                <a:ea typeface="SimSun" pitchFamily="2" charset="-122"/>
                <a:cs typeface="Liberation Serif" pitchFamily="18" charset="0"/>
              </a:rPr>
              <a:t>VOTRE_CLE&amp;tempC</a:t>
            </a:r>
            <a:r>
              <a:rPr kumimoji="0" lang="en-US" sz="3200" b="0" i="0" u="none" strike="noStrike" cap="none" normalizeH="0" baseline="0" dirty="0">
                <a:ln>
                  <a:noFill/>
                </a:ln>
                <a:solidFill>
                  <a:schemeClr val="tx1"/>
                </a:solidFill>
                <a:effectLst/>
                <a:ea typeface="SimSun" pitchFamily="2" charset="-122"/>
                <a:cs typeface="Liberation Serif" pitchFamily="18" charset="0"/>
              </a:rPr>
              <a:t>=22&amp;humidity=65 ...</a:t>
            </a:r>
            <a:endParaRPr kumimoji="0" lang="fr-FR" b="0" i="0" u="none" strike="noStrike" cap="none" normalizeH="0" baseline="0" dirty="0">
              <a:ln>
                <a:noFill/>
              </a:ln>
              <a:solidFill>
                <a:schemeClr val="tx1"/>
              </a:solidFill>
              <a:effectLst/>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fr-FR" sz="1800" b="0" i="0" u="none" strike="noStrike" cap="none" normalizeH="0" baseline="0" dirty="0">
              <a:ln>
                <a:noFill/>
              </a:ln>
              <a:solidFill>
                <a:schemeClr val="tx1"/>
              </a:solidFill>
              <a:effectLst/>
              <a:latin typeface="Arial" pitchFamily="34" charset="0"/>
              <a:cs typeface="Arial" pitchFamily="34" charset="0"/>
            </a:endParaRPr>
          </a:p>
        </p:txBody>
      </p:sp>
      <p:sp>
        <p:nvSpPr>
          <p:cNvPr id="35" name="ZoneTexte 34"/>
          <p:cNvSpPr txBox="1"/>
          <p:nvPr/>
        </p:nvSpPr>
        <p:spPr>
          <a:xfrm>
            <a:off x="611560" y="5517232"/>
            <a:ext cx="7992888" cy="1200329"/>
          </a:xfrm>
          <a:prstGeom prst="rect">
            <a:avLst/>
          </a:prstGeom>
          <a:noFill/>
        </p:spPr>
        <p:txBody>
          <a:bodyPr wrap="square" rtlCol="0">
            <a:spAutoFit/>
          </a:bodyPr>
          <a:lstStyle/>
          <a:p>
            <a:endParaRPr lang="fr-FR" dirty="0"/>
          </a:p>
          <a:p>
            <a:r>
              <a:rPr lang="fr-FR" dirty="0"/>
              <a:t>Destinataire :</a:t>
            </a:r>
          </a:p>
          <a:p>
            <a:endParaRPr lang="fr-FR" dirty="0"/>
          </a:p>
          <a:p>
            <a:endParaRPr lang="fr-FR" dirty="0"/>
          </a:p>
        </p:txBody>
      </p:sp>
      <p:grpSp>
        <p:nvGrpSpPr>
          <p:cNvPr id="29" name="Groupe 28"/>
          <p:cNvGrpSpPr/>
          <p:nvPr/>
        </p:nvGrpSpPr>
        <p:grpSpPr>
          <a:xfrm>
            <a:off x="611560" y="980728"/>
            <a:ext cx="2965283" cy="1512168"/>
            <a:chOff x="-821892" y="980728"/>
            <a:chExt cx="9158172" cy="4670277"/>
          </a:xfrm>
        </p:grpSpPr>
        <p:pic>
          <p:nvPicPr>
            <p:cNvPr id="30" name="Picture 9" descr="G:\2025-26_RNR_3eme_anémomètre\video\video_001\61Ea8T6VZVL._AC_UF894,1000_QL80_.jpg"/>
            <p:cNvPicPr>
              <a:picLocks noChangeAspect="1" noChangeArrowheads="1"/>
            </p:cNvPicPr>
            <p:nvPr/>
          </p:nvPicPr>
          <p:blipFill>
            <a:blip r:embed="rId6" cstate="print"/>
            <a:srcRect/>
            <a:stretch>
              <a:fillRect/>
            </a:stretch>
          </p:blipFill>
          <p:spPr bwMode="auto">
            <a:xfrm>
              <a:off x="1043608" y="980728"/>
              <a:ext cx="2760596" cy="2266529"/>
            </a:xfrm>
            <a:prstGeom prst="rect">
              <a:avLst/>
            </a:prstGeom>
            <a:noFill/>
          </p:spPr>
        </p:pic>
        <p:pic>
          <p:nvPicPr>
            <p:cNvPr id="32" name="Picture 13" descr="legende_wifi"/>
            <p:cNvPicPr>
              <a:picLocks noChangeAspect="1" noChangeArrowheads="1"/>
            </p:cNvPicPr>
            <p:nvPr/>
          </p:nvPicPr>
          <p:blipFill>
            <a:blip r:embed="rId7" cstate="print"/>
            <a:srcRect/>
            <a:stretch>
              <a:fillRect/>
            </a:stretch>
          </p:blipFill>
          <p:spPr bwMode="auto">
            <a:xfrm>
              <a:off x="2411760" y="3789040"/>
              <a:ext cx="1612887" cy="1310471"/>
            </a:xfrm>
            <a:prstGeom prst="rect">
              <a:avLst/>
            </a:prstGeom>
            <a:noFill/>
            <a:ln w="9525" algn="in">
              <a:noFill/>
              <a:miter lim="800000"/>
              <a:headEnd/>
              <a:tailEnd/>
            </a:ln>
            <a:effectLst/>
          </p:spPr>
        </p:pic>
        <p:pic>
          <p:nvPicPr>
            <p:cNvPr id="33" name="Picture 14" descr="legende_routeur"/>
            <p:cNvPicPr>
              <a:picLocks noChangeAspect="1" noChangeArrowheads="1"/>
            </p:cNvPicPr>
            <p:nvPr/>
          </p:nvPicPr>
          <p:blipFill>
            <a:blip r:embed="rId8" cstate="print"/>
            <a:srcRect/>
            <a:stretch>
              <a:fillRect/>
            </a:stretch>
          </p:blipFill>
          <p:spPr bwMode="auto">
            <a:xfrm>
              <a:off x="4283968" y="4221088"/>
              <a:ext cx="2066513" cy="919849"/>
            </a:xfrm>
            <a:prstGeom prst="rect">
              <a:avLst/>
            </a:prstGeom>
            <a:noFill/>
            <a:ln w="9525" algn="in">
              <a:noFill/>
              <a:miter lim="800000"/>
              <a:headEnd/>
              <a:tailEnd/>
            </a:ln>
            <a:effectLst/>
          </p:spPr>
        </p:pic>
        <p:pic>
          <p:nvPicPr>
            <p:cNvPr id="34" name="Picture 15" descr="legende_modem"/>
            <p:cNvPicPr>
              <a:picLocks noChangeAspect="1" noChangeArrowheads="1"/>
            </p:cNvPicPr>
            <p:nvPr/>
          </p:nvPicPr>
          <p:blipFill>
            <a:blip r:embed="rId9" cstate="print"/>
            <a:srcRect/>
            <a:stretch>
              <a:fillRect/>
            </a:stretch>
          </p:blipFill>
          <p:spPr bwMode="auto">
            <a:xfrm>
              <a:off x="6120272" y="4941168"/>
              <a:ext cx="1764096" cy="709837"/>
            </a:xfrm>
            <a:prstGeom prst="rect">
              <a:avLst/>
            </a:prstGeom>
            <a:noFill/>
            <a:ln w="9525" algn="in">
              <a:noFill/>
              <a:miter lim="800000"/>
              <a:headEnd/>
              <a:tailEnd/>
            </a:ln>
            <a:effectLst/>
          </p:spPr>
        </p:pic>
        <p:sp>
          <p:nvSpPr>
            <p:cNvPr id="36" name="Forme libre 35"/>
            <p:cNvSpPr/>
            <p:nvPr/>
          </p:nvSpPr>
          <p:spPr>
            <a:xfrm>
              <a:off x="2674620" y="4792608"/>
              <a:ext cx="2141220" cy="673100"/>
            </a:xfrm>
            <a:custGeom>
              <a:avLst/>
              <a:gdLst>
                <a:gd name="connsiteX0" fmla="*/ 464820 w 2141220"/>
                <a:gd name="connsiteY0" fmla="*/ 15240 h 673100"/>
                <a:gd name="connsiteX1" fmla="*/ 144780 w 2141220"/>
                <a:gd name="connsiteY1" fmla="*/ 472440 h 673100"/>
                <a:gd name="connsiteX2" fmla="*/ 1333500 w 2141220"/>
                <a:gd name="connsiteY2" fmla="*/ 594360 h 673100"/>
                <a:gd name="connsiteX3" fmla="*/ 2141220 w 2141220"/>
                <a:gd name="connsiteY3" fmla="*/ 0 h 673100"/>
              </a:gdLst>
              <a:ahLst/>
              <a:cxnLst>
                <a:cxn ang="0">
                  <a:pos x="connsiteX0" y="connsiteY0"/>
                </a:cxn>
                <a:cxn ang="0">
                  <a:pos x="connsiteX1" y="connsiteY1"/>
                </a:cxn>
                <a:cxn ang="0">
                  <a:pos x="connsiteX2" y="connsiteY2"/>
                </a:cxn>
                <a:cxn ang="0">
                  <a:pos x="connsiteX3" y="connsiteY3"/>
                </a:cxn>
              </a:cxnLst>
              <a:rect l="l" t="t" r="r" b="b"/>
              <a:pathLst>
                <a:path w="2141220" h="673100">
                  <a:moveTo>
                    <a:pt x="464820" y="15240"/>
                  </a:moveTo>
                  <a:cubicBezTo>
                    <a:pt x="232410" y="195580"/>
                    <a:pt x="0" y="375920"/>
                    <a:pt x="144780" y="472440"/>
                  </a:cubicBezTo>
                  <a:cubicBezTo>
                    <a:pt x="289560" y="568960"/>
                    <a:pt x="1000760" y="673100"/>
                    <a:pt x="1333500" y="594360"/>
                  </a:cubicBezTo>
                  <a:cubicBezTo>
                    <a:pt x="1666240" y="515620"/>
                    <a:pt x="1903730" y="257810"/>
                    <a:pt x="2141220" y="0"/>
                  </a:cubicBezTo>
                </a:path>
              </a:pathLst>
            </a:cu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p>
          </p:txBody>
        </p:sp>
        <p:sp>
          <p:nvSpPr>
            <p:cNvPr id="37" name="Forme libre 36"/>
            <p:cNvSpPr/>
            <p:nvPr/>
          </p:nvSpPr>
          <p:spPr>
            <a:xfrm>
              <a:off x="6019800" y="4069080"/>
              <a:ext cx="1409700" cy="960120"/>
            </a:xfrm>
            <a:custGeom>
              <a:avLst/>
              <a:gdLst>
                <a:gd name="connsiteX0" fmla="*/ 0 w 1409700"/>
                <a:gd name="connsiteY0" fmla="*/ 289560 h 960120"/>
                <a:gd name="connsiteX1" fmla="*/ 350520 w 1409700"/>
                <a:gd name="connsiteY1" fmla="*/ 30480 h 960120"/>
                <a:gd name="connsiteX2" fmla="*/ 960120 w 1409700"/>
                <a:gd name="connsiteY2" fmla="*/ 472440 h 960120"/>
                <a:gd name="connsiteX3" fmla="*/ 1386840 w 1409700"/>
                <a:gd name="connsiteY3" fmla="*/ 548640 h 960120"/>
                <a:gd name="connsiteX4" fmla="*/ 1097280 w 1409700"/>
                <a:gd name="connsiteY4" fmla="*/ 960120 h 9601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00" h="960120">
                  <a:moveTo>
                    <a:pt x="0" y="289560"/>
                  </a:moveTo>
                  <a:cubicBezTo>
                    <a:pt x="95250" y="144780"/>
                    <a:pt x="190500" y="0"/>
                    <a:pt x="350520" y="30480"/>
                  </a:cubicBezTo>
                  <a:cubicBezTo>
                    <a:pt x="510540" y="60960"/>
                    <a:pt x="787400" y="386080"/>
                    <a:pt x="960120" y="472440"/>
                  </a:cubicBezTo>
                  <a:cubicBezTo>
                    <a:pt x="1132840" y="558800"/>
                    <a:pt x="1363980" y="467360"/>
                    <a:pt x="1386840" y="548640"/>
                  </a:cubicBezTo>
                  <a:cubicBezTo>
                    <a:pt x="1409700" y="629920"/>
                    <a:pt x="1253490" y="795020"/>
                    <a:pt x="1097280" y="960120"/>
                  </a:cubicBezTo>
                </a:path>
              </a:pathLst>
            </a:cu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p>
          </p:txBody>
        </p:sp>
        <p:sp>
          <p:nvSpPr>
            <p:cNvPr id="38" name="Forme libre 37"/>
            <p:cNvSpPr/>
            <p:nvPr/>
          </p:nvSpPr>
          <p:spPr>
            <a:xfrm>
              <a:off x="7360920" y="4693920"/>
              <a:ext cx="975360" cy="350520"/>
            </a:xfrm>
            <a:custGeom>
              <a:avLst/>
              <a:gdLst>
                <a:gd name="connsiteX0" fmla="*/ 0 w 975360"/>
                <a:gd name="connsiteY0" fmla="*/ 350520 h 350520"/>
                <a:gd name="connsiteX1" fmla="*/ 289560 w 975360"/>
                <a:gd name="connsiteY1" fmla="*/ 91440 h 350520"/>
                <a:gd name="connsiteX2" fmla="*/ 975360 w 975360"/>
                <a:gd name="connsiteY2" fmla="*/ 0 h 350520"/>
              </a:gdLst>
              <a:ahLst/>
              <a:cxnLst>
                <a:cxn ang="0">
                  <a:pos x="connsiteX0" y="connsiteY0"/>
                </a:cxn>
                <a:cxn ang="0">
                  <a:pos x="connsiteX1" y="connsiteY1"/>
                </a:cxn>
                <a:cxn ang="0">
                  <a:pos x="connsiteX2" y="connsiteY2"/>
                </a:cxn>
              </a:cxnLst>
              <a:rect l="l" t="t" r="r" b="b"/>
              <a:pathLst>
                <a:path w="975360" h="350520">
                  <a:moveTo>
                    <a:pt x="0" y="350520"/>
                  </a:moveTo>
                  <a:cubicBezTo>
                    <a:pt x="63500" y="250190"/>
                    <a:pt x="127000" y="149860"/>
                    <a:pt x="289560" y="91440"/>
                  </a:cubicBezTo>
                  <a:cubicBezTo>
                    <a:pt x="452120" y="33020"/>
                    <a:pt x="713740" y="16510"/>
                    <a:pt x="975360" y="0"/>
                  </a:cubicBezTo>
                </a:path>
              </a:pathLst>
            </a:custGeom>
            <a:ln w="3810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p>
          </p:txBody>
        </p:sp>
        <p:sp>
          <p:nvSpPr>
            <p:cNvPr id="39" name="Ellipse 38"/>
            <p:cNvSpPr/>
            <p:nvPr/>
          </p:nvSpPr>
          <p:spPr>
            <a:xfrm rot="21123994">
              <a:off x="395536" y="3068960"/>
              <a:ext cx="2664296" cy="432048"/>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ln>
                  <a:solidFill>
                    <a:schemeClr val="tx1"/>
                  </a:solidFill>
                </a:ln>
                <a:noFill/>
              </a:endParaRPr>
            </a:p>
          </p:txBody>
        </p:sp>
        <p:sp>
          <p:nvSpPr>
            <p:cNvPr id="40" name="Ellipse 39"/>
            <p:cNvSpPr/>
            <p:nvPr/>
          </p:nvSpPr>
          <p:spPr>
            <a:xfrm rot="21123994">
              <a:off x="-283834" y="2917200"/>
              <a:ext cx="4122217" cy="875749"/>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ln>
                  <a:solidFill>
                    <a:schemeClr val="tx1"/>
                  </a:solidFill>
                </a:ln>
                <a:noFill/>
              </a:endParaRPr>
            </a:p>
          </p:txBody>
        </p:sp>
        <p:sp>
          <p:nvSpPr>
            <p:cNvPr id="41" name="Ellipse 40"/>
            <p:cNvSpPr/>
            <p:nvPr/>
          </p:nvSpPr>
          <p:spPr>
            <a:xfrm rot="21123994">
              <a:off x="-821892" y="2625165"/>
              <a:ext cx="5251492" cy="138415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ln>
                  <a:solidFill>
                    <a:schemeClr val="tx1"/>
                  </a:solidFill>
                </a:ln>
                <a:noFill/>
              </a:endParaRPr>
            </a:p>
          </p:txBody>
        </p:sp>
        <p:pic>
          <p:nvPicPr>
            <p:cNvPr id="42" name="Picture 9" descr="G:\2025-26_RNR_3eme_anémomètre\video\video_001\61Ea8T6VZVL._AC_UF894,1000_QL80_.jpg"/>
            <p:cNvPicPr>
              <a:picLocks noChangeAspect="1" noChangeArrowheads="1"/>
            </p:cNvPicPr>
            <p:nvPr/>
          </p:nvPicPr>
          <p:blipFill>
            <a:blip r:embed="rId6" cstate="print"/>
            <a:srcRect r="28693" b="4690"/>
            <a:stretch>
              <a:fillRect/>
            </a:stretch>
          </p:blipFill>
          <p:spPr bwMode="auto">
            <a:xfrm>
              <a:off x="1043608" y="980728"/>
              <a:ext cx="1968508" cy="2160240"/>
            </a:xfrm>
            <a:prstGeom prst="rect">
              <a:avLst/>
            </a:prstGeom>
            <a:noFill/>
          </p:spPr>
        </p:pic>
      </p:grpSp>
      <p:sp>
        <p:nvSpPr>
          <p:cNvPr id="43" name="Text Box 16"/>
          <p:cNvSpPr txBox="1">
            <a:spLocks noChangeArrowheads="1"/>
          </p:cNvSpPr>
          <p:nvPr/>
        </p:nvSpPr>
        <p:spPr bwMode="auto">
          <a:xfrm>
            <a:off x="2123728" y="2564904"/>
            <a:ext cx="2016224" cy="382587"/>
          </a:xfrm>
          <a:prstGeom prst="rect">
            <a:avLst/>
          </a:prstGeom>
          <a:solidFill>
            <a:srgbClr val="FFFFFF"/>
          </a:solid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sz="1600" b="1" i="0" u="none" strike="noStrike" cap="none" normalizeH="0" baseline="0" dirty="0">
                <a:ln>
                  <a:noFill/>
                </a:ln>
                <a:solidFill>
                  <a:srgbClr val="FF0000"/>
                </a:solidFill>
                <a:effectLst/>
                <a:latin typeface="Arial" pitchFamily="34" charset="0"/>
                <a:cs typeface="Arial" pitchFamily="34" charset="0"/>
              </a:rPr>
              <a:t>11</a:t>
            </a:r>
            <a:r>
              <a:rPr kumimoji="0" lang="fr-FR" sz="1600" b="1" i="0" u="none" strike="noStrike" cap="none" normalizeH="0" baseline="0" dirty="0">
                <a:ln>
                  <a:noFill/>
                </a:ln>
                <a:solidFill>
                  <a:srgbClr val="000000"/>
                </a:solidFill>
                <a:effectLst/>
                <a:latin typeface="Arial" pitchFamily="34" charset="0"/>
                <a:cs typeface="Arial" pitchFamily="34" charset="0"/>
              </a:rPr>
              <a:t>.XXX.XXX.XXX</a:t>
            </a:r>
            <a:endParaRPr kumimoji="0" lang="fr-FR" sz="1400" b="0" i="0" u="none" strike="noStrike" cap="none" normalizeH="0" baseline="0" dirty="0">
              <a:ln>
                <a:noFill/>
              </a:ln>
              <a:solidFill>
                <a:schemeClr val="tx1"/>
              </a:solidFill>
              <a:effectLst/>
              <a:latin typeface="Arial" pitchFamily="34" charset="0"/>
              <a:cs typeface="Arial" pitchFamily="34" charset="0"/>
            </a:endParaRPr>
          </a:p>
        </p:txBody>
      </p:sp>
      <p:sp>
        <p:nvSpPr>
          <p:cNvPr id="44" name="ZoneTexte 43"/>
          <p:cNvSpPr txBox="1"/>
          <p:nvPr/>
        </p:nvSpPr>
        <p:spPr>
          <a:xfrm>
            <a:off x="7308304" y="5445224"/>
            <a:ext cx="1179810" cy="369332"/>
          </a:xfrm>
          <a:prstGeom prst="rect">
            <a:avLst/>
          </a:prstGeom>
          <a:noFill/>
        </p:spPr>
        <p:txBody>
          <a:bodyPr wrap="none" rtlCol="0">
            <a:spAutoFit/>
          </a:bodyPr>
          <a:lstStyle/>
          <a:p>
            <a:r>
              <a:rPr lang="fr-FR" dirty="0">
                <a:solidFill>
                  <a:schemeClr val="bg1">
                    <a:lumMod val="50000"/>
                  </a:schemeClr>
                </a:solidFill>
              </a:rPr>
              <a:t>Message 1</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Titre 1"/>
          <p:cNvSpPr txBox="1">
            <a:spLocks/>
          </p:cNvSpPr>
          <p:nvPr/>
        </p:nvSpPr>
        <p:spPr>
          <a:xfrm>
            <a:off x="395536" y="548681"/>
            <a:ext cx="1800200" cy="432047"/>
          </a:xfrm>
          <a:prstGeom prst="rect">
            <a:avLst/>
          </a:prstGeom>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fr-FR" sz="2400" b="0" i="0" u="none" strike="noStrike" kern="1200" cap="none" spc="0" normalizeH="0" baseline="0" noProof="0" dirty="0">
                <a:ln>
                  <a:noFill/>
                </a:ln>
                <a:solidFill>
                  <a:schemeClr val="tx1"/>
                </a:solidFill>
                <a:effectLst/>
                <a:uLnTx/>
                <a:uFillTx/>
                <a:latin typeface="+mj-lt"/>
                <a:ea typeface="+mj-ea"/>
                <a:cs typeface="+mj-cs"/>
              </a:rPr>
              <a:t>ETAPE n°8-7</a:t>
            </a:r>
          </a:p>
        </p:txBody>
      </p:sp>
      <p:grpSp>
        <p:nvGrpSpPr>
          <p:cNvPr id="67" name="Groupe 13"/>
          <p:cNvGrpSpPr/>
          <p:nvPr/>
        </p:nvGrpSpPr>
        <p:grpSpPr>
          <a:xfrm>
            <a:off x="403225" y="74613"/>
            <a:ext cx="8417247" cy="442912"/>
            <a:chOff x="403225" y="74613"/>
            <a:chExt cx="8417247" cy="442912"/>
          </a:xfrm>
        </p:grpSpPr>
        <p:pic>
          <p:nvPicPr>
            <p:cNvPr id="68" name="Groupe 32"/>
            <p:cNvPicPr>
              <a:picLocks noChangeArrowheads="1"/>
            </p:cNvPicPr>
            <p:nvPr/>
          </p:nvPicPr>
          <p:blipFill>
            <a:blip r:embed="rId3" cstate="print"/>
            <a:srcRect b="21065"/>
            <a:stretch>
              <a:fillRect/>
            </a:stretch>
          </p:blipFill>
          <p:spPr bwMode="auto">
            <a:xfrm>
              <a:off x="7383785" y="74613"/>
              <a:ext cx="1436687" cy="433387"/>
            </a:xfrm>
            <a:prstGeom prst="rect">
              <a:avLst/>
            </a:prstGeom>
            <a:noFill/>
          </p:spPr>
        </p:pic>
        <p:sp>
          <p:nvSpPr>
            <p:cNvPr id="69" name="Text Box 3"/>
            <p:cNvSpPr txBox="1">
              <a:spLocks noChangeArrowheads="1"/>
            </p:cNvSpPr>
            <p:nvPr/>
          </p:nvSpPr>
          <p:spPr bwMode="auto">
            <a:xfrm>
              <a:off x="8400231" y="206375"/>
              <a:ext cx="348233" cy="277813"/>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fr-FR" sz="1600" b="1" i="0" u="none" strike="noStrike" cap="none" normalizeH="0" baseline="0" dirty="0">
                  <a:ln>
                    <a:noFill/>
                  </a:ln>
                  <a:solidFill>
                    <a:srgbClr val="FFFFFF"/>
                  </a:solidFill>
                  <a:effectLst/>
                  <a:latin typeface="Calibri" pitchFamily="34" charset="0"/>
                  <a:cs typeface="Arial" pitchFamily="34" charset="0"/>
                </a:rPr>
                <a:t>3</a:t>
              </a:r>
              <a:endParaRPr kumimoji="0" lang="fr-FR" sz="1800" b="0" i="0" u="none" strike="noStrike" cap="none" normalizeH="0" baseline="0" dirty="0">
                <a:ln>
                  <a:noFill/>
                </a:ln>
                <a:solidFill>
                  <a:schemeClr val="tx1"/>
                </a:solidFill>
                <a:effectLst/>
                <a:latin typeface="Arial" pitchFamily="34" charset="0"/>
                <a:cs typeface="Arial" pitchFamily="34" charset="0"/>
              </a:endParaRPr>
            </a:p>
          </p:txBody>
        </p:sp>
        <p:pic>
          <p:nvPicPr>
            <p:cNvPr id="70" name="Groupe 31"/>
            <p:cNvPicPr>
              <a:picLocks noChangeArrowheads="1"/>
            </p:cNvPicPr>
            <p:nvPr/>
          </p:nvPicPr>
          <p:blipFill>
            <a:blip r:embed="rId4" cstate="print"/>
            <a:srcRect b="21065"/>
            <a:stretch>
              <a:fillRect/>
            </a:stretch>
          </p:blipFill>
          <p:spPr bwMode="auto">
            <a:xfrm>
              <a:off x="4644008" y="74613"/>
              <a:ext cx="2763837" cy="433387"/>
            </a:xfrm>
            <a:prstGeom prst="rect">
              <a:avLst/>
            </a:prstGeom>
            <a:noFill/>
          </p:spPr>
        </p:pic>
        <p:pic>
          <p:nvPicPr>
            <p:cNvPr id="71" name="Picture 6" descr="Logo---quadri---academie-orleans-tours"/>
            <p:cNvPicPr>
              <a:picLocks noChangeAspect="1" noChangeArrowheads="1"/>
            </p:cNvPicPr>
            <p:nvPr/>
          </p:nvPicPr>
          <p:blipFill>
            <a:blip r:embed="rId5" cstate="print"/>
            <a:srcRect l="6763" t="11957" r="7637" b="11494"/>
            <a:stretch>
              <a:fillRect/>
            </a:stretch>
          </p:blipFill>
          <p:spPr bwMode="auto">
            <a:xfrm>
              <a:off x="403225" y="74613"/>
              <a:ext cx="784225" cy="442912"/>
            </a:xfrm>
            <a:prstGeom prst="rect">
              <a:avLst/>
            </a:prstGeom>
            <a:noFill/>
          </p:spPr>
        </p:pic>
        <p:sp>
          <p:nvSpPr>
            <p:cNvPr id="72" name="Text Box 7"/>
            <p:cNvSpPr txBox="1">
              <a:spLocks noChangeArrowheads="1"/>
            </p:cNvSpPr>
            <p:nvPr/>
          </p:nvSpPr>
          <p:spPr bwMode="auto">
            <a:xfrm>
              <a:off x="1352550" y="179388"/>
              <a:ext cx="1617663" cy="277812"/>
            </a:xfrm>
            <a:prstGeom prst="rect">
              <a:avLst/>
            </a:prstGeom>
            <a:noFill/>
            <a:ln w="9525">
              <a:noFill/>
              <a:miter lim="800000"/>
              <a:headEnd/>
              <a:tailEnd/>
            </a:ln>
          </p:spPr>
          <p:txBody>
            <a:bodyPr vert="horz" wrap="square" lIns="91440" tIns="45720" rIns="91440" bIns="4572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fr-FR" sz="1100" b="0" i="0" u="none" strike="noStrike" cap="none" normalizeH="0" baseline="0">
                  <a:ln>
                    <a:noFill/>
                  </a:ln>
                  <a:solidFill>
                    <a:srgbClr val="808080"/>
                  </a:solidFill>
                  <a:effectLst/>
                  <a:latin typeface="Calibri" pitchFamily="34" charset="0"/>
                  <a:cs typeface="Arial" pitchFamily="34" charset="0"/>
                </a:rPr>
                <a:t>B.O du 29 février 2024</a:t>
              </a:r>
              <a:endParaRPr kumimoji="0" lang="fr-FR" sz="1800" b="0" i="0" u="none" strike="noStrike" cap="none" normalizeH="0" baseline="0">
                <a:ln>
                  <a:noFill/>
                </a:ln>
                <a:solidFill>
                  <a:schemeClr val="tx1"/>
                </a:solidFill>
                <a:effectLst/>
                <a:latin typeface="Arial" pitchFamily="34" charset="0"/>
                <a:cs typeface="Arial" pitchFamily="34" charset="0"/>
              </a:endParaRPr>
            </a:p>
          </p:txBody>
        </p:sp>
        <p:sp>
          <p:nvSpPr>
            <p:cNvPr id="73" name="Text Box 8"/>
            <p:cNvSpPr txBox="1">
              <a:spLocks noChangeArrowheads="1"/>
            </p:cNvSpPr>
            <p:nvPr/>
          </p:nvSpPr>
          <p:spPr bwMode="auto">
            <a:xfrm>
              <a:off x="7704000" y="206375"/>
              <a:ext cx="276225" cy="276225"/>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fr-FR" sz="1600" b="1" i="0" u="none" strike="noStrike" cap="none" normalizeH="0" baseline="0" dirty="0">
                  <a:ln>
                    <a:noFill/>
                  </a:ln>
                  <a:solidFill>
                    <a:srgbClr val="FFFFFF"/>
                  </a:solidFill>
                  <a:effectLst/>
                  <a:latin typeface="Calibri" pitchFamily="34" charset="0"/>
                  <a:cs typeface="Arial" pitchFamily="34" charset="0"/>
                </a:rPr>
                <a:t>5</a:t>
              </a:r>
              <a:endParaRPr kumimoji="0" lang="fr-FR" sz="1800" b="0" i="0" u="none" strike="noStrike" cap="none" normalizeH="0" baseline="0" dirty="0">
                <a:ln>
                  <a:noFill/>
                </a:ln>
                <a:solidFill>
                  <a:schemeClr val="tx1"/>
                </a:solidFill>
                <a:effectLst/>
                <a:latin typeface="Arial" pitchFamily="34" charset="0"/>
                <a:cs typeface="Arial" pitchFamily="34" charset="0"/>
              </a:endParaRPr>
            </a:p>
          </p:txBody>
        </p:sp>
        <p:sp>
          <p:nvSpPr>
            <p:cNvPr id="74" name="Ellipse 73"/>
            <p:cNvSpPr/>
            <p:nvPr/>
          </p:nvSpPr>
          <p:spPr>
            <a:xfrm>
              <a:off x="7740000" y="260648"/>
              <a:ext cx="216024" cy="216024"/>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75" name="Ellipse 74"/>
            <p:cNvSpPr/>
            <p:nvPr/>
          </p:nvSpPr>
          <p:spPr>
            <a:xfrm>
              <a:off x="8100392" y="260648"/>
              <a:ext cx="216024" cy="216024"/>
            </a:xfrm>
            <a:prstGeom prst="ellipse">
              <a:avLst/>
            </a:prstGeom>
            <a:solidFill>
              <a:srgbClr val="AA2C7D"/>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76" name="Ellipse 75"/>
            <p:cNvSpPr/>
            <p:nvPr/>
          </p:nvSpPr>
          <p:spPr>
            <a:xfrm>
              <a:off x="8460432" y="260648"/>
              <a:ext cx="216024" cy="216024"/>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77" name="Text Box 4"/>
            <p:cNvSpPr txBox="1">
              <a:spLocks noChangeArrowheads="1"/>
            </p:cNvSpPr>
            <p:nvPr/>
          </p:nvSpPr>
          <p:spPr bwMode="auto">
            <a:xfrm>
              <a:off x="8010847" y="206375"/>
              <a:ext cx="377577" cy="277813"/>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fr-FR" sz="1600" b="1" i="0" u="none" strike="noStrike" cap="none" normalizeH="0" baseline="0" dirty="0">
                  <a:ln>
                    <a:noFill/>
                  </a:ln>
                  <a:solidFill>
                    <a:srgbClr val="FFFFFF"/>
                  </a:solidFill>
                  <a:effectLst/>
                  <a:latin typeface="Calibri" pitchFamily="34" charset="0"/>
                  <a:cs typeface="Arial" pitchFamily="34" charset="0"/>
                </a:rPr>
                <a:t> 4</a:t>
              </a:r>
              <a:endParaRPr kumimoji="0" lang="fr-FR" sz="1800" b="0" i="0" u="none" strike="noStrike" cap="none" normalizeH="0" baseline="0" dirty="0">
                <a:ln>
                  <a:noFill/>
                </a:ln>
                <a:solidFill>
                  <a:schemeClr val="tx1"/>
                </a:solidFill>
                <a:effectLst/>
                <a:latin typeface="Arial" pitchFamily="34" charset="0"/>
                <a:cs typeface="Arial" pitchFamily="34" charset="0"/>
              </a:endParaRPr>
            </a:p>
          </p:txBody>
        </p:sp>
      </p:grpSp>
      <p:pic>
        <p:nvPicPr>
          <p:cNvPr id="119" name="Picture 4" descr="G:\2025-26_RNR_3eme_anémomètre\images\hacker.png"/>
          <p:cNvPicPr>
            <a:picLocks noChangeAspect="1" noChangeArrowheads="1"/>
          </p:cNvPicPr>
          <p:nvPr/>
        </p:nvPicPr>
        <p:blipFill>
          <a:blip r:embed="rId6" cstate="print"/>
          <a:srcRect/>
          <a:stretch>
            <a:fillRect/>
          </a:stretch>
        </p:blipFill>
        <p:spPr bwMode="auto">
          <a:xfrm>
            <a:off x="0" y="3645024"/>
            <a:ext cx="1618380" cy="1589088"/>
          </a:xfrm>
          <a:prstGeom prst="rect">
            <a:avLst/>
          </a:prstGeom>
          <a:noFill/>
        </p:spPr>
      </p:pic>
      <p:pic>
        <p:nvPicPr>
          <p:cNvPr id="121" name="Picture 2" descr="legende_modem"/>
          <p:cNvPicPr>
            <a:picLocks noChangeAspect="1" noChangeArrowheads="1"/>
          </p:cNvPicPr>
          <p:nvPr/>
        </p:nvPicPr>
        <p:blipFill>
          <a:blip r:embed="rId7" cstate="print"/>
          <a:srcRect/>
          <a:stretch>
            <a:fillRect/>
          </a:stretch>
        </p:blipFill>
        <p:spPr bwMode="auto">
          <a:xfrm>
            <a:off x="6444208" y="5229200"/>
            <a:ext cx="1797070" cy="723108"/>
          </a:xfrm>
          <a:prstGeom prst="rect">
            <a:avLst/>
          </a:prstGeom>
          <a:noFill/>
          <a:ln w="9525" algn="in">
            <a:noFill/>
            <a:miter lim="800000"/>
            <a:headEnd/>
            <a:tailEnd/>
          </a:ln>
          <a:effectLst/>
        </p:spPr>
      </p:pic>
      <p:pic>
        <p:nvPicPr>
          <p:cNvPr id="122" name="Picture 3" descr="legende_wifi"/>
          <p:cNvPicPr>
            <a:picLocks noChangeAspect="1" noChangeArrowheads="1"/>
          </p:cNvPicPr>
          <p:nvPr/>
        </p:nvPicPr>
        <p:blipFill>
          <a:blip r:embed="rId8" cstate="print"/>
          <a:srcRect/>
          <a:stretch>
            <a:fillRect/>
          </a:stretch>
        </p:blipFill>
        <p:spPr bwMode="auto">
          <a:xfrm>
            <a:off x="5017196" y="5114092"/>
            <a:ext cx="1643036" cy="1339244"/>
          </a:xfrm>
          <a:prstGeom prst="rect">
            <a:avLst/>
          </a:prstGeom>
          <a:noFill/>
          <a:ln w="9525" algn="in">
            <a:noFill/>
            <a:miter lim="800000"/>
            <a:headEnd/>
            <a:tailEnd/>
          </a:ln>
          <a:effectLst/>
        </p:spPr>
      </p:pic>
      <p:sp>
        <p:nvSpPr>
          <p:cNvPr id="123" name="Forme libre 122"/>
          <p:cNvSpPr/>
          <p:nvPr/>
        </p:nvSpPr>
        <p:spPr>
          <a:xfrm>
            <a:off x="5796136" y="4797152"/>
            <a:ext cx="1681500" cy="1008112"/>
          </a:xfrm>
          <a:custGeom>
            <a:avLst/>
            <a:gdLst>
              <a:gd name="connsiteX0" fmla="*/ 0 w 2113548"/>
              <a:gd name="connsiteY0" fmla="*/ 1239253 h 1239253"/>
              <a:gd name="connsiteX1" fmla="*/ 1203158 w 2113548"/>
              <a:gd name="connsiteY1" fmla="*/ 180474 h 1239253"/>
              <a:gd name="connsiteX2" fmla="*/ 1997243 w 2113548"/>
              <a:gd name="connsiteY2" fmla="*/ 156411 h 1239253"/>
              <a:gd name="connsiteX3" fmla="*/ 1900990 w 2113548"/>
              <a:gd name="connsiteY3" fmla="*/ 589548 h 1239253"/>
            </a:gdLst>
            <a:ahLst/>
            <a:cxnLst>
              <a:cxn ang="0">
                <a:pos x="connsiteX0" y="connsiteY0"/>
              </a:cxn>
              <a:cxn ang="0">
                <a:pos x="connsiteX1" y="connsiteY1"/>
              </a:cxn>
              <a:cxn ang="0">
                <a:pos x="connsiteX2" y="connsiteY2"/>
              </a:cxn>
              <a:cxn ang="0">
                <a:pos x="connsiteX3" y="connsiteY3"/>
              </a:cxn>
            </a:cxnLst>
            <a:rect l="l" t="t" r="r" b="b"/>
            <a:pathLst>
              <a:path w="2113548" h="1239253">
                <a:moveTo>
                  <a:pt x="0" y="1239253"/>
                </a:moveTo>
                <a:cubicBezTo>
                  <a:pt x="435142" y="800100"/>
                  <a:pt x="870284" y="360948"/>
                  <a:pt x="1203158" y="180474"/>
                </a:cubicBezTo>
                <a:cubicBezTo>
                  <a:pt x="1536032" y="0"/>
                  <a:pt x="1880938" y="88232"/>
                  <a:pt x="1997243" y="156411"/>
                </a:cubicBezTo>
                <a:cubicBezTo>
                  <a:pt x="2113548" y="224590"/>
                  <a:pt x="2007269" y="407069"/>
                  <a:pt x="1900990" y="589548"/>
                </a:cubicBezTo>
              </a:path>
            </a:pathLst>
          </a:cu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p>
        </p:txBody>
      </p:sp>
      <p:sp>
        <p:nvSpPr>
          <p:cNvPr id="124" name="Forme libre 123"/>
          <p:cNvSpPr/>
          <p:nvPr/>
        </p:nvSpPr>
        <p:spPr>
          <a:xfrm>
            <a:off x="7665259" y="4221088"/>
            <a:ext cx="1227221" cy="1106905"/>
          </a:xfrm>
          <a:custGeom>
            <a:avLst/>
            <a:gdLst>
              <a:gd name="connsiteX0" fmla="*/ 0 w 1227221"/>
              <a:gd name="connsiteY0" fmla="*/ 1106905 h 1106905"/>
              <a:gd name="connsiteX1" fmla="*/ 890336 w 1227221"/>
              <a:gd name="connsiteY1" fmla="*/ 601578 h 1106905"/>
              <a:gd name="connsiteX2" fmla="*/ 1227221 w 1227221"/>
              <a:gd name="connsiteY2" fmla="*/ 0 h 1106905"/>
            </a:gdLst>
            <a:ahLst/>
            <a:cxnLst>
              <a:cxn ang="0">
                <a:pos x="connsiteX0" y="connsiteY0"/>
              </a:cxn>
              <a:cxn ang="0">
                <a:pos x="connsiteX1" y="connsiteY1"/>
              </a:cxn>
              <a:cxn ang="0">
                <a:pos x="connsiteX2" y="connsiteY2"/>
              </a:cxn>
            </a:cxnLst>
            <a:rect l="l" t="t" r="r" b="b"/>
            <a:pathLst>
              <a:path w="1227221" h="1106905">
                <a:moveTo>
                  <a:pt x="0" y="1106905"/>
                </a:moveTo>
                <a:cubicBezTo>
                  <a:pt x="342899" y="946483"/>
                  <a:pt x="685799" y="786062"/>
                  <a:pt x="890336" y="601578"/>
                </a:cubicBezTo>
                <a:cubicBezTo>
                  <a:pt x="1094873" y="417094"/>
                  <a:pt x="1161047" y="208547"/>
                  <a:pt x="1227221" y="0"/>
                </a:cubicBezTo>
              </a:path>
            </a:pathLst>
          </a:custGeom>
          <a:ln w="3810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p>
        </p:txBody>
      </p:sp>
      <p:grpSp>
        <p:nvGrpSpPr>
          <p:cNvPr id="177" name="Groupe 176"/>
          <p:cNvGrpSpPr/>
          <p:nvPr/>
        </p:nvGrpSpPr>
        <p:grpSpPr>
          <a:xfrm>
            <a:off x="611560" y="4653136"/>
            <a:ext cx="5251492" cy="3168528"/>
            <a:chOff x="611560" y="4653136"/>
            <a:chExt cx="5251492" cy="3168528"/>
          </a:xfrm>
        </p:grpSpPr>
        <p:pic>
          <p:nvPicPr>
            <p:cNvPr id="167" name="Picture 4" descr="G:\2025-26_RNR_3eme_anémomètre\images\IMG_7551.PNG"/>
            <p:cNvPicPr>
              <a:picLocks noChangeAspect="1" noChangeArrowheads="1"/>
            </p:cNvPicPr>
            <p:nvPr/>
          </p:nvPicPr>
          <p:blipFill>
            <a:blip r:embed="rId9" cstate="print"/>
            <a:stretch>
              <a:fillRect/>
            </a:stretch>
          </p:blipFill>
          <p:spPr bwMode="auto">
            <a:xfrm>
              <a:off x="2544701" y="4714070"/>
              <a:ext cx="1401464" cy="3032911"/>
            </a:xfrm>
            <a:prstGeom prst="rect">
              <a:avLst/>
            </a:prstGeom>
            <a:noFill/>
          </p:spPr>
        </p:pic>
        <p:sp>
          <p:nvSpPr>
            <p:cNvPr id="169" name="Rectangle à coins arrondis 168"/>
            <p:cNvSpPr/>
            <p:nvPr/>
          </p:nvSpPr>
          <p:spPr>
            <a:xfrm>
              <a:off x="2483768" y="4653136"/>
              <a:ext cx="1512168" cy="3168528"/>
            </a:xfrm>
            <a:prstGeom prst="roundRect">
              <a:avLst>
                <a:gd name="adj" fmla="val 14425"/>
              </a:avLst>
            </a:prstGeom>
            <a:no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ln w="57150">
                  <a:solidFill>
                    <a:sysClr val="windowText" lastClr="000000"/>
                  </a:solidFill>
                </a:ln>
              </a:endParaRPr>
            </a:p>
          </p:txBody>
        </p:sp>
        <p:sp>
          <p:nvSpPr>
            <p:cNvPr id="170" name="Ellipse 169"/>
            <p:cNvSpPr/>
            <p:nvPr/>
          </p:nvSpPr>
          <p:spPr>
            <a:xfrm>
              <a:off x="1979712" y="5229200"/>
              <a:ext cx="2664296" cy="432048"/>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ln>
                  <a:solidFill>
                    <a:schemeClr val="tx1"/>
                  </a:solidFill>
                </a:ln>
                <a:noFill/>
              </a:endParaRPr>
            </a:p>
          </p:txBody>
        </p:sp>
        <p:sp>
          <p:nvSpPr>
            <p:cNvPr id="171" name="Ellipse 170"/>
            <p:cNvSpPr/>
            <p:nvPr/>
          </p:nvSpPr>
          <p:spPr>
            <a:xfrm>
              <a:off x="1187624" y="5013176"/>
              <a:ext cx="4122217" cy="875749"/>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ln>
                  <a:solidFill>
                    <a:schemeClr val="tx1"/>
                  </a:solidFill>
                </a:ln>
                <a:noFill/>
              </a:endParaRPr>
            </a:p>
          </p:txBody>
        </p:sp>
        <p:sp>
          <p:nvSpPr>
            <p:cNvPr id="172" name="Ellipse 171"/>
            <p:cNvSpPr/>
            <p:nvPr/>
          </p:nvSpPr>
          <p:spPr>
            <a:xfrm>
              <a:off x="611560" y="4725144"/>
              <a:ext cx="5251492" cy="138415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ln>
                  <a:solidFill>
                    <a:schemeClr val="tx1"/>
                  </a:solidFill>
                </a:ln>
                <a:noFill/>
              </a:endParaRPr>
            </a:p>
          </p:txBody>
        </p:sp>
        <p:pic>
          <p:nvPicPr>
            <p:cNvPr id="174" name="Picture 4" descr="G:\2025-26_RNR_3eme_anémomètre\images\IMG_7551.PNG"/>
            <p:cNvPicPr>
              <a:picLocks noChangeAspect="1" noChangeArrowheads="1"/>
            </p:cNvPicPr>
            <p:nvPr/>
          </p:nvPicPr>
          <p:blipFill>
            <a:blip r:embed="rId9" cstate="print"/>
            <a:srcRect b="78632"/>
            <a:stretch>
              <a:fillRect/>
            </a:stretch>
          </p:blipFill>
          <p:spPr bwMode="auto">
            <a:xfrm>
              <a:off x="2555776" y="4725144"/>
              <a:ext cx="1401464" cy="648072"/>
            </a:xfrm>
            <a:prstGeom prst="rect">
              <a:avLst/>
            </a:prstGeom>
            <a:noFill/>
          </p:spPr>
        </p:pic>
        <p:sp>
          <p:nvSpPr>
            <p:cNvPr id="168" name="Rectangle à coins arrondis 167"/>
            <p:cNvSpPr/>
            <p:nvPr/>
          </p:nvSpPr>
          <p:spPr>
            <a:xfrm>
              <a:off x="2544701" y="4714069"/>
              <a:ext cx="1390302" cy="3046662"/>
            </a:xfrm>
            <a:prstGeom prst="roundRect">
              <a:avLst>
                <a:gd name="adj" fmla="val 13197"/>
              </a:avLst>
            </a:prstGeom>
            <a:no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ln w="57150">
                  <a:solidFill>
                    <a:sysClr val="windowText" lastClr="000000"/>
                  </a:solidFill>
                </a:ln>
              </a:endParaRPr>
            </a:p>
          </p:txBody>
        </p:sp>
      </p:grpSp>
      <p:sp>
        <p:nvSpPr>
          <p:cNvPr id="62" name="ZoneTexte 61"/>
          <p:cNvSpPr txBox="1"/>
          <p:nvPr/>
        </p:nvSpPr>
        <p:spPr>
          <a:xfrm>
            <a:off x="4067944" y="4437112"/>
            <a:ext cx="2160240" cy="369332"/>
          </a:xfrm>
          <a:prstGeom prst="rect">
            <a:avLst/>
          </a:prstGeom>
          <a:noFill/>
        </p:spPr>
        <p:txBody>
          <a:bodyPr wrap="square" rtlCol="0">
            <a:spAutoFit/>
          </a:bodyPr>
          <a:lstStyle/>
          <a:p>
            <a:r>
              <a:rPr lang="fr-FR" dirty="0"/>
              <a:t>WIFI Public</a:t>
            </a:r>
          </a:p>
        </p:txBody>
      </p:sp>
      <p:grpSp>
        <p:nvGrpSpPr>
          <p:cNvPr id="1061" name="Group 37"/>
          <p:cNvGrpSpPr>
            <a:grpSpLocks/>
          </p:cNvGrpSpPr>
          <p:nvPr/>
        </p:nvGrpSpPr>
        <p:grpSpPr bwMode="auto">
          <a:xfrm>
            <a:off x="6804248" y="2132856"/>
            <a:ext cx="3096343" cy="3026881"/>
            <a:chOff x="109667468" y="107691382"/>
            <a:chExt cx="4175253" cy="4081171"/>
          </a:xfrm>
        </p:grpSpPr>
        <p:pic>
          <p:nvPicPr>
            <p:cNvPr id="1062" name="Picture 38" descr="terre_2"/>
            <p:cNvPicPr>
              <a:picLocks noChangeAspect="1" noChangeArrowheads="1"/>
            </p:cNvPicPr>
            <p:nvPr/>
          </p:nvPicPr>
          <p:blipFill>
            <a:blip r:embed="rId10" cstate="print"/>
            <a:srcRect/>
            <a:stretch>
              <a:fillRect/>
            </a:stretch>
          </p:blipFill>
          <p:spPr bwMode="auto">
            <a:xfrm>
              <a:off x="109873807" y="107807775"/>
              <a:ext cx="3795057" cy="3837224"/>
            </a:xfrm>
            <a:prstGeom prst="rect">
              <a:avLst/>
            </a:prstGeom>
            <a:noFill/>
            <a:ln w="9525" algn="in">
              <a:noFill/>
              <a:miter lim="800000"/>
              <a:headEnd/>
              <a:tailEnd/>
            </a:ln>
            <a:effectLst/>
          </p:spPr>
        </p:pic>
        <p:pic>
          <p:nvPicPr>
            <p:cNvPr id="1063" name="Picture 39" descr="legende_routeur_V2"/>
            <p:cNvPicPr>
              <a:picLocks noChangeAspect="1" noChangeArrowheads="1"/>
            </p:cNvPicPr>
            <p:nvPr/>
          </p:nvPicPr>
          <p:blipFill>
            <a:blip r:embed="rId11" cstate="print"/>
            <a:srcRect/>
            <a:stretch>
              <a:fillRect/>
            </a:stretch>
          </p:blipFill>
          <p:spPr bwMode="auto">
            <a:xfrm>
              <a:off x="111166380" y="109853475"/>
              <a:ext cx="780682" cy="330508"/>
            </a:xfrm>
            <a:prstGeom prst="rect">
              <a:avLst/>
            </a:prstGeom>
            <a:noFill/>
            <a:ln w="9525" algn="in">
              <a:noFill/>
              <a:miter lim="800000"/>
              <a:headEnd/>
              <a:tailEnd/>
            </a:ln>
            <a:effectLst/>
          </p:spPr>
        </p:pic>
        <p:pic>
          <p:nvPicPr>
            <p:cNvPr id="1064" name="Picture 40" descr="legende_routeur_V2"/>
            <p:cNvPicPr>
              <a:picLocks noChangeAspect="1" noChangeArrowheads="1"/>
            </p:cNvPicPr>
            <p:nvPr/>
          </p:nvPicPr>
          <p:blipFill>
            <a:blip r:embed="rId11" cstate="print"/>
            <a:srcRect/>
            <a:stretch>
              <a:fillRect/>
            </a:stretch>
          </p:blipFill>
          <p:spPr bwMode="auto">
            <a:xfrm>
              <a:off x="110776039" y="110615775"/>
              <a:ext cx="780682" cy="330508"/>
            </a:xfrm>
            <a:prstGeom prst="rect">
              <a:avLst/>
            </a:prstGeom>
            <a:noFill/>
            <a:ln w="9525" algn="in">
              <a:noFill/>
              <a:miter lim="800000"/>
              <a:headEnd/>
              <a:tailEnd/>
            </a:ln>
            <a:effectLst/>
          </p:spPr>
        </p:pic>
        <p:pic>
          <p:nvPicPr>
            <p:cNvPr id="1065" name="Picture 41" descr="legende_routeur_V2"/>
            <p:cNvPicPr>
              <a:picLocks noChangeAspect="1" noChangeArrowheads="1"/>
            </p:cNvPicPr>
            <p:nvPr/>
          </p:nvPicPr>
          <p:blipFill>
            <a:blip r:embed="rId11" cstate="print"/>
            <a:srcRect/>
            <a:stretch>
              <a:fillRect/>
            </a:stretch>
          </p:blipFill>
          <p:spPr bwMode="auto">
            <a:xfrm>
              <a:off x="111682547" y="110781029"/>
              <a:ext cx="780682" cy="330508"/>
            </a:xfrm>
            <a:prstGeom prst="rect">
              <a:avLst/>
            </a:prstGeom>
            <a:noFill/>
            <a:ln w="9525" algn="in">
              <a:noFill/>
              <a:miter lim="800000"/>
              <a:headEnd/>
              <a:tailEnd/>
            </a:ln>
            <a:effectLst/>
          </p:spPr>
        </p:pic>
        <p:pic>
          <p:nvPicPr>
            <p:cNvPr id="1066" name="Picture 42" descr="legende_routeur_V2"/>
            <p:cNvPicPr>
              <a:picLocks noChangeAspect="1" noChangeArrowheads="1"/>
            </p:cNvPicPr>
            <p:nvPr/>
          </p:nvPicPr>
          <p:blipFill>
            <a:blip r:embed="rId11" cstate="print"/>
            <a:srcRect/>
            <a:stretch>
              <a:fillRect/>
            </a:stretch>
          </p:blipFill>
          <p:spPr bwMode="auto">
            <a:xfrm>
              <a:off x="111780150" y="111111537"/>
              <a:ext cx="780682" cy="330508"/>
            </a:xfrm>
            <a:prstGeom prst="rect">
              <a:avLst/>
            </a:prstGeom>
            <a:noFill/>
            <a:ln w="9525" algn="in">
              <a:noFill/>
              <a:miter lim="800000"/>
              <a:headEnd/>
              <a:tailEnd/>
            </a:ln>
            <a:effectLst/>
          </p:spPr>
        </p:pic>
        <p:pic>
          <p:nvPicPr>
            <p:cNvPr id="1067" name="Picture 43" descr="legende_routeur_V2"/>
            <p:cNvPicPr>
              <a:picLocks noChangeAspect="1" noChangeArrowheads="1"/>
            </p:cNvPicPr>
            <p:nvPr/>
          </p:nvPicPr>
          <p:blipFill>
            <a:blip r:embed="rId11" cstate="print"/>
            <a:srcRect/>
            <a:stretch>
              <a:fillRect/>
            </a:stretch>
          </p:blipFill>
          <p:spPr bwMode="auto">
            <a:xfrm>
              <a:off x="110448150" y="110946283"/>
              <a:ext cx="780682" cy="330508"/>
            </a:xfrm>
            <a:prstGeom prst="rect">
              <a:avLst/>
            </a:prstGeom>
            <a:noFill/>
            <a:ln w="9525" algn="in">
              <a:noFill/>
              <a:miter lim="800000"/>
              <a:headEnd/>
              <a:tailEnd/>
            </a:ln>
            <a:effectLst/>
          </p:spPr>
        </p:pic>
        <p:pic>
          <p:nvPicPr>
            <p:cNvPr id="1068" name="Picture 44" descr="legende_routeur_V2"/>
            <p:cNvPicPr>
              <a:picLocks noChangeAspect="1" noChangeArrowheads="1"/>
            </p:cNvPicPr>
            <p:nvPr/>
          </p:nvPicPr>
          <p:blipFill>
            <a:blip r:embed="rId11" cstate="print"/>
            <a:srcRect/>
            <a:stretch>
              <a:fillRect/>
            </a:stretch>
          </p:blipFill>
          <p:spPr bwMode="auto">
            <a:xfrm>
              <a:off x="110531468" y="110120013"/>
              <a:ext cx="780682" cy="330508"/>
            </a:xfrm>
            <a:prstGeom prst="rect">
              <a:avLst/>
            </a:prstGeom>
            <a:noFill/>
            <a:ln w="9525" algn="in">
              <a:noFill/>
              <a:miter lim="800000"/>
              <a:headEnd/>
              <a:tailEnd/>
            </a:ln>
            <a:effectLst/>
          </p:spPr>
        </p:pic>
        <p:pic>
          <p:nvPicPr>
            <p:cNvPr id="1069" name="Picture 45" descr="legende_routeur_V2"/>
            <p:cNvPicPr>
              <a:picLocks noChangeAspect="1" noChangeArrowheads="1"/>
            </p:cNvPicPr>
            <p:nvPr/>
          </p:nvPicPr>
          <p:blipFill>
            <a:blip r:embed="rId11" cstate="print"/>
            <a:srcRect/>
            <a:stretch>
              <a:fillRect/>
            </a:stretch>
          </p:blipFill>
          <p:spPr bwMode="auto">
            <a:xfrm>
              <a:off x="109955468" y="109688221"/>
              <a:ext cx="780682" cy="330508"/>
            </a:xfrm>
            <a:prstGeom prst="rect">
              <a:avLst/>
            </a:prstGeom>
            <a:noFill/>
            <a:ln w="9525" algn="in">
              <a:noFill/>
              <a:miter lim="800000"/>
              <a:headEnd/>
              <a:tailEnd/>
            </a:ln>
            <a:effectLst/>
          </p:spPr>
        </p:pic>
        <p:pic>
          <p:nvPicPr>
            <p:cNvPr id="1070" name="Picture 46" descr="legende_routeur_V2"/>
            <p:cNvPicPr>
              <a:picLocks noChangeAspect="1" noChangeArrowheads="1"/>
            </p:cNvPicPr>
            <p:nvPr/>
          </p:nvPicPr>
          <p:blipFill>
            <a:blip r:embed="rId11" cstate="print"/>
            <a:srcRect/>
            <a:stretch>
              <a:fillRect/>
            </a:stretch>
          </p:blipFill>
          <p:spPr bwMode="auto">
            <a:xfrm>
              <a:off x="110244209" y="109357713"/>
              <a:ext cx="780682" cy="330508"/>
            </a:xfrm>
            <a:prstGeom prst="rect">
              <a:avLst/>
            </a:prstGeom>
            <a:noFill/>
            <a:ln w="9525" algn="in">
              <a:noFill/>
              <a:miter lim="800000"/>
              <a:headEnd/>
              <a:tailEnd/>
            </a:ln>
            <a:effectLst/>
          </p:spPr>
        </p:pic>
        <p:pic>
          <p:nvPicPr>
            <p:cNvPr id="1071" name="Picture 47" descr="legende_routeur_V2"/>
            <p:cNvPicPr>
              <a:picLocks noChangeAspect="1" noChangeArrowheads="1"/>
            </p:cNvPicPr>
            <p:nvPr/>
          </p:nvPicPr>
          <p:blipFill>
            <a:blip r:embed="rId11" cstate="print"/>
            <a:srcRect/>
            <a:stretch>
              <a:fillRect/>
            </a:stretch>
          </p:blipFill>
          <p:spPr bwMode="auto">
            <a:xfrm>
              <a:off x="109667468" y="109192459"/>
              <a:ext cx="780682" cy="330508"/>
            </a:xfrm>
            <a:prstGeom prst="rect">
              <a:avLst/>
            </a:prstGeom>
            <a:noFill/>
            <a:ln w="9525" algn="in">
              <a:noFill/>
              <a:miter lim="800000"/>
              <a:headEnd/>
              <a:tailEnd/>
            </a:ln>
            <a:effectLst/>
          </p:spPr>
        </p:pic>
        <p:pic>
          <p:nvPicPr>
            <p:cNvPr id="1072" name="Picture 48" descr="legende_routeur_V2"/>
            <p:cNvPicPr>
              <a:picLocks noChangeAspect="1" noChangeArrowheads="1"/>
            </p:cNvPicPr>
            <p:nvPr/>
          </p:nvPicPr>
          <p:blipFill>
            <a:blip r:embed="rId11" cstate="print"/>
            <a:srcRect/>
            <a:stretch>
              <a:fillRect/>
            </a:stretch>
          </p:blipFill>
          <p:spPr bwMode="auto">
            <a:xfrm>
              <a:off x="110345809" y="108861951"/>
              <a:ext cx="780682" cy="330508"/>
            </a:xfrm>
            <a:prstGeom prst="rect">
              <a:avLst/>
            </a:prstGeom>
            <a:noFill/>
            <a:ln w="9525" algn="in">
              <a:noFill/>
              <a:miter lim="800000"/>
              <a:headEnd/>
              <a:tailEnd/>
            </a:ln>
            <a:effectLst/>
          </p:spPr>
        </p:pic>
        <p:pic>
          <p:nvPicPr>
            <p:cNvPr id="1073" name="Picture 49" descr="legende_routeur_V2"/>
            <p:cNvPicPr>
              <a:picLocks noChangeAspect="1" noChangeArrowheads="1"/>
            </p:cNvPicPr>
            <p:nvPr/>
          </p:nvPicPr>
          <p:blipFill>
            <a:blip r:embed="rId11" cstate="print"/>
            <a:srcRect/>
            <a:stretch>
              <a:fillRect/>
            </a:stretch>
          </p:blipFill>
          <p:spPr bwMode="auto">
            <a:xfrm>
              <a:off x="111389809" y="107691382"/>
              <a:ext cx="780682" cy="330508"/>
            </a:xfrm>
            <a:prstGeom prst="rect">
              <a:avLst/>
            </a:prstGeom>
            <a:noFill/>
            <a:ln w="9525" algn="in">
              <a:noFill/>
              <a:miter lim="800000"/>
              <a:headEnd/>
              <a:tailEnd/>
            </a:ln>
            <a:effectLst/>
          </p:spPr>
        </p:pic>
        <p:pic>
          <p:nvPicPr>
            <p:cNvPr id="1074" name="Picture 50" descr="legende_routeur_V2"/>
            <p:cNvPicPr>
              <a:picLocks noChangeAspect="1" noChangeArrowheads="1"/>
            </p:cNvPicPr>
            <p:nvPr/>
          </p:nvPicPr>
          <p:blipFill>
            <a:blip r:embed="rId11" cstate="print"/>
            <a:srcRect/>
            <a:stretch>
              <a:fillRect/>
            </a:stretch>
          </p:blipFill>
          <p:spPr bwMode="auto">
            <a:xfrm>
              <a:off x="112537980" y="111225075"/>
              <a:ext cx="780682" cy="330508"/>
            </a:xfrm>
            <a:prstGeom prst="rect">
              <a:avLst/>
            </a:prstGeom>
            <a:noFill/>
            <a:ln w="9525" algn="in">
              <a:noFill/>
              <a:miter lim="800000"/>
              <a:headEnd/>
              <a:tailEnd/>
            </a:ln>
            <a:effectLst/>
          </p:spPr>
        </p:pic>
        <p:pic>
          <p:nvPicPr>
            <p:cNvPr id="1075" name="Picture 51" descr="legende_routeur_V2"/>
            <p:cNvPicPr>
              <a:picLocks noChangeAspect="1" noChangeArrowheads="1"/>
            </p:cNvPicPr>
            <p:nvPr/>
          </p:nvPicPr>
          <p:blipFill>
            <a:blip r:embed="rId11" cstate="print"/>
            <a:srcRect/>
            <a:stretch>
              <a:fillRect/>
            </a:stretch>
          </p:blipFill>
          <p:spPr bwMode="auto">
            <a:xfrm>
              <a:off x="112498809" y="108383775"/>
              <a:ext cx="780682" cy="330508"/>
            </a:xfrm>
            <a:prstGeom prst="rect">
              <a:avLst/>
            </a:prstGeom>
            <a:noFill/>
            <a:ln w="9525" algn="in">
              <a:noFill/>
              <a:miter lim="800000"/>
              <a:headEnd/>
              <a:tailEnd/>
            </a:ln>
            <a:effectLst/>
          </p:spPr>
        </p:pic>
        <p:pic>
          <p:nvPicPr>
            <p:cNvPr id="1076" name="Picture 52" descr="legende_routeur_V2"/>
            <p:cNvPicPr>
              <a:picLocks noChangeAspect="1" noChangeArrowheads="1"/>
            </p:cNvPicPr>
            <p:nvPr/>
          </p:nvPicPr>
          <p:blipFill>
            <a:blip r:embed="rId11" cstate="print"/>
            <a:srcRect/>
            <a:stretch>
              <a:fillRect/>
            </a:stretch>
          </p:blipFill>
          <p:spPr bwMode="auto">
            <a:xfrm>
              <a:off x="111947062" y="108383775"/>
              <a:ext cx="780682" cy="330508"/>
            </a:xfrm>
            <a:prstGeom prst="rect">
              <a:avLst/>
            </a:prstGeom>
            <a:noFill/>
            <a:ln w="9525" algn="in">
              <a:noFill/>
              <a:miter lim="800000"/>
              <a:headEnd/>
              <a:tailEnd/>
            </a:ln>
            <a:effectLst/>
          </p:spPr>
        </p:pic>
        <p:pic>
          <p:nvPicPr>
            <p:cNvPr id="1077" name="Picture 53" descr="legende_routeur_V2"/>
            <p:cNvPicPr>
              <a:picLocks noChangeAspect="1" noChangeArrowheads="1"/>
            </p:cNvPicPr>
            <p:nvPr/>
          </p:nvPicPr>
          <p:blipFill>
            <a:blip r:embed="rId11" cstate="print"/>
            <a:srcRect/>
            <a:stretch>
              <a:fillRect/>
            </a:stretch>
          </p:blipFill>
          <p:spPr bwMode="auto">
            <a:xfrm>
              <a:off x="112490539" y="110222083"/>
              <a:ext cx="780682" cy="330508"/>
            </a:xfrm>
            <a:prstGeom prst="rect">
              <a:avLst/>
            </a:prstGeom>
            <a:noFill/>
            <a:ln w="9525" algn="in">
              <a:noFill/>
              <a:miter lim="800000"/>
              <a:headEnd/>
              <a:tailEnd/>
            </a:ln>
            <a:effectLst/>
          </p:spPr>
        </p:pic>
        <p:pic>
          <p:nvPicPr>
            <p:cNvPr id="1078" name="Picture 54" descr="legende_routeur_V2"/>
            <p:cNvPicPr>
              <a:picLocks noChangeAspect="1" noChangeArrowheads="1"/>
            </p:cNvPicPr>
            <p:nvPr/>
          </p:nvPicPr>
          <p:blipFill>
            <a:blip r:embed="rId11" cstate="print"/>
            <a:srcRect/>
            <a:stretch>
              <a:fillRect/>
            </a:stretch>
          </p:blipFill>
          <p:spPr bwMode="auto">
            <a:xfrm>
              <a:off x="111556721" y="110120013"/>
              <a:ext cx="780682" cy="330508"/>
            </a:xfrm>
            <a:prstGeom prst="rect">
              <a:avLst/>
            </a:prstGeom>
            <a:noFill/>
            <a:ln w="9525" algn="in">
              <a:noFill/>
              <a:miter lim="800000"/>
              <a:headEnd/>
              <a:tailEnd/>
            </a:ln>
            <a:effectLst/>
          </p:spPr>
        </p:pic>
        <p:pic>
          <p:nvPicPr>
            <p:cNvPr id="1079" name="Picture 55" descr="legende_routeur_V2"/>
            <p:cNvPicPr>
              <a:picLocks noChangeAspect="1" noChangeArrowheads="1"/>
            </p:cNvPicPr>
            <p:nvPr/>
          </p:nvPicPr>
          <p:blipFill>
            <a:blip r:embed="rId11" cstate="print"/>
            <a:srcRect/>
            <a:stretch>
              <a:fillRect/>
            </a:stretch>
          </p:blipFill>
          <p:spPr bwMode="auto">
            <a:xfrm>
              <a:off x="112785124" y="109522967"/>
              <a:ext cx="780682" cy="330508"/>
            </a:xfrm>
            <a:prstGeom prst="rect">
              <a:avLst/>
            </a:prstGeom>
            <a:noFill/>
            <a:ln w="9525" algn="in">
              <a:noFill/>
              <a:miter lim="800000"/>
              <a:headEnd/>
              <a:tailEnd/>
            </a:ln>
            <a:effectLst/>
          </p:spPr>
        </p:pic>
        <p:pic>
          <p:nvPicPr>
            <p:cNvPr id="1080" name="Picture 56" descr="legende_routeur_V2"/>
            <p:cNvPicPr>
              <a:picLocks noChangeAspect="1" noChangeArrowheads="1"/>
            </p:cNvPicPr>
            <p:nvPr/>
          </p:nvPicPr>
          <p:blipFill>
            <a:blip r:embed="rId11" cstate="print"/>
            <a:srcRect/>
            <a:stretch>
              <a:fillRect/>
            </a:stretch>
          </p:blipFill>
          <p:spPr bwMode="auto">
            <a:xfrm>
              <a:off x="112928321" y="110583871"/>
              <a:ext cx="780682" cy="330508"/>
            </a:xfrm>
            <a:prstGeom prst="rect">
              <a:avLst/>
            </a:prstGeom>
            <a:noFill/>
            <a:ln w="9525" algn="in">
              <a:noFill/>
              <a:miter lim="800000"/>
              <a:headEnd/>
              <a:tailEnd/>
            </a:ln>
            <a:effectLst/>
          </p:spPr>
        </p:pic>
        <p:pic>
          <p:nvPicPr>
            <p:cNvPr id="1081" name="Picture 57" descr="legende_routeur_V2"/>
            <p:cNvPicPr>
              <a:picLocks noChangeAspect="1" noChangeArrowheads="1"/>
            </p:cNvPicPr>
            <p:nvPr/>
          </p:nvPicPr>
          <p:blipFill>
            <a:blip r:embed="rId11" cstate="print"/>
            <a:srcRect/>
            <a:stretch>
              <a:fillRect/>
            </a:stretch>
          </p:blipFill>
          <p:spPr bwMode="auto">
            <a:xfrm>
              <a:off x="112889150" y="109027205"/>
              <a:ext cx="780682" cy="330508"/>
            </a:xfrm>
            <a:prstGeom prst="rect">
              <a:avLst/>
            </a:prstGeom>
            <a:noFill/>
            <a:ln w="9525" algn="in">
              <a:noFill/>
              <a:miter lim="800000"/>
              <a:headEnd/>
              <a:tailEnd/>
            </a:ln>
            <a:effectLst/>
          </p:spPr>
        </p:pic>
        <p:pic>
          <p:nvPicPr>
            <p:cNvPr id="1082" name="Picture 58" descr="legende_routeur_V2"/>
            <p:cNvPicPr>
              <a:picLocks noChangeAspect="1" noChangeArrowheads="1"/>
            </p:cNvPicPr>
            <p:nvPr/>
          </p:nvPicPr>
          <p:blipFill>
            <a:blip r:embed="rId11" cstate="print"/>
            <a:srcRect/>
            <a:stretch>
              <a:fillRect/>
            </a:stretch>
          </p:blipFill>
          <p:spPr bwMode="auto">
            <a:xfrm>
              <a:off x="113062039" y="108714283"/>
              <a:ext cx="780682" cy="330508"/>
            </a:xfrm>
            <a:prstGeom prst="rect">
              <a:avLst/>
            </a:prstGeom>
            <a:noFill/>
            <a:ln w="9525" algn="in">
              <a:noFill/>
              <a:miter lim="800000"/>
              <a:headEnd/>
              <a:tailEnd/>
            </a:ln>
            <a:effectLst/>
          </p:spPr>
        </p:pic>
        <p:pic>
          <p:nvPicPr>
            <p:cNvPr id="1083" name="Picture 59" descr="legende_routeur_V2"/>
            <p:cNvPicPr>
              <a:picLocks noChangeAspect="1" noChangeArrowheads="1"/>
            </p:cNvPicPr>
            <p:nvPr/>
          </p:nvPicPr>
          <p:blipFill>
            <a:blip r:embed="rId11" cstate="print"/>
            <a:srcRect/>
            <a:stretch>
              <a:fillRect/>
            </a:stretch>
          </p:blipFill>
          <p:spPr bwMode="auto">
            <a:xfrm>
              <a:off x="110999468" y="108074521"/>
              <a:ext cx="780682" cy="330508"/>
            </a:xfrm>
            <a:prstGeom prst="rect">
              <a:avLst/>
            </a:prstGeom>
            <a:noFill/>
            <a:ln w="9525" algn="in">
              <a:noFill/>
              <a:miter lim="800000"/>
              <a:headEnd/>
              <a:tailEnd/>
            </a:ln>
            <a:effectLst/>
          </p:spPr>
        </p:pic>
        <p:pic>
          <p:nvPicPr>
            <p:cNvPr id="1084" name="Picture 60" descr="legende_routeur_V2"/>
            <p:cNvPicPr>
              <a:picLocks noChangeAspect="1" noChangeArrowheads="1"/>
            </p:cNvPicPr>
            <p:nvPr/>
          </p:nvPicPr>
          <p:blipFill>
            <a:blip r:embed="rId11" cstate="print"/>
            <a:srcRect/>
            <a:stretch>
              <a:fillRect/>
            </a:stretch>
          </p:blipFill>
          <p:spPr bwMode="auto">
            <a:xfrm>
              <a:off x="110288825" y="108218521"/>
              <a:ext cx="780682" cy="330508"/>
            </a:xfrm>
            <a:prstGeom prst="rect">
              <a:avLst/>
            </a:prstGeom>
            <a:noFill/>
            <a:ln w="9525" algn="in">
              <a:noFill/>
              <a:miter lim="800000"/>
              <a:headEnd/>
              <a:tailEnd/>
            </a:ln>
            <a:effectLst/>
          </p:spPr>
        </p:pic>
        <p:pic>
          <p:nvPicPr>
            <p:cNvPr id="1085" name="Picture 61" descr="legende_routeur_V2"/>
            <p:cNvPicPr>
              <a:picLocks noChangeAspect="1" noChangeArrowheads="1"/>
            </p:cNvPicPr>
            <p:nvPr/>
          </p:nvPicPr>
          <p:blipFill>
            <a:blip r:embed="rId11" cstate="print"/>
            <a:srcRect/>
            <a:stretch>
              <a:fillRect/>
            </a:stretch>
          </p:blipFill>
          <p:spPr bwMode="auto">
            <a:xfrm>
              <a:off x="112463229" y="108861951"/>
              <a:ext cx="780682" cy="330508"/>
            </a:xfrm>
            <a:prstGeom prst="rect">
              <a:avLst/>
            </a:prstGeom>
            <a:noFill/>
            <a:ln w="9525" algn="in">
              <a:noFill/>
              <a:miter lim="800000"/>
              <a:headEnd/>
              <a:tailEnd/>
            </a:ln>
            <a:effectLst/>
          </p:spPr>
        </p:pic>
        <p:pic>
          <p:nvPicPr>
            <p:cNvPr id="1086" name="Picture 62" descr="legende_routeur_V2"/>
            <p:cNvPicPr>
              <a:picLocks noChangeAspect="1" noChangeArrowheads="1"/>
            </p:cNvPicPr>
            <p:nvPr/>
          </p:nvPicPr>
          <p:blipFill>
            <a:blip r:embed="rId11" cstate="print"/>
            <a:srcRect/>
            <a:stretch>
              <a:fillRect/>
            </a:stretch>
          </p:blipFill>
          <p:spPr bwMode="auto">
            <a:xfrm>
              <a:off x="113062039" y="109954759"/>
              <a:ext cx="780682" cy="330508"/>
            </a:xfrm>
            <a:prstGeom prst="rect">
              <a:avLst/>
            </a:prstGeom>
            <a:noFill/>
            <a:ln w="9525" algn="in">
              <a:noFill/>
              <a:miter lim="800000"/>
              <a:headEnd/>
              <a:tailEnd/>
            </a:ln>
            <a:effectLst/>
          </p:spPr>
        </p:pic>
        <p:pic>
          <p:nvPicPr>
            <p:cNvPr id="1087" name="Picture 63" descr="legende_routeur_V2"/>
            <p:cNvPicPr>
              <a:picLocks noChangeAspect="1" noChangeArrowheads="1"/>
            </p:cNvPicPr>
            <p:nvPr/>
          </p:nvPicPr>
          <p:blipFill>
            <a:blip r:embed="rId11" cstate="print"/>
            <a:srcRect/>
            <a:stretch>
              <a:fillRect/>
            </a:stretch>
          </p:blipFill>
          <p:spPr bwMode="auto">
            <a:xfrm>
              <a:off x="112671698" y="110875052"/>
              <a:ext cx="780682" cy="330508"/>
            </a:xfrm>
            <a:prstGeom prst="rect">
              <a:avLst/>
            </a:prstGeom>
            <a:noFill/>
            <a:ln w="9525" algn="in">
              <a:noFill/>
              <a:miter lim="800000"/>
              <a:headEnd/>
              <a:tailEnd/>
            </a:ln>
            <a:effectLst/>
          </p:spPr>
        </p:pic>
        <p:pic>
          <p:nvPicPr>
            <p:cNvPr id="1088" name="Picture 64" descr="legende_routeur_V2"/>
            <p:cNvPicPr>
              <a:picLocks noChangeAspect="1" noChangeArrowheads="1"/>
            </p:cNvPicPr>
            <p:nvPr/>
          </p:nvPicPr>
          <p:blipFill>
            <a:blip r:embed="rId11" cstate="print"/>
            <a:srcRect/>
            <a:stretch>
              <a:fillRect/>
            </a:stretch>
          </p:blipFill>
          <p:spPr bwMode="auto">
            <a:xfrm>
              <a:off x="111556721" y="111442045"/>
              <a:ext cx="780682" cy="330508"/>
            </a:xfrm>
            <a:prstGeom prst="rect">
              <a:avLst/>
            </a:prstGeom>
            <a:noFill/>
            <a:ln w="9525" algn="in">
              <a:noFill/>
              <a:miter lim="800000"/>
              <a:headEnd/>
              <a:tailEnd/>
            </a:ln>
            <a:effectLst/>
          </p:spPr>
        </p:pic>
        <p:pic>
          <p:nvPicPr>
            <p:cNvPr id="1089" name="Picture 65" descr="legende_routeur_V2"/>
            <p:cNvPicPr>
              <a:picLocks noChangeAspect="1" noChangeArrowheads="1"/>
            </p:cNvPicPr>
            <p:nvPr/>
          </p:nvPicPr>
          <p:blipFill>
            <a:blip r:embed="rId11" cstate="print"/>
            <a:srcRect/>
            <a:stretch>
              <a:fillRect/>
            </a:stretch>
          </p:blipFill>
          <p:spPr bwMode="auto">
            <a:xfrm>
              <a:off x="110999468" y="111111537"/>
              <a:ext cx="780682" cy="330508"/>
            </a:xfrm>
            <a:prstGeom prst="rect">
              <a:avLst/>
            </a:prstGeom>
            <a:noFill/>
            <a:ln w="9525" algn="in">
              <a:noFill/>
              <a:miter lim="800000"/>
              <a:headEnd/>
              <a:tailEnd/>
            </a:ln>
            <a:effectLst/>
          </p:spPr>
        </p:pic>
        <p:pic>
          <p:nvPicPr>
            <p:cNvPr id="1090" name="Picture 66" descr="legende_routeur_V2"/>
            <p:cNvPicPr>
              <a:picLocks noChangeAspect="1" noChangeArrowheads="1"/>
            </p:cNvPicPr>
            <p:nvPr/>
          </p:nvPicPr>
          <p:blipFill>
            <a:blip r:embed="rId11" cstate="print"/>
            <a:srcRect/>
            <a:stretch>
              <a:fillRect/>
            </a:stretch>
          </p:blipFill>
          <p:spPr bwMode="auto">
            <a:xfrm>
              <a:off x="110776039" y="111442045"/>
              <a:ext cx="780682" cy="330508"/>
            </a:xfrm>
            <a:prstGeom prst="rect">
              <a:avLst/>
            </a:prstGeom>
            <a:noFill/>
            <a:ln w="9525" algn="in">
              <a:noFill/>
              <a:miter lim="800000"/>
              <a:headEnd/>
              <a:tailEnd/>
            </a:ln>
            <a:effectLst/>
          </p:spPr>
        </p:pic>
        <p:pic>
          <p:nvPicPr>
            <p:cNvPr id="1091" name="Picture 67" descr="legende_antenne"/>
            <p:cNvPicPr>
              <a:picLocks noChangeAspect="1" noChangeArrowheads="1"/>
            </p:cNvPicPr>
            <p:nvPr/>
          </p:nvPicPr>
          <p:blipFill>
            <a:blip r:embed="rId12" cstate="print"/>
            <a:srcRect/>
            <a:stretch>
              <a:fillRect/>
            </a:stretch>
          </p:blipFill>
          <p:spPr bwMode="auto">
            <a:xfrm>
              <a:off x="112335320" y="110232441"/>
              <a:ext cx="553830" cy="879096"/>
            </a:xfrm>
            <a:prstGeom prst="rect">
              <a:avLst/>
            </a:prstGeom>
            <a:noFill/>
            <a:ln w="9525" algn="in">
              <a:noFill/>
              <a:miter lim="800000"/>
              <a:headEnd/>
              <a:tailEnd/>
            </a:ln>
            <a:effectLst/>
          </p:spPr>
        </p:pic>
        <p:pic>
          <p:nvPicPr>
            <p:cNvPr id="1092" name="Picture 68" descr="legende_routeur_V2"/>
            <p:cNvPicPr>
              <a:picLocks noChangeAspect="1" noChangeArrowheads="1"/>
            </p:cNvPicPr>
            <p:nvPr/>
          </p:nvPicPr>
          <p:blipFill>
            <a:blip r:embed="rId11" cstate="print"/>
            <a:srcRect/>
            <a:stretch>
              <a:fillRect/>
            </a:stretch>
          </p:blipFill>
          <p:spPr bwMode="auto">
            <a:xfrm>
              <a:off x="109864281" y="110120013"/>
              <a:ext cx="780682" cy="330508"/>
            </a:xfrm>
            <a:prstGeom prst="rect">
              <a:avLst/>
            </a:prstGeom>
            <a:noFill/>
            <a:ln w="9525" algn="in">
              <a:noFill/>
              <a:miter lim="800000"/>
              <a:headEnd/>
              <a:tailEnd/>
            </a:ln>
            <a:effectLst/>
          </p:spPr>
        </p:pic>
        <p:pic>
          <p:nvPicPr>
            <p:cNvPr id="1093" name="Picture 69" descr="legende_routeur_V2"/>
            <p:cNvPicPr>
              <a:picLocks noChangeAspect="1" noChangeArrowheads="1"/>
            </p:cNvPicPr>
            <p:nvPr/>
          </p:nvPicPr>
          <p:blipFill>
            <a:blip r:embed="rId11" cstate="print"/>
            <a:srcRect/>
            <a:stretch>
              <a:fillRect/>
            </a:stretch>
          </p:blipFill>
          <p:spPr bwMode="auto">
            <a:xfrm>
              <a:off x="113004659" y="110285267"/>
              <a:ext cx="780682" cy="330508"/>
            </a:xfrm>
            <a:prstGeom prst="rect">
              <a:avLst/>
            </a:prstGeom>
            <a:noFill/>
            <a:ln w="9525" algn="in">
              <a:noFill/>
              <a:miter lim="800000"/>
              <a:headEnd/>
              <a:tailEnd/>
            </a:ln>
            <a:effectLst/>
          </p:spPr>
        </p:pic>
        <p:pic>
          <p:nvPicPr>
            <p:cNvPr id="1094" name="Picture 70" descr="legende_routeur_V2"/>
            <p:cNvPicPr>
              <a:picLocks noChangeAspect="1" noChangeArrowheads="1"/>
            </p:cNvPicPr>
            <p:nvPr/>
          </p:nvPicPr>
          <p:blipFill>
            <a:blip r:embed="rId11" cstate="print"/>
            <a:srcRect/>
            <a:stretch>
              <a:fillRect/>
            </a:stretch>
          </p:blipFill>
          <p:spPr bwMode="auto">
            <a:xfrm>
              <a:off x="110531468" y="107777107"/>
              <a:ext cx="780682" cy="330508"/>
            </a:xfrm>
            <a:prstGeom prst="rect">
              <a:avLst/>
            </a:prstGeom>
            <a:noFill/>
            <a:ln w="9525" algn="in">
              <a:noFill/>
              <a:miter lim="800000"/>
              <a:headEnd/>
              <a:tailEnd/>
            </a:ln>
            <a:effectLst/>
          </p:spPr>
        </p:pic>
        <p:pic>
          <p:nvPicPr>
            <p:cNvPr id="1095" name="Picture 71" descr="legende_routeur_V2"/>
            <p:cNvPicPr>
              <a:picLocks noChangeAspect="1" noChangeArrowheads="1"/>
            </p:cNvPicPr>
            <p:nvPr/>
          </p:nvPicPr>
          <p:blipFill>
            <a:blip r:embed="rId11" cstate="print"/>
            <a:srcRect/>
            <a:stretch>
              <a:fillRect/>
            </a:stretch>
          </p:blipFill>
          <p:spPr bwMode="auto">
            <a:xfrm>
              <a:off x="110007009" y="110450521"/>
              <a:ext cx="780682" cy="330508"/>
            </a:xfrm>
            <a:prstGeom prst="rect">
              <a:avLst/>
            </a:prstGeom>
            <a:noFill/>
            <a:ln w="9525" algn="in">
              <a:noFill/>
              <a:miter lim="800000"/>
              <a:headEnd/>
              <a:tailEnd/>
            </a:ln>
            <a:effectLst/>
          </p:spPr>
        </p:pic>
      </p:grpSp>
      <p:sp>
        <p:nvSpPr>
          <p:cNvPr id="63" name="ZoneTexte 62"/>
          <p:cNvSpPr txBox="1"/>
          <p:nvPr/>
        </p:nvSpPr>
        <p:spPr>
          <a:xfrm>
            <a:off x="8100392" y="2996952"/>
            <a:ext cx="780919" cy="369332"/>
          </a:xfrm>
          <a:prstGeom prst="rect">
            <a:avLst/>
          </a:prstGeom>
          <a:solidFill>
            <a:schemeClr val="bg1"/>
          </a:solidFill>
        </p:spPr>
        <p:txBody>
          <a:bodyPr wrap="none" rtlCol="0">
            <a:spAutoFit/>
          </a:bodyPr>
          <a:lstStyle/>
          <a:p>
            <a:r>
              <a:rPr lang="fr-FR" dirty="0"/>
              <a:t>HTTP</a:t>
            </a:r>
            <a:r>
              <a:rPr lang="fr-FR" b="1" dirty="0"/>
              <a:t>S</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395536" y="548681"/>
            <a:ext cx="1800200" cy="432047"/>
          </a:xfrm>
        </p:spPr>
        <p:txBody>
          <a:bodyPr>
            <a:noAutofit/>
          </a:bodyPr>
          <a:lstStyle/>
          <a:p>
            <a:r>
              <a:rPr lang="fr-FR" sz="2400" dirty="0"/>
              <a:t>ETAPE n°9</a:t>
            </a:r>
          </a:p>
        </p:txBody>
      </p:sp>
      <p:grpSp>
        <p:nvGrpSpPr>
          <p:cNvPr id="3" name="Groupe 13"/>
          <p:cNvGrpSpPr/>
          <p:nvPr/>
        </p:nvGrpSpPr>
        <p:grpSpPr>
          <a:xfrm>
            <a:off x="403225" y="74613"/>
            <a:ext cx="8417247" cy="442912"/>
            <a:chOff x="403225" y="74613"/>
            <a:chExt cx="8417247" cy="442912"/>
          </a:xfrm>
        </p:grpSpPr>
        <p:pic>
          <p:nvPicPr>
            <p:cNvPr id="1026" name="Groupe 32"/>
            <p:cNvPicPr>
              <a:picLocks noChangeArrowheads="1"/>
            </p:cNvPicPr>
            <p:nvPr/>
          </p:nvPicPr>
          <p:blipFill>
            <a:blip r:embed="rId3" cstate="print"/>
            <a:srcRect b="21065"/>
            <a:stretch>
              <a:fillRect/>
            </a:stretch>
          </p:blipFill>
          <p:spPr bwMode="auto">
            <a:xfrm>
              <a:off x="7383785" y="74613"/>
              <a:ext cx="1436687" cy="433387"/>
            </a:xfrm>
            <a:prstGeom prst="rect">
              <a:avLst/>
            </a:prstGeom>
            <a:noFill/>
          </p:spPr>
        </p:pic>
        <p:sp>
          <p:nvSpPr>
            <p:cNvPr id="1027" name="Text Box 3"/>
            <p:cNvSpPr txBox="1">
              <a:spLocks noChangeArrowheads="1"/>
            </p:cNvSpPr>
            <p:nvPr/>
          </p:nvSpPr>
          <p:spPr bwMode="auto">
            <a:xfrm>
              <a:off x="8400231" y="206375"/>
              <a:ext cx="348233" cy="277813"/>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fr-FR" sz="1600" b="1" i="0" u="none" strike="noStrike" cap="none" normalizeH="0" baseline="0" dirty="0">
                  <a:ln>
                    <a:noFill/>
                  </a:ln>
                  <a:solidFill>
                    <a:srgbClr val="FFFFFF"/>
                  </a:solidFill>
                  <a:effectLst/>
                  <a:latin typeface="Calibri" pitchFamily="34" charset="0"/>
                  <a:cs typeface="Arial" pitchFamily="34" charset="0"/>
                </a:rPr>
                <a:t>3</a:t>
              </a:r>
              <a:endParaRPr kumimoji="0" lang="fr-FR" sz="1800" b="0" i="0" u="none" strike="noStrike" cap="none" normalizeH="0" baseline="0" dirty="0">
                <a:ln>
                  <a:noFill/>
                </a:ln>
                <a:solidFill>
                  <a:schemeClr val="tx1"/>
                </a:solidFill>
                <a:effectLst/>
                <a:latin typeface="Arial" pitchFamily="34" charset="0"/>
                <a:cs typeface="Arial" pitchFamily="34" charset="0"/>
              </a:endParaRPr>
            </a:p>
          </p:txBody>
        </p:sp>
        <p:pic>
          <p:nvPicPr>
            <p:cNvPr id="1029" name="Groupe 31"/>
            <p:cNvPicPr>
              <a:picLocks noChangeArrowheads="1"/>
            </p:cNvPicPr>
            <p:nvPr/>
          </p:nvPicPr>
          <p:blipFill>
            <a:blip r:embed="rId4" cstate="print"/>
            <a:srcRect b="21065"/>
            <a:stretch>
              <a:fillRect/>
            </a:stretch>
          </p:blipFill>
          <p:spPr bwMode="auto">
            <a:xfrm>
              <a:off x="4644008" y="74613"/>
              <a:ext cx="2763837" cy="433387"/>
            </a:xfrm>
            <a:prstGeom prst="rect">
              <a:avLst/>
            </a:prstGeom>
            <a:noFill/>
          </p:spPr>
        </p:pic>
        <p:pic>
          <p:nvPicPr>
            <p:cNvPr id="1030" name="Picture 6" descr="Logo---quadri---academie-orleans-tours"/>
            <p:cNvPicPr>
              <a:picLocks noChangeAspect="1" noChangeArrowheads="1"/>
            </p:cNvPicPr>
            <p:nvPr/>
          </p:nvPicPr>
          <p:blipFill>
            <a:blip r:embed="rId5" cstate="print"/>
            <a:srcRect l="6763" t="11957" r="7637" b="11494"/>
            <a:stretch>
              <a:fillRect/>
            </a:stretch>
          </p:blipFill>
          <p:spPr bwMode="auto">
            <a:xfrm>
              <a:off x="403225" y="74613"/>
              <a:ext cx="784225" cy="442912"/>
            </a:xfrm>
            <a:prstGeom prst="rect">
              <a:avLst/>
            </a:prstGeom>
            <a:noFill/>
          </p:spPr>
        </p:pic>
        <p:sp>
          <p:nvSpPr>
            <p:cNvPr id="1031" name="Text Box 7"/>
            <p:cNvSpPr txBox="1">
              <a:spLocks noChangeArrowheads="1"/>
            </p:cNvSpPr>
            <p:nvPr/>
          </p:nvSpPr>
          <p:spPr bwMode="auto">
            <a:xfrm>
              <a:off x="1352550" y="179388"/>
              <a:ext cx="1617663" cy="277812"/>
            </a:xfrm>
            <a:prstGeom prst="rect">
              <a:avLst/>
            </a:prstGeom>
            <a:noFill/>
            <a:ln w="9525">
              <a:noFill/>
              <a:miter lim="800000"/>
              <a:headEnd/>
              <a:tailEnd/>
            </a:ln>
          </p:spPr>
          <p:txBody>
            <a:bodyPr vert="horz" wrap="square" lIns="91440" tIns="45720" rIns="91440" bIns="4572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fr-FR" sz="1100" b="0" i="0" u="none" strike="noStrike" cap="none" normalizeH="0" baseline="0">
                  <a:ln>
                    <a:noFill/>
                  </a:ln>
                  <a:solidFill>
                    <a:srgbClr val="808080"/>
                  </a:solidFill>
                  <a:effectLst/>
                  <a:latin typeface="Calibri" pitchFamily="34" charset="0"/>
                  <a:cs typeface="Arial" pitchFamily="34" charset="0"/>
                </a:rPr>
                <a:t>B.O du 29 février 2024</a:t>
              </a:r>
              <a:endParaRPr kumimoji="0" lang="fr-FR" sz="1800" b="0" i="0" u="none" strike="noStrike" cap="none" normalizeH="0" baseline="0">
                <a:ln>
                  <a:noFill/>
                </a:ln>
                <a:solidFill>
                  <a:schemeClr val="tx1"/>
                </a:solidFill>
                <a:effectLst/>
                <a:latin typeface="Arial" pitchFamily="34" charset="0"/>
                <a:cs typeface="Arial" pitchFamily="34" charset="0"/>
              </a:endParaRPr>
            </a:p>
          </p:txBody>
        </p:sp>
        <p:sp>
          <p:nvSpPr>
            <p:cNvPr id="1032" name="Text Box 8"/>
            <p:cNvSpPr txBox="1">
              <a:spLocks noChangeArrowheads="1"/>
            </p:cNvSpPr>
            <p:nvPr/>
          </p:nvSpPr>
          <p:spPr bwMode="auto">
            <a:xfrm>
              <a:off x="7704000" y="206375"/>
              <a:ext cx="276225" cy="276225"/>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fr-FR" sz="1600" b="1" i="0" u="none" strike="noStrike" cap="none" normalizeH="0" baseline="0" dirty="0">
                  <a:ln>
                    <a:noFill/>
                  </a:ln>
                  <a:solidFill>
                    <a:srgbClr val="FFFFFF"/>
                  </a:solidFill>
                  <a:effectLst/>
                  <a:latin typeface="Calibri" pitchFamily="34" charset="0"/>
                  <a:cs typeface="Arial" pitchFamily="34" charset="0"/>
                </a:rPr>
                <a:t>5</a:t>
              </a:r>
              <a:endParaRPr kumimoji="0" lang="fr-FR" sz="1800" b="0" i="0" u="none" strike="noStrike" cap="none" normalizeH="0" baseline="0" dirty="0">
                <a:ln>
                  <a:noFill/>
                </a:ln>
                <a:solidFill>
                  <a:schemeClr val="tx1"/>
                </a:solidFill>
                <a:effectLst/>
                <a:latin typeface="Arial" pitchFamily="34" charset="0"/>
                <a:cs typeface="Arial" pitchFamily="34" charset="0"/>
              </a:endParaRPr>
            </a:p>
          </p:txBody>
        </p:sp>
        <p:sp>
          <p:nvSpPr>
            <p:cNvPr id="11" name="Ellipse 10"/>
            <p:cNvSpPr/>
            <p:nvPr/>
          </p:nvSpPr>
          <p:spPr>
            <a:xfrm>
              <a:off x="7740000" y="260648"/>
              <a:ext cx="216024" cy="216024"/>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2" name="Ellipse 11"/>
            <p:cNvSpPr/>
            <p:nvPr/>
          </p:nvSpPr>
          <p:spPr>
            <a:xfrm>
              <a:off x="8100392" y="260648"/>
              <a:ext cx="216024" cy="216024"/>
            </a:xfrm>
            <a:prstGeom prst="ellipse">
              <a:avLst/>
            </a:prstGeom>
            <a:solidFill>
              <a:srgbClr val="AA2C7D"/>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3" name="Ellipse 12"/>
            <p:cNvSpPr/>
            <p:nvPr/>
          </p:nvSpPr>
          <p:spPr>
            <a:xfrm>
              <a:off x="8460432" y="260648"/>
              <a:ext cx="216024" cy="216024"/>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028" name="Text Box 4"/>
            <p:cNvSpPr txBox="1">
              <a:spLocks noChangeArrowheads="1"/>
            </p:cNvSpPr>
            <p:nvPr/>
          </p:nvSpPr>
          <p:spPr bwMode="auto">
            <a:xfrm>
              <a:off x="8010847" y="206375"/>
              <a:ext cx="377577" cy="277813"/>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fr-FR" sz="1600" b="1" i="0" u="none" strike="noStrike" cap="none" normalizeH="0" baseline="0" dirty="0">
                  <a:ln>
                    <a:noFill/>
                  </a:ln>
                  <a:solidFill>
                    <a:srgbClr val="FFFFFF"/>
                  </a:solidFill>
                  <a:effectLst/>
                  <a:latin typeface="Calibri" pitchFamily="34" charset="0"/>
                  <a:cs typeface="Arial" pitchFamily="34" charset="0"/>
                </a:rPr>
                <a:t> 4</a:t>
              </a:r>
              <a:endParaRPr kumimoji="0" lang="fr-FR" sz="1800" b="0" i="0" u="none" strike="noStrike" cap="none" normalizeH="0" baseline="0" dirty="0">
                <a:ln>
                  <a:noFill/>
                </a:ln>
                <a:solidFill>
                  <a:schemeClr val="tx1"/>
                </a:solidFill>
                <a:effectLst/>
                <a:latin typeface="Arial" pitchFamily="34" charset="0"/>
                <a:cs typeface="Arial" pitchFamily="34" charset="0"/>
              </a:endParaRPr>
            </a:p>
          </p:txBody>
        </p:sp>
      </p:grpSp>
      <p:sp>
        <p:nvSpPr>
          <p:cNvPr id="31" name="ZoneTexte 30"/>
          <p:cNvSpPr txBox="1"/>
          <p:nvPr/>
        </p:nvSpPr>
        <p:spPr>
          <a:xfrm>
            <a:off x="4211960" y="836712"/>
            <a:ext cx="4608512" cy="6832640"/>
          </a:xfrm>
          <a:prstGeom prst="rect">
            <a:avLst/>
          </a:prstGeom>
          <a:noFill/>
        </p:spPr>
        <p:txBody>
          <a:bodyPr wrap="square" rtlCol="0">
            <a:spAutoFit/>
          </a:bodyPr>
          <a:lstStyle/>
          <a:p>
            <a:pPr fontAlgn="auto"/>
            <a:r>
              <a:rPr lang="fr-FR" sz="2000" dirty="0"/>
              <a:t>Sur ta feuille, fais un petit résumé pour expliquer ce que tu as compris.</a:t>
            </a:r>
          </a:p>
          <a:p>
            <a:pPr fontAlgn="auto"/>
            <a:endParaRPr lang="fr-FR" sz="2000" dirty="0"/>
          </a:p>
          <a:p>
            <a:pPr fontAlgn="auto"/>
            <a:r>
              <a:rPr lang="fr-FR" sz="2000" dirty="0"/>
              <a:t>Utilise les mots : </a:t>
            </a:r>
          </a:p>
          <a:p>
            <a:pPr fontAlgn="auto"/>
            <a:endParaRPr lang="fr-FR" sz="2000" dirty="0"/>
          </a:p>
          <a:p>
            <a:pPr marL="457200" indent="-457200" fontAlgn="auto">
              <a:buFont typeface="+mj-lt"/>
              <a:buAutoNum type="arabicPeriod"/>
            </a:pPr>
            <a:r>
              <a:rPr lang="fr-FR" sz="2000" dirty="0"/>
              <a:t>Wifi public</a:t>
            </a:r>
          </a:p>
          <a:p>
            <a:pPr marL="457200" indent="-457200" fontAlgn="auto">
              <a:buFont typeface="+mj-lt"/>
              <a:buAutoNum type="arabicPeriod"/>
            </a:pPr>
            <a:r>
              <a:rPr lang="fr-FR" sz="2000" dirty="0"/>
              <a:t>VPN</a:t>
            </a:r>
          </a:p>
          <a:p>
            <a:pPr marL="457200" indent="-457200" fontAlgn="auto">
              <a:buFont typeface="+mj-lt"/>
              <a:buAutoNum type="arabicPeriod"/>
            </a:pPr>
            <a:r>
              <a:rPr lang="fr-FR" sz="2000" dirty="0"/>
              <a:t>Sécurisé</a:t>
            </a:r>
          </a:p>
          <a:p>
            <a:pPr marL="457200" indent="-457200" fontAlgn="auto">
              <a:buFont typeface="+mj-lt"/>
              <a:buAutoNum type="arabicPeriod"/>
            </a:pPr>
            <a:r>
              <a:rPr lang="fr-FR" sz="2000" dirty="0"/>
              <a:t>Données sensibles</a:t>
            </a:r>
          </a:p>
          <a:p>
            <a:pPr marL="457200" indent="-457200" fontAlgn="auto">
              <a:buFont typeface="+mj-lt"/>
              <a:buAutoNum type="arabicPeriod"/>
            </a:pPr>
            <a:endParaRPr lang="fr-FR" sz="2000" dirty="0"/>
          </a:p>
          <a:p>
            <a:pPr marL="457200" indent="-457200" fontAlgn="auto"/>
            <a:endParaRPr lang="fr-FR" sz="2000" dirty="0"/>
          </a:p>
          <a:p>
            <a:pPr marL="457200" indent="-457200" fontAlgn="auto"/>
            <a:r>
              <a:rPr lang="fr-FR" sz="2000" dirty="0"/>
              <a:t>Tu disposes de 5 minutes.</a:t>
            </a:r>
          </a:p>
          <a:p>
            <a:pPr fontAlgn="auto"/>
            <a:endParaRPr lang="fr-FR" sz="2000" dirty="0"/>
          </a:p>
          <a:p>
            <a:pPr fontAlgn="auto"/>
            <a:endParaRPr lang="fr-FR" sz="2000" dirty="0"/>
          </a:p>
          <a:p>
            <a:pPr fontAlgn="auto"/>
            <a:endParaRPr lang="fr-FR" sz="2000" dirty="0"/>
          </a:p>
          <a:p>
            <a:pPr fontAlgn="auto"/>
            <a:endParaRPr lang="fr-FR" sz="2000" dirty="0"/>
          </a:p>
          <a:p>
            <a:pPr fontAlgn="auto"/>
            <a:endParaRPr lang="fr-FR" sz="2000" dirty="0"/>
          </a:p>
          <a:p>
            <a:pPr fontAlgn="auto"/>
            <a:endParaRPr lang="fr-FR" sz="2000" dirty="0"/>
          </a:p>
          <a:p>
            <a:pPr fontAlgn="auto"/>
            <a:endParaRPr lang="fr-FR" sz="2000" dirty="0"/>
          </a:p>
          <a:p>
            <a:pPr fontAlgn="auto"/>
            <a:endParaRPr lang="fr-FR" sz="2000" dirty="0"/>
          </a:p>
          <a:p>
            <a:pPr fontAlgn="auto"/>
            <a:endParaRPr lang="fr-FR" sz="2000" dirty="0"/>
          </a:p>
          <a:p>
            <a:pPr fontAlgn="auto"/>
            <a:endParaRPr lang="fr-FR"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395536" y="548681"/>
            <a:ext cx="8352928" cy="3816423"/>
          </a:xfrm>
        </p:spPr>
        <p:txBody>
          <a:bodyPr>
            <a:noAutofit/>
          </a:bodyPr>
          <a:lstStyle/>
          <a:p>
            <a:r>
              <a:rPr lang="fr-FR" sz="7200" dirty="0"/>
              <a:t>FIN</a:t>
            </a:r>
            <a:endParaRPr lang="fr-FR" sz="2400" dirty="0"/>
          </a:p>
        </p:txBody>
      </p:sp>
      <p:grpSp>
        <p:nvGrpSpPr>
          <p:cNvPr id="3" name="Groupe 13"/>
          <p:cNvGrpSpPr/>
          <p:nvPr/>
        </p:nvGrpSpPr>
        <p:grpSpPr>
          <a:xfrm>
            <a:off x="403225" y="74613"/>
            <a:ext cx="8417247" cy="442912"/>
            <a:chOff x="403225" y="74613"/>
            <a:chExt cx="8417247" cy="442912"/>
          </a:xfrm>
        </p:grpSpPr>
        <p:pic>
          <p:nvPicPr>
            <p:cNvPr id="1026" name="Groupe 32"/>
            <p:cNvPicPr>
              <a:picLocks noChangeArrowheads="1"/>
            </p:cNvPicPr>
            <p:nvPr/>
          </p:nvPicPr>
          <p:blipFill>
            <a:blip r:embed="rId3" cstate="print"/>
            <a:srcRect b="21065"/>
            <a:stretch>
              <a:fillRect/>
            </a:stretch>
          </p:blipFill>
          <p:spPr bwMode="auto">
            <a:xfrm>
              <a:off x="7383785" y="74613"/>
              <a:ext cx="1436687" cy="433387"/>
            </a:xfrm>
            <a:prstGeom prst="rect">
              <a:avLst/>
            </a:prstGeom>
            <a:noFill/>
          </p:spPr>
        </p:pic>
        <p:sp>
          <p:nvSpPr>
            <p:cNvPr id="1027" name="Text Box 3"/>
            <p:cNvSpPr txBox="1">
              <a:spLocks noChangeArrowheads="1"/>
            </p:cNvSpPr>
            <p:nvPr/>
          </p:nvSpPr>
          <p:spPr bwMode="auto">
            <a:xfrm>
              <a:off x="8400231" y="206375"/>
              <a:ext cx="348233" cy="277813"/>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fr-FR" sz="1600" b="1" i="0" u="none" strike="noStrike" cap="none" normalizeH="0" baseline="0" dirty="0">
                  <a:ln>
                    <a:noFill/>
                  </a:ln>
                  <a:solidFill>
                    <a:srgbClr val="FFFFFF"/>
                  </a:solidFill>
                  <a:effectLst/>
                  <a:latin typeface="Calibri" pitchFamily="34" charset="0"/>
                  <a:cs typeface="Arial" pitchFamily="34" charset="0"/>
                </a:rPr>
                <a:t>3</a:t>
              </a:r>
              <a:endParaRPr kumimoji="0" lang="fr-FR" sz="1800" b="0" i="0" u="none" strike="noStrike" cap="none" normalizeH="0" baseline="0" dirty="0">
                <a:ln>
                  <a:noFill/>
                </a:ln>
                <a:solidFill>
                  <a:schemeClr val="tx1"/>
                </a:solidFill>
                <a:effectLst/>
                <a:latin typeface="Arial" pitchFamily="34" charset="0"/>
                <a:cs typeface="Arial" pitchFamily="34" charset="0"/>
              </a:endParaRPr>
            </a:p>
          </p:txBody>
        </p:sp>
        <p:pic>
          <p:nvPicPr>
            <p:cNvPr id="1029" name="Groupe 31"/>
            <p:cNvPicPr>
              <a:picLocks noChangeArrowheads="1"/>
            </p:cNvPicPr>
            <p:nvPr/>
          </p:nvPicPr>
          <p:blipFill>
            <a:blip r:embed="rId4" cstate="print"/>
            <a:srcRect b="21065"/>
            <a:stretch>
              <a:fillRect/>
            </a:stretch>
          </p:blipFill>
          <p:spPr bwMode="auto">
            <a:xfrm>
              <a:off x="4644008" y="74613"/>
              <a:ext cx="2763837" cy="433387"/>
            </a:xfrm>
            <a:prstGeom prst="rect">
              <a:avLst/>
            </a:prstGeom>
            <a:noFill/>
          </p:spPr>
        </p:pic>
        <p:pic>
          <p:nvPicPr>
            <p:cNvPr id="1030" name="Picture 6" descr="Logo---quadri---academie-orleans-tours"/>
            <p:cNvPicPr>
              <a:picLocks noChangeAspect="1" noChangeArrowheads="1"/>
            </p:cNvPicPr>
            <p:nvPr/>
          </p:nvPicPr>
          <p:blipFill>
            <a:blip r:embed="rId5" cstate="print"/>
            <a:srcRect l="6763" t="11957" r="7637" b="11494"/>
            <a:stretch>
              <a:fillRect/>
            </a:stretch>
          </p:blipFill>
          <p:spPr bwMode="auto">
            <a:xfrm>
              <a:off x="403225" y="74613"/>
              <a:ext cx="784225" cy="442912"/>
            </a:xfrm>
            <a:prstGeom prst="rect">
              <a:avLst/>
            </a:prstGeom>
            <a:noFill/>
          </p:spPr>
        </p:pic>
        <p:sp>
          <p:nvSpPr>
            <p:cNvPr id="1031" name="Text Box 7"/>
            <p:cNvSpPr txBox="1">
              <a:spLocks noChangeArrowheads="1"/>
            </p:cNvSpPr>
            <p:nvPr/>
          </p:nvSpPr>
          <p:spPr bwMode="auto">
            <a:xfrm>
              <a:off x="1352550" y="179388"/>
              <a:ext cx="1617663" cy="277812"/>
            </a:xfrm>
            <a:prstGeom prst="rect">
              <a:avLst/>
            </a:prstGeom>
            <a:noFill/>
            <a:ln w="9525">
              <a:noFill/>
              <a:miter lim="800000"/>
              <a:headEnd/>
              <a:tailEnd/>
            </a:ln>
          </p:spPr>
          <p:txBody>
            <a:bodyPr vert="horz" wrap="square" lIns="91440" tIns="45720" rIns="91440" bIns="4572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fr-FR" sz="1100" b="0" i="0" u="none" strike="noStrike" cap="none" normalizeH="0" baseline="0">
                  <a:ln>
                    <a:noFill/>
                  </a:ln>
                  <a:solidFill>
                    <a:srgbClr val="808080"/>
                  </a:solidFill>
                  <a:effectLst/>
                  <a:latin typeface="Calibri" pitchFamily="34" charset="0"/>
                  <a:cs typeface="Arial" pitchFamily="34" charset="0"/>
                </a:rPr>
                <a:t>B.O du 29 février 2024</a:t>
              </a:r>
              <a:endParaRPr kumimoji="0" lang="fr-FR" sz="1800" b="0" i="0" u="none" strike="noStrike" cap="none" normalizeH="0" baseline="0">
                <a:ln>
                  <a:noFill/>
                </a:ln>
                <a:solidFill>
                  <a:schemeClr val="tx1"/>
                </a:solidFill>
                <a:effectLst/>
                <a:latin typeface="Arial" pitchFamily="34" charset="0"/>
                <a:cs typeface="Arial" pitchFamily="34" charset="0"/>
              </a:endParaRPr>
            </a:p>
          </p:txBody>
        </p:sp>
        <p:sp>
          <p:nvSpPr>
            <p:cNvPr id="1032" name="Text Box 8"/>
            <p:cNvSpPr txBox="1">
              <a:spLocks noChangeArrowheads="1"/>
            </p:cNvSpPr>
            <p:nvPr/>
          </p:nvSpPr>
          <p:spPr bwMode="auto">
            <a:xfrm>
              <a:off x="7704000" y="206375"/>
              <a:ext cx="276225" cy="276225"/>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fr-FR" sz="1600" b="1" i="0" u="none" strike="noStrike" cap="none" normalizeH="0" baseline="0" dirty="0">
                  <a:ln>
                    <a:noFill/>
                  </a:ln>
                  <a:solidFill>
                    <a:srgbClr val="FFFFFF"/>
                  </a:solidFill>
                  <a:effectLst/>
                  <a:latin typeface="Calibri" pitchFamily="34" charset="0"/>
                  <a:cs typeface="Arial" pitchFamily="34" charset="0"/>
                </a:rPr>
                <a:t>5</a:t>
              </a:r>
              <a:endParaRPr kumimoji="0" lang="fr-FR" sz="1800" b="0" i="0" u="none" strike="noStrike" cap="none" normalizeH="0" baseline="0" dirty="0">
                <a:ln>
                  <a:noFill/>
                </a:ln>
                <a:solidFill>
                  <a:schemeClr val="tx1"/>
                </a:solidFill>
                <a:effectLst/>
                <a:latin typeface="Arial" pitchFamily="34" charset="0"/>
                <a:cs typeface="Arial" pitchFamily="34" charset="0"/>
              </a:endParaRPr>
            </a:p>
          </p:txBody>
        </p:sp>
        <p:sp>
          <p:nvSpPr>
            <p:cNvPr id="11" name="Ellipse 10"/>
            <p:cNvSpPr/>
            <p:nvPr/>
          </p:nvSpPr>
          <p:spPr>
            <a:xfrm>
              <a:off x="7740000" y="260648"/>
              <a:ext cx="216024" cy="216024"/>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2" name="Ellipse 11"/>
            <p:cNvSpPr/>
            <p:nvPr/>
          </p:nvSpPr>
          <p:spPr>
            <a:xfrm>
              <a:off x="8100392" y="260648"/>
              <a:ext cx="216024" cy="216024"/>
            </a:xfrm>
            <a:prstGeom prst="ellipse">
              <a:avLst/>
            </a:prstGeom>
            <a:solidFill>
              <a:srgbClr val="AA2C7D"/>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3" name="Ellipse 12"/>
            <p:cNvSpPr/>
            <p:nvPr/>
          </p:nvSpPr>
          <p:spPr>
            <a:xfrm>
              <a:off x="8460432" y="260648"/>
              <a:ext cx="216024" cy="216024"/>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028" name="Text Box 4"/>
            <p:cNvSpPr txBox="1">
              <a:spLocks noChangeArrowheads="1"/>
            </p:cNvSpPr>
            <p:nvPr/>
          </p:nvSpPr>
          <p:spPr bwMode="auto">
            <a:xfrm>
              <a:off x="8010847" y="206375"/>
              <a:ext cx="377577" cy="277813"/>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fr-FR" sz="1600" b="1" i="0" u="none" strike="noStrike" cap="none" normalizeH="0" baseline="0" dirty="0">
                  <a:ln>
                    <a:noFill/>
                  </a:ln>
                  <a:solidFill>
                    <a:srgbClr val="FFFFFF"/>
                  </a:solidFill>
                  <a:effectLst/>
                  <a:latin typeface="Calibri" pitchFamily="34" charset="0"/>
                  <a:cs typeface="Arial" pitchFamily="34" charset="0"/>
                </a:rPr>
                <a:t> 4</a:t>
              </a:r>
              <a:endParaRPr kumimoji="0" lang="fr-FR" sz="1800" b="0" i="0" u="none" strike="noStrike" cap="none" normalizeH="0" baseline="0" dirty="0">
                <a:ln>
                  <a:noFill/>
                </a:ln>
                <a:solidFill>
                  <a:schemeClr val="tx1"/>
                </a:solidFill>
                <a:effectLst/>
                <a:latin typeface="Arial" pitchFamily="34" charset="0"/>
                <a:cs typeface="Arial" pitchFamily="34" charset="0"/>
              </a:endParaRPr>
            </a:p>
          </p:txBody>
        </p:sp>
      </p:grpSp>
      <p:sp>
        <p:nvSpPr>
          <p:cNvPr id="15" name="Espace réservé du pied de page 14"/>
          <p:cNvSpPr>
            <a:spLocks noGrp="1"/>
          </p:cNvSpPr>
          <p:nvPr>
            <p:ph type="ftr" sz="quarter" idx="11"/>
          </p:nvPr>
        </p:nvSpPr>
        <p:spPr>
          <a:xfrm>
            <a:off x="0" y="6381328"/>
            <a:ext cx="9144000" cy="340147"/>
          </a:xfrm>
        </p:spPr>
        <p:txBody>
          <a:bodyPr/>
          <a:lstStyle/>
          <a:p>
            <a:r>
              <a:rPr lang="fr-FR" dirty="0"/>
              <a:t>Auteur : matthieu.pasdeloup@ac-orleans-tours.fr</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395536" y="548681"/>
            <a:ext cx="1800200" cy="432047"/>
          </a:xfrm>
        </p:spPr>
        <p:txBody>
          <a:bodyPr>
            <a:noAutofit/>
          </a:bodyPr>
          <a:lstStyle/>
          <a:p>
            <a:r>
              <a:rPr lang="fr-FR" sz="2400" dirty="0"/>
              <a:t>ETAPE n°2-1</a:t>
            </a:r>
          </a:p>
        </p:txBody>
      </p:sp>
      <p:grpSp>
        <p:nvGrpSpPr>
          <p:cNvPr id="3" name="Groupe 13"/>
          <p:cNvGrpSpPr/>
          <p:nvPr/>
        </p:nvGrpSpPr>
        <p:grpSpPr>
          <a:xfrm>
            <a:off x="403225" y="74613"/>
            <a:ext cx="8417247" cy="442912"/>
            <a:chOff x="403225" y="74613"/>
            <a:chExt cx="8417247" cy="442912"/>
          </a:xfrm>
        </p:grpSpPr>
        <p:pic>
          <p:nvPicPr>
            <p:cNvPr id="1026" name="Groupe 32"/>
            <p:cNvPicPr>
              <a:picLocks noChangeArrowheads="1"/>
            </p:cNvPicPr>
            <p:nvPr/>
          </p:nvPicPr>
          <p:blipFill>
            <a:blip r:embed="rId3" cstate="print"/>
            <a:srcRect b="21065"/>
            <a:stretch>
              <a:fillRect/>
            </a:stretch>
          </p:blipFill>
          <p:spPr bwMode="auto">
            <a:xfrm>
              <a:off x="7383785" y="74613"/>
              <a:ext cx="1436687" cy="433387"/>
            </a:xfrm>
            <a:prstGeom prst="rect">
              <a:avLst/>
            </a:prstGeom>
            <a:noFill/>
          </p:spPr>
        </p:pic>
        <p:sp>
          <p:nvSpPr>
            <p:cNvPr id="1027" name="Text Box 3"/>
            <p:cNvSpPr txBox="1">
              <a:spLocks noChangeArrowheads="1"/>
            </p:cNvSpPr>
            <p:nvPr/>
          </p:nvSpPr>
          <p:spPr bwMode="auto">
            <a:xfrm>
              <a:off x="8400231" y="206375"/>
              <a:ext cx="348233" cy="277813"/>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fr-FR" sz="1600" b="1" i="0" u="none" strike="noStrike" cap="none" normalizeH="0" baseline="0" dirty="0">
                  <a:ln>
                    <a:noFill/>
                  </a:ln>
                  <a:solidFill>
                    <a:srgbClr val="FFFFFF"/>
                  </a:solidFill>
                  <a:effectLst/>
                  <a:latin typeface="Calibri" pitchFamily="34" charset="0"/>
                  <a:cs typeface="Arial" pitchFamily="34" charset="0"/>
                </a:rPr>
                <a:t>3</a:t>
              </a:r>
              <a:endParaRPr kumimoji="0" lang="fr-FR" sz="1800" b="0" i="0" u="none" strike="noStrike" cap="none" normalizeH="0" baseline="0" dirty="0">
                <a:ln>
                  <a:noFill/>
                </a:ln>
                <a:solidFill>
                  <a:schemeClr val="tx1"/>
                </a:solidFill>
                <a:effectLst/>
                <a:latin typeface="Arial" pitchFamily="34" charset="0"/>
                <a:cs typeface="Arial" pitchFamily="34" charset="0"/>
              </a:endParaRPr>
            </a:p>
          </p:txBody>
        </p:sp>
        <p:pic>
          <p:nvPicPr>
            <p:cNvPr id="1029" name="Groupe 31"/>
            <p:cNvPicPr>
              <a:picLocks noChangeArrowheads="1"/>
            </p:cNvPicPr>
            <p:nvPr/>
          </p:nvPicPr>
          <p:blipFill>
            <a:blip r:embed="rId4" cstate="print"/>
            <a:srcRect b="21065"/>
            <a:stretch>
              <a:fillRect/>
            </a:stretch>
          </p:blipFill>
          <p:spPr bwMode="auto">
            <a:xfrm>
              <a:off x="4644008" y="74613"/>
              <a:ext cx="2763837" cy="433387"/>
            </a:xfrm>
            <a:prstGeom prst="rect">
              <a:avLst/>
            </a:prstGeom>
            <a:noFill/>
          </p:spPr>
        </p:pic>
        <p:pic>
          <p:nvPicPr>
            <p:cNvPr id="1030" name="Picture 6" descr="Logo---quadri---academie-orleans-tours"/>
            <p:cNvPicPr>
              <a:picLocks noChangeAspect="1" noChangeArrowheads="1"/>
            </p:cNvPicPr>
            <p:nvPr/>
          </p:nvPicPr>
          <p:blipFill>
            <a:blip r:embed="rId5" cstate="print"/>
            <a:srcRect l="6763" t="11957" r="7637" b="11494"/>
            <a:stretch>
              <a:fillRect/>
            </a:stretch>
          </p:blipFill>
          <p:spPr bwMode="auto">
            <a:xfrm>
              <a:off x="403225" y="74613"/>
              <a:ext cx="784225" cy="442912"/>
            </a:xfrm>
            <a:prstGeom prst="rect">
              <a:avLst/>
            </a:prstGeom>
            <a:noFill/>
          </p:spPr>
        </p:pic>
        <p:sp>
          <p:nvSpPr>
            <p:cNvPr id="1031" name="Text Box 7"/>
            <p:cNvSpPr txBox="1">
              <a:spLocks noChangeArrowheads="1"/>
            </p:cNvSpPr>
            <p:nvPr/>
          </p:nvSpPr>
          <p:spPr bwMode="auto">
            <a:xfrm>
              <a:off x="1352550" y="179388"/>
              <a:ext cx="1617663" cy="277812"/>
            </a:xfrm>
            <a:prstGeom prst="rect">
              <a:avLst/>
            </a:prstGeom>
            <a:noFill/>
            <a:ln w="9525">
              <a:noFill/>
              <a:miter lim="800000"/>
              <a:headEnd/>
              <a:tailEnd/>
            </a:ln>
          </p:spPr>
          <p:txBody>
            <a:bodyPr vert="horz" wrap="square" lIns="91440" tIns="45720" rIns="91440" bIns="4572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fr-FR" sz="1100" b="0" i="0" u="none" strike="noStrike" cap="none" normalizeH="0" baseline="0">
                  <a:ln>
                    <a:noFill/>
                  </a:ln>
                  <a:solidFill>
                    <a:srgbClr val="808080"/>
                  </a:solidFill>
                  <a:effectLst/>
                  <a:latin typeface="Calibri" pitchFamily="34" charset="0"/>
                  <a:cs typeface="Arial" pitchFamily="34" charset="0"/>
                </a:rPr>
                <a:t>B.O du 29 février 2024</a:t>
              </a:r>
              <a:endParaRPr kumimoji="0" lang="fr-FR" sz="1800" b="0" i="0" u="none" strike="noStrike" cap="none" normalizeH="0" baseline="0">
                <a:ln>
                  <a:noFill/>
                </a:ln>
                <a:solidFill>
                  <a:schemeClr val="tx1"/>
                </a:solidFill>
                <a:effectLst/>
                <a:latin typeface="Arial" pitchFamily="34" charset="0"/>
                <a:cs typeface="Arial" pitchFamily="34" charset="0"/>
              </a:endParaRPr>
            </a:p>
          </p:txBody>
        </p:sp>
        <p:sp>
          <p:nvSpPr>
            <p:cNvPr id="1032" name="Text Box 8"/>
            <p:cNvSpPr txBox="1">
              <a:spLocks noChangeArrowheads="1"/>
            </p:cNvSpPr>
            <p:nvPr/>
          </p:nvSpPr>
          <p:spPr bwMode="auto">
            <a:xfrm>
              <a:off x="7704000" y="206375"/>
              <a:ext cx="276225" cy="276225"/>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fr-FR" sz="1600" b="1" i="0" u="none" strike="noStrike" cap="none" normalizeH="0" baseline="0" dirty="0">
                  <a:ln>
                    <a:noFill/>
                  </a:ln>
                  <a:solidFill>
                    <a:srgbClr val="FFFFFF"/>
                  </a:solidFill>
                  <a:effectLst/>
                  <a:latin typeface="Calibri" pitchFamily="34" charset="0"/>
                  <a:cs typeface="Arial" pitchFamily="34" charset="0"/>
                </a:rPr>
                <a:t>5</a:t>
              </a:r>
              <a:endParaRPr kumimoji="0" lang="fr-FR" sz="1800" b="0" i="0" u="none" strike="noStrike" cap="none" normalizeH="0" baseline="0" dirty="0">
                <a:ln>
                  <a:noFill/>
                </a:ln>
                <a:solidFill>
                  <a:schemeClr val="tx1"/>
                </a:solidFill>
                <a:effectLst/>
                <a:latin typeface="Arial" pitchFamily="34" charset="0"/>
                <a:cs typeface="Arial" pitchFamily="34" charset="0"/>
              </a:endParaRPr>
            </a:p>
          </p:txBody>
        </p:sp>
        <p:sp>
          <p:nvSpPr>
            <p:cNvPr id="11" name="Ellipse 10"/>
            <p:cNvSpPr/>
            <p:nvPr/>
          </p:nvSpPr>
          <p:spPr>
            <a:xfrm>
              <a:off x="7740000" y="260648"/>
              <a:ext cx="216024" cy="216024"/>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2" name="Ellipse 11"/>
            <p:cNvSpPr/>
            <p:nvPr/>
          </p:nvSpPr>
          <p:spPr>
            <a:xfrm>
              <a:off x="8100392" y="260648"/>
              <a:ext cx="216024" cy="216024"/>
            </a:xfrm>
            <a:prstGeom prst="ellipse">
              <a:avLst/>
            </a:prstGeom>
            <a:solidFill>
              <a:srgbClr val="AA2C7D"/>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3" name="Ellipse 12"/>
            <p:cNvSpPr/>
            <p:nvPr/>
          </p:nvSpPr>
          <p:spPr>
            <a:xfrm>
              <a:off x="8460432" y="260648"/>
              <a:ext cx="216024" cy="216024"/>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028" name="Text Box 4"/>
            <p:cNvSpPr txBox="1">
              <a:spLocks noChangeArrowheads="1"/>
            </p:cNvSpPr>
            <p:nvPr/>
          </p:nvSpPr>
          <p:spPr bwMode="auto">
            <a:xfrm>
              <a:off x="8010847" y="206375"/>
              <a:ext cx="377577" cy="277813"/>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fr-FR" sz="1600" b="1" i="0" u="none" strike="noStrike" cap="none" normalizeH="0" baseline="0" dirty="0">
                  <a:ln>
                    <a:noFill/>
                  </a:ln>
                  <a:solidFill>
                    <a:srgbClr val="FFFFFF"/>
                  </a:solidFill>
                  <a:effectLst/>
                  <a:latin typeface="Calibri" pitchFamily="34" charset="0"/>
                  <a:cs typeface="Arial" pitchFamily="34" charset="0"/>
                </a:rPr>
                <a:t> 4</a:t>
              </a:r>
              <a:endParaRPr kumimoji="0" lang="fr-FR" sz="1800" b="0" i="0" u="none" strike="noStrike" cap="none" normalizeH="0" baseline="0" dirty="0">
                <a:ln>
                  <a:noFill/>
                </a:ln>
                <a:solidFill>
                  <a:schemeClr val="tx1"/>
                </a:solidFill>
                <a:effectLst/>
                <a:latin typeface="Arial" pitchFamily="34" charset="0"/>
                <a:cs typeface="Arial" pitchFamily="34" charset="0"/>
              </a:endParaRPr>
            </a:p>
          </p:txBody>
        </p:sp>
      </p:grpSp>
      <p:sp>
        <p:nvSpPr>
          <p:cNvPr id="31" name="ZoneTexte 30"/>
          <p:cNvSpPr txBox="1"/>
          <p:nvPr/>
        </p:nvSpPr>
        <p:spPr>
          <a:xfrm>
            <a:off x="4211960" y="836712"/>
            <a:ext cx="4608512" cy="1015663"/>
          </a:xfrm>
          <a:prstGeom prst="rect">
            <a:avLst/>
          </a:prstGeom>
          <a:noFill/>
        </p:spPr>
        <p:txBody>
          <a:bodyPr wrap="square" rtlCol="0">
            <a:spAutoFit/>
          </a:bodyPr>
          <a:lstStyle/>
          <a:p>
            <a:pPr fontAlgn="auto"/>
            <a:r>
              <a:rPr lang="fr-FR" sz="2000" dirty="0"/>
              <a:t>Le serveur de </a:t>
            </a:r>
            <a:r>
              <a:rPr lang="fr-FR" sz="2000" i="1" dirty="0" err="1"/>
              <a:t>Weather</a:t>
            </a:r>
            <a:r>
              <a:rPr lang="fr-FR" sz="2000" i="1" dirty="0"/>
              <a:t> Underground </a:t>
            </a:r>
            <a:r>
              <a:rPr lang="fr-FR" sz="2000" dirty="0"/>
              <a:t>a reçu, compris et enregistré les données.</a:t>
            </a:r>
            <a:r>
              <a:rPr lang="fr-FR" sz="2000" i="1" dirty="0"/>
              <a:t> </a:t>
            </a:r>
          </a:p>
          <a:p>
            <a:pPr fontAlgn="auto"/>
            <a:endParaRPr lang="fr-FR" sz="2000" i="1" dirty="0"/>
          </a:p>
        </p:txBody>
      </p:sp>
      <p:pic>
        <p:nvPicPr>
          <p:cNvPr id="5" name="Picture 2" descr="legende_serveur_1"/>
          <p:cNvPicPr>
            <a:picLocks noChangeAspect="1" noChangeArrowheads="1"/>
          </p:cNvPicPr>
          <p:nvPr/>
        </p:nvPicPr>
        <p:blipFill>
          <a:blip r:embed="rId6" cstate="print"/>
          <a:srcRect/>
          <a:stretch>
            <a:fillRect/>
          </a:stretch>
        </p:blipFill>
        <p:spPr bwMode="auto">
          <a:xfrm>
            <a:off x="1187624" y="1412776"/>
            <a:ext cx="2555776" cy="1648289"/>
          </a:xfrm>
          <a:prstGeom prst="rect">
            <a:avLst/>
          </a:prstGeom>
          <a:noFill/>
          <a:ln w="9525" algn="in">
            <a:noFill/>
            <a:miter lim="800000"/>
            <a:headEnd/>
            <a:tailEnd/>
          </a:ln>
          <a:effectLst/>
        </p:spPr>
      </p:pic>
      <p:sp>
        <p:nvSpPr>
          <p:cNvPr id="30" name="Text Box 16"/>
          <p:cNvSpPr txBox="1">
            <a:spLocks noChangeArrowheads="1"/>
          </p:cNvSpPr>
          <p:nvPr/>
        </p:nvSpPr>
        <p:spPr bwMode="auto">
          <a:xfrm>
            <a:off x="899592" y="2852936"/>
            <a:ext cx="2736304" cy="382587"/>
          </a:xfrm>
          <a:prstGeom prst="rect">
            <a:avLst/>
          </a:prstGeom>
          <a:solidFill>
            <a:srgbClr val="FFFFFF"/>
          </a:solid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sz="2000" b="1" i="0" u="none" strike="noStrike" cap="none" normalizeH="0" baseline="0" dirty="0">
                <a:ln>
                  <a:noFill/>
                </a:ln>
                <a:effectLst/>
                <a:latin typeface="Arial" pitchFamily="34" charset="0"/>
                <a:cs typeface="Arial" pitchFamily="34" charset="0"/>
              </a:rPr>
              <a:t>5.175.47.188</a:t>
            </a:r>
            <a:endParaRPr kumimoji="0" lang="fr-FR" sz="1800" b="0" i="0" u="none" strike="noStrike" cap="none" normalizeH="0" baseline="0" dirty="0">
              <a:ln>
                <a:noFill/>
              </a:ln>
              <a:effectLst/>
              <a:latin typeface="Arial" pitchFamily="34" charset="0"/>
              <a:cs typeface="Arial" pitchFamily="34" charset="0"/>
            </a:endParaRPr>
          </a:p>
        </p:txBody>
      </p:sp>
      <p:sp>
        <p:nvSpPr>
          <p:cNvPr id="32" name="Forme libre 31"/>
          <p:cNvSpPr/>
          <p:nvPr/>
        </p:nvSpPr>
        <p:spPr>
          <a:xfrm rot="13543862" flipH="1" flipV="1">
            <a:off x="-2110537" y="1041808"/>
            <a:ext cx="3456384" cy="1296144"/>
          </a:xfrm>
          <a:custGeom>
            <a:avLst/>
            <a:gdLst>
              <a:gd name="connsiteX0" fmla="*/ 464820 w 2141220"/>
              <a:gd name="connsiteY0" fmla="*/ 15240 h 673100"/>
              <a:gd name="connsiteX1" fmla="*/ 144780 w 2141220"/>
              <a:gd name="connsiteY1" fmla="*/ 472440 h 673100"/>
              <a:gd name="connsiteX2" fmla="*/ 1333500 w 2141220"/>
              <a:gd name="connsiteY2" fmla="*/ 594360 h 673100"/>
              <a:gd name="connsiteX3" fmla="*/ 2141220 w 2141220"/>
              <a:gd name="connsiteY3" fmla="*/ 0 h 673100"/>
            </a:gdLst>
            <a:ahLst/>
            <a:cxnLst>
              <a:cxn ang="0">
                <a:pos x="connsiteX0" y="connsiteY0"/>
              </a:cxn>
              <a:cxn ang="0">
                <a:pos x="connsiteX1" y="connsiteY1"/>
              </a:cxn>
              <a:cxn ang="0">
                <a:pos x="connsiteX2" y="connsiteY2"/>
              </a:cxn>
              <a:cxn ang="0">
                <a:pos x="connsiteX3" y="connsiteY3"/>
              </a:cxn>
            </a:cxnLst>
            <a:rect l="l" t="t" r="r" b="b"/>
            <a:pathLst>
              <a:path w="2141220" h="673100">
                <a:moveTo>
                  <a:pt x="464820" y="15240"/>
                </a:moveTo>
                <a:cubicBezTo>
                  <a:pt x="232410" y="195580"/>
                  <a:pt x="0" y="375920"/>
                  <a:pt x="144780" y="472440"/>
                </a:cubicBezTo>
                <a:cubicBezTo>
                  <a:pt x="289560" y="568960"/>
                  <a:pt x="1000760" y="673100"/>
                  <a:pt x="1333500" y="594360"/>
                </a:cubicBezTo>
                <a:cubicBezTo>
                  <a:pt x="1666240" y="515620"/>
                  <a:pt x="1903730" y="257810"/>
                  <a:pt x="2141220" y="0"/>
                </a:cubicBezTo>
              </a:path>
            </a:pathLst>
          </a:cu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395536" y="548681"/>
            <a:ext cx="1800200" cy="432047"/>
          </a:xfrm>
        </p:spPr>
        <p:txBody>
          <a:bodyPr>
            <a:noAutofit/>
          </a:bodyPr>
          <a:lstStyle/>
          <a:p>
            <a:r>
              <a:rPr lang="fr-FR" sz="2400" dirty="0"/>
              <a:t>ETAPE n°2-2</a:t>
            </a:r>
          </a:p>
        </p:txBody>
      </p:sp>
      <p:grpSp>
        <p:nvGrpSpPr>
          <p:cNvPr id="3" name="Groupe 13"/>
          <p:cNvGrpSpPr/>
          <p:nvPr/>
        </p:nvGrpSpPr>
        <p:grpSpPr>
          <a:xfrm>
            <a:off x="403225" y="74613"/>
            <a:ext cx="8417247" cy="442912"/>
            <a:chOff x="403225" y="74613"/>
            <a:chExt cx="8417247" cy="442912"/>
          </a:xfrm>
        </p:grpSpPr>
        <p:pic>
          <p:nvPicPr>
            <p:cNvPr id="1026" name="Groupe 32"/>
            <p:cNvPicPr>
              <a:picLocks noChangeArrowheads="1"/>
            </p:cNvPicPr>
            <p:nvPr/>
          </p:nvPicPr>
          <p:blipFill>
            <a:blip r:embed="rId3" cstate="print"/>
            <a:srcRect b="21065"/>
            <a:stretch>
              <a:fillRect/>
            </a:stretch>
          </p:blipFill>
          <p:spPr bwMode="auto">
            <a:xfrm>
              <a:off x="7383785" y="74613"/>
              <a:ext cx="1436687" cy="433387"/>
            </a:xfrm>
            <a:prstGeom prst="rect">
              <a:avLst/>
            </a:prstGeom>
            <a:noFill/>
          </p:spPr>
        </p:pic>
        <p:sp>
          <p:nvSpPr>
            <p:cNvPr id="1027" name="Text Box 3"/>
            <p:cNvSpPr txBox="1">
              <a:spLocks noChangeArrowheads="1"/>
            </p:cNvSpPr>
            <p:nvPr/>
          </p:nvSpPr>
          <p:spPr bwMode="auto">
            <a:xfrm>
              <a:off x="8400231" y="206375"/>
              <a:ext cx="348233" cy="277813"/>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fr-FR" sz="1600" b="1" i="0" u="none" strike="noStrike" cap="none" normalizeH="0" baseline="0" dirty="0">
                  <a:ln>
                    <a:noFill/>
                  </a:ln>
                  <a:solidFill>
                    <a:srgbClr val="FFFFFF"/>
                  </a:solidFill>
                  <a:effectLst/>
                  <a:latin typeface="Calibri" pitchFamily="34" charset="0"/>
                  <a:cs typeface="Arial" pitchFamily="34" charset="0"/>
                </a:rPr>
                <a:t>3</a:t>
              </a:r>
              <a:endParaRPr kumimoji="0" lang="fr-FR" sz="1800" b="0" i="0" u="none" strike="noStrike" cap="none" normalizeH="0" baseline="0" dirty="0">
                <a:ln>
                  <a:noFill/>
                </a:ln>
                <a:solidFill>
                  <a:schemeClr val="tx1"/>
                </a:solidFill>
                <a:effectLst/>
                <a:latin typeface="Arial" pitchFamily="34" charset="0"/>
                <a:cs typeface="Arial" pitchFamily="34" charset="0"/>
              </a:endParaRPr>
            </a:p>
          </p:txBody>
        </p:sp>
        <p:pic>
          <p:nvPicPr>
            <p:cNvPr id="1029" name="Groupe 31"/>
            <p:cNvPicPr>
              <a:picLocks noChangeArrowheads="1"/>
            </p:cNvPicPr>
            <p:nvPr/>
          </p:nvPicPr>
          <p:blipFill>
            <a:blip r:embed="rId4" cstate="print"/>
            <a:srcRect b="21065"/>
            <a:stretch>
              <a:fillRect/>
            </a:stretch>
          </p:blipFill>
          <p:spPr bwMode="auto">
            <a:xfrm>
              <a:off x="4644008" y="74613"/>
              <a:ext cx="2763837" cy="433387"/>
            </a:xfrm>
            <a:prstGeom prst="rect">
              <a:avLst/>
            </a:prstGeom>
            <a:noFill/>
          </p:spPr>
        </p:pic>
        <p:pic>
          <p:nvPicPr>
            <p:cNvPr id="1030" name="Picture 6" descr="Logo---quadri---academie-orleans-tours"/>
            <p:cNvPicPr>
              <a:picLocks noChangeAspect="1" noChangeArrowheads="1"/>
            </p:cNvPicPr>
            <p:nvPr/>
          </p:nvPicPr>
          <p:blipFill>
            <a:blip r:embed="rId5" cstate="print"/>
            <a:srcRect l="6763" t="11957" r="7637" b="11494"/>
            <a:stretch>
              <a:fillRect/>
            </a:stretch>
          </p:blipFill>
          <p:spPr bwMode="auto">
            <a:xfrm>
              <a:off x="403225" y="74613"/>
              <a:ext cx="784225" cy="442912"/>
            </a:xfrm>
            <a:prstGeom prst="rect">
              <a:avLst/>
            </a:prstGeom>
            <a:noFill/>
          </p:spPr>
        </p:pic>
        <p:sp>
          <p:nvSpPr>
            <p:cNvPr id="1031" name="Text Box 7"/>
            <p:cNvSpPr txBox="1">
              <a:spLocks noChangeArrowheads="1"/>
            </p:cNvSpPr>
            <p:nvPr/>
          </p:nvSpPr>
          <p:spPr bwMode="auto">
            <a:xfrm>
              <a:off x="1352550" y="179388"/>
              <a:ext cx="1617663" cy="277812"/>
            </a:xfrm>
            <a:prstGeom prst="rect">
              <a:avLst/>
            </a:prstGeom>
            <a:noFill/>
            <a:ln w="9525">
              <a:noFill/>
              <a:miter lim="800000"/>
              <a:headEnd/>
              <a:tailEnd/>
            </a:ln>
          </p:spPr>
          <p:txBody>
            <a:bodyPr vert="horz" wrap="square" lIns="91440" tIns="45720" rIns="91440" bIns="4572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fr-FR" sz="1100" b="0" i="0" u="none" strike="noStrike" cap="none" normalizeH="0" baseline="0">
                  <a:ln>
                    <a:noFill/>
                  </a:ln>
                  <a:solidFill>
                    <a:srgbClr val="808080"/>
                  </a:solidFill>
                  <a:effectLst/>
                  <a:latin typeface="Calibri" pitchFamily="34" charset="0"/>
                  <a:cs typeface="Arial" pitchFamily="34" charset="0"/>
                </a:rPr>
                <a:t>B.O du 29 février 2024</a:t>
              </a:r>
              <a:endParaRPr kumimoji="0" lang="fr-FR" sz="1800" b="0" i="0" u="none" strike="noStrike" cap="none" normalizeH="0" baseline="0">
                <a:ln>
                  <a:noFill/>
                </a:ln>
                <a:solidFill>
                  <a:schemeClr val="tx1"/>
                </a:solidFill>
                <a:effectLst/>
                <a:latin typeface="Arial" pitchFamily="34" charset="0"/>
                <a:cs typeface="Arial" pitchFamily="34" charset="0"/>
              </a:endParaRPr>
            </a:p>
          </p:txBody>
        </p:sp>
        <p:sp>
          <p:nvSpPr>
            <p:cNvPr id="1032" name="Text Box 8"/>
            <p:cNvSpPr txBox="1">
              <a:spLocks noChangeArrowheads="1"/>
            </p:cNvSpPr>
            <p:nvPr/>
          </p:nvSpPr>
          <p:spPr bwMode="auto">
            <a:xfrm>
              <a:off x="7704000" y="206375"/>
              <a:ext cx="276225" cy="276225"/>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fr-FR" sz="1600" b="1" i="0" u="none" strike="noStrike" cap="none" normalizeH="0" baseline="0" dirty="0">
                  <a:ln>
                    <a:noFill/>
                  </a:ln>
                  <a:solidFill>
                    <a:srgbClr val="FFFFFF"/>
                  </a:solidFill>
                  <a:effectLst/>
                  <a:latin typeface="Calibri" pitchFamily="34" charset="0"/>
                  <a:cs typeface="Arial" pitchFamily="34" charset="0"/>
                </a:rPr>
                <a:t>5</a:t>
              </a:r>
              <a:endParaRPr kumimoji="0" lang="fr-FR" sz="1800" b="0" i="0" u="none" strike="noStrike" cap="none" normalizeH="0" baseline="0" dirty="0">
                <a:ln>
                  <a:noFill/>
                </a:ln>
                <a:solidFill>
                  <a:schemeClr val="tx1"/>
                </a:solidFill>
                <a:effectLst/>
                <a:latin typeface="Arial" pitchFamily="34" charset="0"/>
                <a:cs typeface="Arial" pitchFamily="34" charset="0"/>
              </a:endParaRPr>
            </a:p>
          </p:txBody>
        </p:sp>
        <p:sp>
          <p:nvSpPr>
            <p:cNvPr id="11" name="Ellipse 10"/>
            <p:cNvSpPr/>
            <p:nvPr/>
          </p:nvSpPr>
          <p:spPr>
            <a:xfrm>
              <a:off x="7740000" y="260648"/>
              <a:ext cx="216024" cy="216024"/>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2" name="Ellipse 11"/>
            <p:cNvSpPr/>
            <p:nvPr/>
          </p:nvSpPr>
          <p:spPr>
            <a:xfrm>
              <a:off x="8100392" y="260648"/>
              <a:ext cx="216024" cy="216024"/>
            </a:xfrm>
            <a:prstGeom prst="ellipse">
              <a:avLst/>
            </a:prstGeom>
            <a:solidFill>
              <a:srgbClr val="AA2C7D"/>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3" name="Ellipse 12"/>
            <p:cNvSpPr/>
            <p:nvPr/>
          </p:nvSpPr>
          <p:spPr>
            <a:xfrm>
              <a:off x="8460432" y="260648"/>
              <a:ext cx="216024" cy="216024"/>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028" name="Text Box 4"/>
            <p:cNvSpPr txBox="1">
              <a:spLocks noChangeArrowheads="1"/>
            </p:cNvSpPr>
            <p:nvPr/>
          </p:nvSpPr>
          <p:spPr bwMode="auto">
            <a:xfrm>
              <a:off x="8010847" y="206375"/>
              <a:ext cx="377577" cy="277813"/>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fr-FR" sz="1600" b="1" i="0" u="none" strike="noStrike" cap="none" normalizeH="0" baseline="0" dirty="0">
                  <a:ln>
                    <a:noFill/>
                  </a:ln>
                  <a:solidFill>
                    <a:srgbClr val="FFFFFF"/>
                  </a:solidFill>
                  <a:effectLst/>
                  <a:latin typeface="Calibri" pitchFamily="34" charset="0"/>
                  <a:cs typeface="Arial" pitchFamily="34" charset="0"/>
                </a:rPr>
                <a:t> 4</a:t>
              </a:r>
              <a:endParaRPr kumimoji="0" lang="fr-FR" sz="1800" b="0" i="0" u="none" strike="noStrike" cap="none" normalizeH="0" baseline="0" dirty="0">
                <a:ln>
                  <a:noFill/>
                </a:ln>
                <a:solidFill>
                  <a:schemeClr val="tx1"/>
                </a:solidFill>
                <a:effectLst/>
                <a:latin typeface="Arial" pitchFamily="34" charset="0"/>
                <a:cs typeface="Arial" pitchFamily="34" charset="0"/>
              </a:endParaRPr>
            </a:p>
          </p:txBody>
        </p:sp>
      </p:grpSp>
      <p:sp>
        <p:nvSpPr>
          <p:cNvPr id="31" name="ZoneTexte 30"/>
          <p:cNvSpPr txBox="1"/>
          <p:nvPr/>
        </p:nvSpPr>
        <p:spPr>
          <a:xfrm>
            <a:off x="4211960" y="836712"/>
            <a:ext cx="4608512" cy="3170099"/>
          </a:xfrm>
          <a:prstGeom prst="rect">
            <a:avLst/>
          </a:prstGeom>
          <a:noFill/>
        </p:spPr>
        <p:txBody>
          <a:bodyPr wrap="square" rtlCol="0">
            <a:spAutoFit/>
          </a:bodyPr>
          <a:lstStyle/>
          <a:p>
            <a:pPr fontAlgn="auto"/>
            <a:r>
              <a:rPr lang="fr-FR" sz="2000" dirty="0"/>
              <a:t>Le serveur de </a:t>
            </a:r>
            <a:r>
              <a:rPr lang="fr-FR" sz="2000" i="1" dirty="0" err="1"/>
              <a:t>Weather</a:t>
            </a:r>
            <a:r>
              <a:rPr lang="fr-FR" sz="2000" i="1" dirty="0"/>
              <a:t> Underground </a:t>
            </a:r>
            <a:r>
              <a:rPr lang="fr-FR" sz="2000" dirty="0"/>
              <a:t>a reçu, compris et enregistré les données.</a:t>
            </a:r>
            <a:r>
              <a:rPr lang="fr-FR" sz="2000" i="1" dirty="0"/>
              <a:t> </a:t>
            </a:r>
          </a:p>
          <a:p>
            <a:pPr fontAlgn="auto"/>
            <a:endParaRPr lang="fr-FR" sz="2000" i="1" dirty="0"/>
          </a:p>
          <a:p>
            <a:pPr fontAlgn="auto"/>
            <a:r>
              <a:rPr lang="fr-FR" sz="2000" dirty="0"/>
              <a:t>Le serveur va envoyer un message à la station météo pour lui indiquer que tout s’est bien passé. </a:t>
            </a:r>
          </a:p>
          <a:p>
            <a:pPr fontAlgn="auto"/>
            <a:endParaRPr lang="fr-FR" sz="2000" i="1" dirty="0"/>
          </a:p>
          <a:p>
            <a:pPr fontAlgn="auto"/>
            <a:r>
              <a:rPr lang="fr-FR" sz="2000" dirty="0"/>
              <a:t>Cette réponse contient le Code </a:t>
            </a:r>
            <a:r>
              <a:rPr lang="fr-FR" sz="2000" i="1" dirty="0"/>
              <a:t>200 (OK). </a:t>
            </a:r>
            <a:r>
              <a:rPr lang="fr-FR" sz="2000" dirty="0"/>
              <a:t>C’est l’équivalent d’un "</a:t>
            </a:r>
            <a:r>
              <a:rPr lang="fr-FR" sz="2000" i="1" dirty="0"/>
              <a:t>Message bien reçu, merci ! </a:t>
            </a:r>
            <a:r>
              <a:rPr lang="fr-FR" sz="2000" dirty="0"/>
              <a:t>» .:</a:t>
            </a:r>
            <a:endParaRPr lang="fr-FR" dirty="0"/>
          </a:p>
        </p:txBody>
      </p:sp>
      <p:sp>
        <p:nvSpPr>
          <p:cNvPr id="6146" name="Rectangle 2"/>
          <p:cNvSpPr>
            <a:spLocks noChangeArrowheads="1"/>
          </p:cNvSpPr>
          <p:nvPr/>
        </p:nvSpPr>
        <p:spPr bwMode="auto">
          <a:xfrm>
            <a:off x="611560" y="4159532"/>
            <a:ext cx="7848872" cy="861774"/>
          </a:xfrm>
          <a:prstGeom prst="rect">
            <a:avLst/>
          </a:prstGeom>
          <a:noFill/>
          <a:ln w="9525">
            <a:solidFill>
              <a:schemeClr val="tx1"/>
            </a:solidFill>
            <a:prstDash val="dash"/>
            <a:miter lim="800000"/>
            <a:headEnd/>
            <a:tailEnd/>
          </a:ln>
          <a:effectLst/>
        </p:spPr>
        <p:txBody>
          <a:bodyPr vert="horz" wrap="square" lIns="91440" tIns="45720" rIns="91440" bIns="45720" numCol="1" anchor="ctr" anchorCtr="0" compatLnSpc="1">
            <a:prstTxWarp prst="textNoShape">
              <a:avLst/>
            </a:prstTxWarp>
            <a:spAutoFit/>
          </a:bodyPr>
          <a:lstStyle/>
          <a:p>
            <a:r>
              <a:rPr lang="fr-FR" sz="3200" dirty="0"/>
              <a:t>HTTP/1.1 200 OK</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fr-FR" sz="1800" b="0" i="0" u="none" strike="noStrike" cap="none" normalizeH="0" baseline="0" dirty="0">
              <a:ln>
                <a:noFill/>
              </a:ln>
              <a:solidFill>
                <a:schemeClr val="tx1"/>
              </a:solidFill>
              <a:effectLst/>
              <a:latin typeface="Arial" pitchFamily="34" charset="0"/>
              <a:cs typeface="Arial" pitchFamily="34" charset="0"/>
            </a:endParaRPr>
          </a:p>
        </p:txBody>
      </p:sp>
      <p:sp>
        <p:nvSpPr>
          <p:cNvPr id="35" name="ZoneTexte 34"/>
          <p:cNvSpPr txBox="1"/>
          <p:nvPr/>
        </p:nvSpPr>
        <p:spPr>
          <a:xfrm>
            <a:off x="611560" y="5517232"/>
            <a:ext cx="7992888" cy="1477328"/>
          </a:xfrm>
          <a:prstGeom prst="rect">
            <a:avLst/>
          </a:prstGeom>
          <a:noFill/>
        </p:spPr>
        <p:txBody>
          <a:bodyPr wrap="square" rtlCol="0">
            <a:spAutoFit/>
          </a:bodyPr>
          <a:lstStyle/>
          <a:p>
            <a:endParaRPr lang="fr-FR" dirty="0"/>
          </a:p>
          <a:p>
            <a:endParaRPr lang="fr-FR" dirty="0"/>
          </a:p>
          <a:p>
            <a:r>
              <a:rPr lang="fr-FR" dirty="0"/>
              <a:t>Destinataire :</a:t>
            </a:r>
          </a:p>
          <a:p>
            <a:endParaRPr lang="fr-FR" dirty="0"/>
          </a:p>
          <a:p>
            <a:endParaRPr lang="fr-FR" dirty="0"/>
          </a:p>
        </p:txBody>
      </p:sp>
      <p:pic>
        <p:nvPicPr>
          <p:cNvPr id="5" name="Picture 2" descr="legende_serveur_1"/>
          <p:cNvPicPr>
            <a:picLocks noChangeAspect="1" noChangeArrowheads="1"/>
          </p:cNvPicPr>
          <p:nvPr/>
        </p:nvPicPr>
        <p:blipFill>
          <a:blip r:embed="rId6" cstate="print"/>
          <a:srcRect/>
          <a:stretch>
            <a:fillRect/>
          </a:stretch>
        </p:blipFill>
        <p:spPr bwMode="auto">
          <a:xfrm>
            <a:off x="1187624" y="1412776"/>
            <a:ext cx="2555776" cy="1648289"/>
          </a:xfrm>
          <a:prstGeom prst="rect">
            <a:avLst/>
          </a:prstGeom>
          <a:noFill/>
          <a:ln w="9525" algn="in">
            <a:noFill/>
            <a:miter lim="800000"/>
            <a:headEnd/>
            <a:tailEnd/>
          </a:ln>
          <a:effectLst/>
        </p:spPr>
      </p:pic>
      <p:sp>
        <p:nvSpPr>
          <p:cNvPr id="18" name="ZoneTexte 17"/>
          <p:cNvSpPr txBox="1"/>
          <p:nvPr/>
        </p:nvSpPr>
        <p:spPr>
          <a:xfrm>
            <a:off x="7308304" y="5085184"/>
            <a:ext cx="1179810" cy="369332"/>
          </a:xfrm>
          <a:prstGeom prst="rect">
            <a:avLst/>
          </a:prstGeom>
          <a:noFill/>
        </p:spPr>
        <p:txBody>
          <a:bodyPr wrap="none" rtlCol="0">
            <a:spAutoFit/>
          </a:bodyPr>
          <a:lstStyle/>
          <a:p>
            <a:r>
              <a:rPr lang="fr-FR" dirty="0">
                <a:solidFill>
                  <a:schemeClr val="bg1">
                    <a:lumMod val="50000"/>
                  </a:schemeClr>
                </a:solidFill>
              </a:rPr>
              <a:t>Message 2</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395536" y="548681"/>
            <a:ext cx="1800200" cy="432047"/>
          </a:xfrm>
        </p:spPr>
        <p:txBody>
          <a:bodyPr>
            <a:noAutofit/>
          </a:bodyPr>
          <a:lstStyle/>
          <a:p>
            <a:r>
              <a:rPr lang="fr-FR" sz="2400" dirty="0"/>
              <a:t>ETAPE n°2-3</a:t>
            </a:r>
          </a:p>
        </p:txBody>
      </p:sp>
      <p:grpSp>
        <p:nvGrpSpPr>
          <p:cNvPr id="3" name="Groupe 13"/>
          <p:cNvGrpSpPr/>
          <p:nvPr/>
        </p:nvGrpSpPr>
        <p:grpSpPr>
          <a:xfrm>
            <a:off x="403225" y="74613"/>
            <a:ext cx="8417247" cy="442912"/>
            <a:chOff x="403225" y="74613"/>
            <a:chExt cx="8417247" cy="442912"/>
          </a:xfrm>
        </p:grpSpPr>
        <p:pic>
          <p:nvPicPr>
            <p:cNvPr id="1026" name="Groupe 32"/>
            <p:cNvPicPr>
              <a:picLocks noChangeArrowheads="1"/>
            </p:cNvPicPr>
            <p:nvPr/>
          </p:nvPicPr>
          <p:blipFill>
            <a:blip r:embed="rId3" cstate="print"/>
            <a:srcRect b="21065"/>
            <a:stretch>
              <a:fillRect/>
            </a:stretch>
          </p:blipFill>
          <p:spPr bwMode="auto">
            <a:xfrm>
              <a:off x="7383785" y="74613"/>
              <a:ext cx="1436687" cy="433387"/>
            </a:xfrm>
            <a:prstGeom prst="rect">
              <a:avLst/>
            </a:prstGeom>
            <a:noFill/>
          </p:spPr>
        </p:pic>
        <p:sp>
          <p:nvSpPr>
            <p:cNvPr id="1027" name="Text Box 3"/>
            <p:cNvSpPr txBox="1">
              <a:spLocks noChangeArrowheads="1"/>
            </p:cNvSpPr>
            <p:nvPr/>
          </p:nvSpPr>
          <p:spPr bwMode="auto">
            <a:xfrm>
              <a:off x="8400231" y="206375"/>
              <a:ext cx="348233" cy="277813"/>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fr-FR" sz="1600" b="1" i="0" u="none" strike="noStrike" cap="none" normalizeH="0" baseline="0" dirty="0">
                  <a:ln>
                    <a:noFill/>
                  </a:ln>
                  <a:solidFill>
                    <a:srgbClr val="FFFFFF"/>
                  </a:solidFill>
                  <a:effectLst/>
                  <a:latin typeface="Calibri" pitchFamily="34" charset="0"/>
                  <a:cs typeface="Arial" pitchFamily="34" charset="0"/>
                </a:rPr>
                <a:t>3</a:t>
              </a:r>
              <a:endParaRPr kumimoji="0" lang="fr-FR" sz="1800" b="0" i="0" u="none" strike="noStrike" cap="none" normalizeH="0" baseline="0" dirty="0">
                <a:ln>
                  <a:noFill/>
                </a:ln>
                <a:solidFill>
                  <a:schemeClr val="tx1"/>
                </a:solidFill>
                <a:effectLst/>
                <a:latin typeface="Arial" pitchFamily="34" charset="0"/>
                <a:cs typeface="Arial" pitchFamily="34" charset="0"/>
              </a:endParaRPr>
            </a:p>
          </p:txBody>
        </p:sp>
        <p:pic>
          <p:nvPicPr>
            <p:cNvPr id="1029" name="Groupe 31"/>
            <p:cNvPicPr>
              <a:picLocks noChangeArrowheads="1"/>
            </p:cNvPicPr>
            <p:nvPr/>
          </p:nvPicPr>
          <p:blipFill>
            <a:blip r:embed="rId4" cstate="print"/>
            <a:srcRect b="21065"/>
            <a:stretch>
              <a:fillRect/>
            </a:stretch>
          </p:blipFill>
          <p:spPr bwMode="auto">
            <a:xfrm>
              <a:off x="4644008" y="74613"/>
              <a:ext cx="2763837" cy="433387"/>
            </a:xfrm>
            <a:prstGeom prst="rect">
              <a:avLst/>
            </a:prstGeom>
            <a:noFill/>
          </p:spPr>
        </p:pic>
        <p:pic>
          <p:nvPicPr>
            <p:cNvPr id="1030" name="Picture 6" descr="Logo---quadri---academie-orleans-tours"/>
            <p:cNvPicPr>
              <a:picLocks noChangeAspect="1" noChangeArrowheads="1"/>
            </p:cNvPicPr>
            <p:nvPr/>
          </p:nvPicPr>
          <p:blipFill>
            <a:blip r:embed="rId5" cstate="print"/>
            <a:srcRect l="6763" t="11957" r="7637" b="11494"/>
            <a:stretch>
              <a:fillRect/>
            </a:stretch>
          </p:blipFill>
          <p:spPr bwMode="auto">
            <a:xfrm>
              <a:off x="403225" y="74613"/>
              <a:ext cx="784225" cy="442912"/>
            </a:xfrm>
            <a:prstGeom prst="rect">
              <a:avLst/>
            </a:prstGeom>
            <a:noFill/>
          </p:spPr>
        </p:pic>
        <p:sp>
          <p:nvSpPr>
            <p:cNvPr id="1031" name="Text Box 7"/>
            <p:cNvSpPr txBox="1">
              <a:spLocks noChangeArrowheads="1"/>
            </p:cNvSpPr>
            <p:nvPr/>
          </p:nvSpPr>
          <p:spPr bwMode="auto">
            <a:xfrm>
              <a:off x="1352550" y="179388"/>
              <a:ext cx="1617663" cy="277812"/>
            </a:xfrm>
            <a:prstGeom prst="rect">
              <a:avLst/>
            </a:prstGeom>
            <a:noFill/>
            <a:ln w="9525">
              <a:noFill/>
              <a:miter lim="800000"/>
              <a:headEnd/>
              <a:tailEnd/>
            </a:ln>
          </p:spPr>
          <p:txBody>
            <a:bodyPr vert="horz" wrap="square" lIns="91440" tIns="45720" rIns="91440" bIns="4572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fr-FR" sz="1100" b="0" i="0" u="none" strike="noStrike" cap="none" normalizeH="0" baseline="0">
                  <a:ln>
                    <a:noFill/>
                  </a:ln>
                  <a:solidFill>
                    <a:srgbClr val="808080"/>
                  </a:solidFill>
                  <a:effectLst/>
                  <a:latin typeface="Calibri" pitchFamily="34" charset="0"/>
                  <a:cs typeface="Arial" pitchFamily="34" charset="0"/>
                </a:rPr>
                <a:t>B.O du 29 février 2024</a:t>
              </a:r>
              <a:endParaRPr kumimoji="0" lang="fr-FR" sz="1800" b="0" i="0" u="none" strike="noStrike" cap="none" normalizeH="0" baseline="0">
                <a:ln>
                  <a:noFill/>
                </a:ln>
                <a:solidFill>
                  <a:schemeClr val="tx1"/>
                </a:solidFill>
                <a:effectLst/>
                <a:latin typeface="Arial" pitchFamily="34" charset="0"/>
                <a:cs typeface="Arial" pitchFamily="34" charset="0"/>
              </a:endParaRPr>
            </a:p>
          </p:txBody>
        </p:sp>
        <p:sp>
          <p:nvSpPr>
            <p:cNvPr id="1032" name="Text Box 8"/>
            <p:cNvSpPr txBox="1">
              <a:spLocks noChangeArrowheads="1"/>
            </p:cNvSpPr>
            <p:nvPr/>
          </p:nvSpPr>
          <p:spPr bwMode="auto">
            <a:xfrm>
              <a:off x="7704000" y="206375"/>
              <a:ext cx="276225" cy="276225"/>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fr-FR" sz="1600" b="1" i="0" u="none" strike="noStrike" cap="none" normalizeH="0" baseline="0" dirty="0">
                  <a:ln>
                    <a:noFill/>
                  </a:ln>
                  <a:solidFill>
                    <a:srgbClr val="FFFFFF"/>
                  </a:solidFill>
                  <a:effectLst/>
                  <a:latin typeface="Calibri" pitchFamily="34" charset="0"/>
                  <a:cs typeface="Arial" pitchFamily="34" charset="0"/>
                </a:rPr>
                <a:t>5</a:t>
              </a:r>
              <a:endParaRPr kumimoji="0" lang="fr-FR" sz="1800" b="0" i="0" u="none" strike="noStrike" cap="none" normalizeH="0" baseline="0" dirty="0">
                <a:ln>
                  <a:noFill/>
                </a:ln>
                <a:solidFill>
                  <a:schemeClr val="tx1"/>
                </a:solidFill>
                <a:effectLst/>
                <a:latin typeface="Arial" pitchFamily="34" charset="0"/>
                <a:cs typeface="Arial" pitchFamily="34" charset="0"/>
              </a:endParaRPr>
            </a:p>
          </p:txBody>
        </p:sp>
        <p:sp>
          <p:nvSpPr>
            <p:cNvPr id="11" name="Ellipse 10"/>
            <p:cNvSpPr/>
            <p:nvPr/>
          </p:nvSpPr>
          <p:spPr>
            <a:xfrm>
              <a:off x="7740000" y="260648"/>
              <a:ext cx="216024" cy="216024"/>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2" name="Ellipse 11"/>
            <p:cNvSpPr/>
            <p:nvPr/>
          </p:nvSpPr>
          <p:spPr>
            <a:xfrm>
              <a:off x="8100392" y="260648"/>
              <a:ext cx="216024" cy="216024"/>
            </a:xfrm>
            <a:prstGeom prst="ellipse">
              <a:avLst/>
            </a:prstGeom>
            <a:solidFill>
              <a:srgbClr val="AA2C7D"/>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3" name="Ellipse 12"/>
            <p:cNvSpPr/>
            <p:nvPr/>
          </p:nvSpPr>
          <p:spPr>
            <a:xfrm>
              <a:off x="8460432" y="260648"/>
              <a:ext cx="216024" cy="216024"/>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028" name="Text Box 4"/>
            <p:cNvSpPr txBox="1">
              <a:spLocks noChangeArrowheads="1"/>
            </p:cNvSpPr>
            <p:nvPr/>
          </p:nvSpPr>
          <p:spPr bwMode="auto">
            <a:xfrm>
              <a:off x="8010847" y="206375"/>
              <a:ext cx="377577" cy="277813"/>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fr-FR" sz="1600" b="1" i="0" u="none" strike="noStrike" cap="none" normalizeH="0" baseline="0" dirty="0">
                  <a:ln>
                    <a:noFill/>
                  </a:ln>
                  <a:solidFill>
                    <a:srgbClr val="FFFFFF"/>
                  </a:solidFill>
                  <a:effectLst/>
                  <a:latin typeface="Calibri" pitchFamily="34" charset="0"/>
                  <a:cs typeface="Arial" pitchFamily="34" charset="0"/>
                </a:rPr>
                <a:t> 4</a:t>
              </a:r>
              <a:endParaRPr kumimoji="0" lang="fr-FR" sz="1800" b="0" i="0" u="none" strike="noStrike" cap="none" normalizeH="0" baseline="0" dirty="0">
                <a:ln>
                  <a:noFill/>
                </a:ln>
                <a:solidFill>
                  <a:schemeClr val="tx1"/>
                </a:solidFill>
                <a:effectLst/>
                <a:latin typeface="Arial" pitchFamily="34" charset="0"/>
                <a:cs typeface="Arial" pitchFamily="34" charset="0"/>
              </a:endParaRPr>
            </a:p>
          </p:txBody>
        </p:sp>
      </p:grpSp>
      <p:sp>
        <p:nvSpPr>
          <p:cNvPr id="31" name="ZoneTexte 30"/>
          <p:cNvSpPr txBox="1"/>
          <p:nvPr/>
        </p:nvSpPr>
        <p:spPr>
          <a:xfrm>
            <a:off x="4211960" y="836712"/>
            <a:ext cx="4608512" cy="3170099"/>
          </a:xfrm>
          <a:prstGeom prst="rect">
            <a:avLst/>
          </a:prstGeom>
          <a:noFill/>
        </p:spPr>
        <p:txBody>
          <a:bodyPr wrap="square" rtlCol="0">
            <a:spAutoFit/>
          </a:bodyPr>
          <a:lstStyle/>
          <a:p>
            <a:pPr fontAlgn="auto"/>
            <a:r>
              <a:rPr lang="fr-FR" sz="2000" dirty="0"/>
              <a:t>Le serveur de </a:t>
            </a:r>
            <a:r>
              <a:rPr lang="fr-FR" sz="2000" i="1" dirty="0" err="1"/>
              <a:t>Weather</a:t>
            </a:r>
            <a:r>
              <a:rPr lang="fr-FR" sz="2000" i="1" dirty="0"/>
              <a:t> Underground </a:t>
            </a:r>
            <a:r>
              <a:rPr lang="fr-FR" sz="2000" dirty="0"/>
              <a:t>a reçu, compris et enregistré les données.</a:t>
            </a:r>
            <a:r>
              <a:rPr lang="fr-FR" sz="2000" i="1" dirty="0"/>
              <a:t> </a:t>
            </a:r>
          </a:p>
          <a:p>
            <a:pPr fontAlgn="auto"/>
            <a:endParaRPr lang="fr-FR" sz="2000" i="1" dirty="0"/>
          </a:p>
          <a:p>
            <a:pPr fontAlgn="auto"/>
            <a:r>
              <a:rPr lang="fr-FR" sz="2000" dirty="0"/>
              <a:t>Le serveur va envoyer un message à la station météo pour lui indiquer que tout s’est bien passé. </a:t>
            </a:r>
          </a:p>
          <a:p>
            <a:pPr fontAlgn="auto"/>
            <a:endParaRPr lang="fr-FR" sz="2000" i="1" dirty="0"/>
          </a:p>
          <a:p>
            <a:pPr fontAlgn="auto"/>
            <a:r>
              <a:rPr lang="fr-FR" sz="2000" dirty="0"/>
              <a:t>Cette réponse contient le Code </a:t>
            </a:r>
            <a:r>
              <a:rPr lang="fr-FR" sz="2000" i="1" dirty="0"/>
              <a:t>200 (OK). </a:t>
            </a:r>
            <a:r>
              <a:rPr lang="fr-FR" sz="2000" dirty="0"/>
              <a:t>C’est l’équivalent d’un "</a:t>
            </a:r>
            <a:r>
              <a:rPr lang="fr-FR" sz="2000" i="1" dirty="0"/>
              <a:t>Message bien reçu, merci ! </a:t>
            </a:r>
            <a:r>
              <a:rPr lang="fr-FR" sz="2000" dirty="0"/>
              <a:t>» .:</a:t>
            </a:r>
            <a:endParaRPr lang="fr-FR" dirty="0"/>
          </a:p>
        </p:txBody>
      </p:sp>
      <p:sp>
        <p:nvSpPr>
          <p:cNvPr id="6146" name="Rectangle 2"/>
          <p:cNvSpPr>
            <a:spLocks noChangeArrowheads="1"/>
          </p:cNvSpPr>
          <p:nvPr/>
        </p:nvSpPr>
        <p:spPr bwMode="auto">
          <a:xfrm>
            <a:off x="611560" y="4159532"/>
            <a:ext cx="7848872" cy="861774"/>
          </a:xfrm>
          <a:prstGeom prst="rect">
            <a:avLst/>
          </a:prstGeom>
          <a:noFill/>
          <a:ln w="9525">
            <a:solidFill>
              <a:schemeClr val="tx1"/>
            </a:solidFill>
            <a:prstDash val="dash"/>
            <a:miter lim="800000"/>
            <a:headEnd/>
            <a:tailEnd/>
          </a:ln>
          <a:effectLst/>
        </p:spPr>
        <p:txBody>
          <a:bodyPr vert="horz" wrap="square" lIns="91440" tIns="45720" rIns="91440" bIns="45720" numCol="1" anchor="ctr" anchorCtr="0" compatLnSpc="1">
            <a:prstTxWarp prst="textNoShape">
              <a:avLst/>
            </a:prstTxWarp>
            <a:spAutoFit/>
          </a:bodyPr>
          <a:lstStyle/>
          <a:p>
            <a:r>
              <a:rPr lang="fr-FR" sz="3200" dirty="0"/>
              <a:t>HTTP/1.1 200 OK</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fr-FR" sz="1800" b="0" i="0" u="none" strike="noStrike" cap="none" normalizeH="0" baseline="0" dirty="0">
              <a:ln>
                <a:noFill/>
              </a:ln>
              <a:solidFill>
                <a:schemeClr val="tx1"/>
              </a:solidFill>
              <a:effectLst/>
              <a:latin typeface="Arial" pitchFamily="34" charset="0"/>
              <a:cs typeface="Arial" pitchFamily="34" charset="0"/>
            </a:endParaRPr>
          </a:p>
        </p:txBody>
      </p:sp>
      <p:sp>
        <p:nvSpPr>
          <p:cNvPr id="35" name="ZoneTexte 34"/>
          <p:cNvSpPr txBox="1"/>
          <p:nvPr/>
        </p:nvSpPr>
        <p:spPr>
          <a:xfrm>
            <a:off x="611560" y="5517232"/>
            <a:ext cx="7992888" cy="1477328"/>
          </a:xfrm>
          <a:prstGeom prst="rect">
            <a:avLst/>
          </a:prstGeom>
          <a:noFill/>
        </p:spPr>
        <p:txBody>
          <a:bodyPr wrap="square" rtlCol="0">
            <a:spAutoFit/>
          </a:bodyPr>
          <a:lstStyle/>
          <a:p>
            <a:r>
              <a:rPr lang="fr-FR" dirty="0"/>
              <a:t>Emetteur : </a:t>
            </a:r>
          </a:p>
          <a:p>
            <a:endParaRPr lang="fr-FR" dirty="0"/>
          </a:p>
          <a:p>
            <a:r>
              <a:rPr lang="fr-FR" dirty="0"/>
              <a:t>Destinataire :</a:t>
            </a:r>
          </a:p>
          <a:p>
            <a:endParaRPr lang="fr-FR" dirty="0"/>
          </a:p>
          <a:p>
            <a:endParaRPr lang="fr-FR" dirty="0"/>
          </a:p>
        </p:txBody>
      </p:sp>
      <p:pic>
        <p:nvPicPr>
          <p:cNvPr id="5" name="Picture 2" descr="legende_serveur_1"/>
          <p:cNvPicPr>
            <a:picLocks noChangeAspect="1" noChangeArrowheads="1"/>
          </p:cNvPicPr>
          <p:nvPr/>
        </p:nvPicPr>
        <p:blipFill>
          <a:blip r:embed="rId6" cstate="print"/>
          <a:srcRect/>
          <a:stretch>
            <a:fillRect/>
          </a:stretch>
        </p:blipFill>
        <p:spPr bwMode="auto">
          <a:xfrm>
            <a:off x="1187624" y="1412776"/>
            <a:ext cx="2555776" cy="1648289"/>
          </a:xfrm>
          <a:prstGeom prst="rect">
            <a:avLst/>
          </a:prstGeom>
          <a:noFill/>
          <a:ln w="9525" algn="in">
            <a:noFill/>
            <a:miter lim="800000"/>
            <a:headEnd/>
            <a:tailEnd/>
          </a:ln>
          <a:effectLst/>
        </p:spPr>
      </p:pic>
      <p:grpSp>
        <p:nvGrpSpPr>
          <p:cNvPr id="18" name="Groupe 17"/>
          <p:cNvGrpSpPr/>
          <p:nvPr/>
        </p:nvGrpSpPr>
        <p:grpSpPr>
          <a:xfrm>
            <a:off x="5615608" y="4581128"/>
            <a:ext cx="2965283" cy="1512168"/>
            <a:chOff x="-821892" y="980728"/>
            <a:chExt cx="9158172" cy="4670277"/>
          </a:xfrm>
        </p:grpSpPr>
        <p:pic>
          <p:nvPicPr>
            <p:cNvPr id="19" name="Picture 9" descr="G:\2025-26_RNR_3eme_anémomètre\video\video_001\61Ea8T6VZVL._AC_UF894,1000_QL80_.jpg"/>
            <p:cNvPicPr>
              <a:picLocks noChangeAspect="1" noChangeArrowheads="1"/>
            </p:cNvPicPr>
            <p:nvPr/>
          </p:nvPicPr>
          <p:blipFill>
            <a:blip r:embed="rId7" cstate="print"/>
            <a:srcRect/>
            <a:stretch>
              <a:fillRect/>
            </a:stretch>
          </p:blipFill>
          <p:spPr bwMode="auto">
            <a:xfrm>
              <a:off x="1043608" y="980728"/>
              <a:ext cx="2760596" cy="2266529"/>
            </a:xfrm>
            <a:prstGeom prst="rect">
              <a:avLst/>
            </a:prstGeom>
            <a:noFill/>
          </p:spPr>
        </p:pic>
        <p:pic>
          <p:nvPicPr>
            <p:cNvPr id="20" name="Picture 13" descr="legende_wifi"/>
            <p:cNvPicPr>
              <a:picLocks noChangeAspect="1" noChangeArrowheads="1"/>
            </p:cNvPicPr>
            <p:nvPr/>
          </p:nvPicPr>
          <p:blipFill>
            <a:blip r:embed="rId8" cstate="print"/>
            <a:srcRect/>
            <a:stretch>
              <a:fillRect/>
            </a:stretch>
          </p:blipFill>
          <p:spPr bwMode="auto">
            <a:xfrm>
              <a:off x="2411760" y="3789040"/>
              <a:ext cx="1612887" cy="1310471"/>
            </a:xfrm>
            <a:prstGeom prst="rect">
              <a:avLst/>
            </a:prstGeom>
            <a:noFill/>
            <a:ln w="9525" algn="in">
              <a:noFill/>
              <a:miter lim="800000"/>
              <a:headEnd/>
              <a:tailEnd/>
            </a:ln>
            <a:effectLst/>
          </p:spPr>
        </p:pic>
        <p:pic>
          <p:nvPicPr>
            <p:cNvPr id="21" name="Picture 14" descr="legende_routeur"/>
            <p:cNvPicPr>
              <a:picLocks noChangeAspect="1" noChangeArrowheads="1"/>
            </p:cNvPicPr>
            <p:nvPr/>
          </p:nvPicPr>
          <p:blipFill>
            <a:blip r:embed="rId9" cstate="print"/>
            <a:srcRect/>
            <a:stretch>
              <a:fillRect/>
            </a:stretch>
          </p:blipFill>
          <p:spPr bwMode="auto">
            <a:xfrm>
              <a:off x="4283968" y="4221088"/>
              <a:ext cx="2066513" cy="919849"/>
            </a:xfrm>
            <a:prstGeom prst="rect">
              <a:avLst/>
            </a:prstGeom>
            <a:noFill/>
            <a:ln w="9525" algn="in">
              <a:noFill/>
              <a:miter lim="800000"/>
              <a:headEnd/>
              <a:tailEnd/>
            </a:ln>
            <a:effectLst/>
          </p:spPr>
        </p:pic>
        <p:pic>
          <p:nvPicPr>
            <p:cNvPr id="22" name="Picture 15" descr="legende_modem"/>
            <p:cNvPicPr>
              <a:picLocks noChangeAspect="1" noChangeArrowheads="1"/>
            </p:cNvPicPr>
            <p:nvPr/>
          </p:nvPicPr>
          <p:blipFill>
            <a:blip r:embed="rId10" cstate="print"/>
            <a:srcRect/>
            <a:stretch>
              <a:fillRect/>
            </a:stretch>
          </p:blipFill>
          <p:spPr bwMode="auto">
            <a:xfrm>
              <a:off x="6120272" y="4941168"/>
              <a:ext cx="1764096" cy="709837"/>
            </a:xfrm>
            <a:prstGeom prst="rect">
              <a:avLst/>
            </a:prstGeom>
            <a:noFill/>
            <a:ln w="9525" algn="in">
              <a:noFill/>
              <a:miter lim="800000"/>
              <a:headEnd/>
              <a:tailEnd/>
            </a:ln>
            <a:effectLst/>
          </p:spPr>
        </p:pic>
        <p:sp>
          <p:nvSpPr>
            <p:cNvPr id="23" name="Forme libre 22"/>
            <p:cNvSpPr/>
            <p:nvPr/>
          </p:nvSpPr>
          <p:spPr>
            <a:xfrm>
              <a:off x="2674620" y="4792608"/>
              <a:ext cx="2141220" cy="673100"/>
            </a:xfrm>
            <a:custGeom>
              <a:avLst/>
              <a:gdLst>
                <a:gd name="connsiteX0" fmla="*/ 464820 w 2141220"/>
                <a:gd name="connsiteY0" fmla="*/ 15240 h 673100"/>
                <a:gd name="connsiteX1" fmla="*/ 144780 w 2141220"/>
                <a:gd name="connsiteY1" fmla="*/ 472440 h 673100"/>
                <a:gd name="connsiteX2" fmla="*/ 1333500 w 2141220"/>
                <a:gd name="connsiteY2" fmla="*/ 594360 h 673100"/>
                <a:gd name="connsiteX3" fmla="*/ 2141220 w 2141220"/>
                <a:gd name="connsiteY3" fmla="*/ 0 h 673100"/>
              </a:gdLst>
              <a:ahLst/>
              <a:cxnLst>
                <a:cxn ang="0">
                  <a:pos x="connsiteX0" y="connsiteY0"/>
                </a:cxn>
                <a:cxn ang="0">
                  <a:pos x="connsiteX1" y="connsiteY1"/>
                </a:cxn>
                <a:cxn ang="0">
                  <a:pos x="connsiteX2" y="connsiteY2"/>
                </a:cxn>
                <a:cxn ang="0">
                  <a:pos x="connsiteX3" y="connsiteY3"/>
                </a:cxn>
              </a:cxnLst>
              <a:rect l="l" t="t" r="r" b="b"/>
              <a:pathLst>
                <a:path w="2141220" h="673100">
                  <a:moveTo>
                    <a:pt x="464820" y="15240"/>
                  </a:moveTo>
                  <a:cubicBezTo>
                    <a:pt x="232410" y="195580"/>
                    <a:pt x="0" y="375920"/>
                    <a:pt x="144780" y="472440"/>
                  </a:cubicBezTo>
                  <a:cubicBezTo>
                    <a:pt x="289560" y="568960"/>
                    <a:pt x="1000760" y="673100"/>
                    <a:pt x="1333500" y="594360"/>
                  </a:cubicBezTo>
                  <a:cubicBezTo>
                    <a:pt x="1666240" y="515620"/>
                    <a:pt x="1903730" y="257810"/>
                    <a:pt x="2141220" y="0"/>
                  </a:cubicBezTo>
                </a:path>
              </a:pathLst>
            </a:cu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p>
          </p:txBody>
        </p:sp>
        <p:sp>
          <p:nvSpPr>
            <p:cNvPr id="24" name="Forme libre 23"/>
            <p:cNvSpPr/>
            <p:nvPr/>
          </p:nvSpPr>
          <p:spPr>
            <a:xfrm>
              <a:off x="6019800" y="4069080"/>
              <a:ext cx="1409700" cy="960120"/>
            </a:xfrm>
            <a:custGeom>
              <a:avLst/>
              <a:gdLst>
                <a:gd name="connsiteX0" fmla="*/ 0 w 1409700"/>
                <a:gd name="connsiteY0" fmla="*/ 289560 h 960120"/>
                <a:gd name="connsiteX1" fmla="*/ 350520 w 1409700"/>
                <a:gd name="connsiteY1" fmla="*/ 30480 h 960120"/>
                <a:gd name="connsiteX2" fmla="*/ 960120 w 1409700"/>
                <a:gd name="connsiteY2" fmla="*/ 472440 h 960120"/>
                <a:gd name="connsiteX3" fmla="*/ 1386840 w 1409700"/>
                <a:gd name="connsiteY3" fmla="*/ 548640 h 960120"/>
                <a:gd name="connsiteX4" fmla="*/ 1097280 w 1409700"/>
                <a:gd name="connsiteY4" fmla="*/ 960120 h 9601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00" h="960120">
                  <a:moveTo>
                    <a:pt x="0" y="289560"/>
                  </a:moveTo>
                  <a:cubicBezTo>
                    <a:pt x="95250" y="144780"/>
                    <a:pt x="190500" y="0"/>
                    <a:pt x="350520" y="30480"/>
                  </a:cubicBezTo>
                  <a:cubicBezTo>
                    <a:pt x="510540" y="60960"/>
                    <a:pt x="787400" y="386080"/>
                    <a:pt x="960120" y="472440"/>
                  </a:cubicBezTo>
                  <a:cubicBezTo>
                    <a:pt x="1132840" y="558800"/>
                    <a:pt x="1363980" y="467360"/>
                    <a:pt x="1386840" y="548640"/>
                  </a:cubicBezTo>
                  <a:cubicBezTo>
                    <a:pt x="1409700" y="629920"/>
                    <a:pt x="1253490" y="795020"/>
                    <a:pt x="1097280" y="960120"/>
                  </a:cubicBezTo>
                </a:path>
              </a:pathLst>
            </a:cu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p>
          </p:txBody>
        </p:sp>
        <p:sp>
          <p:nvSpPr>
            <p:cNvPr id="25" name="Forme libre 24"/>
            <p:cNvSpPr/>
            <p:nvPr/>
          </p:nvSpPr>
          <p:spPr>
            <a:xfrm>
              <a:off x="7360920" y="4693920"/>
              <a:ext cx="975360" cy="350520"/>
            </a:xfrm>
            <a:custGeom>
              <a:avLst/>
              <a:gdLst>
                <a:gd name="connsiteX0" fmla="*/ 0 w 975360"/>
                <a:gd name="connsiteY0" fmla="*/ 350520 h 350520"/>
                <a:gd name="connsiteX1" fmla="*/ 289560 w 975360"/>
                <a:gd name="connsiteY1" fmla="*/ 91440 h 350520"/>
                <a:gd name="connsiteX2" fmla="*/ 975360 w 975360"/>
                <a:gd name="connsiteY2" fmla="*/ 0 h 350520"/>
              </a:gdLst>
              <a:ahLst/>
              <a:cxnLst>
                <a:cxn ang="0">
                  <a:pos x="connsiteX0" y="connsiteY0"/>
                </a:cxn>
                <a:cxn ang="0">
                  <a:pos x="connsiteX1" y="connsiteY1"/>
                </a:cxn>
                <a:cxn ang="0">
                  <a:pos x="connsiteX2" y="connsiteY2"/>
                </a:cxn>
              </a:cxnLst>
              <a:rect l="l" t="t" r="r" b="b"/>
              <a:pathLst>
                <a:path w="975360" h="350520">
                  <a:moveTo>
                    <a:pt x="0" y="350520"/>
                  </a:moveTo>
                  <a:cubicBezTo>
                    <a:pt x="63500" y="250190"/>
                    <a:pt x="127000" y="149860"/>
                    <a:pt x="289560" y="91440"/>
                  </a:cubicBezTo>
                  <a:cubicBezTo>
                    <a:pt x="452120" y="33020"/>
                    <a:pt x="713740" y="16510"/>
                    <a:pt x="975360" y="0"/>
                  </a:cubicBezTo>
                </a:path>
              </a:pathLst>
            </a:custGeom>
            <a:ln w="3810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p>
          </p:txBody>
        </p:sp>
        <p:sp>
          <p:nvSpPr>
            <p:cNvPr id="26" name="Ellipse 25"/>
            <p:cNvSpPr/>
            <p:nvPr/>
          </p:nvSpPr>
          <p:spPr>
            <a:xfrm rot="21123994">
              <a:off x="395536" y="3068960"/>
              <a:ext cx="2664296" cy="432048"/>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ln>
                  <a:solidFill>
                    <a:schemeClr val="tx1"/>
                  </a:solidFill>
                </a:ln>
                <a:noFill/>
              </a:endParaRPr>
            </a:p>
          </p:txBody>
        </p:sp>
        <p:sp>
          <p:nvSpPr>
            <p:cNvPr id="27" name="Ellipse 26"/>
            <p:cNvSpPr/>
            <p:nvPr/>
          </p:nvSpPr>
          <p:spPr>
            <a:xfrm rot="21123994">
              <a:off x="-283834" y="2917200"/>
              <a:ext cx="4122217" cy="875749"/>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ln>
                  <a:solidFill>
                    <a:schemeClr val="tx1"/>
                  </a:solidFill>
                </a:ln>
                <a:noFill/>
              </a:endParaRPr>
            </a:p>
          </p:txBody>
        </p:sp>
        <p:sp>
          <p:nvSpPr>
            <p:cNvPr id="28" name="Ellipse 27"/>
            <p:cNvSpPr/>
            <p:nvPr/>
          </p:nvSpPr>
          <p:spPr>
            <a:xfrm rot="21123994">
              <a:off x="-821892" y="2625165"/>
              <a:ext cx="5251492" cy="138415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ln>
                  <a:solidFill>
                    <a:schemeClr val="tx1"/>
                  </a:solidFill>
                </a:ln>
                <a:noFill/>
              </a:endParaRPr>
            </a:p>
          </p:txBody>
        </p:sp>
        <p:pic>
          <p:nvPicPr>
            <p:cNvPr id="29" name="Picture 9" descr="G:\2025-26_RNR_3eme_anémomètre\video\video_001\61Ea8T6VZVL._AC_UF894,1000_QL80_.jpg"/>
            <p:cNvPicPr>
              <a:picLocks noChangeAspect="1" noChangeArrowheads="1"/>
            </p:cNvPicPr>
            <p:nvPr/>
          </p:nvPicPr>
          <p:blipFill>
            <a:blip r:embed="rId7" cstate="print"/>
            <a:srcRect r="28693" b="4690"/>
            <a:stretch>
              <a:fillRect/>
            </a:stretch>
          </p:blipFill>
          <p:spPr bwMode="auto">
            <a:xfrm>
              <a:off x="1043608" y="980728"/>
              <a:ext cx="1968508" cy="2160240"/>
            </a:xfrm>
            <a:prstGeom prst="rect">
              <a:avLst/>
            </a:prstGeom>
            <a:noFill/>
          </p:spPr>
        </p:pic>
      </p:grpSp>
      <p:sp>
        <p:nvSpPr>
          <p:cNvPr id="32" name="ZoneTexte 31"/>
          <p:cNvSpPr txBox="1"/>
          <p:nvPr/>
        </p:nvSpPr>
        <p:spPr>
          <a:xfrm>
            <a:off x="7308304" y="5085184"/>
            <a:ext cx="1179810" cy="369332"/>
          </a:xfrm>
          <a:prstGeom prst="rect">
            <a:avLst/>
          </a:prstGeom>
          <a:noFill/>
        </p:spPr>
        <p:txBody>
          <a:bodyPr wrap="none" rtlCol="0">
            <a:spAutoFit/>
          </a:bodyPr>
          <a:lstStyle/>
          <a:p>
            <a:r>
              <a:rPr lang="fr-FR" dirty="0">
                <a:solidFill>
                  <a:schemeClr val="bg1">
                    <a:lumMod val="50000"/>
                  </a:schemeClr>
                </a:solidFill>
              </a:rPr>
              <a:t>Message 2</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395536" y="548681"/>
            <a:ext cx="1800200" cy="432047"/>
          </a:xfrm>
        </p:spPr>
        <p:txBody>
          <a:bodyPr>
            <a:noAutofit/>
          </a:bodyPr>
          <a:lstStyle/>
          <a:p>
            <a:r>
              <a:rPr lang="fr-FR" sz="2400" dirty="0"/>
              <a:t>ETAPE n°2-4</a:t>
            </a:r>
          </a:p>
        </p:txBody>
      </p:sp>
      <p:grpSp>
        <p:nvGrpSpPr>
          <p:cNvPr id="3" name="Groupe 13"/>
          <p:cNvGrpSpPr/>
          <p:nvPr/>
        </p:nvGrpSpPr>
        <p:grpSpPr>
          <a:xfrm>
            <a:off x="403225" y="74613"/>
            <a:ext cx="8417247" cy="442912"/>
            <a:chOff x="403225" y="74613"/>
            <a:chExt cx="8417247" cy="442912"/>
          </a:xfrm>
        </p:grpSpPr>
        <p:pic>
          <p:nvPicPr>
            <p:cNvPr id="1026" name="Groupe 32"/>
            <p:cNvPicPr>
              <a:picLocks noChangeArrowheads="1"/>
            </p:cNvPicPr>
            <p:nvPr/>
          </p:nvPicPr>
          <p:blipFill>
            <a:blip r:embed="rId3" cstate="print"/>
            <a:srcRect b="21065"/>
            <a:stretch>
              <a:fillRect/>
            </a:stretch>
          </p:blipFill>
          <p:spPr bwMode="auto">
            <a:xfrm>
              <a:off x="7383785" y="74613"/>
              <a:ext cx="1436687" cy="433387"/>
            </a:xfrm>
            <a:prstGeom prst="rect">
              <a:avLst/>
            </a:prstGeom>
            <a:noFill/>
          </p:spPr>
        </p:pic>
        <p:sp>
          <p:nvSpPr>
            <p:cNvPr id="1027" name="Text Box 3"/>
            <p:cNvSpPr txBox="1">
              <a:spLocks noChangeArrowheads="1"/>
            </p:cNvSpPr>
            <p:nvPr/>
          </p:nvSpPr>
          <p:spPr bwMode="auto">
            <a:xfrm>
              <a:off x="8400231" y="206375"/>
              <a:ext cx="348233" cy="277813"/>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fr-FR" sz="1600" b="1" i="0" u="none" strike="noStrike" cap="none" normalizeH="0" baseline="0" dirty="0">
                  <a:ln>
                    <a:noFill/>
                  </a:ln>
                  <a:solidFill>
                    <a:srgbClr val="FFFFFF"/>
                  </a:solidFill>
                  <a:effectLst/>
                  <a:latin typeface="Calibri" pitchFamily="34" charset="0"/>
                  <a:cs typeface="Arial" pitchFamily="34" charset="0"/>
                </a:rPr>
                <a:t>3</a:t>
              </a:r>
              <a:endParaRPr kumimoji="0" lang="fr-FR" sz="1800" b="0" i="0" u="none" strike="noStrike" cap="none" normalizeH="0" baseline="0" dirty="0">
                <a:ln>
                  <a:noFill/>
                </a:ln>
                <a:solidFill>
                  <a:schemeClr val="tx1"/>
                </a:solidFill>
                <a:effectLst/>
                <a:latin typeface="Arial" pitchFamily="34" charset="0"/>
                <a:cs typeface="Arial" pitchFamily="34" charset="0"/>
              </a:endParaRPr>
            </a:p>
          </p:txBody>
        </p:sp>
        <p:pic>
          <p:nvPicPr>
            <p:cNvPr id="1029" name="Groupe 31"/>
            <p:cNvPicPr>
              <a:picLocks noChangeArrowheads="1"/>
            </p:cNvPicPr>
            <p:nvPr/>
          </p:nvPicPr>
          <p:blipFill>
            <a:blip r:embed="rId4" cstate="print"/>
            <a:srcRect b="21065"/>
            <a:stretch>
              <a:fillRect/>
            </a:stretch>
          </p:blipFill>
          <p:spPr bwMode="auto">
            <a:xfrm>
              <a:off x="4644008" y="74613"/>
              <a:ext cx="2763837" cy="433387"/>
            </a:xfrm>
            <a:prstGeom prst="rect">
              <a:avLst/>
            </a:prstGeom>
            <a:noFill/>
          </p:spPr>
        </p:pic>
        <p:pic>
          <p:nvPicPr>
            <p:cNvPr id="1030" name="Picture 6" descr="Logo---quadri---academie-orleans-tours"/>
            <p:cNvPicPr>
              <a:picLocks noChangeAspect="1" noChangeArrowheads="1"/>
            </p:cNvPicPr>
            <p:nvPr/>
          </p:nvPicPr>
          <p:blipFill>
            <a:blip r:embed="rId5" cstate="print"/>
            <a:srcRect l="6763" t="11957" r="7637" b="11494"/>
            <a:stretch>
              <a:fillRect/>
            </a:stretch>
          </p:blipFill>
          <p:spPr bwMode="auto">
            <a:xfrm>
              <a:off x="403225" y="74613"/>
              <a:ext cx="784225" cy="442912"/>
            </a:xfrm>
            <a:prstGeom prst="rect">
              <a:avLst/>
            </a:prstGeom>
            <a:noFill/>
          </p:spPr>
        </p:pic>
        <p:sp>
          <p:nvSpPr>
            <p:cNvPr id="1031" name="Text Box 7"/>
            <p:cNvSpPr txBox="1">
              <a:spLocks noChangeArrowheads="1"/>
            </p:cNvSpPr>
            <p:nvPr/>
          </p:nvSpPr>
          <p:spPr bwMode="auto">
            <a:xfrm>
              <a:off x="1352550" y="179388"/>
              <a:ext cx="1617663" cy="277812"/>
            </a:xfrm>
            <a:prstGeom prst="rect">
              <a:avLst/>
            </a:prstGeom>
            <a:noFill/>
            <a:ln w="9525">
              <a:noFill/>
              <a:miter lim="800000"/>
              <a:headEnd/>
              <a:tailEnd/>
            </a:ln>
          </p:spPr>
          <p:txBody>
            <a:bodyPr vert="horz" wrap="square" lIns="91440" tIns="45720" rIns="91440" bIns="4572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fr-FR" sz="1100" b="0" i="0" u="none" strike="noStrike" cap="none" normalizeH="0" baseline="0">
                  <a:ln>
                    <a:noFill/>
                  </a:ln>
                  <a:solidFill>
                    <a:srgbClr val="808080"/>
                  </a:solidFill>
                  <a:effectLst/>
                  <a:latin typeface="Calibri" pitchFamily="34" charset="0"/>
                  <a:cs typeface="Arial" pitchFamily="34" charset="0"/>
                </a:rPr>
                <a:t>B.O du 29 février 2024</a:t>
              </a:r>
              <a:endParaRPr kumimoji="0" lang="fr-FR" sz="1800" b="0" i="0" u="none" strike="noStrike" cap="none" normalizeH="0" baseline="0">
                <a:ln>
                  <a:noFill/>
                </a:ln>
                <a:solidFill>
                  <a:schemeClr val="tx1"/>
                </a:solidFill>
                <a:effectLst/>
                <a:latin typeface="Arial" pitchFamily="34" charset="0"/>
                <a:cs typeface="Arial" pitchFamily="34" charset="0"/>
              </a:endParaRPr>
            </a:p>
          </p:txBody>
        </p:sp>
        <p:sp>
          <p:nvSpPr>
            <p:cNvPr id="1032" name="Text Box 8"/>
            <p:cNvSpPr txBox="1">
              <a:spLocks noChangeArrowheads="1"/>
            </p:cNvSpPr>
            <p:nvPr/>
          </p:nvSpPr>
          <p:spPr bwMode="auto">
            <a:xfrm>
              <a:off x="7704000" y="206375"/>
              <a:ext cx="276225" cy="276225"/>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fr-FR" sz="1600" b="1" i="0" u="none" strike="noStrike" cap="none" normalizeH="0" baseline="0" dirty="0">
                  <a:ln>
                    <a:noFill/>
                  </a:ln>
                  <a:solidFill>
                    <a:srgbClr val="FFFFFF"/>
                  </a:solidFill>
                  <a:effectLst/>
                  <a:latin typeface="Calibri" pitchFamily="34" charset="0"/>
                  <a:cs typeface="Arial" pitchFamily="34" charset="0"/>
                </a:rPr>
                <a:t>5</a:t>
              </a:r>
              <a:endParaRPr kumimoji="0" lang="fr-FR" sz="1800" b="0" i="0" u="none" strike="noStrike" cap="none" normalizeH="0" baseline="0" dirty="0">
                <a:ln>
                  <a:noFill/>
                </a:ln>
                <a:solidFill>
                  <a:schemeClr val="tx1"/>
                </a:solidFill>
                <a:effectLst/>
                <a:latin typeface="Arial" pitchFamily="34" charset="0"/>
                <a:cs typeface="Arial" pitchFamily="34" charset="0"/>
              </a:endParaRPr>
            </a:p>
          </p:txBody>
        </p:sp>
        <p:sp>
          <p:nvSpPr>
            <p:cNvPr id="11" name="Ellipse 10"/>
            <p:cNvSpPr/>
            <p:nvPr/>
          </p:nvSpPr>
          <p:spPr>
            <a:xfrm>
              <a:off x="7740000" y="260648"/>
              <a:ext cx="216024" cy="216024"/>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2" name="Ellipse 11"/>
            <p:cNvSpPr/>
            <p:nvPr/>
          </p:nvSpPr>
          <p:spPr>
            <a:xfrm>
              <a:off x="8100392" y="260648"/>
              <a:ext cx="216024" cy="216024"/>
            </a:xfrm>
            <a:prstGeom prst="ellipse">
              <a:avLst/>
            </a:prstGeom>
            <a:solidFill>
              <a:srgbClr val="AA2C7D"/>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3" name="Ellipse 12"/>
            <p:cNvSpPr/>
            <p:nvPr/>
          </p:nvSpPr>
          <p:spPr>
            <a:xfrm>
              <a:off x="8460432" y="260648"/>
              <a:ext cx="216024" cy="216024"/>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028" name="Text Box 4"/>
            <p:cNvSpPr txBox="1">
              <a:spLocks noChangeArrowheads="1"/>
            </p:cNvSpPr>
            <p:nvPr/>
          </p:nvSpPr>
          <p:spPr bwMode="auto">
            <a:xfrm>
              <a:off x="8010847" y="206375"/>
              <a:ext cx="377577" cy="277813"/>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fr-FR" sz="1600" b="1" i="0" u="none" strike="noStrike" cap="none" normalizeH="0" baseline="0" dirty="0">
                  <a:ln>
                    <a:noFill/>
                  </a:ln>
                  <a:solidFill>
                    <a:srgbClr val="FFFFFF"/>
                  </a:solidFill>
                  <a:effectLst/>
                  <a:latin typeface="Calibri" pitchFamily="34" charset="0"/>
                  <a:cs typeface="Arial" pitchFamily="34" charset="0"/>
                </a:rPr>
                <a:t> 4</a:t>
              </a:r>
              <a:endParaRPr kumimoji="0" lang="fr-FR" sz="1800" b="0" i="0" u="none" strike="noStrike" cap="none" normalizeH="0" baseline="0" dirty="0">
                <a:ln>
                  <a:noFill/>
                </a:ln>
                <a:solidFill>
                  <a:schemeClr val="tx1"/>
                </a:solidFill>
                <a:effectLst/>
                <a:latin typeface="Arial" pitchFamily="34" charset="0"/>
                <a:cs typeface="Arial" pitchFamily="34" charset="0"/>
              </a:endParaRPr>
            </a:p>
          </p:txBody>
        </p:sp>
      </p:grpSp>
      <p:sp>
        <p:nvSpPr>
          <p:cNvPr id="31" name="ZoneTexte 30"/>
          <p:cNvSpPr txBox="1"/>
          <p:nvPr/>
        </p:nvSpPr>
        <p:spPr>
          <a:xfrm>
            <a:off x="4211960" y="836712"/>
            <a:ext cx="4608512" cy="1015663"/>
          </a:xfrm>
          <a:prstGeom prst="rect">
            <a:avLst/>
          </a:prstGeom>
          <a:noFill/>
        </p:spPr>
        <p:txBody>
          <a:bodyPr wrap="square" rtlCol="0">
            <a:spAutoFit/>
          </a:bodyPr>
          <a:lstStyle/>
          <a:p>
            <a:pPr fontAlgn="auto"/>
            <a:r>
              <a:rPr lang="fr-FR" sz="2000" dirty="0"/>
              <a:t>Sur la station, je peux visualiser qu’elle est bien synchronisée avec le serveur, que les données sont bien reçues.</a:t>
            </a:r>
            <a:endParaRPr lang="fr-FR" dirty="0"/>
          </a:p>
        </p:txBody>
      </p:sp>
      <p:pic>
        <p:nvPicPr>
          <p:cNvPr id="2053" name="Picture 5" descr="G:\2025-26_RNR_3eme_anémomètre\images\IMG_7414.mp4_snapshot_00.18_[2026.01.03_11.10.48].jpg"/>
          <p:cNvPicPr>
            <a:picLocks noChangeAspect="1" noChangeArrowheads="1"/>
          </p:cNvPicPr>
          <p:nvPr/>
        </p:nvPicPr>
        <p:blipFill>
          <a:blip r:embed="rId6" cstate="print"/>
          <a:srcRect/>
          <a:stretch>
            <a:fillRect/>
          </a:stretch>
        </p:blipFill>
        <p:spPr bwMode="auto">
          <a:xfrm>
            <a:off x="395536" y="3284984"/>
            <a:ext cx="5928562" cy="3317230"/>
          </a:xfrm>
          <a:prstGeom prst="rect">
            <a:avLst/>
          </a:prstGeom>
          <a:noFill/>
        </p:spPr>
      </p:pic>
      <p:sp>
        <p:nvSpPr>
          <p:cNvPr id="34" name="Ellipse 33"/>
          <p:cNvSpPr/>
          <p:nvPr/>
        </p:nvSpPr>
        <p:spPr>
          <a:xfrm>
            <a:off x="2411760" y="5373216"/>
            <a:ext cx="648072" cy="432048"/>
          </a:xfrm>
          <a:prstGeom prst="ellipse">
            <a:avLst/>
          </a:prstGeom>
          <a:no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cxnSp>
        <p:nvCxnSpPr>
          <p:cNvPr id="37" name="Connecteur droit 36"/>
          <p:cNvCxnSpPr>
            <a:stCxn id="34" idx="7"/>
          </p:cNvCxnSpPr>
          <p:nvPr/>
        </p:nvCxnSpPr>
        <p:spPr>
          <a:xfrm flipV="1">
            <a:off x="2964924" y="1916832"/>
            <a:ext cx="2471172" cy="3519656"/>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Connecteur droit 38"/>
          <p:cNvCxnSpPr/>
          <p:nvPr/>
        </p:nvCxnSpPr>
        <p:spPr>
          <a:xfrm>
            <a:off x="7524328" y="4869160"/>
            <a:ext cx="914400" cy="914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41" name="Connecteur droit 40"/>
          <p:cNvCxnSpPr/>
          <p:nvPr/>
        </p:nvCxnSpPr>
        <p:spPr>
          <a:xfrm flipV="1">
            <a:off x="2987824" y="3365728"/>
            <a:ext cx="1440160" cy="2079496"/>
          </a:xfrm>
          <a:prstGeom prst="line">
            <a:avLst/>
          </a:prstGeom>
          <a:ln w="57150">
            <a:solidFill>
              <a:schemeClr val="bg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395536" y="548681"/>
            <a:ext cx="1800200" cy="432047"/>
          </a:xfrm>
        </p:spPr>
        <p:txBody>
          <a:bodyPr>
            <a:noAutofit/>
          </a:bodyPr>
          <a:lstStyle/>
          <a:p>
            <a:r>
              <a:rPr lang="fr-FR" sz="2400" dirty="0"/>
              <a:t>ETAPE n°3</a:t>
            </a:r>
          </a:p>
        </p:txBody>
      </p:sp>
      <p:grpSp>
        <p:nvGrpSpPr>
          <p:cNvPr id="3" name="Groupe 13"/>
          <p:cNvGrpSpPr/>
          <p:nvPr/>
        </p:nvGrpSpPr>
        <p:grpSpPr>
          <a:xfrm>
            <a:off x="403225" y="74613"/>
            <a:ext cx="8417247" cy="442912"/>
            <a:chOff x="403225" y="74613"/>
            <a:chExt cx="8417247" cy="442912"/>
          </a:xfrm>
        </p:grpSpPr>
        <p:pic>
          <p:nvPicPr>
            <p:cNvPr id="1026" name="Groupe 32"/>
            <p:cNvPicPr>
              <a:picLocks noChangeArrowheads="1"/>
            </p:cNvPicPr>
            <p:nvPr/>
          </p:nvPicPr>
          <p:blipFill>
            <a:blip r:embed="rId3" cstate="print"/>
            <a:srcRect b="21065"/>
            <a:stretch>
              <a:fillRect/>
            </a:stretch>
          </p:blipFill>
          <p:spPr bwMode="auto">
            <a:xfrm>
              <a:off x="7383785" y="74613"/>
              <a:ext cx="1436687" cy="433387"/>
            </a:xfrm>
            <a:prstGeom prst="rect">
              <a:avLst/>
            </a:prstGeom>
            <a:noFill/>
          </p:spPr>
        </p:pic>
        <p:sp>
          <p:nvSpPr>
            <p:cNvPr id="1027" name="Text Box 3"/>
            <p:cNvSpPr txBox="1">
              <a:spLocks noChangeArrowheads="1"/>
            </p:cNvSpPr>
            <p:nvPr/>
          </p:nvSpPr>
          <p:spPr bwMode="auto">
            <a:xfrm>
              <a:off x="8400231" y="206375"/>
              <a:ext cx="348233" cy="277813"/>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fr-FR" sz="1600" b="1" i="0" u="none" strike="noStrike" cap="none" normalizeH="0" baseline="0" dirty="0">
                  <a:ln>
                    <a:noFill/>
                  </a:ln>
                  <a:solidFill>
                    <a:srgbClr val="FFFFFF"/>
                  </a:solidFill>
                  <a:effectLst/>
                  <a:latin typeface="Calibri" pitchFamily="34" charset="0"/>
                  <a:cs typeface="Arial" pitchFamily="34" charset="0"/>
                </a:rPr>
                <a:t>3</a:t>
              </a:r>
              <a:endParaRPr kumimoji="0" lang="fr-FR" sz="1800" b="0" i="0" u="none" strike="noStrike" cap="none" normalizeH="0" baseline="0" dirty="0">
                <a:ln>
                  <a:noFill/>
                </a:ln>
                <a:solidFill>
                  <a:schemeClr val="tx1"/>
                </a:solidFill>
                <a:effectLst/>
                <a:latin typeface="Arial" pitchFamily="34" charset="0"/>
                <a:cs typeface="Arial" pitchFamily="34" charset="0"/>
              </a:endParaRPr>
            </a:p>
          </p:txBody>
        </p:sp>
        <p:pic>
          <p:nvPicPr>
            <p:cNvPr id="1029" name="Groupe 31"/>
            <p:cNvPicPr>
              <a:picLocks noChangeArrowheads="1"/>
            </p:cNvPicPr>
            <p:nvPr/>
          </p:nvPicPr>
          <p:blipFill>
            <a:blip r:embed="rId4" cstate="print"/>
            <a:srcRect b="21065"/>
            <a:stretch>
              <a:fillRect/>
            </a:stretch>
          </p:blipFill>
          <p:spPr bwMode="auto">
            <a:xfrm>
              <a:off x="4644008" y="74613"/>
              <a:ext cx="2763837" cy="433387"/>
            </a:xfrm>
            <a:prstGeom prst="rect">
              <a:avLst/>
            </a:prstGeom>
            <a:noFill/>
          </p:spPr>
        </p:pic>
        <p:pic>
          <p:nvPicPr>
            <p:cNvPr id="1030" name="Picture 6" descr="Logo---quadri---academie-orleans-tours"/>
            <p:cNvPicPr>
              <a:picLocks noChangeAspect="1" noChangeArrowheads="1"/>
            </p:cNvPicPr>
            <p:nvPr/>
          </p:nvPicPr>
          <p:blipFill>
            <a:blip r:embed="rId5" cstate="print"/>
            <a:srcRect l="6763" t="11957" r="7637" b="11494"/>
            <a:stretch>
              <a:fillRect/>
            </a:stretch>
          </p:blipFill>
          <p:spPr bwMode="auto">
            <a:xfrm>
              <a:off x="403225" y="74613"/>
              <a:ext cx="784225" cy="442912"/>
            </a:xfrm>
            <a:prstGeom prst="rect">
              <a:avLst/>
            </a:prstGeom>
            <a:noFill/>
          </p:spPr>
        </p:pic>
        <p:sp>
          <p:nvSpPr>
            <p:cNvPr id="1031" name="Text Box 7"/>
            <p:cNvSpPr txBox="1">
              <a:spLocks noChangeArrowheads="1"/>
            </p:cNvSpPr>
            <p:nvPr/>
          </p:nvSpPr>
          <p:spPr bwMode="auto">
            <a:xfrm>
              <a:off x="1352550" y="179388"/>
              <a:ext cx="1617663" cy="277812"/>
            </a:xfrm>
            <a:prstGeom prst="rect">
              <a:avLst/>
            </a:prstGeom>
            <a:noFill/>
            <a:ln w="9525">
              <a:noFill/>
              <a:miter lim="800000"/>
              <a:headEnd/>
              <a:tailEnd/>
            </a:ln>
          </p:spPr>
          <p:txBody>
            <a:bodyPr vert="horz" wrap="square" lIns="91440" tIns="45720" rIns="91440" bIns="4572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fr-FR" sz="1100" b="0" i="0" u="none" strike="noStrike" cap="none" normalizeH="0" baseline="0">
                  <a:ln>
                    <a:noFill/>
                  </a:ln>
                  <a:solidFill>
                    <a:srgbClr val="808080"/>
                  </a:solidFill>
                  <a:effectLst/>
                  <a:latin typeface="Calibri" pitchFamily="34" charset="0"/>
                  <a:cs typeface="Arial" pitchFamily="34" charset="0"/>
                </a:rPr>
                <a:t>B.O du 29 février 2024</a:t>
              </a:r>
              <a:endParaRPr kumimoji="0" lang="fr-FR" sz="1800" b="0" i="0" u="none" strike="noStrike" cap="none" normalizeH="0" baseline="0">
                <a:ln>
                  <a:noFill/>
                </a:ln>
                <a:solidFill>
                  <a:schemeClr val="tx1"/>
                </a:solidFill>
                <a:effectLst/>
                <a:latin typeface="Arial" pitchFamily="34" charset="0"/>
                <a:cs typeface="Arial" pitchFamily="34" charset="0"/>
              </a:endParaRPr>
            </a:p>
          </p:txBody>
        </p:sp>
        <p:sp>
          <p:nvSpPr>
            <p:cNvPr id="1032" name="Text Box 8"/>
            <p:cNvSpPr txBox="1">
              <a:spLocks noChangeArrowheads="1"/>
            </p:cNvSpPr>
            <p:nvPr/>
          </p:nvSpPr>
          <p:spPr bwMode="auto">
            <a:xfrm>
              <a:off x="7704000" y="206375"/>
              <a:ext cx="276225" cy="276225"/>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fr-FR" sz="1600" b="1" i="0" u="none" strike="noStrike" cap="none" normalizeH="0" baseline="0" dirty="0">
                  <a:ln>
                    <a:noFill/>
                  </a:ln>
                  <a:solidFill>
                    <a:srgbClr val="FFFFFF"/>
                  </a:solidFill>
                  <a:effectLst/>
                  <a:latin typeface="Calibri" pitchFamily="34" charset="0"/>
                  <a:cs typeface="Arial" pitchFamily="34" charset="0"/>
                </a:rPr>
                <a:t>5</a:t>
              </a:r>
              <a:endParaRPr kumimoji="0" lang="fr-FR" sz="1800" b="0" i="0" u="none" strike="noStrike" cap="none" normalizeH="0" baseline="0" dirty="0">
                <a:ln>
                  <a:noFill/>
                </a:ln>
                <a:solidFill>
                  <a:schemeClr val="tx1"/>
                </a:solidFill>
                <a:effectLst/>
                <a:latin typeface="Arial" pitchFamily="34" charset="0"/>
                <a:cs typeface="Arial" pitchFamily="34" charset="0"/>
              </a:endParaRPr>
            </a:p>
          </p:txBody>
        </p:sp>
        <p:sp>
          <p:nvSpPr>
            <p:cNvPr id="11" name="Ellipse 10"/>
            <p:cNvSpPr/>
            <p:nvPr/>
          </p:nvSpPr>
          <p:spPr>
            <a:xfrm>
              <a:off x="7740000" y="260648"/>
              <a:ext cx="216024" cy="216024"/>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2" name="Ellipse 11"/>
            <p:cNvSpPr/>
            <p:nvPr/>
          </p:nvSpPr>
          <p:spPr>
            <a:xfrm>
              <a:off x="8100392" y="260648"/>
              <a:ext cx="216024" cy="216024"/>
            </a:xfrm>
            <a:prstGeom prst="ellipse">
              <a:avLst/>
            </a:prstGeom>
            <a:solidFill>
              <a:srgbClr val="AA2C7D"/>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3" name="Ellipse 12"/>
            <p:cNvSpPr/>
            <p:nvPr/>
          </p:nvSpPr>
          <p:spPr>
            <a:xfrm>
              <a:off x="8460432" y="260648"/>
              <a:ext cx="216024" cy="216024"/>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028" name="Text Box 4"/>
            <p:cNvSpPr txBox="1">
              <a:spLocks noChangeArrowheads="1"/>
            </p:cNvSpPr>
            <p:nvPr/>
          </p:nvSpPr>
          <p:spPr bwMode="auto">
            <a:xfrm>
              <a:off x="8010847" y="206375"/>
              <a:ext cx="377577" cy="277813"/>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fr-FR" sz="1600" b="1" i="0" u="none" strike="noStrike" cap="none" normalizeH="0" baseline="0" dirty="0">
                  <a:ln>
                    <a:noFill/>
                  </a:ln>
                  <a:solidFill>
                    <a:srgbClr val="FFFFFF"/>
                  </a:solidFill>
                  <a:effectLst/>
                  <a:latin typeface="Calibri" pitchFamily="34" charset="0"/>
                  <a:cs typeface="Arial" pitchFamily="34" charset="0"/>
                </a:rPr>
                <a:t> 4</a:t>
              </a:r>
              <a:endParaRPr kumimoji="0" lang="fr-FR" sz="1800" b="0" i="0" u="none" strike="noStrike" cap="none" normalizeH="0" baseline="0" dirty="0">
                <a:ln>
                  <a:noFill/>
                </a:ln>
                <a:solidFill>
                  <a:schemeClr val="tx1"/>
                </a:solidFill>
                <a:effectLst/>
                <a:latin typeface="Arial" pitchFamily="34" charset="0"/>
                <a:cs typeface="Arial" pitchFamily="34" charset="0"/>
              </a:endParaRPr>
            </a:p>
          </p:txBody>
        </p:sp>
      </p:grpSp>
      <p:sp>
        <p:nvSpPr>
          <p:cNvPr id="31" name="ZoneTexte 30"/>
          <p:cNvSpPr txBox="1"/>
          <p:nvPr/>
        </p:nvSpPr>
        <p:spPr>
          <a:xfrm>
            <a:off x="4211960" y="836712"/>
            <a:ext cx="4608512" cy="6832640"/>
          </a:xfrm>
          <a:prstGeom prst="rect">
            <a:avLst/>
          </a:prstGeom>
          <a:noFill/>
        </p:spPr>
        <p:txBody>
          <a:bodyPr wrap="square" rtlCol="0">
            <a:spAutoFit/>
          </a:bodyPr>
          <a:lstStyle/>
          <a:p>
            <a:pPr fontAlgn="auto"/>
            <a:r>
              <a:rPr lang="fr-FR" sz="2000" dirty="0"/>
              <a:t>Sur ta feuille, fais un petit résumé pour expliquer ce que tu as compris.</a:t>
            </a:r>
          </a:p>
          <a:p>
            <a:pPr fontAlgn="auto"/>
            <a:endParaRPr lang="fr-FR" sz="2000" dirty="0"/>
          </a:p>
          <a:p>
            <a:pPr fontAlgn="auto"/>
            <a:r>
              <a:rPr lang="fr-FR" sz="2000" dirty="0"/>
              <a:t>Utilise les mots : </a:t>
            </a:r>
          </a:p>
          <a:p>
            <a:pPr fontAlgn="auto"/>
            <a:endParaRPr lang="fr-FR" sz="2000" dirty="0"/>
          </a:p>
          <a:p>
            <a:pPr marL="457200" indent="-457200" fontAlgn="auto">
              <a:buFont typeface="+mj-lt"/>
              <a:buAutoNum type="arabicPeriod"/>
            </a:pPr>
            <a:r>
              <a:rPr lang="fr-FR" sz="2000" dirty="0"/>
              <a:t>Emetteur, </a:t>
            </a:r>
          </a:p>
          <a:p>
            <a:pPr marL="457200" indent="-457200" fontAlgn="auto">
              <a:buFont typeface="+mj-lt"/>
              <a:buAutoNum type="arabicPeriod"/>
            </a:pPr>
            <a:r>
              <a:rPr lang="fr-FR" sz="2000" dirty="0"/>
              <a:t>Destinataire</a:t>
            </a:r>
          </a:p>
          <a:p>
            <a:pPr marL="457200" indent="-457200" fontAlgn="auto">
              <a:buFont typeface="+mj-lt"/>
              <a:buAutoNum type="arabicPeriod"/>
            </a:pPr>
            <a:r>
              <a:rPr lang="fr-FR" sz="2000" dirty="0"/>
              <a:t>Routeur</a:t>
            </a:r>
          </a:p>
          <a:p>
            <a:pPr marL="457200" indent="-457200" fontAlgn="auto">
              <a:buFont typeface="+mj-lt"/>
              <a:buAutoNum type="arabicPeriod"/>
            </a:pPr>
            <a:r>
              <a:rPr lang="fr-FR" sz="2000" dirty="0"/>
              <a:t>Modem</a:t>
            </a:r>
          </a:p>
          <a:p>
            <a:pPr marL="457200" indent="-457200" fontAlgn="auto">
              <a:buFont typeface="+mj-lt"/>
              <a:buAutoNum type="arabicPeriod"/>
            </a:pPr>
            <a:r>
              <a:rPr lang="fr-FR" sz="2000" dirty="0"/>
              <a:t>Adresse IP.</a:t>
            </a:r>
          </a:p>
          <a:p>
            <a:pPr marL="457200" indent="-457200" fontAlgn="auto">
              <a:buFont typeface="+mj-lt"/>
              <a:buAutoNum type="arabicPeriod"/>
            </a:pPr>
            <a:endParaRPr lang="fr-FR" sz="2000" dirty="0"/>
          </a:p>
          <a:p>
            <a:pPr marL="457200" indent="-457200" fontAlgn="auto"/>
            <a:r>
              <a:rPr lang="fr-FR" sz="2000" dirty="0"/>
              <a:t>Tu disposes de 5 minutes.</a:t>
            </a:r>
          </a:p>
          <a:p>
            <a:pPr fontAlgn="auto"/>
            <a:endParaRPr lang="fr-FR" sz="2000" dirty="0"/>
          </a:p>
          <a:p>
            <a:pPr fontAlgn="auto"/>
            <a:endParaRPr lang="fr-FR" sz="2000" dirty="0"/>
          </a:p>
          <a:p>
            <a:pPr fontAlgn="auto"/>
            <a:endParaRPr lang="fr-FR" sz="2000" dirty="0"/>
          </a:p>
          <a:p>
            <a:pPr fontAlgn="auto"/>
            <a:endParaRPr lang="fr-FR" sz="2000" dirty="0"/>
          </a:p>
          <a:p>
            <a:pPr fontAlgn="auto"/>
            <a:endParaRPr lang="fr-FR" sz="2000" dirty="0"/>
          </a:p>
          <a:p>
            <a:pPr fontAlgn="auto"/>
            <a:endParaRPr lang="fr-FR" sz="2000" dirty="0"/>
          </a:p>
          <a:p>
            <a:pPr fontAlgn="auto"/>
            <a:endParaRPr lang="fr-FR" sz="2000" dirty="0"/>
          </a:p>
          <a:p>
            <a:pPr fontAlgn="auto"/>
            <a:endParaRPr lang="fr-FR" sz="2000" dirty="0"/>
          </a:p>
          <a:p>
            <a:pPr fontAlgn="auto"/>
            <a:endParaRPr lang="fr-FR" sz="2000" dirty="0"/>
          </a:p>
          <a:p>
            <a:pPr fontAlgn="auto"/>
            <a:endParaRPr lang="fr-FR"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e 13"/>
          <p:cNvGrpSpPr/>
          <p:nvPr/>
        </p:nvGrpSpPr>
        <p:grpSpPr>
          <a:xfrm>
            <a:off x="403225" y="74613"/>
            <a:ext cx="8417247" cy="442912"/>
            <a:chOff x="403225" y="74613"/>
            <a:chExt cx="8417247" cy="442912"/>
          </a:xfrm>
        </p:grpSpPr>
        <p:pic>
          <p:nvPicPr>
            <p:cNvPr id="1026" name="Groupe 32"/>
            <p:cNvPicPr>
              <a:picLocks noChangeArrowheads="1"/>
            </p:cNvPicPr>
            <p:nvPr/>
          </p:nvPicPr>
          <p:blipFill>
            <a:blip r:embed="rId3" cstate="print"/>
            <a:srcRect b="21065"/>
            <a:stretch>
              <a:fillRect/>
            </a:stretch>
          </p:blipFill>
          <p:spPr bwMode="auto">
            <a:xfrm>
              <a:off x="7383785" y="74613"/>
              <a:ext cx="1436687" cy="433387"/>
            </a:xfrm>
            <a:prstGeom prst="rect">
              <a:avLst/>
            </a:prstGeom>
            <a:noFill/>
          </p:spPr>
        </p:pic>
        <p:sp>
          <p:nvSpPr>
            <p:cNvPr id="1027" name="Text Box 3"/>
            <p:cNvSpPr txBox="1">
              <a:spLocks noChangeArrowheads="1"/>
            </p:cNvSpPr>
            <p:nvPr/>
          </p:nvSpPr>
          <p:spPr bwMode="auto">
            <a:xfrm>
              <a:off x="8400231" y="206375"/>
              <a:ext cx="348233" cy="277813"/>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fr-FR" sz="1600" b="1" i="0" u="none" strike="noStrike" cap="none" normalizeH="0" baseline="0" dirty="0">
                  <a:ln>
                    <a:noFill/>
                  </a:ln>
                  <a:solidFill>
                    <a:srgbClr val="FFFFFF"/>
                  </a:solidFill>
                  <a:effectLst/>
                  <a:latin typeface="Calibri" pitchFamily="34" charset="0"/>
                  <a:cs typeface="Arial" pitchFamily="34" charset="0"/>
                </a:rPr>
                <a:t>3</a:t>
              </a:r>
              <a:endParaRPr kumimoji="0" lang="fr-FR" sz="1800" b="0" i="0" u="none" strike="noStrike" cap="none" normalizeH="0" baseline="0" dirty="0">
                <a:ln>
                  <a:noFill/>
                </a:ln>
                <a:solidFill>
                  <a:schemeClr val="tx1"/>
                </a:solidFill>
                <a:effectLst/>
                <a:latin typeface="Arial" pitchFamily="34" charset="0"/>
                <a:cs typeface="Arial" pitchFamily="34" charset="0"/>
              </a:endParaRPr>
            </a:p>
          </p:txBody>
        </p:sp>
        <p:pic>
          <p:nvPicPr>
            <p:cNvPr id="1029" name="Groupe 31"/>
            <p:cNvPicPr>
              <a:picLocks noChangeArrowheads="1"/>
            </p:cNvPicPr>
            <p:nvPr/>
          </p:nvPicPr>
          <p:blipFill>
            <a:blip r:embed="rId4" cstate="print"/>
            <a:srcRect b="21065"/>
            <a:stretch>
              <a:fillRect/>
            </a:stretch>
          </p:blipFill>
          <p:spPr bwMode="auto">
            <a:xfrm>
              <a:off x="4644008" y="74613"/>
              <a:ext cx="2763837" cy="433387"/>
            </a:xfrm>
            <a:prstGeom prst="rect">
              <a:avLst/>
            </a:prstGeom>
            <a:noFill/>
          </p:spPr>
        </p:pic>
        <p:pic>
          <p:nvPicPr>
            <p:cNvPr id="1030" name="Picture 6" descr="Logo---quadri---academie-orleans-tours"/>
            <p:cNvPicPr>
              <a:picLocks noChangeAspect="1" noChangeArrowheads="1"/>
            </p:cNvPicPr>
            <p:nvPr/>
          </p:nvPicPr>
          <p:blipFill>
            <a:blip r:embed="rId5" cstate="print"/>
            <a:srcRect l="6763" t="11957" r="7637" b="11494"/>
            <a:stretch>
              <a:fillRect/>
            </a:stretch>
          </p:blipFill>
          <p:spPr bwMode="auto">
            <a:xfrm>
              <a:off x="403225" y="74613"/>
              <a:ext cx="784225" cy="442912"/>
            </a:xfrm>
            <a:prstGeom prst="rect">
              <a:avLst/>
            </a:prstGeom>
            <a:noFill/>
          </p:spPr>
        </p:pic>
        <p:sp>
          <p:nvSpPr>
            <p:cNvPr id="1031" name="Text Box 7"/>
            <p:cNvSpPr txBox="1">
              <a:spLocks noChangeArrowheads="1"/>
            </p:cNvSpPr>
            <p:nvPr/>
          </p:nvSpPr>
          <p:spPr bwMode="auto">
            <a:xfrm>
              <a:off x="1352550" y="179388"/>
              <a:ext cx="1617663" cy="277812"/>
            </a:xfrm>
            <a:prstGeom prst="rect">
              <a:avLst/>
            </a:prstGeom>
            <a:noFill/>
            <a:ln w="9525">
              <a:noFill/>
              <a:miter lim="800000"/>
              <a:headEnd/>
              <a:tailEnd/>
            </a:ln>
          </p:spPr>
          <p:txBody>
            <a:bodyPr vert="horz" wrap="square" lIns="91440" tIns="45720" rIns="91440" bIns="4572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fr-FR" sz="1100" b="0" i="0" u="none" strike="noStrike" cap="none" normalizeH="0" baseline="0">
                  <a:ln>
                    <a:noFill/>
                  </a:ln>
                  <a:solidFill>
                    <a:srgbClr val="808080"/>
                  </a:solidFill>
                  <a:effectLst/>
                  <a:latin typeface="Calibri" pitchFamily="34" charset="0"/>
                  <a:cs typeface="Arial" pitchFamily="34" charset="0"/>
                </a:rPr>
                <a:t>B.O du 29 février 2024</a:t>
              </a:r>
              <a:endParaRPr kumimoji="0" lang="fr-FR" sz="1800" b="0" i="0" u="none" strike="noStrike" cap="none" normalizeH="0" baseline="0">
                <a:ln>
                  <a:noFill/>
                </a:ln>
                <a:solidFill>
                  <a:schemeClr val="tx1"/>
                </a:solidFill>
                <a:effectLst/>
                <a:latin typeface="Arial" pitchFamily="34" charset="0"/>
                <a:cs typeface="Arial" pitchFamily="34" charset="0"/>
              </a:endParaRPr>
            </a:p>
          </p:txBody>
        </p:sp>
        <p:sp>
          <p:nvSpPr>
            <p:cNvPr id="1032" name="Text Box 8"/>
            <p:cNvSpPr txBox="1">
              <a:spLocks noChangeArrowheads="1"/>
            </p:cNvSpPr>
            <p:nvPr/>
          </p:nvSpPr>
          <p:spPr bwMode="auto">
            <a:xfrm>
              <a:off x="7704000" y="206375"/>
              <a:ext cx="276225" cy="276225"/>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fr-FR" sz="1600" b="1" i="0" u="none" strike="noStrike" cap="none" normalizeH="0" baseline="0" dirty="0">
                  <a:ln>
                    <a:noFill/>
                  </a:ln>
                  <a:solidFill>
                    <a:srgbClr val="FFFFFF"/>
                  </a:solidFill>
                  <a:effectLst/>
                  <a:latin typeface="Calibri" pitchFamily="34" charset="0"/>
                  <a:cs typeface="Arial" pitchFamily="34" charset="0"/>
                </a:rPr>
                <a:t>5</a:t>
              </a:r>
              <a:endParaRPr kumimoji="0" lang="fr-FR" sz="1800" b="0" i="0" u="none" strike="noStrike" cap="none" normalizeH="0" baseline="0" dirty="0">
                <a:ln>
                  <a:noFill/>
                </a:ln>
                <a:solidFill>
                  <a:schemeClr val="tx1"/>
                </a:solidFill>
                <a:effectLst/>
                <a:latin typeface="Arial" pitchFamily="34" charset="0"/>
                <a:cs typeface="Arial" pitchFamily="34" charset="0"/>
              </a:endParaRPr>
            </a:p>
          </p:txBody>
        </p:sp>
        <p:sp>
          <p:nvSpPr>
            <p:cNvPr id="11" name="Ellipse 10"/>
            <p:cNvSpPr/>
            <p:nvPr/>
          </p:nvSpPr>
          <p:spPr>
            <a:xfrm>
              <a:off x="7740000" y="260648"/>
              <a:ext cx="216024" cy="216024"/>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2" name="Ellipse 11"/>
            <p:cNvSpPr/>
            <p:nvPr/>
          </p:nvSpPr>
          <p:spPr>
            <a:xfrm>
              <a:off x="8100392" y="260648"/>
              <a:ext cx="216024" cy="216024"/>
            </a:xfrm>
            <a:prstGeom prst="ellipse">
              <a:avLst/>
            </a:prstGeom>
            <a:solidFill>
              <a:srgbClr val="AA2C7D"/>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3" name="Ellipse 12"/>
            <p:cNvSpPr/>
            <p:nvPr/>
          </p:nvSpPr>
          <p:spPr>
            <a:xfrm>
              <a:off x="8460432" y="260648"/>
              <a:ext cx="216024" cy="216024"/>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028" name="Text Box 4"/>
            <p:cNvSpPr txBox="1">
              <a:spLocks noChangeArrowheads="1"/>
            </p:cNvSpPr>
            <p:nvPr/>
          </p:nvSpPr>
          <p:spPr bwMode="auto">
            <a:xfrm>
              <a:off x="8010847" y="206375"/>
              <a:ext cx="377577" cy="277813"/>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fr-FR" sz="1600" b="1" i="0" u="none" strike="noStrike" cap="none" normalizeH="0" baseline="0" dirty="0">
                  <a:ln>
                    <a:noFill/>
                  </a:ln>
                  <a:solidFill>
                    <a:srgbClr val="FFFFFF"/>
                  </a:solidFill>
                  <a:effectLst/>
                  <a:latin typeface="Calibri" pitchFamily="34" charset="0"/>
                  <a:cs typeface="Arial" pitchFamily="34" charset="0"/>
                </a:rPr>
                <a:t> 4</a:t>
              </a:r>
              <a:endParaRPr kumimoji="0" lang="fr-FR" sz="1800" b="0" i="0" u="none" strike="noStrike" cap="none" normalizeH="0" baseline="0" dirty="0">
                <a:ln>
                  <a:noFill/>
                </a:ln>
                <a:solidFill>
                  <a:schemeClr val="tx1"/>
                </a:solidFill>
                <a:effectLst/>
                <a:latin typeface="Arial" pitchFamily="34" charset="0"/>
                <a:cs typeface="Arial" pitchFamily="34" charset="0"/>
              </a:endParaRPr>
            </a:p>
          </p:txBody>
        </p:sp>
      </p:grpSp>
      <p:sp>
        <p:nvSpPr>
          <p:cNvPr id="16" name="Titre 1"/>
          <p:cNvSpPr txBox="1">
            <a:spLocks/>
          </p:cNvSpPr>
          <p:nvPr/>
        </p:nvSpPr>
        <p:spPr>
          <a:xfrm>
            <a:off x="395536" y="548681"/>
            <a:ext cx="1800200" cy="432047"/>
          </a:xfrm>
          <a:prstGeom prst="rect">
            <a:avLst/>
          </a:prstGeom>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fr-FR" sz="2400" b="0" i="0" u="none" strike="noStrike" kern="1200" cap="none" spc="0" normalizeH="0" baseline="0" noProof="0" dirty="0">
                <a:ln>
                  <a:noFill/>
                </a:ln>
                <a:solidFill>
                  <a:schemeClr val="tx1"/>
                </a:solidFill>
                <a:effectLst/>
                <a:uLnTx/>
                <a:uFillTx/>
                <a:latin typeface="+mj-lt"/>
                <a:ea typeface="+mj-ea"/>
                <a:cs typeface="+mj-cs"/>
              </a:rPr>
              <a:t>ETAPE n°4-1</a:t>
            </a:r>
          </a:p>
        </p:txBody>
      </p:sp>
      <p:sp>
        <p:nvSpPr>
          <p:cNvPr id="17" name="ZoneTexte 16"/>
          <p:cNvSpPr txBox="1"/>
          <p:nvPr/>
        </p:nvSpPr>
        <p:spPr>
          <a:xfrm>
            <a:off x="4283968" y="836712"/>
            <a:ext cx="4392488" cy="1938992"/>
          </a:xfrm>
          <a:prstGeom prst="rect">
            <a:avLst/>
          </a:prstGeom>
          <a:noFill/>
        </p:spPr>
        <p:txBody>
          <a:bodyPr wrap="square" rtlCol="0">
            <a:spAutoFit/>
          </a:bodyPr>
          <a:lstStyle/>
          <a:p>
            <a:pPr fontAlgn="auto"/>
            <a:r>
              <a:rPr lang="fr-FR" sz="2000" dirty="0"/>
              <a:t>La station météo envoie un nouveau paquet au serveur.</a:t>
            </a:r>
          </a:p>
          <a:p>
            <a:pPr fontAlgn="auto"/>
            <a:endParaRPr lang="fr-FR" sz="2000" dirty="0"/>
          </a:p>
          <a:p>
            <a:pPr fontAlgn="auto"/>
            <a:endParaRPr lang="fr-FR" sz="2000" dirty="0"/>
          </a:p>
          <a:p>
            <a:r>
              <a:rPr lang="fr-FR" sz="2000" dirty="0"/>
              <a:t>Voici la requête envoyée  par la station météo :</a:t>
            </a:r>
            <a:endParaRPr lang="fr-FR" dirty="0"/>
          </a:p>
        </p:txBody>
      </p:sp>
      <p:sp>
        <p:nvSpPr>
          <p:cNvPr id="18" name="Rectangle 2"/>
          <p:cNvSpPr>
            <a:spLocks noChangeArrowheads="1"/>
          </p:cNvSpPr>
          <p:nvPr/>
        </p:nvSpPr>
        <p:spPr bwMode="auto">
          <a:xfrm>
            <a:off x="611560" y="3068960"/>
            <a:ext cx="7848872" cy="2339102"/>
          </a:xfrm>
          <a:prstGeom prst="rect">
            <a:avLst/>
          </a:prstGeom>
          <a:noFill/>
          <a:ln w="9525">
            <a:solidFill>
              <a:schemeClr val="tx1"/>
            </a:solidFill>
            <a:prstDash val="dash"/>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3200" b="0" i="0" u="none" strike="noStrike" cap="none" normalizeH="0" baseline="0" dirty="0">
                <a:ln>
                  <a:noFill/>
                </a:ln>
                <a:solidFill>
                  <a:schemeClr val="tx1"/>
                </a:solidFill>
                <a:effectLst/>
                <a:ea typeface="SimSun" pitchFamily="2" charset="-122"/>
                <a:cs typeface="Liberation Serif" pitchFamily="18" charset="0"/>
              </a:rPr>
              <a:t>GET /</a:t>
            </a:r>
            <a:r>
              <a:rPr kumimoji="0" lang="en-US" sz="3200" b="0" i="0" u="none" strike="noStrike" cap="none" normalizeH="0" baseline="0" dirty="0" err="1">
                <a:ln>
                  <a:noFill/>
                </a:ln>
                <a:solidFill>
                  <a:schemeClr val="tx1"/>
                </a:solidFill>
                <a:effectLst/>
                <a:ea typeface="SimSun" pitchFamily="2" charset="-122"/>
                <a:cs typeface="Liberation Serif" pitchFamily="18" charset="0"/>
              </a:rPr>
              <a:t>weatherstation</a:t>
            </a:r>
            <a:r>
              <a:rPr kumimoji="0" lang="en-US" sz="3200" b="0" i="0" u="none" strike="noStrike" cap="none" normalizeH="0" baseline="0" dirty="0">
                <a:ln>
                  <a:noFill/>
                </a:ln>
                <a:solidFill>
                  <a:schemeClr val="tx1"/>
                </a:solidFill>
                <a:effectLst/>
                <a:ea typeface="SimSun" pitchFamily="2" charset="-122"/>
                <a:cs typeface="Liberation Serif" pitchFamily="18" charset="0"/>
              </a:rPr>
              <a:t>/</a:t>
            </a:r>
            <a:r>
              <a:rPr kumimoji="0" lang="en-US" sz="3200" b="0" i="0" u="none" strike="noStrike" cap="none" normalizeH="0" baseline="0" dirty="0" err="1">
                <a:ln>
                  <a:noFill/>
                </a:ln>
                <a:solidFill>
                  <a:schemeClr val="tx1"/>
                </a:solidFill>
                <a:effectLst/>
                <a:ea typeface="SimSun" pitchFamily="2" charset="-122"/>
                <a:cs typeface="Liberation Serif" pitchFamily="18" charset="0"/>
              </a:rPr>
              <a:t>updateweatherstation.php?ID</a:t>
            </a:r>
            <a:r>
              <a:rPr kumimoji="0" lang="en-US" sz="3200" b="0" i="0" u="none" strike="noStrike" cap="none" normalizeH="0" baseline="0" dirty="0">
                <a:ln>
                  <a:noFill/>
                </a:ln>
                <a:solidFill>
                  <a:schemeClr val="tx1"/>
                </a:solidFill>
                <a:effectLst/>
                <a:ea typeface="SimSun" pitchFamily="2" charset="-122"/>
                <a:cs typeface="Liberation Serif" pitchFamily="18" charset="0"/>
              </a:rPr>
              <a:t>=VOTRE_ID&amp;PASSWORD=</a:t>
            </a:r>
            <a:r>
              <a:rPr kumimoji="0" lang="en-US" sz="3200" b="0" i="0" u="none" strike="noStrike" cap="none" normalizeH="0" baseline="0" dirty="0" err="1">
                <a:ln>
                  <a:noFill/>
                </a:ln>
                <a:solidFill>
                  <a:schemeClr val="tx1"/>
                </a:solidFill>
                <a:effectLst/>
                <a:ea typeface="SimSun" pitchFamily="2" charset="-122"/>
                <a:cs typeface="Liberation Serif" pitchFamily="18" charset="0"/>
              </a:rPr>
              <a:t>VOTRE_CLE&amp;tempC</a:t>
            </a:r>
            <a:r>
              <a:rPr kumimoji="0" lang="en-US" sz="3200" b="0" i="0" u="none" strike="noStrike" cap="none" normalizeH="0" baseline="0" dirty="0">
                <a:ln>
                  <a:noFill/>
                </a:ln>
                <a:solidFill>
                  <a:schemeClr val="tx1"/>
                </a:solidFill>
                <a:effectLst/>
                <a:ea typeface="SimSun" pitchFamily="2" charset="-122"/>
                <a:cs typeface="Liberation Serif" pitchFamily="18" charset="0"/>
              </a:rPr>
              <a:t>=11&amp;humidity=98 ...</a:t>
            </a:r>
            <a:endParaRPr kumimoji="0" lang="fr-FR" b="0" i="0" u="none" strike="noStrike" cap="none" normalizeH="0" baseline="0" dirty="0">
              <a:ln>
                <a:noFill/>
              </a:ln>
              <a:solidFill>
                <a:schemeClr val="tx1"/>
              </a:solidFill>
              <a:effectLst/>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fr-FR" sz="1800" b="0" i="0" u="none" strike="noStrike" cap="none" normalizeH="0" baseline="0" dirty="0">
              <a:ln>
                <a:noFill/>
              </a:ln>
              <a:solidFill>
                <a:schemeClr val="tx1"/>
              </a:solidFill>
              <a:effectLst/>
              <a:latin typeface="Arial" pitchFamily="34" charset="0"/>
              <a:cs typeface="Arial" pitchFamily="34" charset="0"/>
            </a:endParaRPr>
          </a:p>
        </p:txBody>
      </p:sp>
      <p:sp>
        <p:nvSpPr>
          <p:cNvPr id="19" name="ZoneTexte 18"/>
          <p:cNvSpPr txBox="1"/>
          <p:nvPr/>
        </p:nvSpPr>
        <p:spPr>
          <a:xfrm>
            <a:off x="611560" y="5517232"/>
            <a:ext cx="7992888" cy="1661993"/>
          </a:xfrm>
          <a:prstGeom prst="rect">
            <a:avLst/>
          </a:prstGeom>
          <a:noFill/>
        </p:spPr>
        <p:txBody>
          <a:bodyPr wrap="square" rtlCol="0">
            <a:spAutoFit/>
          </a:bodyPr>
          <a:lstStyle/>
          <a:p>
            <a:pPr lvl="0"/>
            <a:r>
              <a:rPr lang="fr-FR" dirty="0"/>
              <a:t>Expéditeur : </a:t>
            </a:r>
            <a:r>
              <a:rPr lang="fr-FR" sz="2400" b="1" dirty="0">
                <a:solidFill>
                  <a:srgbClr val="FF0000"/>
                </a:solidFill>
                <a:cs typeface="Arial" pitchFamily="34" charset="0"/>
              </a:rPr>
              <a:t>11</a:t>
            </a:r>
            <a:r>
              <a:rPr lang="fr-FR" sz="2400" b="1" dirty="0">
                <a:solidFill>
                  <a:srgbClr val="000000"/>
                </a:solidFill>
                <a:cs typeface="Arial" pitchFamily="34" charset="0"/>
              </a:rPr>
              <a:t>.XXX.XXX.XXX</a:t>
            </a:r>
            <a:endParaRPr lang="fr-FR" sz="1600" dirty="0">
              <a:cs typeface="Arial" pitchFamily="34" charset="0"/>
            </a:endParaRPr>
          </a:p>
          <a:p>
            <a:endParaRPr lang="fr-FR" dirty="0"/>
          </a:p>
          <a:p>
            <a:r>
              <a:rPr lang="fr-FR" dirty="0"/>
              <a:t>Destinataire : </a:t>
            </a:r>
            <a:r>
              <a:rPr lang="fr-FR" sz="2400" b="1" dirty="0"/>
              <a:t>5.175.47.188</a:t>
            </a:r>
            <a:endParaRPr lang="fr-FR" b="1" dirty="0"/>
          </a:p>
          <a:p>
            <a:endParaRPr lang="fr-FR" dirty="0"/>
          </a:p>
          <a:p>
            <a:endParaRPr lang="fr-FR" dirty="0"/>
          </a:p>
        </p:txBody>
      </p:sp>
      <p:grpSp>
        <p:nvGrpSpPr>
          <p:cNvPr id="20" name="Groupe 19"/>
          <p:cNvGrpSpPr/>
          <p:nvPr/>
        </p:nvGrpSpPr>
        <p:grpSpPr>
          <a:xfrm>
            <a:off x="611560" y="980728"/>
            <a:ext cx="2965283" cy="1512168"/>
            <a:chOff x="-821892" y="980728"/>
            <a:chExt cx="9158172" cy="4670277"/>
          </a:xfrm>
        </p:grpSpPr>
        <p:pic>
          <p:nvPicPr>
            <p:cNvPr id="21" name="Picture 9" descr="G:\2025-26_RNR_3eme_anémomètre\video\video_001\61Ea8T6VZVL._AC_UF894,1000_QL80_.jpg"/>
            <p:cNvPicPr>
              <a:picLocks noChangeAspect="1" noChangeArrowheads="1"/>
            </p:cNvPicPr>
            <p:nvPr/>
          </p:nvPicPr>
          <p:blipFill>
            <a:blip r:embed="rId6" cstate="print"/>
            <a:srcRect/>
            <a:stretch>
              <a:fillRect/>
            </a:stretch>
          </p:blipFill>
          <p:spPr bwMode="auto">
            <a:xfrm>
              <a:off x="1043608" y="980728"/>
              <a:ext cx="2760596" cy="2266529"/>
            </a:xfrm>
            <a:prstGeom prst="rect">
              <a:avLst/>
            </a:prstGeom>
            <a:noFill/>
          </p:spPr>
        </p:pic>
        <p:pic>
          <p:nvPicPr>
            <p:cNvPr id="22" name="Picture 13" descr="legende_wifi"/>
            <p:cNvPicPr>
              <a:picLocks noChangeAspect="1" noChangeArrowheads="1"/>
            </p:cNvPicPr>
            <p:nvPr/>
          </p:nvPicPr>
          <p:blipFill>
            <a:blip r:embed="rId7" cstate="print"/>
            <a:srcRect/>
            <a:stretch>
              <a:fillRect/>
            </a:stretch>
          </p:blipFill>
          <p:spPr bwMode="auto">
            <a:xfrm>
              <a:off x="2411760" y="3789040"/>
              <a:ext cx="1612887" cy="1310471"/>
            </a:xfrm>
            <a:prstGeom prst="rect">
              <a:avLst/>
            </a:prstGeom>
            <a:noFill/>
            <a:ln w="9525" algn="in">
              <a:noFill/>
              <a:miter lim="800000"/>
              <a:headEnd/>
              <a:tailEnd/>
            </a:ln>
            <a:effectLst/>
          </p:spPr>
        </p:pic>
        <p:pic>
          <p:nvPicPr>
            <p:cNvPr id="23" name="Picture 14" descr="legende_routeur"/>
            <p:cNvPicPr>
              <a:picLocks noChangeAspect="1" noChangeArrowheads="1"/>
            </p:cNvPicPr>
            <p:nvPr/>
          </p:nvPicPr>
          <p:blipFill>
            <a:blip r:embed="rId8" cstate="print"/>
            <a:srcRect/>
            <a:stretch>
              <a:fillRect/>
            </a:stretch>
          </p:blipFill>
          <p:spPr bwMode="auto">
            <a:xfrm>
              <a:off x="4283968" y="4221088"/>
              <a:ext cx="2066513" cy="919849"/>
            </a:xfrm>
            <a:prstGeom prst="rect">
              <a:avLst/>
            </a:prstGeom>
            <a:noFill/>
            <a:ln w="9525" algn="in">
              <a:noFill/>
              <a:miter lim="800000"/>
              <a:headEnd/>
              <a:tailEnd/>
            </a:ln>
            <a:effectLst/>
          </p:spPr>
        </p:pic>
        <p:pic>
          <p:nvPicPr>
            <p:cNvPr id="24" name="Picture 15" descr="legende_modem"/>
            <p:cNvPicPr>
              <a:picLocks noChangeAspect="1" noChangeArrowheads="1"/>
            </p:cNvPicPr>
            <p:nvPr/>
          </p:nvPicPr>
          <p:blipFill>
            <a:blip r:embed="rId9" cstate="print"/>
            <a:srcRect/>
            <a:stretch>
              <a:fillRect/>
            </a:stretch>
          </p:blipFill>
          <p:spPr bwMode="auto">
            <a:xfrm>
              <a:off x="6120272" y="4941168"/>
              <a:ext cx="1764096" cy="709837"/>
            </a:xfrm>
            <a:prstGeom prst="rect">
              <a:avLst/>
            </a:prstGeom>
            <a:noFill/>
            <a:ln w="9525" algn="in">
              <a:noFill/>
              <a:miter lim="800000"/>
              <a:headEnd/>
              <a:tailEnd/>
            </a:ln>
            <a:effectLst/>
          </p:spPr>
        </p:pic>
        <p:sp>
          <p:nvSpPr>
            <p:cNvPr id="25" name="Forme libre 24"/>
            <p:cNvSpPr/>
            <p:nvPr/>
          </p:nvSpPr>
          <p:spPr>
            <a:xfrm>
              <a:off x="2674620" y="4792608"/>
              <a:ext cx="2141220" cy="673100"/>
            </a:xfrm>
            <a:custGeom>
              <a:avLst/>
              <a:gdLst>
                <a:gd name="connsiteX0" fmla="*/ 464820 w 2141220"/>
                <a:gd name="connsiteY0" fmla="*/ 15240 h 673100"/>
                <a:gd name="connsiteX1" fmla="*/ 144780 w 2141220"/>
                <a:gd name="connsiteY1" fmla="*/ 472440 h 673100"/>
                <a:gd name="connsiteX2" fmla="*/ 1333500 w 2141220"/>
                <a:gd name="connsiteY2" fmla="*/ 594360 h 673100"/>
                <a:gd name="connsiteX3" fmla="*/ 2141220 w 2141220"/>
                <a:gd name="connsiteY3" fmla="*/ 0 h 673100"/>
              </a:gdLst>
              <a:ahLst/>
              <a:cxnLst>
                <a:cxn ang="0">
                  <a:pos x="connsiteX0" y="connsiteY0"/>
                </a:cxn>
                <a:cxn ang="0">
                  <a:pos x="connsiteX1" y="connsiteY1"/>
                </a:cxn>
                <a:cxn ang="0">
                  <a:pos x="connsiteX2" y="connsiteY2"/>
                </a:cxn>
                <a:cxn ang="0">
                  <a:pos x="connsiteX3" y="connsiteY3"/>
                </a:cxn>
              </a:cxnLst>
              <a:rect l="l" t="t" r="r" b="b"/>
              <a:pathLst>
                <a:path w="2141220" h="673100">
                  <a:moveTo>
                    <a:pt x="464820" y="15240"/>
                  </a:moveTo>
                  <a:cubicBezTo>
                    <a:pt x="232410" y="195580"/>
                    <a:pt x="0" y="375920"/>
                    <a:pt x="144780" y="472440"/>
                  </a:cubicBezTo>
                  <a:cubicBezTo>
                    <a:pt x="289560" y="568960"/>
                    <a:pt x="1000760" y="673100"/>
                    <a:pt x="1333500" y="594360"/>
                  </a:cubicBezTo>
                  <a:cubicBezTo>
                    <a:pt x="1666240" y="515620"/>
                    <a:pt x="1903730" y="257810"/>
                    <a:pt x="2141220" y="0"/>
                  </a:cubicBezTo>
                </a:path>
              </a:pathLst>
            </a:cu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p>
          </p:txBody>
        </p:sp>
        <p:sp>
          <p:nvSpPr>
            <p:cNvPr id="26" name="Forme libre 25"/>
            <p:cNvSpPr/>
            <p:nvPr/>
          </p:nvSpPr>
          <p:spPr>
            <a:xfrm>
              <a:off x="6019800" y="4069080"/>
              <a:ext cx="1409700" cy="960120"/>
            </a:xfrm>
            <a:custGeom>
              <a:avLst/>
              <a:gdLst>
                <a:gd name="connsiteX0" fmla="*/ 0 w 1409700"/>
                <a:gd name="connsiteY0" fmla="*/ 289560 h 960120"/>
                <a:gd name="connsiteX1" fmla="*/ 350520 w 1409700"/>
                <a:gd name="connsiteY1" fmla="*/ 30480 h 960120"/>
                <a:gd name="connsiteX2" fmla="*/ 960120 w 1409700"/>
                <a:gd name="connsiteY2" fmla="*/ 472440 h 960120"/>
                <a:gd name="connsiteX3" fmla="*/ 1386840 w 1409700"/>
                <a:gd name="connsiteY3" fmla="*/ 548640 h 960120"/>
                <a:gd name="connsiteX4" fmla="*/ 1097280 w 1409700"/>
                <a:gd name="connsiteY4" fmla="*/ 960120 h 9601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00" h="960120">
                  <a:moveTo>
                    <a:pt x="0" y="289560"/>
                  </a:moveTo>
                  <a:cubicBezTo>
                    <a:pt x="95250" y="144780"/>
                    <a:pt x="190500" y="0"/>
                    <a:pt x="350520" y="30480"/>
                  </a:cubicBezTo>
                  <a:cubicBezTo>
                    <a:pt x="510540" y="60960"/>
                    <a:pt x="787400" y="386080"/>
                    <a:pt x="960120" y="472440"/>
                  </a:cubicBezTo>
                  <a:cubicBezTo>
                    <a:pt x="1132840" y="558800"/>
                    <a:pt x="1363980" y="467360"/>
                    <a:pt x="1386840" y="548640"/>
                  </a:cubicBezTo>
                  <a:cubicBezTo>
                    <a:pt x="1409700" y="629920"/>
                    <a:pt x="1253490" y="795020"/>
                    <a:pt x="1097280" y="960120"/>
                  </a:cubicBezTo>
                </a:path>
              </a:pathLst>
            </a:cu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p>
          </p:txBody>
        </p:sp>
        <p:sp>
          <p:nvSpPr>
            <p:cNvPr id="27" name="Forme libre 26"/>
            <p:cNvSpPr/>
            <p:nvPr/>
          </p:nvSpPr>
          <p:spPr>
            <a:xfrm>
              <a:off x="7360920" y="4693920"/>
              <a:ext cx="975360" cy="350520"/>
            </a:xfrm>
            <a:custGeom>
              <a:avLst/>
              <a:gdLst>
                <a:gd name="connsiteX0" fmla="*/ 0 w 975360"/>
                <a:gd name="connsiteY0" fmla="*/ 350520 h 350520"/>
                <a:gd name="connsiteX1" fmla="*/ 289560 w 975360"/>
                <a:gd name="connsiteY1" fmla="*/ 91440 h 350520"/>
                <a:gd name="connsiteX2" fmla="*/ 975360 w 975360"/>
                <a:gd name="connsiteY2" fmla="*/ 0 h 350520"/>
              </a:gdLst>
              <a:ahLst/>
              <a:cxnLst>
                <a:cxn ang="0">
                  <a:pos x="connsiteX0" y="connsiteY0"/>
                </a:cxn>
                <a:cxn ang="0">
                  <a:pos x="connsiteX1" y="connsiteY1"/>
                </a:cxn>
                <a:cxn ang="0">
                  <a:pos x="connsiteX2" y="connsiteY2"/>
                </a:cxn>
              </a:cxnLst>
              <a:rect l="l" t="t" r="r" b="b"/>
              <a:pathLst>
                <a:path w="975360" h="350520">
                  <a:moveTo>
                    <a:pt x="0" y="350520"/>
                  </a:moveTo>
                  <a:cubicBezTo>
                    <a:pt x="63500" y="250190"/>
                    <a:pt x="127000" y="149860"/>
                    <a:pt x="289560" y="91440"/>
                  </a:cubicBezTo>
                  <a:cubicBezTo>
                    <a:pt x="452120" y="33020"/>
                    <a:pt x="713740" y="16510"/>
                    <a:pt x="975360" y="0"/>
                  </a:cubicBezTo>
                </a:path>
              </a:pathLst>
            </a:custGeom>
            <a:ln w="3810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p>
          </p:txBody>
        </p:sp>
        <p:sp>
          <p:nvSpPr>
            <p:cNvPr id="28" name="Ellipse 27"/>
            <p:cNvSpPr/>
            <p:nvPr/>
          </p:nvSpPr>
          <p:spPr>
            <a:xfrm rot="21123994">
              <a:off x="395536" y="3068960"/>
              <a:ext cx="2664296" cy="432048"/>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ln>
                  <a:solidFill>
                    <a:schemeClr val="tx1"/>
                  </a:solidFill>
                </a:ln>
                <a:noFill/>
              </a:endParaRPr>
            </a:p>
          </p:txBody>
        </p:sp>
        <p:sp>
          <p:nvSpPr>
            <p:cNvPr id="29" name="Ellipse 28"/>
            <p:cNvSpPr/>
            <p:nvPr/>
          </p:nvSpPr>
          <p:spPr>
            <a:xfrm rot="21123994">
              <a:off x="-283834" y="2917200"/>
              <a:ext cx="4122217" cy="875749"/>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ln>
                  <a:solidFill>
                    <a:schemeClr val="tx1"/>
                  </a:solidFill>
                </a:ln>
                <a:noFill/>
              </a:endParaRPr>
            </a:p>
          </p:txBody>
        </p:sp>
        <p:sp>
          <p:nvSpPr>
            <p:cNvPr id="30" name="Ellipse 29"/>
            <p:cNvSpPr/>
            <p:nvPr/>
          </p:nvSpPr>
          <p:spPr>
            <a:xfrm rot="21123994">
              <a:off x="-821892" y="2625165"/>
              <a:ext cx="5251492" cy="138415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ln>
                  <a:solidFill>
                    <a:schemeClr val="tx1"/>
                  </a:solidFill>
                </a:ln>
                <a:noFill/>
              </a:endParaRPr>
            </a:p>
          </p:txBody>
        </p:sp>
        <p:pic>
          <p:nvPicPr>
            <p:cNvPr id="32" name="Picture 9" descr="G:\2025-26_RNR_3eme_anémomètre\video\video_001\61Ea8T6VZVL._AC_UF894,1000_QL80_.jpg"/>
            <p:cNvPicPr>
              <a:picLocks noChangeAspect="1" noChangeArrowheads="1"/>
            </p:cNvPicPr>
            <p:nvPr/>
          </p:nvPicPr>
          <p:blipFill>
            <a:blip r:embed="rId6" cstate="print"/>
            <a:srcRect r="28693" b="4690"/>
            <a:stretch>
              <a:fillRect/>
            </a:stretch>
          </p:blipFill>
          <p:spPr bwMode="auto">
            <a:xfrm>
              <a:off x="1043608" y="980728"/>
              <a:ext cx="1968508" cy="2160240"/>
            </a:xfrm>
            <a:prstGeom prst="rect">
              <a:avLst/>
            </a:prstGeom>
            <a:noFill/>
          </p:spPr>
        </p:pic>
      </p:grpSp>
      <p:sp>
        <p:nvSpPr>
          <p:cNvPr id="33" name="Text Box 16"/>
          <p:cNvSpPr txBox="1">
            <a:spLocks noChangeArrowheads="1"/>
          </p:cNvSpPr>
          <p:nvPr/>
        </p:nvSpPr>
        <p:spPr bwMode="auto">
          <a:xfrm>
            <a:off x="2123728" y="2564904"/>
            <a:ext cx="2016224" cy="382587"/>
          </a:xfrm>
          <a:prstGeom prst="rect">
            <a:avLst/>
          </a:prstGeom>
          <a:solidFill>
            <a:srgbClr val="FFFFFF"/>
          </a:solid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sz="1600" b="1" i="0" u="none" strike="noStrike" cap="none" normalizeH="0" baseline="0" dirty="0">
                <a:ln>
                  <a:noFill/>
                </a:ln>
                <a:solidFill>
                  <a:srgbClr val="FF0000"/>
                </a:solidFill>
                <a:effectLst/>
                <a:latin typeface="Arial" pitchFamily="34" charset="0"/>
                <a:cs typeface="Arial" pitchFamily="34" charset="0"/>
              </a:rPr>
              <a:t>11</a:t>
            </a:r>
            <a:r>
              <a:rPr kumimoji="0" lang="fr-FR" sz="1600" b="1" i="0" u="none" strike="noStrike" cap="none" normalizeH="0" baseline="0" dirty="0">
                <a:ln>
                  <a:noFill/>
                </a:ln>
                <a:solidFill>
                  <a:srgbClr val="000000"/>
                </a:solidFill>
                <a:effectLst/>
                <a:latin typeface="Arial" pitchFamily="34" charset="0"/>
                <a:cs typeface="Arial" pitchFamily="34" charset="0"/>
              </a:rPr>
              <a:t>.XXX.XXX.XXX</a:t>
            </a:r>
            <a:endParaRPr kumimoji="0" lang="fr-FR" sz="1400" b="0" i="0" u="none" strike="noStrike" cap="none" normalizeH="0" baseline="0" dirty="0">
              <a:ln>
                <a:noFill/>
              </a:ln>
              <a:solidFill>
                <a:schemeClr val="tx1"/>
              </a:solidFill>
              <a:effectLst/>
              <a:latin typeface="Arial" pitchFamily="34" charset="0"/>
              <a:cs typeface="Arial" pitchFamily="34" charset="0"/>
            </a:endParaRPr>
          </a:p>
        </p:txBody>
      </p:sp>
      <p:sp>
        <p:nvSpPr>
          <p:cNvPr id="34" name="ZoneTexte 33"/>
          <p:cNvSpPr txBox="1"/>
          <p:nvPr/>
        </p:nvSpPr>
        <p:spPr>
          <a:xfrm>
            <a:off x="7308304" y="5435932"/>
            <a:ext cx="1179810" cy="369332"/>
          </a:xfrm>
          <a:prstGeom prst="rect">
            <a:avLst/>
          </a:prstGeom>
          <a:noFill/>
        </p:spPr>
        <p:txBody>
          <a:bodyPr wrap="none" rtlCol="0">
            <a:spAutoFit/>
          </a:bodyPr>
          <a:lstStyle/>
          <a:p>
            <a:r>
              <a:rPr lang="fr-FR" dirty="0">
                <a:solidFill>
                  <a:schemeClr val="bg1">
                    <a:lumMod val="50000"/>
                  </a:schemeClr>
                </a:solidFill>
              </a:rPr>
              <a:t>Message 3</a:t>
            </a:r>
          </a:p>
        </p:txBody>
      </p:sp>
    </p:spTree>
  </p:cSld>
  <p:clrMapOvr>
    <a:masterClrMapping/>
  </p:clrMapOvr>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2173</TotalTime>
  <Words>4138</Words>
  <Application>Microsoft Macintosh PowerPoint</Application>
  <PresentationFormat>Affichage à l'écran (4:3)</PresentationFormat>
  <Paragraphs>675</Paragraphs>
  <Slides>32</Slides>
  <Notes>32</Notes>
  <HiddenSlides>0</HiddenSlides>
  <MMClips>0</MMClips>
  <ScaleCrop>false</ScaleCrop>
  <HeadingPairs>
    <vt:vector size="6" baseType="variant">
      <vt:variant>
        <vt:lpstr>Polices utilisées</vt:lpstr>
      </vt:variant>
      <vt:variant>
        <vt:i4>3</vt:i4>
      </vt:variant>
      <vt:variant>
        <vt:lpstr>Thème</vt:lpstr>
      </vt:variant>
      <vt:variant>
        <vt:i4>1</vt:i4>
      </vt:variant>
      <vt:variant>
        <vt:lpstr>Titres des diapositives</vt:lpstr>
      </vt:variant>
      <vt:variant>
        <vt:i4>32</vt:i4>
      </vt:variant>
    </vt:vector>
  </HeadingPairs>
  <TitlesOfParts>
    <vt:vector size="36" baseType="lpstr">
      <vt:lpstr>SimSun</vt:lpstr>
      <vt:lpstr>Arial</vt:lpstr>
      <vt:lpstr>Calibri</vt:lpstr>
      <vt:lpstr>Thème Office</vt:lpstr>
      <vt:lpstr>ETAPE n°1-1</vt:lpstr>
      <vt:lpstr>ETAPE n°1-2</vt:lpstr>
      <vt:lpstr>ETAPE n°1-3</vt:lpstr>
      <vt:lpstr>ETAPE n°2-1</vt:lpstr>
      <vt:lpstr>ETAPE n°2-2</vt:lpstr>
      <vt:lpstr>ETAPE n°2-3</vt:lpstr>
      <vt:lpstr>ETAPE n°2-4</vt:lpstr>
      <vt:lpstr>ETAPE n°3</vt:lpstr>
      <vt:lpstr>Présentation PowerPoint</vt:lpstr>
      <vt:lpstr>Présentation PowerPoint</vt:lpstr>
      <vt:lpstr>Présentation PowerPoint</vt:lpstr>
      <vt:lpstr>ETAPE n°4-4</vt:lpstr>
      <vt:lpstr>ETAPE n°5-1</vt:lpstr>
      <vt:lpstr>ETAPE n°5-2</vt:lpstr>
      <vt:lpstr>Présentation PowerPoint</vt:lpstr>
      <vt:lpstr>Présentation PowerPoint</vt:lpstr>
      <vt:lpstr>Présentation PowerPoint</vt:lpstr>
      <vt:lpstr>Présentation PowerPoint</vt:lpstr>
      <vt:lpstr>ETAPE n°6-1</vt:lpstr>
      <vt:lpstr>ETAPE n°6-2</vt:lpstr>
      <vt:lpstr>ETAPE n°6-3</vt:lpstr>
      <vt:lpstr>ETAPE n°6-4</vt:lpstr>
      <vt:lpstr>ETAPE n°7</vt:lpstr>
      <vt:lpstr>ETAPE n°8-1</vt:lpstr>
      <vt:lpstr>ETAPE n°8-2</vt:lpstr>
      <vt:lpstr>ETAPE n°8-3</vt:lpstr>
      <vt:lpstr>ETAPE n°8-4</vt:lpstr>
      <vt:lpstr>ETAPE n°8-5</vt:lpstr>
      <vt:lpstr>ETAPE n°8-6</vt:lpstr>
      <vt:lpstr>Présentation PowerPoint</vt:lpstr>
      <vt:lpstr>ETAPE n°9</vt:lpstr>
      <vt:lpstr>FIN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ETAPE n°1</dc:title>
  <dc:creator>ordi_maison</dc:creator>
  <cp:lastModifiedBy>Birocheau</cp:lastModifiedBy>
  <cp:revision>104</cp:revision>
  <dcterms:created xsi:type="dcterms:W3CDTF">2026-01-02T11:37:53Z</dcterms:created>
  <dcterms:modified xsi:type="dcterms:W3CDTF">2026-07-01T09:03:35Z</dcterms:modified>
</cp:coreProperties>
</file>