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4630400" cy="8229600"/>
  <p:notesSz cx="8229600" cy="14630400"/>
  <p:embeddedFontLst>
    <p:embeddedFont>
      <p:font typeface="Arimo" panose="020B0604020202020204" charset="0"/>
      <p:regular r:id="rId10"/>
    </p:embeddedFont>
    <p:embeddedFont>
      <p:font typeface="Outfit Extra Bold" panose="020B0604020202020204" charset="0"/>
      <p:regular r:id="rId11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10"/>
  </p:normalViewPr>
  <p:slideViewPr>
    <p:cSldViewPr snapToGrid="0" snapToObjects="1">
      <p:cViewPr varScale="1">
        <p:scale>
          <a:sx n="43" d="100"/>
          <a:sy n="43" d="100"/>
        </p:scale>
        <p:origin x="91" y="3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89862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png"/><Relationship Id="rId11" Type="http://schemas.openxmlformats.org/officeDocument/2006/relationships/image" Target="../media/image4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2011204"/>
            <a:ext cx="7556421" cy="21263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Le </a:t>
            </a:r>
            <a:r>
              <a:rPr lang="en-US" sz="4450" b="1" dirty="0" err="1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Défi</a:t>
            </a:r>
            <a:r>
              <a:rPr lang="en-US" sz="445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 : Compétition de Course Automobile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6280190" y="4477703"/>
            <a:ext cx="7556421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Bienvenue dans notre projet passionnant de conception et compétition de voitures électriques télécommandées. Une aventure technique qui combine ingénierie, stratégie et travail d'équipe.</a:t>
            </a:r>
            <a:endParaRPr lang="en-US" sz="1750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577010EA-F933-6A70-E38F-9B5E6DA36D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75741" y="6853397"/>
            <a:ext cx="1754659" cy="1376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692348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Contexte et Objectif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793790" y="1945362"/>
            <a:ext cx="6244709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Notre défi est ambitieux. Nous devons concevoir une voiture électrique télécommandée performante pour une compétition exigeante.</a:t>
            </a:r>
            <a:endParaRPr lang="en-US" sz="1750" dirty="0"/>
          </a:p>
        </p:txBody>
      </p:sp>
      <p:sp>
        <p:nvSpPr>
          <p:cNvPr id="4" name="Text 2"/>
          <p:cNvSpPr/>
          <p:nvPr/>
        </p:nvSpPr>
        <p:spPr>
          <a:xfrm>
            <a:off x="793790" y="3238143"/>
            <a:ext cx="6244709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Ce projet multidisciplinaire nous permettra de développer des compétences techniques pointues et un véritable esprit d'équipe.</a:t>
            </a:r>
            <a:endParaRPr lang="en-US" sz="1750" dirty="0"/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9521" y="1996440"/>
            <a:ext cx="6244709" cy="3373517"/>
          </a:xfrm>
          <a:prstGeom prst="rect">
            <a:avLst/>
          </a:prstGeom>
        </p:spPr>
      </p:pic>
      <p:sp>
        <p:nvSpPr>
          <p:cNvPr id="6" name="Shape 3"/>
          <p:cNvSpPr/>
          <p:nvPr/>
        </p:nvSpPr>
        <p:spPr>
          <a:xfrm>
            <a:off x="793790" y="5496163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" name="Text 4"/>
          <p:cNvSpPr/>
          <p:nvPr/>
        </p:nvSpPr>
        <p:spPr>
          <a:xfrm>
            <a:off x="1530906" y="5574030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Innovation</a:t>
            </a:r>
            <a:endParaRPr lang="en-US" sz="2200" dirty="0"/>
          </a:p>
        </p:txBody>
      </p:sp>
      <p:sp>
        <p:nvSpPr>
          <p:cNvPr id="8" name="Text 5"/>
          <p:cNvSpPr/>
          <p:nvPr/>
        </p:nvSpPr>
        <p:spPr>
          <a:xfrm>
            <a:off x="1530906" y="6064448"/>
            <a:ext cx="3421499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Création de solutions techniques originales adaptées aux contraintes de la compétition.</a:t>
            </a:r>
            <a:endParaRPr lang="en-US" sz="1750" dirty="0"/>
          </a:p>
        </p:txBody>
      </p:sp>
      <p:sp>
        <p:nvSpPr>
          <p:cNvPr id="9" name="Shape 6"/>
          <p:cNvSpPr/>
          <p:nvPr/>
        </p:nvSpPr>
        <p:spPr>
          <a:xfrm>
            <a:off x="5235893" y="5496163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0" name="Text 7"/>
          <p:cNvSpPr/>
          <p:nvPr/>
        </p:nvSpPr>
        <p:spPr>
          <a:xfrm>
            <a:off x="5973008" y="5574030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Ingénierie</a:t>
            </a:r>
            <a:endParaRPr lang="en-US" sz="2200" dirty="0"/>
          </a:p>
        </p:txBody>
      </p:sp>
      <p:sp>
        <p:nvSpPr>
          <p:cNvPr id="11" name="Text 8"/>
          <p:cNvSpPr/>
          <p:nvPr/>
        </p:nvSpPr>
        <p:spPr>
          <a:xfrm>
            <a:off x="5973008" y="6064448"/>
            <a:ext cx="3421499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Application pratique des principes d'électronique, mécanique et programmation.</a:t>
            </a:r>
            <a:endParaRPr lang="en-US" sz="1750" dirty="0"/>
          </a:p>
        </p:txBody>
      </p:sp>
      <p:sp>
        <p:nvSpPr>
          <p:cNvPr id="12" name="Shape 9"/>
          <p:cNvSpPr/>
          <p:nvPr/>
        </p:nvSpPr>
        <p:spPr>
          <a:xfrm>
            <a:off x="9677995" y="5496163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3" name="Text 10"/>
          <p:cNvSpPr/>
          <p:nvPr/>
        </p:nvSpPr>
        <p:spPr>
          <a:xfrm>
            <a:off x="10415111" y="5574030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Esprit d'équipe</a:t>
            </a:r>
            <a:endParaRPr lang="en-US" sz="2200" dirty="0"/>
          </a:p>
        </p:txBody>
      </p:sp>
      <p:sp>
        <p:nvSpPr>
          <p:cNvPr id="14" name="Text 11"/>
          <p:cNvSpPr/>
          <p:nvPr/>
        </p:nvSpPr>
        <p:spPr>
          <a:xfrm>
            <a:off x="10415111" y="6064448"/>
            <a:ext cx="3421499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Développement d'une dynamique collaborative pour atteindre des objectifs communs.</a:t>
            </a:r>
            <a:endParaRPr lang="en-US" sz="1750" dirty="0"/>
          </a:p>
        </p:txBody>
      </p:sp>
      <p:pic>
        <p:nvPicPr>
          <p:cNvPr id="15" name="Picture 2">
            <a:extLst>
              <a:ext uri="{FF2B5EF4-FFF2-40B4-BE49-F238E27FC236}">
                <a16:creationId xmlns:a16="http://schemas.microsoft.com/office/drawing/2014/main" id="{689A3170-286C-752A-BD7D-26891AA69C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75741" y="6853397"/>
            <a:ext cx="1754659" cy="1376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3281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86527" y="618053"/>
            <a:ext cx="7570946" cy="140446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00"/>
              </a:lnSpc>
              <a:buNone/>
            </a:pPr>
            <a:r>
              <a:rPr lang="en-US" sz="440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Description de la Compétition</a:t>
            </a:r>
            <a:endParaRPr lang="en-US" sz="4400" dirty="0"/>
          </a:p>
        </p:txBody>
      </p:sp>
      <p:sp>
        <p:nvSpPr>
          <p:cNvPr id="4" name="Shape 1"/>
          <p:cNvSpPr/>
          <p:nvPr/>
        </p:nvSpPr>
        <p:spPr>
          <a:xfrm>
            <a:off x="786527" y="2359581"/>
            <a:ext cx="3673078" cy="2029301"/>
          </a:xfrm>
          <a:prstGeom prst="roundRect">
            <a:avLst>
              <a:gd name="adj" fmla="val 4652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" name="Text 2"/>
          <p:cNvSpPr/>
          <p:nvPr/>
        </p:nvSpPr>
        <p:spPr>
          <a:xfrm>
            <a:off x="1018818" y="2591872"/>
            <a:ext cx="2809280" cy="3512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Le </a:t>
            </a:r>
            <a:r>
              <a:rPr lang="en-US" sz="2200" b="1" dirty="0" err="1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Défi</a:t>
            </a: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 </a:t>
            </a:r>
            <a:endParaRPr lang="en-US" sz="2200" dirty="0"/>
          </a:p>
        </p:txBody>
      </p:sp>
      <p:sp>
        <p:nvSpPr>
          <p:cNvPr id="6" name="Text 3"/>
          <p:cNvSpPr/>
          <p:nvPr/>
        </p:nvSpPr>
        <p:spPr>
          <a:xfrm>
            <a:off x="1018818" y="3077885"/>
            <a:ext cx="3208496" cy="107870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Une </a:t>
            </a:r>
            <a:r>
              <a:rPr lang="en-US" sz="1750" dirty="0" err="1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compétition</a:t>
            </a: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 </a:t>
            </a:r>
            <a:r>
              <a:rPr lang="en-US" sz="1750" dirty="0" err="1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mettant</a:t>
            </a: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 à l'épreuve les meilleures équipes de 1-SI.</a:t>
            </a:r>
            <a:endParaRPr lang="en-US" sz="1750" dirty="0"/>
          </a:p>
        </p:txBody>
      </p:sp>
      <p:sp>
        <p:nvSpPr>
          <p:cNvPr id="7" name="Shape 4"/>
          <p:cNvSpPr/>
          <p:nvPr/>
        </p:nvSpPr>
        <p:spPr>
          <a:xfrm>
            <a:off x="4684276" y="2359581"/>
            <a:ext cx="3673197" cy="2029301"/>
          </a:xfrm>
          <a:prstGeom prst="roundRect">
            <a:avLst>
              <a:gd name="adj" fmla="val 4652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" name="Text 5"/>
          <p:cNvSpPr/>
          <p:nvPr/>
        </p:nvSpPr>
        <p:spPr>
          <a:xfrm>
            <a:off x="4916567" y="2591872"/>
            <a:ext cx="2809280" cy="3512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Lycée Jean Moulin</a:t>
            </a:r>
            <a:endParaRPr lang="en-US" sz="2200" dirty="0"/>
          </a:p>
        </p:txBody>
      </p:sp>
      <p:sp>
        <p:nvSpPr>
          <p:cNvPr id="9" name="Text 6"/>
          <p:cNvSpPr/>
          <p:nvPr/>
        </p:nvSpPr>
        <p:spPr>
          <a:xfrm>
            <a:off x="4916567" y="3077885"/>
            <a:ext cx="3208615" cy="107870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Événement organisé entre avril et mai dans des installations de pointe.</a:t>
            </a:r>
            <a:endParaRPr lang="en-US" sz="1750" dirty="0"/>
          </a:p>
        </p:txBody>
      </p:sp>
      <p:sp>
        <p:nvSpPr>
          <p:cNvPr id="10" name="Shape 7"/>
          <p:cNvSpPr/>
          <p:nvPr/>
        </p:nvSpPr>
        <p:spPr>
          <a:xfrm>
            <a:off x="786527" y="4613553"/>
            <a:ext cx="7570946" cy="1669732"/>
          </a:xfrm>
          <a:prstGeom prst="roundRect">
            <a:avLst>
              <a:gd name="adj" fmla="val 5653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1" name="Text 8"/>
          <p:cNvSpPr/>
          <p:nvPr/>
        </p:nvSpPr>
        <p:spPr>
          <a:xfrm>
            <a:off x="1018818" y="4845844"/>
            <a:ext cx="4879062" cy="3512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Véhicules électriques télécommandés</a:t>
            </a:r>
            <a:endParaRPr lang="en-US" sz="2200" dirty="0"/>
          </a:p>
        </p:txBody>
      </p:sp>
      <p:sp>
        <p:nvSpPr>
          <p:cNvPr id="12" name="Text 9"/>
          <p:cNvSpPr/>
          <p:nvPr/>
        </p:nvSpPr>
        <p:spPr>
          <a:xfrm>
            <a:off x="1018818" y="5331857"/>
            <a:ext cx="7106364" cy="71913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Conception autonome respectant un cahier des charges technique.</a:t>
            </a:r>
            <a:endParaRPr lang="en-US" sz="1750" dirty="0"/>
          </a:p>
        </p:txBody>
      </p:sp>
      <p:sp>
        <p:nvSpPr>
          <p:cNvPr id="13" name="Text 10"/>
          <p:cNvSpPr/>
          <p:nvPr/>
        </p:nvSpPr>
        <p:spPr>
          <a:xfrm>
            <a:off x="786527" y="6536055"/>
            <a:ext cx="7570946" cy="107870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Le règlement couvre la conception, la sécurité et les performances minimales à atteindre. Chaque équipe doit innover tout en respectant ces contraintes.</a:t>
            </a:r>
            <a:endParaRPr lang="en-US" sz="17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1085493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Objectifs du Projet</a:t>
            </a:r>
            <a:endParaRPr lang="en-US" sz="4450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3790" y="2134433"/>
            <a:ext cx="1134070" cy="1669852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2154674" y="236124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Objectif Technique</a:t>
            </a:r>
            <a:endParaRPr lang="en-US" sz="2200" dirty="0"/>
          </a:p>
        </p:txBody>
      </p:sp>
      <p:sp>
        <p:nvSpPr>
          <p:cNvPr id="6" name="Text 2"/>
          <p:cNvSpPr/>
          <p:nvPr/>
        </p:nvSpPr>
        <p:spPr>
          <a:xfrm>
            <a:off x="2154674" y="2851666"/>
            <a:ext cx="6195536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Concevoir un véhicule performant répondant aux exigences de sécurité et d'efficacité énergétique.</a:t>
            </a:r>
            <a:endParaRPr lang="en-US" sz="175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3790" y="3804285"/>
            <a:ext cx="1134070" cy="1669852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2154674" y="4031099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Objectif Stratégique</a:t>
            </a:r>
            <a:endParaRPr lang="en-US" sz="2200" dirty="0"/>
          </a:p>
        </p:txBody>
      </p:sp>
      <p:sp>
        <p:nvSpPr>
          <p:cNvPr id="9" name="Text 4"/>
          <p:cNvSpPr/>
          <p:nvPr/>
        </p:nvSpPr>
        <p:spPr>
          <a:xfrm>
            <a:off x="2154674" y="4521517"/>
            <a:ext cx="6195536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Développer une stratégie de course optimisée incluant la gestion des ressources et tactiques sur circuit.</a:t>
            </a:r>
            <a:endParaRPr lang="en-US" sz="1750" dirty="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3790" y="5474137"/>
            <a:ext cx="1134070" cy="1669852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2154674" y="5700951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Objectif Éducatif</a:t>
            </a:r>
            <a:endParaRPr lang="en-US" sz="2200" dirty="0"/>
          </a:p>
        </p:txBody>
      </p:sp>
      <p:sp>
        <p:nvSpPr>
          <p:cNvPr id="12" name="Text 6"/>
          <p:cNvSpPr/>
          <p:nvPr/>
        </p:nvSpPr>
        <p:spPr>
          <a:xfrm>
            <a:off x="2154674" y="6191369"/>
            <a:ext cx="6195536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Acquérir des compétences en mécanique, électronique, programmation et gestion de projet.</a:t>
            </a:r>
            <a:endParaRPr lang="en-US" sz="17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942023"/>
            <a:ext cx="6091118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Équipe et Organisation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1857256" y="2291715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Équipe Mécanique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793790" y="2782133"/>
            <a:ext cx="3898702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Conception du châssis</a:t>
            </a:r>
            <a:endParaRPr lang="en-US" sz="1750" dirty="0"/>
          </a:p>
        </p:txBody>
      </p:sp>
      <p:sp>
        <p:nvSpPr>
          <p:cNvPr id="5" name="Text 3"/>
          <p:cNvSpPr/>
          <p:nvPr/>
        </p:nvSpPr>
        <p:spPr>
          <a:xfrm>
            <a:off x="793790" y="3224332"/>
            <a:ext cx="3898702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Assemblage des éléments</a:t>
            </a:r>
            <a:endParaRPr lang="en-US" sz="1750" dirty="0"/>
          </a:p>
        </p:txBody>
      </p:sp>
      <p:sp>
        <p:nvSpPr>
          <p:cNvPr id="6" name="Text 4"/>
          <p:cNvSpPr/>
          <p:nvPr/>
        </p:nvSpPr>
        <p:spPr>
          <a:xfrm>
            <a:off x="793790" y="3666530"/>
            <a:ext cx="3898702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Test moteur et suspension</a:t>
            </a:r>
            <a:endParaRPr lang="en-US" sz="1750" dirty="0"/>
          </a:p>
        </p:txBody>
      </p:sp>
      <p:pic>
        <p:nvPicPr>
          <p:cNvPr id="7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2653" y="2104430"/>
            <a:ext cx="4564975" cy="4564975"/>
          </a:xfrm>
          <a:prstGeom prst="rect">
            <a:avLst/>
          </a:prstGeom>
        </p:spPr>
      </p:pic>
      <p:pic>
        <p:nvPicPr>
          <p:cNvPr id="8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5633" y="3044904"/>
            <a:ext cx="339328" cy="424220"/>
          </a:xfrm>
          <a:prstGeom prst="rect">
            <a:avLst/>
          </a:prstGeom>
        </p:spPr>
      </p:pic>
      <p:sp>
        <p:nvSpPr>
          <p:cNvPr id="9" name="Text 5"/>
          <p:cNvSpPr/>
          <p:nvPr/>
        </p:nvSpPr>
        <p:spPr>
          <a:xfrm>
            <a:off x="9937790" y="2291715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Équipe Électronique</a:t>
            </a:r>
            <a:endParaRPr lang="en-US" sz="2200" dirty="0"/>
          </a:p>
        </p:txBody>
      </p:sp>
      <p:sp>
        <p:nvSpPr>
          <p:cNvPr id="10" name="Text 6"/>
          <p:cNvSpPr/>
          <p:nvPr/>
        </p:nvSpPr>
        <p:spPr>
          <a:xfrm>
            <a:off x="9937790" y="2782133"/>
            <a:ext cx="38988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Systèmes embarqués</a:t>
            </a:r>
            <a:endParaRPr lang="en-US" sz="1750" dirty="0"/>
          </a:p>
        </p:txBody>
      </p:sp>
      <p:sp>
        <p:nvSpPr>
          <p:cNvPr id="11" name="Text 7"/>
          <p:cNvSpPr/>
          <p:nvPr/>
        </p:nvSpPr>
        <p:spPr>
          <a:xfrm>
            <a:off x="9937790" y="3224332"/>
            <a:ext cx="38988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Capteurs</a:t>
            </a:r>
            <a:endParaRPr lang="en-US" sz="1750" dirty="0"/>
          </a:p>
        </p:txBody>
      </p:sp>
      <p:sp>
        <p:nvSpPr>
          <p:cNvPr id="12" name="Text 8"/>
          <p:cNvSpPr/>
          <p:nvPr/>
        </p:nvSpPr>
        <p:spPr>
          <a:xfrm>
            <a:off x="9937790" y="3666530"/>
            <a:ext cx="38988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Communication</a:t>
            </a:r>
            <a:endParaRPr lang="en-US" sz="1750" dirty="0"/>
          </a:p>
        </p:txBody>
      </p:sp>
      <p:pic>
        <p:nvPicPr>
          <p:cNvPr id="13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32653" y="2104430"/>
            <a:ext cx="4564975" cy="4564975"/>
          </a:xfrm>
          <a:prstGeom prst="rect">
            <a:avLst/>
          </a:prstGeom>
        </p:spPr>
      </p:pic>
      <p:pic>
        <p:nvPicPr>
          <p:cNvPr id="14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75201" y="3044904"/>
            <a:ext cx="339328" cy="424220"/>
          </a:xfrm>
          <a:prstGeom prst="rect">
            <a:avLst/>
          </a:prstGeom>
        </p:spPr>
      </p:pic>
      <p:sp>
        <p:nvSpPr>
          <p:cNvPr id="15" name="Text 9"/>
          <p:cNvSpPr/>
          <p:nvPr/>
        </p:nvSpPr>
        <p:spPr>
          <a:xfrm>
            <a:off x="9937790" y="4744283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Équipe Logiciel</a:t>
            </a:r>
            <a:endParaRPr lang="en-US" sz="2200" dirty="0"/>
          </a:p>
        </p:txBody>
      </p:sp>
      <p:sp>
        <p:nvSpPr>
          <p:cNvPr id="16" name="Text 10"/>
          <p:cNvSpPr/>
          <p:nvPr/>
        </p:nvSpPr>
        <p:spPr>
          <a:xfrm>
            <a:off x="9937790" y="5234702"/>
            <a:ext cx="38988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Programmation</a:t>
            </a:r>
            <a:endParaRPr lang="en-US" sz="1750" dirty="0"/>
          </a:p>
        </p:txBody>
      </p:sp>
      <p:sp>
        <p:nvSpPr>
          <p:cNvPr id="17" name="Text 11"/>
          <p:cNvSpPr/>
          <p:nvPr/>
        </p:nvSpPr>
        <p:spPr>
          <a:xfrm>
            <a:off x="9937790" y="5676900"/>
            <a:ext cx="38988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Analyse de données</a:t>
            </a:r>
            <a:endParaRPr lang="en-US" sz="1750" dirty="0"/>
          </a:p>
        </p:txBody>
      </p:sp>
      <p:sp>
        <p:nvSpPr>
          <p:cNvPr id="18" name="Text 12"/>
          <p:cNvSpPr/>
          <p:nvPr/>
        </p:nvSpPr>
        <p:spPr>
          <a:xfrm>
            <a:off x="9937790" y="6119098"/>
            <a:ext cx="38988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Optimisation performance</a:t>
            </a:r>
            <a:endParaRPr lang="en-US" sz="1750" dirty="0"/>
          </a:p>
        </p:txBody>
      </p:sp>
      <p:pic>
        <p:nvPicPr>
          <p:cNvPr id="19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32653" y="2104430"/>
            <a:ext cx="4564975" cy="4564975"/>
          </a:xfrm>
          <a:prstGeom prst="rect">
            <a:avLst/>
          </a:prstGeom>
        </p:spPr>
      </p:pic>
      <p:pic>
        <p:nvPicPr>
          <p:cNvPr id="20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75201" y="5304473"/>
            <a:ext cx="339328" cy="424220"/>
          </a:xfrm>
          <a:prstGeom prst="rect">
            <a:avLst/>
          </a:prstGeom>
        </p:spPr>
      </p:pic>
      <p:sp>
        <p:nvSpPr>
          <p:cNvPr id="21" name="Text 13"/>
          <p:cNvSpPr/>
          <p:nvPr/>
        </p:nvSpPr>
        <p:spPr>
          <a:xfrm>
            <a:off x="1857256" y="4744283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Équipe Logistique</a:t>
            </a:r>
            <a:endParaRPr lang="en-US" sz="2200" dirty="0"/>
          </a:p>
        </p:txBody>
      </p:sp>
      <p:sp>
        <p:nvSpPr>
          <p:cNvPr id="22" name="Text 14"/>
          <p:cNvSpPr/>
          <p:nvPr/>
        </p:nvSpPr>
        <p:spPr>
          <a:xfrm>
            <a:off x="793790" y="5234702"/>
            <a:ext cx="3898702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Montage</a:t>
            </a:r>
            <a:endParaRPr lang="en-US" sz="1750" dirty="0"/>
          </a:p>
        </p:txBody>
      </p:sp>
      <p:sp>
        <p:nvSpPr>
          <p:cNvPr id="23" name="Text 15"/>
          <p:cNvSpPr/>
          <p:nvPr/>
        </p:nvSpPr>
        <p:spPr>
          <a:xfrm>
            <a:off x="793790" y="5676900"/>
            <a:ext cx="3898702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Organisation des essais</a:t>
            </a:r>
            <a:endParaRPr lang="en-US" sz="1750" dirty="0"/>
          </a:p>
        </p:txBody>
      </p:sp>
      <p:sp>
        <p:nvSpPr>
          <p:cNvPr id="24" name="Text 16"/>
          <p:cNvSpPr/>
          <p:nvPr/>
        </p:nvSpPr>
        <p:spPr>
          <a:xfrm>
            <a:off x="793790" y="6119098"/>
            <a:ext cx="3898702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Course automobile</a:t>
            </a:r>
            <a:endParaRPr lang="en-US" sz="1750" dirty="0"/>
          </a:p>
        </p:txBody>
      </p:sp>
      <p:pic>
        <p:nvPicPr>
          <p:cNvPr id="25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032653" y="2104430"/>
            <a:ext cx="4564975" cy="4564975"/>
          </a:xfrm>
          <a:prstGeom prst="rect">
            <a:avLst/>
          </a:prstGeom>
        </p:spPr>
      </p:pic>
      <p:pic>
        <p:nvPicPr>
          <p:cNvPr id="26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15633" y="5304473"/>
            <a:ext cx="339328" cy="424220"/>
          </a:xfrm>
          <a:prstGeom prst="rect">
            <a:avLst/>
          </a:prstGeom>
        </p:spPr>
      </p:pic>
      <p:sp>
        <p:nvSpPr>
          <p:cNvPr id="27" name="Text 17"/>
          <p:cNvSpPr/>
          <p:nvPr/>
        </p:nvSpPr>
        <p:spPr>
          <a:xfrm>
            <a:off x="793790" y="6924556"/>
            <a:ext cx="130428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Chaque membre contribue selon ses compétences sous la supervision du chef de projet.</a:t>
            </a:r>
            <a:endParaRPr lang="en-US" sz="1750" dirty="0"/>
          </a:p>
        </p:txBody>
      </p:sp>
      <p:pic>
        <p:nvPicPr>
          <p:cNvPr id="28" name="Picture 2">
            <a:extLst>
              <a:ext uri="{FF2B5EF4-FFF2-40B4-BE49-F238E27FC236}">
                <a16:creationId xmlns:a16="http://schemas.microsoft.com/office/drawing/2014/main" id="{98553758-402A-9B79-1BF7-25FF92F803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75741" y="6853397"/>
            <a:ext cx="1754659" cy="1376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742593"/>
            <a:ext cx="4820007" cy="602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700"/>
              </a:lnSpc>
              <a:buNone/>
            </a:pPr>
            <a:r>
              <a:rPr lang="en-US" sz="375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Phases du Projet</a:t>
            </a:r>
            <a:endParaRPr lang="en-US" sz="3750" dirty="0"/>
          </a:p>
        </p:txBody>
      </p:sp>
      <p:sp>
        <p:nvSpPr>
          <p:cNvPr id="3" name="Shape 1"/>
          <p:cNvSpPr/>
          <p:nvPr/>
        </p:nvSpPr>
        <p:spPr>
          <a:xfrm>
            <a:off x="7303770" y="1730573"/>
            <a:ext cx="22860" cy="5756315"/>
          </a:xfrm>
          <a:prstGeom prst="roundRect">
            <a:avLst>
              <a:gd name="adj" fmla="val 354232"/>
            </a:avLst>
          </a:prstGeom>
          <a:solidFill>
            <a:srgbClr val="BDB8DF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4" name="Shape 2"/>
          <p:cNvSpPr/>
          <p:nvPr/>
        </p:nvSpPr>
        <p:spPr>
          <a:xfrm>
            <a:off x="6542782" y="1935956"/>
            <a:ext cx="578406" cy="22860"/>
          </a:xfrm>
          <a:prstGeom prst="roundRect">
            <a:avLst>
              <a:gd name="adj" fmla="val 354232"/>
            </a:avLst>
          </a:prstGeom>
          <a:solidFill>
            <a:srgbClr val="BDB8DF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5" name="Shape 3"/>
          <p:cNvSpPr/>
          <p:nvPr/>
        </p:nvSpPr>
        <p:spPr>
          <a:xfrm>
            <a:off x="7098328" y="1730573"/>
            <a:ext cx="433745" cy="433745"/>
          </a:xfrm>
          <a:prstGeom prst="roundRect">
            <a:avLst>
              <a:gd name="adj" fmla="val 18669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Text 4"/>
          <p:cNvSpPr/>
          <p:nvPr/>
        </p:nvSpPr>
        <p:spPr>
          <a:xfrm>
            <a:off x="7170539" y="1766649"/>
            <a:ext cx="289203" cy="3614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250"/>
              </a:lnSpc>
              <a:buNone/>
            </a:pPr>
            <a:r>
              <a:rPr lang="en-US" sz="225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1</a:t>
            </a:r>
            <a:endParaRPr lang="en-US" sz="2250" dirty="0"/>
          </a:p>
        </p:txBody>
      </p:sp>
      <p:sp>
        <p:nvSpPr>
          <p:cNvPr id="7" name="Text 5"/>
          <p:cNvSpPr/>
          <p:nvPr/>
        </p:nvSpPr>
        <p:spPr>
          <a:xfrm>
            <a:off x="3062526" y="1796772"/>
            <a:ext cx="3288744" cy="3012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350"/>
              </a:lnSpc>
              <a:buNone/>
            </a:pPr>
            <a:r>
              <a:rPr lang="en-US" sz="1850" b="1" dirty="0" err="1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Créativité</a:t>
            </a:r>
            <a:r>
              <a:rPr lang="en-US" sz="185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, Recherche et Développement</a:t>
            </a:r>
            <a:endParaRPr lang="en-US" sz="1850" dirty="0"/>
          </a:p>
        </p:txBody>
      </p:sp>
      <p:sp>
        <p:nvSpPr>
          <p:cNvPr id="8" name="Text 6"/>
          <p:cNvSpPr/>
          <p:nvPr/>
        </p:nvSpPr>
        <p:spPr>
          <a:xfrm>
            <a:off x="793790" y="2213610"/>
            <a:ext cx="5557480" cy="6167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ts val="2400"/>
              </a:lnSpc>
              <a:buNone/>
            </a:pPr>
            <a:r>
              <a:rPr lang="en-US" sz="150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Analyse des règlements et exploration des solutions innovantes pour optimiser notre approche.</a:t>
            </a:r>
            <a:endParaRPr lang="en-US" sz="1500" dirty="0"/>
          </a:p>
        </p:txBody>
      </p:sp>
      <p:sp>
        <p:nvSpPr>
          <p:cNvPr id="9" name="Shape 7"/>
          <p:cNvSpPr/>
          <p:nvPr/>
        </p:nvSpPr>
        <p:spPr>
          <a:xfrm>
            <a:off x="7509212" y="3092648"/>
            <a:ext cx="578406" cy="22860"/>
          </a:xfrm>
          <a:prstGeom prst="roundRect">
            <a:avLst>
              <a:gd name="adj" fmla="val 354232"/>
            </a:avLst>
          </a:prstGeom>
          <a:solidFill>
            <a:srgbClr val="BDB8DF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0" name="Shape 8"/>
          <p:cNvSpPr/>
          <p:nvPr/>
        </p:nvSpPr>
        <p:spPr>
          <a:xfrm>
            <a:off x="7098328" y="2887266"/>
            <a:ext cx="433745" cy="433745"/>
          </a:xfrm>
          <a:prstGeom prst="roundRect">
            <a:avLst>
              <a:gd name="adj" fmla="val 18669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1" name="Text 9"/>
          <p:cNvSpPr/>
          <p:nvPr/>
        </p:nvSpPr>
        <p:spPr>
          <a:xfrm>
            <a:off x="7170539" y="2923342"/>
            <a:ext cx="289203" cy="3614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250"/>
              </a:lnSpc>
              <a:buNone/>
            </a:pPr>
            <a:r>
              <a:rPr lang="en-US" sz="225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2</a:t>
            </a:r>
            <a:endParaRPr lang="en-US" sz="2250" dirty="0"/>
          </a:p>
        </p:txBody>
      </p:sp>
      <p:sp>
        <p:nvSpPr>
          <p:cNvPr id="12" name="Text 10"/>
          <p:cNvSpPr/>
          <p:nvPr/>
        </p:nvSpPr>
        <p:spPr>
          <a:xfrm>
            <a:off x="8279130" y="2953464"/>
            <a:ext cx="2815471" cy="3012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85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Conception et Simulation</a:t>
            </a:r>
            <a:endParaRPr lang="en-US" sz="1850" dirty="0"/>
          </a:p>
        </p:txBody>
      </p:sp>
      <p:sp>
        <p:nvSpPr>
          <p:cNvPr id="13" name="Text 11"/>
          <p:cNvSpPr/>
          <p:nvPr/>
        </p:nvSpPr>
        <p:spPr>
          <a:xfrm>
            <a:off x="8279130" y="3370302"/>
            <a:ext cx="5557480" cy="6167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50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Utilisation de logiciels CAO pour modéliser le véhicule et simuler son comportement.</a:t>
            </a:r>
            <a:endParaRPr lang="en-US" sz="1500" dirty="0"/>
          </a:p>
        </p:txBody>
      </p:sp>
      <p:sp>
        <p:nvSpPr>
          <p:cNvPr id="14" name="Shape 12"/>
          <p:cNvSpPr/>
          <p:nvPr/>
        </p:nvSpPr>
        <p:spPr>
          <a:xfrm>
            <a:off x="6542782" y="4089678"/>
            <a:ext cx="578406" cy="22860"/>
          </a:xfrm>
          <a:prstGeom prst="roundRect">
            <a:avLst>
              <a:gd name="adj" fmla="val 354232"/>
            </a:avLst>
          </a:prstGeom>
          <a:solidFill>
            <a:srgbClr val="BDB8DF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5" name="Shape 13"/>
          <p:cNvSpPr/>
          <p:nvPr/>
        </p:nvSpPr>
        <p:spPr>
          <a:xfrm>
            <a:off x="7098328" y="3884295"/>
            <a:ext cx="433745" cy="433745"/>
          </a:xfrm>
          <a:prstGeom prst="roundRect">
            <a:avLst>
              <a:gd name="adj" fmla="val 18669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6" name="Text 14"/>
          <p:cNvSpPr/>
          <p:nvPr/>
        </p:nvSpPr>
        <p:spPr>
          <a:xfrm>
            <a:off x="7170539" y="3920371"/>
            <a:ext cx="289203" cy="3614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250"/>
              </a:lnSpc>
              <a:buNone/>
            </a:pPr>
            <a:r>
              <a:rPr lang="en-US" sz="225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3</a:t>
            </a:r>
            <a:endParaRPr lang="en-US" sz="2250" dirty="0"/>
          </a:p>
        </p:txBody>
      </p:sp>
      <p:sp>
        <p:nvSpPr>
          <p:cNvPr id="17" name="Text 15"/>
          <p:cNvSpPr/>
          <p:nvPr/>
        </p:nvSpPr>
        <p:spPr>
          <a:xfrm>
            <a:off x="3443288" y="3950494"/>
            <a:ext cx="2907983" cy="3012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350"/>
              </a:lnSpc>
              <a:buNone/>
            </a:pPr>
            <a:r>
              <a:rPr lang="en-US" sz="185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Fabrication et Intégration</a:t>
            </a:r>
            <a:endParaRPr lang="en-US" sz="1850" dirty="0"/>
          </a:p>
        </p:txBody>
      </p:sp>
      <p:sp>
        <p:nvSpPr>
          <p:cNvPr id="18" name="Text 16"/>
          <p:cNvSpPr/>
          <p:nvPr/>
        </p:nvSpPr>
        <p:spPr>
          <a:xfrm>
            <a:off x="793790" y="4367332"/>
            <a:ext cx="5557480" cy="6167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ts val="2400"/>
              </a:lnSpc>
              <a:buNone/>
            </a:pPr>
            <a:r>
              <a:rPr lang="en-US" sz="150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Assemblage méthodique des composants mécaniques et électroniques selon les plans établis.</a:t>
            </a:r>
            <a:endParaRPr lang="en-US" sz="1500" dirty="0"/>
          </a:p>
        </p:txBody>
      </p:sp>
      <p:sp>
        <p:nvSpPr>
          <p:cNvPr id="19" name="Shape 17"/>
          <p:cNvSpPr/>
          <p:nvPr/>
        </p:nvSpPr>
        <p:spPr>
          <a:xfrm>
            <a:off x="7509212" y="5086707"/>
            <a:ext cx="578406" cy="22860"/>
          </a:xfrm>
          <a:prstGeom prst="roundRect">
            <a:avLst>
              <a:gd name="adj" fmla="val 354232"/>
            </a:avLst>
          </a:prstGeom>
          <a:solidFill>
            <a:srgbClr val="BDB8DF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0" name="Shape 18"/>
          <p:cNvSpPr/>
          <p:nvPr/>
        </p:nvSpPr>
        <p:spPr>
          <a:xfrm>
            <a:off x="7098328" y="4881324"/>
            <a:ext cx="433745" cy="433745"/>
          </a:xfrm>
          <a:prstGeom prst="roundRect">
            <a:avLst>
              <a:gd name="adj" fmla="val 18669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1" name="Text 19"/>
          <p:cNvSpPr/>
          <p:nvPr/>
        </p:nvSpPr>
        <p:spPr>
          <a:xfrm>
            <a:off x="7170539" y="4917400"/>
            <a:ext cx="289203" cy="3614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250"/>
              </a:lnSpc>
              <a:buNone/>
            </a:pPr>
            <a:r>
              <a:rPr lang="en-US" sz="225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4</a:t>
            </a:r>
            <a:endParaRPr lang="en-US" sz="2250" dirty="0"/>
          </a:p>
        </p:txBody>
      </p:sp>
      <p:sp>
        <p:nvSpPr>
          <p:cNvPr id="22" name="Text 20"/>
          <p:cNvSpPr/>
          <p:nvPr/>
        </p:nvSpPr>
        <p:spPr>
          <a:xfrm>
            <a:off x="8279130" y="4947523"/>
            <a:ext cx="2409944" cy="3012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85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Tests et Validation</a:t>
            </a:r>
            <a:endParaRPr lang="en-US" sz="1850" dirty="0"/>
          </a:p>
        </p:txBody>
      </p:sp>
      <p:sp>
        <p:nvSpPr>
          <p:cNvPr id="23" name="Text 21"/>
          <p:cNvSpPr/>
          <p:nvPr/>
        </p:nvSpPr>
        <p:spPr>
          <a:xfrm>
            <a:off x="8279130" y="5364361"/>
            <a:ext cx="5557480" cy="6167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50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Essais sur piste pour ajuster les performances et corriger les éventuels défauts.</a:t>
            </a:r>
            <a:endParaRPr lang="en-US" sz="1500" dirty="0"/>
          </a:p>
        </p:txBody>
      </p:sp>
      <p:sp>
        <p:nvSpPr>
          <p:cNvPr id="24" name="Shape 22"/>
          <p:cNvSpPr/>
          <p:nvPr/>
        </p:nvSpPr>
        <p:spPr>
          <a:xfrm>
            <a:off x="6542782" y="6083737"/>
            <a:ext cx="578406" cy="22860"/>
          </a:xfrm>
          <a:prstGeom prst="roundRect">
            <a:avLst>
              <a:gd name="adj" fmla="val 354232"/>
            </a:avLst>
          </a:prstGeom>
          <a:solidFill>
            <a:srgbClr val="BDB8DF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5" name="Shape 23"/>
          <p:cNvSpPr/>
          <p:nvPr/>
        </p:nvSpPr>
        <p:spPr>
          <a:xfrm>
            <a:off x="7098328" y="5878354"/>
            <a:ext cx="433745" cy="433745"/>
          </a:xfrm>
          <a:prstGeom prst="roundRect">
            <a:avLst>
              <a:gd name="adj" fmla="val 18669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6" name="Text 24"/>
          <p:cNvSpPr/>
          <p:nvPr/>
        </p:nvSpPr>
        <p:spPr>
          <a:xfrm>
            <a:off x="7170539" y="5914430"/>
            <a:ext cx="289203" cy="3614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250"/>
              </a:lnSpc>
              <a:buNone/>
            </a:pPr>
            <a:r>
              <a:rPr lang="en-US" sz="225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5</a:t>
            </a:r>
            <a:endParaRPr lang="en-US" sz="2250" dirty="0"/>
          </a:p>
        </p:txBody>
      </p:sp>
      <p:sp>
        <p:nvSpPr>
          <p:cNvPr id="27" name="Text 25"/>
          <p:cNvSpPr/>
          <p:nvPr/>
        </p:nvSpPr>
        <p:spPr>
          <a:xfrm>
            <a:off x="3941326" y="5944553"/>
            <a:ext cx="2409944" cy="3012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350"/>
              </a:lnSpc>
              <a:buNone/>
            </a:pPr>
            <a:r>
              <a:rPr lang="en-US" sz="185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Compétition</a:t>
            </a:r>
            <a:endParaRPr lang="en-US" sz="1850" dirty="0"/>
          </a:p>
        </p:txBody>
      </p:sp>
      <p:sp>
        <p:nvSpPr>
          <p:cNvPr id="28" name="Text 26"/>
          <p:cNvSpPr/>
          <p:nvPr/>
        </p:nvSpPr>
        <p:spPr>
          <a:xfrm>
            <a:off x="793790" y="6361390"/>
            <a:ext cx="5557480" cy="6167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ts val="2400"/>
              </a:lnSpc>
              <a:buNone/>
            </a:pPr>
            <a:r>
              <a:rPr lang="en-US" sz="150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Participation active avec suivi en temps réel pour </a:t>
            </a:r>
            <a:r>
              <a:rPr lang="en-US" sz="1500" dirty="0" err="1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optimiser</a:t>
            </a:r>
            <a:r>
              <a:rPr lang="en-US" sz="150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 </a:t>
            </a:r>
            <a:r>
              <a:rPr lang="en-US" sz="1500" dirty="0" err="1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vos</a:t>
            </a:r>
            <a:r>
              <a:rPr lang="en-US" sz="150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 résultats.</a:t>
            </a:r>
            <a:endParaRPr lang="en-US" sz="1500" dirty="0"/>
          </a:p>
        </p:txBody>
      </p:sp>
      <p:pic>
        <p:nvPicPr>
          <p:cNvPr id="29" name="Picture 2">
            <a:extLst>
              <a:ext uri="{FF2B5EF4-FFF2-40B4-BE49-F238E27FC236}">
                <a16:creationId xmlns:a16="http://schemas.microsoft.com/office/drawing/2014/main" id="{C10C09FE-3660-BA8C-8C68-FFFA918859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75741" y="6853397"/>
            <a:ext cx="1754659" cy="1376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28424" y="572333"/>
            <a:ext cx="5203269" cy="6503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100"/>
              </a:lnSpc>
              <a:buNone/>
            </a:pPr>
            <a:r>
              <a:rPr lang="en-US" sz="405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Résultats Attendus</a:t>
            </a:r>
            <a:endParaRPr lang="en-US" sz="4050" dirty="0"/>
          </a:p>
        </p:txBody>
      </p:sp>
      <p:sp>
        <p:nvSpPr>
          <p:cNvPr id="3" name="Shape 1"/>
          <p:cNvSpPr/>
          <p:nvPr/>
        </p:nvSpPr>
        <p:spPr>
          <a:xfrm>
            <a:off x="728424" y="1768912"/>
            <a:ext cx="468273" cy="468273"/>
          </a:xfrm>
          <a:prstGeom prst="roundRect">
            <a:avLst>
              <a:gd name="adj" fmla="val 18668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" name="Text 2"/>
          <p:cNvSpPr/>
          <p:nvPr/>
        </p:nvSpPr>
        <p:spPr>
          <a:xfrm>
            <a:off x="1404818" y="1840349"/>
            <a:ext cx="2601635" cy="32516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Véhicule performant</a:t>
            </a:r>
            <a:endParaRPr lang="en-US" sz="2000" dirty="0"/>
          </a:p>
        </p:txBody>
      </p:sp>
      <p:sp>
        <p:nvSpPr>
          <p:cNvPr id="5" name="Text 3"/>
          <p:cNvSpPr/>
          <p:nvPr/>
        </p:nvSpPr>
        <p:spPr>
          <a:xfrm>
            <a:off x="1404818" y="2373630"/>
            <a:ext cx="5656540" cy="66579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60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Finaliser une voiture conforme au règlement et techniquement optimisée.</a:t>
            </a:r>
            <a:endParaRPr lang="en-US" sz="1600" dirty="0"/>
          </a:p>
        </p:txBody>
      </p:sp>
      <p:sp>
        <p:nvSpPr>
          <p:cNvPr id="6" name="Shape 4"/>
          <p:cNvSpPr/>
          <p:nvPr/>
        </p:nvSpPr>
        <p:spPr>
          <a:xfrm>
            <a:off x="728424" y="3455670"/>
            <a:ext cx="468273" cy="468273"/>
          </a:xfrm>
          <a:prstGeom prst="roundRect">
            <a:avLst>
              <a:gd name="adj" fmla="val 18668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" name="Text 5"/>
          <p:cNvSpPr/>
          <p:nvPr/>
        </p:nvSpPr>
        <p:spPr>
          <a:xfrm>
            <a:off x="1404818" y="3527108"/>
            <a:ext cx="3356253" cy="32516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Acquisition de compétences</a:t>
            </a:r>
            <a:endParaRPr lang="en-US" sz="2000" dirty="0"/>
          </a:p>
        </p:txBody>
      </p:sp>
      <p:sp>
        <p:nvSpPr>
          <p:cNvPr id="8" name="Text 6"/>
          <p:cNvSpPr/>
          <p:nvPr/>
        </p:nvSpPr>
        <p:spPr>
          <a:xfrm>
            <a:off x="1404818" y="4060388"/>
            <a:ext cx="5656540" cy="66579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60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Maîtriser de nouvelles connaissances techniques et organisationnelles.</a:t>
            </a:r>
            <a:endParaRPr lang="en-US" sz="1600" dirty="0"/>
          </a:p>
        </p:txBody>
      </p:sp>
      <p:sp>
        <p:nvSpPr>
          <p:cNvPr id="9" name="Shape 7"/>
          <p:cNvSpPr/>
          <p:nvPr/>
        </p:nvSpPr>
        <p:spPr>
          <a:xfrm>
            <a:off x="728424" y="5142428"/>
            <a:ext cx="468273" cy="468273"/>
          </a:xfrm>
          <a:prstGeom prst="roundRect">
            <a:avLst>
              <a:gd name="adj" fmla="val 18668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0" name="Text 8"/>
          <p:cNvSpPr/>
          <p:nvPr/>
        </p:nvSpPr>
        <p:spPr>
          <a:xfrm>
            <a:off x="1404818" y="5213866"/>
            <a:ext cx="2601635" cy="32516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Bon classement</a:t>
            </a:r>
            <a:endParaRPr lang="en-US" sz="2000" dirty="0"/>
          </a:p>
        </p:txBody>
      </p:sp>
      <p:sp>
        <p:nvSpPr>
          <p:cNvPr id="11" name="Text 9"/>
          <p:cNvSpPr/>
          <p:nvPr/>
        </p:nvSpPr>
        <p:spPr>
          <a:xfrm>
            <a:off x="1404818" y="5747147"/>
            <a:ext cx="5656540" cy="66579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60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Atteindre une position honorable dans le classement final de la compétition.</a:t>
            </a:r>
            <a:endParaRPr lang="en-US" sz="1600" dirty="0"/>
          </a:p>
        </p:txBody>
      </p:sp>
      <p:pic>
        <p:nvPicPr>
          <p:cNvPr id="1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81208" y="964536"/>
            <a:ext cx="3844374" cy="2076786"/>
          </a:xfrm>
          <a:prstGeom prst="rect">
            <a:avLst/>
          </a:prstGeom>
        </p:spPr>
      </p:pic>
      <p:sp>
        <p:nvSpPr>
          <p:cNvPr id="13" name="Text 10"/>
          <p:cNvSpPr/>
          <p:nvPr/>
        </p:nvSpPr>
        <p:spPr>
          <a:xfrm>
            <a:off x="8389219" y="3554442"/>
            <a:ext cx="2601635" cy="32516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80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Livrables du projet</a:t>
            </a:r>
            <a:endParaRPr lang="en-US" sz="2800" dirty="0"/>
          </a:p>
        </p:txBody>
      </p:sp>
      <p:sp>
        <p:nvSpPr>
          <p:cNvPr id="14" name="Text 11"/>
          <p:cNvSpPr/>
          <p:nvPr/>
        </p:nvSpPr>
        <p:spPr>
          <a:xfrm>
            <a:off x="8003680" y="4059823"/>
            <a:ext cx="6626719" cy="503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600"/>
              </a:lnSpc>
              <a:buSzPct val="100000"/>
              <a:buChar char="•"/>
            </a:pPr>
            <a:r>
              <a:rPr lang="en-US" sz="2800" dirty="0">
                <a:solidFill>
                  <a:srgbClr val="FF0000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Cahier des charges fonctionnelles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15" name="Text 12"/>
          <p:cNvSpPr/>
          <p:nvPr/>
        </p:nvSpPr>
        <p:spPr>
          <a:xfrm>
            <a:off x="8003680" y="4465469"/>
            <a:ext cx="6626719" cy="503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600"/>
              </a:lnSpc>
              <a:buSzPct val="100000"/>
              <a:buChar char="•"/>
            </a:pPr>
            <a:r>
              <a:rPr lang="en-US" sz="2800" dirty="0">
                <a:solidFill>
                  <a:srgbClr val="FF0000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Organisation et planning détaillé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16" name="Text 13"/>
          <p:cNvSpPr/>
          <p:nvPr/>
        </p:nvSpPr>
        <p:spPr>
          <a:xfrm>
            <a:off x="8003680" y="4871115"/>
            <a:ext cx="6626719" cy="503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600"/>
              </a:lnSpc>
              <a:buSzPct val="100000"/>
              <a:buChar char="•"/>
            </a:pPr>
            <a:r>
              <a:rPr lang="en-US" sz="2800" dirty="0">
                <a:solidFill>
                  <a:srgbClr val="FF0000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Documents de conception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17" name="Text 14"/>
          <p:cNvSpPr/>
          <p:nvPr/>
        </p:nvSpPr>
        <p:spPr>
          <a:xfrm>
            <a:off x="8003680" y="5276761"/>
            <a:ext cx="6626719" cy="503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600"/>
              </a:lnSpc>
              <a:buSzPct val="100000"/>
              <a:buChar char="•"/>
            </a:pPr>
            <a:r>
              <a:rPr lang="en-US" sz="2800" dirty="0">
                <a:solidFill>
                  <a:srgbClr val="FF0000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Logo personnalisé de l'équipe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18" name="Text 15"/>
          <p:cNvSpPr/>
          <p:nvPr/>
        </p:nvSpPr>
        <p:spPr>
          <a:xfrm>
            <a:off x="8003680" y="5682407"/>
            <a:ext cx="6626719" cy="503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600"/>
              </a:lnSpc>
              <a:buSzPct val="100000"/>
              <a:buChar char="•"/>
            </a:pPr>
            <a:r>
              <a:rPr lang="en-US" sz="2800" dirty="0">
                <a:solidFill>
                  <a:srgbClr val="FF0000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Vidéo de présentation (180s)</a:t>
            </a:r>
            <a:endParaRPr lang="en-US" sz="2800" dirty="0">
              <a:solidFill>
                <a:srgbClr val="FF0000"/>
              </a:solidFill>
            </a:endParaRPr>
          </a:p>
        </p:txBody>
      </p:sp>
      <p:pic>
        <p:nvPicPr>
          <p:cNvPr id="19" name="Picture 2">
            <a:extLst>
              <a:ext uri="{FF2B5EF4-FFF2-40B4-BE49-F238E27FC236}">
                <a16:creationId xmlns:a16="http://schemas.microsoft.com/office/drawing/2014/main" id="{F0CC5E07-F522-CDA3-E31F-960A593819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75741" y="6853397"/>
            <a:ext cx="1754659" cy="1376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435</Words>
  <Application>Microsoft Office PowerPoint</Application>
  <PresentationFormat>Personnalisé</PresentationFormat>
  <Paragraphs>80</Paragraphs>
  <Slides>7</Slides>
  <Notes>7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1" baseType="lpstr">
      <vt:lpstr>Arimo</vt:lpstr>
      <vt:lpstr>Arial</vt:lpstr>
      <vt:lpstr>Outfit Extra Bold</vt:lpstr>
      <vt:lpstr>Office Theme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Céline MOLY</dc:creator>
  <cp:lastModifiedBy>Céline MOLY</cp:lastModifiedBy>
  <cp:revision>4</cp:revision>
  <dcterms:created xsi:type="dcterms:W3CDTF">2025-06-21T06:19:36Z</dcterms:created>
  <dcterms:modified xsi:type="dcterms:W3CDTF">2026-01-15T08:10:47Z</dcterms:modified>
</cp:coreProperties>
</file>