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3" r:id="rId6"/>
    <p:sldId id="259" r:id="rId7"/>
    <p:sldId id="264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62" autoAdjust="0"/>
    <p:restoredTop sz="94660"/>
  </p:normalViewPr>
  <p:slideViewPr>
    <p:cSldViewPr>
      <p:cViewPr varScale="1">
        <p:scale>
          <a:sx n="108" d="100"/>
          <a:sy n="108" d="100"/>
        </p:scale>
        <p:origin x="18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C389B-6061-48C8-9CF8-01EF5A630D71}" type="datetimeFigureOut">
              <a:rPr lang="fr-FR" smtClean="0"/>
              <a:pPr/>
              <a:t>17/12/2020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46BA1-9636-4EEA-AF31-FED7DCEE518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23563" y="223974"/>
            <a:ext cx="871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>
                <a:solidFill>
                  <a:schemeClr val="tx2"/>
                </a:solidFill>
                <a:latin typeface="Arial Rounded MT Bold" pitchFamily="34" charset="0"/>
              </a:rPr>
              <a:t>Baccalauréat Professionnel Technicien d’Etudes du Bâtiment - Option B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285935" y="2247220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667933"/>
            <a:ext cx="1859476" cy="144733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636" y="678660"/>
            <a:ext cx="2246822" cy="143477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63" y="2750334"/>
            <a:ext cx="8664663" cy="4038084"/>
          </a:xfrm>
          <a:prstGeom prst="rect">
            <a:avLst/>
          </a:prstGeom>
        </p:spPr>
      </p:pic>
      <p:sp>
        <p:nvSpPr>
          <p:cNvPr id="11" name="ZoneTexte 9"/>
          <p:cNvSpPr txBox="1"/>
          <p:nvPr/>
        </p:nvSpPr>
        <p:spPr>
          <a:xfrm>
            <a:off x="6296156" y="663547"/>
            <a:ext cx="2592070" cy="30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Maîtrise</a:t>
            </a:r>
            <a:r>
              <a:rPr lang="fr-FR" sz="1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d’œuvre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8" name="Picture 4" descr="Résultat d’image pour Logo DDL Architectes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44478" y="1117511"/>
            <a:ext cx="149542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/>
          <p:cNvSpPr txBox="1"/>
          <p:nvPr/>
        </p:nvSpPr>
        <p:spPr>
          <a:xfrm>
            <a:off x="269268" y="4778318"/>
            <a:ext cx="856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dirty="0">
                <a:latin typeface="Arial Rounded MT Bold" pitchFamily="34" charset="0"/>
              </a:rPr>
              <a:t>La commune de Saint Renan va accueillir un nouveau collège sur un terrain aujourd’hui cultivé. Il se situe dans un environnement peu construit à proximité d’un lotissement en attente d’extension en partie sud du centre bourg, au carrefour des RD67 et 38. </a:t>
            </a:r>
          </a:p>
          <a:p>
            <a:pPr algn="just"/>
            <a:endParaRPr lang="fr-FR" sz="1100" dirty="0">
              <a:latin typeface="Arial Rounded MT Bold" pitchFamily="34" charset="0"/>
            </a:endParaRPr>
          </a:p>
          <a:p>
            <a:pPr algn="just"/>
            <a:r>
              <a:rPr lang="fr-FR" sz="1100" dirty="0">
                <a:latin typeface="Arial Rounded MT Bold" pitchFamily="34" charset="0"/>
              </a:rPr>
              <a:t>Le terrain de forme qui s’apparente à un quart de rond augmenté d’une petite enclave dans sa partie nord‐ouest, il est de forme quasi‐plane, en léger surplomb des 2 routes départementales.</a:t>
            </a:r>
          </a:p>
          <a:p>
            <a:pPr algn="just"/>
            <a:endParaRPr lang="fr-FR" sz="1100" dirty="0">
              <a:latin typeface="Arial Rounded MT Bold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92696"/>
            <a:ext cx="4974084" cy="338437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320318"/>
            <a:ext cx="4895082" cy="3384376"/>
          </a:xfrm>
          <a:prstGeom prst="rect">
            <a:avLst/>
          </a:prstGeom>
        </p:spPr>
      </p:pic>
      <p:cxnSp>
        <p:nvCxnSpPr>
          <p:cNvPr id="12" name="Connecteur droit avec flèche 11"/>
          <p:cNvCxnSpPr/>
          <p:nvPr/>
        </p:nvCxnSpPr>
        <p:spPr>
          <a:xfrm>
            <a:off x="2826421" y="2636912"/>
            <a:ext cx="2808312" cy="57606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5260479" y="964514"/>
            <a:ext cx="38884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b="1" u="sng" dirty="0"/>
              <a:t>Conception du projet</a:t>
            </a:r>
            <a:r>
              <a:rPr lang="fr-FR" sz="1200" dirty="0"/>
              <a:t>: </a:t>
            </a:r>
          </a:p>
          <a:p>
            <a:pPr algn="just"/>
            <a:endParaRPr lang="fr-FR" sz="1200" dirty="0"/>
          </a:p>
          <a:p>
            <a:pPr algn="just"/>
            <a:r>
              <a:rPr lang="fr-FR" sz="1200" dirty="0"/>
              <a:t>Le projet se décompose en 3 parties distinctes:</a:t>
            </a:r>
          </a:p>
          <a:p>
            <a:pPr algn="just"/>
            <a:endParaRPr lang="fr-FR" sz="1200" dirty="0"/>
          </a:p>
          <a:p>
            <a:pPr marL="171450" indent="-171450" algn="just">
              <a:buFontTx/>
              <a:buChar char="-"/>
            </a:pPr>
            <a:r>
              <a:rPr lang="fr-FR" sz="1200" b="1" i="1" dirty="0"/>
              <a:t>Partie A</a:t>
            </a:r>
            <a:r>
              <a:rPr lang="fr-FR" sz="1200" dirty="0"/>
              <a:t>: Bâtiment Vie scolaire, sur 3 niveaux. Il comprend les salles de classe aux étages et les parties « communes » en </a:t>
            </a:r>
            <a:r>
              <a:rPr lang="fr-FR" sz="1200" dirty="0" err="1"/>
              <a:t>RdC</a:t>
            </a:r>
            <a:r>
              <a:rPr lang="fr-FR" sz="1200" dirty="0"/>
              <a:t> (salle de professeurs, CDI, Vie scolaire etc.</a:t>
            </a:r>
          </a:p>
          <a:p>
            <a:pPr algn="just"/>
            <a:endParaRPr lang="fr-FR" sz="1200" dirty="0"/>
          </a:p>
          <a:p>
            <a:pPr marL="171450" indent="-171450" algn="just">
              <a:buFontTx/>
              <a:buChar char="-"/>
            </a:pPr>
            <a:r>
              <a:rPr lang="fr-FR" sz="1200" b="1" i="1" dirty="0"/>
              <a:t>Partie B</a:t>
            </a:r>
            <a:r>
              <a:rPr lang="fr-FR" sz="1200" dirty="0"/>
              <a:t>: Restaurant scolaire + Locaux techniques &amp; Divers</a:t>
            </a:r>
          </a:p>
          <a:p>
            <a:pPr algn="just"/>
            <a:endParaRPr lang="fr-FR" sz="1200" dirty="0"/>
          </a:p>
          <a:p>
            <a:pPr marL="171450" indent="-171450" algn="just">
              <a:buFontTx/>
              <a:buChar char="-"/>
            </a:pPr>
            <a:r>
              <a:rPr lang="fr-FR" sz="1200" b="1" i="1" dirty="0"/>
              <a:t>Partie C</a:t>
            </a:r>
            <a:r>
              <a:rPr lang="fr-FR" sz="1200" dirty="0"/>
              <a:t>: Logement de fonction</a:t>
            </a:r>
          </a:p>
          <a:p>
            <a:pPr algn="just"/>
            <a:endParaRPr lang="fr-FR" sz="1200" dirty="0"/>
          </a:p>
          <a:p>
            <a:endParaRPr lang="fr-FR" sz="1200" dirty="0"/>
          </a:p>
          <a:p>
            <a:endParaRPr lang="fr-FR" sz="1200" dirty="0"/>
          </a:p>
        </p:txBody>
      </p:sp>
      <p:sp>
        <p:nvSpPr>
          <p:cNvPr id="9" name="ZoneTexte 8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48681" y="692696"/>
            <a:ext cx="5132446" cy="4425846"/>
            <a:chOff x="48681" y="878991"/>
            <a:chExt cx="5132446" cy="4425846"/>
          </a:xfrm>
        </p:grpSpPr>
        <p:sp>
          <p:nvSpPr>
            <p:cNvPr id="7" name="ZoneTexte 6"/>
            <p:cNvSpPr txBox="1"/>
            <p:nvPr/>
          </p:nvSpPr>
          <p:spPr>
            <a:xfrm>
              <a:off x="251520" y="1786027"/>
              <a:ext cx="12961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100" b="1" dirty="0"/>
                <a:t>Plan de Masse</a:t>
              </a:r>
            </a:p>
          </p:txBody>
        </p:sp>
        <p:pic>
          <p:nvPicPr>
            <p:cNvPr id="2" name="Image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99" r="1240"/>
            <a:stretch/>
          </p:blipFill>
          <p:spPr>
            <a:xfrm>
              <a:off x="48681" y="2132856"/>
              <a:ext cx="5132446" cy="3171981"/>
            </a:xfrm>
            <a:prstGeom prst="rect">
              <a:avLst/>
            </a:prstGeom>
          </p:spPr>
        </p:pic>
        <p:sp>
          <p:nvSpPr>
            <p:cNvPr id="4" name="Ellipse 3"/>
            <p:cNvSpPr/>
            <p:nvPr/>
          </p:nvSpPr>
          <p:spPr>
            <a:xfrm>
              <a:off x="1259632" y="1916832"/>
              <a:ext cx="3816424" cy="6480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noFill/>
              </a:endParaRPr>
            </a:p>
          </p:txBody>
        </p:sp>
        <p:cxnSp>
          <p:nvCxnSpPr>
            <p:cNvPr id="11" name="Connecteur droit avec flèche 10"/>
            <p:cNvCxnSpPr/>
            <p:nvPr/>
          </p:nvCxnSpPr>
          <p:spPr>
            <a:xfrm>
              <a:off x="2375756" y="1150809"/>
              <a:ext cx="792088" cy="73329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11"/>
            <p:cNvSpPr txBox="1"/>
            <p:nvPr/>
          </p:nvSpPr>
          <p:spPr>
            <a:xfrm>
              <a:off x="1133872" y="878991"/>
              <a:ext cx="2483768" cy="276999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/>
                <a:t>Parking extérieur et desserte Bus</a:t>
              </a:r>
            </a:p>
          </p:txBody>
        </p:sp>
      </p:grp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1306" y="3622993"/>
            <a:ext cx="4007358" cy="244834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82655" y="5334566"/>
            <a:ext cx="4464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Le collège est construit parallèlement à la RD67 pour exploiter et contrôler au mieux l’orientation sud. Un volume en retour côté ouest permet de protéger la cour et le préau, des vents dominants.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256" y="692696"/>
            <a:ext cx="4752975" cy="5191125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H="1">
            <a:off x="4775651" y="1442733"/>
            <a:ext cx="1362492" cy="2351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H="1">
            <a:off x="5625028" y="1442733"/>
            <a:ext cx="513115" cy="8341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3371562" y="3205636"/>
            <a:ext cx="967385" cy="504167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 rot="2169915">
            <a:off x="3451183" y="1451221"/>
            <a:ext cx="1485404" cy="10792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8" name="Ellipse 17"/>
          <p:cNvSpPr/>
          <p:nvPr/>
        </p:nvSpPr>
        <p:spPr>
          <a:xfrm>
            <a:off x="4022411" y="2403502"/>
            <a:ext cx="2781837" cy="926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58710" y="750235"/>
            <a:ext cx="2705777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La gare routière, surface ingrate et bitumée, peu utilisée en journée, est repoussée dans la petite enclave, pour aménager une proposition de parkings paysagers plus valorisante au pied du collège.</a:t>
            </a:r>
          </a:p>
        </p:txBody>
      </p:sp>
      <p:sp>
        <p:nvSpPr>
          <p:cNvPr id="23" name="Ellipse 22"/>
          <p:cNvSpPr/>
          <p:nvPr/>
        </p:nvSpPr>
        <p:spPr>
          <a:xfrm>
            <a:off x="4438434" y="3298924"/>
            <a:ext cx="2218722" cy="926967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42" y="2697805"/>
            <a:ext cx="2705777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Bâtiment principal en forme de baïonnette formant un retrait, dans lequel s’installent 2 longs préaux, légèrement décollés des façades, pour laisser place à une bande végétale.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12" y="1052736"/>
            <a:ext cx="8664663" cy="4038084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cxnSp>
        <p:nvCxnSpPr>
          <p:cNvPr id="11" name="Connecteur droit avec flèche 10"/>
          <p:cNvCxnSpPr/>
          <p:nvPr/>
        </p:nvCxnSpPr>
        <p:spPr>
          <a:xfrm flipV="1">
            <a:off x="1979712" y="4611931"/>
            <a:ext cx="663818" cy="478889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llipse 11"/>
          <p:cNvSpPr/>
          <p:nvPr/>
        </p:nvSpPr>
        <p:spPr>
          <a:xfrm rot="310193">
            <a:off x="1432183" y="3173732"/>
            <a:ext cx="3096344" cy="137227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1412" y="5149571"/>
            <a:ext cx="2705777" cy="83099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répétitivité dans le dessin des façades, avec une régularité qui dessine une trame qui se resserre à mesure qu’elle s’élève dans les étages.</a:t>
            </a:r>
          </a:p>
        </p:txBody>
      </p:sp>
      <p:sp>
        <p:nvSpPr>
          <p:cNvPr id="14" name="Ellipse 13"/>
          <p:cNvSpPr/>
          <p:nvPr/>
        </p:nvSpPr>
        <p:spPr>
          <a:xfrm rot="16200000">
            <a:off x="4239432" y="3257511"/>
            <a:ext cx="1080120" cy="99104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H="1">
            <a:off x="5091226" y="2683753"/>
            <a:ext cx="648072" cy="52922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412301" y="1746939"/>
            <a:ext cx="2705777" cy="830997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Jeu de contrastes: brises soleil métalliques en aluminium anodisé noir / béton brut gris clair des pignons et des préaux.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51852"/>
            <a:ext cx="8560336" cy="469337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544" y="5700178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200" dirty="0"/>
              <a:t>Hall d’accueil traversant vers la cour. Escalier principal, non encloisonné, métallique et sans contremarches. Verrière panoramique installée en toiture terrasse.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1259632" y="116821"/>
            <a:ext cx="6588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Arial Rounded MT Bold" pitchFamily="34" charset="0"/>
              </a:rPr>
              <a:t>Construction d’un nouveau collège à St-Renan (29)</a:t>
            </a:r>
          </a:p>
        </p:txBody>
      </p:sp>
      <p:pic>
        <p:nvPicPr>
          <p:cNvPr id="3" name="Vidéo_Présentation_Collège">
            <a:hlinkClick r:id="" action="ppaction://media"/>
            <a:extLst>
              <a:ext uri="{FF2B5EF4-FFF2-40B4-BE49-F238E27FC236}">
                <a16:creationId xmlns:a16="http://schemas.microsoft.com/office/drawing/2014/main" id="{457302CE-84D2-44A2-9915-41942C12CA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2834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653B927-ECD3-458D-88A0-85DB21F090B1}"/>
              </a:ext>
            </a:extLst>
          </p:cNvPr>
          <p:cNvSpPr/>
          <p:nvPr/>
        </p:nvSpPr>
        <p:spPr>
          <a:xfrm>
            <a:off x="503548" y="764363"/>
            <a:ext cx="81369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i="1" dirty="0"/>
              <a:t>Lien vers Vidéo de présentation du projet:</a:t>
            </a:r>
          </a:p>
        </p:txBody>
      </p:sp>
    </p:spTree>
    <p:extLst>
      <p:ext uri="{BB962C8B-B14F-4D97-AF65-F5344CB8AC3E}">
        <p14:creationId xmlns:p14="http://schemas.microsoft.com/office/powerpoint/2010/main" val="32353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5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415</Words>
  <Application>Microsoft Office PowerPoint</Application>
  <PresentationFormat>Affichage à l'écran (4:3)</PresentationFormat>
  <Paragraphs>31</Paragraphs>
  <Slides>7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Arial Rounded MT Bold</vt:lpstr>
      <vt:lpstr>Calibri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prof</dc:creator>
  <cp:lastModifiedBy>Brice REBHUN</cp:lastModifiedBy>
  <cp:revision>46</cp:revision>
  <dcterms:created xsi:type="dcterms:W3CDTF">2017-03-14T16:45:05Z</dcterms:created>
  <dcterms:modified xsi:type="dcterms:W3CDTF">2020-12-17T08:28:40Z</dcterms:modified>
</cp:coreProperties>
</file>