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1" r:id="rId2"/>
    <p:sldId id="426" r:id="rId3"/>
    <p:sldId id="407" r:id="rId4"/>
    <p:sldId id="393" r:id="rId5"/>
    <p:sldId id="413" r:id="rId6"/>
    <p:sldId id="422" r:id="rId7"/>
    <p:sldId id="425" r:id="rId8"/>
    <p:sldId id="424" r:id="rId9"/>
    <p:sldId id="420" r:id="rId10"/>
    <p:sldId id="349" r:id="rId11"/>
    <p:sldId id="416" r:id="rId12"/>
    <p:sldId id="421" r:id="rId13"/>
    <p:sldId id="356" r:id="rId14"/>
    <p:sldId id="415" r:id="rId15"/>
    <p:sldId id="414" r:id="rId16"/>
    <p:sldId id="396" r:id="rId17"/>
    <p:sldId id="397" r:id="rId18"/>
    <p:sldId id="395" r:id="rId19"/>
    <p:sldId id="373" r:id="rId20"/>
    <p:sldId id="384" r:id="rId21"/>
    <p:sldId id="385" r:id="rId22"/>
    <p:sldId id="386" r:id="rId23"/>
    <p:sldId id="417" r:id="rId24"/>
    <p:sldId id="418" r:id="rId25"/>
    <p:sldId id="419" r:id="rId26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FFCC"/>
    <a:srgbClr val="FF66FF"/>
    <a:srgbClr val="996600"/>
    <a:srgbClr val="99FF99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5" autoAdjust="0"/>
    <p:restoredTop sz="97011" autoAdjust="0"/>
  </p:normalViewPr>
  <p:slideViewPr>
    <p:cSldViewPr snapToGrid="0">
      <p:cViewPr>
        <p:scale>
          <a:sx n="90" d="100"/>
          <a:sy n="90" d="100"/>
        </p:scale>
        <p:origin x="-1410" y="-102"/>
      </p:cViewPr>
      <p:guideLst>
        <p:guide orient="horz" pos="21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21A01-7535-47BC-80D8-85D981E984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9EFD0-926E-4C20-8232-BB57AF27A177}">
      <dgm:prSet phldrT="[Texte]" custT="1"/>
      <dgm:spPr>
        <a:solidFill>
          <a:srgbClr val="996600"/>
        </a:solidFill>
      </dgm:spPr>
      <dgm:t>
        <a:bodyPr/>
        <a:lstStyle/>
        <a:p>
          <a:r>
            <a:rPr lang="fr-FR" sz="1800" b="1" dirty="0" smtClean="0"/>
            <a:t>Enseignements Généraux</a:t>
          </a:r>
        </a:p>
        <a:p>
          <a:r>
            <a:rPr lang="fr-FR" sz="1800" b="1" dirty="0" smtClean="0"/>
            <a:t>DGH Lycée </a:t>
          </a:r>
          <a:r>
            <a:rPr lang="fr-FR" sz="1800" b="1" dirty="0" err="1" smtClean="0"/>
            <a:t>Andréossy</a:t>
          </a:r>
          <a:endParaRPr lang="fr-FR" sz="1800" b="1" dirty="0" smtClean="0"/>
        </a:p>
      </dgm:t>
    </dgm:pt>
    <dgm:pt modelId="{3EE1CA78-2E4A-4166-974F-C206C5E14FD2}" type="parTrans" cxnId="{6D88D845-E458-4CF7-80A5-C4ADBCC2BE51}">
      <dgm:prSet/>
      <dgm:spPr/>
      <dgm:t>
        <a:bodyPr/>
        <a:lstStyle/>
        <a:p>
          <a:endParaRPr lang="fr-FR"/>
        </a:p>
      </dgm:t>
    </dgm:pt>
    <dgm:pt modelId="{2267035D-7B0F-4BB4-9BB0-B7C11C66E3D9}" type="sibTrans" cxnId="{6D88D845-E458-4CF7-80A5-C4ADBCC2BE51}">
      <dgm:prSet/>
      <dgm:spPr/>
      <dgm:t>
        <a:bodyPr/>
        <a:lstStyle/>
        <a:p>
          <a:endParaRPr lang="fr-FR"/>
        </a:p>
      </dgm:t>
    </dgm:pt>
    <dgm:pt modelId="{99626F22-2672-4018-B438-2BAC4C702C7D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2000" b="1" dirty="0" smtClean="0"/>
            <a:t>Autre Lycée Général de Castelnaudary</a:t>
          </a:r>
        </a:p>
        <a:p>
          <a:r>
            <a:rPr lang="fr-FR" sz="2000" b="1" dirty="0" smtClean="0"/>
            <a:t>½ division STI2D 2</a:t>
          </a:r>
        </a:p>
        <a:p>
          <a:r>
            <a:rPr lang="fr-FR" sz="2000" b="1" dirty="0" smtClean="0"/>
            <a:t>14 élèves</a:t>
          </a:r>
        </a:p>
        <a:p>
          <a:r>
            <a:rPr lang="fr-FR" sz="2000" b="1" dirty="0" smtClean="0"/>
            <a:t>AC &amp; EE</a:t>
          </a:r>
          <a:endParaRPr lang="fr-FR" sz="2000" b="1" dirty="0"/>
        </a:p>
      </dgm:t>
    </dgm:pt>
    <dgm:pt modelId="{856FD1BB-F34D-4953-A94F-26C544C6A76D}" type="parTrans" cxnId="{82826A41-0146-4AA4-90F7-71B529415666}">
      <dgm:prSet/>
      <dgm:spPr/>
      <dgm:t>
        <a:bodyPr/>
        <a:lstStyle/>
        <a:p>
          <a:endParaRPr lang="fr-FR"/>
        </a:p>
      </dgm:t>
    </dgm:pt>
    <dgm:pt modelId="{368EEF5E-CDF6-4155-824E-C49CB6A9C049}" type="sibTrans" cxnId="{82826A41-0146-4AA4-90F7-71B529415666}">
      <dgm:prSet/>
      <dgm:spPr/>
      <dgm:t>
        <a:bodyPr/>
        <a:lstStyle/>
        <a:p>
          <a:endParaRPr lang="fr-FR"/>
        </a:p>
      </dgm:t>
    </dgm:pt>
    <dgm:pt modelId="{E615FC9E-6EF3-410B-806A-2D5140911AA0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1800" b="1" dirty="0" smtClean="0"/>
            <a:t>Enseignements Technologiques</a:t>
          </a:r>
        </a:p>
        <a:p>
          <a:r>
            <a:rPr lang="fr-FR" sz="1800" b="1" dirty="0" smtClean="0"/>
            <a:t>Au Lycée </a:t>
          </a:r>
          <a:r>
            <a:rPr lang="fr-FR" sz="1800" b="1" dirty="0" err="1" smtClean="0"/>
            <a:t>Andréossy</a:t>
          </a:r>
          <a:endParaRPr lang="fr-FR" sz="1800" b="1" dirty="0" smtClean="0"/>
        </a:p>
        <a:p>
          <a:r>
            <a:rPr lang="fr-FR" sz="1800" b="1" dirty="0" smtClean="0"/>
            <a:t>(2 journées)</a:t>
          </a:r>
        </a:p>
      </dgm:t>
    </dgm:pt>
    <dgm:pt modelId="{44CC6917-F48C-48BD-9E14-0D6CAEBECC59}" type="parTrans" cxnId="{F0948D33-92E8-4828-A4B7-0BA511CB8486}">
      <dgm:prSet/>
      <dgm:spPr/>
      <dgm:t>
        <a:bodyPr/>
        <a:lstStyle/>
        <a:p>
          <a:endParaRPr lang="fr-FR"/>
        </a:p>
      </dgm:t>
    </dgm:pt>
    <dgm:pt modelId="{BF98F3F0-6B0C-4680-9262-8C3FEC53E52E}" type="sibTrans" cxnId="{F0948D33-92E8-4828-A4B7-0BA511CB8486}">
      <dgm:prSet/>
      <dgm:spPr/>
      <dgm:t>
        <a:bodyPr/>
        <a:lstStyle/>
        <a:p>
          <a:endParaRPr lang="fr-FR"/>
        </a:p>
      </dgm:t>
    </dgm:pt>
    <dgm:pt modelId="{966A3CCA-00DB-43D9-992D-43B41D0A8D60}">
      <dgm:prSet phldrT="[Texte]" custT="1"/>
      <dgm:spPr/>
      <dgm:t>
        <a:bodyPr/>
        <a:lstStyle/>
        <a:p>
          <a:r>
            <a:rPr lang="fr-FR" sz="2000" b="1" dirty="0" smtClean="0"/>
            <a:t>Groupe  AC 1</a:t>
          </a:r>
        </a:p>
        <a:p>
          <a:r>
            <a:rPr lang="fr-FR" sz="2000" b="1" dirty="0" smtClean="0"/>
            <a:t>16 élèves</a:t>
          </a:r>
          <a:endParaRPr lang="fr-FR" sz="1400" b="1" dirty="0"/>
        </a:p>
      </dgm:t>
    </dgm:pt>
    <dgm:pt modelId="{6C4B6526-C726-4D6B-A539-43EF252B34E5}" type="parTrans" cxnId="{4268101E-DB8C-474A-A504-44230CDD8456}">
      <dgm:prSet/>
      <dgm:spPr/>
      <dgm:t>
        <a:bodyPr/>
        <a:lstStyle/>
        <a:p>
          <a:endParaRPr lang="fr-FR"/>
        </a:p>
      </dgm:t>
    </dgm:pt>
    <dgm:pt modelId="{7CDAEC24-2D47-4250-B53D-4C3F715BC3C1}" type="sibTrans" cxnId="{4268101E-DB8C-474A-A504-44230CDD8456}">
      <dgm:prSet/>
      <dgm:spPr/>
      <dgm:t>
        <a:bodyPr/>
        <a:lstStyle/>
        <a:p>
          <a:endParaRPr lang="fr-FR"/>
        </a:p>
      </dgm:t>
    </dgm:pt>
    <dgm:pt modelId="{5422C902-2B24-4503-8D52-7DDD27EE7A56}">
      <dgm:prSet phldrT="[Texte]" custT="1"/>
      <dgm:spPr/>
      <dgm:t>
        <a:bodyPr/>
        <a:lstStyle/>
        <a:p>
          <a:r>
            <a:rPr lang="fr-FR" sz="2000" b="1" dirty="0" smtClean="0"/>
            <a:t>Groupe AC 2</a:t>
          </a:r>
        </a:p>
        <a:p>
          <a:r>
            <a:rPr lang="fr-FR" sz="2000" b="1" dirty="0" smtClean="0"/>
            <a:t>16 élèves</a:t>
          </a:r>
          <a:endParaRPr lang="fr-FR" sz="2000" b="1" dirty="0"/>
        </a:p>
      </dgm:t>
    </dgm:pt>
    <dgm:pt modelId="{0ADD8289-EB81-4800-849A-0362F9AD181D}" type="parTrans" cxnId="{55FD07BF-2A1C-4189-B953-01406436A545}">
      <dgm:prSet/>
      <dgm:spPr/>
      <dgm:t>
        <a:bodyPr/>
        <a:lstStyle/>
        <a:p>
          <a:endParaRPr lang="fr-FR"/>
        </a:p>
      </dgm:t>
    </dgm:pt>
    <dgm:pt modelId="{91A1677C-AA64-4EFC-B4A2-1BB6486D6745}" type="sibTrans" cxnId="{55FD07BF-2A1C-4189-B953-01406436A545}">
      <dgm:prSet/>
      <dgm:spPr/>
      <dgm:t>
        <a:bodyPr/>
        <a:lstStyle/>
        <a:p>
          <a:endParaRPr lang="fr-FR"/>
        </a:p>
      </dgm:t>
    </dgm:pt>
    <dgm:pt modelId="{F6EC3EB8-7764-4E7D-B185-2F304EE558F3}">
      <dgm:prSet custT="1"/>
      <dgm:spPr>
        <a:solidFill>
          <a:srgbClr val="00B0F0"/>
        </a:solidFill>
      </dgm:spPr>
      <dgm:t>
        <a:bodyPr/>
        <a:lstStyle/>
        <a:p>
          <a:r>
            <a:rPr lang="fr-FR" sz="2000" b="1" dirty="0" smtClean="0"/>
            <a:t>Lycée </a:t>
          </a:r>
          <a:r>
            <a:rPr lang="fr-FR" sz="2000" b="1" dirty="0" err="1" smtClean="0"/>
            <a:t>Andréossy</a:t>
          </a:r>
          <a:r>
            <a:rPr lang="fr-FR" sz="2000" b="1" dirty="0" smtClean="0"/>
            <a:t> </a:t>
          </a:r>
        </a:p>
        <a:p>
          <a:r>
            <a:rPr lang="fr-FR" sz="2000" b="1" dirty="0" smtClean="0"/>
            <a:t>1 division STI2D 1</a:t>
          </a:r>
        </a:p>
        <a:p>
          <a:r>
            <a:rPr lang="fr-FR" sz="2000" b="1" dirty="0" smtClean="0"/>
            <a:t>31 élèves</a:t>
          </a:r>
        </a:p>
        <a:p>
          <a:r>
            <a:rPr lang="fr-FR" sz="2000" b="1" dirty="0" smtClean="0"/>
            <a:t>AC &amp; EE</a:t>
          </a:r>
          <a:endParaRPr lang="fr-FR" sz="2000" b="1" dirty="0"/>
        </a:p>
      </dgm:t>
    </dgm:pt>
    <dgm:pt modelId="{9EF42887-056F-4666-ACFE-4259247AEFF6}" type="parTrans" cxnId="{ABC3F520-DEBF-4359-9178-30D5B8AD4A71}">
      <dgm:prSet/>
      <dgm:spPr/>
      <dgm:t>
        <a:bodyPr/>
        <a:lstStyle/>
        <a:p>
          <a:endParaRPr lang="fr-FR"/>
        </a:p>
      </dgm:t>
    </dgm:pt>
    <dgm:pt modelId="{213418A1-93A5-427C-BD6F-744C43AFC299}" type="sibTrans" cxnId="{ABC3F520-DEBF-4359-9178-30D5B8AD4A71}">
      <dgm:prSet/>
      <dgm:spPr/>
      <dgm:t>
        <a:bodyPr/>
        <a:lstStyle/>
        <a:p>
          <a:endParaRPr lang="fr-FR"/>
        </a:p>
      </dgm:t>
    </dgm:pt>
    <dgm:pt modelId="{228D21D0-7D5C-48AF-8868-55696A8944CB}">
      <dgm:prSet custT="1"/>
      <dgm:spPr/>
      <dgm:t>
        <a:bodyPr/>
        <a:lstStyle/>
        <a:p>
          <a:r>
            <a:rPr lang="fr-FR" sz="2000" b="1" dirty="0" smtClean="0"/>
            <a:t>Groupe EE</a:t>
          </a:r>
        </a:p>
        <a:p>
          <a:r>
            <a:rPr lang="fr-FR" sz="2000" b="1" dirty="0" smtClean="0"/>
            <a:t>13 élèves</a:t>
          </a:r>
          <a:endParaRPr lang="fr-FR" sz="2000" b="1" dirty="0"/>
        </a:p>
      </dgm:t>
    </dgm:pt>
    <dgm:pt modelId="{1D608D86-7A6A-48DA-B588-8C74655C94BC}" type="parTrans" cxnId="{5C109A4A-37D5-49C1-AB50-D64C38803A21}">
      <dgm:prSet/>
      <dgm:spPr/>
      <dgm:t>
        <a:bodyPr/>
        <a:lstStyle/>
        <a:p>
          <a:endParaRPr lang="fr-FR"/>
        </a:p>
      </dgm:t>
    </dgm:pt>
    <dgm:pt modelId="{13DEDB5E-2AD7-4450-903F-FE175C8967DB}" type="sibTrans" cxnId="{5C109A4A-37D5-49C1-AB50-D64C38803A21}">
      <dgm:prSet/>
      <dgm:spPr/>
      <dgm:t>
        <a:bodyPr/>
        <a:lstStyle/>
        <a:p>
          <a:endParaRPr lang="fr-FR"/>
        </a:p>
      </dgm:t>
    </dgm:pt>
    <dgm:pt modelId="{AF5CE34C-3620-4A38-BFA0-70E127559E66}" type="pres">
      <dgm:prSet presAssocID="{98F21A01-7535-47BC-80D8-85D981E984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23FE9FB-D9CD-447E-A9E5-946DF032C2EC}" type="pres">
      <dgm:prSet presAssocID="{8729EFD0-926E-4C20-8232-BB57AF27A177}" presName="node" presStyleLbl="node1" presStyleIdx="0" presStyleCnt="7" custScaleX="104569" custScaleY="131400" custLinFactNeighborX="818" custLinFactNeighborY="-421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5AE4AC-64D9-41B5-90B2-A082F8F19E10}" type="pres">
      <dgm:prSet presAssocID="{2267035D-7B0F-4BB4-9BB0-B7C11C66E3D9}" presName="sibTrans" presStyleCnt="0"/>
      <dgm:spPr/>
    </dgm:pt>
    <dgm:pt modelId="{27CEFBB9-00B0-434D-9C16-7DB7B842243B}" type="pres">
      <dgm:prSet presAssocID="{F6EC3EB8-7764-4E7D-B185-2F304EE558F3}" presName="node" presStyleLbl="node1" presStyleIdx="1" presStyleCnt="7" custScaleX="163545" custScaleY="134951" custLinFactNeighborX="-435" custLinFactNeighborY="-434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FAB93A-F862-42B5-B124-127BBDB0A36E}" type="pres">
      <dgm:prSet presAssocID="{213418A1-93A5-427C-BD6F-744C43AFC299}" presName="sibTrans" presStyleCnt="0"/>
      <dgm:spPr/>
    </dgm:pt>
    <dgm:pt modelId="{BBFAACA2-C045-480F-8953-95B1B375F29A}" type="pres">
      <dgm:prSet presAssocID="{99626F22-2672-4018-B438-2BAC4C702C7D}" presName="node" presStyleLbl="node1" presStyleIdx="2" presStyleCnt="7" custScaleX="142037" custScaleY="147775" custLinFactNeighborX="-2878" custLinFactNeighborY="-506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63A4AB-0409-4834-B93F-C4074FF4A409}" type="pres">
      <dgm:prSet presAssocID="{368EEF5E-CDF6-4155-824E-C49CB6A9C049}" presName="sibTrans" presStyleCnt="0"/>
      <dgm:spPr/>
    </dgm:pt>
    <dgm:pt modelId="{35BFED96-3189-4404-9F04-5A6589D04F7F}" type="pres">
      <dgm:prSet presAssocID="{E615FC9E-6EF3-410B-806A-2D5140911AA0}" presName="node" presStyleLbl="node1" presStyleIdx="3" presStyleCnt="7" custScaleY="143588" custLinFactNeighborX="1177" custLinFactNeighborY="-153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AD59BB-D078-4E45-A3DE-C87C11DEB631}" type="pres">
      <dgm:prSet presAssocID="{BF98F3F0-6B0C-4680-9262-8C3FEC53E52E}" presName="sibTrans" presStyleCnt="0"/>
      <dgm:spPr/>
    </dgm:pt>
    <dgm:pt modelId="{F1BB11BF-9BF5-40F7-A26E-90E7F2ECBDB0}" type="pres">
      <dgm:prSet presAssocID="{966A3CCA-00DB-43D9-992D-43B41D0A8D60}" presName="node" presStyleLbl="node1" presStyleIdx="4" presStyleCnt="7" custLinFactNeighborX="-2408" custLinFactNeighborY="87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F7DEFD-DD69-40ED-A559-676828F3331B}" type="pres">
      <dgm:prSet presAssocID="{7CDAEC24-2D47-4250-B53D-4C3F715BC3C1}" presName="sibTrans" presStyleCnt="0"/>
      <dgm:spPr/>
    </dgm:pt>
    <dgm:pt modelId="{E97AE88A-7648-421E-9623-889EE9262497}" type="pres">
      <dgm:prSet presAssocID="{5422C902-2B24-4503-8D52-7DDD27EE7A56}" presName="node" presStyleLbl="node1" presStyleIdx="5" presStyleCnt="7" custLinFactNeighborX="-3929" custLinFactNeighborY="6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5BA48-5C58-44DD-B566-22B1836182F7}" type="pres">
      <dgm:prSet presAssocID="{91A1677C-AA64-4EFC-B4A2-1BB6486D6745}" presName="sibTrans" presStyleCnt="0"/>
      <dgm:spPr/>
    </dgm:pt>
    <dgm:pt modelId="{D1C0B288-81C0-4E26-9E3A-E0142963F323}" type="pres">
      <dgm:prSet presAssocID="{228D21D0-7D5C-48AF-8868-55696A8944CB}" presName="node" presStyleLbl="node1" presStyleIdx="6" presStyleCnt="7" custLinFactNeighborX="-6824" custLinFactNeighborY="52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68101E-DB8C-474A-A504-44230CDD8456}" srcId="{98F21A01-7535-47BC-80D8-85D981E98473}" destId="{966A3CCA-00DB-43D9-992D-43B41D0A8D60}" srcOrd="4" destOrd="0" parTransId="{6C4B6526-C726-4D6B-A539-43EF252B34E5}" sibTransId="{7CDAEC24-2D47-4250-B53D-4C3F715BC3C1}"/>
    <dgm:cxn modelId="{9331560D-99E6-49EC-BAFF-32A17A4A8793}" type="presOf" srcId="{228D21D0-7D5C-48AF-8868-55696A8944CB}" destId="{D1C0B288-81C0-4E26-9E3A-E0142963F323}" srcOrd="0" destOrd="0" presId="urn:microsoft.com/office/officeart/2005/8/layout/default"/>
    <dgm:cxn modelId="{82826A41-0146-4AA4-90F7-71B529415666}" srcId="{98F21A01-7535-47BC-80D8-85D981E98473}" destId="{99626F22-2672-4018-B438-2BAC4C702C7D}" srcOrd="2" destOrd="0" parTransId="{856FD1BB-F34D-4953-A94F-26C544C6A76D}" sibTransId="{368EEF5E-CDF6-4155-824E-C49CB6A9C049}"/>
    <dgm:cxn modelId="{F0948D33-92E8-4828-A4B7-0BA511CB8486}" srcId="{98F21A01-7535-47BC-80D8-85D981E98473}" destId="{E615FC9E-6EF3-410B-806A-2D5140911AA0}" srcOrd="3" destOrd="0" parTransId="{44CC6917-F48C-48BD-9E14-0D6CAEBECC59}" sibTransId="{BF98F3F0-6B0C-4680-9262-8C3FEC53E52E}"/>
    <dgm:cxn modelId="{5C109A4A-37D5-49C1-AB50-D64C38803A21}" srcId="{98F21A01-7535-47BC-80D8-85D981E98473}" destId="{228D21D0-7D5C-48AF-8868-55696A8944CB}" srcOrd="6" destOrd="0" parTransId="{1D608D86-7A6A-48DA-B588-8C74655C94BC}" sibTransId="{13DEDB5E-2AD7-4450-903F-FE175C8967DB}"/>
    <dgm:cxn modelId="{869368FA-03AA-4877-BE9E-1785A02623D9}" type="presOf" srcId="{E615FC9E-6EF3-410B-806A-2D5140911AA0}" destId="{35BFED96-3189-4404-9F04-5A6589D04F7F}" srcOrd="0" destOrd="0" presId="urn:microsoft.com/office/officeart/2005/8/layout/default"/>
    <dgm:cxn modelId="{A022D2C3-08C4-4D6D-B61F-874D9F54B1CD}" type="presOf" srcId="{5422C902-2B24-4503-8D52-7DDD27EE7A56}" destId="{E97AE88A-7648-421E-9623-889EE9262497}" srcOrd="0" destOrd="0" presId="urn:microsoft.com/office/officeart/2005/8/layout/default"/>
    <dgm:cxn modelId="{B67FC8F3-DC8E-4100-A852-B1E51DE9B4AD}" type="presOf" srcId="{8729EFD0-926E-4C20-8232-BB57AF27A177}" destId="{423FE9FB-D9CD-447E-A9E5-946DF032C2EC}" srcOrd="0" destOrd="0" presId="urn:microsoft.com/office/officeart/2005/8/layout/default"/>
    <dgm:cxn modelId="{55FD07BF-2A1C-4189-B953-01406436A545}" srcId="{98F21A01-7535-47BC-80D8-85D981E98473}" destId="{5422C902-2B24-4503-8D52-7DDD27EE7A56}" srcOrd="5" destOrd="0" parTransId="{0ADD8289-EB81-4800-849A-0362F9AD181D}" sibTransId="{91A1677C-AA64-4EFC-B4A2-1BB6486D6745}"/>
    <dgm:cxn modelId="{6D88D845-E458-4CF7-80A5-C4ADBCC2BE51}" srcId="{98F21A01-7535-47BC-80D8-85D981E98473}" destId="{8729EFD0-926E-4C20-8232-BB57AF27A177}" srcOrd="0" destOrd="0" parTransId="{3EE1CA78-2E4A-4166-974F-C206C5E14FD2}" sibTransId="{2267035D-7B0F-4BB4-9BB0-B7C11C66E3D9}"/>
    <dgm:cxn modelId="{941C91AD-DC2F-47CC-AFC1-665268838814}" type="presOf" srcId="{98F21A01-7535-47BC-80D8-85D981E98473}" destId="{AF5CE34C-3620-4A38-BFA0-70E127559E66}" srcOrd="0" destOrd="0" presId="urn:microsoft.com/office/officeart/2005/8/layout/default"/>
    <dgm:cxn modelId="{FFBB49D8-F9A7-423A-8F5C-1423035BD39C}" type="presOf" srcId="{966A3CCA-00DB-43D9-992D-43B41D0A8D60}" destId="{F1BB11BF-9BF5-40F7-A26E-90E7F2ECBDB0}" srcOrd="0" destOrd="0" presId="urn:microsoft.com/office/officeart/2005/8/layout/default"/>
    <dgm:cxn modelId="{CE03EB74-EC0B-4FB6-A3B1-0B87EF4879FA}" type="presOf" srcId="{F6EC3EB8-7764-4E7D-B185-2F304EE558F3}" destId="{27CEFBB9-00B0-434D-9C16-7DB7B842243B}" srcOrd="0" destOrd="0" presId="urn:microsoft.com/office/officeart/2005/8/layout/default"/>
    <dgm:cxn modelId="{ABC3F520-DEBF-4359-9178-30D5B8AD4A71}" srcId="{98F21A01-7535-47BC-80D8-85D981E98473}" destId="{F6EC3EB8-7764-4E7D-B185-2F304EE558F3}" srcOrd="1" destOrd="0" parTransId="{9EF42887-056F-4666-ACFE-4259247AEFF6}" sibTransId="{213418A1-93A5-427C-BD6F-744C43AFC299}"/>
    <dgm:cxn modelId="{91C7CCD8-6FA5-44AC-9AA4-02388AEBB41B}" type="presOf" srcId="{99626F22-2672-4018-B438-2BAC4C702C7D}" destId="{BBFAACA2-C045-480F-8953-95B1B375F29A}" srcOrd="0" destOrd="0" presId="urn:microsoft.com/office/officeart/2005/8/layout/default"/>
    <dgm:cxn modelId="{0F4D556B-7982-4E91-B3DF-9E235E991A74}" type="presParOf" srcId="{AF5CE34C-3620-4A38-BFA0-70E127559E66}" destId="{423FE9FB-D9CD-447E-A9E5-946DF032C2EC}" srcOrd="0" destOrd="0" presId="urn:microsoft.com/office/officeart/2005/8/layout/default"/>
    <dgm:cxn modelId="{F7E8F6B8-C44C-422E-9367-01373E9C9BC4}" type="presParOf" srcId="{AF5CE34C-3620-4A38-BFA0-70E127559E66}" destId="{505AE4AC-64D9-41B5-90B2-A082F8F19E10}" srcOrd="1" destOrd="0" presId="urn:microsoft.com/office/officeart/2005/8/layout/default"/>
    <dgm:cxn modelId="{6A46FFA6-1254-4441-963D-DACD9DFD0BA8}" type="presParOf" srcId="{AF5CE34C-3620-4A38-BFA0-70E127559E66}" destId="{27CEFBB9-00B0-434D-9C16-7DB7B842243B}" srcOrd="2" destOrd="0" presId="urn:microsoft.com/office/officeart/2005/8/layout/default"/>
    <dgm:cxn modelId="{952E513F-498A-47AE-8A1F-136578B44503}" type="presParOf" srcId="{AF5CE34C-3620-4A38-BFA0-70E127559E66}" destId="{5CFAB93A-F862-42B5-B124-127BBDB0A36E}" srcOrd="3" destOrd="0" presId="urn:microsoft.com/office/officeart/2005/8/layout/default"/>
    <dgm:cxn modelId="{E36AC2D6-6DED-4C62-B5C1-5EAADFD17041}" type="presParOf" srcId="{AF5CE34C-3620-4A38-BFA0-70E127559E66}" destId="{BBFAACA2-C045-480F-8953-95B1B375F29A}" srcOrd="4" destOrd="0" presId="urn:microsoft.com/office/officeart/2005/8/layout/default"/>
    <dgm:cxn modelId="{57653168-02F9-4167-87A6-A93295D3A67E}" type="presParOf" srcId="{AF5CE34C-3620-4A38-BFA0-70E127559E66}" destId="{E663A4AB-0409-4834-B93F-C4074FF4A409}" srcOrd="5" destOrd="0" presId="urn:microsoft.com/office/officeart/2005/8/layout/default"/>
    <dgm:cxn modelId="{C821F1D0-7742-4236-873A-7AAEE3B982A8}" type="presParOf" srcId="{AF5CE34C-3620-4A38-BFA0-70E127559E66}" destId="{35BFED96-3189-4404-9F04-5A6589D04F7F}" srcOrd="6" destOrd="0" presId="urn:microsoft.com/office/officeart/2005/8/layout/default"/>
    <dgm:cxn modelId="{D53E91BF-678C-4E8A-B959-C180F4A9AC04}" type="presParOf" srcId="{AF5CE34C-3620-4A38-BFA0-70E127559E66}" destId="{89AD59BB-D078-4E45-A3DE-C87C11DEB631}" srcOrd="7" destOrd="0" presId="urn:microsoft.com/office/officeart/2005/8/layout/default"/>
    <dgm:cxn modelId="{5652377D-5670-459B-A360-55934BE941CB}" type="presParOf" srcId="{AF5CE34C-3620-4A38-BFA0-70E127559E66}" destId="{F1BB11BF-9BF5-40F7-A26E-90E7F2ECBDB0}" srcOrd="8" destOrd="0" presId="urn:microsoft.com/office/officeart/2005/8/layout/default"/>
    <dgm:cxn modelId="{3D11551A-1CCA-4085-96B4-046D2475D4D7}" type="presParOf" srcId="{AF5CE34C-3620-4A38-BFA0-70E127559E66}" destId="{C2F7DEFD-DD69-40ED-A559-676828F3331B}" srcOrd="9" destOrd="0" presId="urn:microsoft.com/office/officeart/2005/8/layout/default"/>
    <dgm:cxn modelId="{838DB862-915C-4E16-82B1-C46465D141E0}" type="presParOf" srcId="{AF5CE34C-3620-4A38-BFA0-70E127559E66}" destId="{E97AE88A-7648-421E-9623-889EE9262497}" srcOrd="10" destOrd="0" presId="urn:microsoft.com/office/officeart/2005/8/layout/default"/>
    <dgm:cxn modelId="{13D5D9F3-085D-46DD-889D-8942C171EA3A}" type="presParOf" srcId="{AF5CE34C-3620-4A38-BFA0-70E127559E66}" destId="{3745BA48-5C58-44DD-B566-22B1836182F7}" srcOrd="11" destOrd="0" presId="urn:microsoft.com/office/officeart/2005/8/layout/default"/>
    <dgm:cxn modelId="{19617E70-D625-4C94-9B89-3BD193D6124A}" type="presParOf" srcId="{AF5CE34C-3620-4A38-BFA0-70E127559E66}" destId="{D1C0B288-81C0-4E26-9E3A-E0142963F32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FE9FB-D9CD-447E-A9E5-946DF032C2EC}">
      <dsp:nvSpPr>
        <dsp:cNvPr id="0" name=""/>
        <dsp:cNvSpPr/>
      </dsp:nvSpPr>
      <dsp:spPr>
        <a:xfrm>
          <a:off x="17247" y="0"/>
          <a:ext cx="2076526" cy="1565600"/>
        </a:xfrm>
        <a:prstGeom prst="rect">
          <a:avLst/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Enseignements Généraux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DGH Lycée </a:t>
          </a:r>
          <a:r>
            <a:rPr lang="fr-FR" sz="1800" b="1" kern="1200" dirty="0" err="1" smtClean="0"/>
            <a:t>Andréossy</a:t>
          </a:r>
          <a:endParaRPr lang="fr-FR" sz="1800" b="1" kern="1200" dirty="0" smtClean="0"/>
        </a:p>
      </dsp:txBody>
      <dsp:txXfrm>
        <a:off x="17247" y="0"/>
        <a:ext cx="2076526" cy="1565600"/>
      </dsp:txXfrm>
    </dsp:sp>
    <dsp:sp modelId="{27CEFBB9-00B0-434D-9C16-7DB7B842243B}">
      <dsp:nvSpPr>
        <dsp:cNvPr id="0" name=""/>
        <dsp:cNvSpPr/>
      </dsp:nvSpPr>
      <dsp:spPr>
        <a:xfrm>
          <a:off x="2267471" y="0"/>
          <a:ext cx="3247668" cy="160791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Lycée </a:t>
          </a:r>
          <a:r>
            <a:rPr lang="fr-FR" sz="2000" b="1" kern="1200" dirty="0" err="1" smtClean="0"/>
            <a:t>Andréossy</a:t>
          </a:r>
          <a:r>
            <a:rPr lang="fr-FR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1 division STI2D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31 élèves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AC &amp; EE</a:t>
          </a:r>
          <a:endParaRPr lang="fr-FR" sz="2000" b="1" kern="1200" dirty="0"/>
        </a:p>
      </dsp:txBody>
      <dsp:txXfrm>
        <a:off x="2267471" y="0"/>
        <a:ext cx="3247668" cy="1607910"/>
      </dsp:txXfrm>
    </dsp:sp>
    <dsp:sp modelId="{BBFAACA2-C045-480F-8953-95B1B375F29A}">
      <dsp:nvSpPr>
        <dsp:cNvPr id="0" name=""/>
        <dsp:cNvSpPr/>
      </dsp:nvSpPr>
      <dsp:spPr>
        <a:xfrm>
          <a:off x="5665206" y="0"/>
          <a:ext cx="2820563" cy="176070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Autre Lycée Général de Castelnaudary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½ division STI2D 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14 élèves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AC &amp; EE</a:t>
          </a:r>
          <a:endParaRPr lang="fr-FR" sz="2000" b="1" kern="1200" dirty="0"/>
        </a:p>
      </dsp:txBody>
      <dsp:txXfrm>
        <a:off x="5665206" y="0"/>
        <a:ext cx="2820563" cy="1760705"/>
      </dsp:txXfrm>
    </dsp:sp>
    <dsp:sp modelId="{35BFED96-3189-4404-9F04-5A6589D04F7F}">
      <dsp:nvSpPr>
        <dsp:cNvPr id="0" name=""/>
        <dsp:cNvSpPr/>
      </dsp:nvSpPr>
      <dsp:spPr>
        <a:xfrm>
          <a:off x="25875" y="1973615"/>
          <a:ext cx="1985795" cy="171081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Enseignements Technologiques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Au Lycée </a:t>
          </a:r>
          <a:r>
            <a:rPr lang="fr-FR" sz="1800" b="1" kern="1200" dirty="0" err="1" smtClean="0"/>
            <a:t>Andréossy</a:t>
          </a: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(2 journées)</a:t>
          </a:r>
        </a:p>
      </dsp:txBody>
      <dsp:txXfrm>
        <a:off x="25875" y="1973615"/>
        <a:ext cx="1985795" cy="1710818"/>
      </dsp:txXfrm>
    </dsp:sp>
    <dsp:sp modelId="{F1BB11BF-9BF5-40F7-A26E-90E7F2ECBDB0}">
      <dsp:nvSpPr>
        <dsp:cNvPr id="0" name=""/>
        <dsp:cNvSpPr/>
      </dsp:nvSpPr>
      <dsp:spPr>
        <a:xfrm>
          <a:off x="2139059" y="2520718"/>
          <a:ext cx="1985795" cy="1191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Groupe  AC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16 élèves</a:t>
          </a:r>
          <a:endParaRPr lang="fr-FR" sz="1400" b="1" kern="1200" dirty="0"/>
        </a:p>
      </dsp:txBody>
      <dsp:txXfrm>
        <a:off x="2139059" y="2520718"/>
        <a:ext cx="1985795" cy="1191477"/>
      </dsp:txXfrm>
    </dsp:sp>
    <dsp:sp modelId="{E97AE88A-7648-421E-9623-889EE9262497}">
      <dsp:nvSpPr>
        <dsp:cNvPr id="0" name=""/>
        <dsp:cNvSpPr/>
      </dsp:nvSpPr>
      <dsp:spPr>
        <a:xfrm>
          <a:off x="4293230" y="2494839"/>
          <a:ext cx="1985795" cy="1191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Groupe AC 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16 élèves</a:t>
          </a:r>
          <a:endParaRPr lang="fr-FR" sz="2000" b="1" kern="1200" dirty="0"/>
        </a:p>
      </dsp:txBody>
      <dsp:txXfrm>
        <a:off x="4293230" y="2494839"/>
        <a:ext cx="1985795" cy="1191477"/>
      </dsp:txXfrm>
    </dsp:sp>
    <dsp:sp modelId="{D1C0B288-81C0-4E26-9E3A-E0142963F323}">
      <dsp:nvSpPr>
        <dsp:cNvPr id="0" name=""/>
        <dsp:cNvSpPr/>
      </dsp:nvSpPr>
      <dsp:spPr>
        <a:xfrm>
          <a:off x="6420116" y="2478647"/>
          <a:ext cx="1985795" cy="1191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Groupe EE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13 élèves</a:t>
          </a:r>
          <a:endParaRPr lang="fr-FR" sz="2000" b="1" kern="1200" dirty="0"/>
        </a:p>
      </dsp:txBody>
      <dsp:txXfrm>
        <a:off x="6420116" y="2478647"/>
        <a:ext cx="1985795" cy="1191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B284C8-74A3-463E-9100-F07853B54B40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06AEF7-37F7-403B-A57B-99BDA19609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307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9CB57F-7BAA-48AA-9995-1888352ED297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A2A838-F2D9-4F45-8C2E-893EC12F11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19078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2A838-F2D9-4F45-8C2E-893EC12F117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14BA-CED0-45A5-A014-B6AC5126A380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0937-397D-4765-B0DD-FE852508BA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6E58-DB94-47DE-9D32-21A358F1B787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BC0D-9A04-4117-B292-0FA94C5F82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0FFA-4104-44F5-B52C-13E205A4ED6D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B13C-00DC-46FB-B5D6-AE50E39259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DB2C-C1A6-4BC4-B16B-7269A5BFB209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3A13-B90C-41C2-83DC-B7EE58AB61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1A7C-6E1C-4E1B-9F94-EC638F255BBC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5A3C-43A7-4B3F-B592-253F2CC49F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8ABE-669F-470E-A0E5-B66E7CDECFFE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BBAB9-5A52-49F5-A15F-5A4749FD28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3783-7222-4B90-B08A-BCF57CAFA9B3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D719-6F45-48DF-9FD7-238CBEA42C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D23A-A571-4324-A4E7-6E7901E41DF1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74B0-2D3D-435B-9C74-53DC166992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0CA8-E3BD-44D9-8DFA-8A790FF7E6DF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938D-94A1-4943-9461-885AFE1695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416A-9D7E-4A91-834C-D1FD568B991C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DCF3-6EF1-4D34-BE87-D917C4C553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F1C7-9E78-460B-8023-0EAA4229D656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00EA-B35E-4404-9C29-6C3CA3AB1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F9C89-2774-49C6-A933-4A3895737988}" type="datetimeFigureOut">
              <a:rPr lang="fr-FR"/>
              <a:pPr>
                <a:defRPr/>
              </a:pPr>
              <a:t>18/05/2012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776CF-DEBE-49C8-8BD1-05A61E3B6C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emf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Projet%20Villa%20Castelnaudary/Revit/Projet%20en%20cours.rvt" TargetMode="Externa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emf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Archiwizard/Villa%20avec%20PV.awz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emf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emf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Projet%20Villa%20Castelnaudary/Archiwizard/Villa%20ss%20isolant.awz" TargetMode="Externa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emf"/><Relationship Id="rId7" Type="http://schemas.openxmlformats.org/officeDocument/2006/relationships/hyperlink" Target="Projet%20Villa%20Castelnaudary/Archiwizard/Villa%20ss%20isolant.aw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localhost\Users\ragemichel\Dropbox\Se%25CC%2581minaire%20STI2D%2021%20mai%202012%20V3\4%20Pre%25CC%2581sentations%20acade%25CC%2581miques%20de%20se%25CC%2581quences%20d%25E2%2580%2599enseignement%20de%20terminale\Bordeaux%20-%20Montpellier\Se%25CC%2581minaire%20National%20STI2D%20Castelnaudary\Videos\Fpropre.avi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45.png"/><Relationship Id="rId5" Type="http://schemas.openxmlformats.org/officeDocument/2006/relationships/image" Target="../media/image3.emf"/><Relationship Id="rId10" Type="http://schemas.microsoft.com/office/2007/relationships/media" Target="file://localhost/Users/ragemichel/Dropbox/Se%CC%81minaire%20STI2D%2021%20mai%202012%20V3/4%20Pre%CC%81sentations%20acade%CC%81miques%20de%20se%CC%81quences%20d%E2%80%99enseignement%20de%20terminale/Bordeaux%20-%20Montpellier/Se%CC%81minaire%20National%20STI2D%20Castelnaudary/Videos/Fpropre.avi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localhost\Users\ragemichel\Dropbox\Se%25CC%2581minaire%20STI2D%2021%20mai%202012%20V3\4%20Pre%25CC%2581sentations%20acade%25CC%2581miques%20de%20se%25CC%2581quences%20d%25E2%2580%2599enseignement%20de%20terminale\Bordeaux%20-%20Montpellier\Se%25CC%2581minaire%20National%20STI2D%20Castelnaudary\Videos\Sysmo3R.avi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2.wmf"/><Relationship Id="rId10" Type="http://schemas.openxmlformats.org/officeDocument/2006/relationships/image" Target="../media/image49.png"/><Relationship Id="rId4" Type="http://schemas.openxmlformats.org/officeDocument/2006/relationships/image" Target="../media/image3.emf"/><Relationship Id="rId9" Type="http://schemas.microsoft.com/office/2007/relationships/media" Target="file://localhost/Users/ragemichel/Dropbox/Se%CC%81minaire%20STI2D%2021%20mai%202012%20V3/4%20Pre%CC%81sentations%20acade%CC%81miques%20de%20se%CC%81quences%20d%E2%80%99enseignement%20de%20terminale/Bordeaux%20-%20Montpellier/Se%CC%81minaire%20National%20STI2D%20Castelnaudary/Videos/Sysmo3R.avi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media" Target="file://localhost/Users/ragemichel/Dropbox/Se%CC%81minaire%20STI2D%2021%20mai%202012%20V3/4%20Pre%CC%81sentations%20acade%CC%81miques%20de%20se%CC%81quences%20d%E2%80%99enseignement%20de%20terminale/Bordeaux%20-%20Montpellier/Se%CC%81minaire%20National%20STI2D%20Castelnaudary/Videos/Sysmo3R.avi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ragemichel\Dropbox\Se%25CC%2581minaire%20STI2D%2021%20mai%202012%20V3\4%20Pre%25CC%2581sentations%20acade%25CC%2581miques%20de%20se%25CC%2581quences%20d%25E2%2580%2599enseignement%20de%20terminale\Bordeaux%20-%20Montpellier\Se%25CC%2581minaire%20National%20STI2D%20Castelnaudary\Videos\Sysmo3R.avi" TargetMode="External"/><Relationship Id="rId6" Type="http://schemas.openxmlformats.org/officeDocument/2006/relationships/image" Target="../media/image50.wmf"/><Relationship Id="rId5" Type="http://schemas.openxmlformats.org/officeDocument/2006/relationships/image" Target="../media/image2.wmf"/><Relationship Id="rId4" Type="http://schemas.openxmlformats.org/officeDocument/2006/relationships/image" Target="../media/image3.emf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hyperlink" Target="Matlab/sismique1niveau.mdl" TargetMode="Externa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em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7.pn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Matlab/sismiquevilla.mdl" TargetMode="Externa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2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fr/imgres?imgurl=http://nepalsherpasig.fr/wp-content/uploads/2009/11/vol2-croqui13-49.jpg&amp;imgrefurl=http://nepalsherpasig.fr/?tag=seisme&amp;usg=__Fe_9DaTxglvWFpPD0OkPewp0gik=&amp;h=288&amp;w=408&amp;sz=53&amp;hl=fr&amp;start=28&amp;zoom=1&amp;tbnid=lt1Ap781O0RTCM:&amp;tbnh=88&amp;tbnw=125&amp;ei=sS90T8WXGa_c4QTp9LnsDQ&amp;prev=/search?q=stabilit%C3%A9+des+b%C3%A2timents&amp;start=20&amp;hl=fr&amp;safe=vss&amp;sa=N&amp;gbv=2&amp;tbm=isch&amp;itbs=1" TargetMode="External"/><Relationship Id="rId13" Type="http://schemas.openxmlformats.org/officeDocument/2006/relationships/hyperlink" Target="http://www.google.fr/imgres?q=recyclage+batiment&amp;hl=fr&amp;sa=X&amp;qscrl=1&amp;nord=1&amp;rlz=1T4GGIE_frFR417FR417&amp;biw=1387&amp;bih=601&amp;tbm=isch&amp;prmd=ivns&amp;tbnid=o5iLXPpCnNJPVM:&amp;imgrefurl=http://fr.fotolia.com/id/9331060&amp;docid=KWIPKaCfQdjGDM&amp;itg=1&amp;w=283&amp;h=400&amp;ei=1cBjTu29CYfusgbgxZGUCg&amp;zoom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hyperlink" Target="http://www.google.fr/imgres?imgurl=http://www.tecs-soil-mixing.com/images/jpg/vignette-produits-10.jpg&amp;imgrefurl=http://www.tecs-soil-mixing.com/fr/fondations-profondes&amp;usg=__wY7PNsdhzMgo5-Wh9VWl-yOEKOo=&amp;h=500&amp;w=800&amp;sz=60&amp;hl=fr&amp;start=1&amp;zoom=1&amp;tbnid=9drLpFF1d38ZdM:&amp;tbnh=89&amp;tbnw=143&amp;ei=mS50T6ubLObO0QXs9cngDw&amp;prev=/search?q=fondation&amp;hl=fr&amp;safe=vss&amp;gbv=2&amp;tbm=isch&amp;itbs=1" TargetMode="External"/><Relationship Id="rId15" Type="http://schemas.openxmlformats.org/officeDocument/2006/relationships/image" Target="../media/image3.emf"/><Relationship Id="rId10" Type="http://schemas.openxmlformats.org/officeDocument/2006/relationships/image" Target="../media/image16.png"/><Relationship Id="rId4" Type="http://schemas.openxmlformats.org/officeDocument/2006/relationships/image" Target="../media/image12.gif"/><Relationship Id="rId9" Type="http://schemas.openxmlformats.org/officeDocument/2006/relationships/image" Target="../media/image15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7111" y="6322987"/>
            <a:ext cx="639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Séminaire </a:t>
            </a:r>
            <a:r>
              <a:rPr lang="fr-FR" i="1" dirty="0" smtClean="0">
                <a:solidFill>
                  <a:schemeClr val="bg1">
                    <a:lumMod val="65000"/>
                  </a:schemeClr>
                </a:solidFill>
              </a:rPr>
              <a:t>National STI 2D – 21 et 22 mai 2012</a:t>
            </a:r>
            <a:endParaRPr lang="fr-FR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00198" cy="6858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lIns="81635" tIns="40818" rIns="81635" bIns="40818" rtlCol="0" anchor="ctr"/>
          <a:lstStyle/>
          <a:p>
            <a:pPr algn="ctr"/>
            <a:endParaRPr lang="fr-FR" sz="25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" y="3469344"/>
            <a:ext cx="1315371" cy="125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2140" tIns="40818" rIns="32140" bIns="40818" anchor="b"/>
          <a:lstStyle/>
          <a:p>
            <a:pPr>
              <a:defRPr/>
            </a:pP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Organisation</a:t>
            </a:r>
          </a:p>
          <a:p>
            <a:pPr>
              <a:defRPr/>
            </a:pP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pédagogique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5643565"/>
            <a:ext cx="1268083" cy="826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0350" tIns="41782" rIns="80350" bIns="41782">
            <a:spAutoFit/>
          </a:bodyPr>
          <a:lstStyle/>
          <a:p>
            <a:pPr defTabSz="401091" eaLnBrk="0" hangingPunct="0">
              <a:lnSpc>
                <a:spcPct val="97000"/>
              </a:lnSpc>
              <a:buClr>
                <a:srgbClr val="FFFFFF"/>
              </a:buClr>
              <a:buSzPct val="100000"/>
              <a:tabLst>
                <a:tab pos="0" algn="l"/>
                <a:tab pos="816354" algn="l"/>
                <a:tab pos="1632708" algn="l"/>
                <a:tab pos="2449062" algn="l"/>
                <a:tab pos="3265415" algn="l"/>
                <a:tab pos="4081770" algn="l"/>
                <a:tab pos="4898124" algn="l"/>
                <a:tab pos="5714478" algn="l"/>
                <a:tab pos="6530832" algn="l"/>
                <a:tab pos="7347185" algn="l"/>
                <a:tab pos="8163539" algn="l"/>
                <a:tab pos="8979893" algn="l"/>
              </a:tabLst>
              <a:defRPr/>
            </a:pPr>
            <a:r>
              <a:rPr lang="fr-F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Eric MARCHISONE (</a:t>
            </a:r>
            <a:r>
              <a:rPr lang="fr-FR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CdTx</a:t>
            </a:r>
            <a:r>
              <a:rPr lang="fr-F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pPr defTabSz="401091" eaLnBrk="0" hangingPunct="0">
              <a:lnSpc>
                <a:spcPct val="97000"/>
              </a:lnSpc>
              <a:buClr>
                <a:srgbClr val="FFFFFF"/>
              </a:buClr>
              <a:buSzPct val="100000"/>
              <a:tabLst>
                <a:tab pos="0" algn="l"/>
                <a:tab pos="816354" algn="l"/>
                <a:tab pos="1632708" algn="l"/>
                <a:tab pos="2449062" algn="l"/>
                <a:tab pos="3265415" algn="l"/>
                <a:tab pos="4081770" algn="l"/>
                <a:tab pos="4898124" algn="l"/>
                <a:tab pos="5714478" algn="l"/>
                <a:tab pos="6530832" algn="l"/>
                <a:tab pos="7347185" algn="l"/>
                <a:tab pos="8163539" algn="l"/>
                <a:tab pos="8979893" algn="l"/>
              </a:tabLst>
              <a:defRPr/>
            </a:pPr>
            <a:r>
              <a:rPr lang="fr-FR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Annabel</a:t>
            </a:r>
            <a:r>
              <a:rPr lang="fr-F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LANGLADE</a:t>
            </a:r>
          </a:p>
          <a:p>
            <a:pPr defTabSz="401091" eaLnBrk="0" hangingPunct="0">
              <a:lnSpc>
                <a:spcPct val="97000"/>
              </a:lnSpc>
              <a:buClr>
                <a:srgbClr val="FFFFFF"/>
              </a:buClr>
              <a:buSzPct val="100000"/>
              <a:tabLst>
                <a:tab pos="0" algn="l"/>
                <a:tab pos="816354" algn="l"/>
                <a:tab pos="1632708" algn="l"/>
                <a:tab pos="2449062" algn="l"/>
                <a:tab pos="3265415" algn="l"/>
                <a:tab pos="4081770" algn="l"/>
                <a:tab pos="4898124" algn="l"/>
                <a:tab pos="5714478" algn="l"/>
                <a:tab pos="6530832" algn="l"/>
                <a:tab pos="7347185" algn="l"/>
                <a:tab pos="8163539" algn="l"/>
                <a:tab pos="8979893" algn="l"/>
              </a:tabLst>
              <a:defRPr/>
            </a:pPr>
            <a:r>
              <a:rPr lang="fr-F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Jean Marc CASTEL</a:t>
            </a:r>
          </a:p>
          <a:p>
            <a:pPr defTabSz="401091" eaLnBrk="0" hangingPunct="0">
              <a:lnSpc>
                <a:spcPct val="94000"/>
              </a:lnSpc>
              <a:buClr>
                <a:srgbClr val="FFFFFF"/>
              </a:buClr>
              <a:buSzPct val="100000"/>
              <a:tabLst>
                <a:tab pos="0" algn="l"/>
                <a:tab pos="816354" algn="l"/>
                <a:tab pos="1632708" algn="l"/>
                <a:tab pos="2449062" algn="l"/>
                <a:tab pos="3265415" algn="l"/>
                <a:tab pos="4081770" algn="l"/>
                <a:tab pos="4898124" algn="l"/>
                <a:tab pos="5714478" algn="l"/>
                <a:tab pos="6530832" algn="l"/>
                <a:tab pos="7347185" algn="l"/>
                <a:tab pos="8163539" algn="l"/>
                <a:tab pos="8979893" algn="l"/>
              </a:tabLst>
              <a:defRPr/>
            </a:pPr>
            <a:endParaRPr lang="fr-F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1692129"/>
            <a:ext cx="1294612" cy="638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32140" tIns="41782" rIns="32140" bIns="41782">
            <a:spAutoFit/>
          </a:bodyPr>
          <a:lstStyle/>
          <a:p>
            <a:pPr defTabSz="401091">
              <a:tabLst>
                <a:tab pos="0" algn="l"/>
                <a:tab pos="816354" algn="l"/>
                <a:tab pos="1632708" algn="l"/>
                <a:tab pos="2449062" algn="l"/>
                <a:tab pos="3265415" algn="l"/>
                <a:tab pos="4081770" algn="l"/>
                <a:tab pos="4898124" algn="l"/>
                <a:tab pos="5714478" algn="l"/>
                <a:tab pos="6530832" algn="l"/>
                <a:tab pos="7347185" algn="l"/>
                <a:tab pos="8163539" algn="l"/>
                <a:tab pos="8979893" algn="l"/>
              </a:tabLst>
              <a:defRPr/>
            </a:pPr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Enseignement technologique en </a:t>
            </a:r>
            <a:r>
              <a:rPr lang="fr-FR" sz="1200" b="1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STI2D spécialité AC</a:t>
            </a:r>
            <a:endParaRPr lang="fr-FR" sz="1200" b="1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753155" y="1679436"/>
            <a:ext cx="4002657" cy="1546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STI2D </a:t>
            </a:r>
          </a:p>
          <a:p>
            <a:r>
              <a:rPr lang="fr-FR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 Lycée </a:t>
            </a:r>
            <a:r>
              <a:rPr lang="fr-FR" sz="2800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Andréossy</a:t>
            </a:r>
            <a:r>
              <a:rPr lang="fr-FR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fr-FR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Castelnaudary (Aude)</a:t>
            </a:r>
          </a:p>
        </p:txBody>
      </p:sp>
      <p:pic>
        <p:nvPicPr>
          <p:cNvPr id="10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3660" y="-1"/>
            <a:ext cx="2070341" cy="1829908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407" y="2807358"/>
            <a:ext cx="819509" cy="69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17613" y="150474"/>
            <a:ext cx="1324395" cy="82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IMG_262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41034" y="165568"/>
            <a:ext cx="3197943" cy="2398457"/>
          </a:xfrm>
          <a:prstGeom prst="rect">
            <a:avLst/>
          </a:prstGeom>
        </p:spPr>
      </p:pic>
      <p:pic>
        <p:nvPicPr>
          <p:cNvPr id="19" name="Image 18" descr="IMG_3404.JPG"/>
          <p:cNvPicPr>
            <a:picLocks noChangeAspect="1"/>
          </p:cNvPicPr>
          <p:nvPr/>
        </p:nvPicPr>
        <p:blipFill>
          <a:blip r:embed="rId6" cstate="screen"/>
          <a:srcRect t="15885" r="15541"/>
          <a:stretch>
            <a:fillRect/>
          </a:stretch>
        </p:blipFill>
        <p:spPr>
          <a:xfrm rot="5400000">
            <a:off x="6847665" y="4327388"/>
            <a:ext cx="2441331" cy="182353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473725" y="3052749"/>
            <a:ext cx="1905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Architecture et Construction</a:t>
            </a:r>
          </a:p>
        </p:txBody>
      </p:sp>
      <p:pic>
        <p:nvPicPr>
          <p:cNvPr id="17" name="Image 16" descr="IMG_3760.JPG"/>
          <p:cNvPicPr>
            <a:picLocks noChangeAspect="1"/>
          </p:cNvPicPr>
          <p:nvPr/>
        </p:nvPicPr>
        <p:blipFill>
          <a:blip r:embed="rId7" cstate="screen">
            <a:lum bright="10000"/>
          </a:blip>
          <a:srcRect/>
          <a:stretch>
            <a:fillRect/>
          </a:stretch>
        </p:blipFill>
        <p:spPr>
          <a:xfrm>
            <a:off x="1395307" y="3794271"/>
            <a:ext cx="2798181" cy="177847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260464" y="3284399"/>
            <a:ext cx="1731963" cy="646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Energie Environnement</a:t>
            </a:r>
          </a:p>
        </p:txBody>
      </p:sp>
      <p:pic>
        <p:nvPicPr>
          <p:cNvPr id="23" name="Image 22" descr="IMG_373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56653" y="4220472"/>
            <a:ext cx="2757580" cy="206818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457864" y="2596551"/>
            <a:ext cx="3234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Visite du Site Eolien d’</a:t>
            </a:r>
            <a:r>
              <a:rPr lang="fr-FR" sz="1200" i="1" dirty="0" err="1" smtClean="0"/>
              <a:t>Avignonet</a:t>
            </a:r>
            <a:r>
              <a:rPr lang="fr-FR" sz="1200" i="1" dirty="0" smtClean="0"/>
              <a:t> Lauragais</a:t>
            </a:r>
            <a:endParaRPr lang="fr-FR" sz="1200" i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429110" y="566467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Maquette Projet Villa BBC</a:t>
            </a:r>
            <a:endParaRPr lang="fr-FR" sz="1200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551870" y="3922143"/>
            <a:ext cx="2340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Démontage Mat de Mesure</a:t>
            </a:r>
            <a:endParaRPr lang="fr-FR" sz="1200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424466" y="647556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Visite Eolienne</a:t>
            </a:r>
            <a:endParaRPr lang="fr-FR" sz="1200" i="1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7159925" y="1130060"/>
            <a:ext cx="733245" cy="6556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6954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69215" y="0"/>
            <a:ext cx="974784" cy="784701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52823" y="0"/>
            <a:ext cx="1397300" cy="8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2"/>
            <a:ext cx="856163" cy="7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0" y="827656"/>
          <a:ext cx="9144000" cy="603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106"/>
                <a:gridCol w="5211894"/>
              </a:tblGrid>
              <a:tr h="1669966"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</a:t>
                      </a:r>
                    </a:p>
                    <a:p>
                      <a:r>
                        <a:rPr lang="fr-FR" dirty="0" smtClean="0"/>
                        <a:t>Enseignement</a:t>
                      </a:r>
                    </a:p>
                    <a:p>
                      <a:r>
                        <a:rPr lang="fr-FR" dirty="0" smtClean="0"/>
                        <a:t>Transversal</a:t>
                      </a:r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FC 2.3 REPRESENTATION DU REEL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 Modéliser la</a:t>
                      </a:r>
                      <a:r>
                        <a:rPr lang="fr-FR" sz="1800" b="0" baseline="0" dirty="0" smtClean="0">
                          <a:solidFill>
                            <a:schemeClr val="bg1"/>
                          </a:solidFill>
                        </a:rPr>
                        <a:t> base du</a:t>
                      </a: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 mat basculant de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</a:rPr>
                        <a:t> l’éolienne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</a:rPr>
                        <a:t> Créer les assemblages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</a:rPr>
                        <a:t> Cinématique du basculement</a:t>
                      </a:r>
                      <a:endParaRPr lang="fr-FR" sz="1600" b="0" dirty="0"/>
                    </a:p>
                  </a:txBody>
                  <a:tcPr/>
                </a:tc>
              </a:tr>
              <a:tr h="436037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Séquence Spécialité AC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- Visualiser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les volumes à l’aide de la maquette réelle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- Créer le modèle numérique avec un logiciel professionnel d’Architecture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90844" y="3651788"/>
            <a:ext cx="4399473" cy="320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IMG_3760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12143" y="3240309"/>
            <a:ext cx="3778370" cy="240146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010567" y="2515502"/>
            <a:ext cx="4305298" cy="338554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i="1" dirty="0" smtClean="0"/>
              <a:t>CI2 : Représentation numérique architecturale </a:t>
            </a:r>
            <a:endParaRPr lang="fr-FR" sz="16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845388" y="5788327"/>
            <a:ext cx="236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Maquette de la villa</a:t>
            </a:r>
            <a:endParaRPr lang="fr-FR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0008" y="888522"/>
            <a:ext cx="1905654" cy="13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0038" y="1"/>
            <a:ext cx="1127292" cy="907470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5929" y="0"/>
            <a:ext cx="1407452" cy="83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1"/>
            <a:ext cx="872646" cy="7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èche gauche 12"/>
          <p:cNvSpPr/>
          <p:nvPr/>
        </p:nvSpPr>
        <p:spPr bwMode="auto">
          <a:xfrm rot="16200000">
            <a:off x="3755558" y="3290311"/>
            <a:ext cx="785818" cy="642942"/>
          </a:xfrm>
          <a:prstGeom prst="leftArrow">
            <a:avLst/>
          </a:prstGeom>
          <a:solidFill>
            <a:schemeClr val="accent1"/>
          </a:solidFill>
          <a:ln w="38100" cap="flat" cmpd="dbl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0" y="974306"/>
          <a:ext cx="9144000" cy="566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902"/>
                <a:gridCol w="4408098"/>
              </a:tblGrid>
              <a:tr h="1813771"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 </a:t>
                      </a:r>
                    </a:p>
                    <a:p>
                      <a:r>
                        <a:rPr lang="fr-FR" dirty="0" smtClean="0"/>
                        <a:t>Enseignement</a:t>
                      </a:r>
                    </a:p>
                    <a:p>
                      <a:r>
                        <a:rPr lang="fr-FR" dirty="0" smtClean="0"/>
                        <a:t>Transversal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FC</a:t>
                      </a:r>
                      <a:r>
                        <a:rPr lang="fr-FR" sz="1600" b="1" baseline="0" dirty="0" smtClean="0"/>
                        <a:t> 4.1 PRODUCTIONS ENERGIES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chemeClr val="bg1"/>
                          </a:solidFill>
                        </a:rPr>
                        <a:t> Mesurer l’</a:t>
                      </a:r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irradiance</a:t>
                      </a:r>
                      <a:r>
                        <a:rPr lang="fr-FR" sz="1600" b="0" dirty="0" smtClean="0">
                          <a:solidFill>
                            <a:schemeClr val="bg1"/>
                          </a:solidFill>
                        </a:rPr>
                        <a:t> du soleil en W/m</a:t>
                      </a:r>
                      <a:r>
                        <a:rPr lang="fr-FR" sz="1600" b="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chemeClr val="bg1"/>
                          </a:solidFill>
                        </a:rPr>
                        <a:t> Mesurer les puissances produites des différentes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</a:rPr>
                        <a:t> technologies de</a:t>
                      </a:r>
                      <a:r>
                        <a:rPr lang="fr-FR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</a:rPr>
                        <a:t> panneaux photovoltaïques en W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</a:rPr>
                        <a:t> Calculer les rendements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6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dirty="0"/>
                    </a:p>
                  </a:txBody>
                  <a:tcPr/>
                </a:tc>
              </a:tr>
              <a:tr h="3854263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Séquence Spécialité AC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 Implanter 20 m</a:t>
                      </a:r>
                      <a:r>
                        <a:rPr lang="fr-FR" sz="1800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 de panneaux PV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 Paramétrer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les rendements pris en compte par le logiciel</a:t>
                      </a:r>
                      <a:endParaRPr lang="fr-FR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 Evaluer la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production solaire annuelle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797365" y="2863252"/>
            <a:ext cx="4000500" cy="338554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CI7 :  Confort thermique et Acoustique </a:t>
            </a:r>
            <a:endParaRPr lang="fr-FR" sz="16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95028" y="5321372"/>
            <a:ext cx="2611249" cy="4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471185"/>
            <a:ext cx="4653684" cy="302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IMG_400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5400000">
            <a:off x="2233628" y="347110"/>
            <a:ext cx="1602624" cy="3022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0038" y="1"/>
            <a:ext cx="1127292" cy="907470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5929" y="0"/>
            <a:ext cx="1407452" cy="83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1"/>
            <a:ext cx="872646" cy="7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èche gauche 12"/>
          <p:cNvSpPr/>
          <p:nvPr/>
        </p:nvSpPr>
        <p:spPr bwMode="auto">
          <a:xfrm rot="16200000">
            <a:off x="3755558" y="3290311"/>
            <a:ext cx="785818" cy="642942"/>
          </a:xfrm>
          <a:prstGeom prst="leftArrow">
            <a:avLst/>
          </a:prstGeom>
          <a:solidFill>
            <a:schemeClr val="accent1"/>
          </a:solidFill>
          <a:ln w="38100" cap="flat" cmpd="dbl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0" y="974306"/>
          <a:ext cx="9144000" cy="588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902"/>
                <a:gridCol w="4408098"/>
              </a:tblGrid>
              <a:tr h="1882782"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</a:t>
                      </a:r>
                    </a:p>
                    <a:p>
                      <a:r>
                        <a:rPr lang="fr-FR" dirty="0" smtClean="0"/>
                        <a:t>Enseignement</a:t>
                      </a:r>
                    </a:p>
                    <a:p>
                      <a:r>
                        <a:rPr lang="fr-FR" dirty="0" smtClean="0"/>
                        <a:t>Transversal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FC</a:t>
                      </a:r>
                      <a:r>
                        <a:rPr lang="fr-FR" sz="1600" b="1" baseline="0" dirty="0" smtClean="0"/>
                        <a:t> 4.1 PRODUCTIONS ENERGIES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chemeClr val="bg1"/>
                          </a:solidFill>
                        </a:rPr>
                        <a:t>  Mesurer les pertes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</a:rPr>
                        <a:t> de puissance des panneaux photovoltaïques en fonction de l’inclinaison et de l’orientation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Tx/>
                        <a:buNone/>
                      </a:pPr>
                      <a:endParaRPr lang="fr-F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6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dirty="0"/>
                    </a:p>
                  </a:txBody>
                  <a:tcPr/>
                </a:tc>
              </a:tr>
              <a:tr h="4000912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Séquence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Spécialité AC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 Proposer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différentes variantes pour l’implantation des 20 m</a:t>
                      </a:r>
                      <a:r>
                        <a:rPr lang="fr-FR" sz="1800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de panneaux photovoltaïques</a:t>
                      </a:r>
                      <a:endParaRPr lang="fr-FR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 Evaluer les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différentes productions solaires annuelles en fonction de l’orientation et de l’inclinaison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Choisir et Valider une implantation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Comparer avec les mesures faites en ETC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823244" y="2906384"/>
            <a:ext cx="4000500" cy="338554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CI7 :  Confort thermique et Acoustique </a:t>
            </a:r>
            <a:endParaRPr lang="fr-FR" sz="16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69149" y="6184014"/>
            <a:ext cx="2611249" cy="4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3746" y="2913281"/>
            <a:ext cx="2788324" cy="170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8500" y="4669835"/>
            <a:ext cx="2409446" cy="205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IMG00273-20120427-1621.jpg"/>
          <p:cNvPicPr>
            <a:picLocks noChangeAspect="1"/>
          </p:cNvPicPr>
          <p:nvPr/>
        </p:nvPicPr>
        <p:blipFill>
          <a:blip r:embed="rId8" cstate="print">
            <a:lum bright="10000"/>
          </a:blip>
          <a:stretch>
            <a:fillRect/>
          </a:stretch>
        </p:blipFill>
        <p:spPr>
          <a:xfrm>
            <a:off x="2076090" y="1052422"/>
            <a:ext cx="2323381" cy="174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41410" y="0"/>
            <a:ext cx="1135919" cy="914415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2639" y="0"/>
            <a:ext cx="1493716" cy="8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82650" y="120770"/>
            <a:ext cx="2214578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"/>
            <a:ext cx="976163" cy="82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èche gauche 12"/>
          <p:cNvSpPr/>
          <p:nvPr/>
        </p:nvSpPr>
        <p:spPr bwMode="auto">
          <a:xfrm rot="16200000">
            <a:off x="3755558" y="3290311"/>
            <a:ext cx="785818" cy="642942"/>
          </a:xfrm>
          <a:prstGeom prst="leftArrow">
            <a:avLst/>
          </a:prstGeom>
          <a:solidFill>
            <a:schemeClr val="accent1"/>
          </a:solidFill>
          <a:ln w="38100" cap="flat" cmpd="dbl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0" y="879414"/>
          <a:ext cx="9144000" cy="5871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834"/>
                <a:gridCol w="4822166"/>
              </a:tblGrid>
              <a:tr h="2157084"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</a:t>
                      </a:r>
                    </a:p>
                    <a:p>
                      <a:r>
                        <a:rPr lang="fr-FR" b="1" dirty="0" smtClean="0"/>
                        <a:t>Enseignement</a:t>
                      </a:r>
                    </a:p>
                    <a:p>
                      <a:r>
                        <a:rPr lang="fr-FR" b="1" dirty="0" smtClean="0"/>
                        <a:t>Transversal</a:t>
                      </a:r>
                    </a:p>
                    <a:p>
                      <a:endParaRPr lang="fr-FR" b="1" dirty="0" smtClean="0"/>
                    </a:p>
                    <a:p>
                      <a:endParaRPr lang="fr-FR" b="1" dirty="0" smtClean="0"/>
                    </a:p>
                    <a:p>
                      <a:endParaRPr lang="fr-FR" b="1" dirty="0" smtClean="0"/>
                    </a:p>
                    <a:p>
                      <a:endParaRPr lang="fr-FR" b="1" dirty="0" smtClean="0"/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dirty="0" smtClean="0"/>
                        <a:t>FC</a:t>
                      </a:r>
                      <a:r>
                        <a:rPr lang="fr-FR" sz="1600" b="1" u="none" baseline="0" dirty="0" smtClean="0"/>
                        <a:t> 3.2 LES MATERIAUX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dirty="0" smtClean="0"/>
                        <a:t> </a:t>
                      </a:r>
                      <a:r>
                        <a:rPr lang="fr-FR" sz="1600" b="0" baseline="0" dirty="0" smtClean="0"/>
                        <a:t> Mesurer les résistances thermiques  de plusieurs  types de parois (1 m x 1 m x 0,35 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0" baseline="0" dirty="0" smtClean="0"/>
                        <a:t> Choisir des matériaux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/>
                    </a:p>
                  </a:txBody>
                  <a:tcPr/>
                </a:tc>
              </a:tr>
              <a:tr h="3585915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Séquence Spécialité AC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- Transférer le modèle numérique volumique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dans le logiciel </a:t>
                      </a:r>
                      <a:r>
                        <a:rPr lang="fr-FR" sz="1800" dirty="0" err="1" smtClean="0">
                          <a:solidFill>
                            <a:srgbClr val="0070C0"/>
                          </a:solidFill>
                        </a:rPr>
                        <a:t>Archiwizard</a:t>
                      </a:r>
                      <a:endParaRPr lang="fr-FR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- Configurer les parois de la villa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- Valider les caractéristiques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thermiques des parois</a:t>
                      </a:r>
                      <a:endParaRPr lang="fr-FR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- Optimiser les Consommations en kWh/m</a:t>
                      </a:r>
                      <a:r>
                        <a:rPr lang="fr-FR" sz="1800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fr-FR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485070"/>
            <a:ext cx="4339087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409177" y="3277319"/>
            <a:ext cx="4000500" cy="338554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CI7 :  Confort thermique et Acoustique </a:t>
            </a:r>
            <a:endParaRPr lang="fr-FR" sz="1600" b="1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62465" y="-1"/>
            <a:ext cx="2198652" cy="312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48047" y="5683682"/>
            <a:ext cx="2611249" cy="4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0204" y="1"/>
            <a:ext cx="1043796" cy="840256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92174" y="0"/>
            <a:ext cx="1418782" cy="81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070839" y="0"/>
            <a:ext cx="2214578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0"/>
            <a:ext cx="898526" cy="76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èche gauche 12"/>
          <p:cNvSpPr/>
          <p:nvPr/>
        </p:nvSpPr>
        <p:spPr bwMode="auto">
          <a:xfrm rot="16200000">
            <a:off x="3755558" y="3290311"/>
            <a:ext cx="785818" cy="642942"/>
          </a:xfrm>
          <a:prstGeom prst="leftArrow">
            <a:avLst/>
          </a:prstGeom>
          <a:solidFill>
            <a:schemeClr val="accent1"/>
          </a:solidFill>
          <a:ln w="38100" cap="flat" cmpd="dbl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0" y="862642"/>
          <a:ext cx="9144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976"/>
                <a:gridCol w="4776024"/>
              </a:tblGrid>
              <a:tr h="1623331"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</a:t>
                      </a:r>
                    </a:p>
                    <a:p>
                      <a:r>
                        <a:rPr lang="fr-FR" dirty="0" smtClean="0"/>
                        <a:t>Enseignement</a:t>
                      </a:r>
                    </a:p>
                    <a:p>
                      <a:r>
                        <a:rPr lang="fr-FR" dirty="0" smtClean="0"/>
                        <a:t>Transversal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FC</a:t>
                      </a:r>
                      <a:r>
                        <a:rPr lang="fr-FR" sz="1600" b="1" baseline="0" dirty="0" smtClean="0"/>
                        <a:t> 4.2 TRANSFORMATION ENERGIES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chemeClr val="bg1"/>
                          </a:solidFill>
                        </a:rPr>
                        <a:t> Mesurer la production et le rendement d’une Pompe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</a:rPr>
                        <a:t> à chaleur Air/Air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Tx/>
                        <a:buNone/>
                      </a:pPr>
                      <a:endParaRPr lang="fr-F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6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dirty="0"/>
                    </a:p>
                  </a:txBody>
                  <a:tcPr/>
                </a:tc>
              </a:tr>
              <a:tr h="3246663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Séquence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Spécialité AC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 Evaluer les besoins mensuels de chaud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rgbClr val="0070C0"/>
                          </a:solidFill>
                        </a:rPr>
                        <a:t> Dimensionner les puissances des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</a:rPr>
                        <a:t> pompes à chaleur à installer dans la Villa</a:t>
                      </a:r>
                      <a:endParaRPr lang="fr-FR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486814" y="2578580"/>
            <a:ext cx="4000500" cy="338554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CI7 :  Confort thermique et Acoustique </a:t>
            </a:r>
            <a:endParaRPr lang="fr-FR" sz="1600" b="1" dirty="0"/>
          </a:p>
        </p:txBody>
      </p:sp>
      <p:pic>
        <p:nvPicPr>
          <p:cNvPr id="16" name="Image 15" descr="IMG00254-20120301-1518.jpg"/>
          <p:cNvPicPr>
            <a:picLocks noChangeAspect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>
          <a:xfrm>
            <a:off x="1742536" y="0"/>
            <a:ext cx="2234242" cy="386463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925018"/>
            <a:ext cx="6183051" cy="29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09095" y="3761116"/>
            <a:ext cx="3234906" cy="23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05726" y="0"/>
            <a:ext cx="1071604" cy="862642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27522" y="1"/>
            <a:ext cx="1528222" cy="96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"/>
            <a:ext cx="1019295" cy="86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0" y="932288"/>
          <a:ext cx="9144000" cy="592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302"/>
                <a:gridCol w="5779698"/>
              </a:tblGrid>
              <a:tr h="3807892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Séquence </a:t>
                      </a:r>
                      <a:r>
                        <a:rPr lang="fr-FR" sz="1900" dirty="0" smtClean="0"/>
                        <a:t>Enseignement Transversal</a:t>
                      </a:r>
                      <a:endParaRPr lang="fr-FR" sz="1900" dirty="0"/>
                    </a:p>
                  </a:txBody>
                  <a:tcPr marL="96155" marR="96155" marT="48077" marB="48077"/>
                </a:tc>
                <a:tc>
                  <a:txBody>
                    <a:bodyPr/>
                    <a:lstStyle/>
                    <a:p>
                      <a:r>
                        <a:rPr lang="fr-FR" sz="1900" b="1" dirty="0" smtClean="0">
                          <a:solidFill>
                            <a:schemeClr val="bg1"/>
                          </a:solidFill>
                        </a:rPr>
                        <a:t>FC</a:t>
                      </a:r>
                      <a:r>
                        <a:rPr lang="fr-FR" sz="1900" b="1" baseline="0" dirty="0" smtClean="0">
                          <a:solidFill>
                            <a:schemeClr val="bg1"/>
                          </a:solidFill>
                        </a:rPr>
                        <a:t> 3.1 COMPORTEMENT MECANIQUE DES STRUCTURES</a:t>
                      </a:r>
                      <a:endParaRPr lang="fr-FR" sz="19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900" b="1" dirty="0" smtClean="0">
                          <a:solidFill>
                            <a:schemeClr val="bg1"/>
                          </a:solidFill>
                        </a:rPr>
                        <a:t>Aspects vibratoires</a:t>
                      </a:r>
                    </a:p>
                    <a:p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- Recherche expérimentale de la fréquence propre de</a:t>
                      </a:r>
                      <a:r>
                        <a:rPr lang="fr-FR" sz="1800" b="0" baseline="0" dirty="0" smtClean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maquette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fr-FR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Mise en évidence du phénomène de résonance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 Recherche expérimentale de la fréquence de résonance de la maquette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 Modélisation théorique de la structure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- Simulation de la vibration de la structure avec </a:t>
                      </a:r>
                      <a:r>
                        <a:rPr lang="fr-FR" sz="1800" b="0" dirty="0" err="1" smtClean="0">
                          <a:solidFill>
                            <a:schemeClr val="bg1"/>
                          </a:solidFill>
                        </a:rPr>
                        <a:t>Matlab</a:t>
                      </a: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endParaRPr lang="fr-FR" sz="1900" dirty="0"/>
                    </a:p>
                  </a:txBody>
                  <a:tcPr marL="96155" marR="96155" marT="48077" marB="48077"/>
                </a:tc>
              </a:tr>
              <a:tr h="2117819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Séquence </a:t>
                      </a:r>
                      <a:r>
                        <a:rPr lang="fr-FR" sz="1900" b="1" dirty="0" smtClean="0">
                          <a:solidFill>
                            <a:srgbClr val="FF0000"/>
                          </a:solidFill>
                        </a:rPr>
                        <a:t>Spécialité</a:t>
                      </a:r>
                      <a:r>
                        <a:rPr lang="fr-FR" sz="1900" b="1" baseline="0" dirty="0" smtClean="0">
                          <a:solidFill>
                            <a:srgbClr val="FF0000"/>
                          </a:solidFill>
                        </a:rPr>
                        <a:t> AC</a:t>
                      </a:r>
                      <a:endParaRPr lang="fr-FR" sz="1900" b="1" dirty="0">
                        <a:solidFill>
                          <a:srgbClr val="FF0000"/>
                        </a:solidFill>
                      </a:endParaRPr>
                    </a:p>
                  </a:txBody>
                  <a:tcPr marL="96155" marR="96155" marT="48077" marB="48077"/>
                </a:tc>
                <a:tc>
                  <a:txBody>
                    <a:bodyPr/>
                    <a:lstStyle/>
                    <a:p>
                      <a:endParaRPr lang="fr-FR" sz="2000" i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FR" sz="2000" i="0" dirty="0" smtClean="0">
                          <a:solidFill>
                            <a:srgbClr val="0070C0"/>
                          </a:solidFill>
                        </a:rPr>
                        <a:t>- Introduction</a:t>
                      </a:r>
                      <a:r>
                        <a:rPr lang="fr-FR" sz="2000" i="0" baseline="0" dirty="0" smtClean="0">
                          <a:solidFill>
                            <a:srgbClr val="0070C0"/>
                          </a:solidFill>
                        </a:rPr>
                        <a:t> des phénomènes sismiques</a:t>
                      </a:r>
                      <a:endParaRPr lang="fr-FR" sz="2000" i="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2000" i="0" dirty="0" smtClean="0">
                          <a:solidFill>
                            <a:srgbClr val="0070C0"/>
                          </a:solidFill>
                        </a:rPr>
                        <a:t> Recherche de la fréquence de résonance de la villa avec la modélisation faite avec </a:t>
                      </a:r>
                      <a:r>
                        <a:rPr lang="fr-FR" sz="2000" i="0" dirty="0" err="1" smtClean="0">
                          <a:solidFill>
                            <a:srgbClr val="0070C0"/>
                          </a:solidFill>
                        </a:rPr>
                        <a:t>Matlab</a:t>
                      </a:r>
                      <a:endParaRPr lang="fr-FR" sz="2000" i="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2000" i="0" dirty="0" smtClean="0">
                          <a:solidFill>
                            <a:srgbClr val="0070C0"/>
                          </a:solidFill>
                        </a:rPr>
                        <a:t> La construction est-elle adaptée à la géologie d</a:t>
                      </a:r>
                      <a:r>
                        <a:rPr lang="fr-FR" sz="2000" i="0" baseline="0" dirty="0" smtClean="0">
                          <a:solidFill>
                            <a:srgbClr val="0070C0"/>
                          </a:solidFill>
                        </a:rPr>
                        <a:t>u site</a:t>
                      </a:r>
                      <a:endParaRPr lang="fr-FR" sz="2000" i="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2000" i="0" baseline="0" dirty="0" smtClean="0">
                          <a:solidFill>
                            <a:srgbClr val="0070C0"/>
                          </a:solidFill>
                        </a:rPr>
                        <a:t> Conception et exécution parasismique</a:t>
                      </a:r>
                      <a:endParaRPr lang="fr-FR" sz="1900" dirty="0"/>
                    </a:p>
                  </a:txBody>
                  <a:tcPr marL="96155" marR="96155" marT="48077" marB="48077"/>
                </a:tc>
              </a:tr>
            </a:tbl>
          </a:graphicData>
        </a:graphic>
      </p:graphicFrame>
      <p:pic>
        <p:nvPicPr>
          <p:cNvPr id="15" name="Picture 2" descr="http://www.3r-rpp.com/images/sysmo_m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5442" y="1653229"/>
            <a:ext cx="2700067" cy="29471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171677"/>
            <a:ext cx="3277400" cy="14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450746" y="4734286"/>
            <a:ext cx="4416545" cy="369332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CI5 :  Construction parasismique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20" y="0"/>
            <a:ext cx="1547810" cy="1245988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0022" y="0"/>
            <a:ext cx="1720445" cy="100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0"/>
            <a:ext cx="1219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359738" y="879896"/>
            <a:ext cx="744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Enseignement Transversal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Recherche expérimentale de la fréquence propre de la maquette</a:t>
            </a:r>
          </a:p>
        </p:txBody>
      </p:sp>
      <p:pic>
        <p:nvPicPr>
          <p:cNvPr id="14" name="Image 13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26123" y="1647083"/>
            <a:ext cx="2176462" cy="17776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607943" y="6019260"/>
            <a:ext cx="354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Mise en Oscillations libres </a:t>
            </a:r>
            <a:endParaRPr lang="fr-FR" sz="1400" dirty="0"/>
          </a:p>
        </p:txBody>
      </p:sp>
      <p:grpSp>
        <p:nvGrpSpPr>
          <p:cNvPr id="2" name="Groupe 33"/>
          <p:cNvGrpSpPr/>
          <p:nvPr/>
        </p:nvGrpSpPr>
        <p:grpSpPr>
          <a:xfrm>
            <a:off x="336251" y="1577353"/>
            <a:ext cx="2574376" cy="1873213"/>
            <a:chOff x="619125" y="3619501"/>
            <a:chExt cx="2105025" cy="153169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19125" y="3619501"/>
              <a:ext cx="2028826" cy="153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Flèche droite 28"/>
            <p:cNvSpPr/>
            <p:nvPr/>
          </p:nvSpPr>
          <p:spPr>
            <a:xfrm>
              <a:off x="2295525" y="3648075"/>
              <a:ext cx="428625" cy="1333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" name="Image 29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83752" y="1643511"/>
            <a:ext cx="2181225" cy="1771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5316027" y="3576010"/>
            <a:ext cx="3276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Quelle que soit l’amplitude du déplacement initial on trouve :</a:t>
            </a:r>
          </a:p>
          <a:p>
            <a:pPr algn="ctr"/>
            <a:r>
              <a:rPr lang="fr-FR" sz="1400" dirty="0" smtClean="0"/>
              <a:t>F = 7 Hz</a:t>
            </a:r>
            <a:endParaRPr lang="fr-FR" sz="1400" dirty="0"/>
          </a:p>
        </p:txBody>
      </p:sp>
      <p:pic>
        <p:nvPicPr>
          <p:cNvPr id="17" name="Fpropre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1" y="3519577"/>
            <a:ext cx="4451231" cy="333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20" y="0"/>
            <a:ext cx="1547810" cy="1245988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1695" y="0"/>
            <a:ext cx="1761135" cy="110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3" y="1"/>
            <a:ext cx="947896" cy="80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0" y="871268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Enseignement Transversal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Mise en évidence du phénomène de résonance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Recherche expérimentale de la fréquence de résonance de la maquette</a:t>
            </a:r>
            <a:endParaRPr lang="fr-FR" dirty="0" smtClean="0"/>
          </a:p>
          <a:p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4648199" y="4143375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Fréquence des ondes sismiques</a:t>
            </a:r>
            <a:endParaRPr lang="fr-FR" sz="1200" dirty="0"/>
          </a:p>
        </p:txBody>
      </p:sp>
      <p:sp>
        <p:nvSpPr>
          <p:cNvPr id="18" name="Flèche droite 17"/>
          <p:cNvSpPr/>
          <p:nvPr/>
        </p:nvSpPr>
        <p:spPr>
          <a:xfrm rot="16200000" flipV="1">
            <a:off x="3990974" y="4514849"/>
            <a:ext cx="416242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62725" y="5148262"/>
            <a:ext cx="19621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43674" y="4024312"/>
            <a:ext cx="19907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62724" y="2436019"/>
            <a:ext cx="2028825" cy="160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5"/>
          <p:cNvGrpSpPr/>
          <p:nvPr/>
        </p:nvGrpSpPr>
        <p:grpSpPr>
          <a:xfrm>
            <a:off x="6181725" y="2990850"/>
            <a:ext cx="647700" cy="3182124"/>
            <a:chOff x="6457950" y="2447925"/>
            <a:chExt cx="647700" cy="3182124"/>
          </a:xfrm>
        </p:grpSpPr>
        <p:sp>
          <p:nvSpPr>
            <p:cNvPr id="20" name="ZoneTexte 19"/>
            <p:cNvSpPr txBox="1"/>
            <p:nvPr/>
          </p:nvSpPr>
          <p:spPr>
            <a:xfrm>
              <a:off x="6477000" y="5353050"/>
              <a:ext cx="628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5 Hz</a:t>
              </a:r>
              <a:endParaRPr lang="fr-FR" sz="12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467475" y="2447925"/>
              <a:ext cx="628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9 Hz</a:t>
              </a:r>
              <a:endParaRPr lang="fr-FR" sz="12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457950" y="3990975"/>
              <a:ext cx="628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7 Hz</a:t>
              </a:r>
              <a:endParaRPr lang="fr-FR" sz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305245" y="1260320"/>
            <a:ext cx="3838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Lorsque </a:t>
            </a:r>
          </a:p>
          <a:p>
            <a:pPr algn="ctr"/>
            <a:r>
              <a:rPr lang="fr-FR" dirty="0" err="1" smtClean="0"/>
              <a:t>F</a:t>
            </a:r>
            <a:r>
              <a:rPr lang="fr-FR" baseline="-25000" dirty="0" err="1" smtClean="0"/>
              <a:t>séisme</a:t>
            </a:r>
            <a:r>
              <a:rPr lang="fr-FR" dirty="0" smtClean="0"/>
              <a:t> = </a:t>
            </a:r>
            <a:r>
              <a:rPr lang="fr-FR" dirty="0" err="1" smtClean="0"/>
              <a:t>F</a:t>
            </a:r>
            <a:r>
              <a:rPr lang="fr-FR" baseline="-25000" dirty="0" err="1" smtClean="0"/>
              <a:t>propre</a:t>
            </a:r>
            <a:r>
              <a:rPr lang="fr-FR" baseline="-25000" dirty="0" smtClean="0"/>
              <a:t> structure</a:t>
            </a:r>
          </a:p>
          <a:p>
            <a:pPr algn="ctr"/>
            <a:endParaRPr lang="fr-FR" baseline="-25000" dirty="0" smtClean="0"/>
          </a:p>
          <a:p>
            <a:pPr algn="ctr"/>
            <a:r>
              <a:rPr lang="fr-FR" dirty="0" smtClean="0"/>
              <a:t>l’accélération est maximale</a:t>
            </a:r>
            <a:endParaRPr lang="fr-FR" dirty="0"/>
          </a:p>
        </p:txBody>
      </p:sp>
      <p:pic>
        <p:nvPicPr>
          <p:cNvPr id="24" name="Sysmo3R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0" y="2208361"/>
            <a:ext cx="5670431" cy="425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7" name="Line 97"/>
          <p:cNvSpPr>
            <a:spLocks noChangeShapeType="1"/>
          </p:cNvSpPr>
          <p:nvPr/>
        </p:nvSpPr>
        <p:spPr bwMode="auto">
          <a:xfrm flipV="1">
            <a:off x="5359010" y="3165894"/>
            <a:ext cx="6619" cy="1939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5176448" y="5105761"/>
            <a:ext cx="360363" cy="96838"/>
            <a:chOff x="3923" y="4088"/>
            <a:chExt cx="227" cy="61"/>
          </a:xfrm>
        </p:grpSpPr>
        <p:sp>
          <p:nvSpPr>
            <p:cNvPr id="25699" name="Line 99"/>
            <p:cNvSpPr>
              <a:spLocks noChangeAspect="1" noChangeShapeType="1"/>
            </p:cNvSpPr>
            <p:nvPr/>
          </p:nvSpPr>
          <p:spPr bwMode="auto">
            <a:xfrm flipV="1">
              <a:off x="3923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0" name="Line 100"/>
            <p:cNvSpPr>
              <a:spLocks noChangeAspect="1" noChangeShapeType="1"/>
            </p:cNvSpPr>
            <p:nvPr/>
          </p:nvSpPr>
          <p:spPr bwMode="auto">
            <a:xfrm flipV="1">
              <a:off x="3969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1" name="Line 101"/>
            <p:cNvSpPr>
              <a:spLocks noChangeAspect="1" noChangeShapeType="1"/>
            </p:cNvSpPr>
            <p:nvPr/>
          </p:nvSpPr>
          <p:spPr bwMode="auto">
            <a:xfrm flipV="1">
              <a:off x="4016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2" name="Line 102"/>
            <p:cNvSpPr>
              <a:spLocks noChangeAspect="1" noChangeShapeType="1"/>
            </p:cNvSpPr>
            <p:nvPr/>
          </p:nvSpPr>
          <p:spPr bwMode="auto">
            <a:xfrm flipV="1">
              <a:off x="4062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3" name="Line 103"/>
            <p:cNvSpPr>
              <a:spLocks noChangeAspect="1" noChangeShapeType="1"/>
            </p:cNvSpPr>
            <p:nvPr/>
          </p:nvSpPr>
          <p:spPr bwMode="auto">
            <a:xfrm flipV="1">
              <a:off x="4109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4" name="Line 104"/>
            <p:cNvSpPr>
              <a:spLocks noChangeAspect="1" noChangeShapeType="1"/>
            </p:cNvSpPr>
            <p:nvPr/>
          </p:nvSpPr>
          <p:spPr bwMode="auto">
            <a:xfrm>
              <a:off x="3929" y="4088"/>
              <a:ext cx="2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706" name="Text Box 106"/>
          <p:cNvSpPr txBox="1">
            <a:spLocks noChangeArrowheads="1"/>
          </p:cNvSpPr>
          <p:nvPr/>
        </p:nvSpPr>
        <p:spPr bwMode="auto">
          <a:xfrm>
            <a:off x="4183603" y="2832880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/>
              <a:t>Masse M</a:t>
            </a:r>
            <a:endParaRPr lang="fr-FR" dirty="0"/>
          </a:p>
        </p:txBody>
      </p: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7182927" y="3373227"/>
            <a:ext cx="1795463" cy="882650"/>
            <a:chOff x="4158" y="3266"/>
            <a:chExt cx="1131" cy="556"/>
          </a:xfrm>
        </p:grpSpPr>
        <p:sp>
          <p:nvSpPr>
            <p:cNvPr id="25709" name="Freeform 109"/>
            <p:cNvSpPr>
              <a:spLocks/>
            </p:cNvSpPr>
            <p:nvPr/>
          </p:nvSpPr>
          <p:spPr bwMode="auto">
            <a:xfrm>
              <a:off x="4222" y="3272"/>
              <a:ext cx="1067" cy="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1"/>
                </a:cxn>
                <a:cxn ang="0">
                  <a:pos x="663" y="201"/>
                </a:cxn>
              </a:cxnLst>
              <a:rect l="0" t="0" r="r" b="b"/>
              <a:pathLst>
                <a:path w="663" h="201">
                  <a:moveTo>
                    <a:pt x="0" y="0"/>
                  </a:moveTo>
                  <a:lnTo>
                    <a:pt x="0" y="201"/>
                  </a:lnTo>
                  <a:lnTo>
                    <a:pt x="663" y="201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10" name="Oval 110"/>
            <p:cNvSpPr>
              <a:spLocks noChangeArrowheads="1"/>
            </p:cNvSpPr>
            <p:nvPr/>
          </p:nvSpPr>
          <p:spPr bwMode="auto">
            <a:xfrm>
              <a:off x="4659" y="3622"/>
              <a:ext cx="137" cy="1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11" name="Oval 111"/>
            <p:cNvSpPr>
              <a:spLocks noChangeArrowheads="1"/>
            </p:cNvSpPr>
            <p:nvPr/>
          </p:nvSpPr>
          <p:spPr bwMode="auto">
            <a:xfrm>
              <a:off x="4895" y="3624"/>
              <a:ext cx="137" cy="1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12" name="Rectangle 112"/>
            <p:cNvSpPr>
              <a:spLocks noChangeArrowheads="1"/>
            </p:cNvSpPr>
            <p:nvPr/>
          </p:nvSpPr>
          <p:spPr bwMode="auto">
            <a:xfrm>
              <a:off x="4627" y="3293"/>
              <a:ext cx="443" cy="32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fr-FR" sz="1400" b="1" dirty="0" smtClean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fr-FR" sz="1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19" name="Group 113"/>
            <p:cNvGrpSpPr>
              <a:grpSpLocks/>
            </p:cNvGrpSpPr>
            <p:nvPr/>
          </p:nvGrpSpPr>
          <p:grpSpPr bwMode="auto">
            <a:xfrm>
              <a:off x="4225" y="3374"/>
              <a:ext cx="394" cy="165"/>
              <a:chOff x="1680" y="1352"/>
              <a:chExt cx="980" cy="784"/>
            </a:xfrm>
          </p:grpSpPr>
          <p:sp>
            <p:nvSpPr>
              <p:cNvPr id="25714" name="Arc 114"/>
              <p:cNvSpPr>
                <a:spLocks/>
              </p:cNvSpPr>
              <p:nvPr/>
            </p:nvSpPr>
            <p:spPr bwMode="auto">
              <a:xfrm flipV="1">
                <a:off x="2070" y="1733"/>
                <a:ext cx="202" cy="40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0" name="Group 115"/>
              <p:cNvGrpSpPr>
                <a:grpSpLocks/>
              </p:cNvGrpSpPr>
              <p:nvPr/>
            </p:nvGrpSpPr>
            <p:grpSpPr bwMode="auto">
              <a:xfrm>
                <a:off x="1940" y="1354"/>
                <a:ext cx="202" cy="779"/>
                <a:chOff x="1940" y="1354"/>
                <a:chExt cx="202" cy="779"/>
              </a:xfrm>
            </p:grpSpPr>
            <p:sp>
              <p:nvSpPr>
                <p:cNvPr id="25716" name="Arc 116"/>
                <p:cNvSpPr>
                  <a:spLocks/>
                </p:cNvSpPr>
                <p:nvPr/>
              </p:nvSpPr>
              <p:spPr bwMode="auto">
                <a:xfrm flipV="1">
                  <a:off x="1940" y="1730"/>
                  <a:ext cx="202" cy="40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717" name="Arc 117"/>
                <p:cNvSpPr>
                  <a:spLocks/>
                </p:cNvSpPr>
                <p:nvPr/>
              </p:nvSpPr>
              <p:spPr bwMode="auto">
                <a:xfrm>
                  <a:off x="2069" y="1354"/>
                  <a:ext cx="73" cy="40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5718" name="Arc 118"/>
              <p:cNvSpPr>
                <a:spLocks/>
              </p:cNvSpPr>
              <p:nvPr/>
            </p:nvSpPr>
            <p:spPr bwMode="auto">
              <a:xfrm>
                <a:off x="2200" y="1352"/>
                <a:ext cx="73" cy="40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19" name="Arc 119"/>
              <p:cNvSpPr>
                <a:spLocks/>
              </p:cNvSpPr>
              <p:nvPr/>
            </p:nvSpPr>
            <p:spPr bwMode="auto">
              <a:xfrm flipV="1">
                <a:off x="2200" y="1731"/>
                <a:ext cx="202" cy="40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20" name="Arc 120"/>
              <p:cNvSpPr>
                <a:spLocks/>
              </p:cNvSpPr>
              <p:nvPr/>
            </p:nvSpPr>
            <p:spPr bwMode="auto">
              <a:xfrm>
                <a:off x="2329" y="1354"/>
                <a:ext cx="73" cy="40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21" name="Arc 121"/>
              <p:cNvSpPr>
                <a:spLocks/>
              </p:cNvSpPr>
              <p:nvPr/>
            </p:nvSpPr>
            <p:spPr bwMode="auto">
              <a:xfrm flipV="1">
                <a:off x="2329" y="1733"/>
                <a:ext cx="202" cy="40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22" name="Arc 122"/>
              <p:cNvSpPr>
                <a:spLocks/>
              </p:cNvSpPr>
              <p:nvPr/>
            </p:nvSpPr>
            <p:spPr bwMode="auto">
              <a:xfrm>
                <a:off x="2458" y="1353"/>
                <a:ext cx="73" cy="40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23" name="Arc 123"/>
              <p:cNvSpPr>
                <a:spLocks/>
              </p:cNvSpPr>
              <p:nvPr/>
            </p:nvSpPr>
            <p:spPr bwMode="auto">
              <a:xfrm flipV="1">
                <a:off x="2458" y="1733"/>
                <a:ext cx="202" cy="40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1" name="Group 124"/>
              <p:cNvGrpSpPr>
                <a:grpSpLocks/>
              </p:cNvGrpSpPr>
              <p:nvPr/>
            </p:nvGrpSpPr>
            <p:grpSpPr bwMode="auto">
              <a:xfrm>
                <a:off x="1810" y="1354"/>
                <a:ext cx="202" cy="779"/>
                <a:chOff x="1940" y="1354"/>
                <a:chExt cx="202" cy="779"/>
              </a:xfrm>
            </p:grpSpPr>
            <p:sp>
              <p:nvSpPr>
                <p:cNvPr id="25725" name="Arc 125"/>
                <p:cNvSpPr>
                  <a:spLocks/>
                </p:cNvSpPr>
                <p:nvPr/>
              </p:nvSpPr>
              <p:spPr bwMode="auto">
                <a:xfrm flipV="1">
                  <a:off x="1940" y="1730"/>
                  <a:ext cx="202" cy="40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726" name="Arc 126"/>
                <p:cNvSpPr>
                  <a:spLocks/>
                </p:cNvSpPr>
                <p:nvPr/>
              </p:nvSpPr>
              <p:spPr bwMode="auto">
                <a:xfrm>
                  <a:off x="2069" y="1354"/>
                  <a:ext cx="73" cy="40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7"/>
              <p:cNvGrpSpPr>
                <a:grpSpLocks/>
              </p:cNvGrpSpPr>
              <p:nvPr/>
            </p:nvGrpSpPr>
            <p:grpSpPr bwMode="auto">
              <a:xfrm>
                <a:off x="1680" y="1355"/>
                <a:ext cx="202" cy="779"/>
                <a:chOff x="1940" y="1354"/>
                <a:chExt cx="202" cy="779"/>
              </a:xfrm>
            </p:grpSpPr>
            <p:sp>
              <p:nvSpPr>
                <p:cNvPr id="25728" name="Arc 128"/>
                <p:cNvSpPr>
                  <a:spLocks/>
                </p:cNvSpPr>
                <p:nvPr/>
              </p:nvSpPr>
              <p:spPr bwMode="auto">
                <a:xfrm flipV="1">
                  <a:off x="1940" y="1730"/>
                  <a:ext cx="202" cy="40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729" name="Arc 129"/>
                <p:cNvSpPr>
                  <a:spLocks/>
                </p:cNvSpPr>
                <p:nvPr/>
              </p:nvSpPr>
              <p:spPr bwMode="auto">
                <a:xfrm>
                  <a:off x="2069" y="1354"/>
                  <a:ext cx="73" cy="40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3" name="Group 130"/>
            <p:cNvGrpSpPr>
              <a:grpSpLocks/>
            </p:cNvGrpSpPr>
            <p:nvPr/>
          </p:nvGrpSpPr>
          <p:grpSpPr bwMode="auto">
            <a:xfrm>
              <a:off x="4224" y="3761"/>
              <a:ext cx="227" cy="61"/>
              <a:chOff x="3923" y="4088"/>
              <a:chExt cx="227" cy="61"/>
            </a:xfrm>
          </p:grpSpPr>
          <p:sp>
            <p:nvSpPr>
              <p:cNvPr id="25731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3923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32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396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33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4016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34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4062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35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410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36" name="Line 136"/>
              <p:cNvSpPr>
                <a:spLocks noChangeAspect="1" noChangeShapeType="1"/>
              </p:cNvSpPr>
              <p:nvPr/>
            </p:nvSpPr>
            <p:spPr bwMode="auto">
              <a:xfrm>
                <a:off x="3929" y="4088"/>
                <a:ext cx="2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" name="Group 137"/>
            <p:cNvGrpSpPr>
              <a:grpSpLocks/>
            </p:cNvGrpSpPr>
            <p:nvPr/>
          </p:nvGrpSpPr>
          <p:grpSpPr bwMode="auto">
            <a:xfrm>
              <a:off x="4410" y="3761"/>
              <a:ext cx="227" cy="61"/>
              <a:chOff x="3923" y="4088"/>
              <a:chExt cx="227" cy="61"/>
            </a:xfrm>
          </p:grpSpPr>
          <p:sp>
            <p:nvSpPr>
              <p:cNvPr id="25738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3923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39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396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40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4016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41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4062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42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410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43" name="Line 143"/>
              <p:cNvSpPr>
                <a:spLocks noChangeAspect="1" noChangeShapeType="1"/>
              </p:cNvSpPr>
              <p:nvPr/>
            </p:nvSpPr>
            <p:spPr bwMode="auto">
              <a:xfrm>
                <a:off x="3929" y="4088"/>
                <a:ext cx="2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5" name="Group 144"/>
            <p:cNvGrpSpPr>
              <a:grpSpLocks/>
            </p:cNvGrpSpPr>
            <p:nvPr/>
          </p:nvGrpSpPr>
          <p:grpSpPr bwMode="auto">
            <a:xfrm>
              <a:off x="4597" y="3761"/>
              <a:ext cx="227" cy="61"/>
              <a:chOff x="3923" y="4088"/>
              <a:chExt cx="227" cy="61"/>
            </a:xfrm>
          </p:grpSpPr>
          <p:sp>
            <p:nvSpPr>
              <p:cNvPr id="25745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3923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46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396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47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4016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48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4062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49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410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50" name="Line 150"/>
              <p:cNvSpPr>
                <a:spLocks noChangeAspect="1" noChangeShapeType="1"/>
              </p:cNvSpPr>
              <p:nvPr/>
            </p:nvSpPr>
            <p:spPr bwMode="auto">
              <a:xfrm>
                <a:off x="3929" y="4088"/>
                <a:ext cx="2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6" name="Group 151"/>
            <p:cNvGrpSpPr>
              <a:grpSpLocks/>
            </p:cNvGrpSpPr>
            <p:nvPr/>
          </p:nvGrpSpPr>
          <p:grpSpPr bwMode="auto">
            <a:xfrm>
              <a:off x="4784" y="3761"/>
              <a:ext cx="227" cy="61"/>
              <a:chOff x="3923" y="4088"/>
              <a:chExt cx="227" cy="61"/>
            </a:xfrm>
          </p:grpSpPr>
          <p:sp>
            <p:nvSpPr>
              <p:cNvPr id="25752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3923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53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396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54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4016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55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4062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56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410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57" name="Line 157"/>
              <p:cNvSpPr>
                <a:spLocks noChangeAspect="1" noChangeShapeType="1"/>
              </p:cNvSpPr>
              <p:nvPr/>
            </p:nvSpPr>
            <p:spPr bwMode="auto">
              <a:xfrm>
                <a:off x="3929" y="4088"/>
                <a:ext cx="2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7" name="Group 158"/>
            <p:cNvGrpSpPr>
              <a:grpSpLocks/>
            </p:cNvGrpSpPr>
            <p:nvPr/>
          </p:nvGrpSpPr>
          <p:grpSpPr bwMode="auto">
            <a:xfrm>
              <a:off x="4970" y="3761"/>
              <a:ext cx="227" cy="61"/>
              <a:chOff x="3923" y="4088"/>
              <a:chExt cx="227" cy="61"/>
            </a:xfrm>
          </p:grpSpPr>
          <p:sp>
            <p:nvSpPr>
              <p:cNvPr id="25759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3923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60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396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61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4016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62" name="Line 162"/>
              <p:cNvSpPr>
                <a:spLocks noChangeAspect="1" noChangeShapeType="1"/>
              </p:cNvSpPr>
              <p:nvPr/>
            </p:nvSpPr>
            <p:spPr bwMode="auto">
              <a:xfrm flipV="1">
                <a:off x="4062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63" name="Line 163"/>
              <p:cNvSpPr>
                <a:spLocks noChangeAspect="1" noChangeShapeType="1"/>
              </p:cNvSpPr>
              <p:nvPr/>
            </p:nvSpPr>
            <p:spPr bwMode="auto">
              <a:xfrm flipV="1">
                <a:off x="410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64" name="Line 164"/>
              <p:cNvSpPr>
                <a:spLocks noChangeAspect="1" noChangeShapeType="1"/>
              </p:cNvSpPr>
              <p:nvPr/>
            </p:nvSpPr>
            <p:spPr bwMode="auto">
              <a:xfrm>
                <a:off x="3929" y="4088"/>
                <a:ext cx="2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8" name="Group 165"/>
            <p:cNvGrpSpPr>
              <a:grpSpLocks/>
            </p:cNvGrpSpPr>
            <p:nvPr/>
          </p:nvGrpSpPr>
          <p:grpSpPr bwMode="auto">
            <a:xfrm rot="16200000" flipV="1">
              <a:off x="4075" y="3536"/>
              <a:ext cx="227" cy="61"/>
              <a:chOff x="3923" y="4088"/>
              <a:chExt cx="227" cy="61"/>
            </a:xfrm>
          </p:grpSpPr>
          <p:sp>
            <p:nvSpPr>
              <p:cNvPr id="25766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3923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67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396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68" name="Line 168"/>
              <p:cNvSpPr>
                <a:spLocks noChangeAspect="1" noChangeShapeType="1"/>
              </p:cNvSpPr>
              <p:nvPr/>
            </p:nvSpPr>
            <p:spPr bwMode="auto">
              <a:xfrm flipV="1">
                <a:off x="4016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69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4062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70" name="Line 170"/>
              <p:cNvSpPr>
                <a:spLocks noChangeAspect="1" noChangeShapeType="1"/>
              </p:cNvSpPr>
              <p:nvPr/>
            </p:nvSpPr>
            <p:spPr bwMode="auto">
              <a:xfrm flipV="1">
                <a:off x="410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71" name="Line 171"/>
              <p:cNvSpPr>
                <a:spLocks noChangeAspect="1" noChangeShapeType="1"/>
              </p:cNvSpPr>
              <p:nvPr/>
            </p:nvSpPr>
            <p:spPr bwMode="auto">
              <a:xfrm>
                <a:off x="3929" y="4088"/>
                <a:ext cx="2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9" name="Group 172"/>
            <p:cNvGrpSpPr>
              <a:grpSpLocks/>
            </p:cNvGrpSpPr>
            <p:nvPr/>
          </p:nvGrpSpPr>
          <p:grpSpPr bwMode="auto">
            <a:xfrm rot="16200000" flipV="1">
              <a:off x="4075" y="3349"/>
              <a:ext cx="227" cy="61"/>
              <a:chOff x="3923" y="4088"/>
              <a:chExt cx="227" cy="61"/>
            </a:xfrm>
          </p:grpSpPr>
          <p:sp>
            <p:nvSpPr>
              <p:cNvPr id="25773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3923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74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396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75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4016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76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4062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77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410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78" name="Line 178"/>
              <p:cNvSpPr>
                <a:spLocks noChangeAspect="1" noChangeShapeType="1"/>
              </p:cNvSpPr>
              <p:nvPr/>
            </p:nvSpPr>
            <p:spPr bwMode="auto">
              <a:xfrm flipH="1">
                <a:off x="3929" y="4088"/>
                <a:ext cx="2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0" name="Group 179"/>
            <p:cNvGrpSpPr>
              <a:grpSpLocks/>
            </p:cNvGrpSpPr>
            <p:nvPr/>
          </p:nvGrpSpPr>
          <p:grpSpPr bwMode="auto">
            <a:xfrm rot="16200000" flipV="1">
              <a:off x="4075" y="3630"/>
              <a:ext cx="227" cy="61"/>
              <a:chOff x="3923" y="4088"/>
              <a:chExt cx="227" cy="61"/>
            </a:xfrm>
          </p:grpSpPr>
          <p:sp>
            <p:nvSpPr>
              <p:cNvPr id="25780" name="Line 180"/>
              <p:cNvSpPr>
                <a:spLocks noChangeAspect="1" noChangeShapeType="1"/>
              </p:cNvSpPr>
              <p:nvPr/>
            </p:nvSpPr>
            <p:spPr bwMode="auto">
              <a:xfrm flipV="1">
                <a:off x="3923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81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396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82" name="Line 182"/>
              <p:cNvSpPr>
                <a:spLocks noChangeAspect="1" noChangeShapeType="1"/>
              </p:cNvSpPr>
              <p:nvPr/>
            </p:nvSpPr>
            <p:spPr bwMode="auto">
              <a:xfrm flipV="1">
                <a:off x="4016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83" name="Line 183"/>
              <p:cNvSpPr>
                <a:spLocks noChangeAspect="1" noChangeShapeType="1"/>
              </p:cNvSpPr>
              <p:nvPr/>
            </p:nvSpPr>
            <p:spPr bwMode="auto">
              <a:xfrm flipV="1">
                <a:off x="4062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84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4109" y="4090"/>
                <a:ext cx="33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85" name="Line 185"/>
              <p:cNvSpPr>
                <a:spLocks noChangeAspect="1" noChangeShapeType="1"/>
              </p:cNvSpPr>
              <p:nvPr/>
            </p:nvSpPr>
            <p:spPr bwMode="auto">
              <a:xfrm>
                <a:off x="3929" y="4088"/>
                <a:ext cx="2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1" name="Group 186"/>
          <p:cNvGrpSpPr>
            <a:grpSpLocks/>
          </p:cNvGrpSpPr>
          <p:nvPr/>
        </p:nvGrpSpPr>
        <p:grpSpPr bwMode="auto">
          <a:xfrm>
            <a:off x="3547253" y="4069693"/>
            <a:ext cx="273050" cy="314325"/>
            <a:chOff x="2892" y="3558"/>
            <a:chExt cx="172" cy="198"/>
          </a:xfrm>
        </p:grpSpPr>
        <p:sp>
          <p:nvSpPr>
            <p:cNvPr id="25787" name="Line 187"/>
            <p:cNvSpPr>
              <a:spLocks noChangeShapeType="1"/>
            </p:cNvSpPr>
            <p:nvPr/>
          </p:nvSpPr>
          <p:spPr bwMode="auto">
            <a:xfrm>
              <a:off x="2892" y="3756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788" name="Line 188"/>
            <p:cNvSpPr>
              <a:spLocks noChangeShapeType="1"/>
            </p:cNvSpPr>
            <p:nvPr/>
          </p:nvSpPr>
          <p:spPr bwMode="auto">
            <a:xfrm>
              <a:off x="2896" y="3694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789" name="Freeform 189"/>
            <p:cNvSpPr>
              <a:spLocks/>
            </p:cNvSpPr>
            <p:nvPr/>
          </p:nvSpPr>
          <p:spPr bwMode="auto">
            <a:xfrm>
              <a:off x="2892" y="3558"/>
              <a:ext cx="168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4" y="0"/>
                </a:cxn>
                <a:cxn ang="0">
                  <a:pos x="168" y="84"/>
                </a:cxn>
              </a:cxnLst>
              <a:rect l="0" t="0" r="r" b="b"/>
              <a:pathLst>
                <a:path w="168" h="84">
                  <a:moveTo>
                    <a:pt x="0" y="84"/>
                  </a:moveTo>
                  <a:lnTo>
                    <a:pt x="84" y="0"/>
                  </a:lnTo>
                  <a:lnTo>
                    <a:pt x="168" y="8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765" name="Group 190"/>
          <p:cNvGrpSpPr>
            <a:grpSpLocks/>
          </p:cNvGrpSpPr>
          <p:nvPr/>
        </p:nvGrpSpPr>
        <p:grpSpPr bwMode="auto">
          <a:xfrm>
            <a:off x="6562425" y="3785618"/>
            <a:ext cx="273050" cy="314325"/>
            <a:chOff x="2892" y="3558"/>
            <a:chExt cx="172" cy="198"/>
          </a:xfrm>
        </p:grpSpPr>
        <p:sp>
          <p:nvSpPr>
            <p:cNvPr id="25791" name="Line 191"/>
            <p:cNvSpPr>
              <a:spLocks noChangeShapeType="1"/>
            </p:cNvSpPr>
            <p:nvPr/>
          </p:nvSpPr>
          <p:spPr bwMode="auto">
            <a:xfrm>
              <a:off x="2892" y="3756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792" name="Line 192"/>
            <p:cNvSpPr>
              <a:spLocks noChangeShapeType="1"/>
            </p:cNvSpPr>
            <p:nvPr/>
          </p:nvSpPr>
          <p:spPr bwMode="auto">
            <a:xfrm>
              <a:off x="2896" y="3694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793" name="Freeform 193"/>
            <p:cNvSpPr>
              <a:spLocks/>
            </p:cNvSpPr>
            <p:nvPr/>
          </p:nvSpPr>
          <p:spPr bwMode="auto">
            <a:xfrm>
              <a:off x="2892" y="3558"/>
              <a:ext cx="168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4" y="0"/>
                </a:cxn>
                <a:cxn ang="0">
                  <a:pos x="168" y="84"/>
                </a:cxn>
              </a:cxnLst>
              <a:rect l="0" t="0" r="r" b="b"/>
              <a:pathLst>
                <a:path w="168" h="84">
                  <a:moveTo>
                    <a:pt x="0" y="84"/>
                  </a:moveTo>
                  <a:lnTo>
                    <a:pt x="84" y="0"/>
                  </a:lnTo>
                  <a:lnTo>
                    <a:pt x="168" y="8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794" name="Text Box 194"/>
          <p:cNvSpPr txBox="1">
            <a:spLocks noChangeArrowheads="1"/>
          </p:cNvSpPr>
          <p:nvPr/>
        </p:nvSpPr>
        <p:spPr bwMode="auto">
          <a:xfrm>
            <a:off x="7271827" y="3073190"/>
            <a:ext cx="121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/>
              <a:t>Raideur K</a:t>
            </a:r>
            <a:endParaRPr lang="fr-FR" baseline="-25000" dirty="0"/>
          </a:p>
        </p:txBody>
      </p:sp>
      <p:pic>
        <p:nvPicPr>
          <p:cNvPr id="197" name="Picture 3" descr="Accueil Académie de Montpelli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6418" y="0"/>
            <a:ext cx="1210912" cy="974785"/>
          </a:xfrm>
          <a:prstGeom prst="rect">
            <a:avLst/>
          </a:prstGeom>
          <a:noFill/>
        </p:spPr>
      </p:pic>
      <p:pic>
        <p:nvPicPr>
          <p:cNvPr id="198" name="Image 197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37410" y="0"/>
            <a:ext cx="1286681" cy="81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20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"/>
            <a:ext cx="967537" cy="81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" name="ZoneTexte 200"/>
          <p:cNvSpPr txBox="1"/>
          <p:nvPr/>
        </p:nvSpPr>
        <p:spPr>
          <a:xfrm>
            <a:off x="129396" y="883668"/>
            <a:ext cx="4580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Enseignement Transversal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Principe de modélisation de la structure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 Mesurer les dimensions des murs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 Calculer la raideur des murs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 Peser la masse du plancher</a:t>
            </a:r>
          </a:p>
        </p:txBody>
      </p:sp>
      <p:grpSp>
        <p:nvGrpSpPr>
          <p:cNvPr id="25772" name="Group 91"/>
          <p:cNvGrpSpPr>
            <a:grpSpLocks/>
          </p:cNvGrpSpPr>
          <p:nvPr/>
        </p:nvGrpSpPr>
        <p:grpSpPr bwMode="auto">
          <a:xfrm>
            <a:off x="5094168" y="698740"/>
            <a:ext cx="2569155" cy="1811549"/>
            <a:chOff x="1411" y="864"/>
            <a:chExt cx="2259" cy="1555"/>
          </a:xfrm>
        </p:grpSpPr>
        <p:sp>
          <p:nvSpPr>
            <p:cNvPr id="203" name="Rectangle 92"/>
            <p:cNvSpPr>
              <a:spLocks noChangeArrowheads="1"/>
            </p:cNvSpPr>
            <p:nvPr/>
          </p:nvSpPr>
          <p:spPr bwMode="auto">
            <a:xfrm>
              <a:off x="1411" y="902"/>
              <a:ext cx="2199" cy="15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endParaRPr lang="fr-FR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25779" name="Group 93"/>
            <p:cNvGrpSpPr>
              <a:grpSpLocks noChangeAspect="1"/>
            </p:cNvGrpSpPr>
            <p:nvPr/>
          </p:nvGrpSpPr>
          <p:grpSpPr bwMode="auto">
            <a:xfrm rot="18179544" flipH="1">
              <a:off x="1735" y="933"/>
              <a:ext cx="705" cy="688"/>
              <a:chOff x="1552" y="915"/>
              <a:chExt cx="2496" cy="2436"/>
            </a:xfrm>
          </p:grpSpPr>
          <p:sp>
            <p:nvSpPr>
              <p:cNvPr id="210" name="Freeform 94"/>
              <p:cNvSpPr>
                <a:spLocks noChangeAspect="1"/>
              </p:cNvSpPr>
              <p:nvPr/>
            </p:nvSpPr>
            <p:spPr bwMode="auto">
              <a:xfrm>
                <a:off x="2376" y="1327"/>
                <a:ext cx="434" cy="514"/>
              </a:xfrm>
              <a:custGeom>
                <a:avLst/>
                <a:gdLst/>
                <a:ahLst/>
                <a:cxnLst>
                  <a:cxn ang="0">
                    <a:pos x="132" y="186"/>
                  </a:cxn>
                  <a:cxn ang="0">
                    <a:pos x="157" y="114"/>
                  </a:cxn>
                  <a:cxn ang="0">
                    <a:pos x="189" y="42"/>
                  </a:cxn>
                  <a:cxn ang="0">
                    <a:pos x="236" y="6"/>
                  </a:cxn>
                  <a:cxn ang="0">
                    <a:pos x="302" y="0"/>
                  </a:cxn>
                  <a:cxn ang="0">
                    <a:pos x="355" y="24"/>
                  </a:cxn>
                  <a:cxn ang="0">
                    <a:pos x="393" y="63"/>
                  </a:cxn>
                  <a:cxn ang="0">
                    <a:pos x="421" y="135"/>
                  </a:cxn>
                  <a:cxn ang="0">
                    <a:pos x="434" y="222"/>
                  </a:cxn>
                  <a:cxn ang="0">
                    <a:pos x="434" y="312"/>
                  </a:cxn>
                  <a:cxn ang="0">
                    <a:pos x="412" y="411"/>
                  </a:cxn>
                  <a:cxn ang="0">
                    <a:pos x="355" y="474"/>
                  </a:cxn>
                  <a:cxn ang="0">
                    <a:pos x="299" y="514"/>
                  </a:cxn>
                  <a:cxn ang="0">
                    <a:pos x="245" y="510"/>
                  </a:cxn>
                  <a:cxn ang="0">
                    <a:pos x="198" y="468"/>
                  </a:cxn>
                  <a:cxn ang="0">
                    <a:pos x="157" y="396"/>
                  </a:cxn>
                  <a:cxn ang="0">
                    <a:pos x="129" y="333"/>
                  </a:cxn>
                  <a:cxn ang="0">
                    <a:pos x="129" y="252"/>
                  </a:cxn>
                  <a:cxn ang="0">
                    <a:pos x="0" y="234"/>
                  </a:cxn>
                  <a:cxn ang="0">
                    <a:pos x="16" y="189"/>
                  </a:cxn>
                  <a:cxn ang="0">
                    <a:pos x="132" y="186"/>
                  </a:cxn>
                </a:cxnLst>
                <a:rect l="0" t="0" r="r" b="b"/>
                <a:pathLst>
                  <a:path w="434" h="514">
                    <a:moveTo>
                      <a:pt x="132" y="186"/>
                    </a:moveTo>
                    <a:lnTo>
                      <a:pt x="157" y="114"/>
                    </a:lnTo>
                    <a:lnTo>
                      <a:pt x="189" y="42"/>
                    </a:lnTo>
                    <a:lnTo>
                      <a:pt x="236" y="6"/>
                    </a:lnTo>
                    <a:lnTo>
                      <a:pt x="302" y="0"/>
                    </a:lnTo>
                    <a:lnTo>
                      <a:pt x="355" y="24"/>
                    </a:lnTo>
                    <a:lnTo>
                      <a:pt x="393" y="63"/>
                    </a:lnTo>
                    <a:lnTo>
                      <a:pt x="421" y="135"/>
                    </a:lnTo>
                    <a:lnTo>
                      <a:pt x="434" y="222"/>
                    </a:lnTo>
                    <a:lnTo>
                      <a:pt x="434" y="312"/>
                    </a:lnTo>
                    <a:lnTo>
                      <a:pt x="412" y="411"/>
                    </a:lnTo>
                    <a:lnTo>
                      <a:pt x="355" y="474"/>
                    </a:lnTo>
                    <a:lnTo>
                      <a:pt x="299" y="514"/>
                    </a:lnTo>
                    <a:lnTo>
                      <a:pt x="245" y="510"/>
                    </a:lnTo>
                    <a:lnTo>
                      <a:pt x="198" y="468"/>
                    </a:lnTo>
                    <a:lnTo>
                      <a:pt x="157" y="396"/>
                    </a:lnTo>
                    <a:lnTo>
                      <a:pt x="129" y="333"/>
                    </a:lnTo>
                    <a:lnTo>
                      <a:pt x="129" y="252"/>
                    </a:lnTo>
                    <a:lnTo>
                      <a:pt x="0" y="234"/>
                    </a:lnTo>
                    <a:lnTo>
                      <a:pt x="16" y="189"/>
                    </a:lnTo>
                    <a:lnTo>
                      <a:pt x="132" y="18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Freeform 95"/>
              <p:cNvSpPr>
                <a:spLocks noChangeAspect="1"/>
              </p:cNvSpPr>
              <p:nvPr/>
            </p:nvSpPr>
            <p:spPr bwMode="auto">
              <a:xfrm>
                <a:off x="2663" y="915"/>
                <a:ext cx="566" cy="1154"/>
              </a:xfrm>
              <a:custGeom>
                <a:avLst/>
                <a:gdLst/>
                <a:ahLst/>
                <a:cxnLst>
                  <a:cxn ang="0">
                    <a:pos x="13" y="1145"/>
                  </a:cxn>
                  <a:cxn ang="0">
                    <a:pos x="0" y="1088"/>
                  </a:cxn>
                  <a:cxn ang="0">
                    <a:pos x="31" y="1042"/>
                  </a:cxn>
                  <a:cxn ang="0">
                    <a:pos x="134" y="988"/>
                  </a:cxn>
                  <a:cxn ang="0">
                    <a:pos x="226" y="927"/>
                  </a:cxn>
                  <a:cxn ang="0">
                    <a:pos x="313" y="827"/>
                  </a:cxn>
                  <a:cxn ang="0">
                    <a:pos x="432" y="689"/>
                  </a:cxn>
                  <a:cxn ang="0">
                    <a:pos x="463" y="634"/>
                  </a:cxn>
                  <a:cxn ang="0">
                    <a:pos x="479" y="580"/>
                  </a:cxn>
                  <a:cxn ang="0">
                    <a:pos x="472" y="526"/>
                  </a:cxn>
                  <a:cxn ang="0">
                    <a:pos x="444" y="426"/>
                  </a:cxn>
                  <a:cxn ang="0">
                    <a:pos x="376" y="299"/>
                  </a:cxn>
                  <a:cxn ang="0">
                    <a:pos x="301" y="229"/>
                  </a:cxn>
                  <a:cxn ang="0">
                    <a:pos x="235" y="190"/>
                  </a:cxn>
                  <a:cxn ang="0">
                    <a:pos x="181" y="184"/>
                  </a:cxn>
                  <a:cxn ang="0">
                    <a:pos x="153" y="190"/>
                  </a:cxn>
                  <a:cxn ang="0">
                    <a:pos x="150" y="163"/>
                  </a:cxn>
                  <a:cxn ang="0">
                    <a:pos x="215" y="154"/>
                  </a:cxn>
                  <a:cxn ang="0">
                    <a:pos x="291" y="154"/>
                  </a:cxn>
                  <a:cxn ang="0">
                    <a:pos x="238" y="93"/>
                  </a:cxn>
                  <a:cxn ang="0">
                    <a:pos x="206" y="45"/>
                  </a:cxn>
                  <a:cxn ang="0">
                    <a:pos x="229" y="27"/>
                  </a:cxn>
                  <a:cxn ang="0">
                    <a:pos x="313" y="109"/>
                  </a:cxn>
                  <a:cxn ang="0">
                    <a:pos x="329" y="121"/>
                  </a:cxn>
                  <a:cxn ang="0">
                    <a:pos x="313" y="57"/>
                  </a:cxn>
                  <a:cxn ang="0">
                    <a:pos x="301" y="9"/>
                  </a:cxn>
                  <a:cxn ang="0">
                    <a:pos x="313" y="0"/>
                  </a:cxn>
                  <a:cxn ang="0">
                    <a:pos x="341" y="9"/>
                  </a:cxn>
                  <a:cxn ang="0">
                    <a:pos x="366" y="121"/>
                  </a:cxn>
                  <a:cxn ang="0">
                    <a:pos x="379" y="118"/>
                  </a:cxn>
                  <a:cxn ang="0">
                    <a:pos x="379" y="30"/>
                  </a:cxn>
                  <a:cxn ang="0">
                    <a:pos x="404" y="21"/>
                  </a:cxn>
                  <a:cxn ang="0">
                    <a:pos x="422" y="36"/>
                  </a:cxn>
                  <a:cxn ang="0">
                    <a:pos x="413" y="154"/>
                  </a:cxn>
                  <a:cxn ang="0">
                    <a:pos x="407" y="202"/>
                  </a:cxn>
                  <a:cxn ang="0">
                    <a:pos x="422" y="299"/>
                  </a:cxn>
                  <a:cxn ang="0">
                    <a:pos x="472" y="402"/>
                  </a:cxn>
                  <a:cxn ang="0">
                    <a:pos x="525" y="520"/>
                  </a:cxn>
                  <a:cxn ang="0">
                    <a:pos x="566" y="607"/>
                  </a:cxn>
                  <a:cxn ang="0">
                    <a:pos x="563" y="652"/>
                  </a:cxn>
                  <a:cxn ang="0">
                    <a:pos x="488" y="734"/>
                  </a:cxn>
                  <a:cxn ang="0">
                    <a:pos x="385" y="836"/>
                  </a:cxn>
                  <a:cxn ang="0">
                    <a:pos x="301" y="937"/>
                  </a:cxn>
                  <a:cxn ang="0">
                    <a:pos x="197" y="1070"/>
                  </a:cxn>
                  <a:cxn ang="0">
                    <a:pos x="112" y="1136"/>
                  </a:cxn>
                  <a:cxn ang="0">
                    <a:pos x="47" y="1154"/>
                  </a:cxn>
                  <a:cxn ang="0">
                    <a:pos x="13" y="1145"/>
                  </a:cxn>
                </a:cxnLst>
                <a:rect l="0" t="0" r="r" b="b"/>
                <a:pathLst>
                  <a:path w="566" h="1154">
                    <a:moveTo>
                      <a:pt x="13" y="1145"/>
                    </a:moveTo>
                    <a:lnTo>
                      <a:pt x="0" y="1088"/>
                    </a:lnTo>
                    <a:lnTo>
                      <a:pt x="31" y="1042"/>
                    </a:lnTo>
                    <a:lnTo>
                      <a:pt x="134" y="988"/>
                    </a:lnTo>
                    <a:lnTo>
                      <a:pt x="226" y="927"/>
                    </a:lnTo>
                    <a:lnTo>
                      <a:pt x="313" y="827"/>
                    </a:lnTo>
                    <a:lnTo>
                      <a:pt x="432" y="689"/>
                    </a:lnTo>
                    <a:lnTo>
                      <a:pt x="463" y="634"/>
                    </a:lnTo>
                    <a:lnTo>
                      <a:pt x="479" y="580"/>
                    </a:lnTo>
                    <a:lnTo>
                      <a:pt x="472" y="526"/>
                    </a:lnTo>
                    <a:lnTo>
                      <a:pt x="444" y="426"/>
                    </a:lnTo>
                    <a:lnTo>
                      <a:pt x="376" y="299"/>
                    </a:lnTo>
                    <a:lnTo>
                      <a:pt x="301" y="229"/>
                    </a:lnTo>
                    <a:lnTo>
                      <a:pt x="235" y="190"/>
                    </a:lnTo>
                    <a:lnTo>
                      <a:pt x="181" y="184"/>
                    </a:lnTo>
                    <a:lnTo>
                      <a:pt x="153" y="190"/>
                    </a:lnTo>
                    <a:lnTo>
                      <a:pt x="150" y="163"/>
                    </a:lnTo>
                    <a:lnTo>
                      <a:pt x="215" y="154"/>
                    </a:lnTo>
                    <a:lnTo>
                      <a:pt x="291" y="154"/>
                    </a:lnTo>
                    <a:lnTo>
                      <a:pt x="238" y="93"/>
                    </a:lnTo>
                    <a:lnTo>
                      <a:pt x="206" y="45"/>
                    </a:lnTo>
                    <a:lnTo>
                      <a:pt x="229" y="27"/>
                    </a:lnTo>
                    <a:lnTo>
                      <a:pt x="313" y="109"/>
                    </a:lnTo>
                    <a:lnTo>
                      <a:pt x="329" y="121"/>
                    </a:lnTo>
                    <a:lnTo>
                      <a:pt x="313" y="57"/>
                    </a:lnTo>
                    <a:lnTo>
                      <a:pt x="301" y="9"/>
                    </a:lnTo>
                    <a:lnTo>
                      <a:pt x="313" y="0"/>
                    </a:lnTo>
                    <a:lnTo>
                      <a:pt x="341" y="9"/>
                    </a:lnTo>
                    <a:lnTo>
                      <a:pt x="366" y="121"/>
                    </a:lnTo>
                    <a:lnTo>
                      <a:pt x="379" y="118"/>
                    </a:lnTo>
                    <a:lnTo>
                      <a:pt x="379" y="30"/>
                    </a:lnTo>
                    <a:lnTo>
                      <a:pt x="404" y="21"/>
                    </a:lnTo>
                    <a:lnTo>
                      <a:pt x="422" y="36"/>
                    </a:lnTo>
                    <a:lnTo>
                      <a:pt x="413" y="154"/>
                    </a:lnTo>
                    <a:lnTo>
                      <a:pt x="407" y="202"/>
                    </a:lnTo>
                    <a:lnTo>
                      <a:pt x="422" y="299"/>
                    </a:lnTo>
                    <a:lnTo>
                      <a:pt x="472" y="402"/>
                    </a:lnTo>
                    <a:lnTo>
                      <a:pt x="525" y="520"/>
                    </a:lnTo>
                    <a:lnTo>
                      <a:pt x="566" y="607"/>
                    </a:lnTo>
                    <a:lnTo>
                      <a:pt x="563" y="652"/>
                    </a:lnTo>
                    <a:lnTo>
                      <a:pt x="488" y="734"/>
                    </a:lnTo>
                    <a:lnTo>
                      <a:pt x="385" y="836"/>
                    </a:lnTo>
                    <a:lnTo>
                      <a:pt x="301" y="937"/>
                    </a:lnTo>
                    <a:lnTo>
                      <a:pt x="197" y="1070"/>
                    </a:lnTo>
                    <a:lnTo>
                      <a:pt x="112" y="1136"/>
                    </a:lnTo>
                    <a:lnTo>
                      <a:pt x="47" y="1154"/>
                    </a:lnTo>
                    <a:lnTo>
                      <a:pt x="13" y="114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Freeform 96"/>
              <p:cNvSpPr>
                <a:spLocks noChangeAspect="1"/>
              </p:cNvSpPr>
              <p:nvPr/>
            </p:nvSpPr>
            <p:spPr bwMode="auto">
              <a:xfrm>
                <a:off x="1552" y="1991"/>
                <a:ext cx="1037" cy="581"/>
              </a:xfrm>
              <a:custGeom>
                <a:avLst/>
                <a:gdLst/>
                <a:ahLst/>
                <a:cxnLst>
                  <a:cxn ang="0">
                    <a:pos x="210" y="468"/>
                  </a:cxn>
                  <a:cxn ang="0">
                    <a:pos x="361" y="462"/>
                  </a:cxn>
                  <a:cxn ang="0">
                    <a:pos x="498" y="444"/>
                  </a:cxn>
                  <a:cxn ang="0">
                    <a:pos x="583" y="423"/>
                  </a:cxn>
                  <a:cxn ang="0">
                    <a:pos x="705" y="354"/>
                  </a:cxn>
                  <a:cxn ang="0">
                    <a:pos x="792" y="288"/>
                  </a:cxn>
                  <a:cxn ang="0">
                    <a:pos x="906" y="207"/>
                  </a:cxn>
                  <a:cxn ang="0">
                    <a:pos x="959" y="156"/>
                  </a:cxn>
                  <a:cxn ang="0">
                    <a:pos x="1000" y="120"/>
                  </a:cxn>
                  <a:cxn ang="0">
                    <a:pos x="1037" y="81"/>
                  </a:cxn>
                  <a:cxn ang="0">
                    <a:pos x="1037" y="39"/>
                  </a:cxn>
                  <a:cxn ang="0">
                    <a:pos x="996" y="0"/>
                  </a:cxn>
                  <a:cxn ang="0">
                    <a:pos x="971" y="9"/>
                  </a:cxn>
                  <a:cxn ang="0">
                    <a:pos x="903" y="90"/>
                  </a:cxn>
                  <a:cxn ang="0">
                    <a:pos x="828" y="183"/>
                  </a:cxn>
                  <a:cxn ang="0">
                    <a:pos x="752" y="270"/>
                  </a:cxn>
                  <a:cxn ang="0">
                    <a:pos x="642" y="342"/>
                  </a:cxn>
                  <a:cxn ang="0">
                    <a:pos x="548" y="390"/>
                  </a:cxn>
                  <a:cxn ang="0">
                    <a:pos x="445" y="414"/>
                  </a:cxn>
                  <a:cxn ang="0">
                    <a:pos x="301" y="417"/>
                  </a:cxn>
                  <a:cxn ang="0">
                    <a:pos x="216" y="417"/>
                  </a:cxn>
                  <a:cxn ang="0">
                    <a:pos x="144" y="363"/>
                  </a:cxn>
                  <a:cxn ang="0">
                    <a:pos x="125" y="327"/>
                  </a:cxn>
                  <a:cxn ang="0">
                    <a:pos x="94" y="327"/>
                  </a:cxn>
                  <a:cxn ang="0">
                    <a:pos x="116" y="372"/>
                  </a:cxn>
                  <a:cxn ang="0">
                    <a:pos x="150" y="414"/>
                  </a:cxn>
                  <a:cxn ang="0">
                    <a:pos x="66" y="396"/>
                  </a:cxn>
                  <a:cxn ang="0">
                    <a:pos x="3" y="387"/>
                  </a:cxn>
                  <a:cxn ang="0">
                    <a:pos x="3" y="405"/>
                  </a:cxn>
                  <a:cxn ang="0">
                    <a:pos x="59" y="417"/>
                  </a:cxn>
                  <a:cxn ang="0">
                    <a:pos x="97" y="441"/>
                  </a:cxn>
                  <a:cxn ang="0">
                    <a:pos x="131" y="444"/>
                  </a:cxn>
                  <a:cxn ang="0">
                    <a:pos x="78" y="462"/>
                  </a:cxn>
                  <a:cxn ang="0">
                    <a:pos x="0" y="481"/>
                  </a:cxn>
                  <a:cxn ang="0">
                    <a:pos x="3" y="499"/>
                  </a:cxn>
                  <a:cxn ang="0">
                    <a:pos x="28" y="505"/>
                  </a:cxn>
                  <a:cxn ang="0">
                    <a:pos x="103" y="481"/>
                  </a:cxn>
                  <a:cxn ang="0">
                    <a:pos x="150" y="477"/>
                  </a:cxn>
                  <a:cxn ang="0">
                    <a:pos x="122" y="505"/>
                  </a:cxn>
                  <a:cxn ang="0">
                    <a:pos x="78" y="550"/>
                  </a:cxn>
                  <a:cxn ang="0">
                    <a:pos x="59" y="562"/>
                  </a:cxn>
                  <a:cxn ang="0">
                    <a:pos x="75" y="581"/>
                  </a:cxn>
                  <a:cxn ang="0">
                    <a:pos x="113" y="559"/>
                  </a:cxn>
                  <a:cxn ang="0">
                    <a:pos x="163" y="514"/>
                  </a:cxn>
                  <a:cxn ang="0">
                    <a:pos x="210" y="468"/>
                  </a:cxn>
                </a:cxnLst>
                <a:rect l="0" t="0" r="r" b="b"/>
                <a:pathLst>
                  <a:path w="1037" h="581">
                    <a:moveTo>
                      <a:pt x="210" y="468"/>
                    </a:moveTo>
                    <a:lnTo>
                      <a:pt x="361" y="462"/>
                    </a:lnTo>
                    <a:lnTo>
                      <a:pt x="498" y="444"/>
                    </a:lnTo>
                    <a:lnTo>
                      <a:pt x="583" y="423"/>
                    </a:lnTo>
                    <a:lnTo>
                      <a:pt x="705" y="354"/>
                    </a:lnTo>
                    <a:lnTo>
                      <a:pt x="792" y="288"/>
                    </a:lnTo>
                    <a:lnTo>
                      <a:pt x="906" y="207"/>
                    </a:lnTo>
                    <a:lnTo>
                      <a:pt x="959" y="156"/>
                    </a:lnTo>
                    <a:lnTo>
                      <a:pt x="1000" y="120"/>
                    </a:lnTo>
                    <a:lnTo>
                      <a:pt x="1037" y="81"/>
                    </a:lnTo>
                    <a:lnTo>
                      <a:pt x="1037" y="39"/>
                    </a:lnTo>
                    <a:lnTo>
                      <a:pt x="996" y="0"/>
                    </a:lnTo>
                    <a:lnTo>
                      <a:pt x="971" y="9"/>
                    </a:lnTo>
                    <a:lnTo>
                      <a:pt x="903" y="90"/>
                    </a:lnTo>
                    <a:lnTo>
                      <a:pt x="828" y="183"/>
                    </a:lnTo>
                    <a:lnTo>
                      <a:pt x="752" y="270"/>
                    </a:lnTo>
                    <a:lnTo>
                      <a:pt x="642" y="342"/>
                    </a:lnTo>
                    <a:lnTo>
                      <a:pt x="548" y="390"/>
                    </a:lnTo>
                    <a:lnTo>
                      <a:pt x="445" y="414"/>
                    </a:lnTo>
                    <a:lnTo>
                      <a:pt x="301" y="417"/>
                    </a:lnTo>
                    <a:lnTo>
                      <a:pt x="216" y="417"/>
                    </a:lnTo>
                    <a:lnTo>
                      <a:pt x="144" y="363"/>
                    </a:lnTo>
                    <a:lnTo>
                      <a:pt x="125" y="327"/>
                    </a:lnTo>
                    <a:lnTo>
                      <a:pt x="94" y="327"/>
                    </a:lnTo>
                    <a:lnTo>
                      <a:pt x="116" y="372"/>
                    </a:lnTo>
                    <a:lnTo>
                      <a:pt x="150" y="414"/>
                    </a:lnTo>
                    <a:lnTo>
                      <a:pt x="66" y="396"/>
                    </a:lnTo>
                    <a:lnTo>
                      <a:pt x="3" y="387"/>
                    </a:lnTo>
                    <a:lnTo>
                      <a:pt x="3" y="405"/>
                    </a:lnTo>
                    <a:lnTo>
                      <a:pt x="59" y="417"/>
                    </a:lnTo>
                    <a:lnTo>
                      <a:pt x="97" y="441"/>
                    </a:lnTo>
                    <a:lnTo>
                      <a:pt x="131" y="444"/>
                    </a:lnTo>
                    <a:lnTo>
                      <a:pt x="78" y="462"/>
                    </a:lnTo>
                    <a:lnTo>
                      <a:pt x="0" y="481"/>
                    </a:lnTo>
                    <a:lnTo>
                      <a:pt x="3" y="499"/>
                    </a:lnTo>
                    <a:lnTo>
                      <a:pt x="28" y="505"/>
                    </a:lnTo>
                    <a:lnTo>
                      <a:pt x="103" y="481"/>
                    </a:lnTo>
                    <a:lnTo>
                      <a:pt x="150" y="477"/>
                    </a:lnTo>
                    <a:lnTo>
                      <a:pt x="122" y="505"/>
                    </a:lnTo>
                    <a:lnTo>
                      <a:pt x="78" y="550"/>
                    </a:lnTo>
                    <a:lnTo>
                      <a:pt x="59" y="562"/>
                    </a:lnTo>
                    <a:lnTo>
                      <a:pt x="75" y="581"/>
                    </a:lnTo>
                    <a:lnTo>
                      <a:pt x="113" y="559"/>
                    </a:lnTo>
                    <a:lnTo>
                      <a:pt x="163" y="514"/>
                    </a:lnTo>
                    <a:lnTo>
                      <a:pt x="210" y="4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97"/>
              <p:cNvSpPr>
                <a:spLocks noChangeAspect="1"/>
              </p:cNvSpPr>
              <p:nvPr/>
            </p:nvSpPr>
            <p:spPr bwMode="auto">
              <a:xfrm>
                <a:off x="2507" y="1931"/>
                <a:ext cx="608" cy="800"/>
              </a:xfrm>
              <a:custGeom>
                <a:avLst/>
                <a:gdLst/>
                <a:ahLst/>
                <a:cxnLst>
                  <a:cxn ang="0">
                    <a:pos x="38" y="90"/>
                  </a:cxn>
                  <a:cxn ang="0">
                    <a:pos x="63" y="27"/>
                  </a:cxn>
                  <a:cxn ang="0">
                    <a:pos x="104" y="0"/>
                  </a:cxn>
                  <a:cxn ang="0">
                    <a:pos x="141" y="0"/>
                  </a:cxn>
                  <a:cxn ang="0">
                    <a:pos x="179" y="18"/>
                  </a:cxn>
                  <a:cxn ang="0">
                    <a:pos x="216" y="54"/>
                  </a:cxn>
                  <a:cxn ang="0">
                    <a:pos x="235" y="117"/>
                  </a:cxn>
                  <a:cxn ang="0">
                    <a:pos x="245" y="180"/>
                  </a:cxn>
                  <a:cxn ang="0">
                    <a:pos x="263" y="243"/>
                  </a:cxn>
                  <a:cxn ang="0">
                    <a:pos x="298" y="312"/>
                  </a:cxn>
                  <a:cxn ang="0">
                    <a:pos x="357" y="384"/>
                  </a:cxn>
                  <a:cxn ang="0">
                    <a:pos x="415" y="432"/>
                  </a:cxn>
                  <a:cxn ang="0">
                    <a:pos x="499" y="468"/>
                  </a:cxn>
                  <a:cxn ang="0">
                    <a:pos x="571" y="522"/>
                  </a:cxn>
                  <a:cxn ang="0">
                    <a:pos x="608" y="577"/>
                  </a:cxn>
                  <a:cxn ang="0">
                    <a:pos x="602" y="622"/>
                  </a:cxn>
                  <a:cxn ang="0">
                    <a:pos x="593" y="676"/>
                  </a:cxn>
                  <a:cxn ang="0">
                    <a:pos x="565" y="712"/>
                  </a:cxn>
                  <a:cxn ang="0">
                    <a:pos x="518" y="757"/>
                  </a:cxn>
                  <a:cxn ang="0">
                    <a:pos x="449" y="790"/>
                  </a:cxn>
                  <a:cxn ang="0">
                    <a:pos x="396" y="800"/>
                  </a:cxn>
                  <a:cxn ang="0">
                    <a:pos x="320" y="784"/>
                  </a:cxn>
                  <a:cxn ang="0">
                    <a:pos x="251" y="748"/>
                  </a:cxn>
                  <a:cxn ang="0">
                    <a:pos x="179" y="694"/>
                  </a:cxn>
                  <a:cxn ang="0">
                    <a:pos x="129" y="631"/>
                  </a:cxn>
                  <a:cxn ang="0">
                    <a:pos x="82" y="550"/>
                  </a:cxn>
                  <a:cxn ang="0">
                    <a:pos x="44" y="456"/>
                  </a:cxn>
                  <a:cxn ang="0">
                    <a:pos x="19" y="375"/>
                  </a:cxn>
                  <a:cxn ang="0">
                    <a:pos x="7" y="297"/>
                  </a:cxn>
                  <a:cxn ang="0">
                    <a:pos x="0" y="189"/>
                  </a:cxn>
                  <a:cxn ang="0">
                    <a:pos x="19" y="117"/>
                  </a:cxn>
                  <a:cxn ang="0">
                    <a:pos x="38" y="90"/>
                  </a:cxn>
                </a:cxnLst>
                <a:rect l="0" t="0" r="r" b="b"/>
                <a:pathLst>
                  <a:path w="608" h="800">
                    <a:moveTo>
                      <a:pt x="38" y="90"/>
                    </a:moveTo>
                    <a:lnTo>
                      <a:pt x="63" y="27"/>
                    </a:lnTo>
                    <a:lnTo>
                      <a:pt x="104" y="0"/>
                    </a:lnTo>
                    <a:lnTo>
                      <a:pt x="141" y="0"/>
                    </a:lnTo>
                    <a:lnTo>
                      <a:pt x="179" y="18"/>
                    </a:lnTo>
                    <a:lnTo>
                      <a:pt x="216" y="54"/>
                    </a:lnTo>
                    <a:lnTo>
                      <a:pt x="235" y="117"/>
                    </a:lnTo>
                    <a:lnTo>
                      <a:pt x="245" y="180"/>
                    </a:lnTo>
                    <a:lnTo>
                      <a:pt x="263" y="243"/>
                    </a:lnTo>
                    <a:lnTo>
                      <a:pt x="298" y="312"/>
                    </a:lnTo>
                    <a:lnTo>
                      <a:pt x="357" y="384"/>
                    </a:lnTo>
                    <a:lnTo>
                      <a:pt x="415" y="432"/>
                    </a:lnTo>
                    <a:lnTo>
                      <a:pt x="499" y="468"/>
                    </a:lnTo>
                    <a:lnTo>
                      <a:pt x="571" y="522"/>
                    </a:lnTo>
                    <a:lnTo>
                      <a:pt x="608" y="577"/>
                    </a:lnTo>
                    <a:lnTo>
                      <a:pt x="602" y="622"/>
                    </a:lnTo>
                    <a:lnTo>
                      <a:pt x="593" y="676"/>
                    </a:lnTo>
                    <a:lnTo>
                      <a:pt x="565" y="712"/>
                    </a:lnTo>
                    <a:lnTo>
                      <a:pt x="518" y="757"/>
                    </a:lnTo>
                    <a:lnTo>
                      <a:pt x="449" y="790"/>
                    </a:lnTo>
                    <a:lnTo>
                      <a:pt x="396" y="800"/>
                    </a:lnTo>
                    <a:lnTo>
                      <a:pt x="320" y="784"/>
                    </a:lnTo>
                    <a:lnTo>
                      <a:pt x="251" y="748"/>
                    </a:lnTo>
                    <a:lnTo>
                      <a:pt x="179" y="694"/>
                    </a:lnTo>
                    <a:lnTo>
                      <a:pt x="129" y="631"/>
                    </a:lnTo>
                    <a:lnTo>
                      <a:pt x="82" y="550"/>
                    </a:lnTo>
                    <a:lnTo>
                      <a:pt x="44" y="456"/>
                    </a:lnTo>
                    <a:lnTo>
                      <a:pt x="19" y="375"/>
                    </a:lnTo>
                    <a:lnTo>
                      <a:pt x="7" y="297"/>
                    </a:lnTo>
                    <a:lnTo>
                      <a:pt x="0" y="189"/>
                    </a:lnTo>
                    <a:lnTo>
                      <a:pt x="19" y="117"/>
                    </a:lnTo>
                    <a:lnTo>
                      <a:pt x="38" y="9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98"/>
              <p:cNvSpPr>
                <a:spLocks noChangeAspect="1"/>
              </p:cNvSpPr>
              <p:nvPr/>
            </p:nvSpPr>
            <p:spPr bwMode="auto">
              <a:xfrm>
                <a:off x="3005" y="2273"/>
                <a:ext cx="1043" cy="726"/>
              </a:xfrm>
              <a:custGeom>
                <a:avLst/>
                <a:gdLst/>
                <a:ahLst/>
                <a:cxnLst>
                  <a:cxn ang="0">
                    <a:pos x="116" y="230"/>
                  </a:cxn>
                  <a:cxn ang="0">
                    <a:pos x="216" y="147"/>
                  </a:cxn>
                  <a:cxn ang="0">
                    <a:pos x="338" y="72"/>
                  </a:cxn>
                  <a:cxn ang="0">
                    <a:pos x="417" y="27"/>
                  </a:cxn>
                  <a:cxn ang="0">
                    <a:pos x="479" y="12"/>
                  </a:cxn>
                  <a:cxn ang="0">
                    <a:pos x="529" y="0"/>
                  </a:cxn>
                  <a:cxn ang="0">
                    <a:pos x="573" y="18"/>
                  </a:cxn>
                  <a:cxn ang="0">
                    <a:pos x="601" y="75"/>
                  </a:cxn>
                  <a:cxn ang="0">
                    <a:pos x="620" y="230"/>
                  </a:cxn>
                  <a:cxn ang="0">
                    <a:pos x="620" y="416"/>
                  </a:cxn>
                  <a:cxn ang="0">
                    <a:pos x="620" y="536"/>
                  </a:cxn>
                  <a:cxn ang="0">
                    <a:pos x="642" y="609"/>
                  </a:cxn>
                  <a:cxn ang="0">
                    <a:pos x="686" y="597"/>
                  </a:cxn>
                  <a:cxn ang="0">
                    <a:pos x="717" y="552"/>
                  </a:cxn>
                  <a:cxn ang="0">
                    <a:pos x="779" y="500"/>
                  </a:cxn>
                  <a:cxn ang="0">
                    <a:pos x="876" y="470"/>
                  </a:cxn>
                  <a:cxn ang="0">
                    <a:pos x="943" y="470"/>
                  </a:cxn>
                  <a:cxn ang="0">
                    <a:pos x="1043" y="488"/>
                  </a:cxn>
                  <a:cxn ang="0">
                    <a:pos x="1037" y="524"/>
                  </a:cxn>
                  <a:cxn ang="0">
                    <a:pos x="1015" y="555"/>
                  </a:cxn>
                  <a:cxn ang="0">
                    <a:pos x="981" y="561"/>
                  </a:cxn>
                  <a:cxn ang="0">
                    <a:pos x="943" y="542"/>
                  </a:cxn>
                  <a:cxn ang="0">
                    <a:pos x="886" y="518"/>
                  </a:cxn>
                  <a:cxn ang="0">
                    <a:pos x="829" y="518"/>
                  </a:cxn>
                  <a:cxn ang="0">
                    <a:pos x="754" y="564"/>
                  </a:cxn>
                  <a:cxn ang="0">
                    <a:pos x="708" y="633"/>
                  </a:cxn>
                  <a:cxn ang="0">
                    <a:pos x="698" y="690"/>
                  </a:cxn>
                  <a:cxn ang="0">
                    <a:pos x="679" y="726"/>
                  </a:cxn>
                  <a:cxn ang="0">
                    <a:pos x="604" y="723"/>
                  </a:cxn>
                  <a:cxn ang="0">
                    <a:pos x="601" y="669"/>
                  </a:cxn>
                  <a:cxn ang="0">
                    <a:pos x="576" y="591"/>
                  </a:cxn>
                  <a:cxn ang="0">
                    <a:pos x="567" y="509"/>
                  </a:cxn>
                  <a:cxn ang="0">
                    <a:pos x="573" y="401"/>
                  </a:cxn>
                  <a:cxn ang="0">
                    <a:pos x="564" y="248"/>
                  </a:cxn>
                  <a:cxn ang="0">
                    <a:pos x="558" y="147"/>
                  </a:cxn>
                  <a:cxn ang="0">
                    <a:pos x="539" y="111"/>
                  </a:cxn>
                  <a:cxn ang="0">
                    <a:pos x="501" y="75"/>
                  </a:cxn>
                  <a:cxn ang="0">
                    <a:pos x="461" y="75"/>
                  </a:cxn>
                  <a:cxn ang="0">
                    <a:pos x="403" y="111"/>
                  </a:cxn>
                  <a:cxn ang="0">
                    <a:pos x="328" y="181"/>
                  </a:cxn>
                  <a:cxn ang="0">
                    <a:pos x="235" y="272"/>
                  </a:cxn>
                  <a:cxn ang="0">
                    <a:pos x="141" y="356"/>
                  </a:cxn>
                  <a:cxn ang="0">
                    <a:pos x="94" y="383"/>
                  </a:cxn>
                  <a:cxn ang="0">
                    <a:pos x="38" y="383"/>
                  </a:cxn>
                  <a:cxn ang="0">
                    <a:pos x="0" y="344"/>
                  </a:cxn>
                  <a:cxn ang="0">
                    <a:pos x="3" y="281"/>
                  </a:cxn>
                  <a:cxn ang="0">
                    <a:pos x="41" y="248"/>
                  </a:cxn>
                  <a:cxn ang="0">
                    <a:pos x="84" y="239"/>
                  </a:cxn>
                  <a:cxn ang="0">
                    <a:pos x="116" y="230"/>
                  </a:cxn>
                </a:cxnLst>
                <a:rect l="0" t="0" r="r" b="b"/>
                <a:pathLst>
                  <a:path w="1043" h="726">
                    <a:moveTo>
                      <a:pt x="116" y="230"/>
                    </a:moveTo>
                    <a:lnTo>
                      <a:pt x="216" y="147"/>
                    </a:lnTo>
                    <a:lnTo>
                      <a:pt x="338" y="72"/>
                    </a:lnTo>
                    <a:lnTo>
                      <a:pt x="417" y="27"/>
                    </a:lnTo>
                    <a:lnTo>
                      <a:pt x="479" y="12"/>
                    </a:lnTo>
                    <a:lnTo>
                      <a:pt x="529" y="0"/>
                    </a:lnTo>
                    <a:lnTo>
                      <a:pt x="573" y="18"/>
                    </a:lnTo>
                    <a:lnTo>
                      <a:pt x="601" y="75"/>
                    </a:lnTo>
                    <a:lnTo>
                      <a:pt x="620" y="230"/>
                    </a:lnTo>
                    <a:lnTo>
                      <a:pt x="620" y="416"/>
                    </a:lnTo>
                    <a:lnTo>
                      <a:pt x="620" y="536"/>
                    </a:lnTo>
                    <a:lnTo>
                      <a:pt x="642" y="609"/>
                    </a:lnTo>
                    <a:lnTo>
                      <a:pt x="686" y="597"/>
                    </a:lnTo>
                    <a:lnTo>
                      <a:pt x="717" y="552"/>
                    </a:lnTo>
                    <a:lnTo>
                      <a:pt x="779" y="500"/>
                    </a:lnTo>
                    <a:lnTo>
                      <a:pt x="876" y="470"/>
                    </a:lnTo>
                    <a:lnTo>
                      <a:pt x="943" y="470"/>
                    </a:lnTo>
                    <a:lnTo>
                      <a:pt x="1043" y="488"/>
                    </a:lnTo>
                    <a:lnTo>
                      <a:pt x="1037" y="524"/>
                    </a:lnTo>
                    <a:lnTo>
                      <a:pt x="1015" y="555"/>
                    </a:lnTo>
                    <a:lnTo>
                      <a:pt x="981" y="561"/>
                    </a:lnTo>
                    <a:lnTo>
                      <a:pt x="943" y="542"/>
                    </a:lnTo>
                    <a:lnTo>
                      <a:pt x="886" y="518"/>
                    </a:lnTo>
                    <a:lnTo>
                      <a:pt x="829" y="518"/>
                    </a:lnTo>
                    <a:lnTo>
                      <a:pt x="754" y="564"/>
                    </a:lnTo>
                    <a:lnTo>
                      <a:pt x="708" y="633"/>
                    </a:lnTo>
                    <a:lnTo>
                      <a:pt x="698" y="690"/>
                    </a:lnTo>
                    <a:lnTo>
                      <a:pt x="679" y="726"/>
                    </a:lnTo>
                    <a:lnTo>
                      <a:pt x="604" y="723"/>
                    </a:lnTo>
                    <a:lnTo>
                      <a:pt x="601" y="669"/>
                    </a:lnTo>
                    <a:lnTo>
                      <a:pt x="576" y="591"/>
                    </a:lnTo>
                    <a:lnTo>
                      <a:pt x="567" y="509"/>
                    </a:lnTo>
                    <a:lnTo>
                      <a:pt x="573" y="401"/>
                    </a:lnTo>
                    <a:lnTo>
                      <a:pt x="564" y="248"/>
                    </a:lnTo>
                    <a:lnTo>
                      <a:pt x="558" y="147"/>
                    </a:lnTo>
                    <a:lnTo>
                      <a:pt x="539" y="111"/>
                    </a:lnTo>
                    <a:lnTo>
                      <a:pt x="501" y="75"/>
                    </a:lnTo>
                    <a:lnTo>
                      <a:pt x="461" y="75"/>
                    </a:lnTo>
                    <a:lnTo>
                      <a:pt x="403" y="111"/>
                    </a:lnTo>
                    <a:lnTo>
                      <a:pt x="328" y="181"/>
                    </a:lnTo>
                    <a:lnTo>
                      <a:pt x="235" y="272"/>
                    </a:lnTo>
                    <a:lnTo>
                      <a:pt x="141" y="356"/>
                    </a:lnTo>
                    <a:lnTo>
                      <a:pt x="94" y="383"/>
                    </a:lnTo>
                    <a:lnTo>
                      <a:pt x="38" y="383"/>
                    </a:lnTo>
                    <a:lnTo>
                      <a:pt x="0" y="344"/>
                    </a:lnTo>
                    <a:lnTo>
                      <a:pt x="3" y="281"/>
                    </a:lnTo>
                    <a:lnTo>
                      <a:pt x="41" y="248"/>
                    </a:lnTo>
                    <a:lnTo>
                      <a:pt x="84" y="239"/>
                    </a:lnTo>
                    <a:lnTo>
                      <a:pt x="116" y="2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99"/>
              <p:cNvSpPr>
                <a:spLocks noChangeAspect="1"/>
              </p:cNvSpPr>
              <p:nvPr/>
            </p:nvSpPr>
            <p:spPr bwMode="auto">
              <a:xfrm>
                <a:off x="2949" y="2589"/>
                <a:ext cx="713" cy="7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2" y="16"/>
                  </a:cxn>
                  <a:cxn ang="0">
                    <a:pos x="69" y="0"/>
                  </a:cxn>
                  <a:cxn ang="0">
                    <a:pos x="134" y="7"/>
                  </a:cxn>
                  <a:cxn ang="0">
                    <a:pos x="150" y="52"/>
                  </a:cxn>
                  <a:cxn ang="0">
                    <a:pos x="125" y="227"/>
                  </a:cxn>
                  <a:cxn ang="0">
                    <a:pos x="122" y="360"/>
                  </a:cxn>
                  <a:cxn ang="0">
                    <a:pos x="116" y="435"/>
                  </a:cxn>
                  <a:cxn ang="0">
                    <a:pos x="116" y="450"/>
                  </a:cxn>
                  <a:cxn ang="0">
                    <a:pos x="131" y="524"/>
                  </a:cxn>
                  <a:cxn ang="0">
                    <a:pos x="172" y="536"/>
                  </a:cxn>
                  <a:cxn ang="0">
                    <a:pos x="225" y="524"/>
                  </a:cxn>
                  <a:cxn ang="0">
                    <a:pos x="303" y="481"/>
                  </a:cxn>
                  <a:cxn ang="0">
                    <a:pos x="387" y="460"/>
                  </a:cxn>
                  <a:cxn ang="0">
                    <a:pos x="482" y="444"/>
                  </a:cxn>
                  <a:cxn ang="0">
                    <a:pos x="585" y="432"/>
                  </a:cxn>
                  <a:cxn ang="0">
                    <a:pos x="660" y="432"/>
                  </a:cxn>
                  <a:cxn ang="0">
                    <a:pos x="694" y="441"/>
                  </a:cxn>
                  <a:cxn ang="0">
                    <a:pos x="713" y="463"/>
                  </a:cxn>
                  <a:cxn ang="0">
                    <a:pos x="704" y="496"/>
                  </a:cxn>
                  <a:cxn ang="0">
                    <a:pos x="657" y="524"/>
                  </a:cxn>
                  <a:cxn ang="0">
                    <a:pos x="613" y="563"/>
                  </a:cxn>
                  <a:cxn ang="0">
                    <a:pos x="572" y="618"/>
                  </a:cxn>
                  <a:cxn ang="0">
                    <a:pos x="547" y="663"/>
                  </a:cxn>
                  <a:cxn ang="0">
                    <a:pos x="526" y="708"/>
                  </a:cxn>
                  <a:cxn ang="0">
                    <a:pos x="510" y="762"/>
                  </a:cxn>
                  <a:cxn ang="0">
                    <a:pos x="488" y="762"/>
                  </a:cxn>
                  <a:cxn ang="0">
                    <a:pos x="469" y="741"/>
                  </a:cxn>
                  <a:cxn ang="0">
                    <a:pos x="462" y="681"/>
                  </a:cxn>
                  <a:cxn ang="0">
                    <a:pos x="507" y="627"/>
                  </a:cxn>
                  <a:cxn ang="0">
                    <a:pos x="566" y="563"/>
                  </a:cxn>
                  <a:cxn ang="0">
                    <a:pos x="622" y="515"/>
                  </a:cxn>
                  <a:cxn ang="0">
                    <a:pos x="647" y="499"/>
                  </a:cxn>
                  <a:cxn ang="0">
                    <a:pos x="657" y="478"/>
                  </a:cxn>
                  <a:cxn ang="0">
                    <a:pos x="632" y="463"/>
                  </a:cxn>
                  <a:cxn ang="0">
                    <a:pos x="547" y="463"/>
                  </a:cxn>
                  <a:cxn ang="0">
                    <a:pos x="440" y="481"/>
                  </a:cxn>
                  <a:cxn ang="0">
                    <a:pos x="356" y="509"/>
                  </a:cxn>
                  <a:cxn ang="0">
                    <a:pos x="265" y="560"/>
                  </a:cxn>
                  <a:cxn ang="0">
                    <a:pos x="187" y="596"/>
                  </a:cxn>
                  <a:cxn ang="0">
                    <a:pos x="103" y="599"/>
                  </a:cxn>
                  <a:cxn ang="0">
                    <a:pos x="69" y="587"/>
                  </a:cxn>
                  <a:cxn ang="0">
                    <a:pos x="50" y="542"/>
                  </a:cxn>
                  <a:cxn ang="0">
                    <a:pos x="37" y="478"/>
                  </a:cxn>
                  <a:cxn ang="0">
                    <a:pos x="31" y="360"/>
                  </a:cxn>
                  <a:cxn ang="0">
                    <a:pos x="19" y="151"/>
                  </a:cxn>
                  <a:cxn ang="0">
                    <a:pos x="0" y="64"/>
                  </a:cxn>
                </a:cxnLst>
                <a:rect l="0" t="0" r="r" b="b"/>
                <a:pathLst>
                  <a:path w="713" h="762">
                    <a:moveTo>
                      <a:pt x="0" y="64"/>
                    </a:moveTo>
                    <a:lnTo>
                      <a:pt x="22" y="16"/>
                    </a:lnTo>
                    <a:lnTo>
                      <a:pt x="69" y="0"/>
                    </a:lnTo>
                    <a:lnTo>
                      <a:pt x="134" y="7"/>
                    </a:lnTo>
                    <a:lnTo>
                      <a:pt x="150" y="52"/>
                    </a:lnTo>
                    <a:lnTo>
                      <a:pt x="125" y="227"/>
                    </a:lnTo>
                    <a:lnTo>
                      <a:pt x="122" y="360"/>
                    </a:lnTo>
                    <a:lnTo>
                      <a:pt x="116" y="435"/>
                    </a:lnTo>
                    <a:lnTo>
                      <a:pt x="116" y="450"/>
                    </a:lnTo>
                    <a:lnTo>
                      <a:pt x="131" y="524"/>
                    </a:lnTo>
                    <a:lnTo>
                      <a:pt x="172" y="536"/>
                    </a:lnTo>
                    <a:lnTo>
                      <a:pt x="225" y="524"/>
                    </a:lnTo>
                    <a:lnTo>
                      <a:pt x="303" y="481"/>
                    </a:lnTo>
                    <a:lnTo>
                      <a:pt x="387" y="460"/>
                    </a:lnTo>
                    <a:lnTo>
                      <a:pt x="482" y="444"/>
                    </a:lnTo>
                    <a:lnTo>
                      <a:pt x="585" y="432"/>
                    </a:lnTo>
                    <a:lnTo>
                      <a:pt x="660" y="432"/>
                    </a:lnTo>
                    <a:lnTo>
                      <a:pt x="694" y="441"/>
                    </a:lnTo>
                    <a:lnTo>
                      <a:pt x="713" y="463"/>
                    </a:lnTo>
                    <a:lnTo>
                      <a:pt x="704" y="496"/>
                    </a:lnTo>
                    <a:lnTo>
                      <a:pt x="657" y="524"/>
                    </a:lnTo>
                    <a:lnTo>
                      <a:pt x="613" y="563"/>
                    </a:lnTo>
                    <a:lnTo>
                      <a:pt x="572" y="618"/>
                    </a:lnTo>
                    <a:lnTo>
                      <a:pt x="547" y="663"/>
                    </a:lnTo>
                    <a:lnTo>
                      <a:pt x="526" y="708"/>
                    </a:lnTo>
                    <a:lnTo>
                      <a:pt x="510" y="762"/>
                    </a:lnTo>
                    <a:lnTo>
                      <a:pt x="488" y="762"/>
                    </a:lnTo>
                    <a:lnTo>
                      <a:pt x="469" y="741"/>
                    </a:lnTo>
                    <a:lnTo>
                      <a:pt x="462" y="681"/>
                    </a:lnTo>
                    <a:lnTo>
                      <a:pt x="507" y="627"/>
                    </a:lnTo>
                    <a:lnTo>
                      <a:pt x="566" y="563"/>
                    </a:lnTo>
                    <a:lnTo>
                      <a:pt x="622" y="515"/>
                    </a:lnTo>
                    <a:lnTo>
                      <a:pt x="647" y="499"/>
                    </a:lnTo>
                    <a:lnTo>
                      <a:pt x="657" y="478"/>
                    </a:lnTo>
                    <a:lnTo>
                      <a:pt x="632" y="463"/>
                    </a:lnTo>
                    <a:lnTo>
                      <a:pt x="547" y="463"/>
                    </a:lnTo>
                    <a:lnTo>
                      <a:pt x="440" y="481"/>
                    </a:lnTo>
                    <a:lnTo>
                      <a:pt x="356" y="509"/>
                    </a:lnTo>
                    <a:lnTo>
                      <a:pt x="265" y="560"/>
                    </a:lnTo>
                    <a:lnTo>
                      <a:pt x="187" y="596"/>
                    </a:lnTo>
                    <a:lnTo>
                      <a:pt x="103" y="599"/>
                    </a:lnTo>
                    <a:lnTo>
                      <a:pt x="69" y="587"/>
                    </a:lnTo>
                    <a:lnTo>
                      <a:pt x="50" y="542"/>
                    </a:lnTo>
                    <a:lnTo>
                      <a:pt x="37" y="478"/>
                    </a:lnTo>
                    <a:lnTo>
                      <a:pt x="31" y="360"/>
                    </a:lnTo>
                    <a:lnTo>
                      <a:pt x="19" y="151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205" name="Picture 100" descr="CAMION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552" y="1367"/>
              <a:ext cx="1863" cy="555"/>
            </a:xfrm>
            <a:prstGeom prst="rect">
              <a:avLst/>
            </a:prstGeom>
            <a:noFill/>
          </p:spPr>
        </p:pic>
        <p:sp>
          <p:nvSpPr>
            <p:cNvPr id="206" name="AutoShape 101"/>
            <p:cNvSpPr>
              <a:spLocks noChangeArrowheads="1"/>
            </p:cNvSpPr>
            <p:nvPr/>
          </p:nvSpPr>
          <p:spPr bwMode="auto">
            <a:xfrm>
              <a:off x="2122" y="1937"/>
              <a:ext cx="893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AutoShape 102"/>
            <p:cNvSpPr>
              <a:spLocks noChangeArrowheads="1"/>
            </p:cNvSpPr>
            <p:nvPr/>
          </p:nvSpPr>
          <p:spPr bwMode="auto">
            <a:xfrm>
              <a:off x="2250" y="1203"/>
              <a:ext cx="317" cy="125"/>
            </a:xfrm>
            <a:prstGeom prst="leftArrow">
              <a:avLst>
                <a:gd name="adj1" fmla="val 50000"/>
                <a:gd name="adj2" fmla="val 634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Text Box 103"/>
            <p:cNvSpPr txBox="1">
              <a:spLocks noChangeArrowheads="1"/>
            </p:cNvSpPr>
            <p:nvPr/>
          </p:nvSpPr>
          <p:spPr bwMode="auto">
            <a:xfrm>
              <a:off x="1719" y="2135"/>
              <a:ext cx="166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fr-FR">
                  <a:latin typeface="Times New Roman" pitchFamily="18" charset="0"/>
                </a:rPr>
                <a:t>Accélération : a (m/s²)</a:t>
              </a:r>
            </a:p>
          </p:txBody>
        </p:sp>
        <p:sp>
          <p:nvSpPr>
            <p:cNvPr id="209" name="Text Box 104"/>
            <p:cNvSpPr txBox="1">
              <a:spLocks noChangeArrowheads="1"/>
            </p:cNvSpPr>
            <p:nvPr/>
          </p:nvSpPr>
          <p:spPr bwMode="auto">
            <a:xfrm>
              <a:off x="2354" y="864"/>
              <a:ext cx="131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>
                  <a:latin typeface="Times New Roman" pitchFamily="18" charset="0"/>
                </a:rPr>
                <a:t>Force d ’inertie : </a:t>
              </a:r>
              <a:br>
                <a:rPr lang="fr-FR">
                  <a:latin typeface="Times New Roman" pitchFamily="18" charset="0"/>
                </a:rPr>
              </a:br>
              <a:r>
                <a:rPr lang="fr-FR">
                  <a:latin typeface="Times New Roman" pitchFamily="18" charset="0"/>
                </a:rPr>
                <a:t>F = m.a</a:t>
              </a:r>
            </a:p>
          </p:txBody>
        </p:sp>
      </p:grp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 cstate="print"/>
          <a:srcRect r="52224"/>
          <a:stretch>
            <a:fillRect/>
          </a:stretch>
        </p:blipFill>
        <p:spPr bwMode="auto">
          <a:xfrm>
            <a:off x="5561959" y="4882552"/>
            <a:ext cx="3582041" cy="18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Sysmo3R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3517" y="2915728"/>
            <a:ext cx="3301040" cy="2475780"/>
          </a:xfrm>
          <a:prstGeom prst="rect">
            <a:avLst/>
          </a:prstGeom>
        </p:spPr>
      </p:pic>
      <p:sp>
        <p:nvSpPr>
          <p:cNvPr id="219" name="Line 97"/>
          <p:cNvSpPr>
            <a:spLocks noChangeShapeType="1"/>
          </p:cNvSpPr>
          <p:nvPr/>
        </p:nvSpPr>
        <p:spPr bwMode="auto">
          <a:xfrm flipH="1" flipV="1">
            <a:off x="4045789" y="3243532"/>
            <a:ext cx="7757" cy="18679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0" name="Group 98"/>
          <p:cNvGrpSpPr>
            <a:grpSpLocks/>
          </p:cNvGrpSpPr>
          <p:nvPr/>
        </p:nvGrpSpPr>
        <p:grpSpPr bwMode="auto">
          <a:xfrm>
            <a:off x="3870983" y="5111513"/>
            <a:ext cx="360363" cy="96838"/>
            <a:chOff x="3923" y="4088"/>
            <a:chExt cx="227" cy="61"/>
          </a:xfrm>
        </p:grpSpPr>
        <p:sp>
          <p:nvSpPr>
            <p:cNvPr id="221" name="Line 99"/>
            <p:cNvSpPr>
              <a:spLocks noChangeAspect="1" noChangeShapeType="1"/>
            </p:cNvSpPr>
            <p:nvPr/>
          </p:nvSpPr>
          <p:spPr bwMode="auto">
            <a:xfrm flipV="1">
              <a:off x="3923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" name="Line 100"/>
            <p:cNvSpPr>
              <a:spLocks noChangeAspect="1" noChangeShapeType="1"/>
            </p:cNvSpPr>
            <p:nvPr/>
          </p:nvSpPr>
          <p:spPr bwMode="auto">
            <a:xfrm flipV="1">
              <a:off x="3969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" name="Line 101"/>
            <p:cNvSpPr>
              <a:spLocks noChangeAspect="1" noChangeShapeType="1"/>
            </p:cNvSpPr>
            <p:nvPr/>
          </p:nvSpPr>
          <p:spPr bwMode="auto">
            <a:xfrm flipV="1">
              <a:off x="4016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" name="Line 102"/>
            <p:cNvSpPr>
              <a:spLocks noChangeAspect="1" noChangeShapeType="1"/>
            </p:cNvSpPr>
            <p:nvPr/>
          </p:nvSpPr>
          <p:spPr bwMode="auto">
            <a:xfrm flipV="1">
              <a:off x="4062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" name="Line 103"/>
            <p:cNvSpPr>
              <a:spLocks noChangeAspect="1" noChangeShapeType="1"/>
            </p:cNvSpPr>
            <p:nvPr/>
          </p:nvSpPr>
          <p:spPr bwMode="auto">
            <a:xfrm flipV="1">
              <a:off x="4109" y="4090"/>
              <a:ext cx="3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" name="Line 104"/>
            <p:cNvSpPr>
              <a:spLocks noChangeAspect="1" noChangeShapeType="1"/>
            </p:cNvSpPr>
            <p:nvPr/>
          </p:nvSpPr>
          <p:spPr bwMode="auto">
            <a:xfrm>
              <a:off x="3929" y="4088"/>
              <a:ext cx="2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" name="Text Box 107"/>
          <p:cNvSpPr txBox="1">
            <a:spLocks noChangeArrowheads="1"/>
          </p:cNvSpPr>
          <p:nvPr/>
        </p:nvSpPr>
        <p:spPr bwMode="auto">
          <a:xfrm>
            <a:off x="4215503" y="3864308"/>
            <a:ext cx="908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Raideur Murs </a:t>
            </a:r>
            <a:endParaRPr lang="fr-FR" sz="1600" baseline="-25000" dirty="0"/>
          </a:p>
        </p:txBody>
      </p:sp>
      <p:sp>
        <p:nvSpPr>
          <p:cNvPr id="230" name="Rectangle 229"/>
          <p:cNvSpPr/>
          <p:nvPr/>
        </p:nvSpPr>
        <p:spPr>
          <a:xfrm>
            <a:off x="4037162" y="3191774"/>
            <a:ext cx="1319843" cy="129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1" name="Flèche droite 230"/>
          <p:cNvSpPr/>
          <p:nvPr/>
        </p:nvSpPr>
        <p:spPr>
          <a:xfrm rot="10800000">
            <a:off x="5400136" y="3105511"/>
            <a:ext cx="491705" cy="2932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Flèche droite 231"/>
          <p:cNvSpPr/>
          <p:nvPr/>
        </p:nvSpPr>
        <p:spPr>
          <a:xfrm>
            <a:off x="3861759" y="5328251"/>
            <a:ext cx="1529750" cy="253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ZoneTexte 232"/>
          <p:cNvSpPr txBox="1"/>
          <p:nvPr/>
        </p:nvSpPr>
        <p:spPr>
          <a:xfrm>
            <a:off x="4106173" y="5564038"/>
            <a:ext cx="106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Séisme</a:t>
            </a:r>
            <a:endParaRPr lang="fr-FR" dirty="0"/>
          </a:p>
        </p:txBody>
      </p:sp>
      <p:sp>
        <p:nvSpPr>
          <p:cNvPr id="234" name="ZoneTexte 233"/>
          <p:cNvSpPr txBox="1"/>
          <p:nvPr/>
        </p:nvSpPr>
        <p:spPr>
          <a:xfrm>
            <a:off x="5607170" y="33384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0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3555" y="1"/>
            <a:ext cx="1023774" cy="824139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89252" y="0"/>
            <a:ext cx="1328469" cy="83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0"/>
            <a:ext cx="881273" cy="74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0" y="83191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Enseignement Transversal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Paramétrer la modélisation </a:t>
            </a:r>
            <a:r>
              <a:rPr lang="fr-FR" sz="1600" dirty="0" err="1" smtClean="0">
                <a:solidFill>
                  <a:srgbClr val="0070C0"/>
                </a:solidFill>
              </a:rPr>
              <a:t>Matlab</a:t>
            </a:r>
            <a:r>
              <a:rPr lang="fr-FR" sz="1600" dirty="0" smtClean="0">
                <a:solidFill>
                  <a:srgbClr val="0070C0"/>
                </a:solidFill>
              </a:rPr>
              <a:t> de la structure (Raideur Murs, Masse plancher)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Lancer la simulation pour un séisme de fréquence variable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- Retrouver la fréquence de Résonance vers 7 Hz </a:t>
            </a:r>
          </a:p>
        </p:txBody>
      </p:sp>
      <p:pic>
        <p:nvPicPr>
          <p:cNvPr id="102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272046"/>
            <a:ext cx="9144000" cy="45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1219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20" y="0"/>
            <a:ext cx="1547810" cy="1245988"/>
          </a:xfrm>
          <a:prstGeom prst="rect">
            <a:avLst/>
          </a:prstGeom>
          <a:noFill/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20770" y="1139479"/>
            <a:ext cx="880757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L’Organisation Pédagogique pour les 1</a:t>
            </a:r>
            <a:r>
              <a:rPr lang="fr-FR" sz="2400" b="1" baseline="30000" dirty="0" smtClean="0">
                <a:solidFill>
                  <a:srgbClr val="00B050"/>
                </a:solidFill>
              </a:rPr>
              <a:t>re</a:t>
            </a:r>
            <a:r>
              <a:rPr lang="fr-FR" sz="2400" b="1" dirty="0" smtClean="0">
                <a:solidFill>
                  <a:srgbClr val="00B050"/>
                </a:solidFill>
              </a:rPr>
              <a:t> STI2D 2011-2012</a:t>
            </a:r>
            <a:endParaRPr lang="fr-FR" sz="2000" i="1" dirty="0" smtClean="0">
              <a:solidFill>
                <a:srgbClr val="00B050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01064" y="0"/>
            <a:ext cx="1728258" cy="109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me 13"/>
          <p:cNvGraphicFramePr/>
          <p:nvPr/>
        </p:nvGraphicFramePr>
        <p:xfrm>
          <a:off x="323850" y="1778000"/>
          <a:ext cx="85439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2" name="Connecteur droit avec flèche 31"/>
          <p:cNvCxnSpPr/>
          <p:nvPr/>
        </p:nvCxnSpPr>
        <p:spPr>
          <a:xfrm>
            <a:off x="7694762" y="3899140"/>
            <a:ext cx="17253" cy="3968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398807" y="3877910"/>
            <a:ext cx="4310583" cy="397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226943" y="3381555"/>
            <a:ext cx="1" cy="51758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813997" y="3873662"/>
            <a:ext cx="207" cy="448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412704" y="3891591"/>
            <a:ext cx="3356" cy="4474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177177" y="3528204"/>
            <a:ext cx="0" cy="3795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79562" y="5512278"/>
            <a:ext cx="853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En Enseignement Transversal et en Spécialités:</a:t>
            </a:r>
          </a:p>
          <a:p>
            <a:pPr algn="ctr"/>
            <a:r>
              <a:rPr lang="fr-FR" i="1" dirty="0" smtClean="0"/>
              <a:t>(L’Equipe d’Enseignants en 1STI2D: 4 Génie Civil et 1 Génie </a:t>
            </a:r>
            <a:r>
              <a:rPr lang="fr-FR" i="1" dirty="0" err="1" smtClean="0"/>
              <a:t>Elect</a:t>
            </a:r>
            <a:r>
              <a:rPr lang="fr-FR" i="1" dirty="0" smtClean="0"/>
              <a:t>.) </a:t>
            </a:r>
          </a:p>
          <a:p>
            <a:pPr>
              <a:buFontTx/>
              <a:buChar char="-"/>
            </a:pPr>
            <a:r>
              <a:rPr lang="fr-FR" dirty="0" smtClean="0"/>
              <a:t>1 professeur par groupe de 16 élèves (capacité de 20 places)</a:t>
            </a:r>
          </a:p>
          <a:p>
            <a:pPr>
              <a:buFontTx/>
              <a:buChar char="-"/>
            </a:pPr>
            <a:r>
              <a:rPr lang="fr-FR" dirty="0" smtClean="0"/>
              <a:t> Tous les cours dans une salle de projet avec 1 ordi/élève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99140" y="0"/>
            <a:ext cx="1599676" cy="10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0"/>
            <a:ext cx="1219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0" y="1082076"/>
            <a:ext cx="8790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Spécialité AC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Introduction à la construction parasismique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Utiliser la modélisation </a:t>
            </a:r>
            <a:r>
              <a:rPr lang="fr-FR" dirty="0" err="1" smtClean="0">
                <a:solidFill>
                  <a:srgbClr val="0070C0"/>
                </a:solidFill>
              </a:rPr>
              <a:t>Matlab</a:t>
            </a:r>
            <a:r>
              <a:rPr lang="fr-FR" dirty="0" smtClean="0">
                <a:solidFill>
                  <a:srgbClr val="0070C0"/>
                </a:solidFill>
              </a:rPr>
              <a:t> validée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Calculer la raideur des murs et la masse du plancher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99737"/>
            <a:ext cx="5969479" cy="26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7970" y="4968815"/>
            <a:ext cx="6688418" cy="18891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IMG_376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943599" y="2489809"/>
            <a:ext cx="3200401" cy="20341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3326" y="0"/>
            <a:ext cx="3110674" cy="21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 flipV="1">
            <a:off x="7280695" y="1733911"/>
            <a:ext cx="690113" cy="8281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15532" y="1"/>
            <a:ext cx="1161797" cy="935248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39665" y="0"/>
            <a:ext cx="1278056" cy="80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0"/>
            <a:ext cx="907127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315060"/>
            <a:ext cx="9144000" cy="440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0" y="1082076"/>
            <a:ext cx="4416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Spécialité AC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Paramétrer le modèle </a:t>
            </a:r>
            <a:r>
              <a:rPr lang="fr-FR" dirty="0" err="1" smtClean="0">
                <a:solidFill>
                  <a:srgbClr val="0070C0"/>
                </a:solidFill>
              </a:rPr>
              <a:t>Matlab</a:t>
            </a:r>
            <a:r>
              <a:rPr lang="fr-FR" dirty="0" smtClean="0">
                <a:solidFill>
                  <a:srgbClr val="0070C0"/>
                </a:solidFill>
              </a:rPr>
              <a:t> (Raideur Murs et Masse Plancher)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5081" y="1022372"/>
            <a:ext cx="4568919" cy="201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180" y="0"/>
            <a:ext cx="1015149" cy="817195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35484" y="0"/>
            <a:ext cx="1450583" cy="87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"/>
            <a:ext cx="1045175" cy="8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" y="961304"/>
            <a:ext cx="4649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Spécialité AC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Lancer la simulation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Visualiser les résultats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Rechercher la fréquence propre de la villa. </a:t>
            </a:r>
          </a:p>
          <a:p>
            <a:endParaRPr lang="fr-FR" dirty="0" smtClean="0"/>
          </a:p>
        </p:txBody>
      </p:sp>
      <p:pic>
        <p:nvPicPr>
          <p:cNvPr id="37890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771296"/>
            <a:ext cx="9144000" cy="408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5081" y="849843"/>
            <a:ext cx="4568919" cy="201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"/>
            <a:ext cx="1045175" cy="8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0" y="961304"/>
            <a:ext cx="8790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Spécialité AC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Valider la structure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par rapport à la géologie du site</a:t>
            </a: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9193"/>
            <a:ext cx="7932822" cy="33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886" y="0"/>
            <a:ext cx="5603114" cy="34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4597879" y="1802922"/>
            <a:ext cx="1207698" cy="9489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969" y="1880559"/>
            <a:ext cx="1880559" cy="171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"/>
            <a:ext cx="1045175" cy="8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0" y="961304"/>
            <a:ext cx="879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Spécialité AC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Conception parasismique de la villa</a:t>
            </a:r>
          </a:p>
        </p:txBody>
      </p:sp>
      <p:pic>
        <p:nvPicPr>
          <p:cNvPr id="8" name="Image 7" descr="IMG_376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56585" y="144275"/>
            <a:ext cx="3464721" cy="22021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68" y="1732470"/>
            <a:ext cx="4467315" cy="31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4373" y="4856673"/>
            <a:ext cx="6498369" cy="169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1403" y="2527540"/>
            <a:ext cx="2260480" cy="205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2145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"/>
            <a:ext cx="1045175" cy="8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" y="961304"/>
            <a:ext cx="520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Spécialité AC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 Préparer l’exécution parasismique de la villa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08" y="1846052"/>
            <a:ext cx="4306922" cy="488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810" y="3528204"/>
            <a:ext cx="4574190" cy="291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IMG_376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341700" y="239165"/>
            <a:ext cx="3396859" cy="21589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54750" y="3648974"/>
            <a:ext cx="1725282" cy="1095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61095" y="1722408"/>
            <a:ext cx="1932317" cy="1095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8422" y="2449902"/>
            <a:ext cx="2047587" cy="186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59840" y="0"/>
            <a:ext cx="1084160" cy="872749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10374" y="0"/>
            <a:ext cx="1325860" cy="78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0166" y="142852"/>
            <a:ext cx="2165385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François ANDREOSSY</a:t>
            </a:r>
            <a:endParaRPr lang="fr-FR" sz="12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0"/>
            <a:ext cx="933031" cy="7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793631" y="948906"/>
            <a:ext cx="741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9900"/>
                </a:solidFill>
              </a:rPr>
              <a:t>Les Salles de Projet articulées autour des Laboratoires</a:t>
            </a:r>
            <a:endParaRPr lang="fr-FR" sz="2000" b="1" dirty="0">
              <a:solidFill>
                <a:srgbClr val="009900"/>
              </a:solidFill>
            </a:endParaRPr>
          </a:p>
        </p:txBody>
      </p:sp>
      <p:pic>
        <p:nvPicPr>
          <p:cNvPr id="13" name="Image 12" descr="IMG_4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675" y="1500996"/>
            <a:ext cx="4425352" cy="3319014"/>
          </a:xfrm>
          <a:prstGeom prst="rect">
            <a:avLst/>
          </a:prstGeom>
        </p:spPr>
      </p:pic>
      <p:pic>
        <p:nvPicPr>
          <p:cNvPr id="18" name="Image 17" descr="IMG_4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1828800"/>
            <a:ext cx="3968150" cy="297611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29395" y="5046455"/>
            <a:ext cx="88248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i="1" dirty="0" smtClean="0"/>
              <a:t> Les Laboratoires toujours en libre service (pas d’emploi du temps)</a:t>
            </a:r>
          </a:p>
          <a:p>
            <a:pPr>
              <a:buFontTx/>
              <a:buChar char="-"/>
            </a:pPr>
            <a:endParaRPr lang="fr-FR" i="1" dirty="0" smtClean="0"/>
          </a:p>
          <a:p>
            <a:r>
              <a:rPr lang="fr-FR" i="1" dirty="0" smtClean="0">
                <a:solidFill>
                  <a:srgbClr val="FF0000"/>
                </a:solidFill>
              </a:rPr>
              <a:t>- Pas de contraintes sur l’organisation Cours-TD ou TP</a:t>
            </a:r>
            <a:endParaRPr lang="fr-FR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STI2D Spécialité A&amp;C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451" y="115890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</a:rPr>
              <a:t>Spécialité  AC </a:t>
            </a:r>
            <a:r>
              <a:rPr lang="fr-FR" sz="3600" dirty="0" smtClean="0"/>
              <a:t>: Les centres d’intérêt</a:t>
            </a:r>
            <a:endParaRPr lang="fr-FR" sz="36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162049" y="1209676"/>
            <a:ext cx="3171825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CI1 : Du besoin à l’acte de construire </a:t>
            </a:r>
            <a:endParaRPr lang="fr-FR" sz="1200" dirty="0"/>
          </a:p>
        </p:txBody>
      </p:sp>
      <p:sp>
        <p:nvSpPr>
          <p:cNvPr id="42" name="ZoneTexte 41"/>
          <p:cNvSpPr txBox="1"/>
          <p:nvPr/>
        </p:nvSpPr>
        <p:spPr>
          <a:xfrm>
            <a:off x="1181101" y="1609726"/>
            <a:ext cx="3819524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CI2 : Représentation numérique architecturale </a:t>
            </a:r>
            <a:endParaRPr lang="fr-FR" sz="1200" dirty="0"/>
          </a:p>
        </p:txBody>
      </p:sp>
      <p:sp>
        <p:nvSpPr>
          <p:cNvPr id="45" name="ZoneTexte 44"/>
          <p:cNvSpPr txBox="1"/>
          <p:nvPr/>
        </p:nvSpPr>
        <p:spPr>
          <a:xfrm>
            <a:off x="1181100" y="2066926"/>
            <a:ext cx="3267075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CI3: Environnement &amp; sollicitations   </a:t>
            </a:r>
            <a:endParaRPr lang="fr-FR" sz="1200" dirty="0"/>
          </a:p>
        </p:txBody>
      </p:sp>
      <p:sp>
        <p:nvSpPr>
          <p:cNvPr id="55" name="ZoneTexte 54"/>
          <p:cNvSpPr txBox="1"/>
          <p:nvPr/>
        </p:nvSpPr>
        <p:spPr>
          <a:xfrm>
            <a:off x="1190625" y="2533651"/>
            <a:ext cx="3762375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CI4: Stabilité externe des ouvrages </a:t>
            </a:r>
            <a:endParaRPr lang="fr-FR" sz="1200" dirty="0"/>
          </a:p>
        </p:txBody>
      </p:sp>
      <p:pic>
        <p:nvPicPr>
          <p:cNvPr id="56" name="Image 55" descr="canstock2625435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4339937" y="1024989"/>
            <a:ext cx="632113" cy="527586"/>
          </a:xfrm>
          <a:prstGeom prst="rect">
            <a:avLst/>
          </a:prstGeom>
        </p:spPr>
      </p:pic>
      <p:pic>
        <p:nvPicPr>
          <p:cNvPr id="58" name="Image 57" descr="C:\Users\Annabel\Desktop\TRAVAIL\STI2D\pyctogrammes\repésentation graphique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1277" y="1543050"/>
            <a:ext cx="742298" cy="46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Image 61" descr="C:\Users\Annabel\Desktop\TRAVAIL\STI2D\pyctogrammes\fondation01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35384" y="1990724"/>
            <a:ext cx="750991" cy="46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t3.gstatic.com/images?q=tbn:ANd9GcQlE8b_sibXCH8QzskxBia-HSwnVmPHm8PRRuO1JSEyk_NFPcbDqBiPtH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3801" y="2552700"/>
            <a:ext cx="683587" cy="425450"/>
          </a:xfrm>
          <a:prstGeom prst="rect">
            <a:avLst/>
          </a:prstGeom>
          <a:noFill/>
        </p:spPr>
      </p:pic>
      <p:sp>
        <p:nvSpPr>
          <p:cNvPr id="73" name="ZoneTexte 72"/>
          <p:cNvSpPr txBox="1"/>
          <p:nvPr/>
        </p:nvSpPr>
        <p:spPr>
          <a:xfrm>
            <a:off x="1190625" y="3000376"/>
            <a:ext cx="3152775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CI5 :  Construction parasismique</a:t>
            </a:r>
            <a:endParaRPr lang="fr-FR" sz="1200" dirty="0"/>
          </a:p>
        </p:txBody>
      </p:sp>
      <p:pic>
        <p:nvPicPr>
          <p:cNvPr id="74" name="Image 73" descr="C:\Users\Annabel\Desktop\TRAVAIL\STI2D\pyctogrammes\SISME-~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61951" y="2990851"/>
            <a:ext cx="4529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t0.gstatic.com/images?q=tbn:ANd9GcRGo3Zu6VO58IrGC1-sS7TB8hqQXKcq7tMojUl5Z43824PKYTpk1pE1x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32351" y="3381374"/>
            <a:ext cx="547958" cy="385763"/>
          </a:xfrm>
          <a:prstGeom prst="rect">
            <a:avLst/>
          </a:prstGeom>
          <a:noFill/>
        </p:spPr>
      </p:pic>
      <p:sp>
        <p:nvSpPr>
          <p:cNvPr id="75" name="ZoneTexte 74"/>
          <p:cNvSpPr txBox="1"/>
          <p:nvPr/>
        </p:nvSpPr>
        <p:spPr>
          <a:xfrm>
            <a:off x="1200150" y="3924301"/>
            <a:ext cx="4000500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CI7 :  Confort thermique et Acoustique </a:t>
            </a:r>
            <a:endParaRPr lang="fr-FR" sz="1200" dirty="0"/>
          </a:p>
        </p:txBody>
      </p:sp>
      <p:sp>
        <p:nvSpPr>
          <p:cNvPr id="76" name="ZoneTexte 75"/>
          <p:cNvSpPr txBox="1"/>
          <p:nvPr/>
        </p:nvSpPr>
        <p:spPr>
          <a:xfrm>
            <a:off x="1200150" y="4400551"/>
            <a:ext cx="3152775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CI8 :  Domotique et Information 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200150" y="3476626"/>
            <a:ext cx="3476625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CI6 :  Stabilité interne des ossatures </a:t>
            </a:r>
            <a:endParaRPr lang="fr-FR" sz="1200" dirty="0"/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5951605" y="1076324"/>
            <a:ext cx="877820" cy="3824260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smtClean="0"/>
              <a:t>Enoncé de problématiques identifiées</a:t>
            </a:r>
            <a:endParaRPr lang="fr-FR" b="1" dirty="0"/>
          </a:p>
        </p:txBody>
      </p:sp>
      <p:sp>
        <p:nvSpPr>
          <p:cNvPr id="19" name="Virage 18"/>
          <p:cNvSpPr/>
          <p:nvPr/>
        </p:nvSpPr>
        <p:spPr>
          <a:xfrm flipV="1">
            <a:off x="571500" y="5133972"/>
            <a:ext cx="6334125" cy="1326776"/>
          </a:xfrm>
          <a:prstGeom prst="bentArrow">
            <a:avLst>
              <a:gd name="adj1" fmla="val 37500"/>
              <a:gd name="adj2" fmla="val 30384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17884" y="5866805"/>
            <a:ext cx="495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Démarche de conception architecturale …</a:t>
            </a:r>
            <a:endParaRPr lang="fr-FR" b="1" dirty="0"/>
          </a:p>
        </p:txBody>
      </p:sp>
      <p:sp>
        <p:nvSpPr>
          <p:cNvPr id="21" name="Double flèche verticale 20"/>
          <p:cNvSpPr/>
          <p:nvPr/>
        </p:nvSpPr>
        <p:spPr>
          <a:xfrm>
            <a:off x="591585" y="1200150"/>
            <a:ext cx="411918" cy="373380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Progression pédagogique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Arrondir un rectangle avec un coin diagonal 21"/>
          <p:cNvSpPr/>
          <p:nvPr/>
        </p:nvSpPr>
        <p:spPr>
          <a:xfrm>
            <a:off x="7004649" y="3968151"/>
            <a:ext cx="1975449" cy="2470749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Construction de séquences exploitées en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enseignement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de spécialité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90624" y="4876801"/>
            <a:ext cx="3952875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CI9 :  Préparation d’une opération de travaux </a:t>
            </a:r>
            <a:endParaRPr lang="fr-FR" sz="1200" dirty="0"/>
          </a:p>
        </p:txBody>
      </p:sp>
      <p:pic>
        <p:nvPicPr>
          <p:cNvPr id="24" name="Image 23" descr="C:\Users\Annabel\Desktop\TRAVAIL\STI2D\pyctogrammes\confort thermique1.pn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319184" y="3829050"/>
            <a:ext cx="462492" cy="4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C:\Users\Annabel\Desktop\TRAVAIL\STI2D\pyctogrammes\img-bois3.jpg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458335" y="4333875"/>
            <a:ext cx="513715" cy="4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1171575" y="5343526"/>
            <a:ext cx="3543300" cy="276999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CI10 : Valorisation de fin de vie de l’ouvrage </a:t>
            </a:r>
            <a:endParaRPr lang="fr-FR" sz="1200" dirty="0"/>
          </a:p>
        </p:txBody>
      </p:sp>
      <p:pic>
        <p:nvPicPr>
          <p:cNvPr id="27" name="Image 26" descr="C:\Users\Annabel\Desktop\TRAVAIL\STI2D\pyctogrammes\panneau_travaux1.jpg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282142" y="4819649"/>
            <a:ext cx="49000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rg_hi" descr="http://t3.gstatic.com/images?q=tbn:ANd9GcRcVp58vzG7yz8ztmD864Zrt3ZdogeI49a3mayd-T0--nGD9gf8aw">
            <a:hlinkClick r:id="rId13"/>
          </p:cNvPr>
          <p:cNvPicPr/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810126" y="5257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215174" y="1632295"/>
            <a:ext cx="192882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395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86468" y="0"/>
            <a:ext cx="957532" cy="770813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2052" y="0"/>
            <a:ext cx="1112807" cy="66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22529" y="0"/>
            <a:ext cx="2165385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François ANDREOSSY</a:t>
            </a:r>
            <a:endParaRPr lang="fr-FR" sz="12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0"/>
            <a:ext cx="723662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20770" y="1639018"/>
            <a:ext cx="800219" cy="42096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9900"/>
                </a:solidFill>
              </a:rPr>
              <a:t>Justification des Centres d’Intérêt de la Spécialité AC</a:t>
            </a:r>
            <a:endParaRPr lang="fr-FR" sz="1600" b="1" dirty="0">
              <a:solidFill>
                <a:srgbClr val="0099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r="30533" b="4584"/>
          <a:stretch>
            <a:fillRect/>
          </a:stretch>
        </p:blipFill>
        <p:spPr bwMode="auto">
          <a:xfrm>
            <a:off x="907958" y="680557"/>
            <a:ext cx="7794772" cy="61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929422" y="0"/>
            <a:ext cx="2214578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</a:t>
            </a:r>
            <a:r>
              <a:rPr lang="fr-FR" sz="1400" b="1" dirty="0" smtClean="0"/>
              <a:t>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46785" y="1"/>
            <a:ext cx="822616" cy="6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4960189" y="942091"/>
          <a:ext cx="4183811" cy="590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666"/>
                <a:gridCol w="2402145"/>
              </a:tblGrid>
              <a:tr h="280443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PRESENTATION</a:t>
                      </a:r>
                    </a:p>
                    <a:p>
                      <a:r>
                        <a:rPr lang="fr-FR" sz="1800" dirty="0" smtClean="0"/>
                        <a:t>DES</a:t>
                      </a:r>
                      <a:r>
                        <a:rPr lang="fr-FR" sz="1800" baseline="0" dirty="0" smtClean="0"/>
                        <a:t> SEQUENCES</a:t>
                      </a:r>
                      <a:endParaRPr lang="fr-FR" sz="1800" dirty="0" smtClean="0"/>
                    </a:p>
                    <a:p>
                      <a:r>
                        <a:rPr lang="fr-FR" sz="1800" dirty="0" smtClean="0"/>
                        <a:t>en</a:t>
                      </a:r>
                    </a:p>
                    <a:p>
                      <a:r>
                        <a:rPr lang="fr-FR" sz="1800" dirty="0" smtClean="0"/>
                        <a:t>Enseignement</a:t>
                      </a:r>
                    </a:p>
                    <a:p>
                      <a:r>
                        <a:rPr lang="fr-FR" sz="1800" dirty="0" smtClean="0"/>
                        <a:t>Transversal</a:t>
                      </a:r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 marL="93958" marR="93958" marT="46979" marB="469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FC X.X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FICHES CONNAISSANCES</a:t>
                      </a: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Activité des élèves en Enseignement Transversal</a:t>
                      </a:r>
                      <a:endParaRPr lang="fr-FR" sz="1800" b="0" dirty="0"/>
                    </a:p>
                  </a:txBody>
                  <a:tcPr marL="93958" marR="93958" marT="46979" marB="46979"/>
                </a:tc>
              </a:tr>
              <a:tr h="3096568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PRESENTATION DES SEQUENCES</a:t>
                      </a:r>
                    </a:p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en</a:t>
                      </a:r>
                    </a:p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Spécialité AC</a:t>
                      </a:r>
                    </a:p>
                    <a:p>
                      <a:endParaRPr lang="fr-FR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Faites en parallèle</a:t>
                      </a:r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 marL="93958" marR="93958" marT="46979" marB="469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8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u="none" dirty="0" smtClean="0">
                          <a:solidFill>
                            <a:schemeClr val="tx1"/>
                          </a:solidFill>
                        </a:rPr>
                        <a:t>Activités des élèves en spécialité AC</a:t>
                      </a:r>
                    </a:p>
                    <a:p>
                      <a:pPr>
                        <a:buFontTx/>
                        <a:buNone/>
                      </a:pPr>
                      <a:endParaRPr lang="fr-FR" sz="1800" dirty="0"/>
                    </a:p>
                  </a:txBody>
                  <a:tcPr marL="93958" marR="93958" marT="46979" marB="46979"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6769221" y="3814854"/>
            <a:ext cx="2107362" cy="369332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Centres d’Intérêts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567"/>
            <a:ext cx="4963175" cy="683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9900"/>
                </a:solidFill>
              </a:rPr>
              <a:t>Planification prévisionnelle des enseignements de 1</a:t>
            </a:r>
            <a:r>
              <a:rPr lang="fr-FR" sz="2000" b="1" baseline="30000" dirty="0" smtClean="0">
                <a:solidFill>
                  <a:srgbClr val="009900"/>
                </a:solidFill>
              </a:rPr>
              <a:t>re</a:t>
            </a:r>
            <a:r>
              <a:rPr lang="fr-FR" sz="2000" b="1" dirty="0" smtClean="0">
                <a:solidFill>
                  <a:srgbClr val="009900"/>
                </a:solidFill>
              </a:rPr>
              <a:t> STI2D ETC et AC</a:t>
            </a:r>
            <a:endParaRPr lang="fr-FR" sz="2000" b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6" y="350106"/>
            <a:ext cx="8884620" cy="65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9900"/>
                </a:solidFill>
              </a:rPr>
              <a:t>Planification prévisionnelle des enseignements </a:t>
            </a:r>
            <a:r>
              <a:rPr lang="fr-FR" sz="2000" b="1" dirty="0" err="1" smtClean="0">
                <a:solidFill>
                  <a:srgbClr val="009900"/>
                </a:solidFill>
              </a:rPr>
              <a:t>Term</a:t>
            </a:r>
            <a:r>
              <a:rPr lang="fr-FR" sz="2000" b="1" dirty="0" smtClean="0">
                <a:solidFill>
                  <a:srgbClr val="009900"/>
                </a:solidFill>
              </a:rPr>
              <a:t> STI2D ETC et AC</a:t>
            </a:r>
            <a:endParaRPr lang="fr-FR" sz="2000" b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223"/>
          <a:stretch>
            <a:fillRect/>
          </a:stretch>
        </p:blipFill>
        <p:spPr bwMode="auto">
          <a:xfrm>
            <a:off x="138022" y="364363"/>
            <a:ext cx="8833450" cy="649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ccueil Académie de Montpelli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82202" y="0"/>
            <a:ext cx="1161798" cy="935248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02393" y="0"/>
            <a:ext cx="1483564" cy="9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25781" y="103517"/>
            <a:ext cx="2214578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fr-FR" sz="1200" b="1" dirty="0"/>
              <a:t>Lycée des métiers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 l ’Habitat et </a:t>
            </a:r>
          </a:p>
          <a:p>
            <a:pPr algn="l">
              <a:lnSpc>
                <a:spcPct val="75000"/>
              </a:lnSpc>
            </a:pPr>
            <a:r>
              <a:rPr lang="fr-FR" sz="1200" b="1" dirty="0"/>
              <a:t>des Travaux Publics</a:t>
            </a:r>
            <a:endParaRPr lang="fr-FR" sz="1400" b="1" dirty="0"/>
          </a:p>
          <a:p>
            <a:pPr algn="l">
              <a:lnSpc>
                <a:spcPct val="75000"/>
              </a:lnSpc>
            </a:pPr>
            <a:r>
              <a:rPr lang="fr-FR" sz="1400" b="1" dirty="0"/>
              <a:t>François </a:t>
            </a:r>
            <a:r>
              <a:rPr lang="fr-FR" sz="1400" b="1" dirty="0" smtClean="0"/>
              <a:t>ANDREOSSY</a:t>
            </a:r>
            <a:endParaRPr lang="fr-FR" sz="1600" dirty="0"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1"/>
            <a:ext cx="1036548" cy="87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0" y="939798"/>
          <a:ext cx="9144000" cy="591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438"/>
                <a:gridCol w="4951562"/>
              </a:tblGrid>
              <a:tr h="2507712"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</a:t>
                      </a:r>
                    </a:p>
                    <a:p>
                      <a:r>
                        <a:rPr lang="fr-FR" dirty="0" smtClean="0"/>
                        <a:t>Enseignement</a:t>
                      </a:r>
                    </a:p>
                    <a:p>
                      <a:r>
                        <a:rPr lang="fr-FR" dirty="0" smtClean="0"/>
                        <a:t>Transversal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FC 1.2 LES ETAPES DE LA DEMARCHE DE CONCEPTION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0" dirty="0" smtClean="0"/>
                        <a:t>Rentabilité d’une installation</a:t>
                      </a:r>
                      <a:endParaRPr lang="fr-FR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 Compétitivité du</a:t>
                      </a:r>
                      <a:r>
                        <a:rPr lang="fr-FR" sz="1800" b="0" baseline="0" dirty="0" smtClean="0">
                          <a:solidFill>
                            <a:schemeClr val="bg1"/>
                          </a:solidFill>
                        </a:rPr>
                        <a:t> petit Eolien en France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 smtClean="0"/>
                        <a:t> Tests des</a:t>
                      </a:r>
                      <a:r>
                        <a:rPr lang="fr-FR" sz="1800" b="0" baseline="0" dirty="0" smtClean="0"/>
                        <a:t> éoliennes avant la mise sur le marché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baseline="0" dirty="0" smtClean="0"/>
                        <a:t> Conception d’un mat basculant</a:t>
                      </a:r>
                      <a:endParaRPr lang="fr-FR" sz="1800" b="0" dirty="0"/>
                    </a:p>
                  </a:txBody>
                  <a:tcPr/>
                </a:tc>
              </a:tr>
              <a:tr h="341048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Séquence Spécialité AC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Présentation du projet par l’Architecte: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Architecture Originale et contemporaine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Maison BBC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Atelier de ferronnerie en sous-sol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Image 12" descr="VUE1_ok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3968150"/>
            <a:ext cx="4129183" cy="2458529"/>
          </a:xfrm>
          <a:prstGeom prst="rect">
            <a:avLst/>
          </a:prstGeom>
        </p:spPr>
      </p:pic>
      <p:pic>
        <p:nvPicPr>
          <p:cNvPr id="16" name="Picture 2" descr="C:\Users\Jean-Marc\Documents\1-Travail 1\2-STI 2D\Formation AC\Dossier Support AC\Projet Villa Castelnaudary\ALAIRAC Maison.prj\ALAIRAC Maison CECCONELLO Pascale 121-2010-HA.prj\design\cartoc2OK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5004" y="4889277"/>
            <a:ext cx="1902840" cy="18307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4302065" y="3443919"/>
            <a:ext cx="3829701" cy="369332"/>
          </a:xfrm>
          <a:prstGeom prst="homePlate">
            <a:avLst>
              <a:gd name="adj" fmla="val 2833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CI1 : Du besoin à l’acte de construire </a:t>
            </a:r>
            <a:endParaRPr lang="fr-FR" b="1" dirty="0"/>
          </a:p>
        </p:txBody>
      </p:sp>
      <p:pic>
        <p:nvPicPr>
          <p:cNvPr id="21" name="Image 20" descr="IMG_0675.JPG"/>
          <p:cNvPicPr/>
          <p:nvPr/>
        </p:nvPicPr>
        <p:blipFill>
          <a:blip r:embed="rId7" cstate="screen"/>
          <a:srcRect t="4877" b="5027"/>
          <a:stretch>
            <a:fillRect/>
          </a:stretch>
        </p:blipFill>
        <p:spPr>
          <a:xfrm>
            <a:off x="1821327" y="-1"/>
            <a:ext cx="1810393" cy="3349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9244</TotalTime>
  <Words>1164</Words>
  <Application>Microsoft Office PowerPoint</Application>
  <PresentationFormat>Affichage à l'écran (4:3)</PresentationFormat>
  <Paragraphs>373</Paragraphs>
  <Slides>25</Slides>
  <Notes>1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Company>Lycée Benjamin Franklin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filière STI2D</dc:title>
  <dc:creator>Frédéric TARAUD</dc:creator>
  <cp:keywords>STI2D technologique</cp:keywords>
  <cp:lastModifiedBy>KESSENHEIMER Thierry</cp:lastModifiedBy>
  <cp:revision>848</cp:revision>
  <dcterms:created xsi:type="dcterms:W3CDTF">2010-11-13T15:42:10Z</dcterms:created>
  <dcterms:modified xsi:type="dcterms:W3CDTF">2012-05-18T21:55:00Z</dcterms:modified>
</cp:coreProperties>
</file>