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63" r:id="rId4"/>
    <p:sldId id="281" r:id="rId5"/>
    <p:sldId id="282" r:id="rId6"/>
    <p:sldId id="283" r:id="rId7"/>
    <p:sldId id="284" r:id="rId8"/>
    <p:sldId id="285" r:id="rId9"/>
    <p:sldId id="262" r:id="rId10"/>
    <p:sldId id="279" r:id="rId11"/>
    <p:sldId id="280" r:id="rId12"/>
    <p:sldId id="275" r:id="rId13"/>
    <p:sldId id="269" r:id="rId14"/>
    <p:sldId id="259" r:id="rId15"/>
    <p:sldId id="264" r:id="rId16"/>
    <p:sldId id="260" r:id="rId17"/>
    <p:sldId id="266" r:id="rId18"/>
    <p:sldId id="267" r:id="rId19"/>
    <p:sldId id="268" r:id="rId20"/>
    <p:sldId id="270" r:id="rId21"/>
    <p:sldId id="261" r:id="rId22"/>
    <p:sldId id="274" r:id="rId23"/>
    <p:sldId id="286" r:id="rId24"/>
    <p:sldId id="272" r:id="rId25"/>
    <p:sldId id="288" r:id="rId26"/>
    <p:sldId id="273" r:id="rId27"/>
    <p:sldId id="291" r:id="rId28"/>
    <p:sldId id="289" r:id="rId29"/>
    <p:sldId id="290" r:id="rId30"/>
    <p:sldId id="292"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8099" autoAdjust="0"/>
  </p:normalViewPr>
  <p:slideViewPr>
    <p:cSldViewPr>
      <p:cViewPr varScale="1">
        <p:scale>
          <a:sx n="103" d="100"/>
          <a:sy n="103" d="100"/>
        </p:scale>
        <p:origin x="-1842" y="-84"/>
      </p:cViewPr>
      <p:guideLst>
        <p:guide orient="horz" pos="2160"/>
        <p:guide pos="2880"/>
      </p:guideLst>
    </p:cSldViewPr>
  </p:slideViewPr>
  <p:outlineViewPr>
    <p:cViewPr>
      <p:scale>
        <a:sx n="33" d="100"/>
        <a:sy n="33" d="100"/>
      </p:scale>
      <p:origin x="0" y="41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5F28D-AE9B-46BC-94C1-8E68F3DA2E6B}" type="datetimeFigureOut">
              <a:rPr lang="fr-FR" smtClean="0"/>
              <a:t>10/10/2013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4D492-61D3-4F68-8328-F59176A175B5}" type="slidenum">
              <a:rPr lang="fr-FR" smtClean="0"/>
              <a:t>‹N°›</a:t>
            </a:fld>
            <a:endParaRPr lang="fr-FR"/>
          </a:p>
        </p:txBody>
      </p:sp>
    </p:spTree>
    <p:extLst>
      <p:ext uri="{BB962C8B-B14F-4D97-AF65-F5344CB8AC3E}">
        <p14:creationId xmlns:p14="http://schemas.microsoft.com/office/powerpoint/2010/main" val="75234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rs.fr/accueil/produits/mediatheque/doc/publications.html?refINRS=R%2021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rs.fr/accueil/risques/incendie-explosion/explosion/zone-marquag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reventionbtp.fr/Documentation/Publications/Fiches/Fiches-prevention/Danger-Nuisance-Risque/Electricite/Alimentation-des-materiels-electriques-portatifs-dans-les-enceintes-conductrices-exigu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4</a:t>
            </a:fld>
            <a:endParaRPr lang="fr-FR"/>
          </a:p>
        </p:txBody>
      </p:sp>
    </p:spTree>
    <p:extLst>
      <p:ext uri="{BB962C8B-B14F-4D97-AF65-F5344CB8AC3E}">
        <p14:creationId xmlns:p14="http://schemas.microsoft.com/office/powerpoint/2010/main" val="387818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Chapitre 11 - NFC 18-510</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17</a:t>
            </a:fld>
            <a:endParaRPr lang="fr-FR"/>
          </a:p>
        </p:txBody>
      </p:sp>
    </p:spTree>
    <p:extLst>
      <p:ext uri="{BB962C8B-B14F-4D97-AF65-F5344CB8AC3E}">
        <p14:creationId xmlns:p14="http://schemas.microsoft.com/office/powerpoint/2010/main" val="31635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Chapitre 11 - NFC 18-510</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18</a:t>
            </a:fld>
            <a:endParaRPr lang="fr-FR"/>
          </a:p>
        </p:txBody>
      </p:sp>
    </p:spTree>
    <p:extLst>
      <p:ext uri="{BB962C8B-B14F-4D97-AF65-F5344CB8AC3E}">
        <p14:creationId xmlns:p14="http://schemas.microsoft.com/office/powerpoint/2010/main" val="31635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Chapitre 11 - NFC 18-510</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19</a:t>
            </a:fld>
            <a:endParaRPr lang="fr-FR"/>
          </a:p>
        </p:txBody>
      </p:sp>
    </p:spTree>
    <p:extLst>
      <p:ext uri="{BB962C8B-B14F-4D97-AF65-F5344CB8AC3E}">
        <p14:creationId xmlns:p14="http://schemas.microsoft.com/office/powerpoint/2010/main" val="31635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effet, sur un panneau photovoltaïque, tant qu’il y a de la lumière, il y a de la tension. Il faut donc manipuler en supposant le circuit sous tension même s’il est déconnecté. Il est utile de penser à opacifier le panneau pour diminuer au maximum la tension en sortie de panneau. Dans le cas de système avec batterie, il faut aussi rajouter les risques spécifique (voir INRS R466 Prévention des risques liés aux batteries de traction et de servitude au plomb / acide)</a:t>
            </a:r>
          </a:p>
          <a:p>
            <a:endParaRPr lang="fr-FR" sz="1200" dirty="0" smtClean="0"/>
          </a:p>
          <a:p>
            <a:r>
              <a:rPr lang="fr-FR" sz="1200" b="1" dirty="0" smtClean="0"/>
              <a:t>NFC 18 510 </a:t>
            </a:r>
            <a:r>
              <a:rPr lang="fr-FR" sz="1200" b="1" dirty="0" err="1" smtClean="0"/>
              <a:t>chap</a:t>
            </a:r>
            <a:r>
              <a:rPr lang="fr-FR" sz="1200" b="1" dirty="0" smtClean="0"/>
              <a:t> 12.9.1.1 Évaluation du risque électrique </a:t>
            </a:r>
          </a:p>
          <a:p>
            <a:r>
              <a:rPr lang="fr-FR" sz="1200" b="0" i="0" u="none" strike="noStrike" kern="1200" baseline="0" dirty="0" smtClean="0">
                <a:solidFill>
                  <a:schemeClr val="tx1"/>
                </a:solidFill>
                <a:latin typeface="+mn-lt"/>
                <a:ea typeface="+mn-ea"/>
                <a:cs typeface="+mn-cs"/>
              </a:rPr>
              <a:t>Les OPERATIONS d’ORDRE ELECTRIQUE et d’ORDRE NON ELECTRIQUE comprennent, notamment, des manipulations de modules PV, des montages et démontages d’extrémités de câbles, des CONNEXIONS ET DECONNEXIONS de câbles, des sectionnements mécaniques de conducteurs au moyen d’un outil adapté à l’opération, des MANOEUVRES et CONDAMNATIONS de dispositifs de sectionnement bipolaires, des MESURAGES, des nettoyages, des mises en </a:t>
            </a:r>
            <a:r>
              <a:rPr lang="fr-FR" sz="1200" b="0" i="0" u="none" strike="noStrike" kern="1200" baseline="0" dirty="0" err="1" smtClean="0">
                <a:solidFill>
                  <a:schemeClr val="tx1"/>
                </a:solidFill>
                <a:latin typeface="+mn-lt"/>
                <a:ea typeface="+mn-ea"/>
                <a:cs typeface="+mn-cs"/>
              </a:rPr>
              <a:t>oeuvre</a:t>
            </a:r>
            <a:r>
              <a:rPr lang="fr-FR" sz="1200" b="0" i="0" u="none" strike="noStrike" kern="1200" baseline="0" dirty="0" smtClean="0">
                <a:solidFill>
                  <a:schemeClr val="tx1"/>
                </a:solidFill>
                <a:latin typeface="+mn-lt"/>
                <a:ea typeface="+mn-ea"/>
                <a:cs typeface="+mn-cs"/>
              </a:rPr>
              <a:t> d’écrans opaques, des TRAVAUX d’ORDRE NON ELECTRIQUE dans l’ENVIRONNEMENT d’une INSTALLATION PV.</a:t>
            </a:r>
            <a:endParaRPr lang="fr-FR" sz="1200" dirty="0" smtClean="0"/>
          </a:p>
          <a:p>
            <a:endParaRPr lang="fr-FR" sz="1200" b="1" dirty="0" smtClean="0"/>
          </a:p>
          <a:p>
            <a:r>
              <a:rPr lang="fr-FR" sz="1200" b="1" dirty="0" err="1" smtClean="0"/>
              <a:t>chap</a:t>
            </a:r>
            <a:r>
              <a:rPr lang="fr-FR" sz="1200" b="1" dirty="0" smtClean="0"/>
              <a:t>  12.9.2.2.2</a:t>
            </a:r>
          </a:p>
          <a:p>
            <a:r>
              <a:rPr lang="fr-FR" sz="1200" b="0" i="0" u="none" strike="noStrike" kern="1200" baseline="0" dirty="0" smtClean="0">
                <a:solidFill>
                  <a:schemeClr val="tx1"/>
                </a:solidFill>
                <a:latin typeface="+mn-lt"/>
                <a:ea typeface="+mn-ea"/>
                <a:cs typeface="+mn-cs"/>
              </a:rPr>
              <a:t>Sauf impossibilité technique, toute OPERATION D’ORDRE ELECTRIQUE sur la partie en courant continu d’une installation PV doit être réalisée sur un circuit ouvert</a:t>
            </a:r>
            <a:endParaRPr lang="fr-FR" b="0"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21</a:t>
            </a:fld>
            <a:endParaRPr lang="fr-FR"/>
          </a:p>
        </p:txBody>
      </p:sp>
    </p:spTree>
    <p:extLst>
      <p:ext uri="{BB962C8B-B14F-4D97-AF65-F5344CB8AC3E}">
        <p14:creationId xmlns:p14="http://schemas.microsoft.com/office/powerpoint/2010/main" val="339802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NFC 18 510 </a:t>
            </a:r>
            <a:r>
              <a:rPr lang="fr-FR" sz="1200" dirty="0" err="1" smtClean="0"/>
              <a:t>chap</a:t>
            </a:r>
            <a:r>
              <a:rPr lang="fr-FR" sz="1200" dirty="0" smtClean="0"/>
              <a:t> 12.9.2.2.2</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22</a:t>
            </a:fld>
            <a:endParaRPr lang="fr-FR"/>
          </a:p>
        </p:txBody>
      </p:sp>
    </p:spTree>
    <p:extLst>
      <p:ext uri="{BB962C8B-B14F-4D97-AF65-F5344CB8AC3E}">
        <p14:creationId xmlns:p14="http://schemas.microsoft.com/office/powerpoint/2010/main" val="33980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Avant de remplacer un fusible, il est indispensable de rechercher la cause et d ’éliminer le défaut qui a entraîné sa destruction.</a:t>
            </a:r>
          </a:p>
          <a:p>
            <a:r>
              <a:rPr lang="fr-FR" b="1" dirty="0" smtClean="0"/>
              <a:t>Remplacer un fusible par un autre du même type (</a:t>
            </a:r>
            <a:r>
              <a:rPr lang="fr-FR" b="1" dirty="0" err="1" smtClean="0"/>
              <a:t>aM</a:t>
            </a:r>
            <a:r>
              <a:rPr lang="fr-FR" b="1" dirty="0" smtClean="0"/>
              <a:t>, </a:t>
            </a:r>
            <a:r>
              <a:rPr lang="fr-FR" b="1" dirty="0" err="1" smtClean="0"/>
              <a:t>gG</a:t>
            </a:r>
            <a:r>
              <a:rPr lang="fr-FR" b="1" dirty="0" smtClean="0"/>
              <a:t> ou autre) et du même calibre.</a:t>
            </a:r>
          </a:p>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24</a:t>
            </a:fld>
            <a:endParaRPr lang="fr-FR"/>
          </a:p>
        </p:txBody>
      </p:sp>
    </p:spTree>
    <p:extLst>
      <p:ext uri="{BB962C8B-B14F-4D97-AF65-F5344CB8AC3E}">
        <p14:creationId xmlns:p14="http://schemas.microsoft.com/office/powerpoint/2010/main" val="214389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mtClean="0"/>
              <a:t>Image </a:t>
            </a:r>
            <a:r>
              <a:rPr lang="fr-FR" sz="1200" b="0" i="0" kern="1200" smtClean="0">
                <a:solidFill>
                  <a:schemeClr val="tx1"/>
                </a:solidFill>
                <a:effectLst/>
                <a:latin typeface="+mn-lt"/>
                <a:ea typeface="+mn-ea"/>
                <a:cs typeface="+mn-cs"/>
              </a:rPr>
              <a:t>source :  Schneider Formation France –FMNFH – Version 1.0</a:t>
            </a:r>
            <a:endParaRPr lang="fr-FR" smtClean="0"/>
          </a:p>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25</a:t>
            </a:fld>
            <a:endParaRPr lang="fr-FR"/>
          </a:p>
        </p:txBody>
      </p:sp>
    </p:spTree>
    <p:extLst>
      <p:ext uri="{BB962C8B-B14F-4D97-AF65-F5344CB8AC3E}">
        <p14:creationId xmlns:p14="http://schemas.microsoft.com/office/powerpoint/2010/main" val="3760295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hlinkClick r:id="rId3"/>
              </a:rPr>
              <a:t>http://www.inrs.fr/accueil/produits/mediatheque/doc/publications.html?refINRS=R%20215</a:t>
            </a:r>
            <a:endParaRPr lang="fr-FR" dirty="0" smtClean="0"/>
          </a:p>
          <a:p>
            <a:endParaRPr lang="fr-FR" dirty="0" smtClean="0"/>
          </a:p>
          <a:p>
            <a:r>
              <a:rPr lang="fr-FR" dirty="0" smtClean="0"/>
              <a:t>NFC 18 510 – </a:t>
            </a:r>
            <a:r>
              <a:rPr lang="fr-FR" dirty="0" err="1" smtClean="0"/>
              <a:t>chap</a:t>
            </a:r>
            <a:r>
              <a:rPr lang="fr-FR" dirty="0" smtClean="0"/>
              <a:t> 12.8</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26</a:t>
            </a:fld>
            <a:endParaRPr lang="fr-FR"/>
          </a:p>
        </p:txBody>
      </p:sp>
    </p:spTree>
    <p:extLst>
      <p:ext uri="{BB962C8B-B14F-4D97-AF65-F5344CB8AC3E}">
        <p14:creationId xmlns:p14="http://schemas.microsoft.com/office/powerpoint/2010/main" val="3500398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hlinkClick r:id="rId3"/>
              </a:rPr>
              <a:t>Site INRS - Guide méthodologique sur les zones ATEX</a:t>
            </a:r>
            <a:endParaRPr lang="fr-FR" sz="1200" b="0" i="0" u="none" strike="noStrike" kern="1200" dirty="0" smtClean="0">
              <a:solidFill>
                <a:schemeClr val="tx1"/>
              </a:solidFill>
              <a:effectLst/>
              <a:latin typeface="+mn-lt"/>
              <a:ea typeface="+mn-ea"/>
              <a:cs typeface="+mn-cs"/>
            </a:endParaRPr>
          </a:p>
          <a:p>
            <a:endParaRPr lang="fr-FR" sz="1200" b="0" i="0" u="none" strike="noStrike"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27</a:t>
            </a:fld>
            <a:endParaRPr lang="fr-FR"/>
          </a:p>
        </p:txBody>
      </p:sp>
    </p:spTree>
    <p:extLst>
      <p:ext uri="{BB962C8B-B14F-4D97-AF65-F5344CB8AC3E}">
        <p14:creationId xmlns:p14="http://schemas.microsoft.com/office/powerpoint/2010/main" val="152178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hlinkClick r:id="rId3"/>
              </a:rPr>
              <a:t>http://www.preventionbtp.fr/Documentation/Publications/Fiches/Fiches-prevention/Danger-Nuisance-Risque/Electricite/Alimentation-des-materiels-electriques-portatifs-dans-les-enceintes-conductrices-exigues</a:t>
            </a:r>
            <a:endParaRPr lang="fr-FR" sz="1400" dirty="0" smtClean="0"/>
          </a:p>
          <a:p>
            <a:endParaRPr lang="fr-FR" sz="1400" b="1" dirty="0" smtClean="0"/>
          </a:p>
          <a:p>
            <a:r>
              <a:rPr lang="fr-FR" sz="1200" b="1" i="0" kern="1200" dirty="0" smtClean="0">
                <a:solidFill>
                  <a:schemeClr val="tx1"/>
                </a:solidFill>
                <a:effectLst/>
                <a:latin typeface="+mn-lt"/>
                <a:ea typeface="+mn-ea"/>
                <a:cs typeface="+mn-cs"/>
              </a:rPr>
              <a:t>Article 7 de l'arrêté du 20 décembre 2011</a:t>
            </a:r>
          </a:p>
          <a:p>
            <a:r>
              <a:rPr lang="fr-FR" sz="1200" b="0" i="0" kern="1200" dirty="0" smtClean="0">
                <a:solidFill>
                  <a:schemeClr val="tx1"/>
                </a:solidFill>
                <a:effectLst/>
                <a:latin typeface="+mn-lt"/>
                <a:ea typeface="+mn-ea"/>
                <a:cs typeface="+mn-cs"/>
              </a:rPr>
              <a:t>Dans les enceintes conductrices exiguës, l'alimentation des matériels électriques portatifs à main, autres que les appareils de soudage, doit respecter les dispositions particulières de la norme relative aux installations électriques à basse tension.  Voir </a:t>
            </a:r>
            <a:r>
              <a:rPr lang="fr-FR" sz="1200" b="1" dirty="0" smtClean="0"/>
              <a:t>NFC 15 100 </a:t>
            </a:r>
            <a:r>
              <a:rPr lang="fr-FR" sz="1200" b="1" dirty="0" err="1" smtClean="0"/>
              <a:t>chap</a:t>
            </a:r>
            <a:r>
              <a:rPr lang="fr-FR" sz="1200" b="1" dirty="0" smtClean="0"/>
              <a:t> 706-1 (2002)</a:t>
            </a:r>
          </a:p>
          <a:p>
            <a:endParaRPr lang="fr-FR" sz="1200" b="0" i="0" kern="1200" dirty="0" smtClean="0">
              <a:solidFill>
                <a:schemeClr val="tx1"/>
              </a:solidFill>
              <a:effectLst/>
              <a:latin typeface="+mn-lt"/>
              <a:ea typeface="+mn-ea"/>
              <a:cs typeface="+mn-cs"/>
            </a:endParaRPr>
          </a:p>
          <a:p>
            <a:endParaRPr lang="fr-FR" sz="1400" b="1"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28</a:t>
            </a:fld>
            <a:endParaRPr lang="fr-FR"/>
          </a:p>
        </p:txBody>
      </p:sp>
    </p:spTree>
    <p:extLst>
      <p:ext uri="{BB962C8B-B14F-4D97-AF65-F5344CB8AC3E}">
        <p14:creationId xmlns:p14="http://schemas.microsoft.com/office/powerpoint/2010/main" val="264107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Jusqu’à 500V, la condamnation peut se limiter à la seule signalisation si l’appareil de séparation ne comporte pas de dispositif de blocage (prise, disjoncteur…). Attention, il existe des additifs spécifiques au blocage des disjoncteurs</a:t>
            </a:r>
          </a:p>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5</a:t>
            </a:fld>
            <a:endParaRPr lang="fr-FR"/>
          </a:p>
        </p:txBody>
      </p:sp>
    </p:spTree>
    <p:extLst>
      <p:ext uri="{BB962C8B-B14F-4D97-AF65-F5344CB8AC3E}">
        <p14:creationId xmlns:p14="http://schemas.microsoft.com/office/powerpoint/2010/main" val="1345235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NFC 18 510 </a:t>
            </a:r>
            <a:r>
              <a:rPr lang="fr-FR" dirty="0" err="1" smtClean="0"/>
              <a:t>chap</a:t>
            </a:r>
            <a:r>
              <a:rPr lang="fr-FR" dirty="0" smtClean="0"/>
              <a:t> 11.3</a:t>
            </a:r>
          </a:p>
          <a:p>
            <a:r>
              <a:rPr lang="fr-FR" sz="1200" b="1" i="0" u="none" strike="noStrike" kern="1200" baseline="0" dirty="0" smtClean="0">
                <a:solidFill>
                  <a:schemeClr val="tx1"/>
                </a:solidFill>
                <a:latin typeface="+mn-lt"/>
                <a:ea typeface="+mn-ea"/>
                <a:cs typeface="+mn-cs"/>
              </a:rPr>
              <a:t>11.3.4 Risques particuliers relatifs à l’usage d’une pince </a:t>
            </a:r>
            <a:r>
              <a:rPr lang="fr-FR" sz="1200" b="1" i="0" u="none" strike="noStrike" kern="1200" baseline="0" dirty="0" err="1" smtClean="0">
                <a:solidFill>
                  <a:schemeClr val="tx1"/>
                </a:solidFill>
                <a:latin typeface="+mn-lt"/>
                <a:ea typeface="+mn-ea"/>
                <a:cs typeface="+mn-cs"/>
              </a:rPr>
              <a:t>ampèremétrique</a:t>
            </a:r>
            <a:endParaRPr lang="fr-FR" sz="1200" b="1"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Lorsque le MESURAGE d’un courant alternatif s’effectue au moyen d’une pince </a:t>
            </a:r>
            <a:r>
              <a:rPr lang="fr-FR" sz="1200" b="0" i="0" u="none" strike="noStrike" kern="1200" baseline="0" dirty="0" err="1" smtClean="0">
                <a:solidFill>
                  <a:schemeClr val="tx1"/>
                </a:solidFill>
                <a:latin typeface="+mn-lt"/>
                <a:ea typeface="+mn-ea"/>
                <a:cs typeface="+mn-cs"/>
              </a:rPr>
              <a:t>ampèremétrique</a:t>
            </a:r>
            <a:r>
              <a:rPr lang="fr-FR" sz="1200" b="0" i="0" u="none" strike="noStrike" kern="1200" baseline="0" dirty="0" smtClean="0">
                <a:solidFill>
                  <a:schemeClr val="tx1"/>
                </a:solidFill>
                <a:latin typeface="+mn-lt"/>
                <a:ea typeface="+mn-ea"/>
                <a:cs typeface="+mn-cs"/>
              </a:rPr>
              <a:t> (transformateur de courant), les diverses opérations sont effectuées dans l’ordre suivant :</a:t>
            </a:r>
          </a:p>
          <a:p>
            <a:r>
              <a:rPr lang="fr-FR" sz="1200" b="0" i="0" u="none" strike="noStrike" kern="1200" baseline="0" dirty="0" smtClean="0">
                <a:solidFill>
                  <a:schemeClr val="tx1"/>
                </a:solidFill>
                <a:latin typeface="+mn-lt"/>
                <a:ea typeface="+mn-ea"/>
                <a:cs typeface="+mn-cs"/>
              </a:rPr>
              <a:t>• raccordement de l’appareil à la pince </a:t>
            </a:r>
            <a:r>
              <a:rPr lang="fr-FR" sz="1200" b="0" i="0" u="none" strike="noStrike" kern="1200" baseline="0" dirty="0" err="1" smtClean="0">
                <a:solidFill>
                  <a:schemeClr val="tx1"/>
                </a:solidFill>
                <a:latin typeface="+mn-lt"/>
                <a:ea typeface="+mn-ea"/>
                <a:cs typeface="+mn-cs"/>
              </a:rPr>
              <a:t>ampèremétrique</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 introduction de la pince autour du conducteur en la maintenant ouverte ;</a:t>
            </a:r>
          </a:p>
          <a:p>
            <a:r>
              <a:rPr lang="fr-FR" sz="1200" b="0" i="0" u="none" strike="noStrike" kern="1200" baseline="0" dirty="0" smtClean="0">
                <a:solidFill>
                  <a:schemeClr val="tx1"/>
                </a:solidFill>
                <a:latin typeface="+mn-lt"/>
                <a:ea typeface="+mn-ea"/>
                <a:cs typeface="+mn-cs"/>
              </a:rPr>
              <a:t>• fermeture progressive de la pince ;</a:t>
            </a:r>
          </a:p>
          <a:p>
            <a:r>
              <a:rPr lang="fr-FR" sz="1200" b="0" i="0" u="none" strike="noStrike" kern="1200" baseline="0" dirty="0" smtClean="0">
                <a:solidFill>
                  <a:schemeClr val="tx1"/>
                </a:solidFill>
                <a:latin typeface="+mn-lt"/>
                <a:ea typeface="+mn-ea"/>
                <a:cs typeface="+mn-cs"/>
              </a:rPr>
              <a:t>• après MESURAGE ou enregistrement de la mesure, ouverture et retrait de la pince avant d’interrompre la continuité du circuit secondaire (de mesure)</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29</a:t>
            </a:fld>
            <a:endParaRPr lang="fr-FR"/>
          </a:p>
        </p:txBody>
      </p:sp>
    </p:spTree>
    <p:extLst>
      <p:ext uri="{BB962C8B-B14F-4D97-AF65-F5344CB8AC3E}">
        <p14:creationId xmlns:p14="http://schemas.microsoft.com/office/powerpoint/2010/main" val="403148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NFC 18 510 </a:t>
            </a:r>
            <a:r>
              <a:rPr lang="fr-FR" dirty="0" err="1" smtClean="0"/>
              <a:t>chap</a:t>
            </a:r>
            <a:r>
              <a:rPr lang="fr-FR" dirty="0" smtClean="0"/>
              <a:t> 12,7</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30</a:t>
            </a:fld>
            <a:endParaRPr lang="fr-FR"/>
          </a:p>
        </p:txBody>
      </p:sp>
    </p:spTree>
    <p:extLst>
      <p:ext uri="{BB962C8B-B14F-4D97-AF65-F5344CB8AC3E}">
        <p14:creationId xmlns:p14="http://schemas.microsoft.com/office/powerpoint/2010/main" val="225713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triphasé + N. il y a 12 tests à faire. Tester le VAT, PH1/PE, PH2/PE, PH3/PE, N/PE, PH1/N, PH2/N, PH3/N, PH1/PH2, PH1/PH3, PH2/PH3, </a:t>
            </a:r>
            <a:r>
              <a:rPr lang="fr-FR" sz="1200" kern="1200" dirty="0" err="1" smtClean="0">
                <a:solidFill>
                  <a:schemeClr val="tx1"/>
                </a:solidFill>
                <a:effectLst/>
                <a:latin typeface="+mn-lt"/>
                <a:ea typeface="+mn-ea"/>
                <a:cs typeface="+mn-cs"/>
              </a:rPr>
              <a:t>re</a:t>
            </a:r>
            <a:r>
              <a:rPr lang="fr-FR" sz="1200" kern="1200" dirty="0" smtClean="0">
                <a:solidFill>
                  <a:schemeClr val="tx1"/>
                </a:solidFill>
                <a:effectLst/>
                <a:latin typeface="+mn-lt"/>
                <a:ea typeface="+mn-ea"/>
                <a:cs typeface="+mn-cs"/>
              </a:rPr>
              <a:t>-tester le VAT.</a:t>
            </a:r>
          </a:p>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7</a:t>
            </a:fld>
            <a:endParaRPr lang="fr-FR"/>
          </a:p>
        </p:txBody>
      </p:sp>
    </p:spTree>
    <p:extLst>
      <p:ext uri="{BB962C8B-B14F-4D97-AF65-F5344CB8AC3E}">
        <p14:creationId xmlns:p14="http://schemas.microsoft.com/office/powerpoint/2010/main" val="40772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11</a:t>
            </a:fld>
            <a:endParaRPr lang="fr-FR"/>
          </a:p>
        </p:txBody>
      </p:sp>
    </p:spTree>
    <p:extLst>
      <p:ext uri="{BB962C8B-B14F-4D97-AF65-F5344CB8AC3E}">
        <p14:creationId xmlns:p14="http://schemas.microsoft.com/office/powerpoint/2010/main" val="322106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12</a:t>
            </a:fld>
            <a:endParaRPr lang="fr-FR"/>
          </a:p>
        </p:txBody>
      </p:sp>
    </p:spTree>
    <p:extLst>
      <p:ext uri="{BB962C8B-B14F-4D97-AF65-F5344CB8AC3E}">
        <p14:creationId xmlns:p14="http://schemas.microsoft.com/office/powerpoint/2010/main" val="322106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NFC 18 510 </a:t>
            </a:r>
            <a:r>
              <a:rPr lang="fr-FR" sz="1200" b="0" i="0" u="none" strike="noStrike" kern="1200" baseline="0" dirty="0" err="1" smtClean="0">
                <a:solidFill>
                  <a:schemeClr val="tx1"/>
                </a:solidFill>
                <a:latin typeface="+mn-lt"/>
                <a:ea typeface="+mn-ea"/>
                <a:cs typeface="+mn-cs"/>
              </a:rPr>
              <a:t>chap</a:t>
            </a:r>
            <a:r>
              <a:rPr lang="fr-FR" sz="1200" b="0" i="0" u="none" strike="noStrike" kern="1200" baseline="0" dirty="0" smtClean="0">
                <a:solidFill>
                  <a:schemeClr val="tx1"/>
                </a:solidFill>
                <a:latin typeface="+mn-lt"/>
                <a:ea typeface="+mn-ea"/>
                <a:cs typeface="+mn-cs"/>
              </a:rPr>
              <a:t> 10.1</a:t>
            </a:r>
          </a:p>
          <a:p>
            <a:r>
              <a:rPr lang="fr-FR" sz="1200" b="0" i="0" u="none" strike="noStrike" kern="1200" baseline="0" dirty="0" smtClean="0">
                <a:solidFill>
                  <a:schemeClr val="tx1"/>
                </a:solidFill>
                <a:latin typeface="+mn-lt"/>
                <a:ea typeface="+mn-ea"/>
                <a:cs typeface="+mn-cs"/>
              </a:rPr>
              <a:t>Pour les opérations de </a:t>
            </a:r>
            <a:r>
              <a:rPr lang="fr-FR" sz="1200" b="1" i="0" u="none" strike="noStrike" kern="1200" baseline="0" dirty="0" smtClean="0">
                <a:solidFill>
                  <a:schemeClr val="tx1"/>
                </a:solidFill>
                <a:latin typeface="+mn-lt"/>
                <a:ea typeface="+mn-ea"/>
                <a:cs typeface="+mn-cs"/>
              </a:rPr>
              <a:t>connexion/déconnexion en présence de tension</a:t>
            </a:r>
            <a:r>
              <a:rPr lang="fr-FR" sz="1200" b="0" i="0" u="none" strike="noStrike" kern="1200" baseline="0" dirty="0" smtClean="0">
                <a:solidFill>
                  <a:schemeClr val="tx1"/>
                </a:solidFill>
                <a:latin typeface="+mn-lt"/>
                <a:ea typeface="+mn-ea"/>
                <a:cs typeface="+mn-cs"/>
              </a:rPr>
              <a:t>, il n’est possible d’intervenir que sur des circuits protégés contre les surintensités et soumis à des tensions inférieures ou égales à 500 V, en courant alternatif, et 750 V, en courant continu, de section inférieure ou égale à 6 mm² cuivre (10 mm² aluminium) pour les circuits de puissance et à 10 mm² cuivre (16 mm² aluminium) pour les circuits de commande et de contrôle.</a:t>
            </a:r>
          </a:p>
          <a:p>
            <a:endParaRPr lang="fr-FR" sz="1200" b="0" i="0" u="none" strike="noStrike" kern="1200" baseline="0" dirty="0" smtClean="0">
              <a:solidFill>
                <a:schemeClr val="tx1"/>
              </a:solidFill>
              <a:effectLst/>
              <a:latin typeface="+mn-lt"/>
              <a:ea typeface="+mn-ea"/>
              <a:cs typeface="+mn-cs"/>
            </a:endParaRPr>
          </a:p>
          <a:p>
            <a:r>
              <a:rPr lang="fr-FR" sz="1200" b="0" i="0" u="none" strike="noStrike" kern="1200" baseline="0" dirty="0" smtClean="0">
                <a:solidFill>
                  <a:schemeClr val="tx1"/>
                </a:solidFill>
                <a:effectLst/>
                <a:latin typeface="+mn-lt"/>
                <a:ea typeface="+mn-ea"/>
                <a:cs typeface="+mn-cs"/>
              </a:rPr>
              <a:t>Image s</a:t>
            </a:r>
            <a:r>
              <a:rPr lang="fr-FR" sz="1200" b="0" i="0" kern="1200" dirty="0" smtClean="0">
                <a:solidFill>
                  <a:schemeClr val="tx1"/>
                </a:solidFill>
                <a:effectLst/>
                <a:latin typeface="+mn-lt"/>
                <a:ea typeface="+mn-ea"/>
                <a:cs typeface="+mn-cs"/>
              </a:rPr>
              <a:t>ource :  Schneider Formation France –FMNFH – Version 1.0</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13</a:t>
            </a:fld>
            <a:endParaRPr lang="fr-FR"/>
          </a:p>
        </p:txBody>
      </p:sp>
    </p:spTree>
    <p:extLst>
      <p:ext uri="{BB962C8B-B14F-4D97-AF65-F5344CB8AC3E}">
        <p14:creationId xmlns:p14="http://schemas.microsoft.com/office/powerpoint/2010/main" val="292562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Source :  Schneider Formation France –FMNFH – Version 1.0</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14</a:t>
            </a:fld>
            <a:endParaRPr lang="fr-FR"/>
          </a:p>
        </p:txBody>
      </p:sp>
    </p:spTree>
    <p:extLst>
      <p:ext uri="{BB962C8B-B14F-4D97-AF65-F5344CB8AC3E}">
        <p14:creationId xmlns:p14="http://schemas.microsoft.com/office/powerpoint/2010/main" val="42252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10.4.1 Généralités</a:t>
            </a:r>
          </a:p>
          <a:p>
            <a:r>
              <a:rPr lang="fr-FR" sz="1200" b="0" i="0" u="none" strike="noStrike" kern="1200" baseline="0" dirty="0" smtClean="0">
                <a:solidFill>
                  <a:schemeClr val="tx1"/>
                </a:solidFill>
                <a:latin typeface="+mn-lt"/>
                <a:ea typeface="+mn-ea"/>
                <a:cs typeface="+mn-cs"/>
              </a:rPr>
              <a:t>Une INTERVENTION BT ELEMENTAIRE est une OPERATION D’ORDRE ELECTRIQUE simple, qui doit être exécutée exclusivement hors tension et hors ZONE DE VOISINAGE RENFORCE BT (zone 4) par un CHARGE D’INTERVENTION ELEMENTAIRE habilité symbole BS.</a:t>
            </a:r>
          </a:p>
          <a:p>
            <a:r>
              <a:rPr lang="fr-FR" sz="1200" b="0" i="0" u="none" strike="noStrike" kern="1200" baseline="0" dirty="0" smtClean="0">
                <a:solidFill>
                  <a:schemeClr val="tx1"/>
                </a:solidFill>
                <a:latin typeface="+mn-lt"/>
                <a:ea typeface="+mn-ea"/>
                <a:cs typeface="+mn-cs"/>
              </a:rPr>
              <a:t>Le champ d’application d’une INTERVENTION BT ELEMENTAIRE est strictement limité :</a:t>
            </a:r>
          </a:p>
          <a:p>
            <a:r>
              <a:rPr lang="fr-FR" sz="1200" b="0" i="0" u="none" strike="noStrike" kern="1200" baseline="0" dirty="0" smtClean="0">
                <a:solidFill>
                  <a:schemeClr val="tx1"/>
                </a:solidFill>
                <a:latin typeface="+mn-lt"/>
                <a:ea typeface="+mn-ea"/>
                <a:cs typeface="+mn-cs"/>
              </a:rPr>
              <a:t>• au remplacement à l’identique d’un fusible BT effectué après avoir vérifié l’absence de tension de part et d’autre du fusible. Toutefois, lorsque l’élément de remplacement à fusion enfermée est monté dans un appareil assurant la protection de l’OPERATEUR contre les risques de contact direct et de projection en cas de fermeture sur court-circuit, il n’y a pas lieu de vérifier la MISE HORS TENSION ;</a:t>
            </a:r>
          </a:p>
          <a:p>
            <a:r>
              <a:rPr lang="fr-FR" sz="1200" b="0" i="0" u="none" strike="noStrike" kern="1200" baseline="0" dirty="0" smtClean="0">
                <a:solidFill>
                  <a:schemeClr val="tx1"/>
                </a:solidFill>
                <a:latin typeface="+mn-lt"/>
                <a:ea typeface="+mn-ea"/>
                <a:cs typeface="+mn-cs"/>
              </a:rPr>
              <a:t>• au remplacement à l’identique d’une lampe, d’un accessoire d’appareil d’éclairage, d’une prise de courant ou d’un interrupteur ;</a:t>
            </a:r>
          </a:p>
          <a:p>
            <a:r>
              <a:rPr lang="fr-FR" sz="1200" b="0" i="0" u="none" strike="noStrike" kern="1200" baseline="0" dirty="0" smtClean="0">
                <a:solidFill>
                  <a:schemeClr val="tx1"/>
                </a:solidFill>
                <a:latin typeface="+mn-lt"/>
                <a:ea typeface="+mn-ea"/>
                <a:cs typeface="+mn-cs"/>
              </a:rPr>
              <a:t>• au raccordement d’un élément de MATERIEL électrique à un circuit en attente, protégé contre les </a:t>
            </a:r>
            <a:r>
              <a:rPr lang="fr-FR" sz="1200" b="0" i="0" u="none" strike="noStrike" kern="1200" baseline="0" dirty="0" err="1" smtClean="0">
                <a:solidFill>
                  <a:schemeClr val="tx1"/>
                </a:solidFill>
                <a:latin typeface="+mn-lt"/>
                <a:ea typeface="+mn-ea"/>
                <a:cs typeface="+mn-cs"/>
              </a:rPr>
              <a:t>courts-circuits</a:t>
            </a:r>
            <a:r>
              <a:rPr lang="fr-FR" sz="1200" b="0" i="0" u="none" strike="noStrike" kern="1200" baseline="0" dirty="0" smtClean="0">
                <a:solidFill>
                  <a:schemeClr val="tx1"/>
                </a:solidFill>
                <a:latin typeface="+mn-lt"/>
                <a:ea typeface="+mn-ea"/>
                <a:cs typeface="+mn-cs"/>
              </a:rPr>
              <a:t> (par exemple, le raccordement d’un circulateur de chauffage) ;</a:t>
            </a:r>
          </a:p>
          <a:p>
            <a:r>
              <a:rPr lang="fr-FR" sz="1200" b="0" i="0" u="none" strike="noStrike" kern="1200" baseline="0" dirty="0" smtClean="0">
                <a:solidFill>
                  <a:schemeClr val="tx1"/>
                </a:solidFill>
                <a:latin typeface="+mn-lt"/>
                <a:ea typeface="+mn-ea"/>
                <a:cs typeface="+mn-cs"/>
              </a:rPr>
              <a:t>• au réarmement d’un dispositif de protection sur une installation et dans un ENVIRONNEMENT qui garantissent la sécurité de l’OPERATEUR.</a:t>
            </a:r>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Image source :  Schneider Formation France –FMNFH – Version 1.0</a:t>
            </a:r>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15</a:t>
            </a:fld>
            <a:endParaRPr lang="fr-FR"/>
          </a:p>
        </p:txBody>
      </p:sp>
    </p:spTree>
    <p:extLst>
      <p:ext uri="{BB962C8B-B14F-4D97-AF65-F5344CB8AC3E}">
        <p14:creationId xmlns:p14="http://schemas.microsoft.com/office/powerpoint/2010/main" val="35029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Chapitre 11 - NFC 18-510</a:t>
            </a:r>
          </a:p>
          <a:p>
            <a:endParaRPr lang="fr-FR" dirty="0"/>
          </a:p>
        </p:txBody>
      </p:sp>
      <p:sp>
        <p:nvSpPr>
          <p:cNvPr id="4" name="Espace réservé du numéro de diapositive 3"/>
          <p:cNvSpPr>
            <a:spLocks noGrp="1"/>
          </p:cNvSpPr>
          <p:nvPr>
            <p:ph type="sldNum" sz="quarter" idx="10"/>
          </p:nvPr>
        </p:nvSpPr>
        <p:spPr/>
        <p:txBody>
          <a:bodyPr/>
          <a:lstStyle/>
          <a:p>
            <a:fld id="{3034D492-61D3-4F68-8328-F59176A175B5}" type="slidenum">
              <a:rPr lang="fr-FR" smtClean="0"/>
              <a:t>16</a:t>
            </a:fld>
            <a:endParaRPr lang="fr-FR"/>
          </a:p>
        </p:txBody>
      </p:sp>
    </p:spTree>
    <p:extLst>
      <p:ext uri="{BB962C8B-B14F-4D97-AF65-F5344CB8AC3E}">
        <p14:creationId xmlns:p14="http://schemas.microsoft.com/office/powerpoint/2010/main" val="3489727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F10B785-D5AB-4B70-830F-9F0233C72016}"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0776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A3AE-36E6-45ED-9740-175EC22F65F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42504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7463"/>
            <a:ext cx="2057400" cy="59563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463"/>
            <a:ext cx="6019800" cy="59563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228413AD-9918-4372-95CA-D6BCABCB769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84613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pPr>
              <a:defRPr/>
            </a:pPr>
            <a:fld id="{45A93407-F3B0-4874-A70D-737B86CBB11F}" type="slidenum">
              <a:rPr lang="en-US" smtClean="0">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076013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86205" y="609600"/>
            <a:ext cx="7171592"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21374" y="2019300"/>
            <a:ext cx="3480288"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2339" y="2019300"/>
            <a:ext cx="3480289" cy="4038600"/>
          </a:xfrm>
        </p:spPr>
        <p:txBody>
          <a:bodyPr/>
          <a:lstStyle/>
          <a:p>
            <a:endParaRPr lang="fr-FR"/>
          </a:p>
        </p:txBody>
      </p:sp>
    </p:spTree>
    <p:extLst>
      <p:ext uri="{BB962C8B-B14F-4D97-AF65-F5344CB8AC3E}">
        <p14:creationId xmlns:p14="http://schemas.microsoft.com/office/powerpoint/2010/main" val="111938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05412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946982-40A9-48B0-8721-57950BAF3B4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0214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71474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1455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24A2858B-E2E2-4769-9CF9-F792E716A9A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00949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B40740-AF0C-4513-8FCA-63B5167609F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2687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0715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317BD8-914F-4F2B-BE64-F5F59E668C0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19305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FFDE7E-72E2-4326-A2DB-9312EBABD9C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9756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CA4A5D-77B4-4C93-B114-49D691B2658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28488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C40CB1DE-A0BD-429B-A866-87BA4BC18444}"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9502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2016F1F-1E0D-4313-8843-E4EF1F081E3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71877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flat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71438"/>
            <a:ext cx="8229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45A93407-F3B0-4874-A70D-737B86CBB11F}" type="slidenum">
              <a:rPr lang="en-US">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267005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3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0-PRE%20-%20SOMMAIRE.ppt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71438"/>
            <a:ext cx="8229600" cy="1054100"/>
          </a:xfrm>
        </p:spPr>
        <p:txBody>
          <a:bodyPr/>
          <a:lstStyle/>
          <a:p>
            <a:r>
              <a:rPr lang="fr-FR" dirty="0" smtClean="0"/>
              <a:t>OPÉRATIONS </a:t>
            </a:r>
            <a:br>
              <a:rPr lang="fr-FR" dirty="0" smtClean="0"/>
            </a:br>
            <a:r>
              <a:rPr lang="fr-FR" dirty="0" smtClean="0"/>
              <a:t>DANS L'ENVIRONNEMENT</a:t>
            </a:r>
            <a:endParaRPr lang="fr-FR" dirty="0"/>
          </a:p>
        </p:txBody>
      </p:sp>
      <p:sp>
        <p:nvSpPr>
          <p:cNvPr id="3" name="_OM_BulletList_"/>
          <p:cNvSpPr>
            <a:spLocks noGrp="1"/>
          </p:cNvSpPr>
          <p:nvPr>
            <p:ph type="body" idx="1"/>
          </p:nvPr>
        </p:nvSpPr>
        <p:spPr>
          <a:xfrm>
            <a:off x="1763688" y="1916832"/>
            <a:ext cx="6048672" cy="4167295"/>
          </a:xfrm>
        </p:spPr>
        <p:txBody>
          <a:bodyPr wrap="square">
            <a:spAutoFit/>
          </a:bodyPr>
          <a:lstStyle/>
          <a:p>
            <a:r>
              <a:rPr lang="fr-FR" dirty="0" smtClean="0"/>
              <a:t>Consignation</a:t>
            </a:r>
          </a:p>
          <a:p>
            <a:r>
              <a:rPr lang="fr-FR" dirty="0"/>
              <a:t>Chargé de travaux</a:t>
            </a:r>
          </a:p>
          <a:p>
            <a:r>
              <a:rPr lang="fr-FR" dirty="0" smtClean="0"/>
              <a:t>Interventions</a:t>
            </a:r>
          </a:p>
          <a:p>
            <a:r>
              <a:rPr lang="fr-FR" dirty="0" smtClean="0"/>
              <a:t>Essais, Mesurages, </a:t>
            </a:r>
            <a:r>
              <a:rPr lang="fr-FR" dirty="0" err="1" smtClean="0"/>
              <a:t>Manoeuvres</a:t>
            </a:r>
            <a:endParaRPr lang="fr-FR" dirty="0" smtClean="0"/>
          </a:p>
          <a:p>
            <a:r>
              <a:rPr lang="fr-FR" dirty="0" smtClean="0"/>
              <a:t>Opérations particulières</a:t>
            </a:r>
          </a:p>
          <a:p>
            <a:pPr lvl="1"/>
            <a:r>
              <a:rPr lang="fr-FR" dirty="0" smtClean="0"/>
              <a:t>Installations photovoltaïques</a:t>
            </a:r>
          </a:p>
          <a:p>
            <a:pPr lvl="1"/>
            <a:r>
              <a:rPr lang="fr-FR" dirty="0" smtClean="0"/>
              <a:t>Remplacement lampes et fusibles</a:t>
            </a:r>
          </a:p>
          <a:p>
            <a:pPr lvl="1"/>
            <a:r>
              <a:rPr lang="fr-FR" dirty="0" smtClean="0"/>
              <a:t>Batteries</a:t>
            </a:r>
          </a:p>
          <a:p>
            <a:endParaRPr lang="fr-FR" dirty="0"/>
          </a:p>
        </p:txBody>
      </p:sp>
      <p:sp>
        <p:nvSpPr>
          <p:cNvPr id="4" name="AutoShape 2" descr="data:image/jpeg;base64,/9j/4AAQSkZJRgABAQAAAQABAAD/2wCEAAkGBhQPDxQUEBQUFBQUFBQUFBQVFRUUFBQUFBQVFBQUFBQXHCYeFxkkGRQUHy8gJCcpLCwsFR8xNTAqNSYrLCkBCQoKDgwOGg8PGjUkHyQsKS0vLCw1NSkqLS0sLywvNiwrLCwsKSwpLDIwKSwtKiwsLCksLywsLCwsKjQsLikpLP/AABEIANQA7gMBIgACEQEDEQH/xAAcAAEAAgMBAQEAAAAAAAAAAAAABwgBBAYFAwL/xABIEAABAwIACQgJAwIEBAcBAAABAAIDBBEFBgcSITFRYXETFyJBVIGToRQVIzJCgpHR4lKxwWJyQ5KisjR0s8IkU2Nzg9LwFv/EABsBAQACAwEBAAAAAAAAAAAAAAAEBgIDBQEH/8QAOREAAQIDBQMJBwQDAQAAAAAAAQACAwQRBRIhMVFBcZETFTJTYYHB0fAGFCIjobLhM0Kx8SVDclL/2gAMAwEAAhEDEQA/AJvREXi8RERERERERERERERERERERfl7w0EnUF+l5uE6jTmjif4CgWjOtk4Dopz2DU+votkNl91F8pcJOJ6Ogea+tLhI3s/r69nFV1ym5QpairdFSyvZBCc28bi3lHj3nkjWL6Bwv1rqcjuPT6nOpKp5fI0Z0L3G7nMHvMJOsjWN19iq7odpy8ITzohO0t7N2W/RSaw3G5RTmi1aCoz22OsaD/BW0rhLTDJiE2KzIhRHNLTQoiIpCxREREREREREREREREREREREReIiIiIiIiIiIiIiIiIiIiIvlUTZjSfpxUX5VscPQaMtY609RnMZta3/ABJO4Gw3ncu6wxXtGc5zg1kYLnOOoAC7nHgAqtY74zuwlWvmN8z3Imn4Y2k5vebkneVVT/lJ+n+qFwJ9fQdqlD5bO0rx6SkfM8MiaXvdqa0XJsCTYcAV9MF4SfSzxzRHNfG4Oad46juIuDuJUuZE8UMxjq2UdJ4LIAepmp8nedA3A7VyWVnFD0Gs5WMWhqCXttqY/wCNn1NxuO5dNlqQY02+T7OJ2j1oVgYZDQ5TvinjGyrp4qiL3ZG9JvW1w0PYd4N11oNwq1ZGcbvRqk0sptFUHoX1NmtYf5gLcQ1WHwXUXGaerVw2LmyBNnTjpJ/Qdiw+HhvHas4g5Rl8Z7VvoiK0qKiIiIiIiIiIiIiIiIiIiIiIiIiIiIiIiIiIiIiIiIi1q+ozG6NZ0D+StgmwXK40YwMpYJaiU9CNpIHW7qa0bybDvXFtmdMvB5OH034DXf5dpW6Cy8anIKN8teN/JRCiiPTlGdMR8Md+iz5iL8G71F+J2LTsI1kcDbhpOdI4fDG33jx6hvIWhhnCz6uoknlN3yOLjsGxo3AWHcp3yTYo+g0XKyC01QA919bY9cbN2vOO87lEiubY1n3W9M/cczuHktg+a/sXaUtM2KNrIwGsY0Na0ag0CwC8nHLFpuEaOSB1g4jOicfhkb7p4dR3Er20VAhxXw3iI04g1r2qcQCKKpM8L4JS1wLJI3EEai1zT+4IVksnGN/rCjZIT7aPoTD+sfFwcNP1HUo9y24o5j21sQ6L7Mnt1P8AgeeIFjvA2rlMm+Nvq6uaXn2Mto5h1AE9F/ynTwur/NNFqyLZiD024jUEZjy7lBb8t905K2EMoc0Eda/a8rBdVptfQ7SD1X3cV6q6dmTonJcRNuR3+sVpiMuOoiIi6S1oiIiIiIiIiIiIiIiIiIiIiIiIiIiIiIiIiL8SyBoJPUsXODQXOyC9zWphOosM0azr4KvmWnG7l5xRxH2cJzpbanS293g0H6k7FKGUHG4YPo5JiRyruhC3bIRoNtjRp7lWhrXzSAC75JHW2ue958ySfNVizmmfmnT0TotwZX+fW09ikv8AgbcGe1ddksxR9YVodI28EFnyX1OdfoR95FzuaVYheBiPiu3BtEyHRnnpyuHxSO19w0NHBe+qvbE/75MFw6IwHn3/AMUUmEy41ERFx1tWrhXBrKqCSGUXZI0tcOPWN4NiOCq9jDgN9DVSQS+9G6wPU5p0teNxBBVq1G+WbFH0mmFVEPaQD2ltbodZPynTwJVk9n7Q93j8k8/C/wCh2ccuC0R2XhUbF9sjmN/pVL6PI721OAG31uh1NPFvu/RS9SVGe2/XqPFU8xYw+/B9XHPH8B6Tf1sOh7DxHnY9StRgHC7JWMljdnRytDgdztR4hduJ/i5+/wD6ouegPr6E6LT+oym0LoURFalEREREREREREREREREREREREREREREREREReXhSpuc3qGkreqp8xpPXqHFRNlexw9DpORjd7apBbe+lsfxu4m+aOJ2Kt2zHfGc2Qg9J+fYPWO4dqkQWgVedijDKfjd6wrTmG8MN44tjtPTk+YjRuAXQ5FMUOVmNbKOhES2G/xS/E/g0G3E7lHmA8DPramOCIdKRwaNjRrc47gLnuVocDYJZR08cEQsyNoaNp2uO8m5PFaLamWSEo2Tg5kU7tp7/NZwml7rxW6iL51NS2JjnvNmsaXOOwNBJP0CoQFcApq+iKOefWi/8qp/ys/+6yzLlREgCKpJJAAzGXJOoDprp80TvVFa+VZqpFX5ewOBBFwQQQdRB1gox1wDYi4BsdYuNR3hfpczJbFWnKFimcG1r2AeyfeSE/0E+7fa06PptXbZEsbrF1DKdd5ICdut8Y/3D5l2uUnFL1lQuDBeaK8kJ6yR70fzDRxAVdaOrfTytkjJbJG4OaesOabr6FKxG2xIGE8/GMO/Ye/b3qC4ck+oyVzMHVGc2x1j9upba4rEzGhtdSxVMejOFpG/peND2Hv0jcQu0a64uNRUmxZx0WEYEXpw8Du18P7WEZlDeGRWURF3VoREREREREREREREREREREREREREWrhCozG2Gs+Q6yo8zMMloTor8gPQWTWlxoF5WG8KNY18j3BscTXOJ6gGi5PkqsY24xuwjWSTv0Bxsxv6IxoY36aTvJUk5bcbrBtDEdJtJORs1sj7/ePBq4DEPFY4SrWRaeTb05nbI2nSL7SbNHFcCymXGRLSmc3VO5vZv2dlFIiZiG1SZkWxR5GA1ko9pMM2K/wxdbvmI+gG1ScvzFEGNDWgBrQGtA1AAWAG6y/SpM7NOm4zoztv0GwKYxt0UCLjMrmGPRsFSAGzpy2EcHaX/wCkEd67NQnl1wzn1UNODoiYZHf3yHQO5rQfmUuxpfl5xjdgxPd+aLGM66wqL12+SLF30vCLXuF46ccq7YXDRGP82n5VxCsPkkxc9Dwc17haSoIldtDSLRtPBun5irzbk57tKOpm7Ad+f0UOC285dqiIvl66KKBcsWKPolX6RE20NQSTbUybW4bgfeHep6XlY0YvswhSSQSfGOi79DxpY8cD5Erq2VPGSmA89E4Hd+M1qisvtooXyQY3+h1fISG0NQQ3TqZLqY7cD7p7tisdguo+A8R/IVOq+hfTzPikBa+Nxa4bC09X7qw+S/HD0+iaXH28FmS7XWHRk+YDTvBVrtRpk5hlowcQaB1NoO31toosP42mGe5Sei+cE2e0Ef8A4r6KzQ3tiND2moOIUYimBRERZrxERERERERERERERERERERYc6wuepcfjdjKyjp5amTUwdFv6nHQxg4n+V0OFKj4RxP8BV1yx43elVXo0RvFTkh1tT5tTjvzfd+qq08TaM42Tb0GYv8ALw3nsUqGOTZfOZyXCYRr31Mz5ZSXPkcXOO0k9X7KweTDFH1fRAvFp57SS7Wj4I+4HTvJUYZIsUPTazlpBeGnIcb6ny62M4D3jwG1T+oPtJPAUk4eQoT4Dx4LZLs/cUREVNUpCdqq3jfhf0yvqJr3D5HZv9jeiz/SArBZQcMeiYMqJAbOLOTZ/fJ0B9ASe5VlV39lpfCJHP8AyP5Pgoky7IL3MSsXzX18MPwl2dJujZ0n/UC3EhWfYwAAAWAAAHUANAAUX5DcXeTgkq3jpSnk4/8A22HpEcXaPkUorl+0U5y81yYyZh37fLuWyA2ja6oiLy5MZoBVspQ8OnfnHMb0swNaXEyHU3QOOlV9jHPrdFaCvcNq31ovUREWCKIstuKF82uiGxk9vpHJ/wBp+VcHiDjUcG1rJCTyTuhM3aw9dtrT0hw3qyVdRMnifFIM5kjSxwPWCLFVhxrxdfg+skgfpzTdjv1xnSx3017wVe7Cmmzku6SjY0HFv48lDjNuuvhWvwTWDRYgteAWkaRp0gg7CF7ChLIvjdy9OaSU+0gF4ydbob6vlJtwI2KZaKoz27xoKkWPFdLRX2fGOLcWnUeseOiwjAOAiBbCIisyjIiIiIiIiIiIiIiIiIvxNKGNJPUv2vJwrVi9r2a25J6tGsngubak8JOXMT9xwG/8ZrZDZfdRcXlKxw9X0b3g+2luyEdYcRpfwaNPGyrlS0z55WsYC6SRwa0ay5zjb9yuhyiY2HCVc57T7GP2cI/pB0v4uOnhbYuyyJYo5znV0o0NuyC/W7U+QcPdHErmSzRZMi6PF6bsTqSch5963O+Y+6MlJWKWLjMHUccDLEtF5Hfrkd77v4G4BewiL5/EiOiPL3mpOJU4CgoEREWteqJcvOGLNp6Zp1l0zxuHQj8y/wCiibBmD31M0cMYu+R7WN4uNrnd19y6DKbhj0rCs7gbtY7kWcI+if8AVnLpsh2LvK1MlU8dGEZke+V40kcGf7wvpcu4WbZYecwK97tn1oue75kSimPBODW0sEcMfuxMawb80a+JOnvTCeFIqWIyTyNjY3W5xt3DadwXI46ZVqegzo4bTzjRmtPQYf8A1HD/AGjTwUIYw4z1GEJeUqZC79LdTGDYxuofuqvZ9hx5w8rF+FpxqczuHifqpD4wZgF3OOeWaSfOioLxR6jKdEr/AO0f4Y8+CZC6IyVs8zrnk4rXOm7pXDTfbZpUYqc8heD8ygllOuWYgf2xtA/dzvorDacCDIWc9kEUrQdp3ndVaIZL4gJUkoiL52p6LgMr+KHplJy8YvNTgnRrfFre3fb3h37V36EKTKzL5aM2KzMeqLFzQ4UKqngDDT6Kpjni96NwNupw1OadxFx3q0+LmHWVEUc8RvHK0HhfWDvBuO5V2ymYo+rq05gtBNeSLYNPSj+Un6ELpcieN/JymilPRkJfCT1SW6TPmAvxG9Xq1Ge8QGWhLdJuPdtB3be9QofwksdtVi7pdaWDajObmnWP2W6u5JzTJqC2Kzb9Doo72lpoUS6IpSxRERERERERES6IvhWVGY3edAUPZZcb/RqYU0Tva1A6ZGtsN7HvcdHAOUiYwYZZDHJNKbRxNLidw2bydA4hVYxkw6+vqpJ5Nb3aB1NYNDWjcBZVWF/lJ/lP9ULLtPrHcBqpX6bKbSs4s4BfX1ccEet7uk7qYwaXvPAfwrP4NweymhZFEM1kbQxo3Dbv6zvK4TI3ih6LS+kyt9rUDo31sh1tHF3vcM1SIuH7QWh7zH5Jh+FmG87T4f2t8Bl0V1RERVxSEXnYx4VFJRzzn/Djc4b3Wswf5iF6KjfLjhjk6GOAHpTyXI/oiFz/AKixTZCX94mWQtTju2/RYPddaSoMe8uJJ0km5O0nSSuk/wD7qaOhZR0vsYxcyuafaSvdpcS4e63ULDqGkrml7WK+KFRhKXMp26B78jriNg/qdt3DSvqsy2DcvRqXW445etFzW1rgvJp6d0rwyNpe9xs1rQS5xPUANa9TGTFabBzomVGaHyR8pmg3LAXFua46r6OpT9ibiBT4LZdgz5iLPmcOkdoYPgbu+pUZ5d/+Ph/5cf8AUeuJK22JucEGEPgocTmfIfVbXQbrKnNRqrNZPMH+j4KpWaiYg88ZSZD/ALlWyhpTLLHG3W97WDi5wH8q2UMIY1rW6mgNHBosP2UL2qi0hw4WpJ4YeKzlhiSv2iIqKpiIiIvVzeP+KowlRPjAHKt9pCdkgB6PBw6PeNirbHI+GQEXZJG646nNe0+RBCtsoOy0Yo8hUCriHs5zaS2ps1tfBw08QVb/AGbn7rjKxMjiN+0d/rNRJhn7gpXxExrFfSR1DbZ46Mrf0yNAzhwOgjc4LumPDgCNRVWclWN3oFaGSOtBPZj76mu+CTdYmx3HcrLYMqLHNPdx6wuhK/4yeMs79OJi3sOnhwWt/wAxl7aF6SxZZRWpRUREREREREWnhKpzW5o1n9ltPeACTqC4nHfGptDSy1D7FwGbG0/FIdDG8Os7gVwbam3Q4Yl4XTiYDd6w/pb4LKm8cgoxy243Zzm0MTtDbPnt1u1sj7veO8jYuQyc4pesq1rXD2MdpJj/AEg6GcXHRwuucqah88rnvJfJI4uJ1lznG/7lWOydYpjBtC1jh7aT2kx/qI0M4NGjjfao85EbZEgIMM/GcO/a7y7lm0cq+pXTtbYAAWA0ADUBsCyiL54pyIiIvUVfssuGOXwo5gPRp2NjH9x6b/N1u5WAcdGq+7buXB4q5MGRzOq6/NmqZHukzNcUTnOztF/fcL6zoHVtXbseagyb3TEXMCgG0k/1ie1aIrS4BoXCYi5JJazNmq86GDQQ3VLKNwPuN3nTs2qbsG4MipYmxQMbHG3U1osOJ2neVtIo8/aceedWIaDYBkPM9qyZDDMkUH5eG/8AjoDtp/2kepnnwjHHIyN72tfJfk2uNs/NtcNvrOkaNahnLz/xtP8A8uf+q5TvZ4ETza7Qf4WEfoLncl2DuXwvTi1wxxlP/wAbS4f6s1WRUKZBsH51VUTfoibGOMjrnyYprWftJGvzlz/yAPHxSXFGVRERVtSEREREXn4fwKytppIJfdkba/W12trhvBsV6CLNjyxwc00IxXhFcFU/C+C30k8kMos+Nxa7fbURuIsRxU9ZJ8cPTqMMe729PZrtrmf4cm/QLHeN68HLZihykYrYh0owGTAdcd+i/wCUmx3EbFGmJeMzsG1scwuWXzZWj4o3HpDiNY3gL6DFAtiQERnTb9HDMd+zuUEfKfQ5K3lNPntB+vFfVeHgbCLXBrmODo5GhzXDUQ4XaR9V7i6Fkz3vkuHO6Qwdv171qisuO7EREXVWpERfOomzGk/TisIkRsNpe40AxK9AqaBaOFKj4RxP8BVuyt43+m1nJRm8NOS0W1Pk1Pf/ANo4b1KGVPHD0CjdmO9vPdke1o+OTuB0byFX7BuD31M8cUQznyPDGjeTrO4aydgVastpm477RjYDENrsA2+ttVJifC0Qx3rvMjWKPpNUamVt4qcjNuND5rXbxzR0uOap2XmYt4CZQUscEepjdLv1vOl7zvJXpqpWrPGdmDE/aMBu/OalQ2XG0RERctbUREREREReIiIiLhcsmCjNgwyN96nkbKCNYaTmOt/mB7lBeFMOTVXJ+kSGQxMzGF2lwbcmxdrOknWrS4ToG1EEsTvdljfGeD2lv8qqNVTGKRzHe8xzmu4tJB/ZXz2YitfCdDcMWmo7A7TgeKhzAoa6rp8Tse6jB8boKSON0k0gOc4Oe4mwa1rWgga77dasJgaKVtPGKl4fNm3kcAGjOOkgBotYXsOCinIviVnH06dugXbTg9Z1Ol7tIG++wKYlx/aGPBdMGHCaKjpO2k6V7P53LbABpUoiIq2pCIiIvERERer51FO2RjmPAc17S1zTqLSLEHuVZMdMWXYNrZITcs96Jx+KN3uniNR3gqz64nKtij6fRF8YvPThz2W1uZa74/oLjeN679hWh7rMXXH4XYHsOwrRGZebULwcieN/KRuopT0owXwE9cfxM+U6RuJ2KbaCoz26dY0H+Cqa4Jwo+knjmiNnxuDm77awdxFwdxVp8VsYmVUEVRF7sjbkfpOpzTvBBHcrBNDmyeEyP04mDuw6+PFaG/MZd2hdYiwDcaFlWoYqIi8XC9cBcuIDGAlxJ0Cwu4ncAF6VdUZjd50D7qFstWN/Iwijid05hnTW1tivob8xH0bvVZteK6aiss+Ec8XHQeseGqkwRdBiFRlj1jQcJVr5dPJjoQt/TG0m2jaSS48VIeRLFHNa6ulGl12QA9TdT5O8jNHA7VGuKOLbsI1kcDbgE3kd+iNvvO/gbyFZ6kpWwxtjjAaxjQ1rRqDWiwCj29NtlJdslBwqMexv589VnBbedfK+qIioimoiIiIiIi8RERF6iIiIihXGHJ46qxhfG0FsMobUyPGprHaHgf1F4cBxupqWM0XvYX1X67DUPM/VT5GeiSbnOh5kEbu3uWt7A/NfOlpWxRtZGA1jGhrWjUGgWAX1RFBJJNSs0REXi9RERF4iIiL1EREXir1lWxR9ArS+MWgqLvZbU19+nH9TcbjuXp5F8bvR6g0kp9nObx31Nmta3zAW4gKVcdcWG4SopITYPtnRO/TI33TwOkHcVWaWN8Mha67JI3WI1Fr2n9wQvoNnRmWrIul4p+ICnk7z/KhRAYb7wVycGVNxmnWNXBb6jvJ3jf6wo2S39qzoTD+sdfBw0952KQYpA5oI61IsSacWulI3Th4bx+P4osIzcbwyK5vGPDTYIpZ5L5kTHOsNZDRqG8nR3qq2G8MPrKiSeU3fI4uOwDqaNwFh3K1OGsEtmjlglF2SNcx3US1wtcHb18QohnyBvzjmVTM2/Rzo3Z1t9nWuuRZM9Al40Z82aRCdoPDDt8FuisJADclzWIWP0eCWSf8AhuVkkIvJygbZg1MAzT13J26Ni6vn+HYz434LV5g5e1ReG/7pzBy9qi8N/wB1MjxLFmIhiRHVJ/6WAEVooFtc/wAOxnxvwTn+HYz434LV5g5e1ReG/wC6cwcvaovDf91puWDr969rGW1z/DsZ8b8E5/h2M+N+C1eYOXtUXhv+6cwcvaovDf8AdLlg6/elYy2uf4djPjfgs8/w7GfG/BanMHL2qLw3/dOYOXtUXhv+6XLB1+9Kxltc/wAOxnxvwWef4djPjfgtTmDl7VF4b/unMHL2qLw3/deXLB1+9Kxltc/w7GfG/BOf4djPjfgtXmDl7VF4b/unMHL2qLw3/dLlg6/elYy2+f4djPjfgsc/w7GfG/BavMHL2qLw3/dOYOXtUXhv+69uWDr96VjLb5/h2M+N+Cxz/DsZ8b8Fq8wcvaovDf8AdOYOXtUXhv8AulywdfvSsZbfP8OxnxvwWOf4djPjfgtXmDl7VF4b/unMHL2qLw3/AHS5YOv3pWMtvn+HYz434LHP8OxnxvwWrzBy9qi8N/3TmDl7VF4b/ulywdfvSsZbXP8ADsZ8b8E5/h2M+N+C1eYOXtUXhv8AunMHL2qLw3/dLlg6/elYy2+f4djPjfgsc/w7GfG/BavMHL2qLw3/AHTmDl7VF4b/ALpcsHX70rGW1z/DsZ8b8FHuOWMEeEKozxw8iXgco3Ozg540Z+oWJFr8L9a7jmDl7VF4b/unMHL2qLw3/dSZWYseVffguocv3eKxcIrhQhczkwxqNBXsDj7KctikGy5sx9toJ+hKs1g+rzLh2rX3qHsXciAgqWS1E4kbG4PEbGFuc5puA5xOq4GrWpcpKQyE7B171zpycbGn4cWQ+J9KHQ8abM+5bGsowh+S9eWEO94XXx9Ws2eZRFcIknLxTeiQwTqQCoYe4ZFPVrNnmU9Ws2eZRFhzbKdU3gF7yj9Vn1azZ5lY9Ws2eZRE5tlOqbwCco/VPVrNnmU9XM2eZRE5tlOqbwCco/VPVzNnmVn1czZ5lYRObZTqm8AnKP1WfVzNnmU9XM2eZWETm2U6pvAJyj9Vn1czZ5lPVzNnmVhE5tlOqbwCco/VZ9XM2eZT1czZ5lYRObZTqm8AnKP1WfVrNnmU9Ws2eZWETm2U6pvAJyj9Vn1azZ5lPVrNnmVhE5tlOqbwCco/VZ9XM2eZWPVrNnmURObZTqm8AnKP1WfVzNnmU9XM2eZWETm2U6pvAJyj9Vn1czZ5lPVzNnmVhE5tlOqbwCco/VZ9XM2eZT1azZ5lYRObZTqm8AnKP1WfVzNnmV92MAFgLBYRbYUrBgmsNgbuAC8Licy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jpeg;base64,/9j/4AAQSkZJRgABAQAAAQABAAD/2wCEAAkGBhQPDxQUEBQUFBQUFBQUFBQVFRUUFBQUFBQVFBQUFBQXHCYeFxkkGRQUHy8gJCcpLCwsFR8xNTAqNSYrLCkBCQoKDgwOGg8PGjUkHyQsKS0vLCw1NSkqLS0sLywvNiwrLCwsKSwpLDIwKSwtKiwsLCksLywsLCwsKjQsLikpLP/AABEIANQA7gMBIgACEQEDEQH/xAAcAAEAAgMBAQEAAAAAAAAAAAAABwgBBAYFAwL/xABIEAABAwIACQgJAwIEBAcBAAABAAIDBBEFBgcSITFRYXETFyJBVIGToRQVIzJCgpHR4lKxwWJyQ5KisjR0s8IkU2Nzg9LwFv/EABsBAQACAwEBAAAAAAAAAAAAAAAEBgIDBQEH/8QAOREAAQIDBQMJBwQDAQAAAAAAAQACAwQRBRIhMVFBcZETFTJTYYHB0fAGFCIjobLhM0Kx8SVDclL/2gAMAwEAAhEDEQA/AJvREXi8RERERERERERERERERERERfl7w0EnUF+l5uE6jTmjif4CgWjOtk4Dopz2DU+votkNl91F8pcJOJ6Ogea+tLhI3s/r69nFV1ym5QpairdFSyvZBCc28bi3lHj3nkjWL6Bwv1rqcjuPT6nOpKp5fI0Z0L3G7nMHvMJOsjWN19iq7odpy8ITzohO0t7N2W/RSaw3G5RTmi1aCoz22OsaD/BW0rhLTDJiE2KzIhRHNLTQoiIpCxREREREREREREREREREREREReIiIiIiIiIiIiIiIiIiIiIvlUTZjSfpxUX5VscPQaMtY609RnMZta3/ABJO4Gw3ncu6wxXtGc5zg1kYLnOOoAC7nHgAqtY74zuwlWvmN8z3Imn4Y2k5vebkneVVT/lJ+n+qFwJ9fQdqlD5bO0rx6SkfM8MiaXvdqa0XJsCTYcAV9MF4SfSzxzRHNfG4Oad46juIuDuJUuZE8UMxjq2UdJ4LIAepmp8nedA3A7VyWVnFD0Gs5WMWhqCXttqY/wCNn1NxuO5dNlqQY02+T7OJ2j1oVgYZDQ5TvinjGyrp4qiL3ZG9JvW1w0PYd4N11oNwq1ZGcbvRqk0sptFUHoX1NmtYf5gLcQ1WHwXUXGaerVw2LmyBNnTjpJ/Qdiw+HhvHas4g5Rl8Z7VvoiK0qKiIiIiIiIiIiIiIiIiIiIiIiIiIiIiIiIiIiIiIiIi1q+ozG6NZ0D+StgmwXK40YwMpYJaiU9CNpIHW7qa0bybDvXFtmdMvB5OH034DXf5dpW6Cy8anIKN8teN/JRCiiPTlGdMR8Md+iz5iL8G71F+J2LTsI1kcDbhpOdI4fDG33jx6hvIWhhnCz6uoknlN3yOLjsGxo3AWHcp3yTYo+g0XKyC01QA919bY9cbN2vOO87lEiubY1n3W9M/cczuHktg+a/sXaUtM2KNrIwGsY0Na0ag0CwC8nHLFpuEaOSB1g4jOicfhkb7p4dR3Er20VAhxXw3iI04g1r2qcQCKKpM8L4JS1wLJI3EEai1zT+4IVksnGN/rCjZIT7aPoTD+sfFwcNP1HUo9y24o5j21sQ6L7Mnt1P8AgeeIFjvA2rlMm+Nvq6uaXn2Mto5h1AE9F/ynTwur/NNFqyLZiD024jUEZjy7lBb8t905K2EMoc0Eda/a8rBdVptfQ7SD1X3cV6q6dmTonJcRNuR3+sVpiMuOoiIi6S1oiIiIiIiIiIiIiIiIiIiIiIiIiIiIiIiIiL8SyBoJPUsXODQXOyC9zWphOosM0azr4KvmWnG7l5xRxH2cJzpbanS293g0H6k7FKGUHG4YPo5JiRyruhC3bIRoNtjRp7lWhrXzSAC75JHW2ue958ySfNVizmmfmnT0TotwZX+fW09ikv8AgbcGe1ddksxR9YVodI28EFnyX1OdfoR95FzuaVYheBiPiu3BtEyHRnnpyuHxSO19w0NHBe+qvbE/75MFw6IwHn3/AMUUmEy41ERFx1tWrhXBrKqCSGUXZI0tcOPWN4NiOCq9jDgN9DVSQS+9G6wPU5p0teNxBBVq1G+WbFH0mmFVEPaQD2ltbodZPynTwJVk9n7Q93j8k8/C/wCh2ccuC0R2XhUbF9sjmN/pVL6PI721OAG31uh1NPFvu/RS9SVGe2/XqPFU8xYw+/B9XHPH8B6Tf1sOh7DxHnY9StRgHC7JWMljdnRytDgdztR4hduJ/i5+/wD6ouegPr6E6LT+oym0LoURFalEREREREREREREREREREREREREREREREREReXhSpuc3qGkreqp8xpPXqHFRNlexw9DpORjd7apBbe+lsfxu4m+aOJ2Kt2zHfGc2Qg9J+fYPWO4dqkQWgVedijDKfjd6wrTmG8MN44tjtPTk+YjRuAXQ5FMUOVmNbKOhES2G/xS/E/g0G3E7lHmA8DPramOCIdKRwaNjRrc47gLnuVocDYJZR08cEQsyNoaNp2uO8m5PFaLamWSEo2Tg5kU7tp7/NZwml7rxW6iL51NS2JjnvNmsaXOOwNBJP0CoQFcApq+iKOefWi/8qp/ys/+6yzLlREgCKpJJAAzGXJOoDprp80TvVFa+VZqpFX5ewOBBFwQQQdRB1gox1wDYi4BsdYuNR3hfpczJbFWnKFimcG1r2AeyfeSE/0E+7fa06PptXbZEsbrF1DKdd5ICdut8Y/3D5l2uUnFL1lQuDBeaK8kJ6yR70fzDRxAVdaOrfTytkjJbJG4OaesOabr6FKxG2xIGE8/GMO/Ye/b3qC4ck+oyVzMHVGc2x1j9upba4rEzGhtdSxVMejOFpG/peND2Hv0jcQu0a64uNRUmxZx0WEYEXpw8Du18P7WEZlDeGRWURF3VoREREREREREREREREREREREREREWrhCozG2Gs+Q6yo8zMMloTor8gPQWTWlxoF5WG8KNY18j3BscTXOJ6gGi5PkqsY24xuwjWSTv0Bxsxv6IxoY36aTvJUk5bcbrBtDEdJtJORs1sj7/ePBq4DEPFY4SrWRaeTb05nbI2nSL7SbNHFcCymXGRLSmc3VO5vZv2dlFIiZiG1SZkWxR5GA1ko9pMM2K/wxdbvmI+gG1ScvzFEGNDWgBrQGtA1AAWAG6y/SpM7NOm4zoztv0GwKYxt0UCLjMrmGPRsFSAGzpy2EcHaX/wCkEd67NQnl1wzn1UNODoiYZHf3yHQO5rQfmUuxpfl5xjdgxPd+aLGM66wqL12+SLF30vCLXuF46ccq7YXDRGP82n5VxCsPkkxc9Dwc17haSoIldtDSLRtPBun5irzbk57tKOpm7Ad+f0UOC285dqiIvl66KKBcsWKPolX6RE20NQSTbUybW4bgfeHep6XlY0YvswhSSQSfGOi79DxpY8cD5Erq2VPGSmA89E4Hd+M1qisvtooXyQY3+h1fISG0NQQ3TqZLqY7cD7p7tisdguo+A8R/IVOq+hfTzPikBa+Nxa4bC09X7qw+S/HD0+iaXH28FmS7XWHRk+YDTvBVrtRpk5hlowcQaB1NoO31toosP42mGe5Sei+cE2e0Ef8A4r6KzQ3tiND2moOIUYimBRERZrxERERERERERERERERERERYc6wuepcfjdjKyjp5amTUwdFv6nHQxg4n+V0OFKj4RxP8BV1yx43elVXo0RvFTkh1tT5tTjvzfd+qq08TaM42Tb0GYv8ALw3nsUqGOTZfOZyXCYRr31Mz5ZSXPkcXOO0k9X7KweTDFH1fRAvFp57SS7Wj4I+4HTvJUYZIsUPTazlpBeGnIcb6ny62M4D3jwG1T+oPtJPAUk4eQoT4Dx4LZLs/cUREVNUpCdqq3jfhf0yvqJr3D5HZv9jeiz/SArBZQcMeiYMqJAbOLOTZ/fJ0B9ASe5VlV39lpfCJHP8AyP5Pgoky7IL3MSsXzX18MPwl2dJujZ0n/UC3EhWfYwAAAWAAAHUANAAUX5DcXeTgkq3jpSnk4/8A22HpEcXaPkUorl+0U5y81yYyZh37fLuWyA2ja6oiLy5MZoBVspQ8OnfnHMb0swNaXEyHU3QOOlV9jHPrdFaCvcNq31ovUREWCKIstuKF82uiGxk9vpHJ/wBp+VcHiDjUcG1rJCTyTuhM3aw9dtrT0hw3qyVdRMnifFIM5kjSxwPWCLFVhxrxdfg+skgfpzTdjv1xnSx3017wVe7Cmmzku6SjY0HFv48lDjNuuvhWvwTWDRYgteAWkaRp0gg7CF7ChLIvjdy9OaSU+0gF4ydbob6vlJtwI2KZaKoz27xoKkWPFdLRX2fGOLcWnUeseOiwjAOAiBbCIisyjIiIiIiIiIiIiIiIiIvxNKGNJPUv2vJwrVi9r2a25J6tGsngubak8JOXMT9xwG/8ZrZDZfdRcXlKxw9X0b3g+2luyEdYcRpfwaNPGyrlS0z55WsYC6SRwa0ay5zjb9yuhyiY2HCVc57T7GP2cI/pB0v4uOnhbYuyyJYo5znV0o0NuyC/W7U+QcPdHErmSzRZMi6PF6bsTqSch5963O+Y+6MlJWKWLjMHUccDLEtF5Hfrkd77v4G4BewiL5/EiOiPL3mpOJU4CgoEREWteqJcvOGLNp6Zp1l0zxuHQj8y/wCiibBmD31M0cMYu+R7WN4uNrnd19y6DKbhj0rCs7gbtY7kWcI+if8AVnLpsh2LvK1MlU8dGEZke+V40kcGf7wvpcu4WbZYecwK97tn1oue75kSimPBODW0sEcMfuxMawb80a+JOnvTCeFIqWIyTyNjY3W5xt3DadwXI46ZVqegzo4bTzjRmtPQYf8A1HD/AGjTwUIYw4z1GEJeUqZC79LdTGDYxuofuqvZ9hx5w8rF+FpxqczuHifqpD4wZgF3OOeWaSfOioLxR6jKdEr/AO0f4Y8+CZC6IyVs8zrnk4rXOm7pXDTfbZpUYqc8heD8ygllOuWYgf2xtA/dzvorDacCDIWc9kEUrQdp3ndVaIZL4gJUkoiL52p6LgMr+KHplJy8YvNTgnRrfFre3fb3h37V36EKTKzL5aM2KzMeqLFzQ4UKqngDDT6Kpjni96NwNupw1OadxFx3q0+LmHWVEUc8RvHK0HhfWDvBuO5V2ymYo+rq05gtBNeSLYNPSj+Un6ELpcieN/JymilPRkJfCT1SW6TPmAvxG9Xq1Ge8QGWhLdJuPdtB3be9QofwksdtVi7pdaWDajObmnWP2W6u5JzTJqC2Kzb9Doo72lpoUS6IpSxRERERERERES6IvhWVGY3edAUPZZcb/RqYU0Tva1A6ZGtsN7HvcdHAOUiYwYZZDHJNKbRxNLidw2bydA4hVYxkw6+vqpJ5Nb3aB1NYNDWjcBZVWF/lJ/lP9ULLtPrHcBqpX6bKbSs4s4BfX1ccEet7uk7qYwaXvPAfwrP4NweymhZFEM1kbQxo3Dbv6zvK4TI3ih6LS+kyt9rUDo31sh1tHF3vcM1SIuH7QWh7zH5Jh+FmG87T4f2t8Bl0V1RERVxSEXnYx4VFJRzzn/Djc4b3Wswf5iF6KjfLjhjk6GOAHpTyXI/oiFz/AKixTZCX94mWQtTju2/RYPddaSoMe8uJJ0km5O0nSSuk/wD7qaOhZR0vsYxcyuafaSvdpcS4e63ULDqGkrml7WK+KFRhKXMp26B78jriNg/qdt3DSvqsy2DcvRqXW445etFzW1rgvJp6d0rwyNpe9xs1rQS5xPUANa9TGTFabBzomVGaHyR8pmg3LAXFua46r6OpT9ibiBT4LZdgz5iLPmcOkdoYPgbu+pUZ5d/+Ph/5cf8AUeuJK22JucEGEPgocTmfIfVbXQbrKnNRqrNZPMH+j4KpWaiYg88ZSZD/ALlWyhpTLLHG3W97WDi5wH8q2UMIY1rW6mgNHBosP2UL2qi0hw4WpJ4YeKzlhiSv2iIqKpiIiIvVzeP+KowlRPjAHKt9pCdkgB6PBw6PeNirbHI+GQEXZJG646nNe0+RBCtsoOy0Yo8hUCriHs5zaS2ps1tfBw08QVb/AGbn7rjKxMjiN+0d/rNRJhn7gpXxExrFfSR1DbZ46Mrf0yNAzhwOgjc4LumPDgCNRVWclWN3oFaGSOtBPZj76mu+CTdYmx3HcrLYMqLHNPdx6wuhK/4yeMs79OJi3sOnhwWt/wAxl7aF6SxZZRWpRUREREREREWnhKpzW5o1n9ltPeACTqC4nHfGptDSy1D7FwGbG0/FIdDG8Os7gVwbam3Q4Yl4XTiYDd6w/pb4LKm8cgoxy243Zzm0MTtDbPnt1u1sj7veO8jYuQyc4pesq1rXD2MdpJj/AEg6GcXHRwuucqah88rnvJfJI4uJ1lznG/7lWOydYpjBtC1jh7aT2kx/qI0M4NGjjfao85EbZEgIMM/GcO/a7y7lm0cq+pXTtbYAAWA0ADUBsCyiL54pyIiIvUVfssuGOXwo5gPRp2NjH9x6b/N1u5WAcdGq+7buXB4q5MGRzOq6/NmqZHukzNcUTnOztF/fcL6zoHVtXbseagyb3TEXMCgG0k/1ie1aIrS4BoXCYi5JJazNmq86GDQQ3VLKNwPuN3nTs2qbsG4MipYmxQMbHG3U1osOJ2neVtIo8/aceedWIaDYBkPM9qyZDDMkUH5eG/8AjoDtp/2kepnnwjHHIyN72tfJfk2uNs/NtcNvrOkaNahnLz/xtP8A8uf+q5TvZ4ETza7Qf4WEfoLncl2DuXwvTi1wxxlP/wAbS4f6s1WRUKZBsH51VUTfoibGOMjrnyYprWftJGvzlz/yAPHxSXFGVRERVtSEREREXn4fwKytppIJfdkba/W12trhvBsV6CLNjyxwc00IxXhFcFU/C+C30k8kMos+Nxa7fbURuIsRxU9ZJ8cPTqMMe729PZrtrmf4cm/QLHeN68HLZihykYrYh0owGTAdcd+i/wCUmx3EbFGmJeMzsG1scwuWXzZWj4o3HpDiNY3gL6DFAtiQERnTb9HDMd+zuUEfKfQ5K3lNPntB+vFfVeHgbCLXBrmODo5GhzXDUQ4XaR9V7i6Fkz3vkuHO6Qwdv171qisuO7EREXVWpERfOomzGk/TisIkRsNpe40AxK9AqaBaOFKj4RxP8BVuyt43+m1nJRm8NOS0W1Pk1Pf/ANo4b1KGVPHD0CjdmO9vPdke1o+OTuB0byFX7BuD31M8cUQznyPDGjeTrO4aydgVastpm477RjYDENrsA2+ttVJifC0Qx3rvMjWKPpNUamVt4qcjNuND5rXbxzR0uOap2XmYt4CZQUscEepjdLv1vOl7zvJXpqpWrPGdmDE/aMBu/OalQ2XG0RERctbUREREREReIiIiLhcsmCjNgwyN96nkbKCNYaTmOt/mB7lBeFMOTVXJ+kSGQxMzGF2lwbcmxdrOknWrS4ToG1EEsTvdljfGeD2lv8qqNVTGKRzHe8xzmu4tJB/ZXz2YitfCdDcMWmo7A7TgeKhzAoa6rp8Tse6jB8boKSON0k0gOc4Oe4mwa1rWgga77dasJgaKVtPGKl4fNm3kcAGjOOkgBotYXsOCinIviVnH06dugXbTg9Z1Ol7tIG++wKYlx/aGPBdMGHCaKjpO2k6V7P53LbABpUoiIq2pCIiIvERERer51FO2RjmPAc17S1zTqLSLEHuVZMdMWXYNrZITcs96Jx+KN3uniNR3gqz64nKtij6fRF8YvPThz2W1uZa74/oLjeN679hWh7rMXXH4XYHsOwrRGZebULwcieN/KRuopT0owXwE9cfxM+U6RuJ2KbaCoz26dY0H+Cqa4Jwo+knjmiNnxuDm77awdxFwdxVp8VsYmVUEVRF7sjbkfpOpzTvBBHcrBNDmyeEyP04mDuw6+PFaG/MZd2hdYiwDcaFlWoYqIi8XC9cBcuIDGAlxJ0Cwu4ncAF6VdUZjd50D7qFstWN/Iwijid05hnTW1tivob8xH0bvVZteK6aiss+Ec8XHQeseGqkwRdBiFRlj1jQcJVr5dPJjoQt/TG0m2jaSS48VIeRLFHNa6ulGl12QA9TdT5O8jNHA7VGuKOLbsI1kcDbgE3kd+iNvvO/gbyFZ6kpWwxtjjAaxjQ1rRqDWiwCj29NtlJdslBwqMexv589VnBbedfK+qIioimoiIiIiIi8RERF6iIiIihXGHJ46qxhfG0FsMobUyPGprHaHgf1F4cBxupqWM0XvYX1X67DUPM/VT5GeiSbnOh5kEbu3uWt7A/NfOlpWxRtZGA1jGhrWjUGgWAX1RFBJJNSs0REXi9RERF4iIiL1EREXir1lWxR9ArS+MWgqLvZbU19+nH9TcbjuXp5F8bvR6g0kp9nObx31Nmta3zAW4gKVcdcWG4SopITYPtnRO/TI33TwOkHcVWaWN8Mha67JI3WI1Fr2n9wQvoNnRmWrIul4p+ICnk7z/KhRAYb7wVycGVNxmnWNXBb6jvJ3jf6wo2S39qzoTD+sdfBw0952KQYpA5oI61IsSacWulI3Th4bx+P4osIzcbwyK5vGPDTYIpZ5L5kTHOsNZDRqG8nR3qq2G8MPrKiSeU3fI4uOwDqaNwFh3K1OGsEtmjlglF2SNcx3US1wtcHb18QohnyBvzjmVTM2/Rzo3Z1t9nWuuRZM9Al40Z82aRCdoPDDt8FuisJADclzWIWP0eCWSf8AhuVkkIvJygbZg1MAzT13J26Ni6vn+HYz434LV5g5e1ReG/7pzBy9qi8N/wB1MjxLFmIhiRHVJ/6WAEVooFtc/wAOxnxvwTn+HYz434LV5g5e1ReG/wC6cwcvaovDf91puWDr969rGW1z/DsZ8b8E5/h2M+N+C1eYOXtUXhv+6cwcvaovDf8AdLlg6/elYy2uf4djPjfgs8/w7GfG/BanMHL2qLw3/dOYOXtUXhv+6XLB1+9Kxltc/wAOxnxvwWef4djPjfgtTmDl7VF4b/unMHL2qLw3/deXLB1+9Kxltc/w7GfG/BOf4djPjfgtXmDl7VF4b/unMHL2qLw3/dLlg6/elYy2+f4djPjfgsc/w7GfG/BavMHL2qLw3/dOYOXtUXhv+69uWDr96VjLb5/h2M+N+Cxz/DsZ8b8Fq8wcvaovDf8AdOYOXtUXhv8AulywdfvSsZbfP8OxnxvwWOf4djPjfgtXmDl7VF4b/unMHL2qLw3/AHS5YOv3pWMtvn+HYz434LHP8OxnxvwWrzBy9qi8N/3TmDl7VF4b/ulywdfvSsZbXP8ADsZ8b8E5/h2M+N+C1eYOXtUXhv8AunMHL2qLw3/dLlg6/elYy2+f4djPjfgsc/w7GfG/BavMHL2qLw3/AHTmDl7VF4b/ALpcsHX70rGW1z/DsZ8b8FHuOWMEeEKozxw8iXgco3Ozg540Z+oWJFr8L9a7jmDl7VF4b/unMHL2qLw3/dSZWYseVffguocv3eKxcIrhQhczkwxqNBXsDj7KctikGy5sx9toJ+hKs1g+rzLh2rX3qHsXciAgqWS1E4kbG4PEbGFuc5puA5xOq4GrWpcpKQyE7B171zpycbGn4cWQ+J9KHQ8abM+5bGsowh+S9eWEO94XXx9Ws2eZRFcIknLxTeiQwTqQCoYe4ZFPVrNnmU9Ws2eZRFhzbKdU3gF7yj9Vn1azZ5lY9Ws2eZRE5tlOqbwCco/VPVrNnmU9XM2eZRE5tlOqbwCco/VPVzNnmVn1czZ5lYRObZTqm8AnKP1WfVzNnmU9XM2eZWETm2U6pvAJyj9Vn1czZ5lPVzNnmVhE5tlOqbwCco/VZ9XM2eZT1czZ5lYRObZTqm8AnKP1WfVrNnmU9Ws2eZWETm2U6pvAJyj9Vn1azZ5lPVrNnmVhE5tlOqbwCco/VZ9XM2eZWPVrNnmURObZTqm8AnKP1WfVzNnmU9XM2eZWETm2U6pvAJyj9Vn1czZ5lPVzNnmVhE5tlOqbwCco/VZ9XM2eZT1azZ5lYRObZTqm8AnKP1WfVzNnmV92MAFgLBYRbYUrBgmsNgbuAC8Licyv/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ZoneTexte 7"/>
          <p:cNvSpPr txBox="1"/>
          <p:nvPr/>
        </p:nvSpPr>
        <p:spPr>
          <a:xfrm>
            <a:off x="2267744" y="6035032"/>
            <a:ext cx="554461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base">
              <a:spcBef>
                <a:spcPct val="0"/>
              </a:spcBef>
              <a:spcAft>
                <a:spcPct val="0"/>
              </a:spcAft>
            </a:pPr>
            <a:r>
              <a:rPr lang="fr-FR" sz="2400" dirty="0">
                <a:solidFill>
                  <a:srgbClr val="000000"/>
                </a:solidFill>
              </a:rPr>
              <a:t>P</a:t>
            </a:r>
            <a:r>
              <a:rPr lang="fr-FR" sz="2400" dirty="0" smtClean="0">
                <a:solidFill>
                  <a:srgbClr val="000000"/>
                </a:solidFill>
              </a:rPr>
              <a:t>révention des risques électriques</a:t>
            </a:r>
            <a:endParaRPr lang="fr-FR" sz="2400" dirty="0">
              <a:solidFill>
                <a:srgbClr val="000000"/>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5877271"/>
            <a:ext cx="869985" cy="777186"/>
          </a:xfrm>
          <a:prstGeom prst="rect">
            <a:avLst/>
          </a:prstGeom>
        </p:spPr>
      </p:pic>
    </p:spTree>
    <p:extLst>
      <p:ext uri="{BB962C8B-B14F-4D97-AF65-F5344CB8AC3E}">
        <p14:creationId xmlns:p14="http://schemas.microsoft.com/office/powerpoint/2010/main" val="215078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579296" cy="1054100"/>
          </a:xfrm>
        </p:spPr>
        <p:txBody>
          <a:bodyPr/>
          <a:lstStyle/>
          <a:p>
            <a:r>
              <a:rPr lang="fr-FR" dirty="0" smtClean="0"/>
              <a:t>B2 – H2: Rôle </a:t>
            </a:r>
            <a:r>
              <a:rPr lang="fr-FR" dirty="0"/>
              <a:t>du chargé de travaux</a:t>
            </a:r>
          </a:p>
        </p:txBody>
      </p:sp>
      <p:sp>
        <p:nvSpPr>
          <p:cNvPr id="5" name="Rectangle 4"/>
          <p:cNvSpPr/>
          <p:nvPr/>
        </p:nvSpPr>
        <p:spPr>
          <a:xfrm>
            <a:off x="467544" y="1268760"/>
            <a:ext cx="30732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B2 – H2</a:t>
            </a:r>
            <a:endParaRPr lang="fr-FR" sz="2400" b="1" dirty="0">
              <a:solidFill>
                <a:schemeClr val="accent2">
                  <a:lumMod val="60000"/>
                  <a:lumOff val="40000"/>
                </a:schemeClr>
              </a:solidFill>
            </a:endParaRPr>
          </a:p>
        </p:txBody>
      </p:sp>
      <p:sp>
        <p:nvSpPr>
          <p:cNvPr id="3" name="Rectangle 2"/>
          <p:cNvSpPr/>
          <p:nvPr/>
        </p:nvSpPr>
        <p:spPr>
          <a:xfrm>
            <a:off x="467544" y="1916832"/>
            <a:ext cx="8136904" cy="3447098"/>
          </a:xfrm>
          <a:prstGeom prst="rect">
            <a:avLst/>
          </a:prstGeom>
        </p:spPr>
        <p:txBody>
          <a:bodyPr wrap="square">
            <a:spAutoFit/>
          </a:bodyPr>
          <a:lstStyle/>
          <a:p>
            <a:r>
              <a:rPr lang="fr-FR" sz="2000" b="1" dirty="0" smtClean="0"/>
              <a:t>Informations  aux  </a:t>
            </a:r>
            <a:r>
              <a:rPr lang="fr-FR" sz="2000" b="1" dirty="0"/>
              <a:t>EXECUTANTS </a:t>
            </a:r>
            <a:r>
              <a:rPr lang="fr-FR" dirty="0" smtClean="0"/>
              <a:t>:</a:t>
            </a:r>
          </a:p>
          <a:p>
            <a:endParaRPr lang="fr-FR" dirty="0"/>
          </a:p>
          <a:p>
            <a:pPr marL="742950" lvl="1" indent="-285750">
              <a:buFont typeface="Arial" pitchFamily="34" charset="0"/>
              <a:buChar char="•"/>
            </a:pPr>
            <a:r>
              <a:rPr lang="fr-FR" sz="2000" dirty="0" smtClean="0"/>
              <a:t>nature </a:t>
            </a:r>
            <a:r>
              <a:rPr lang="fr-FR" sz="2000" dirty="0"/>
              <a:t>des travaux ;</a:t>
            </a:r>
          </a:p>
          <a:p>
            <a:pPr marL="742950" lvl="1" indent="-285750">
              <a:buFont typeface="Arial" pitchFamily="34" charset="0"/>
              <a:buChar char="•"/>
            </a:pPr>
            <a:r>
              <a:rPr lang="fr-FR" sz="2000" dirty="0" smtClean="0"/>
              <a:t>mesures </a:t>
            </a:r>
            <a:r>
              <a:rPr lang="fr-FR" sz="2000" dirty="0"/>
              <a:t>de sécurité prises et </a:t>
            </a:r>
            <a:r>
              <a:rPr lang="fr-FR" sz="2000" dirty="0" smtClean="0"/>
              <a:t>modalités </a:t>
            </a:r>
            <a:r>
              <a:rPr lang="fr-FR" sz="2000" dirty="0"/>
              <a:t>de </a:t>
            </a:r>
            <a:r>
              <a:rPr lang="fr-FR" sz="2000" dirty="0" smtClean="0"/>
              <a:t>SURVEILLANCE; </a:t>
            </a:r>
            <a:endParaRPr lang="fr-FR" sz="2000" dirty="0"/>
          </a:p>
          <a:p>
            <a:pPr marL="742950" lvl="1" indent="-285750">
              <a:buFont typeface="Arial" pitchFamily="34" charset="0"/>
              <a:buChar char="•"/>
            </a:pPr>
            <a:r>
              <a:rPr lang="fr-FR" sz="2000" dirty="0" smtClean="0"/>
              <a:t>répartition </a:t>
            </a:r>
            <a:r>
              <a:rPr lang="fr-FR" sz="2000" dirty="0"/>
              <a:t>des tâches et de l’organisation de la hiérarchie au sein </a:t>
            </a:r>
            <a:r>
              <a:rPr lang="fr-FR" sz="2000" dirty="0" smtClean="0"/>
              <a:t>de l’équipe </a:t>
            </a:r>
            <a:r>
              <a:rPr lang="fr-FR" sz="2000" dirty="0"/>
              <a:t>;</a:t>
            </a:r>
          </a:p>
          <a:p>
            <a:pPr marL="742950" lvl="1" indent="-285750">
              <a:buFont typeface="Arial" pitchFamily="34" charset="0"/>
              <a:buChar char="•"/>
            </a:pPr>
            <a:r>
              <a:rPr lang="fr-FR" sz="2000" dirty="0" smtClean="0"/>
              <a:t>précautions </a:t>
            </a:r>
            <a:r>
              <a:rPr lang="fr-FR" sz="2000" dirty="0"/>
              <a:t>à respecter ;</a:t>
            </a:r>
          </a:p>
          <a:p>
            <a:pPr marL="742950" lvl="1" indent="-285750">
              <a:buFont typeface="Arial" pitchFamily="34" charset="0"/>
              <a:buChar char="•"/>
            </a:pPr>
            <a:r>
              <a:rPr lang="fr-FR" sz="2000" dirty="0" smtClean="0"/>
              <a:t>limites </a:t>
            </a:r>
            <a:r>
              <a:rPr lang="fr-FR" sz="2000" dirty="0"/>
              <a:t>de la ZONE DE TRAVAIL ;</a:t>
            </a:r>
          </a:p>
          <a:p>
            <a:pPr marL="742950" lvl="1" indent="-285750">
              <a:buFont typeface="Arial" pitchFamily="34" charset="0"/>
              <a:buChar char="•"/>
            </a:pPr>
            <a:r>
              <a:rPr lang="fr-FR" sz="2000" dirty="0" smtClean="0"/>
              <a:t>comportement </a:t>
            </a:r>
            <a:r>
              <a:rPr lang="fr-FR" sz="2000" dirty="0"/>
              <a:t>à adopter en cas de difficulté ;</a:t>
            </a:r>
          </a:p>
          <a:p>
            <a:pPr marL="742950" lvl="1" indent="-285750">
              <a:buFont typeface="Arial" pitchFamily="34" charset="0"/>
              <a:buChar char="•"/>
            </a:pPr>
            <a:r>
              <a:rPr lang="fr-FR" sz="2000" dirty="0" smtClean="0"/>
              <a:t>dispositions </a:t>
            </a:r>
            <a:r>
              <a:rPr lang="fr-FR" sz="2000" dirty="0"/>
              <a:t>à prendre en fin de travail ou en cas d’interruption du </a:t>
            </a:r>
            <a:r>
              <a:rPr lang="fr-FR" sz="2000" dirty="0" smtClean="0"/>
              <a:t>travail</a:t>
            </a:r>
            <a:endParaRPr lang="fr-FR" sz="2000" dirty="0"/>
          </a:p>
        </p:txBody>
      </p:sp>
    </p:spTree>
    <p:extLst>
      <p:ext uri="{BB962C8B-B14F-4D97-AF65-F5344CB8AC3E}">
        <p14:creationId xmlns:p14="http://schemas.microsoft.com/office/powerpoint/2010/main" val="4099826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B2 </a:t>
            </a:r>
            <a:r>
              <a:rPr lang="fr-FR" dirty="0" smtClean="0"/>
              <a:t>: </a:t>
            </a:r>
            <a:r>
              <a:rPr lang="fr-FR" dirty="0"/>
              <a:t>Rôle du chargé de travaux</a:t>
            </a:r>
          </a:p>
        </p:txBody>
      </p:sp>
      <p:sp>
        <p:nvSpPr>
          <p:cNvPr id="5" name="Rectangle 4"/>
          <p:cNvSpPr/>
          <p:nvPr/>
        </p:nvSpPr>
        <p:spPr>
          <a:xfrm>
            <a:off x="467544" y="1268760"/>
            <a:ext cx="233749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B2</a:t>
            </a:r>
            <a:endParaRPr lang="fr-FR" sz="2400" b="1" dirty="0">
              <a:solidFill>
                <a:schemeClr val="accent2">
                  <a:lumMod val="60000"/>
                  <a:lumOff val="40000"/>
                </a:schemeClr>
              </a:solidFill>
            </a:endParaRPr>
          </a:p>
        </p:txBody>
      </p:sp>
      <p:sp>
        <p:nvSpPr>
          <p:cNvPr id="7" name="Rectangle 6"/>
          <p:cNvSpPr/>
          <p:nvPr/>
        </p:nvSpPr>
        <p:spPr>
          <a:xfrm>
            <a:off x="467544" y="2276872"/>
            <a:ext cx="838842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b="1" dirty="0"/>
              <a:t>Le chargé de travaux est responsable de la sécurité sur le chantier</a:t>
            </a:r>
          </a:p>
          <a:p>
            <a:pPr lvl="1"/>
            <a:r>
              <a:rPr lang="fr-FR" b="1" dirty="0"/>
              <a:t>• avant le début des travaux et d'entreprendre le </a:t>
            </a:r>
            <a:r>
              <a:rPr lang="fr-FR" b="1" dirty="0" smtClean="0"/>
              <a:t>travail</a:t>
            </a:r>
          </a:p>
          <a:p>
            <a:pPr lvl="1"/>
            <a:r>
              <a:rPr lang="fr-FR" b="1" dirty="0" smtClean="0"/>
              <a:t>• pendant les travaux</a:t>
            </a:r>
          </a:p>
          <a:p>
            <a:pPr lvl="1"/>
            <a:r>
              <a:rPr lang="fr-FR" b="1" dirty="0" smtClean="0"/>
              <a:t>• </a:t>
            </a:r>
            <a:r>
              <a:rPr lang="fr-FR" b="1" dirty="0"/>
              <a:t>à la fin des travaux</a:t>
            </a:r>
          </a:p>
          <a:p>
            <a:r>
              <a:rPr lang="fr-FR" b="1" dirty="0"/>
              <a:t>Le chargé de travaux peut avoir des exécutants sous ses ordres</a:t>
            </a:r>
            <a:endParaRPr lang="fr-FR" dirty="0"/>
          </a:p>
        </p:txBody>
      </p:sp>
      <p:sp>
        <p:nvSpPr>
          <p:cNvPr id="8" name="Rectangle 7"/>
          <p:cNvSpPr/>
          <p:nvPr/>
        </p:nvSpPr>
        <p:spPr>
          <a:xfrm>
            <a:off x="467544" y="4759984"/>
            <a:ext cx="3996444"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a:t>Activité du B2 :</a:t>
            </a:r>
          </a:p>
          <a:p>
            <a:r>
              <a:rPr lang="fr-FR" b="1" dirty="0"/>
              <a:t>• Habilité</a:t>
            </a:r>
          </a:p>
          <a:p>
            <a:r>
              <a:rPr lang="fr-FR" b="1" dirty="0"/>
              <a:t>• Avoir l'installation consignée</a:t>
            </a:r>
          </a:p>
          <a:p>
            <a:r>
              <a:rPr lang="fr-FR" b="1" dirty="0"/>
              <a:t>• Reçoit le titre de consignation</a:t>
            </a:r>
          </a:p>
          <a:p>
            <a:r>
              <a:rPr lang="fr-FR" b="1" dirty="0"/>
              <a:t>• Organise le travail</a:t>
            </a:r>
          </a:p>
          <a:p>
            <a:r>
              <a:rPr lang="fr-FR" b="1" dirty="0"/>
              <a:t>• Exécute ou fait exécuter</a:t>
            </a:r>
          </a:p>
          <a:p>
            <a:r>
              <a:rPr lang="fr-FR" b="1" dirty="0"/>
              <a:t>la 2e étape de consignation</a:t>
            </a:r>
            <a:endParaRPr lang="fr-FR" dirty="0"/>
          </a:p>
        </p:txBody>
      </p:sp>
      <p:sp>
        <p:nvSpPr>
          <p:cNvPr id="9" name="Rectangle 8"/>
          <p:cNvSpPr/>
          <p:nvPr/>
        </p:nvSpPr>
        <p:spPr>
          <a:xfrm>
            <a:off x="4788024" y="4771018"/>
            <a:ext cx="4067944"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a:t>Activité du B2V :</a:t>
            </a:r>
          </a:p>
          <a:p>
            <a:r>
              <a:rPr lang="fr-FR" b="1" dirty="0"/>
              <a:t>• Habilité au voisinage</a:t>
            </a:r>
          </a:p>
          <a:p>
            <a:r>
              <a:rPr lang="fr-FR" b="1" dirty="0"/>
              <a:t>• Zone de voisinage &lt; à  0,30 m</a:t>
            </a:r>
          </a:p>
          <a:p>
            <a:r>
              <a:rPr lang="fr-FR" b="1" dirty="0"/>
              <a:t>• Reçoit le titre de consignation</a:t>
            </a:r>
          </a:p>
          <a:p>
            <a:r>
              <a:rPr lang="fr-FR" b="1" dirty="0"/>
              <a:t>• Organise le travail</a:t>
            </a:r>
          </a:p>
          <a:p>
            <a:r>
              <a:rPr lang="fr-FR" b="1" dirty="0"/>
              <a:t>• Exécute ou fait </a:t>
            </a:r>
            <a:r>
              <a:rPr lang="fr-FR" b="1" dirty="0" smtClean="0"/>
              <a:t>exécuter</a:t>
            </a:r>
          </a:p>
          <a:p>
            <a:r>
              <a:rPr lang="fr-FR" b="1" dirty="0" smtClean="0"/>
              <a:t>la 2e étape de consignation</a:t>
            </a:r>
            <a:endParaRPr lang="fr-FR" dirty="0"/>
          </a:p>
        </p:txBody>
      </p:sp>
      <p:sp>
        <p:nvSpPr>
          <p:cNvPr id="10" name="Rectangle 9"/>
          <p:cNvSpPr/>
          <p:nvPr/>
        </p:nvSpPr>
        <p:spPr>
          <a:xfrm>
            <a:off x="1956652" y="3933056"/>
            <a:ext cx="10182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b="1" dirty="0"/>
              <a:t>ZONE 1</a:t>
            </a:r>
            <a:endParaRPr lang="fr-FR" dirty="0"/>
          </a:p>
        </p:txBody>
      </p:sp>
      <p:sp>
        <p:nvSpPr>
          <p:cNvPr id="11" name="Rectangle 10"/>
          <p:cNvSpPr/>
          <p:nvPr/>
        </p:nvSpPr>
        <p:spPr>
          <a:xfrm>
            <a:off x="5930037" y="3923764"/>
            <a:ext cx="101822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a:t>ZONE </a:t>
            </a:r>
            <a:r>
              <a:rPr lang="fr-FR" b="1" dirty="0" smtClean="0"/>
              <a:t>4</a:t>
            </a:r>
            <a:endParaRPr lang="fr-FR" dirty="0"/>
          </a:p>
        </p:txBody>
      </p:sp>
      <p:sp>
        <p:nvSpPr>
          <p:cNvPr id="12" name="Flèche vers le bas 11"/>
          <p:cNvSpPr/>
          <p:nvPr/>
        </p:nvSpPr>
        <p:spPr>
          <a:xfrm>
            <a:off x="2339752" y="4302388"/>
            <a:ext cx="288032" cy="457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6295134" y="4302388"/>
            <a:ext cx="288032" cy="4575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1123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B1 – H1  Exécutant</a:t>
            </a:r>
            <a:endParaRPr lang="fr-FR" dirty="0"/>
          </a:p>
        </p:txBody>
      </p:sp>
      <p:sp>
        <p:nvSpPr>
          <p:cNvPr id="3" name="Espace réservé du texte 2"/>
          <p:cNvSpPr>
            <a:spLocks noGrp="1"/>
          </p:cNvSpPr>
          <p:nvPr>
            <p:ph type="body" idx="1"/>
          </p:nvPr>
        </p:nvSpPr>
        <p:spPr>
          <a:xfrm>
            <a:off x="0" y="1730425"/>
            <a:ext cx="9144000" cy="1080120"/>
          </a:xfrm>
        </p:spPr>
        <p:txBody>
          <a:bodyPr/>
          <a:lstStyle/>
          <a:p>
            <a:pPr marL="0" indent="0" algn="ctr">
              <a:buNone/>
            </a:pPr>
            <a:r>
              <a:rPr lang="fr-FR" sz="1500" dirty="0"/>
              <a:t>Les EXECUTANTS respectent les ordres et </a:t>
            </a:r>
            <a:r>
              <a:rPr lang="fr-FR" sz="1500" dirty="0" smtClean="0"/>
              <a:t>instructions </a:t>
            </a:r>
            <a:r>
              <a:rPr lang="fr-FR" sz="1500" dirty="0"/>
              <a:t>donnés par le CHARGE DE TRAVAUX.</a:t>
            </a:r>
          </a:p>
        </p:txBody>
      </p:sp>
      <p:sp>
        <p:nvSpPr>
          <p:cNvPr id="5" name="Rectangle 4"/>
          <p:cNvSpPr/>
          <p:nvPr/>
        </p:nvSpPr>
        <p:spPr>
          <a:xfrm>
            <a:off x="467544" y="1268760"/>
            <a:ext cx="30732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B1 – H1</a:t>
            </a:r>
            <a:endParaRPr lang="fr-FR" sz="2400" b="1" dirty="0">
              <a:solidFill>
                <a:schemeClr val="accent2">
                  <a:lumMod val="60000"/>
                  <a:lumOff val="40000"/>
                </a:schemeClr>
              </a:solidFill>
            </a:endParaRPr>
          </a:p>
        </p:txBody>
      </p:sp>
      <p:sp>
        <p:nvSpPr>
          <p:cNvPr id="7" name="Rectangle 6"/>
          <p:cNvSpPr/>
          <p:nvPr/>
        </p:nvSpPr>
        <p:spPr>
          <a:xfrm>
            <a:off x="467544" y="2276872"/>
            <a:ext cx="838842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itchFamily="34" charset="0"/>
              <a:buChar char="•"/>
            </a:pPr>
            <a:r>
              <a:rPr lang="fr-FR" b="1" dirty="0"/>
              <a:t>L'exécutant doit suivre les instructions du chargé de travaux</a:t>
            </a:r>
          </a:p>
          <a:p>
            <a:pPr marL="285750" indent="-285750">
              <a:buFont typeface="Arial" pitchFamily="34" charset="0"/>
              <a:buChar char="•"/>
            </a:pPr>
            <a:r>
              <a:rPr lang="fr-FR" b="1" dirty="0"/>
              <a:t>L'exécutant ne doit entreprendre un travail que s'il en a reçu l'ordre</a:t>
            </a:r>
          </a:p>
          <a:p>
            <a:pPr marL="285750" indent="-285750">
              <a:buFont typeface="Arial" pitchFamily="34" charset="0"/>
              <a:buChar char="•"/>
            </a:pPr>
            <a:r>
              <a:rPr lang="fr-FR" b="1" dirty="0"/>
              <a:t>L'exécutant doit respecter les limites de la zone de travail</a:t>
            </a:r>
          </a:p>
          <a:p>
            <a:pPr marL="285750" indent="-285750">
              <a:buFont typeface="Arial" pitchFamily="34" charset="0"/>
              <a:buChar char="•"/>
            </a:pPr>
            <a:r>
              <a:rPr lang="fr-FR" b="1" dirty="0"/>
              <a:t>L'exécutant doit porter les EPI et utiliser des outils adaptés</a:t>
            </a:r>
          </a:p>
          <a:p>
            <a:pPr marL="285750" indent="-285750">
              <a:buFont typeface="Arial" pitchFamily="34" charset="0"/>
              <a:buChar char="•"/>
            </a:pPr>
            <a:r>
              <a:rPr lang="fr-FR" b="1" dirty="0"/>
              <a:t>L'exécutant </a:t>
            </a:r>
            <a:r>
              <a:rPr lang="fr-FR" b="1" i="1" dirty="0"/>
              <a:t>peut assurer la fonction de surveillant de sécurité</a:t>
            </a:r>
            <a:endParaRPr lang="fr-FR" dirty="0"/>
          </a:p>
        </p:txBody>
      </p:sp>
      <p:sp>
        <p:nvSpPr>
          <p:cNvPr id="8" name="Rectangle 7"/>
          <p:cNvSpPr/>
          <p:nvPr/>
        </p:nvSpPr>
        <p:spPr>
          <a:xfrm>
            <a:off x="467544" y="4759984"/>
            <a:ext cx="399644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a:t>Activité du B1 :</a:t>
            </a:r>
          </a:p>
          <a:p>
            <a:r>
              <a:rPr lang="fr-FR" b="1" dirty="0"/>
              <a:t>• Electricien exécutant désigné</a:t>
            </a:r>
          </a:p>
          <a:p>
            <a:r>
              <a:rPr lang="fr-FR" b="1" dirty="0"/>
              <a:t>• Avoir son installation consignée</a:t>
            </a:r>
          </a:p>
          <a:p>
            <a:r>
              <a:rPr lang="fr-FR" b="1" dirty="0"/>
              <a:t>• Doit veiller à sa sécurité</a:t>
            </a:r>
          </a:p>
          <a:p>
            <a:r>
              <a:rPr lang="fr-FR" b="1" dirty="0"/>
              <a:t>• Posséder un outillage isolé</a:t>
            </a:r>
            <a:endParaRPr lang="fr-FR" dirty="0"/>
          </a:p>
        </p:txBody>
      </p:sp>
      <p:sp>
        <p:nvSpPr>
          <p:cNvPr id="9" name="Rectangle 8"/>
          <p:cNvSpPr/>
          <p:nvPr/>
        </p:nvSpPr>
        <p:spPr>
          <a:xfrm>
            <a:off x="4788024" y="4771018"/>
            <a:ext cx="406794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a:t>Activité du B1V :</a:t>
            </a:r>
          </a:p>
          <a:p>
            <a:r>
              <a:rPr lang="fr-FR" b="1" dirty="0"/>
              <a:t>• Electricien exécutant désigné</a:t>
            </a:r>
          </a:p>
          <a:p>
            <a:r>
              <a:rPr lang="fr-FR" b="1" dirty="0"/>
              <a:t>• Habilité au voisinage</a:t>
            </a:r>
          </a:p>
          <a:p>
            <a:r>
              <a:rPr lang="fr-FR" b="1" dirty="0"/>
              <a:t>• Doit veiller à sa sécurité</a:t>
            </a:r>
          </a:p>
          <a:p>
            <a:r>
              <a:rPr lang="fr-FR" b="1" dirty="0"/>
              <a:t>• Posséder un outillage isolé</a:t>
            </a:r>
          </a:p>
          <a:p>
            <a:r>
              <a:rPr lang="fr-FR" b="1" dirty="0"/>
              <a:t>et EPI tel que gants homologués</a:t>
            </a:r>
            <a:endParaRPr lang="fr-FR" dirty="0"/>
          </a:p>
        </p:txBody>
      </p:sp>
      <p:sp>
        <p:nvSpPr>
          <p:cNvPr id="10" name="Rectangle 9"/>
          <p:cNvSpPr/>
          <p:nvPr/>
        </p:nvSpPr>
        <p:spPr>
          <a:xfrm>
            <a:off x="1956652" y="3933056"/>
            <a:ext cx="10182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b="1" dirty="0"/>
              <a:t>ZONE 1</a:t>
            </a:r>
            <a:endParaRPr lang="fr-FR" dirty="0"/>
          </a:p>
        </p:txBody>
      </p:sp>
      <p:sp>
        <p:nvSpPr>
          <p:cNvPr id="11" name="Rectangle 10"/>
          <p:cNvSpPr/>
          <p:nvPr/>
        </p:nvSpPr>
        <p:spPr>
          <a:xfrm>
            <a:off x="5930037" y="3923764"/>
            <a:ext cx="101822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a:t>ZONE </a:t>
            </a:r>
            <a:r>
              <a:rPr lang="fr-FR" b="1" dirty="0" smtClean="0"/>
              <a:t>4</a:t>
            </a:r>
            <a:endParaRPr lang="fr-FR" dirty="0"/>
          </a:p>
        </p:txBody>
      </p:sp>
      <p:sp>
        <p:nvSpPr>
          <p:cNvPr id="12" name="Flèche vers le bas 11"/>
          <p:cNvSpPr/>
          <p:nvPr/>
        </p:nvSpPr>
        <p:spPr>
          <a:xfrm>
            <a:off x="2339752" y="4302388"/>
            <a:ext cx="288032" cy="457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6295134" y="4302388"/>
            <a:ext cx="288032" cy="4575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706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Opérations </a:t>
            </a:r>
            <a:r>
              <a:rPr lang="fr-FR" dirty="0" smtClean="0"/>
              <a:t>spécifiques</a:t>
            </a:r>
            <a:endParaRPr lang="fr-F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84685"/>
            <a:ext cx="7992888" cy="545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Logo Schneider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598" y="6487249"/>
            <a:ext cx="879879" cy="32115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503558" y="6526083"/>
            <a:ext cx="2460930" cy="276999"/>
          </a:xfrm>
          <a:prstGeom prst="rect">
            <a:avLst/>
          </a:prstGeom>
          <a:noFill/>
        </p:spPr>
        <p:txBody>
          <a:bodyPr wrap="none" rtlCol="0">
            <a:spAutoFit/>
          </a:bodyPr>
          <a:lstStyle/>
          <a:p>
            <a:r>
              <a:rPr lang="fr-FR" sz="1200" dirty="0" smtClean="0"/>
              <a:t>Source                       FMNFH 1.0</a:t>
            </a:r>
            <a:endParaRPr lang="fr-FR" sz="1200" dirty="0"/>
          </a:p>
        </p:txBody>
      </p:sp>
    </p:spTree>
    <p:extLst>
      <p:ext uri="{BB962C8B-B14F-4D97-AF65-F5344CB8AC3E}">
        <p14:creationId xmlns:p14="http://schemas.microsoft.com/office/powerpoint/2010/main" val="1306494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 : Interventions </a:t>
            </a:r>
            <a:r>
              <a:rPr lang="fr-FR" dirty="0"/>
              <a:t>BT </a:t>
            </a:r>
            <a:r>
              <a:rPr lang="fr-FR" dirty="0" smtClean="0"/>
              <a:t>générales</a:t>
            </a:r>
            <a:endParaRPr lang="fr-FR" dirty="0"/>
          </a:p>
        </p:txBody>
      </p:sp>
      <p:sp>
        <p:nvSpPr>
          <p:cNvPr id="3" name="Rectangle 2"/>
          <p:cNvSpPr/>
          <p:nvPr/>
        </p:nvSpPr>
        <p:spPr>
          <a:xfrm>
            <a:off x="467544" y="1412776"/>
            <a:ext cx="23887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BR</a:t>
            </a:r>
          </a:p>
        </p:txBody>
      </p:sp>
      <p:sp>
        <p:nvSpPr>
          <p:cNvPr id="4" name="Rectangle 3"/>
          <p:cNvSpPr/>
          <p:nvPr/>
        </p:nvSpPr>
        <p:spPr>
          <a:xfrm>
            <a:off x="4355977" y="2060848"/>
            <a:ext cx="4659282" cy="3754874"/>
          </a:xfrm>
          <a:prstGeom prst="rect">
            <a:avLst/>
          </a:prstGeom>
        </p:spPr>
        <p:txBody>
          <a:bodyPr wrap="square">
            <a:spAutoFit/>
          </a:bodyPr>
          <a:lstStyle/>
          <a:p>
            <a:r>
              <a:rPr lang="fr-FR" sz="2000" u="sng" dirty="0"/>
              <a:t>Domaine d’application :</a:t>
            </a:r>
          </a:p>
          <a:p>
            <a:r>
              <a:rPr lang="fr-FR" dirty="0"/>
              <a:t>● limité à BT et TBT (dans </a:t>
            </a:r>
            <a:r>
              <a:rPr lang="fr-FR" dirty="0" smtClean="0"/>
              <a:t>les </a:t>
            </a:r>
            <a:r>
              <a:rPr lang="fr-FR" b="1" dirty="0"/>
              <a:t>Zone </a:t>
            </a:r>
            <a:r>
              <a:rPr lang="fr-FR" b="1" dirty="0" smtClean="0"/>
              <a:t>1 et 4</a:t>
            </a:r>
            <a:r>
              <a:rPr lang="fr-FR" b="1" dirty="0"/>
              <a:t>)</a:t>
            </a:r>
          </a:p>
          <a:p>
            <a:r>
              <a:rPr lang="fr-FR" dirty="0"/>
              <a:t>● DPCC en amont ≤ 63 A (32 A en continu)</a:t>
            </a:r>
          </a:p>
          <a:p>
            <a:r>
              <a:rPr lang="fr-FR" dirty="0"/>
              <a:t>● il peut consigner pour son propre compte</a:t>
            </a:r>
          </a:p>
          <a:p>
            <a:r>
              <a:rPr lang="fr-FR" dirty="0"/>
              <a:t>● il peut gérer un exécutant électricien</a:t>
            </a:r>
          </a:p>
          <a:p>
            <a:endParaRPr lang="fr-FR" dirty="0" smtClean="0"/>
          </a:p>
          <a:p>
            <a:r>
              <a:rPr lang="fr-FR" sz="2000" u="sng" dirty="0" smtClean="0"/>
              <a:t>Domaine d’intervention </a:t>
            </a:r>
            <a:r>
              <a:rPr lang="fr-FR" sz="2000" u="sng" dirty="0"/>
              <a:t>:</a:t>
            </a:r>
          </a:p>
          <a:p>
            <a:r>
              <a:rPr lang="fr-FR" dirty="0"/>
              <a:t>● dépannages: recherches et éliminations de défaut</a:t>
            </a:r>
          </a:p>
          <a:p>
            <a:r>
              <a:rPr lang="fr-FR" dirty="0"/>
              <a:t>● essais, remise en service, étalonnage</a:t>
            </a:r>
          </a:p>
          <a:p>
            <a:r>
              <a:rPr lang="fr-FR" dirty="0"/>
              <a:t>●mesures de grandeurs électriques</a:t>
            </a:r>
          </a:p>
          <a:p>
            <a:r>
              <a:rPr lang="fr-FR" dirty="0"/>
              <a:t>● connexion ou déconnexion avec présence de tension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8"/>
            <a:ext cx="39052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Logo Schneider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487249"/>
            <a:ext cx="879879" cy="32115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5528" y="6526083"/>
            <a:ext cx="2460930" cy="276999"/>
          </a:xfrm>
          <a:prstGeom prst="rect">
            <a:avLst/>
          </a:prstGeom>
          <a:noFill/>
        </p:spPr>
        <p:txBody>
          <a:bodyPr wrap="none" rtlCol="0">
            <a:spAutoFit/>
          </a:bodyPr>
          <a:lstStyle/>
          <a:p>
            <a:r>
              <a:rPr lang="fr-FR" sz="1200" dirty="0" smtClean="0"/>
              <a:t>Source                       FMNFH 1.0</a:t>
            </a:r>
            <a:endParaRPr lang="fr-FR" sz="1200" dirty="0"/>
          </a:p>
        </p:txBody>
      </p:sp>
    </p:spTree>
    <p:extLst>
      <p:ext uri="{BB962C8B-B14F-4D97-AF65-F5344CB8AC3E}">
        <p14:creationId xmlns:p14="http://schemas.microsoft.com/office/powerpoint/2010/main" val="4004969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BS : Interventions </a:t>
            </a:r>
            <a:r>
              <a:rPr lang="fr-FR" dirty="0"/>
              <a:t>BT élémentaires</a:t>
            </a:r>
          </a:p>
        </p:txBody>
      </p:sp>
      <p:sp>
        <p:nvSpPr>
          <p:cNvPr id="3" name="Rectangle 2"/>
          <p:cNvSpPr/>
          <p:nvPr/>
        </p:nvSpPr>
        <p:spPr>
          <a:xfrm>
            <a:off x="467544" y="1412776"/>
            <a:ext cx="23887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BS</a:t>
            </a:r>
            <a:endParaRPr lang="fr-FR" sz="2400" b="1" dirty="0">
              <a:solidFill>
                <a:schemeClr val="accent2">
                  <a:lumMod val="60000"/>
                  <a:lumOff val="4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713372"/>
            <a:ext cx="3528392" cy="79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67944" y="1700808"/>
            <a:ext cx="4896544" cy="3754874"/>
          </a:xfrm>
          <a:prstGeom prst="rect">
            <a:avLst/>
          </a:prstGeom>
        </p:spPr>
        <p:txBody>
          <a:bodyPr wrap="square">
            <a:spAutoFit/>
          </a:bodyPr>
          <a:lstStyle/>
          <a:p>
            <a:r>
              <a:rPr lang="fr-FR" sz="2000" u="sng" dirty="0"/>
              <a:t>Domaine d’application :</a:t>
            </a:r>
          </a:p>
          <a:p>
            <a:r>
              <a:rPr lang="fr-FR" dirty="0"/>
              <a:t>● </a:t>
            </a:r>
            <a:r>
              <a:rPr lang="fr-FR" dirty="0" smtClean="0"/>
              <a:t>limité </a:t>
            </a:r>
            <a:r>
              <a:rPr lang="fr-FR" dirty="0"/>
              <a:t>à 400 V ~ (600 V en continu)</a:t>
            </a:r>
          </a:p>
          <a:p>
            <a:r>
              <a:rPr lang="fr-FR" dirty="0"/>
              <a:t>● DPCC en amont ≤ 32 A (16 A en continu)</a:t>
            </a:r>
          </a:p>
          <a:p>
            <a:r>
              <a:rPr lang="fr-FR" dirty="0"/>
              <a:t>● section &lt; 6 mm² cuivre (10 mm² alu</a:t>
            </a:r>
            <a:r>
              <a:rPr lang="fr-FR" dirty="0" smtClean="0"/>
              <a:t>)</a:t>
            </a:r>
          </a:p>
          <a:p>
            <a:r>
              <a:rPr lang="fr-FR" dirty="0"/>
              <a:t>● </a:t>
            </a:r>
            <a:r>
              <a:rPr lang="fr-FR" dirty="0" smtClean="0"/>
              <a:t>organe </a:t>
            </a:r>
            <a:r>
              <a:rPr lang="fr-FR" dirty="0"/>
              <a:t>de coupure assurant la mise hors tension</a:t>
            </a:r>
          </a:p>
          <a:p>
            <a:r>
              <a:rPr lang="fr-FR" dirty="0" smtClean="0">
                <a:solidFill>
                  <a:srgbClr val="FF0000"/>
                </a:solidFill>
              </a:rPr>
              <a:t>● </a:t>
            </a:r>
            <a:r>
              <a:rPr lang="fr-FR" dirty="0">
                <a:solidFill>
                  <a:srgbClr val="FF0000"/>
                </a:solidFill>
              </a:rPr>
              <a:t>il ne peut pas gérer un exécutant </a:t>
            </a:r>
            <a:r>
              <a:rPr lang="fr-FR" dirty="0" smtClean="0">
                <a:solidFill>
                  <a:srgbClr val="FF0000"/>
                </a:solidFill>
              </a:rPr>
              <a:t>électricien</a:t>
            </a:r>
          </a:p>
          <a:p>
            <a:endParaRPr lang="fr-FR" dirty="0" smtClean="0"/>
          </a:p>
          <a:p>
            <a:r>
              <a:rPr lang="fr-FR" sz="2000" u="sng" dirty="0" smtClean="0"/>
              <a:t>Domaine d’intervention </a:t>
            </a:r>
            <a:r>
              <a:rPr lang="fr-FR" sz="2000" u="sng" dirty="0"/>
              <a:t>:</a:t>
            </a:r>
          </a:p>
          <a:p>
            <a:r>
              <a:rPr lang="fr-FR" dirty="0"/>
              <a:t>● </a:t>
            </a:r>
            <a:r>
              <a:rPr lang="fr-FR" dirty="0" smtClean="0"/>
              <a:t>remplacement </a:t>
            </a:r>
            <a:r>
              <a:rPr lang="fr-FR" dirty="0"/>
              <a:t>à l’identique, fusible BT, lampe, prise de courant ou interrupteur</a:t>
            </a:r>
          </a:p>
          <a:p>
            <a:r>
              <a:rPr lang="fr-FR" dirty="0"/>
              <a:t>● raccordement d’un circuit en attente</a:t>
            </a:r>
          </a:p>
          <a:p>
            <a:r>
              <a:rPr lang="fr-FR" dirty="0"/>
              <a:t>● réarmement d’un dispositif de protection</a:t>
            </a:r>
          </a:p>
        </p:txBody>
      </p:sp>
      <p:sp>
        <p:nvSpPr>
          <p:cNvPr id="4" name="Rectangle 3"/>
          <p:cNvSpPr/>
          <p:nvPr/>
        </p:nvSpPr>
        <p:spPr>
          <a:xfrm>
            <a:off x="410149" y="3717032"/>
            <a:ext cx="3211135" cy="369332"/>
          </a:xfrm>
          <a:prstGeom prst="rect">
            <a:avLst/>
          </a:prstGeom>
        </p:spPr>
        <p:txBody>
          <a:bodyPr wrap="none">
            <a:spAutoFit/>
          </a:bodyPr>
          <a:lstStyle/>
          <a:p>
            <a:r>
              <a:rPr lang="fr-FR" b="1" dirty="0">
                <a:solidFill>
                  <a:srgbClr val="FF0000"/>
                </a:solidFill>
              </a:rPr>
              <a:t>Hors tension et hors zone 4</a:t>
            </a:r>
            <a:endParaRPr lang="fr-FR" dirty="0">
              <a:solidFill>
                <a:srgbClr val="FF0000"/>
              </a:solidFill>
            </a:endParaRPr>
          </a:p>
        </p:txBody>
      </p:sp>
      <p:pic>
        <p:nvPicPr>
          <p:cNvPr id="7" name="Picture 2" descr="Logo Schneider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487249"/>
            <a:ext cx="879879" cy="32115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5528" y="6526083"/>
            <a:ext cx="2460930" cy="276999"/>
          </a:xfrm>
          <a:prstGeom prst="rect">
            <a:avLst/>
          </a:prstGeom>
          <a:noFill/>
        </p:spPr>
        <p:txBody>
          <a:bodyPr wrap="none" rtlCol="0">
            <a:spAutoFit/>
          </a:bodyPr>
          <a:lstStyle/>
          <a:p>
            <a:r>
              <a:rPr lang="fr-FR" sz="1200" dirty="0" smtClean="0"/>
              <a:t>Source                       FMNFH 1.0</a:t>
            </a:r>
            <a:endParaRPr lang="fr-FR" sz="1200" dirty="0"/>
          </a:p>
        </p:txBody>
      </p:sp>
    </p:spTree>
    <p:extLst>
      <p:ext uri="{BB962C8B-B14F-4D97-AF65-F5344CB8AC3E}">
        <p14:creationId xmlns:p14="http://schemas.microsoft.com/office/powerpoint/2010/main" val="51722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 - Opérations </a:t>
            </a:r>
            <a:r>
              <a:rPr lang="fr-FR" dirty="0"/>
              <a:t>spécifiques : Essais</a:t>
            </a:r>
          </a:p>
        </p:txBody>
      </p:sp>
      <p:sp>
        <p:nvSpPr>
          <p:cNvPr id="3" name="Rectangle 2"/>
          <p:cNvSpPr/>
          <p:nvPr/>
        </p:nvSpPr>
        <p:spPr>
          <a:xfrm>
            <a:off x="467544" y="2028904"/>
            <a:ext cx="8496944" cy="3693319"/>
          </a:xfrm>
          <a:prstGeom prst="rect">
            <a:avLst/>
          </a:prstGeom>
        </p:spPr>
        <p:txBody>
          <a:bodyPr wrap="square">
            <a:spAutoFit/>
          </a:bodyPr>
          <a:lstStyle/>
          <a:p>
            <a:r>
              <a:rPr lang="fr-FR" u="sng" dirty="0"/>
              <a:t>Consistent à :</a:t>
            </a:r>
          </a:p>
          <a:p>
            <a:pPr lvl="1"/>
            <a:r>
              <a:rPr lang="fr-FR" dirty="0"/>
              <a:t>● s’assurer du bon fonctionnement </a:t>
            </a:r>
            <a:endParaRPr lang="fr-FR" dirty="0" smtClean="0"/>
          </a:p>
          <a:p>
            <a:pPr lvl="1"/>
            <a:r>
              <a:rPr lang="fr-FR" dirty="0" smtClean="0"/>
              <a:t>    de </a:t>
            </a:r>
            <a:r>
              <a:rPr lang="fr-FR" dirty="0"/>
              <a:t>l’installation, des sécurités…</a:t>
            </a:r>
          </a:p>
          <a:p>
            <a:pPr lvl="1"/>
            <a:r>
              <a:rPr lang="fr-FR" dirty="0"/>
              <a:t>● effectuer des </a:t>
            </a:r>
            <a:r>
              <a:rPr lang="fr-FR" dirty="0" smtClean="0"/>
              <a:t>réglages</a:t>
            </a:r>
          </a:p>
          <a:p>
            <a:endParaRPr lang="fr-FR" dirty="0"/>
          </a:p>
          <a:p>
            <a:r>
              <a:rPr lang="fr-FR" u="sng" dirty="0" smtClean="0"/>
              <a:t>Nécessitent </a:t>
            </a:r>
            <a:r>
              <a:rPr lang="fr-FR" u="sng" dirty="0"/>
              <a:t>en général la mise sous </a:t>
            </a:r>
            <a:r>
              <a:rPr lang="fr-FR" u="sng" dirty="0" smtClean="0"/>
              <a:t>tension </a:t>
            </a:r>
          </a:p>
          <a:p>
            <a:pPr lvl="1"/>
            <a:r>
              <a:rPr lang="fr-FR" dirty="0"/>
              <a:t>● </a:t>
            </a:r>
            <a:r>
              <a:rPr lang="fr-FR" dirty="0" smtClean="0"/>
              <a:t>mais </a:t>
            </a:r>
            <a:r>
              <a:rPr lang="fr-FR" dirty="0"/>
              <a:t>pas nécessairement la mise en </a:t>
            </a:r>
            <a:r>
              <a:rPr lang="fr-FR" dirty="0" smtClean="0"/>
              <a:t>service</a:t>
            </a:r>
          </a:p>
          <a:p>
            <a:endParaRPr lang="fr-FR" dirty="0"/>
          </a:p>
          <a:p>
            <a:r>
              <a:rPr lang="fr-FR" u="sng" dirty="0"/>
              <a:t>Un chargé d’essais :</a:t>
            </a:r>
          </a:p>
          <a:p>
            <a:pPr lvl="1"/>
            <a:r>
              <a:rPr lang="fr-FR" dirty="0"/>
              <a:t>● peut consigner l’installation pour lui-même</a:t>
            </a:r>
          </a:p>
          <a:p>
            <a:pPr lvl="1"/>
            <a:r>
              <a:rPr lang="fr-FR" dirty="0"/>
              <a:t>● peut avoir une partie ou la totalité du rôle de chargé d’exploitation pour la partie en essai</a:t>
            </a:r>
          </a:p>
          <a:p>
            <a:pPr lvl="1"/>
            <a:r>
              <a:rPr lang="fr-FR" dirty="0"/>
              <a:t>● peut avoir des exécutants avec lui, habilités à minima B1V ou H1V</a:t>
            </a:r>
          </a:p>
        </p:txBody>
      </p:sp>
      <p:sp>
        <p:nvSpPr>
          <p:cNvPr id="4" name="Rectangle 3"/>
          <p:cNvSpPr/>
          <p:nvPr/>
        </p:nvSpPr>
        <p:spPr>
          <a:xfrm>
            <a:off x="467544" y="1412776"/>
            <a:ext cx="491993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BE </a:t>
            </a:r>
            <a:r>
              <a:rPr lang="fr-FR" sz="2400" b="1" dirty="0" smtClean="0">
                <a:solidFill>
                  <a:schemeClr val="accent2">
                    <a:lumMod val="60000"/>
                    <a:lumOff val="40000"/>
                  </a:schemeClr>
                </a:solidFill>
              </a:rPr>
              <a:t>Essai – </a:t>
            </a:r>
            <a:r>
              <a:rPr lang="fr-FR" sz="2400" b="1" dirty="0">
                <a:solidFill>
                  <a:schemeClr val="accent2">
                    <a:lumMod val="60000"/>
                    <a:lumOff val="40000"/>
                  </a:schemeClr>
                </a:solidFill>
              </a:rPr>
              <a:t>HE </a:t>
            </a:r>
            <a:r>
              <a:rPr lang="fr-FR" sz="2400" b="1" dirty="0" smtClean="0">
                <a:solidFill>
                  <a:schemeClr val="accent2">
                    <a:lumMod val="60000"/>
                    <a:lumOff val="40000"/>
                  </a:schemeClr>
                </a:solidFill>
              </a:rPr>
              <a:t>Essai</a:t>
            </a:r>
            <a:endParaRPr lang="fr-FR" sz="2400" b="1" dirty="0">
              <a:solidFill>
                <a:schemeClr val="accent2">
                  <a:lumMod val="60000"/>
                  <a:lumOff val="40000"/>
                </a:schemeClr>
              </a:solidFill>
            </a:endParaRPr>
          </a:p>
        </p:txBody>
      </p:sp>
      <p:pic>
        <p:nvPicPr>
          <p:cNvPr id="1028" name="Picture 4" descr="https://encrypted-tbn2.gstatic.com/images?q=tbn:ANd9GcSs9Zlz5RomUP08bYm0ljHm3TGtLHknH-bX1xzlQfSm2wdR7b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742" y="1414767"/>
            <a:ext cx="2881758" cy="2021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433830" y="5733256"/>
            <a:ext cx="8314634" cy="646331"/>
          </a:xfrm>
          <a:prstGeom prst="rect">
            <a:avLst/>
          </a:prstGeom>
        </p:spPr>
        <p:txBody>
          <a:bodyPr wrap="square">
            <a:spAutoFit/>
          </a:bodyPr>
          <a:lstStyle/>
          <a:p>
            <a:r>
              <a:rPr lang="fr-FR" b="1" dirty="0" smtClean="0"/>
              <a:t>Les essais </a:t>
            </a:r>
            <a:r>
              <a:rPr lang="fr-FR" b="1" dirty="0"/>
              <a:t>mettant en </a:t>
            </a:r>
            <a:r>
              <a:rPr lang="fr-FR" b="1" dirty="0" smtClean="0"/>
              <a:t>œuvre </a:t>
            </a:r>
            <a:r>
              <a:rPr lang="fr-FR" b="1" dirty="0"/>
              <a:t>les principes des </a:t>
            </a:r>
            <a:r>
              <a:rPr lang="fr-FR" b="1" dirty="0" smtClean="0"/>
              <a:t>travaux nécessitent une habilitation B2V Essais ou H2V Essais</a:t>
            </a:r>
            <a:endParaRPr lang="fr-FR" dirty="0"/>
          </a:p>
        </p:txBody>
      </p:sp>
    </p:spTree>
    <p:extLst>
      <p:ext uri="{BB962C8B-B14F-4D97-AF65-F5344CB8AC3E}">
        <p14:creationId xmlns:p14="http://schemas.microsoft.com/office/powerpoint/2010/main" val="3005353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BE - </a:t>
            </a:r>
            <a:r>
              <a:rPr lang="fr-FR" dirty="0" smtClean="0"/>
              <a:t>Opérations </a:t>
            </a:r>
            <a:r>
              <a:rPr lang="fr-FR" dirty="0"/>
              <a:t>spécifiques : </a:t>
            </a:r>
            <a:r>
              <a:rPr lang="fr-FR" dirty="0" smtClean="0"/>
              <a:t>Mesurage</a:t>
            </a:r>
            <a:endParaRPr lang="fr-FR" dirty="0"/>
          </a:p>
        </p:txBody>
      </p:sp>
      <p:sp>
        <p:nvSpPr>
          <p:cNvPr id="4" name="Rectangle 3"/>
          <p:cNvSpPr/>
          <p:nvPr/>
        </p:nvSpPr>
        <p:spPr>
          <a:xfrm>
            <a:off x="467544" y="1412776"/>
            <a:ext cx="621997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BE Mesurage </a:t>
            </a:r>
            <a:r>
              <a:rPr lang="fr-FR" sz="2400" b="1" dirty="0">
                <a:solidFill>
                  <a:schemeClr val="accent2">
                    <a:lumMod val="60000"/>
                    <a:lumOff val="40000"/>
                  </a:schemeClr>
                </a:solidFill>
              </a:rPr>
              <a:t>– HE </a:t>
            </a:r>
            <a:r>
              <a:rPr lang="fr-FR" sz="2400" b="1" dirty="0" smtClean="0">
                <a:solidFill>
                  <a:schemeClr val="accent2">
                    <a:lumMod val="60000"/>
                    <a:lumOff val="40000"/>
                  </a:schemeClr>
                </a:solidFill>
              </a:rPr>
              <a:t>Mesurage</a:t>
            </a:r>
            <a:endParaRPr lang="fr-FR" sz="2400" b="1" dirty="0">
              <a:solidFill>
                <a:schemeClr val="accent2">
                  <a:lumMod val="60000"/>
                  <a:lumOff val="40000"/>
                </a:schemeClr>
              </a:solidFill>
            </a:endParaRPr>
          </a:p>
        </p:txBody>
      </p:sp>
      <p:sp>
        <p:nvSpPr>
          <p:cNvPr id="6" name="Rectangle 5"/>
          <p:cNvSpPr/>
          <p:nvPr/>
        </p:nvSpPr>
        <p:spPr>
          <a:xfrm>
            <a:off x="467544" y="2132856"/>
            <a:ext cx="7992888" cy="4524315"/>
          </a:xfrm>
          <a:prstGeom prst="rect">
            <a:avLst/>
          </a:prstGeom>
        </p:spPr>
        <p:txBody>
          <a:bodyPr wrap="square">
            <a:spAutoFit/>
          </a:bodyPr>
          <a:lstStyle/>
          <a:p>
            <a:r>
              <a:rPr lang="fr-FR" dirty="0" smtClean="0"/>
              <a:t>Les mesurages peuvent être :</a:t>
            </a:r>
          </a:p>
          <a:p>
            <a:pPr marL="285750" indent="-285750">
              <a:buFont typeface="Arial" pitchFamily="34" charset="0"/>
              <a:buChar char="•"/>
            </a:pPr>
            <a:r>
              <a:rPr lang="fr-FR" dirty="0" smtClean="0"/>
              <a:t>Soit </a:t>
            </a:r>
            <a:r>
              <a:rPr lang="fr-FR" dirty="0"/>
              <a:t>inclus dans le cadre des travaux, </a:t>
            </a:r>
            <a:endParaRPr lang="fr-FR" dirty="0" smtClean="0"/>
          </a:p>
          <a:p>
            <a:r>
              <a:rPr lang="fr-FR" dirty="0" smtClean="0"/>
              <a:t>       interventions</a:t>
            </a:r>
            <a:r>
              <a:rPr lang="fr-FR" dirty="0"/>
              <a:t>, opérations spécifiques</a:t>
            </a:r>
          </a:p>
          <a:p>
            <a:pPr marL="285750" indent="-285750">
              <a:buFont typeface="Arial" pitchFamily="34" charset="0"/>
              <a:buChar char="•"/>
            </a:pPr>
            <a:r>
              <a:rPr lang="fr-FR" dirty="0"/>
              <a:t>Soit réalisés par des personnes </a:t>
            </a:r>
            <a:endParaRPr lang="fr-FR" dirty="0" smtClean="0"/>
          </a:p>
          <a:p>
            <a:r>
              <a:rPr lang="fr-FR" dirty="0" smtClean="0"/>
              <a:t>     chargées </a:t>
            </a:r>
            <a:r>
              <a:rPr lang="fr-FR" dirty="0"/>
              <a:t>uniquement de mesurages</a:t>
            </a:r>
          </a:p>
          <a:p>
            <a:endParaRPr lang="fr-FR" dirty="0" smtClean="0"/>
          </a:p>
          <a:p>
            <a:r>
              <a:rPr lang="fr-FR" u="sng" dirty="0" smtClean="0"/>
              <a:t>Les </a:t>
            </a:r>
            <a:r>
              <a:rPr lang="fr-FR" u="sng" dirty="0"/>
              <a:t>différents mesures :</a:t>
            </a:r>
          </a:p>
          <a:p>
            <a:pPr marL="285750" indent="-285750">
              <a:buFont typeface="Arial" pitchFamily="34" charset="0"/>
              <a:buChar char="•"/>
            </a:pPr>
            <a:r>
              <a:rPr lang="fr-FR" dirty="0"/>
              <a:t>mesures de grandeurs électriques ou non électriques réalisées dans</a:t>
            </a:r>
          </a:p>
          <a:p>
            <a:r>
              <a:rPr lang="fr-FR" dirty="0" smtClean="0"/>
              <a:t>l’environnement</a:t>
            </a:r>
          </a:p>
          <a:p>
            <a:endParaRPr lang="fr-FR" dirty="0"/>
          </a:p>
          <a:p>
            <a:r>
              <a:rPr lang="fr-FR" u="sng" dirty="0"/>
              <a:t>Le personnel qui procède à un mesurage doit :</a:t>
            </a:r>
          </a:p>
          <a:p>
            <a:pPr marL="285750" indent="-285750">
              <a:buFont typeface="Arial" pitchFamily="34" charset="0"/>
              <a:buChar char="•"/>
            </a:pPr>
            <a:r>
              <a:rPr lang="fr-FR" dirty="0" smtClean="0"/>
              <a:t>identifier </a:t>
            </a:r>
            <a:r>
              <a:rPr lang="fr-FR" dirty="0"/>
              <a:t>les risques et appliquer les mesures de protection</a:t>
            </a:r>
          </a:p>
          <a:p>
            <a:pPr marL="285750" indent="-285750">
              <a:buFont typeface="Arial" pitchFamily="34" charset="0"/>
              <a:buChar char="•"/>
            </a:pPr>
            <a:r>
              <a:rPr lang="fr-FR" dirty="0" smtClean="0"/>
              <a:t>utiliser </a:t>
            </a:r>
            <a:r>
              <a:rPr lang="fr-FR" dirty="0"/>
              <a:t>les matériels, outillages, vêtements, EPI adaptés</a:t>
            </a:r>
          </a:p>
          <a:p>
            <a:pPr marL="285750" indent="-285750">
              <a:buFont typeface="Arial" pitchFamily="34" charset="0"/>
              <a:buChar char="•"/>
            </a:pPr>
            <a:r>
              <a:rPr lang="fr-FR" dirty="0" smtClean="0"/>
              <a:t>utiliser </a:t>
            </a:r>
            <a:r>
              <a:rPr lang="fr-FR" dirty="0"/>
              <a:t>du matériel conforme aux normes, adapté aux mesurages et aux </a:t>
            </a:r>
            <a:r>
              <a:rPr lang="fr-FR" dirty="0" smtClean="0"/>
              <a:t>tensions</a:t>
            </a:r>
          </a:p>
          <a:p>
            <a:pPr marL="285750" indent="-285750">
              <a:buFont typeface="Arial" pitchFamily="34" charset="0"/>
              <a:buChar char="•"/>
            </a:pPr>
            <a:r>
              <a:rPr lang="fr-FR" b="1" dirty="0" smtClean="0"/>
              <a:t>veiller </a:t>
            </a:r>
            <a:r>
              <a:rPr lang="fr-FR" b="1" dirty="0"/>
              <a:t>particulièrement au risque de court-circuit</a:t>
            </a:r>
          </a:p>
        </p:txBody>
      </p:sp>
      <p:pic>
        <p:nvPicPr>
          <p:cNvPr id="2050" name="Picture 2" descr="http://www.remanence.info/sites/default/files/pictures/mesurage-verificationB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516" y="2132856"/>
            <a:ext cx="2095500" cy="1571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04271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71438"/>
            <a:ext cx="8507288" cy="1054100"/>
          </a:xfrm>
        </p:spPr>
        <p:txBody>
          <a:bodyPr/>
          <a:lstStyle/>
          <a:p>
            <a:r>
              <a:rPr lang="fr-FR" dirty="0"/>
              <a:t>BE - </a:t>
            </a:r>
            <a:r>
              <a:rPr lang="fr-FR" dirty="0" smtClean="0"/>
              <a:t>Opérations </a:t>
            </a:r>
            <a:r>
              <a:rPr lang="fr-FR" dirty="0"/>
              <a:t>spécifiques : </a:t>
            </a:r>
            <a:r>
              <a:rPr lang="fr-FR" dirty="0" smtClean="0"/>
              <a:t>Vérification</a:t>
            </a:r>
            <a:endParaRPr lang="fr-FR" dirty="0"/>
          </a:p>
        </p:txBody>
      </p:sp>
      <p:sp>
        <p:nvSpPr>
          <p:cNvPr id="4" name="Rectangle 3"/>
          <p:cNvSpPr/>
          <p:nvPr/>
        </p:nvSpPr>
        <p:spPr>
          <a:xfrm>
            <a:off x="467544" y="1412776"/>
            <a:ext cx="666079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BE Vérification </a:t>
            </a:r>
            <a:r>
              <a:rPr lang="fr-FR" sz="2400" b="1" dirty="0">
                <a:solidFill>
                  <a:schemeClr val="accent2">
                    <a:lumMod val="60000"/>
                    <a:lumOff val="40000"/>
                  </a:schemeClr>
                </a:solidFill>
              </a:rPr>
              <a:t>– HE </a:t>
            </a:r>
            <a:r>
              <a:rPr lang="fr-FR" sz="2400" b="1" dirty="0" smtClean="0">
                <a:solidFill>
                  <a:schemeClr val="accent2">
                    <a:lumMod val="60000"/>
                    <a:lumOff val="40000"/>
                  </a:schemeClr>
                </a:solidFill>
              </a:rPr>
              <a:t>Vérification</a:t>
            </a:r>
            <a:endParaRPr lang="fr-FR" sz="2400" b="1" dirty="0">
              <a:solidFill>
                <a:schemeClr val="accent2">
                  <a:lumMod val="60000"/>
                  <a:lumOff val="40000"/>
                </a:schemeClr>
              </a:solidFill>
            </a:endParaRPr>
          </a:p>
        </p:txBody>
      </p:sp>
      <p:sp>
        <p:nvSpPr>
          <p:cNvPr id="6" name="Rectangle 5"/>
          <p:cNvSpPr/>
          <p:nvPr/>
        </p:nvSpPr>
        <p:spPr>
          <a:xfrm>
            <a:off x="467544" y="2132856"/>
            <a:ext cx="7992888" cy="3693319"/>
          </a:xfrm>
          <a:prstGeom prst="rect">
            <a:avLst/>
          </a:prstGeom>
        </p:spPr>
        <p:txBody>
          <a:bodyPr wrap="square">
            <a:spAutoFit/>
          </a:bodyPr>
          <a:lstStyle/>
          <a:p>
            <a:r>
              <a:rPr lang="fr-FR" u="sng" dirty="0" smtClean="0"/>
              <a:t>Ces </a:t>
            </a:r>
            <a:r>
              <a:rPr lang="fr-FR" u="sng" dirty="0"/>
              <a:t>vérifications consistent à effectuer </a:t>
            </a:r>
            <a:r>
              <a:rPr lang="fr-FR" u="sng" dirty="0" smtClean="0"/>
              <a:t>:</a:t>
            </a:r>
          </a:p>
          <a:p>
            <a:endParaRPr lang="fr-FR" u="sng" dirty="0"/>
          </a:p>
          <a:p>
            <a:r>
              <a:rPr lang="fr-FR" dirty="0"/>
              <a:t>● des examens visuels à partir de schémas et dossiers</a:t>
            </a:r>
          </a:p>
          <a:p>
            <a:r>
              <a:rPr lang="fr-FR" dirty="0"/>
              <a:t>● des contrôles de l’état des </a:t>
            </a:r>
            <a:r>
              <a:rPr lang="fr-FR" dirty="0" smtClean="0"/>
              <a:t>installations</a:t>
            </a:r>
            <a:endParaRPr lang="fr-FR" dirty="0"/>
          </a:p>
          <a:p>
            <a:r>
              <a:rPr lang="fr-FR" dirty="0"/>
              <a:t>● des contrôles de bon fonctionnement </a:t>
            </a:r>
            <a:endParaRPr lang="fr-FR" dirty="0" smtClean="0"/>
          </a:p>
          <a:p>
            <a:r>
              <a:rPr lang="fr-FR" dirty="0"/>
              <a:t> </a:t>
            </a:r>
            <a:r>
              <a:rPr lang="fr-FR" dirty="0" smtClean="0"/>
              <a:t>   des </a:t>
            </a:r>
            <a:r>
              <a:rPr lang="fr-FR" dirty="0"/>
              <a:t>dispositifs de sécurité, tels que :</a:t>
            </a:r>
          </a:p>
          <a:p>
            <a:pPr marL="742950" lvl="1" indent="-285750">
              <a:buFont typeface="Arial" pitchFamily="34" charset="0"/>
              <a:buChar char="•"/>
            </a:pPr>
            <a:r>
              <a:rPr lang="fr-FR" dirty="0" smtClean="0"/>
              <a:t>les </a:t>
            </a:r>
            <a:r>
              <a:rPr lang="fr-FR" dirty="0"/>
              <a:t>dispositifs de protection différentiel </a:t>
            </a:r>
          </a:p>
          <a:p>
            <a:pPr marL="742950" lvl="1" indent="-285750">
              <a:buFont typeface="Arial" pitchFamily="34" charset="0"/>
              <a:buChar char="•"/>
            </a:pPr>
            <a:r>
              <a:rPr lang="fr-FR" dirty="0" smtClean="0"/>
              <a:t>les </a:t>
            </a:r>
            <a:r>
              <a:rPr lang="fr-FR" dirty="0"/>
              <a:t>dispositifs de coupure d’urgence</a:t>
            </a:r>
          </a:p>
          <a:p>
            <a:pPr marL="742950" lvl="1" indent="-285750">
              <a:buFont typeface="Arial" pitchFamily="34" charset="0"/>
              <a:buChar char="•"/>
            </a:pPr>
            <a:r>
              <a:rPr lang="fr-FR" dirty="0" smtClean="0"/>
              <a:t>l'éclairage </a:t>
            </a:r>
            <a:r>
              <a:rPr lang="fr-FR" dirty="0"/>
              <a:t>de sécurité</a:t>
            </a:r>
          </a:p>
          <a:p>
            <a:pPr marL="742950" lvl="1" indent="-285750">
              <a:buFont typeface="Arial" pitchFamily="34" charset="0"/>
              <a:buChar char="•"/>
            </a:pPr>
            <a:r>
              <a:rPr lang="fr-FR" dirty="0" smtClean="0"/>
              <a:t>la </a:t>
            </a:r>
            <a:r>
              <a:rPr lang="fr-FR" dirty="0"/>
              <a:t>valeur de l’isolement, de la résistance de prise de terre, de </a:t>
            </a:r>
            <a:r>
              <a:rPr lang="fr-FR" dirty="0" smtClean="0"/>
              <a:t>la continuité des conducteurs </a:t>
            </a:r>
            <a:r>
              <a:rPr lang="fr-FR" dirty="0"/>
              <a:t>de </a:t>
            </a:r>
            <a:r>
              <a:rPr lang="fr-FR" dirty="0" smtClean="0"/>
              <a:t>protection</a:t>
            </a:r>
          </a:p>
          <a:p>
            <a:pPr marL="742950" lvl="1" indent="-285750">
              <a:buFont typeface="Arial" pitchFamily="34" charset="0"/>
              <a:buChar char="•"/>
            </a:pPr>
            <a:endParaRPr lang="fr-FR" dirty="0"/>
          </a:p>
          <a:p>
            <a:r>
              <a:rPr lang="fr-FR" b="1" dirty="0"/>
              <a:t>Les vérifications à caractère fonctionnel relèvent des ESSAIS</a:t>
            </a:r>
          </a:p>
        </p:txBody>
      </p:sp>
      <p:sp>
        <p:nvSpPr>
          <p:cNvPr id="3" name="AutoShape 2" descr="data:image/jpeg;base64,/9j/4AAQSkZJRgABAQAAAQABAAD/2wCEAAkGBhQSERUUExQUFRUUGRgVGBQYFxUVFBUYFBkXFxcUGBcXHCYgGBojGRUUHy8gIycpLCwsFR4xNTAqNSYrLCkBCQoKDgwOGg8PGiwcHCQpKSwpLCwsKSksKSksKSkpLCkpKSkpKSkpKSkpLCksKSksKSksLCkpKSwsKSwsLCkyLP/AABEIAKQBMwMBIgACEQEDEQH/xAAcAAACAgMBAQAAAAAAAAAAAAAEBQMGAAIHAQj/xABOEAACAQIDBAYFCQUGAwYHAAABAhEAAwQSIQUxQVEGEyJhcYEykaGxwQcUI0JSYnLR8BWCkrLhJDNDosLxJVOzFmNzg5PSFzQ1RKPD4v/EABoBAAMBAQEBAAAAAAAAAAAAAAECAwAEBQb/xAAnEQACAgICAQQCAgMAAAAAAAAAAQIRAyESMUEEEzJRM2EiQnGBkf/aAAwDAQACEQMRAD8A6Yq0NiV7B/EKKShsT6J/F+deXWzrILa1Oq1ClTrVBTdRVO2qPpn/ABGrktU3af8Aev8AiNFAYE66/rkK9sJ218a8ub/1yFb4MfSL4/A1QQJxNqGDG3nynMhG9TBXd4E+uhrm1rg7Nu0qEknUHedSdYE76fMmnPT4Um2vg+stsm4ssZ+Kk7m8jrS68jsT4nHX3EveA9Fgogb9+gHKTTXotdz2C0k5rlwyd51gewUsbo0EVrrPBtt18qogFbeVhr9VoJ7ppv0awXVYS0pmWUXDPO4M5HtqWbjx0Nju9my1Iu+tFrcVx0dBMBRWHGnnQi0bhRp50UgMHtbh4VIKrm1OmtnDAB1u6QuiwCY4EnXcaSYn5VVHoWCfxOo9wp1ik+kK5xRf6wGuZf8AxIxNxwiLZtltRmDnnxMcuVD/APaXGPfW1dxXVBhJe2gMaGNFGbU6edVXpZ1YjzRujqxqC/tG0np3EX8TqPea5+/RnEPfUFsbirDLJu2gd+6ILRpx3mtdpfJffa8Fw65beUMWvOAZ4rOXf3an1Uy9P9sDy/SLdiOm2DTffU9yy3uFLcR8pmGHoref90KPWxofbHQljYCDD2bbyO3ahlYcRndVYaevvqhYvZVy1fWy1vtORlmO0C0b1HdzNUj6ePZOWVovFj5UOsuoi2IzsqyXBIzECYUd9b9Ix2FHO4o99VfYL4d8QgVSGR0GeMob6QKDCmASSNw58qtO399kc7q+wj86VwUZKlRoZHNOxk60NiF0o1loXEjSpLssyvMO234K6Vs/A58GEBglFIPIqAQfWBXNj6T/AIQK61sNYtJ4D3Cuz+pzr5HNsf8AJ8+Mxd3ECEtswzIJz27gAzroN09oGRIYHjVot2mUG0qGLl45ixlm0F182gmQoU9zU92kvzd/nK+gYW+PucLvihM/hLchAXU/24jgLZujvLlLZ9lv/NWTbG4pEGDS6/XqSoDXXDd+ZLc8+Bobo1Zd7QZrhkBbX/ojIR5Nn9Zp1h0i5dH3lb+JQP8ATQ+xW7NxYjJeuD+Jsw9eato1E42evEu3n+c1LbwqjcIPOT8KmC93HL58q2QbvvTB/DvPhSuURqCMO1GKaSrtUD6pPsr07ePBB5k1J5IjcWPVaspB+3bnJfUfzryl9yJuI1zgbyBJgTzO4eNQYk9k/i/Op1ofE+j+9/7q3kxElTLUCVIpqgoQtUzaJ+lf8R99XJTVKxx+kf8AE3vooVgt3eam2cPpV8/caHvNqfGkG0OkpSRa37g3I07dIVK2dJeFUsSAAJJOgAjeTwqp3PlFwiOVyvc19IKAvlmIJ9VUu/tG9eIF27cKMVzBdYA3kJImOArbbWAwjJOHu3DcQkNbu2+rZl4MIZgWHEaSNQNDK8bWwuVPRd9t9KbGIwVy3ZJFy7ltBCIaLjqjERoQFJO+rBjFClhuCiPJV/pXC7V4qauvRXpj/g3mkGQrkyQTwY8R38PCpZIOh4STZabVwEAjcalWoVFTLXIdBMKLwE5BmieMbqEBo7Cjs0Y9ispeL6KfP7i2+sOQMxYhFYWiFHZmRq2YHXkNNaY4T5I8JbKZ3uHgBmUAntEkZU3zlO/3UPhb2LkrbvWrSzvyWzcjNr6R4DId3E1Ydg4+6iMMTdF5iVIMAZeyMwGRftZvKK7k5KOiGuVkdz5PNnKZOGLkxqxdxCwoGrAU1+fWrIAlLSgAQXt2gAJG4cBHupHt7ZdrEX+sJuEQgKS+WUaT2cwEMvZOlA4TothlIi1mIy6kLJKh1k6GZD694U8K1N9s1/od3umWEX0r9jwDNdPGdF8B6zUeE6bWXuIitc7TBcwsMlsdkuZZuGWW8NeNCWtm2rYEW1WI3kjdb6ruB+jOU85PGsbEWE3tYXd9j6q5B6RO5YXdu0o8Ua2P8Qc53zu18qpm29m2nx0nrOst2xGq5IMvymabp0lskx1ivqNZWBHHThu18KqnSfpPeGMRbLW+rbq1uHIhbtsVy5t/oiqU6pEmxjhuiFmwV6tPRZXMkseydDJPjQm1hN7DD75Pqy/lS3ZG18Vdv4frLzMDlNxQAA2YG5BA4BI9tMdon+04fzPsNSy2pU/orjpxG7Ghry5uyN50r249E7JsSS53DQE7u8+que6LAVromxJJdRMaAE7vVV1wd91UBVmBG4ndVds9PEtW8/Vk2hqWfIgM6AloJjdAoc/LHa3AW5O5Rnue4fCnXuSQj4xLjeu3WRgV7EENK6QfGvMPgFQKAvaRBaU6k9qCE7woANUHHfKK1u2t7KQpeFzIxDlYmFLrIEiiMP0vxT9WRnPXW7l1MqWwV5sZBLHLJAB4b6yhPyZyRferU8NCImNSlv0mJ720r1mPpEbvpD4nS2vkP1vrn21NuYlLbP8ASFAiwxdkUgEaDKIJYkcKpWP+ULEC63ZtmSGIY3Hg8B6Qnh6qdY3IVzSO6O2TewBHZkkf3lzUnyFBYzallEY9bb0+iHaBgD0joeJkVxrYm2MTiTJZEFsypW2hJZjOpcNP+1PdpG+cVZwIxF1jKtfbRQrGXdeyI7IMeNF40u2ZTsvts5lBGoIkHmPOverNSdcg0zKO6Rw4b60+dp9oHw1riOg9FmvaCvbUcMQlosvBt089COc1lamAtgNDYg9n974NRC0PivR/e+DV1eSJEtSrUSVItUATIapWOb6R/wATe81dVqkYo9tvxN7zRiCQr2xihbS4xMRMeJ3e2udHGEeHt86u3S+3msnUQHUnwBM+eoqjX9m3QYysAd2h186pryT34CLeNFG7Xui4qOhBdRBI1JHCY4il6bOb6wI7hr5kivLlrIJn16VtA2aEVI2NeAOxA09EA+uob6kxB39/51PszYd2+8Jl0BJLGF4cYOtZ0BWXrovt8XEVHnONA3BuQnnHuqyA1ROi/Rx7V4NcvW4WcozE8xxgeqrt1qDfdT1f/wBV5+RJPR2QbrYShpnhv7v10jGMtcLpY8gAZ7tFqRNtIqw/WDfByuPfAoLQXsrmMxZsX0vWsI94kXFbq9SxcW4doVssBYAIHGhsX8qTLmAwZH1QHYKZHpZl5cNPXVj/AG7YUytpp5/RDmPtzuJ4caHu7UssxY4a2Sd7NlLHxJtn310Ry12iUo30yqH5TLzR2LVuZMCSY3yGB4mgb3SXEXi0ZoDfVN1gVMAECT41e022o9GzbXy/JRW7dILh3BB5Mf8AUKf3vqIPb12c6GBxjjS1fMg/4LxMCNSIAnN7KmTorjnn6G4JLEHMiRmho9IRu99Xv9s3TxXyQD+Zmrw7Uu/bb1W49lsH21vfl4SB7K+yrW+gWLaZCod4JuCc0g6xM6z7KIwXyb37R6x7toKrLcKjOxOTUCcoEnx409O0HP8AiP8AxuPZmrR7xIMsTpxJPfvJ7qHuzl2CWOMYhuKwFmwAURQ28aEkndm1OgifXSDFYk9fbYxoCPYfzpjh1VyFYZp0BEypHw/pSvGYYfOUUEgZSZMiNG5+FTjduy2klQSNoZmChdSQAAefiBTzEbGbqHS0RmuQrM5MBPrAQOIkc+1v0pdsPB21u52uDs+iCV3nSRAB3T66s6YxPtD21ObpjpWV7pD0QuYjD28Ol1UVTmckMSxA7IAHAEk7+ApVgfkmCMGbETHAWo85L/Crx+0LY4n1GtDte2Ofs/OssskqFeOLdiPa3yfWsR1Qe5dC2lCKq5AOJZjKnUkk+dWC1s9Va0wkGwnVpyCgFdRx0NQ/tleCk+qs/ax4W29v5UPcn9hUES4jZVp7YtuuZBEKSfq7txFCWuiuEUyMNZk8SoY/5pqb9oXDutN6m/KvfnGIO6y38DmtykHiiexs+2noW0X8KKvuFSMk7xPOdaFy4o7rTfwfnXvzHGndbb1Wx8aG2Yn6och7K9y0OdlY3iCPFkHuNQtsvEnfdQeN4D3UaYRgLfcayl/7Bvf861/6x/KsobBotSJrx9Z/Oh8T6P73waiUobFbh+L4NXT5IkaGtwaiFKNsdJ1stkVesfiJhV8Tz7qcBYgao19u0fE++sxXTW/uVbY56EnwkmPZSBtsOQ0kBoJ3Rr66pGLEkzfpIR1TT9oH/NWmB+ltKWgzIM8xpPmaqm39r3LjQSMu8BdBPM98zT7ZGLm2SDAJBjucT78w8qTJFot6eSugvZ2ChiT5UViGA0Kzr3RWWH0qZ2mZ3afl8Khvydqiq0KeuDz9EQBPagRpUVrOVzKCqrwmC27Ugd1NA6m2yghTBABifGi9n5TbSR6Q7U8DvIPeCCKJDIqFCYR4ET6OuvMn8vbW6bOufot/7ad2RG6p1NJyJUJF2PcOs+wn8qsibEFyyrOxzEGYAAGXiPVWimrDgP8A5f8Adb/VRTtm6OZY3GpZYB2K5twjMTG8ALOuq6d9J/8AtFcZwERcrSQWkMRIAMd8j1ir/s7ozaxLlr9q3lAhILEtmglmgLroNJMZRTaz0TwSXP7hSx7UlSd0GSSd86+dXXBL9k93+jklnpLedis2rY4MwJB10jnzqwLfc4O6/ba/bbIMqnKxY9jKsknTf4GuiLsnDWnBTDqrLEMqoCNDEEmRGu7nRDY1OI79XQRoTz03xTcoVXEVRldtnNmTEfMFfqbpxBfqyqqcxjtF8pUgLl08Rvr2/h8QdnqWs3ExBYpoGzwJIcgcwIiONdFubZtrva2N++8o4T8Y8qmuYtOsRD1ed9QucZ2ESSs6kb91BSX0Fp1VnEcTsjaAQDLinuMSBAuhQAASe+i9ndE9oWyXKXZZGCZiM2doyyCd/wCtK6+NpI2J6rsF1Bbq5ObLG+OOpFB3tuLeUNaZWC3ssgMCpVSSCGidSOFNz+kTlHRRdmJj1xI+cogUZlJAUblJnSTGYCrNjdlqu07KrbBU2ScpdhJIbUkAkeGu6t8Y8kk7yHMx9wnyphjf/q1j/wAA+5qlk+X+i0egt+jKnX5rYkc3vMfhRNvYJAgWsMP/AC2b2m5TsWx3+s1nVj9E1zXZUVLsd/s4ceFkfFzUq7Muj/EtjwtWxTDqhyr3qxyFYwANn3f+f6ktj/TWfs9+OJueRtD/AEUw6schXhQcqYFgH7OPHEXT++B/KBXn7LTjduH/AM298Ho8wN8Co0xCEwGUnkCCfZWswJ+ybXF3PjcvH3ua8/Y9jiAfET76YTXtYwuXYuHmcizEegv5VKuz7I3Wx/CPyow1rWMeLZEbh6hWVMm6sogFts60Nidw/Efca3EysEROsiZEbhroZikPSvaxtWwqmHYk+A3E+P8AWrpW6J3SB+kPSA2+xajOd7Hcg+J91U9Ly/WYlt8wSJ3z360Pc2jlPbEn1+fjRWExltt0D2V1RgkRcrPDYLahv8sjzB3eRFeX8FI7+Y/rTB1kRQTOeA1qtWIUzbmGNsiQNZ1G7Qz5b93fW+wsW2QhdSm9ftITOneGk/vU529gDctsQpzATEHWP6SPOq7sK8Ld2XOUZTvBG8ipTRTG6kW3A7SDLoe7XQ+BHA1NdxBggEDTXju4e2qltLaCh5sat9bXskcvGiNlbV6ww7i2I4hmInhp4b653jdWdXvJPiy59EsAXJuuAYlVgHXmdePD11LtS3kYR6LlQe5uB86Z9HcfhrdoAX7WnO4imSZJIJBGppRtLaSOpCEXG00U5gNd7MNFG7f5a1FpgcrYbbOlTKaWPtJLajO4kAbtST4DdVY2/wBKWcFLUqvE/WPjG4d1LGDk9Ac1FFyxO27NuczjTgO0dOGlFbK6f4drZtvmtNlYKWEq0gxqNx13H11zXCWwAMxEL6id5numoMfiIca6bzHeIgVeOKiTyF0wWFW8WW3fvqe0wVWbKJkZhlaIz68DwNXDZOJazbyNnuDMzZn7TAMSQMzNOgMa8q4tbxJChk4HvDA8CCNR/vTtts7SKFF+czEQUOaBOgYrIOu/fuqjiqpi8i77Q2BZvXncq8ucxBI0zIymBm0knOO9RWn/AGOsGfot4Ybl0zIq6aGIK5hyLNzqrbLOPjIgv5REg2iGLFtSWK9omSJJ3+NCfsLaLnW3iJI4TBzQdyn7rx+Lupkl9getl7PROwc30C9rPugRnykx2NIK6cpPOmZsqHttkhrZYrJYntTm3rugnSuUXOjeNBJa1iTOaALdxo+tuAiAINQnY2KBj5viZBUmbTLpMwAB38aPFeWC/wBHYrjBbovdnPlZZLGQGIJHrA9VB33RWABtgM5uE59MzEZmMty3+PfXKMTsDEMSRYxC7wR1b6hiJgR+ooxuj91EFvq7zLlghbbgku+Y6QdQqqO7TnQ4xV7Fk2/B0e7cRjoytAfcwb6pHA002msbVwx52GHsf8q5r0R2Pet31d0uquS4O2rhVkqABIgTvgd9dM2w0bTwvfacerNXPkf8tfR0w6LaK9rVDpW1cpUixN7IpaJjhz4Aesiqm/yiqLzWVQs6SCIMdnfqTVm2qfoj4p7XWuFbVxDLjb7IxU52EjkWFWxRTf8ALoSbaWi/3fldtxAWDzyua22b8ojXs2V7Yj7f0e/dlzDWK5c2DHFt/dXgwYO5p8qeoi2zpl/p4z3GsZsx4lSpXsjPo2SDUGz9qLabNblTBEgqZk9686onR8RfPcr/AMpFWWyP15mi4oKkXDD9KndkWSJIEgLx56GfKmmzukOfFXMOywyIHDDiDAIPI6+yqn0etZsRbHeT6gTRmwHnauKPJAPWUNFwXGzKWy9zXlZbNe1GhyS3urK9QaVlMLYk60LJJgDUnkBvrmu3tq9deZuHoqO4T7ySfOrf0qx4t4a52gGaFUHjJEj1TXPbe0FcwVAbnz7xXXij5OfI/BE5VtNxqC5h/wDeicdhZGYb/wBa0EmII0b11cmSLjLq7mJHI0fhNsLueQfYaDUg791TLh7Z+t7qJhuuKQgnMIGp7qr207LY05UTsiQLp038OZG6jr2HGUIm5jr4L/U0ywmGCKAKNGKvg+iF22PqseckeqRRuG6IAPndz4IYGm8yR8KsXfQuIx0ejqaHExJjOkdxLAVBbMaC5cUO7eAIie86VV7t+4+jMSN8bhPgNB5U1KyczmfhS/HkZHgwYPs3j16VOeJdoZSFGKxAGi0Nh7o7U/W08P0ahzVvh8OWaOE6/lUtIG2wh3LKAASd5gaaaVBesnNEdqAAvGWMfryq54DZXZGZiPujh3UzHRRWz3wB9HIA1kkKrRy3sdaksr+i3tlDwmzLjW7jBW7BAZY1gg5iO8QNO810zouVvYNLruQRNs6AksmgOXeQQBrQ2A27csjJ8zZgTqesUg6ougYaCXB38DyNWLZzpdRbgXJmXW02WU1PDidKEk2thjSejzYoMmB9a3/MYppg96fuey2x+NVzGdIhavFBZvaZNUFrKZzMCJM7lcd0d4rS10zUAEpiRAmclvcLecnQ/wDLM+GndSqDQzkmWjEb/K7/ANJBS/H/AN63j8BSxumNoTm68RmmbPJFLzHipPcRRe0dr27ZVrnWQ+WCLTOxLAGCoGjHlSTgxlJfYTYw6EEs4U8spM981Bh7CEM5cDeAMpMwTy3SfcKlwW2sNiEfqPTRc8OjL2ZIBGaJmDupgdnotsDLqBxnfG/40fbaiK5JyFD+j5r/ADCitvj/AIpg/wAF3/VQb4hSxQb1ZQf4l/OjOkA/4pg/w3f9VTh3/wBKMttvdW5rVBpW1KED2wfoj+K3/wBRK4NjlLYu6ACS1xoiCZmYgkDhzru22j9EfxJ/Op+FcVweIjE34MSx1hN4Y/b03nlyquO/Ak+hdfuG2xDgg6EAxMHdOumlaJj110j2z+VZjMaTda4pExHbVOGkQBBPlQ93GswghI5hFUjzAqqjrfZKw3YD/Ssfuv7Qas9n8qquwD9I34W9xq1WhpRYyLB0SH9oB+yrGo+hz5toY08jl9TZf9NE9Dkm5cP3CP4tKC+T582Kxrc3n+J7hp5fEy+R0O0akqG0almuYqSodK9rRTpWVrZqOXdP2B6oEajOeG45R7xVKe2OE+VOulm1esxLgAkL2By7MzHnNJXJG/Qd++vSxqkcUnbMt7RZPSEjny8QK2Z1bUbjwoZnn0R5movmcagkH1g+Ip2hQxJTdqOVEIoYSvmOI8qWLiiPS9fD+nnUouAkT66UI3wF/K2uoPsNMziartq+RxmjRj5G8DvpkzBWKxPM+VBNiuQmsW0p1LA95IqTr7S/WXy191NZiK0jMwkdkanwGseygdopFkzvOXX8Uk0yt43OStsTGpEiY5nkKV4i/wBcAoEKpnx1j1ampZJpKhoqxRZsSYAJNWDZWy4IZ/JeXjUmFsKmijz40daNcD32dCVBto1Y8IYw178be5BVXN3KpY7hVltN9BeHJyP+n+dAYWtZJM5iPM/CsAcbnb+Jq9FlokFo5wD8K1Ntvtf5RSWxqRIGuH67HxJPvqZVf7XsU+8V7g8EzKTmUQY9E/ZZvtfdHroz9nvB1QwCfrDcgc8DzitykCkC5X45T+5b4iD9XlpUxZyBIUkQRI3FdxA5ip2wF0aZVeMw7LGexEntKOdQC632D60/OlcpDJIjFxkGiosgJopGkkgeluBJMd550cu17x0OUjd6LA+1jQN+8dOyw9X51N845hh+6fhNNzfERRXJhDASpgSXTXjvFF9IR/xHBnuuj15qDsuC1sa/3ibww494onpbPzrBETJZxpE7uAOh30IdjS6LfbOle1FhicizvgT4xUtIMK+kl3LYYjgQfVJ+FfPGA6XX7LtcTqwz+lKKw1M7nkDWvoTpNbzWCu7MYnlKvrXAtodCb1knio3NpBHwroxNLsjkTfQvxm22uOzuqlmMmIUT4AQPKjcDiGurdjqkCWzcbMUtlgpByr2e00xpS+5sxgdfVUuFJQXJt27mdCgLz9GTuuJG5hV30RV3sZ9G74Z2gRpz5zVttNpVO6PWijGY7QB0M8dx76t9ptw40su9FIdFr6GHS83IL7DPwpV8lepxJ5m3/wDsNHbBulMLi23ECPOCPfFBfJOOxfP3kHsY/GjP4hXyOi2jUk1Faat5rmKky15XgNeVgnC8ffzXbhDdkuxHgWMa0C6CeBPrqI3GuHTRaJtWwNF825V6qVHnvZrbsFjH6FbGyRvFbNjAohaEu44ndRMEtbHKluJwxXVN3LePZuqQYofePhrUi3u4+z86FowCuPYb0Y+ENUo2qpG4+Ea1LetA6rE8q3sbtdPGtRhLiWZ3GgUHcIAPmfMVc9lbMcYe3PFZmCRqxGpA8KrG0SJzDgwPwPw9VFNiWCmGZQdNCQNdPjU3Gxk6AeiV828WJ060MpH4hIPrC1Y8PsjqrRZjLEjduFVfFI9prd7drKmZ1txPvFXnaFybQI4lT7zUMi3ZTGxclFWqEQ0ZaNRZYMtGnXXBbV+TEXR7Vsn40jtGm19QyYgHUG6g/wDxWPiKUIy2Vmy6GRrCmYB0JYR41virtx5RYEDt6k5p3aldOO7nVPTY1lWkdahn6jkcSdIYRvjwVfO0YDa9tURXzFkULnIJYxGrcyedPSrTFt3snwSZFZWIDSdJXcbbAceJpgNzQZ0bd3oij16+qqti7143Ha1iVykkqrIunYOVSSoPpSPA8TWxxWL1gYe6O1ELBOigbmMEgt4ZO+tw/ZuRc7Bgvu3XfPUR7qS4UoD9IGiPqkA+2lj7YxK5s2FVozn6O46zDKsiU4ghhxid1Tp01ZSetwl1YnVWR4CsEO+J7TDXiDNK8bZlNILxi2yUAL6tBmDp5eBqTEW1B7DFhzIy60desjr0E5gc76wcojKBBGmrUHteFYQIkru7zSSi0gxabZra/vLP/iJ76I6Wx84wB/75h7FoLAYpXv2wN63FB8j/AEovprpcwB5X49YWlh8h5dFqw9wAca3+dJ9rypY94KJM+QJ91DbNfRz96ulYES9wZ7Vsi5bKg66EcDpy8pqtXdgsQYLn+Fh7AKPx9+QADx1E9x30fsQ6HxFJPDSuxozOGdJMTZt32trlYqxUx2SGBIKwBvkRShsZb4oR5n4kVPtq2rbQuMH1bFXZXUMv0pObdEa8+Bp8cN1dsQ1xgBqFUPP3oEzrrVlDRFytlewu0bStmAbw0PuNNrPSMHcp5+QoD52hZieyAW7Lq0iFEymoJnWDEUU5sZJy2ZDZc3VldQSNwYQZG/uo8DcmWjAbfQYS5bJOe92hvjKnaJGmuoI0OlNvkm/ur/41/krkfzy584zEn0iBuiBOkHSPzrpnyWY52vXVJ7PVzlAAE5lEwBviRQydUNB29nS80EGp0uTUArcCuU6Aiayoy1ZWs1HBEBOi6D9amvLrcF3D2nnUty8BCxvnyiNPbXgWvU5HClYEUmvDbiiCKjvtqO8UlhoGcGNB+j+hW1lzuYeYrC28c4+ND38Qdy6d+8+Q3CsYlxN9V3mKFfaM6Lr3/nw99QlANTqeZ1PrNaO0x37v0aNgN2BIMneDWW8WzqqxqNSeGm6tbKmY94n3GoFxgtZhv14cayAybGMSokiAd3KRVwW5OFtfht/y1SLG1B1gLqMn1gNCRz8ateAxqvhwi/4bZe4rByke7yqOX9FMYZaCkcj7D+VTW6CU0Vbaudlw2zwpqrzauN9q6xHgGyj2IKRteyqTy3ePAeuKdNYyWEXlE+OpJ9ZpWFA4ucwfUfeNK3V15iicFhVuD0iGEkzlCx3cSe6ibmyIiXAUmAWBCzy4+6g0+w2BogNTDDj9RR+zdiKxBYSCrd4LA5dOMag0QuxrZ9E3FEA+lO8sB3fVPDlQ4s3JCtMPyMeEj3VKFcbmb+I/Gi7uyyCAjlpjUgCCZIHDgKGGbmPUfzpdobTI7OLui4zBtQAkwp+9G7w9VT3Lz3CC8GI4RuofDk6mN7HcdeXEDlzqdbvcff7qM27YmNKrCcCo6+zAElwSY1MA1P03/wDszyxCe0ioNnvN+z+I/wArUT05X6PDmD/fpERo3CZ4Vse5IafxY0NsA5uJ9tCYBZRhJEsdRv4c63RJALTmH2WYDTuBAPmKX7OwzZ2fMQGGXeCBGsgEQDu516KOTYdircRxM6nSTA4xTHYw0PiKWNZI3tmJMzlCncN8b6abK0XzqWTorDs+crna2i3fff8Anary4gAQYXUkj7Jmd1JekHQLG4bFvdtWjdQObiMBmBBJIzCZ0mKXYjb98E9bhVnicrqfWJopp9E6a7Ddl7U61bhLEwyhZABAkbgpHDf8a12liUCiftLw36nTWaUr0gQAgJcUn74df4WXhrGtSft600T9qWlI7J3gZDvgmNPOnQoBexfWX51MEgSZICggAch3V0j5JR9PeP8A3Y/nH5Vy3Bmbs97H1zXVvkltnrMQ0aZUE95YmPZUsrsfEdNFbVoK2rlOk9Zta9rVzrWUA2fPd2/x5a/nTCxdDAEUK6ZRun2aeNQ28TlmFPrBr05HEg9F1NaYmxmU8OI8fyqK3tJDoTB79KJ6wEbxSjCUYgzrvWsFwEwwg91G4vBhjIMH9a0E+HywDrO7u7+6iKQY6yfL21Dh3+o247jw14+NMGtSI9RoR7II8dfCsAgbDZA0sYAJ7zS2wGckAFidYAJPkBT+0JGVxPxph0TwC2r7XBqsQBxEnX3e2njFydLsWUlFWytWtiYg/wCDc/hI99Ptg7IvoTmtkLG+V08YNdHsmw47SjzGU+sUvxOzrIYlWdSeKvB9lJOEo6kqDCUHuLsrW0UvWgCtpnB+sIZR5ISfXFSbOxBdAzCDqCN24kbjTu6FA7TZ/wAWXN45lAPtpZcxEtl1IUbySTruEnwqE4qtFlJ2bE5nRPvAn16fE+VWDbZbq+xE5hv0G49xqubN1cNzYR6/9qsm0j2B4/A1BlkBWdvsgi7h7wETKslwDRmOjRuCnhwqyLgVylmAyEBw0ZcoiSDEa+VVm3I3EjwJFG4baN1NzSORAI9kGjcQLkNtlbeTQW3tOBIAW4p0Zte/kd9MsHiNPRbconSPrNOkzvPsqmtgLTRmsoYju3ZoGs/bb2chReylWwCEa4khfsuoKgDNB46E6Rqx36Q1x+xd/Ra0uxv7vHS2w3HvI0pdi2lp7gOHAATpUF3alzK3V3LWaCVzKy6iMikTERmBPeDWYi8WgsRmhc2XdmgTGp0meNTnGlY0Xs3wF5MrBkLHMYIaI15calum3AyZw3EGIju48qSbA2pcTHXrNwytxettDcp5iN0wCJ+4edWPaPDs5TrI/wBqMoWrBGVaIdmn+0WhyLfyPRPygj+yKd2W4jTuIidaB2FiluX7TLu7f8rfnR/yiCdn3O7If8wqUfkir6Dhss5OzcuTzMN7xQ1vBXU0Uow3nMCpnuyzTjBtNsHmAfXrXoSmU2vIOKYnIuzBtr4hx8RTXZ4IWDzrcpW9sUXNtUzKKRK4oHEYRW9JQfEA++jqielQwkxPRjDXPSsWz+6PhSnE/JrgX/wQv4SRVuIrUimTBSKfs/5NcHZYkIzT9ozpy3VZsDgLdpcttFRd8ARJ5nnRBWsHdWbsFUbitprQGvaBj121rytHbWsoBOInXf8Ar9TQV7CieNZWV6T7OLwCX8MBzoRN8f091ZWUQEpxLKQAZ8aIvdtZPA8K8rKATLDHUcqhn2T8KysrGN8NqZ7qd7BXQnvrKyuv0f5Tj9Z+IsKejUWzhN2DqJXTzr2sr0PV/iZ5/pPyoT7Z2i/zt0DZVDIIAG4lQeHImgUxbdbfGnZgj1EfCsrK8H+j/wAn0GVU4V9B+BuFWsgfWYA+2rJtI9lfH4GsrK5JFUAqum8+/wB9bYTEFmIMaVlZU2Mg5akUVlZQYxv1QrZLY/WlZWVgiHbxKYrCupObMyzyBiR/mNWOxj3uaMR2d2gFZWVZv+JJfIP2NbHzhNPqufPnU3TXEE4XEWzEC0GnWZzDy9lZWVGPyRSXQ62M04ayedtP5BRPGsrKzCjV3it0NZWVjEorRqysrGNKjutAJrKyiAxToPCvYrKyiYyva8rKxiG7vNZWVl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32856"/>
            <a:ext cx="2409825"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121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71438"/>
            <a:ext cx="8507288" cy="1054100"/>
          </a:xfrm>
        </p:spPr>
        <p:txBody>
          <a:bodyPr/>
          <a:lstStyle/>
          <a:p>
            <a:r>
              <a:rPr lang="fr-FR" dirty="0"/>
              <a:t>BE - </a:t>
            </a:r>
            <a:r>
              <a:rPr lang="fr-FR" dirty="0" smtClean="0"/>
              <a:t>Opérations </a:t>
            </a:r>
            <a:r>
              <a:rPr lang="fr-FR" dirty="0"/>
              <a:t>spécifiques : </a:t>
            </a:r>
            <a:r>
              <a:rPr lang="fr-FR" dirty="0" smtClean="0"/>
              <a:t>Manœuvre</a:t>
            </a:r>
            <a:endParaRPr lang="fr-FR" dirty="0"/>
          </a:p>
        </p:txBody>
      </p:sp>
      <p:sp>
        <p:nvSpPr>
          <p:cNvPr id="4" name="Rectangle 3"/>
          <p:cNvSpPr/>
          <p:nvPr/>
        </p:nvSpPr>
        <p:spPr>
          <a:xfrm>
            <a:off x="467544" y="1412776"/>
            <a:ext cx="642355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BE Manœuvre </a:t>
            </a:r>
            <a:r>
              <a:rPr lang="fr-FR" sz="2400" b="1" dirty="0">
                <a:solidFill>
                  <a:schemeClr val="accent2">
                    <a:lumMod val="60000"/>
                    <a:lumOff val="40000"/>
                  </a:schemeClr>
                </a:solidFill>
              </a:rPr>
              <a:t>– HE </a:t>
            </a:r>
            <a:r>
              <a:rPr lang="fr-FR" sz="2400" b="1" dirty="0" smtClean="0">
                <a:solidFill>
                  <a:schemeClr val="accent2">
                    <a:lumMod val="60000"/>
                    <a:lumOff val="40000"/>
                  </a:schemeClr>
                </a:solidFill>
              </a:rPr>
              <a:t>Manœuvre</a:t>
            </a:r>
            <a:endParaRPr lang="fr-FR" sz="2400" b="1" dirty="0">
              <a:solidFill>
                <a:schemeClr val="accent2">
                  <a:lumMod val="60000"/>
                  <a:lumOff val="40000"/>
                </a:schemeClr>
              </a:solidFill>
            </a:endParaRPr>
          </a:p>
        </p:txBody>
      </p:sp>
      <p:sp>
        <p:nvSpPr>
          <p:cNvPr id="6" name="Rectangle 5"/>
          <p:cNvSpPr/>
          <p:nvPr/>
        </p:nvSpPr>
        <p:spPr>
          <a:xfrm>
            <a:off x="467544" y="2132856"/>
            <a:ext cx="6336704" cy="2308324"/>
          </a:xfrm>
          <a:prstGeom prst="rect">
            <a:avLst/>
          </a:prstGeom>
        </p:spPr>
        <p:txBody>
          <a:bodyPr wrap="square">
            <a:spAutoFit/>
          </a:bodyPr>
          <a:lstStyle/>
          <a:p>
            <a:pPr algn="just"/>
            <a:r>
              <a:rPr lang="fr-FR" dirty="0"/>
              <a:t>Ce sont des opérations d’ordre électrique pour </a:t>
            </a:r>
            <a:r>
              <a:rPr lang="fr-FR" dirty="0" smtClean="0"/>
              <a:t>modifier  </a:t>
            </a:r>
            <a:r>
              <a:rPr lang="fr-FR" dirty="0"/>
              <a:t>l’état d’un </a:t>
            </a:r>
            <a:r>
              <a:rPr lang="fr-FR" dirty="0" smtClean="0"/>
              <a:t>appareil incluses </a:t>
            </a:r>
            <a:r>
              <a:rPr lang="fr-FR" dirty="0"/>
              <a:t>dans les travaux, </a:t>
            </a:r>
            <a:r>
              <a:rPr lang="fr-FR" dirty="0" smtClean="0"/>
              <a:t>interventions ou </a:t>
            </a:r>
            <a:r>
              <a:rPr lang="fr-FR" dirty="0"/>
              <a:t>opérations spécifiques</a:t>
            </a:r>
          </a:p>
          <a:p>
            <a:endParaRPr lang="fr-FR" dirty="0" smtClean="0"/>
          </a:p>
          <a:p>
            <a:pPr algn="just"/>
            <a:r>
              <a:rPr lang="fr-FR" b="1" dirty="0" smtClean="0"/>
              <a:t>L’opérateur </a:t>
            </a:r>
            <a:r>
              <a:rPr lang="fr-FR" b="1" dirty="0"/>
              <a:t>non titulaire d’une habilitation </a:t>
            </a:r>
            <a:r>
              <a:rPr lang="fr-FR" dirty="0"/>
              <a:t>pour opérations d’ordre </a:t>
            </a:r>
            <a:r>
              <a:rPr lang="fr-FR" dirty="0" smtClean="0"/>
              <a:t>électrique doit </a:t>
            </a:r>
            <a:r>
              <a:rPr lang="fr-FR" dirty="0"/>
              <a:t>être habilité BE </a:t>
            </a:r>
            <a:r>
              <a:rPr lang="fr-FR" dirty="0" smtClean="0"/>
              <a:t>Manœuvre </a:t>
            </a:r>
            <a:r>
              <a:rPr lang="fr-FR" dirty="0"/>
              <a:t>ou HE </a:t>
            </a:r>
            <a:r>
              <a:rPr lang="fr-FR" dirty="0" smtClean="0"/>
              <a:t>Manœuvre</a:t>
            </a:r>
            <a:endParaRPr lang="fr-FR" dirty="0"/>
          </a:p>
          <a:p>
            <a:endParaRPr lang="fr-FR" dirty="0" smtClean="0"/>
          </a:p>
        </p:txBody>
      </p:sp>
      <p:sp>
        <p:nvSpPr>
          <p:cNvPr id="3" name="AutoShape 2" descr="data:image/jpeg;base64,/9j/4AAQSkZJRgABAQAAAQABAAD/2wCEAAkGBhQSERUUExQUFRUUGRgVGBQYFxUVFBUYFBkXFxcUGBcXHCYgGBojGRUUHy8gIycpLCwsFR4xNTAqNSYrLCkBCQoKDgwOGg8PGiwcHCQpKSwpLCwsKSksKSksKSkpLCkpKSkpKSkpKSkpLCksKSksKSksLCkpKSwsKSwsLCkyLP/AABEIAKQBMwMBIgACEQEDEQH/xAAcAAACAgMBAQAAAAAAAAAAAAAEBQMGAAIHAQj/xABOEAACAQIDBAYFCQUGAwYHAAABAhEAAwQSIQUxQVEGEyJhcYEykaGxwQcUI0JSYnLR8BWCkrLhJDNDosLxJVOzFmNzg5PSFzQ1RKPD4v/EABoBAAMBAQEBAAAAAAAAAAAAAAECAwAEBQb/xAAnEQACAgICAQQCAgMAAAAAAAAAAQIRAyESMUEEEzJRM2EiQnGBkf/aAAwDAQACEQMRAD8A6Yq0NiV7B/EKKShsT6J/F+deXWzrILa1Oq1ClTrVBTdRVO2qPpn/ABGrktU3af8Aev8AiNFAYE66/rkK9sJ218a8ub/1yFb4MfSL4/A1QQJxNqGDG3nynMhG9TBXd4E+uhrm1rg7Nu0qEknUHedSdYE76fMmnPT4Um2vg+stsm4ssZ+Kk7m8jrS68jsT4nHX3EveA9Fgogb9+gHKTTXotdz2C0k5rlwyd51gewUsbo0EVrrPBtt18qogFbeVhr9VoJ7ppv0awXVYS0pmWUXDPO4M5HtqWbjx0Nju9my1Iu+tFrcVx0dBMBRWHGnnQi0bhRp50UgMHtbh4VIKrm1OmtnDAB1u6QuiwCY4EnXcaSYn5VVHoWCfxOo9wp1ik+kK5xRf6wGuZf8AxIxNxwiLZtltRmDnnxMcuVD/APaXGPfW1dxXVBhJe2gMaGNFGbU6edVXpZ1YjzRujqxqC/tG0np3EX8TqPea5+/RnEPfUFsbirDLJu2gd+6ILRpx3mtdpfJffa8Fw65beUMWvOAZ4rOXf3an1Uy9P9sDy/SLdiOm2DTffU9yy3uFLcR8pmGHoref90KPWxofbHQljYCDD2bbyO3ahlYcRndVYaevvqhYvZVy1fWy1vtORlmO0C0b1HdzNUj6ePZOWVovFj5UOsuoi2IzsqyXBIzECYUd9b9Ix2FHO4o99VfYL4d8QgVSGR0GeMob6QKDCmASSNw58qtO399kc7q+wj86VwUZKlRoZHNOxk60NiF0o1loXEjSpLssyvMO234K6Vs/A58GEBglFIPIqAQfWBXNj6T/AIQK61sNYtJ4D3Cuz+pzr5HNsf8AJ8+Mxd3ECEtswzIJz27gAzroN09oGRIYHjVot2mUG0qGLl45ixlm0F182gmQoU9zU92kvzd/nK+gYW+PucLvihM/hLchAXU/24jgLZujvLlLZ9lv/NWTbG4pEGDS6/XqSoDXXDd+ZLc8+Bobo1Zd7QZrhkBbX/ojIR5Nn9Zp1h0i5dH3lb+JQP8ATQ+xW7NxYjJeuD+Jsw9eato1E42evEu3n+c1LbwqjcIPOT8KmC93HL58q2QbvvTB/DvPhSuURqCMO1GKaSrtUD6pPsr07ePBB5k1J5IjcWPVaspB+3bnJfUfzryl9yJuI1zgbyBJgTzO4eNQYk9k/i/Op1ofE+j+9/7q3kxElTLUCVIpqgoQtUzaJ+lf8R99XJTVKxx+kf8AE3vooVgt3eam2cPpV8/caHvNqfGkG0OkpSRa37g3I07dIVK2dJeFUsSAAJJOgAjeTwqp3PlFwiOVyvc19IKAvlmIJ9VUu/tG9eIF27cKMVzBdYA3kJImOArbbWAwjJOHu3DcQkNbu2+rZl4MIZgWHEaSNQNDK8bWwuVPRd9t9KbGIwVy3ZJFy7ltBCIaLjqjERoQFJO+rBjFClhuCiPJV/pXC7V4qauvRXpj/g3mkGQrkyQTwY8R38PCpZIOh4STZabVwEAjcalWoVFTLXIdBMKLwE5BmieMbqEBo7Cjs0Y9ispeL6KfP7i2+sOQMxYhFYWiFHZmRq2YHXkNNaY4T5I8JbKZ3uHgBmUAntEkZU3zlO/3UPhb2LkrbvWrSzvyWzcjNr6R4DId3E1Ydg4+6iMMTdF5iVIMAZeyMwGRftZvKK7k5KOiGuVkdz5PNnKZOGLkxqxdxCwoGrAU1+fWrIAlLSgAQXt2gAJG4cBHupHt7ZdrEX+sJuEQgKS+WUaT2cwEMvZOlA4TothlIi1mIy6kLJKh1k6GZD694U8K1N9s1/od3umWEX0r9jwDNdPGdF8B6zUeE6bWXuIitc7TBcwsMlsdkuZZuGWW8NeNCWtm2rYEW1WI3kjdb6ruB+jOU85PGsbEWE3tYXd9j6q5B6RO5YXdu0o8Ua2P8Qc53zu18qpm29m2nx0nrOst2xGq5IMvymabp0lskx1ivqNZWBHHThu18KqnSfpPeGMRbLW+rbq1uHIhbtsVy5t/oiqU6pEmxjhuiFmwV6tPRZXMkseydDJPjQm1hN7DD75Pqy/lS3ZG18Vdv4frLzMDlNxQAA2YG5BA4BI9tMdon+04fzPsNSy2pU/orjpxG7Ghry5uyN50r249E7JsSS53DQE7u8+que6LAVromxJJdRMaAE7vVV1wd91UBVmBG4ndVds9PEtW8/Vk2hqWfIgM6AloJjdAoc/LHa3AW5O5Rnue4fCnXuSQj4xLjeu3WRgV7EENK6QfGvMPgFQKAvaRBaU6k9qCE7woANUHHfKK1u2t7KQpeFzIxDlYmFLrIEiiMP0vxT9WRnPXW7l1MqWwV5sZBLHLJAB4b6yhPyZyRferU8NCImNSlv0mJ720r1mPpEbvpD4nS2vkP1vrn21NuYlLbP8ASFAiwxdkUgEaDKIJYkcKpWP+ULEC63ZtmSGIY3Hg8B6Qnh6qdY3IVzSO6O2TewBHZkkf3lzUnyFBYzallEY9bb0+iHaBgD0joeJkVxrYm2MTiTJZEFsypW2hJZjOpcNP+1PdpG+cVZwIxF1jKtfbRQrGXdeyI7IMeNF40u2ZTsvts5lBGoIkHmPOverNSdcg0zKO6Rw4b60+dp9oHw1riOg9FmvaCvbUcMQlosvBt089COc1lamAtgNDYg9n974NRC0PivR/e+DV1eSJEtSrUSVItUATIapWOb6R/wATe81dVqkYo9tvxN7zRiCQr2xihbS4xMRMeJ3e2udHGEeHt86u3S+3msnUQHUnwBM+eoqjX9m3QYysAd2h186pryT34CLeNFG7Xui4qOhBdRBI1JHCY4il6bOb6wI7hr5kivLlrIJn16VtA2aEVI2NeAOxA09EA+uob6kxB39/51PszYd2+8Jl0BJLGF4cYOtZ0BWXrovt8XEVHnONA3BuQnnHuqyA1ROi/Rx7V4NcvW4WcozE8xxgeqrt1qDfdT1f/wBV5+RJPR2QbrYShpnhv7v10jGMtcLpY8gAZ7tFqRNtIqw/WDfByuPfAoLQXsrmMxZsX0vWsI94kXFbq9SxcW4doVssBYAIHGhsX8qTLmAwZH1QHYKZHpZl5cNPXVj/AG7YUytpp5/RDmPtzuJ4caHu7UssxY4a2Sd7NlLHxJtn310Ry12iUo30yqH5TLzR2LVuZMCSY3yGB4mgb3SXEXi0ZoDfVN1gVMAECT41e022o9GzbXy/JRW7dILh3BB5Mf8AUKf3vqIPb12c6GBxjjS1fMg/4LxMCNSIAnN7KmTorjnn6G4JLEHMiRmho9IRu99Xv9s3TxXyQD+Zmrw7Uu/bb1W49lsH21vfl4SB7K+yrW+gWLaZCod4JuCc0g6xM6z7KIwXyb37R6x7toKrLcKjOxOTUCcoEnx409O0HP8AiP8AxuPZmrR7xIMsTpxJPfvJ7qHuzl2CWOMYhuKwFmwAURQ28aEkndm1OgifXSDFYk9fbYxoCPYfzpjh1VyFYZp0BEypHw/pSvGYYfOUUEgZSZMiNG5+FTjduy2klQSNoZmChdSQAAefiBTzEbGbqHS0RmuQrM5MBPrAQOIkc+1v0pdsPB21u52uDs+iCV3nSRAB3T66s6YxPtD21ObpjpWV7pD0QuYjD28Ol1UVTmckMSxA7IAHAEk7+ApVgfkmCMGbETHAWo85L/Crx+0LY4n1GtDte2Ofs/OssskqFeOLdiPa3yfWsR1Qe5dC2lCKq5AOJZjKnUkk+dWC1s9Va0wkGwnVpyCgFdRx0NQ/tleCk+qs/ax4W29v5UPcn9hUES4jZVp7YtuuZBEKSfq7txFCWuiuEUyMNZk8SoY/5pqb9oXDutN6m/KvfnGIO6y38DmtykHiiexs+2noW0X8KKvuFSMk7xPOdaFy4o7rTfwfnXvzHGndbb1Wx8aG2Yn6och7K9y0OdlY3iCPFkHuNQtsvEnfdQeN4D3UaYRgLfcayl/7Bvf861/6x/KsobBotSJrx9Z/Oh8T6P73waiUobFbh+L4NXT5IkaGtwaiFKNsdJ1stkVesfiJhV8Tz7qcBYgao19u0fE++sxXTW/uVbY56EnwkmPZSBtsOQ0kBoJ3Rr66pGLEkzfpIR1TT9oH/NWmB+ltKWgzIM8xpPmaqm39r3LjQSMu8BdBPM98zT7ZGLm2SDAJBjucT78w8qTJFot6eSugvZ2ChiT5UViGA0Kzr3RWWH0qZ2mZ3afl8Khvydqiq0KeuDz9EQBPagRpUVrOVzKCqrwmC27Ugd1NA6m2yghTBABifGi9n5TbSR6Q7U8DvIPeCCKJDIqFCYR4ET6OuvMn8vbW6bOufot/7ad2RG6p1NJyJUJF2PcOs+wn8qsibEFyyrOxzEGYAAGXiPVWimrDgP8A5f8Adb/VRTtm6OZY3GpZYB2K5twjMTG8ALOuq6d9J/8AtFcZwERcrSQWkMRIAMd8j1ir/s7ozaxLlr9q3lAhILEtmglmgLroNJMZRTaz0TwSXP7hSx7UlSd0GSSd86+dXXBL9k93+jklnpLedis2rY4MwJB10jnzqwLfc4O6/ba/bbIMqnKxY9jKsknTf4GuiLsnDWnBTDqrLEMqoCNDEEmRGu7nRDY1OI79XQRoTz03xTcoVXEVRldtnNmTEfMFfqbpxBfqyqqcxjtF8pUgLl08Rvr2/h8QdnqWs3ExBYpoGzwJIcgcwIiONdFubZtrva2N++8o4T8Y8qmuYtOsRD1ed9QucZ2ESSs6kb91BSX0Fp1VnEcTsjaAQDLinuMSBAuhQAASe+i9ndE9oWyXKXZZGCZiM2doyyCd/wCtK6+NpI2J6rsF1Bbq5ObLG+OOpFB3tuLeUNaZWC3ssgMCpVSSCGidSOFNz+kTlHRRdmJj1xI+cogUZlJAUblJnSTGYCrNjdlqu07KrbBU2ScpdhJIbUkAkeGu6t8Y8kk7yHMx9wnyphjf/q1j/wAA+5qlk+X+i0egt+jKnX5rYkc3vMfhRNvYJAgWsMP/AC2b2m5TsWx3+s1nVj9E1zXZUVLsd/s4ceFkfFzUq7Muj/EtjwtWxTDqhyr3qxyFYwANn3f+f6ktj/TWfs9+OJueRtD/AEUw6schXhQcqYFgH7OPHEXT++B/KBXn7LTjduH/AM298Ho8wN8Co0xCEwGUnkCCfZWswJ+ybXF3PjcvH3ua8/Y9jiAfET76YTXtYwuXYuHmcizEegv5VKuz7I3Wx/CPyow1rWMeLZEbh6hWVMm6sogFts60Nidw/Efca3EysEROsiZEbhroZikPSvaxtWwqmHYk+A3E+P8AWrpW6J3SB+kPSA2+xajOd7Hcg+J91U9Ly/WYlt8wSJ3z360Pc2jlPbEn1+fjRWExltt0D2V1RgkRcrPDYLahv8sjzB3eRFeX8FI7+Y/rTB1kRQTOeA1qtWIUzbmGNsiQNZ1G7Qz5b93fW+wsW2QhdSm9ftITOneGk/vU529gDctsQpzATEHWP6SPOq7sK8Ld2XOUZTvBG8ipTRTG6kW3A7SDLoe7XQ+BHA1NdxBggEDTXju4e2qltLaCh5sat9bXskcvGiNlbV6ww7i2I4hmInhp4b653jdWdXvJPiy59EsAXJuuAYlVgHXmdePD11LtS3kYR6LlQe5uB86Z9HcfhrdoAX7WnO4imSZJIJBGppRtLaSOpCEXG00U5gNd7MNFG7f5a1FpgcrYbbOlTKaWPtJLajO4kAbtST4DdVY2/wBKWcFLUqvE/WPjG4d1LGDk9Ac1FFyxO27NuczjTgO0dOGlFbK6f4drZtvmtNlYKWEq0gxqNx13H11zXCWwAMxEL6id5numoMfiIca6bzHeIgVeOKiTyF0wWFW8WW3fvqe0wVWbKJkZhlaIz68DwNXDZOJazbyNnuDMzZn7TAMSQMzNOgMa8q4tbxJChk4HvDA8CCNR/vTtts7SKFF+czEQUOaBOgYrIOu/fuqjiqpi8i77Q2BZvXncq8ucxBI0zIymBm0knOO9RWn/AGOsGfot4Ybl0zIq6aGIK5hyLNzqrbLOPjIgv5REg2iGLFtSWK9omSJJ3+NCfsLaLnW3iJI4TBzQdyn7rx+Lupkl9getl7PROwc30C9rPugRnykx2NIK6cpPOmZsqHttkhrZYrJYntTm3rugnSuUXOjeNBJa1iTOaALdxo+tuAiAINQnY2KBj5viZBUmbTLpMwAB38aPFeWC/wBHYrjBbovdnPlZZLGQGIJHrA9VB33RWABtgM5uE59MzEZmMty3+PfXKMTsDEMSRYxC7wR1b6hiJgR+ooxuj91EFvq7zLlghbbgku+Y6QdQqqO7TnQ4xV7Fk2/B0e7cRjoytAfcwb6pHA002msbVwx52GHsf8q5r0R2Pet31d0uquS4O2rhVkqABIgTvgd9dM2w0bTwvfacerNXPkf8tfR0w6LaK9rVDpW1cpUixN7IpaJjhz4Aesiqm/yiqLzWVQs6SCIMdnfqTVm2qfoj4p7XWuFbVxDLjb7IxU52EjkWFWxRTf8ALoSbaWi/3fldtxAWDzyua22b8ojXs2V7Yj7f0e/dlzDWK5c2DHFt/dXgwYO5p8qeoi2zpl/p4z3GsZsx4lSpXsjPo2SDUGz9qLabNblTBEgqZk9686onR8RfPcr/AMpFWWyP15mi4oKkXDD9KndkWSJIEgLx56GfKmmzukOfFXMOywyIHDDiDAIPI6+yqn0etZsRbHeT6gTRmwHnauKPJAPWUNFwXGzKWy9zXlZbNe1GhyS3urK9QaVlMLYk60LJJgDUnkBvrmu3tq9deZuHoqO4T7ySfOrf0qx4t4a52gGaFUHjJEj1TXPbe0FcwVAbnz7xXXij5OfI/BE5VtNxqC5h/wDeicdhZGYb/wBa0EmII0b11cmSLjLq7mJHI0fhNsLueQfYaDUg791TLh7Z+t7qJhuuKQgnMIGp7qr207LY05UTsiQLp038OZG6jr2HGUIm5jr4L/U0ywmGCKAKNGKvg+iF22PqseckeqRRuG6IAPndz4IYGm8yR8KsXfQuIx0ejqaHExJjOkdxLAVBbMaC5cUO7eAIie86VV7t+4+jMSN8bhPgNB5U1KyczmfhS/HkZHgwYPs3j16VOeJdoZSFGKxAGi0Nh7o7U/W08P0ahzVvh8OWaOE6/lUtIG2wh3LKAASd5gaaaVBesnNEdqAAvGWMfryq54DZXZGZiPujh3UzHRRWz3wB9HIA1kkKrRy3sdaksr+i3tlDwmzLjW7jBW7BAZY1gg5iO8QNO810zouVvYNLruQRNs6AksmgOXeQQBrQ2A27csjJ8zZgTqesUg6ougYaCXB38DyNWLZzpdRbgXJmXW02WU1PDidKEk2thjSejzYoMmB9a3/MYppg96fuey2x+NVzGdIhavFBZvaZNUFrKZzMCJM7lcd0d4rS10zUAEpiRAmclvcLecnQ/wDLM+GndSqDQzkmWjEb/K7/ANJBS/H/AN63j8BSxumNoTm68RmmbPJFLzHipPcRRe0dr27ZVrnWQ+WCLTOxLAGCoGjHlSTgxlJfYTYw6EEs4U8spM981Bh7CEM5cDeAMpMwTy3SfcKlwW2sNiEfqPTRc8OjL2ZIBGaJmDupgdnotsDLqBxnfG/40fbaiK5JyFD+j5r/ADCitvj/AIpg/wAF3/VQb4hSxQb1ZQf4l/OjOkA/4pg/w3f9VTh3/wBKMttvdW5rVBpW1KED2wfoj+K3/wBRK4NjlLYu6ACS1xoiCZmYgkDhzru22j9EfxJ/Op+FcVweIjE34MSx1hN4Y/b03nlyquO/Ak+hdfuG2xDgg6EAxMHdOumlaJj110j2z+VZjMaTda4pExHbVOGkQBBPlQ93GswghI5hFUjzAqqjrfZKw3YD/Ssfuv7Qas9n8qquwD9I34W9xq1WhpRYyLB0SH9oB+yrGo+hz5toY08jl9TZf9NE9Dkm5cP3CP4tKC+T582Kxrc3n+J7hp5fEy+R0O0akqG0almuYqSodK9rRTpWVrZqOXdP2B6oEajOeG45R7xVKe2OE+VOulm1esxLgAkL2By7MzHnNJXJG/Qd++vSxqkcUnbMt7RZPSEjny8QK2Z1bUbjwoZnn0R5movmcagkH1g+Ip2hQxJTdqOVEIoYSvmOI8qWLiiPS9fD+nnUouAkT66UI3wF/K2uoPsNMziartq+RxmjRj5G8DvpkzBWKxPM+VBNiuQmsW0p1LA95IqTr7S/WXy191NZiK0jMwkdkanwGseygdopFkzvOXX8Uk0yt43OStsTGpEiY5nkKV4i/wBcAoEKpnx1j1ampZJpKhoqxRZsSYAJNWDZWy4IZ/JeXjUmFsKmijz40daNcD32dCVBto1Y8IYw178be5BVXN3KpY7hVltN9BeHJyP+n+dAYWtZJM5iPM/CsAcbnb+Jq9FlokFo5wD8K1Ntvtf5RSWxqRIGuH67HxJPvqZVf7XsU+8V7g8EzKTmUQY9E/ZZvtfdHroz9nvB1QwCfrDcgc8DzitykCkC5X45T+5b4iD9XlpUxZyBIUkQRI3FdxA5ip2wF0aZVeMw7LGexEntKOdQC632D60/OlcpDJIjFxkGiosgJopGkkgeluBJMd550cu17x0OUjd6LA+1jQN+8dOyw9X51N845hh+6fhNNzfERRXJhDASpgSXTXjvFF9IR/xHBnuuj15qDsuC1sa/3ibww494onpbPzrBETJZxpE7uAOh30IdjS6LfbOle1FhicizvgT4xUtIMK+kl3LYYjgQfVJ+FfPGA6XX7LtcTqwz+lKKw1M7nkDWvoTpNbzWCu7MYnlKvrXAtodCb1knio3NpBHwroxNLsjkTfQvxm22uOzuqlmMmIUT4AQPKjcDiGurdjqkCWzcbMUtlgpByr2e00xpS+5sxgdfVUuFJQXJt27mdCgLz9GTuuJG5hV30RV3sZ9G74Z2gRpz5zVttNpVO6PWijGY7QB0M8dx76t9ptw40su9FIdFr6GHS83IL7DPwpV8lepxJ5m3/wDsNHbBulMLi23ECPOCPfFBfJOOxfP3kHsY/GjP4hXyOi2jUk1Faat5rmKky15XgNeVgnC8ffzXbhDdkuxHgWMa0C6CeBPrqI3GuHTRaJtWwNF825V6qVHnvZrbsFjH6FbGyRvFbNjAohaEu44ndRMEtbHKluJwxXVN3LePZuqQYofePhrUi3u4+z86FowCuPYb0Y+ENUo2qpG4+Ea1LetA6rE8q3sbtdPGtRhLiWZ3GgUHcIAPmfMVc9lbMcYe3PFZmCRqxGpA8KrG0SJzDgwPwPw9VFNiWCmGZQdNCQNdPjU3Gxk6AeiV828WJ060MpH4hIPrC1Y8PsjqrRZjLEjduFVfFI9prd7drKmZ1txPvFXnaFybQI4lT7zUMi3ZTGxclFWqEQ0ZaNRZYMtGnXXBbV+TEXR7Vsn40jtGm19QyYgHUG6g/wDxWPiKUIy2Vmy6GRrCmYB0JYR41virtx5RYEDt6k5p3aldOO7nVPTY1lWkdahn6jkcSdIYRvjwVfO0YDa9tURXzFkULnIJYxGrcyedPSrTFt3snwSZFZWIDSdJXcbbAceJpgNzQZ0bd3oij16+qqti7143Ha1iVykkqrIunYOVSSoPpSPA8TWxxWL1gYe6O1ELBOigbmMEgt4ZO+tw/ZuRc7Bgvu3XfPUR7qS4UoD9IGiPqkA+2lj7YxK5s2FVozn6O46zDKsiU4ghhxid1Tp01ZSetwl1YnVWR4CsEO+J7TDXiDNK8bZlNILxi2yUAL6tBmDp5eBqTEW1B7DFhzIy60desjr0E5gc76wcojKBBGmrUHteFYQIkru7zSSi0gxabZra/vLP/iJ76I6Wx84wB/75h7FoLAYpXv2wN63FB8j/AEovprpcwB5X49YWlh8h5dFqw9wAca3+dJ9rypY94KJM+QJ91DbNfRz96ulYES9wZ7Vsi5bKg66EcDpy8pqtXdgsQYLn+Fh7AKPx9+QADx1E9x30fsQ6HxFJPDSuxozOGdJMTZt32trlYqxUx2SGBIKwBvkRShsZb4oR5n4kVPtq2rbQuMH1bFXZXUMv0pObdEa8+Bp8cN1dsQ1xgBqFUPP3oEzrrVlDRFytlewu0bStmAbw0PuNNrPSMHcp5+QoD52hZieyAW7Lq0iFEymoJnWDEUU5sZJy2ZDZc3VldQSNwYQZG/uo8DcmWjAbfQYS5bJOe92hvjKnaJGmuoI0OlNvkm/ur/41/krkfzy584zEn0iBuiBOkHSPzrpnyWY52vXVJ7PVzlAAE5lEwBviRQydUNB29nS80EGp0uTUArcCuU6Aiayoy1ZWs1HBEBOi6D9amvLrcF3D2nnUty8BCxvnyiNPbXgWvU5HClYEUmvDbiiCKjvtqO8UlhoGcGNB+j+hW1lzuYeYrC28c4+ND38Qdy6d+8+Q3CsYlxN9V3mKFfaM6Lr3/nw99QlANTqeZ1PrNaO0x37v0aNgN2BIMneDWW8WzqqxqNSeGm6tbKmY94n3GoFxgtZhv14cayAybGMSokiAd3KRVwW5OFtfht/y1SLG1B1gLqMn1gNCRz8ateAxqvhwi/4bZe4rByke7yqOX9FMYZaCkcj7D+VTW6CU0Vbaudlw2zwpqrzauN9q6xHgGyj2IKRteyqTy3ePAeuKdNYyWEXlE+OpJ9ZpWFA4ucwfUfeNK3V15iicFhVuD0iGEkzlCx3cSe6ibmyIiXAUmAWBCzy4+6g0+w2BogNTDDj9RR+zdiKxBYSCrd4LA5dOMag0QuxrZ9E3FEA+lO8sB3fVPDlQ4s3JCtMPyMeEj3VKFcbmb+I/Gi7uyyCAjlpjUgCCZIHDgKGGbmPUfzpdobTI7OLui4zBtQAkwp+9G7w9VT3Lz3CC8GI4RuofDk6mN7HcdeXEDlzqdbvcff7qM27YmNKrCcCo6+zAElwSY1MA1P03/wDszyxCe0ioNnvN+z+I/wArUT05X6PDmD/fpERo3CZ4Vse5IafxY0NsA5uJ9tCYBZRhJEsdRv4c63RJALTmH2WYDTuBAPmKX7OwzZ2fMQGGXeCBGsgEQDu516KOTYdircRxM6nSTA4xTHYw0PiKWNZI3tmJMzlCncN8b6abK0XzqWTorDs+crna2i3fff8Anary4gAQYXUkj7Jmd1JekHQLG4bFvdtWjdQObiMBmBBJIzCZ0mKXYjb98E9bhVnicrqfWJopp9E6a7Ddl7U61bhLEwyhZABAkbgpHDf8a12liUCiftLw36nTWaUr0gQAgJcUn74df4WXhrGtSft600T9qWlI7J3gZDvgmNPOnQoBexfWX51MEgSZICggAch3V0j5JR9PeP8A3Y/nH5Vy3Bmbs97H1zXVvkltnrMQ0aZUE95YmPZUsrsfEdNFbVoK2rlOk9Zta9rVzrWUA2fPd2/x5a/nTCxdDAEUK6ZRun2aeNQ28TlmFPrBr05HEg9F1NaYmxmU8OI8fyqK3tJDoTB79KJ6wEbxSjCUYgzrvWsFwEwwg91G4vBhjIMH9a0E+HywDrO7u7+6iKQY6yfL21Dh3+o247jw14+NMGtSI9RoR7II8dfCsAgbDZA0sYAJ7zS2wGckAFidYAJPkBT+0JGVxPxph0TwC2r7XBqsQBxEnX3e2njFydLsWUlFWytWtiYg/wCDc/hI99Ptg7IvoTmtkLG+V08YNdHsmw47SjzGU+sUvxOzrIYlWdSeKvB9lJOEo6kqDCUHuLsrW0UvWgCtpnB+sIZR5ISfXFSbOxBdAzCDqCN24kbjTu6FA7TZ/wAWXN45lAPtpZcxEtl1IUbySTruEnwqE4qtFlJ2bE5nRPvAn16fE+VWDbZbq+xE5hv0G49xqubN1cNzYR6/9qsm0j2B4/A1BlkBWdvsgi7h7wETKslwDRmOjRuCnhwqyLgVylmAyEBw0ZcoiSDEa+VVm3I3EjwJFG4baN1NzSORAI9kGjcQLkNtlbeTQW3tOBIAW4p0Zte/kd9MsHiNPRbconSPrNOkzvPsqmtgLTRmsoYju3ZoGs/bb2chReylWwCEa4khfsuoKgDNB46E6Rqx36Q1x+xd/Ra0uxv7vHS2w3HvI0pdi2lp7gOHAATpUF3alzK3V3LWaCVzKy6iMikTERmBPeDWYi8WgsRmhc2XdmgTGp0meNTnGlY0Xs3wF5MrBkLHMYIaI15calum3AyZw3EGIju48qSbA2pcTHXrNwytxettDcp5iN0wCJ+4edWPaPDs5TrI/wBqMoWrBGVaIdmn+0WhyLfyPRPygj+yKd2W4jTuIidaB2FiluX7TLu7f8rfnR/yiCdn3O7If8wqUfkir6Dhss5OzcuTzMN7xQ1vBXU0Uow3nMCpnuyzTjBtNsHmAfXrXoSmU2vIOKYnIuzBtr4hx8RTXZ4IWDzrcpW9sUXNtUzKKRK4oHEYRW9JQfEA++jqielQwkxPRjDXPSsWz+6PhSnE/JrgX/wQv4SRVuIrUimTBSKfs/5NcHZYkIzT9ozpy3VZsDgLdpcttFRd8ARJ5nnRBWsHdWbsFUbitprQGvaBj121rytHbWsoBOInXf8Ar9TQV7CieNZWV6T7OLwCX8MBzoRN8f091ZWUQEpxLKQAZ8aIvdtZPA8K8rKATLDHUcqhn2T8KysrGN8NqZ7qd7BXQnvrKyuv0f5Tj9Z+IsKejUWzhN2DqJXTzr2sr0PV/iZ5/pPyoT7Z2i/zt0DZVDIIAG4lQeHImgUxbdbfGnZgj1EfCsrK8H+j/wAn0GVU4V9B+BuFWsgfWYA+2rJtI9lfH4GsrK5JFUAqum8+/wB9bYTEFmIMaVlZU2Mg5akUVlZQYxv1QrZLY/WlZWVgiHbxKYrCupObMyzyBiR/mNWOxj3uaMR2d2gFZWVZv+JJfIP2NbHzhNPqufPnU3TXEE4XEWzEC0GnWZzDy9lZWVGPyRSXQ62M04ayedtP5BRPGsrKzCjV3it0NZWVjEorRqysrGNKjutAJrKyiAxToPCvYrKyiYyva8rKxiG7vNZWVl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2" descr="data:image/jpeg;base64,/9j/4AAQSkZJRgABAQAAAQABAAD/2wCEAAkGBhAQEBQPEBAQFBAQDw8PEA8PEA8PDw8PFBAVFBQQFBQXHCYeFxkjGRQUHy8gIycpLCwsFR4xNTAqNSYrLCkBCQoKDgwOGg8PGikcHCQsLCkpLCopLCwsLCwpLCksKSkpLCwpKSksLCkpLCwpLCwpLSksKSksKSwsKSkpLCwsKf/AABEIALcBFAMBIgACEQEDEQH/xAAbAAACAwEBAQAAAAAAAAAAAAABAgAEBQMGB//EAEIQAAIBAgMEBQkGBAYCAwAAAAABAgMRBBIhBTFRkQYTQWFxIjJSgaGxwdHwFEJicpLhFUNTkxYjgrLC8VSiY2SD/8QAGwEBAAMBAQEBAAAAAAAAAAAAAAECBAMFBgf/xAAsEQEBAAIBAwIFAwQDAAAAAAAAAQIRAxIhMQRBBRNhcbEUItFRoeHwBmKB/9oADAMBAAIRAxEAPwCj0Jleg16NSXtSZ6JHlugk/Iqx4Ti+a/Y9SVz8pngSACVBEqvWP5vgMJW3L80SRaixhIsc6qihkKg3CDhQikuKDmXFEh0FMTrFxD1i+rgPcZM5Z/Hkx1Lx5AOgiphv3AQNxbvgFN8AGIDX6ZLvuADRU+y2bW+G/L7fXqW7vuA793tCDQ3BuC31YmvH2AFkYtu/3Et3v2BJrkF5kCBkCUW1oRoiASVJtW3bmM6fexkyORI4SiQdkA+d9BZ+XVX4YP2s9geO6C0/Kqy7MsI+u7Z7A58nlfHwNwihOaTCV/N9a94wtfzX4EixEOVC09w51URRXAZRXACGQBSGQqGJBJcAQCmMmIFMDqgiJjICETDYDAYIqYQIQgACQBAgSAI2BAguEAMFwgAIGEAAIQgHjujGEVGgnJpSqPO7u2nYuRqPG0195eq7KFPBLgd1hThcrbtqnFI6PaUPxPwXzE/i8b+bL2AeHRXqUkV7rzjxaVHGQluevB6MSrtClrDOs1mrd/AypwYlKjGOaShG84uMm1ff2+PeTv8AqpeL+j0tCXkrwR1TMzB7SgoqMm00krvc+RoU6iaumn4aneVwss8uqCKhiVRRLi2DYBkwoWxAOlg2Fih0EDYKYEDMEnuE550RVFxA6BE6xfVydYvpMgOAXOu/kwdZ3PkwHIJn7nyZM/c+QDkYmfuZM/c/Z8xsOQTP3P2fMmfu9w2HAxHU7vcTP3e0bNHIJ1j4Ln+xM77uf7E7NGsQXP4e35EG4PPqtwJ1pnyxNipW2slvZl29LTVq4i1yhDHKWt+K9phbQ28rNRer3GVgsdUi8tpSu/upt69yK9XdaSe729PFj9dFmNhaFaSTy5fzaPkaNLZ0vvS5aFtlmKx1EXuauCMnF6XT7LDRwiQzoX7BtRdwO1rvLNx8W1G3iX3jqX9Wn+uPzPM/w+GbNOOdLVQlbLm4vQeVWl5v2VJX1ayOy4+aaeLG5zt5+7Bz3HjvfevtXof4lRW+rS/uQ+YP4xh/69L+5H5mROlhKXnUby3txpxlZZpJNv8A0si2jhlupVOFuqS14HWcPJZuRny5+LG6uTWe3ML/AORR/uRB/iDCf+RR/XEyntnDL+XNdusEtOY+H2vh5yUFGScmoq8Va7duJb5HLPZT9Tw3t1RqU+kGFk7KvSetlaSevAP8fwv9aHt+RlraWRJdS52spSUkvKeu627VB/jP/wBafb95Pd6hODOzZl6nixurf7X+Gk+kOG7KqfhGb+Ar6SYb+p/6VPkZk+klOLyyoTTW9Z0Slt+jOSgqU05OyeZNJk30/LJvSs9Xw266m3g9oU6ycqbbSeVtqUdbX3NFuJT2dHyH+b4FuJmrXD2CAJCwfsNcUIBuS4CAK9/q+Ibivf8AXEIEuG4AACXyImR7+XvAgIS5CAS5AEA+U4XGVcRJtZow9Ls/dmthtlQT1vJ77z19m4sYPCKKUYryVokaVHDLtRlkejbpQhs2O7LG1+CLlDARXYXI0kgSmkWU3tIUEPkSOH2i5zq4mxO0yHlVSdhlWRhV9qqNSz3NI7wxsXqmVmTp0Na8XpcSdBMy3jdTosX3ltwuCy00/Ku9LerXTw1fM6X7czSdtVHM0krWWu4pTxfeD7TfRb3okt77kdMefPHxWXm9Jx5zdi7LYVKflvEN3sr5Pw6LkjrhejtONSMlXbcZp5cq1cXe2/uJsKnOnC9SdTNObqOnJQapKX8tNb7cde00MLUu4N2a8peTmsqiau33P2WN09Ty2a3+Hkfo+GXfT+WfiMBrCUXO82s1qlOGVZorMlJa6a+ot4bZGeLzTqxtOa30m5RT8mV0u1dnYPKmpZNU3FNWywlZuW/Xdbf6i3g6tkk4tPROWWMU971s9P3K/Nznba94OO3djHxvRqnGzUqs5Tk1bPTi3o23qu4mG6OwTz3neOts9KSulqnZdj0NrEU25xlGVtJwk1kdk1dPXvVtPSMfZ2Bqwl5bu07yqdbUeeMVKMlkatq5J82T+o5Na2rPScO99LZ2V5svFe5lhN8NPcVtkvSX+n4ltGetUOQhCqwIIAhIgIQBHv5+9BA9/qfvQQIQgAFl8veC4ZfL3ioA3JchAIQhAPPYbCLhyLEoJHVu2i0XtOMjjWzyp43E5deztKE9oJ9pY2l5rXczwmM2hJNxTejauc7vbtNSPX1Mel2mbiNtwS85HlauLnLfJ+HYcrjyp1yLW0toOc1JNq17MWhtqcHrqNgdk1MRm6vL5CzScpZVbxL2zuicpvNVdl6Md/rZaSa7q9WdvYMNt2U3ZQm3+FXNmjGvLXq2l+JxRqYHZFOkrRiku5FqW/LFePcRY0Y5X3YVXCYnsyrjvbt3F7Z81S3RTn2zndyfwS8DUcLLd6yjXnruXJFsf2uPJ++O62vLc4x9p26OVKrrVacs3V6VKclls8z1jqt6M+hRdRvKr5XZ8E99jf2DQlGTzJrydOaNGLz8l91YU4KU5RitFmm0tfFiraVB/wA2l+uHzOG0Yp06d0musjo9eyRW+zw9CP6UXtVkaaxtF/zKf64fMfNGUZNZWrPVWfZxMn7LT9CH6Yl7AU1GE0kkr7kkl5iEpY6bIfneEfiXjP2O/O8I+80CtIYhEQqsH17Qg+vaEJQhCAI9/qfvQwr3+p/AIEAEgCS+XvFSHl8veKgIQhAAEBAMuqytUnYarPvM3FYq19ThW+RR6QY9U6U5N7ov/o+dzxybu971NvpBtPrZZFrFPXg2Y9lwRE15qmdviOX2uJ0ozztRim23ZIsYTATqvLThd9y0PSbE2H1cm3Zyva63K29InsrhjbdLOw9jdXGz1bs5cLnoKOGSBh4WLMmRGi3XaONSaQlHEpK/Fgrz0MmriGm12dguWqr5jTxGORlSqTrT6ql5z1lP7tOPF9/BFdylN5Y33OTt92C3yfBG/s6VKlBRin+J21k+LOmOO+9cOTPp7RewWDjSgoRvZdva32t97ZoYB+V6n70Z6x8O/ky1s3ERlOyfZI7xlpsev8qHdVj/ALmjiizjsLOpRcKcoxnnvGU05RTU29Ut6MulsnH/AHq+F7stKr8ZE1WLhbwXmz+vumZ/DMZ/Vw7/APzmv+Rf2XQrQU1WdNttZXTzJZcvan23uRE02yd8vyr/AHI0TN2U/Ll+T/kjSIqIZBAglVg+vaEUISJCAAWW/wBUvgMK9/P4DMAEIQBZfL3ihl8veACEIQAEAQDw+K201dZJcjzG1NtzneKulud956LG1oxVm7swqmxszcm9XqZO70LlJO3ZgM9X0W6OU6iVWpr2qPYUP8Or0/Yei2bVlRioxtodMde7Pl9GtjIxpQUKcUnPyVZWsu1/XE5YbDJLQ5UZyqSzy7NI23W4l+krP63EXvXXjnTCTla3enzONSbj5257mtzfAsypb4Ptd4vs7ypinZWeq7UQs4Vp8H/2YG2NoKlHscnpGPF/Iu46uowlO+kYuV+3Rbiv0X2EsXP7ZiI3j5tKm/N0+9zL449Vcs8+mNroLgZqhUdZRcq0szTV3kcbKMuW49Etk0X/AC6fqjY54DDQptqKtdK+/sOmLxtPDxzzbUZT1aTl5Uu5eBq1qMfe038IpehHkzph9nQhLNFJOzX3tzMuj0owicpdZPypKVnCpZWilpp3Glg8DTTVWEpPNG6vLyXFrTT1+I7Flnl0hKSerjlcpWbv6XbzOuf8VN+tlPaMM1KcePWLnlZhQ2MppNNJ5e3de7+Rz5OTom04zb1OeX4f1P5HKrVmrvInol53f4d55etgnuUae5auTWvb2j7Cg412m15lsqlKS86LurvxLTLZZpv7Lvnd9+R35o0yhs9f5r/LL4F8VWGQQEKrAEDCEoQhLgK9/P3DCPfz9wyAjIQACy+XvISX1zIAABABCEIB85x9OKkkt+9nJSOU8Rnm5WfDcx4yMsbM/LvFnWF3px0OEWaGzKGZ5uxe8spO9aeFoWj4I7xj7rDwhZbh0tPrQnTrElFNa7vc+5mNjZW7f9S15o2Z6RMjFNcRUPNbYqRlOnR3uc4OeVN/5alrdLfezR66htKjBKK8mMVZLLKKS5GJ0Yw/XYypidclJdVF20clvPbZ19I78c1GTlu6zsJtOnKVlJXy967e8tKUamaNRU5QunBOzvp2rjcrbb2PDFU1BzlBxlmUoaPwMVdB5LzcXV9d/mWtqkkegjs2g5tOjRyWjleWN765l/tOmHq1laPV01COWKs90b20V+xWPPLojiF5uMfrUvmFdG8at2LT8W18CN/ROt+7cx+OjGTp65ndrS61SWvI4QlFLzldJxs81vOfBGfR6L4id3WxNmvNcHe/juLC6JVLaYuXrv8AM58mPXNJmo5TwNJtuVZ3k/utpL2FfDwjRr5o1HKOWzzO9k96Wi4e0tS6K4jsxS9eY5VOjOM3qvB+L/Yrjjlj71N1W9s2upVLp74ytyNMyNj7OdCGarLNUekmtVGPoxSL/wBqj6XOM/kddqaWAlb7VH0lykg/aY+nHnYJd2S5x+0w9OPNB+0Q9OHNAdQCKvH0ofqROtXpR5gM9/P3DM5TqRVryW99q4E6+PpR/UgOlwXF6xcY/qQc3hzQAn9cyAm/h70T1MCXJcHqfIDfjyYBILmXfyZAPESnF71qcJ0odw1WjKWq0BT2TfWVSXgtPUZbt6Ek91d0ne0Ne59nrPS7MwuWCT39viVMNhFdKKslq+L8TVpvsLyK3Xs6OOgo1wEocsZUSVjzW3Md1dKUlvtaP5nojYxdS55jalF1sTQw63OTnLwTSXx5jzUW6j03QzAdThIJ75eW/Wb6ZzpwUUorckkOaZ2Yb3MmPFnNDoIOh0zmhkEuiGQiGAYgEyAGy4INlwQASmkrtpJdr0QTJb2hsq4IGRcFyMvEdJKMdI5pv8CVubaOH+K4f0p84fMz31XDLq5R6eHwj1uc6px3/wB1PzY2+rXBckRUo8FyM/C7foz0u4vhNW9u40UzrhyY5zeN2xc/pubguuXG4/cHRj6K5CvDQ9GPJDkLuDnHDQW6KXgrB6iHoodguBzeFh6KFeCp+guSO1wEDg8FT9H68BfsUOD5tFhgAr/YocZ+qc/mR4JenU/uSOzkC4HD7H/8tX9X7EO9wjRt4VRnfV28C3Rio97tfXeFwOmGp3lZ7t7+RlehtawdLKtd7d/2LEN4rlr9bh4IlUyRxxFWy0O8tDNr1bvTmSeXCszhsPCZsVOq/uU4RXc2238DvXdlYfosrqrLjWa/SlH4FsPLny3s3goW4yO7KZDoRDIB0MhUMgGQwqCAxABIHPE4mNOLnJ6Jc+5HkdobSnWleTtFebBPRePFl7pNi7zVJboeU/zNaez3mJJ77Hi+t9RcsvlzxH3/AMB+HYcXDPUZzeeXefSfT7lnXSdmny0BHEJ33qyu7rsE62et4cmMq0vQZh1/u3v9ffz/AGpoYiL0T3mns3bE6LtrKHbBvd+XgZfXaXyvfa1tRqdS6vbu1Vi2OWWF6seyvJxcfPhePlkyl+j32GxMakVODvF/VvE63PJ7A2h1dTI/MqO3hLsfw5Hqz3vTc/zsN+/u/NvinoL6Ln6PON7y/T+YjYLkYppeYNwikuARWS4ABIBJEIEuQFwAeYudMOrakIZ62RbjqdVKxCCJVsTXuiqvrxIQJVa9X2e0u9E6WXDRfbJuT8W7hIX4/LjytgZMBDqznQyYSEgxHRCEBkFBIBEwhIB4rasr16j/ABv2JIoTjO7aa7NGQh8xnf3371+u+mxl4MJ/1n4C1S+9DRcu227ciEK7dujXvQc533K2utwddJb4+u4CEy/RTLGzvLVjN2retU+DW49zhq2eEZelCMuauQh6Hw6/uyn0fL/8oxnyuPL33fx/h0TIEh7L4crIQgCyYtyEIEA2QgHNyIQhI//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988840"/>
            <a:ext cx="1905000"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490316" y="4615968"/>
            <a:ext cx="8186139" cy="1477328"/>
          </a:xfrm>
          <a:prstGeom prst="rect">
            <a:avLst/>
          </a:prstGeom>
        </p:spPr>
        <p:txBody>
          <a:bodyPr wrap="square">
            <a:spAutoFit/>
          </a:bodyPr>
          <a:lstStyle/>
          <a:p>
            <a:r>
              <a:rPr lang="fr-FR" dirty="0"/>
              <a:t>Les manœuvres d’exploitation peut être réalisées par une personne non habilitée, à condition que :</a:t>
            </a:r>
          </a:p>
          <a:p>
            <a:pPr lvl="1"/>
            <a:r>
              <a:rPr lang="fr-FR" dirty="0"/>
              <a:t>● l’appareillage ne soit pas situé dans un local réservé aux </a:t>
            </a:r>
            <a:r>
              <a:rPr lang="fr-FR" dirty="0" smtClean="0"/>
              <a:t>électriciens</a:t>
            </a:r>
            <a:endParaRPr lang="fr-FR" dirty="0"/>
          </a:p>
          <a:p>
            <a:pPr lvl="1"/>
            <a:r>
              <a:rPr lang="fr-FR" dirty="0"/>
              <a:t>● le degré de protection soit IP2X pour la BT</a:t>
            </a:r>
          </a:p>
          <a:p>
            <a:pPr lvl="1"/>
            <a:r>
              <a:rPr lang="fr-FR" dirty="0"/>
              <a:t>● le personnel soit formé pour manœuvrer le type d’appareillage concerné</a:t>
            </a:r>
            <a:endParaRPr lang="fr-FR" b="1" dirty="0"/>
          </a:p>
        </p:txBody>
      </p:sp>
      <p:sp>
        <p:nvSpPr>
          <p:cNvPr id="8" name="Rectangle 7"/>
          <p:cNvSpPr/>
          <p:nvPr/>
        </p:nvSpPr>
        <p:spPr>
          <a:xfrm>
            <a:off x="452775" y="6300028"/>
            <a:ext cx="8223680" cy="369332"/>
          </a:xfrm>
          <a:prstGeom prst="rect">
            <a:avLst/>
          </a:prstGeom>
        </p:spPr>
        <p:txBody>
          <a:bodyPr wrap="square">
            <a:spAutoFit/>
          </a:bodyPr>
          <a:lstStyle/>
          <a:p>
            <a:r>
              <a:rPr lang="fr-FR" b="1" dirty="0"/>
              <a:t>RAPPEL : un sectionneur ne doit jamais être </a:t>
            </a:r>
            <a:r>
              <a:rPr lang="fr-FR" b="1" dirty="0" smtClean="0"/>
              <a:t>manœuvré </a:t>
            </a:r>
            <a:r>
              <a:rPr lang="fr-FR" b="1" dirty="0"/>
              <a:t>en charge</a:t>
            </a:r>
            <a:endParaRPr lang="fr-FR" dirty="0"/>
          </a:p>
        </p:txBody>
      </p:sp>
    </p:spTree>
    <p:extLst>
      <p:ext uri="{BB962C8B-B14F-4D97-AF65-F5344CB8AC3E}">
        <p14:creationId xmlns:p14="http://schemas.microsoft.com/office/powerpoint/2010/main" val="48388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84" y="71438"/>
            <a:ext cx="8579296" cy="1054100"/>
          </a:xfrm>
        </p:spPr>
        <p:txBody>
          <a:bodyPr/>
          <a:lstStyle/>
          <a:p>
            <a:r>
              <a:rPr lang="fr-FR" dirty="0" smtClean="0"/>
              <a:t>BC, HC : Opérations </a:t>
            </a:r>
            <a:r>
              <a:rPr lang="fr-FR" dirty="0"/>
              <a:t>de consignation</a:t>
            </a:r>
          </a:p>
        </p:txBody>
      </p:sp>
      <p:sp>
        <p:nvSpPr>
          <p:cNvPr id="4" name="Rectangle 3"/>
          <p:cNvSpPr/>
          <p:nvPr/>
        </p:nvSpPr>
        <p:spPr>
          <a:xfrm>
            <a:off x="611560" y="1834946"/>
            <a:ext cx="7848872" cy="3970318"/>
          </a:xfrm>
          <a:prstGeom prst="rect">
            <a:avLst/>
          </a:prstGeom>
        </p:spPr>
        <p:txBody>
          <a:bodyPr wrap="square">
            <a:spAutoFit/>
          </a:bodyPr>
          <a:lstStyle/>
          <a:p>
            <a:endParaRPr lang="fr-FR" dirty="0" smtClean="0"/>
          </a:p>
          <a:p>
            <a:r>
              <a:rPr lang="fr-FR" dirty="0" smtClean="0"/>
              <a:t>Confiée </a:t>
            </a:r>
            <a:r>
              <a:rPr lang="fr-FR" dirty="0"/>
              <a:t>à des personnes qualifiées, </a:t>
            </a:r>
            <a:r>
              <a:rPr lang="fr-FR" dirty="0" smtClean="0"/>
              <a:t>connaissant </a:t>
            </a:r>
            <a:r>
              <a:rPr lang="fr-FR" dirty="0"/>
              <a:t>:</a:t>
            </a:r>
          </a:p>
          <a:p>
            <a:pPr lvl="1"/>
            <a:r>
              <a:rPr lang="fr-FR" dirty="0"/>
              <a:t>● les risques électriques</a:t>
            </a:r>
          </a:p>
          <a:p>
            <a:pPr lvl="1"/>
            <a:r>
              <a:rPr lang="fr-FR" dirty="0"/>
              <a:t>● les zones d’environnement</a:t>
            </a:r>
          </a:p>
          <a:p>
            <a:pPr lvl="1"/>
            <a:r>
              <a:rPr lang="fr-FR" dirty="0"/>
              <a:t>● les protections individuelles</a:t>
            </a:r>
          </a:p>
          <a:p>
            <a:pPr lvl="1"/>
            <a:r>
              <a:rPr lang="fr-FR" dirty="0"/>
              <a:t>● les procédures de consignation</a:t>
            </a:r>
          </a:p>
          <a:p>
            <a:endParaRPr lang="fr-FR" dirty="0" smtClean="0"/>
          </a:p>
          <a:p>
            <a:r>
              <a:rPr lang="fr-FR" dirty="0" smtClean="0"/>
              <a:t>Elle </a:t>
            </a:r>
            <a:r>
              <a:rPr lang="fr-FR" dirty="0"/>
              <a:t>peut être de différents types :</a:t>
            </a:r>
          </a:p>
          <a:p>
            <a:pPr lvl="1"/>
            <a:r>
              <a:rPr lang="fr-FR" dirty="0"/>
              <a:t>● consignation en une étape</a:t>
            </a:r>
          </a:p>
          <a:p>
            <a:pPr lvl="1"/>
            <a:r>
              <a:rPr lang="fr-FR" dirty="0"/>
              <a:t>● consignation en deux étapes</a:t>
            </a:r>
          </a:p>
          <a:p>
            <a:pPr lvl="1"/>
            <a:r>
              <a:rPr lang="fr-FR" dirty="0"/>
              <a:t>●mise hors tension</a:t>
            </a:r>
          </a:p>
          <a:p>
            <a:endParaRPr lang="fr-FR" dirty="0" smtClean="0"/>
          </a:p>
          <a:p>
            <a:r>
              <a:rPr lang="fr-FR" dirty="0" smtClean="0"/>
              <a:t>Le </a:t>
            </a:r>
            <a:r>
              <a:rPr lang="fr-FR" dirty="0"/>
              <a:t>chargé de consignation réalise une attestation qu’il remet au chargé de</a:t>
            </a:r>
          </a:p>
          <a:p>
            <a:r>
              <a:rPr lang="fr-FR" dirty="0"/>
              <a:t>travaux</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204864"/>
            <a:ext cx="1371600" cy="210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395536" y="1412776"/>
            <a:ext cx="2377574"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b="1" dirty="0">
                <a:solidFill>
                  <a:schemeClr val="accent2">
                    <a:lumMod val="60000"/>
                    <a:lumOff val="40000"/>
                  </a:schemeClr>
                </a:solidFill>
              </a:rPr>
              <a:t>Habilitation BC ; HC</a:t>
            </a:r>
          </a:p>
        </p:txBody>
      </p:sp>
    </p:spTree>
    <p:extLst>
      <p:ext uri="{BB962C8B-B14F-4D97-AF65-F5344CB8AC3E}">
        <p14:creationId xmlns:p14="http://schemas.microsoft.com/office/powerpoint/2010/main" val="1613073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Compétences pour la BT</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394061727"/>
              </p:ext>
            </p:extLst>
          </p:nvPr>
        </p:nvGraphicFramePr>
        <p:xfrm>
          <a:off x="323529" y="1397477"/>
          <a:ext cx="8496944" cy="5410833"/>
        </p:xfrm>
        <a:graphic>
          <a:graphicData uri="http://schemas.openxmlformats.org/drawingml/2006/table">
            <a:tbl>
              <a:tblPr firstRow="1" firstCol="1" bandRow="1">
                <a:tableStyleId>{5C22544A-7EE6-4342-B048-85BDC9FD1C3A}</a:tableStyleId>
              </a:tblPr>
              <a:tblGrid>
                <a:gridCol w="1538525"/>
                <a:gridCol w="6958419"/>
              </a:tblGrid>
              <a:tr h="447347">
                <a:tc>
                  <a:txBody>
                    <a:bodyPr/>
                    <a:lstStyle/>
                    <a:p>
                      <a:pPr algn="ctr">
                        <a:lnSpc>
                          <a:spcPct val="115000"/>
                        </a:lnSpc>
                        <a:spcAft>
                          <a:spcPts val="0"/>
                        </a:spcAft>
                      </a:pPr>
                      <a:r>
                        <a:rPr lang="fr-FR" sz="1400" b="0" dirty="0" smtClean="0">
                          <a:solidFill>
                            <a:schemeClr val="bg1"/>
                          </a:solidFill>
                          <a:effectLst/>
                        </a:rPr>
                        <a:t>Symbole</a:t>
                      </a:r>
                      <a:endParaRPr lang="fr-FR" sz="1400" b="0" dirty="0">
                        <a:solidFill>
                          <a:schemeClr val="bg1"/>
                        </a:solidFill>
                        <a:effectLst/>
                        <a:latin typeface="Calibri"/>
                        <a:ea typeface="Calibri"/>
                        <a:cs typeface="Times New Roman"/>
                      </a:endParaRPr>
                    </a:p>
                  </a:txBody>
                  <a:tcPr marL="68116" marR="68116" marT="0" marB="0" anchor="ctr"/>
                </a:tc>
                <a:tc>
                  <a:txBody>
                    <a:bodyPr/>
                    <a:lstStyle/>
                    <a:p>
                      <a:pPr>
                        <a:lnSpc>
                          <a:spcPct val="115000"/>
                        </a:lnSpc>
                        <a:spcAft>
                          <a:spcPts val="0"/>
                        </a:spcAft>
                      </a:pPr>
                      <a:r>
                        <a:rPr lang="fr-FR" sz="1200" dirty="0">
                          <a:solidFill>
                            <a:schemeClr val="bg1"/>
                          </a:solidFill>
                          <a:effectLst/>
                        </a:rPr>
                        <a:t> </a:t>
                      </a:r>
                      <a:endParaRPr lang="fr-FR" sz="1600" dirty="0">
                        <a:solidFill>
                          <a:schemeClr val="bg1"/>
                        </a:solidFill>
                        <a:effectLst/>
                      </a:endParaRPr>
                    </a:p>
                    <a:p>
                      <a:pPr algn="ctr">
                        <a:lnSpc>
                          <a:spcPct val="115000"/>
                        </a:lnSpc>
                        <a:spcAft>
                          <a:spcPts val="0"/>
                        </a:spcAft>
                      </a:pPr>
                      <a:r>
                        <a:rPr lang="fr-FR" sz="1800" b="1" i="0" u="none" strike="noStrike" kern="1200" baseline="0" dirty="0" smtClean="0">
                          <a:solidFill>
                            <a:schemeClr val="lt1"/>
                          </a:solidFill>
                          <a:latin typeface="+mn-lt"/>
                          <a:ea typeface="+mn-ea"/>
                          <a:cs typeface="+mn-cs"/>
                        </a:rPr>
                        <a:t>Compétences en matière de risque électrique</a:t>
                      </a:r>
                      <a:endParaRPr lang="fr-FR" sz="1600" dirty="0">
                        <a:solidFill>
                          <a:schemeClr val="bg1"/>
                        </a:solidFill>
                        <a:effectLst/>
                        <a:latin typeface="Calibri"/>
                        <a:ea typeface="Calibri"/>
                        <a:cs typeface="Times New Roman"/>
                      </a:endParaRPr>
                    </a:p>
                  </a:txBody>
                  <a:tcPr marL="68116" marR="68116" marT="0" marB="0"/>
                </a:tc>
              </a:tr>
              <a:tr h="720080">
                <a:tc>
                  <a:txBody>
                    <a:bodyPr/>
                    <a:lstStyle/>
                    <a:p>
                      <a:pPr algn="ctr">
                        <a:lnSpc>
                          <a:spcPct val="115000"/>
                        </a:lnSpc>
                        <a:spcAft>
                          <a:spcPts val="0"/>
                        </a:spcAft>
                      </a:pPr>
                      <a:r>
                        <a:rPr lang="fr-FR" sz="1400" b="1" dirty="0">
                          <a:solidFill>
                            <a:schemeClr val="tx1"/>
                          </a:solidFill>
                          <a:effectLst/>
                        </a:rPr>
                        <a:t>B2V Essai</a:t>
                      </a:r>
                      <a:endParaRPr lang="fr-FR" sz="1400" b="1" dirty="0">
                        <a:solidFill>
                          <a:schemeClr val="tx1"/>
                        </a:solidFill>
                        <a:effectLst/>
                        <a:latin typeface="Calibri"/>
                        <a:ea typeface="Calibri"/>
                        <a:cs typeface="Times New Roman"/>
                      </a:endParaRPr>
                    </a:p>
                  </a:txBody>
                  <a:tcPr marL="68116" marR="68116" marT="0" marB="0" anchor="ctr"/>
                </a:tc>
                <a:tc>
                  <a:txBody>
                    <a:bodyPr/>
                    <a:lstStyle/>
                    <a:p>
                      <a:pPr>
                        <a:lnSpc>
                          <a:spcPct val="115000"/>
                        </a:lnSpc>
                        <a:spcAft>
                          <a:spcPts val="0"/>
                        </a:spcAft>
                      </a:pPr>
                      <a:r>
                        <a:rPr lang="fr-FR" sz="1200" dirty="0">
                          <a:effectLst/>
                        </a:rPr>
                        <a:t> </a:t>
                      </a:r>
                      <a:endParaRPr lang="fr-FR" sz="1600" dirty="0">
                        <a:effectLst/>
                      </a:endParaRPr>
                    </a:p>
                    <a:p>
                      <a:pPr>
                        <a:lnSpc>
                          <a:spcPct val="115000"/>
                        </a:lnSpc>
                        <a:spcAft>
                          <a:spcPts val="0"/>
                        </a:spcAft>
                      </a:pPr>
                      <a:r>
                        <a:rPr lang="fr-FR" sz="1200" kern="1200" dirty="0">
                          <a:solidFill>
                            <a:schemeClr val="dk1"/>
                          </a:solidFill>
                          <a:effectLst/>
                          <a:latin typeface="+mn-lt"/>
                          <a:ea typeface="+mn-ea"/>
                          <a:cs typeface="+mn-cs"/>
                        </a:rPr>
                        <a:t>Dans le cadre des travaux, capacité à réaliser des essais BT et à opérer en présence de pièces nues sous tension BT, complétée par celle de consigner pour son propre compte</a:t>
                      </a:r>
                      <a:r>
                        <a:rPr lang="fr-FR" sz="1200" kern="1200" dirty="0" smtClean="0">
                          <a:solidFill>
                            <a:schemeClr val="dk1"/>
                          </a:solidFill>
                          <a:effectLst/>
                          <a:latin typeface="+mn-lt"/>
                          <a:ea typeface="+mn-ea"/>
                          <a:cs typeface="+mn-cs"/>
                        </a:rPr>
                        <a:t>.</a:t>
                      </a:r>
                      <a:endParaRPr lang="fr-FR" sz="1600" dirty="0">
                        <a:effectLst/>
                        <a:latin typeface="Calibri"/>
                        <a:ea typeface="Calibri"/>
                        <a:cs typeface="Times New Roman"/>
                      </a:endParaRPr>
                    </a:p>
                  </a:txBody>
                  <a:tcPr marL="68116" marR="68116" marT="0" marB="0"/>
                </a:tc>
              </a:tr>
              <a:tr h="648072">
                <a:tc>
                  <a:txBody>
                    <a:bodyPr/>
                    <a:lstStyle/>
                    <a:p>
                      <a:pPr algn="ctr">
                        <a:lnSpc>
                          <a:spcPct val="115000"/>
                        </a:lnSpc>
                        <a:spcAft>
                          <a:spcPts val="0"/>
                        </a:spcAft>
                      </a:pPr>
                      <a:r>
                        <a:rPr lang="fr-FR" sz="1400" b="1" dirty="0">
                          <a:solidFill>
                            <a:schemeClr val="tx1"/>
                          </a:solidFill>
                          <a:effectLst/>
                        </a:rPr>
                        <a:t>BR</a:t>
                      </a:r>
                      <a:endParaRPr lang="fr-FR" sz="1400" b="1" dirty="0">
                        <a:solidFill>
                          <a:schemeClr val="tx1"/>
                        </a:solidFill>
                        <a:effectLst/>
                        <a:latin typeface="Calibri"/>
                        <a:ea typeface="Calibri"/>
                        <a:cs typeface="Times New Roman"/>
                      </a:endParaRPr>
                    </a:p>
                  </a:txBody>
                  <a:tcPr marL="68116" marR="68116" marT="0" marB="0" anchor="ctr"/>
                </a:tc>
                <a:tc>
                  <a:txBody>
                    <a:bodyPr/>
                    <a:lstStyle/>
                    <a:p>
                      <a:pPr>
                        <a:lnSpc>
                          <a:spcPct val="115000"/>
                        </a:lnSpc>
                        <a:spcAft>
                          <a:spcPts val="0"/>
                        </a:spcAft>
                      </a:pPr>
                      <a:r>
                        <a:rPr lang="fr-FR" sz="1200" dirty="0">
                          <a:effectLst/>
                        </a:rPr>
                        <a:t> </a:t>
                      </a:r>
                      <a:endParaRPr lang="fr-FR" sz="1600" dirty="0">
                        <a:effectLst/>
                      </a:endParaRPr>
                    </a:p>
                    <a:p>
                      <a:pPr>
                        <a:lnSpc>
                          <a:spcPct val="115000"/>
                        </a:lnSpc>
                        <a:spcAft>
                          <a:spcPts val="0"/>
                        </a:spcAft>
                      </a:pPr>
                      <a:r>
                        <a:rPr lang="fr-FR" sz="1200" dirty="0">
                          <a:effectLst/>
                        </a:rPr>
                        <a:t>Dans le cadre des interventions BT d’entretien et de dépannage, capacité à réaliser des essais BT et à opérer en présence de pièces nues sous tension BT, complétée par celle de consigner pour son propre compte.</a:t>
                      </a:r>
                      <a:endParaRPr lang="fr-FR" sz="1600" dirty="0">
                        <a:effectLst/>
                      </a:endParaRPr>
                    </a:p>
                    <a:p>
                      <a:pPr>
                        <a:lnSpc>
                          <a:spcPct val="115000"/>
                        </a:lnSpc>
                        <a:spcAft>
                          <a:spcPts val="0"/>
                        </a:spcAft>
                      </a:pPr>
                      <a:r>
                        <a:rPr lang="fr-FR" sz="1200" dirty="0">
                          <a:effectLst/>
                        </a:rPr>
                        <a:t> </a:t>
                      </a:r>
                      <a:endParaRPr lang="fr-FR" sz="1600" dirty="0">
                        <a:effectLst/>
                        <a:latin typeface="Calibri"/>
                        <a:ea typeface="Calibri"/>
                        <a:cs typeface="Times New Roman"/>
                      </a:endParaRPr>
                    </a:p>
                  </a:txBody>
                  <a:tcPr marL="68116" marR="68116" marT="0" marB="0"/>
                </a:tc>
              </a:tr>
              <a:tr h="690157">
                <a:tc>
                  <a:txBody>
                    <a:bodyPr/>
                    <a:lstStyle/>
                    <a:p>
                      <a:pPr algn="ctr">
                        <a:lnSpc>
                          <a:spcPct val="115000"/>
                        </a:lnSpc>
                        <a:spcAft>
                          <a:spcPts val="0"/>
                        </a:spcAft>
                      </a:pPr>
                      <a:r>
                        <a:rPr lang="fr-FR" sz="1400" b="1" dirty="0">
                          <a:solidFill>
                            <a:schemeClr val="tx1"/>
                          </a:solidFill>
                          <a:effectLst/>
                        </a:rPr>
                        <a:t>BE Essai</a:t>
                      </a:r>
                      <a:endParaRPr lang="fr-FR" sz="1400" b="1" dirty="0">
                        <a:solidFill>
                          <a:schemeClr val="tx1"/>
                        </a:solidFill>
                        <a:effectLst/>
                        <a:latin typeface="Calibri"/>
                        <a:ea typeface="Calibri"/>
                        <a:cs typeface="Times New Roman"/>
                      </a:endParaRPr>
                    </a:p>
                  </a:txBody>
                  <a:tcPr marL="68116" marR="68116" marT="0" marB="0" anchor="ctr"/>
                </a:tc>
                <a:tc>
                  <a:txBody>
                    <a:bodyPr/>
                    <a:lstStyle/>
                    <a:p>
                      <a:pPr>
                        <a:lnSpc>
                          <a:spcPct val="115000"/>
                        </a:lnSpc>
                        <a:spcAft>
                          <a:spcPts val="0"/>
                        </a:spcAft>
                      </a:pPr>
                      <a:r>
                        <a:rPr lang="fr-FR" sz="1200" dirty="0">
                          <a:effectLst/>
                        </a:rPr>
                        <a:t>Dans le cas des laboratoires d’études et d’essais, des plates-formes d’essais ou lors de processus de fabrication en série, capacité à réaliser des essais BT et à opérer en présence de pièces nues sous tension BT, complétée le cas échéant, par celle de consigner pour son propre compte. Ses capacités n’incluent pas la compétence TST.</a:t>
                      </a:r>
                      <a:endParaRPr lang="fr-FR" sz="1600" dirty="0">
                        <a:effectLst/>
                        <a:latin typeface="Calibri"/>
                        <a:ea typeface="Calibri"/>
                        <a:cs typeface="Times New Roman"/>
                      </a:endParaRPr>
                    </a:p>
                  </a:txBody>
                  <a:tcPr marL="68116" marR="68116" marT="0" marB="0"/>
                </a:tc>
              </a:tr>
              <a:tr h="799981">
                <a:tc>
                  <a:txBody>
                    <a:bodyPr/>
                    <a:lstStyle/>
                    <a:p>
                      <a:pPr algn="ctr">
                        <a:lnSpc>
                          <a:spcPct val="115000"/>
                        </a:lnSpc>
                        <a:spcAft>
                          <a:spcPts val="0"/>
                        </a:spcAft>
                      </a:pPr>
                      <a:r>
                        <a:rPr lang="fr-FR" sz="1400" b="1" dirty="0">
                          <a:solidFill>
                            <a:schemeClr val="tx1"/>
                          </a:solidFill>
                          <a:effectLst/>
                        </a:rPr>
                        <a:t>BE Mesurage</a:t>
                      </a:r>
                      <a:endParaRPr lang="fr-FR" sz="1400" b="1" dirty="0">
                        <a:solidFill>
                          <a:schemeClr val="tx1"/>
                        </a:solidFill>
                        <a:effectLst/>
                        <a:latin typeface="Calibri"/>
                        <a:ea typeface="Calibri"/>
                        <a:cs typeface="Times New Roman"/>
                      </a:endParaRPr>
                    </a:p>
                  </a:txBody>
                  <a:tcPr marL="68116" marR="68116" marT="0" marB="0" anchor="ctr"/>
                </a:tc>
                <a:tc>
                  <a:txBody>
                    <a:bodyPr/>
                    <a:lstStyle/>
                    <a:p>
                      <a:pPr>
                        <a:lnSpc>
                          <a:spcPct val="115000"/>
                        </a:lnSpc>
                        <a:spcAft>
                          <a:spcPts val="0"/>
                        </a:spcAft>
                      </a:pPr>
                      <a:r>
                        <a:rPr lang="fr-FR" sz="1200" dirty="0">
                          <a:effectLst/>
                        </a:rPr>
                        <a:t>Capacité à réaliser des mesurages en BT et à opérer en présence de pièces nues sous tension BT.</a:t>
                      </a:r>
                      <a:endParaRPr lang="fr-FR" sz="1600" dirty="0">
                        <a:effectLst/>
                      </a:endParaRPr>
                    </a:p>
                    <a:p>
                      <a:pPr>
                        <a:lnSpc>
                          <a:spcPct val="115000"/>
                        </a:lnSpc>
                        <a:spcAft>
                          <a:spcPts val="0"/>
                        </a:spcAft>
                      </a:pPr>
                      <a:r>
                        <a:rPr lang="fr-FR" sz="1200" dirty="0">
                          <a:effectLst/>
                        </a:rPr>
                        <a:t>Cette habilitation est incluse dans celle du chargé d’essais et dans celle du chargé de vérification, dans le périmètre de compétence de cette habilitation.</a:t>
                      </a:r>
                      <a:endParaRPr lang="fr-FR" sz="1600" dirty="0">
                        <a:effectLst/>
                        <a:latin typeface="Calibri"/>
                        <a:ea typeface="Calibri"/>
                        <a:cs typeface="Times New Roman"/>
                      </a:endParaRPr>
                    </a:p>
                  </a:txBody>
                  <a:tcPr marL="68116" marR="68116" marT="0" marB="0"/>
                </a:tc>
              </a:tr>
              <a:tr h="799981">
                <a:tc>
                  <a:txBody>
                    <a:bodyPr/>
                    <a:lstStyle/>
                    <a:p>
                      <a:pPr algn="ctr">
                        <a:lnSpc>
                          <a:spcPct val="115000"/>
                        </a:lnSpc>
                        <a:spcAft>
                          <a:spcPts val="0"/>
                        </a:spcAft>
                      </a:pPr>
                      <a:r>
                        <a:rPr lang="fr-FR" sz="1400" b="1" dirty="0">
                          <a:solidFill>
                            <a:schemeClr val="tx1"/>
                          </a:solidFill>
                          <a:effectLst/>
                        </a:rPr>
                        <a:t>BE Vérification</a:t>
                      </a:r>
                      <a:endParaRPr lang="fr-FR" sz="1400" b="1" dirty="0">
                        <a:solidFill>
                          <a:schemeClr val="tx1"/>
                        </a:solidFill>
                        <a:effectLst/>
                        <a:latin typeface="Calibri"/>
                        <a:ea typeface="Calibri"/>
                        <a:cs typeface="Times New Roman"/>
                      </a:endParaRPr>
                    </a:p>
                  </a:txBody>
                  <a:tcPr marL="68116" marR="68116" marT="0" marB="0" anchor="ctr"/>
                </a:tc>
                <a:tc>
                  <a:txBody>
                    <a:bodyPr/>
                    <a:lstStyle/>
                    <a:p>
                      <a:pPr>
                        <a:lnSpc>
                          <a:spcPct val="115000"/>
                        </a:lnSpc>
                        <a:spcAft>
                          <a:spcPts val="0"/>
                        </a:spcAft>
                      </a:pPr>
                      <a:r>
                        <a:rPr lang="fr-FR" sz="1200" dirty="0">
                          <a:effectLst/>
                        </a:rPr>
                        <a:t> </a:t>
                      </a:r>
                      <a:endParaRPr lang="fr-FR" sz="1600" dirty="0">
                        <a:effectLst/>
                      </a:endParaRPr>
                    </a:p>
                    <a:p>
                      <a:pPr>
                        <a:lnSpc>
                          <a:spcPct val="115000"/>
                        </a:lnSpc>
                        <a:spcAft>
                          <a:spcPts val="0"/>
                        </a:spcAft>
                      </a:pPr>
                      <a:r>
                        <a:rPr lang="fr-FR" sz="1200" dirty="0">
                          <a:effectLst/>
                        </a:rPr>
                        <a:t>Capacité à réaliser des vérifications BT, à opérer en présence pièces nues sous tension BT et à réaliser les contrôles et les mesurages liés à cette vérification.</a:t>
                      </a:r>
                      <a:endParaRPr lang="fr-FR" sz="1600" dirty="0">
                        <a:effectLst/>
                      </a:endParaRPr>
                    </a:p>
                    <a:p>
                      <a:pPr>
                        <a:lnSpc>
                          <a:spcPct val="115000"/>
                        </a:lnSpc>
                        <a:spcAft>
                          <a:spcPts val="0"/>
                        </a:spcAft>
                      </a:pPr>
                      <a:r>
                        <a:rPr lang="fr-FR" sz="1200" dirty="0">
                          <a:effectLst/>
                        </a:rPr>
                        <a:t> </a:t>
                      </a:r>
                      <a:endParaRPr lang="fr-FR" sz="1600" dirty="0">
                        <a:effectLst/>
                        <a:latin typeface="Calibri"/>
                        <a:ea typeface="Calibri"/>
                        <a:cs typeface="Times New Roman"/>
                      </a:endParaRPr>
                    </a:p>
                  </a:txBody>
                  <a:tcPr marL="68116" marR="68116" marT="0" marB="0"/>
                </a:tc>
              </a:tr>
              <a:tr h="599985">
                <a:tc>
                  <a:txBody>
                    <a:bodyPr/>
                    <a:lstStyle/>
                    <a:p>
                      <a:pPr algn="ctr">
                        <a:lnSpc>
                          <a:spcPct val="115000"/>
                        </a:lnSpc>
                        <a:spcAft>
                          <a:spcPts val="0"/>
                        </a:spcAft>
                      </a:pPr>
                      <a:r>
                        <a:rPr lang="fr-FR" sz="1400" b="1" dirty="0">
                          <a:solidFill>
                            <a:schemeClr val="tx1"/>
                          </a:solidFill>
                          <a:effectLst/>
                        </a:rPr>
                        <a:t>BE Manœuvre</a:t>
                      </a:r>
                      <a:endParaRPr lang="fr-FR" sz="1400" b="1" dirty="0">
                        <a:solidFill>
                          <a:schemeClr val="tx1"/>
                        </a:solidFill>
                        <a:effectLst/>
                        <a:latin typeface="Calibri"/>
                        <a:ea typeface="Calibri"/>
                        <a:cs typeface="Times New Roman"/>
                      </a:endParaRPr>
                    </a:p>
                  </a:txBody>
                  <a:tcPr marL="68116" marR="68116" marT="0" marB="0" anchor="ctr"/>
                </a:tc>
                <a:tc>
                  <a:txBody>
                    <a:bodyPr/>
                    <a:lstStyle/>
                    <a:p>
                      <a:pPr>
                        <a:lnSpc>
                          <a:spcPct val="115000"/>
                        </a:lnSpc>
                        <a:spcAft>
                          <a:spcPts val="0"/>
                        </a:spcAft>
                      </a:pPr>
                      <a:r>
                        <a:rPr lang="fr-FR" sz="1200" dirty="0">
                          <a:effectLst/>
                        </a:rPr>
                        <a:t> </a:t>
                      </a:r>
                      <a:endParaRPr lang="fr-FR" sz="1600" dirty="0">
                        <a:effectLst/>
                      </a:endParaRPr>
                    </a:p>
                    <a:p>
                      <a:pPr>
                        <a:lnSpc>
                          <a:spcPct val="115000"/>
                        </a:lnSpc>
                        <a:spcAft>
                          <a:spcPts val="0"/>
                        </a:spcAft>
                      </a:pPr>
                      <a:r>
                        <a:rPr lang="fr-FR" sz="1200" dirty="0">
                          <a:effectLst/>
                        </a:rPr>
                        <a:t>Capacité à réaliser des manœuvres en présence de pièces nues sous tension BT.</a:t>
                      </a:r>
                      <a:endParaRPr lang="fr-FR" sz="1600" dirty="0">
                        <a:effectLst/>
                      </a:endParaRPr>
                    </a:p>
                    <a:p>
                      <a:pPr>
                        <a:lnSpc>
                          <a:spcPct val="115000"/>
                        </a:lnSpc>
                        <a:spcAft>
                          <a:spcPts val="0"/>
                        </a:spcAft>
                      </a:pPr>
                      <a:r>
                        <a:rPr lang="fr-FR" sz="1200" dirty="0">
                          <a:effectLst/>
                        </a:rPr>
                        <a:t> </a:t>
                      </a:r>
                      <a:endParaRPr lang="fr-FR" sz="1600" dirty="0">
                        <a:effectLst/>
                        <a:latin typeface="Calibri"/>
                        <a:ea typeface="Calibri"/>
                        <a:cs typeface="Times New Roman"/>
                      </a:endParaRPr>
                    </a:p>
                  </a:txBody>
                  <a:tcPr marL="68116" marR="68116" marT="0" marB="0"/>
                </a:tc>
              </a:tr>
            </a:tbl>
          </a:graphicData>
        </a:graphic>
      </p:graphicFrame>
    </p:spTree>
    <p:extLst>
      <p:ext uri="{BB962C8B-B14F-4D97-AF65-F5344CB8AC3E}">
        <p14:creationId xmlns:p14="http://schemas.microsoft.com/office/powerpoint/2010/main" val="2091538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Opérations particulières</a:t>
            </a:r>
            <a:br>
              <a:rPr lang="fr-FR" dirty="0" smtClean="0"/>
            </a:br>
            <a:r>
              <a:rPr lang="fr-FR" dirty="0" smtClean="0"/>
              <a:t>Installations photovoltaïques</a:t>
            </a:r>
            <a:endParaRPr lang="fr-FR" dirty="0"/>
          </a:p>
        </p:txBody>
      </p:sp>
      <p:sp>
        <p:nvSpPr>
          <p:cNvPr id="3" name="Rectangle 2"/>
          <p:cNvSpPr/>
          <p:nvPr/>
        </p:nvSpPr>
        <p:spPr>
          <a:xfrm>
            <a:off x="323528" y="1988840"/>
            <a:ext cx="8424936" cy="923330"/>
          </a:xfrm>
          <a:prstGeom prst="rect">
            <a:avLst/>
          </a:prstGeom>
        </p:spPr>
        <p:txBody>
          <a:bodyPr wrap="square">
            <a:spAutoFit/>
          </a:bodyPr>
          <a:lstStyle/>
          <a:p>
            <a:pPr algn="just"/>
            <a:r>
              <a:rPr lang="fr-FR" dirty="0"/>
              <a:t>La mention spéciale « photovoltaïque » est l’expression d’une compétence en matière </a:t>
            </a:r>
            <a:r>
              <a:rPr lang="fr-FR" dirty="0" smtClean="0"/>
              <a:t>de prévention </a:t>
            </a:r>
            <a:r>
              <a:rPr lang="fr-FR" dirty="0"/>
              <a:t>des risques électriques lors de travaux concernant tout ou partie </a:t>
            </a:r>
            <a:r>
              <a:rPr lang="fr-FR" dirty="0" smtClean="0"/>
              <a:t>d’une INSTALLATION </a:t>
            </a:r>
            <a:r>
              <a:rPr lang="fr-FR" dirty="0"/>
              <a:t>PV fonctionnant en courant continu. </a:t>
            </a:r>
          </a:p>
        </p:txBody>
      </p:sp>
      <p:sp>
        <p:nvSpPr>
          <p:cNvPr id="4" name="Rectangle 3"/>
          <p:cNvSpPr/>
          <p:nvPr/>
        </p:nvSpPr>
        <p:spPr>
          <a:xfrm>
            <a:off x="467544" y="1412776"/>
            <a:ext cx="237116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BP</a:t>
            </a:r>
          </a:p>
        </p:txBody>
      </p:sp>
      <p:sp>
        <p:nvSpPr>
          <p:cNvPr id="7" name="Rectangle 6"/>
          <p:cNvSpPr/>
          <p:nvPr/>
        </p:nvSpPr>
        <p:spPr>
          <a:xfrm>
            <a:off x="288042" y="4941168"/>
            <a:ext cx="8496944" cy="646331"/>
          </a:xfrm>
          <a:prstGeom prst="rect">
            <a:avLst/>
          </a:prstGeom>
        </p:spPr>
        <p:txBody>
          <a:bodyPr wrap="square">
            <a:spAutoFit/>
          </a:bodyPr>
          <a:lstStyle/>
          <a:p>
            <a:pPr algn="just"/>
            <a:r>
              <a:rPr lang="fr-FR" dirty="0"/>
              <a:t>La formation à l’HABILITATION BP est conditionnée par l’acquisition préalable de la compétence technique nécessaire à l’INSTALLATION d’une chaîne PV.</a:t>
            </a:r>
          </a:p>
        </p:txBody>
      </p:sp>
      <p:sp>
        <p:nvSpPr>
          <p:cNvPr id="12" name="Rectangle 11"/>
          <p:cNvSpPr/>
          <p:nvPr/>
        </p:nvSpPr>
        <p:spPr>
          <a:xfrm>
            <a:off x="324046" y="3432834"/>
            <a:ext cx="8424936" cy="923330"/>
          </a:xfrm>
          <a:prstGeom prst="rect">
            <a:avLst/>
          </a:prstGeom>
        </p:spPr>
        <p:txBody>
          <a:bodyPr wrap="square">
            <a:spAutoFit/>
          </a:bodyPr>
          <a:lstStyle/>
          <a:p>
            <a:r>
              <a:rPr lang="fr-FR" b="1" dirty="0"/>
              <a:t>Le risque d’arc électrique est particulièrement présent lors d’ouverture des</a:t>
            </a:r>
          </a:p>
          <a:p>
            <a:r>
              <a:rPr lang="fr-FR" b="1" dirty="0"/>
              <a:t>circuits, en raison de la difficulté d’interrompre la tension en présence de</a:t>
            </a:r>
          </a:p>
          <a:p>
            <a:r>
              <a:rPr lang="fr-FR" b="1" dirty="0"/>
              <a:t>lumière.</a:t>
            </a:r>
          </a:p>
        </p:txBody>
      </p:sp>
    </p:spTree>
    <p:extLst>
      <p:ext uri="{BB962C8B-B14F-4D97-AF65-F5344CB8AC3E}">
        <p14:creationId xmlns:p14="http://schemas.microsoft.com/office/powerpoint/2010/main" val="1969747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Opérations particulières</a:t>
            </a:r>
            <a:br>
              <a:rPr lang="fr-FR" dirty="0" smtClean="0"/>
            </a:br>
            <a:r>
              <a:rPr lang="fr-FR" dirty="0" smtClean="0"/>
              <a:t>Installations photovoltaïques</a:t>
            </a:r>
            <a:endParaRPr lang="fr-FR" dirty="0"/>
          </a:p>
        </p:txBody>
      </p:sp>
      <p:sp>
        <p:nvSpPr>
          <p:cNvPr id="4" name="Rectangle 3"/>
          <p:cNvSpPr/>
          <p:nvPr/>
        </p:nvSpPr>
        <p:spPr>
          <a:xfrm>
            <a:off x="467544" y="1412776"/>
            <a:ext cx="237116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BP</a:t>
            </a:r>
          </a:p>
        </p:txBody>
      </p:sp>
      <p:sp>
        <p:nvSpPr>
          <p:cNvPr id="5" name="Rectangle 4"/>
          <p:cNvSpPr/>
          <p:nvPr/>
        </p:nvSpPr>
        <p:spPr>
          <a:xfrm>
            <a:off x="401050" y="2420888"/>
            <a:ext cx="8347413"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600" dirty="0"/>
              <a:t>Une personne titulaire d’une HABILITATION symbole BP est apte </a:t>
            </a:r>
            <a:r>
              <a:rPr lang="fr-FR" sz="1600" dirty="0" smtClean="0"/>
              <a:t>:</a:t>
            </a:r>
          </a:p>
          <a:p>
            <a:endParaRPr lang="fr-FR" sz="1600" dirty="0"/>
          </a:p>
          <a:p>
            <a:pPr marL="285750" indent="-285750" algn="just">
              <a:buFont typeface="Arial" pitchFamily="34" charset="0"/>
              <a:buChar char="•"/>
            </a:pPr>
            <a:r>
              <a:rPr lang="fr-FR" sz="1600" dirty="0" smtClean="0"/>
              <a:t>lors </a:t>
            </a:r>
            <a:r>
              <a:rPr lang="fr-FR" sz="1600" dirty="0"/>
              <a:t>de l’installation initiale d’une chaîne </a:t>
            </a:r>
            <a:r>
              <a:rPr lang="fr-FR" sz="1600" dirty="0" smtClean="0"/>
              <a:t>PV </a:t>
            </a:r>
            <a:r>
              <a:rPr lang="fr-FR" sz="1600" dirty="0"/>
              <a:t>à assurer les fonctions de CHARGE</a:t>
            </a:r>
          </a:p>
          <a:p>
            <a:r>
              <a:rPr lang="fr-FR" sz="1600" dirty="0"/>
              <a:t>D’INTERVENTION BT CHAINE </a:t>
            </a:r>
            <a:r>
              <a:rPr lang="fr-FR" sz="1600" dirty="0" smtClean="0"/>
              <a:t>PV</a:t>
            </a:r>
          </a:p>
          <a:p>
            <a:endParaRPr lang="fr-FR" sz="1600" dirty="0" smtClean="0"/>
          </a:p>
          <a:p>
            <a:pPr marL="285750" indent="-285750">
              <a:buFont typeface="Arial" pitchFamily="34" charset="0"/>
              <a:buChar char="•"/>
            </a:pPr>
            <a:r>
              <a:rPr lang="fr-FR" sz="1600" dirty="0" smtClean="0"/>
              <a:t>lors </a:t>
            </a:r>
            <a:r>
              <a:rPr lang="fr-FR" sz="1600" dirty="0"/>
              <a:t>d’opérations de </a:t>
            </a:r>
            <a:r>
              <a:rPr lang="fr-FR" sz="1600" dirty="0" smtClean="0"/>
              <a:t>maintenance </a:t>
            </a:r>
            <a:r>
              <a:rPr lang="fr-FR" sz="1600" dirty="0"/>
              <a:t>à assurer les </a:t>
            </a:r>
            <a:r>
              <a:rPr lang="fr-FR" sz="1600" dirty="0" smtClean="0"/>
              <a:t>fonctions d’EXECUTANT en </a:t>
            </a:r>
            <a:r>
              <a:rPr lang="fr-FR" sz="1600" dirty="0"/>
              <a:t>présence et sous </a:t>
            </a:r>
            <a:r>
              <a:rPr lang="fr-FR" sz="1600" dirty="0" smtClean="0"/>
              <a:t>l’autorité d’un BR photovoltaïque</a:t>
            </a:r>
          </a:p>
          <a:p>
            <a:pPr marL="285750" indent="-285750">
              <a:buFont typeface="Arial" pitchFamily="34" charset="0"/>
              <a:buChar char="•"/>
            </a:pPr>
            <a:endParaRPr lang="fr-FR" sz="1600" dirty="0" smtClean="0"/>
          </a:p>
        </p:txBody>
      </p:sp>
      <p:sp>
        <p:nvSpPr>
          <p:cNvPr id="6" name="Rectangle 5"/>
          <p:cNvSpPr/>
          <p:nvPr/>
        </p:nvSpPr>
        <p:spPr>
          <a:xfrm>
            <a:off x="386883" y="5087506"/>
            <a:ext cx="8347414" cy="861774"/>
          </a:xfrm>
          <a:prstGeom prst="rect">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1600" dirty="0">
                <a:solidFill>
                  <a:schemeClr val="dk1"/>
                </a:solidFill>
              </a:rPr>
              <a:t>Une personne titulaire d’une HABILITATION de symbole « BR photovoltaïque » </a:t>
            </a:r>
            <a:r>
              <a:rPr lang="fr-FR" sz="1600" dirty="0" smtClean="0">
                <a:solidFill>
                  <a:schemeClr val="dk1"/>
                </a:solidFill>
              </a:rPr>
              <a:t>est </a:t>
            </a:r>
            <a:r>
              <a:rPr lang="fr-FR" sz="1600" dirty="0"/>
              <a:t>apte à la fonction de CHARGE D’INTERVENTION BT D’ENTRETIEN ET DE </a:t>
            </a:r>
            <a:r>
              <a:rPr lang="fr-FR" sz="1600" dirty="0" smtClean="0"/>
              <a:t>DEPANNAGE photovoltaïque</a:t>
            </a:r>
            <a:r>
              <a:rPr lang="fr-FR" sz="1600" dirty="0"/>
              <a:t>.</a:t>
            </a:r>
            <a:endParaRPr lang="fr-FR" sz="1600" dirty="0">
              <a:solidFill>
                <a:schemeClr val="dk1"/>
              </a:solidFill>
            </a:endParaRPr>
          </a:p>
        </p:txBody>
      </p:sp>
      <p:cxnSp>
        <p:nvCxnSpPr>
          <p:cNvPr id="9" name="Connecteur droit avec flèche 8"/>
          <p:cNvCxnSpPr/>
          <p:nvPr/>
        </p:nvCxnSpPr>
        <p:spPr>
          <a:xfrm>
            <a:off x="3563888" y="4172602"/>
            <a:ext cx="0" cy="76856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96789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Rectangle 3"/>
          <p:cNvSpPr>
            <a:spLocks noChangeArrowheads="1"/>
          </p:cNvSpPr>
          <p:nvPr/>
        </p:nvSpPr>
        <p:spPr bwMode="auto">
          <a:xfrm>
            <a:off x="194897" y="5126038"/>
            <a:ext cx="2762250" cy="11985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82550" tIns="42862" rIns="82550" bIns="42862" anchor="ctr"/>
          <a:lstStyle/>
          <a:p>
            <a:pPr defTabSz="833438"/>
            <a:r>
              <a:rPr lang="fr-FR" sz="2000" b="1">
                <a:solidFill>
                  <a:schemeClr val="tx2"/>
                </a:solidFill>
              </a:rPr>
              <a:t>Personnel désigné </a:t>
            </a:r>
          </a:p>
          <a:p>
            <a:pPr defTabSz="833438"/>
            <a:r>
              <a:rPr lang="fr-FR" sz="2000" b="1">
                <a:solidFill>
                  <a:schemeClr val="tx2"/>
                </a:solidFill>
              </a:rPr>
              <a:t>Aucune habilitation</a:t>
            </a:r>
          </a:p>
          <a:p>
            <a:pPr defTabSz="833438"/>
            <a:r>
              <a:rPr lang="fr-FR" sz="2000" b="1">
                <a:solidFill>
                  <a:schemeClr val="tx2"/>
                </a:solidFill>
              </a:rPr>
              <a:t> imposée</a:t>
            </a:r>
          </a:p>
        </p:txBody>
      </p:sp>
      <p:sp>
        <p:nvSpPr>
          <p:cNvPr id="363524" name="Rectangle 4"/>
          <p:cNvSpPr>
            <a:spLocks noChangeArrowheads="1"/>
          </p:cNvSpPr>
          <p:nvPr/>
        </p:nvSpPr>
        <p:spPr bwMode="auto">
          <a:xfrm>
            <a:off x="6170735" y="5126038"/>
            <a:ext cx="2798885" cy="1198562"/>
          </a:xfrm>
          <a:prstGeom prst="rect">
            <a:avLst/>
          </a:prstGeom>
          <a:solidFill>
            <a:srgbClr val="FDC0E5"/>
          </a:solidFill>
          <a:ln w="12699">
            <a:solidFill>
              <a:schemeClr val="tx1"/>
            </a:solidFill>
            <a:miter lim="800000"/>
            <a:headEnd/>
            <a:tailEnd/>
          </a:ln>
          <a:effectLst>
            <a:outerShdw dist="89803" dir="2700000" algn="ctr" rotWithShape="0">
              <a:srgbClr val="676767"/>
            </a:outerShdw>
          </a:effectLst>
        </p:spPr>
        <p:txBody>
          <a:bodyPr wrap="none" lIns="82550" tIns="42862" rIns="82550" bIns="42862" anchor="ctr"/>
          <a:lstStyle/>
          <a:p>
            <a:pPr defTabSz="833438"/>
            <a:r>
              <a:rPr lang="fr-FR" sz="2000" b="1">
                <a:solidFill>
                  <a:srgbClr val="FC0128"/>
                </a:solidFill>
              </a:rPr>
              <a:t>L’intervenant désigné</a:t>
            </a:r>
          </a:p>
          <a:p>
            <a:pPr defTabSz="833438"/>
            <a:r>
              <a:rPr lang="fr-FR" sz="2000" b="1">
                <a:solidFill>
                  <a:srgbClr val="FC0128"/>
                </a:solidFill>
              </a:rPr>
              <a:t>doit être HABILITE</a:t>
            </a:r>
          </a:p>
          <a:p>
            <a:pPr defTabSz="833438"/>
            <a:r>
              <a:rPr lang="fr-FR" sz="2000" b="1">
                <a:solidFill>
                  <a:srgbClr val="FC0128"/>
                </a:solidFill>
              </a:rPr>
              <a:t>au minimum B1 </a:t>
            </a:r>
          </a:p>
        </p:txBody>
      </p:sp>
      <p:sp>
        <p:nvSpPr>
          <p:cNvPr id="363525" name="Rectangle 5"/>
          <p:cNvSpPr>
            <a:spLocks noChangeArrowheads="1"/>
          </p:cNvSpPr>
          <p:nvPr/>
        </p:nvSpPr>
        <p:spPr bwMode="auto">
          <a:xfrm>
            <a:off x="4570983" y="4577608"/>
            <a:ext cx="577081"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b="1" dirty="0">
                <a:solidFill>
                  <a:srgbClr val="FF0000"/>
                </a:solidFill>
              </a:rPr>
              <a:t>OUI</a:t>
            </a:r>
          </a:p>
        </p:txBody>
      </p:sp>
      <p:sp>
        <p:nvSpPr>
          <p:cNvPr id="363526" name="Rectangle 6"/>
          <p:cNvSpPr>
            <a:spLocks noChangeArrowheads="1"/>
          </p:cNvSpPr>
          <p:nvPr/>
        </p:nvSpPr>
        <p:spPr bwMode="auto">
          <a:xfrm>
            <a:off x="3305908" y="2741614"/>
            <a:ext cx="848458"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50" tIns="42862" rIns="82550" bIns="42862">
            <a:spAutoFit/>
          </a:bodyPr>
          <a:lstStyle/>
          <a:p>
            <a:pPr algn="l" defTabSz="833438"/>
            <a:r>
              <a:rPr lang="fr-FR" b="1"/>
              <a:t>OUI</a:t>
            </a:r>
          </a:p>
        </p:txBody>
      </p:sp>
      <p:sp>
        <p:nvSpPr>
          <p:cNvPr id="363527" name="Rectangle 7"/>
          <p:cNvSpPr>
            <a:spLocks noChangeArrowheads="1"/>
          </p:cNvSpPr>
          <p:nvPr/>
        </p:nvSpPr>
        <p:spPr bwMode="auto">
          <a:xfrm>
            <a:off x="7315200" y="3197225"/>
            <a:ext cx="679673"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b="1" dirty="0">
                <a:solidFill>
                  <a:srgbClr val="FF0000"/>
                </a:solidFill>
              </a:rPr>
              <a:t>NON</a:t>
            </a:r>
          </a:p>
        </p:txBody>
      </p:sp>
      <p:sp>
        <p:nvSpPr>
          <p:cNvPr id="363528" name="Rectangle 8"/>
          <p:cNvSpPr>
            <a:spLocks noChangeArrowheads="1"/>
          </p:cNvSpPr>
          <p:nvPr/>
        </p:nvSpPr>
        <p:spPr bwMode="auto">
          <a:xfrm>
            <a:off x="3131841" y="5126038"/>
            <a:ext cx="2880320" cy="1198562"/>
          </a:xfrm>
          <a:prstGeom prst="rect">
            <a:avLst/>
          </a:prstGeom>
          <a:solidFill>
            <a:srgbClr val="FDC0E5"/>
          </a:solidFill>
          <a:ln w="12699">
            <a:solidFill>
              <a:schemeClr val="tx1"/>
            </a:solidFill>
            <a:miter lim="800000"/>
            <a:headEnd/>
            <a:tailEnd/>
          </a:ln>
          <a:effectLst>
            <a:outerShdw dist="89803" dir="2700000" algn="ctr" rotWithShape="0">
              <a:srgbClr val="676767"/>
            </a:outerShdw>
          </a:effectLst>
        </p:spPr>
        <p:txBody>
          <a:bodyPr wrap="none" lIns="82550" tIns="42862" rIns="82550" bIns="42862" anchor="ctr"/>
          <a:lstStyle/>
          <a:p>
            <a:pPr defTabSz="833438"/>
            <a:r>
              <a:rPr lang="fr-FR" sz="2000" b="1" dirty="0">
                <a:solidFill>
                  <a:srgbClr val="FC0128"/>
                </a:solidFill>
              </a:rPr>
              <a:t>L’intervenant désigné</a:t>
            </a:r>
          </a:p>
          <a:p>
            <a:pPr defTabSz="833438"/>
            <a:r>
              <a:rPr lang="fr-FR" sz="2000" b="1" dirty="0">
                <a:solidFill>
                  <a:srgbClr val="FC0128"/>
                </a:solidFill>
              </a:rPr>
              <a:t>doit être HABILITE</a:t>
            </a:r>
          </a:p>
          <a:p>
            <a:pPr defTabSz="833438"/>
            <a:r>
              <a:rPr lang="fr-FR" sz="2000" b="1" dirty="0">
                <a:solidFill>
                  <a:srgbClr val="FC0128"/>
                </a:solidFill>
              </a:rPr>
              <a:t> B0</a:t>
            </a:r>
          </a:p>
        </p:txBody>
      </p:sp>
      <p:sp>
        <p:nvSpPr>
          <p:cNvPr id="363529" name="Line 9"/>
          <p:cNvSpPr>
            <a:spLocks noChangeShapeType="1"/>
          </p:cNvSpPr>
          <p:nvPr/>
        </p:nvSpPr>
        <p:spPr bwMode="auto">
          <a:xfrm>
            <a:off x="6455020" y="2057400"/>
            <a:ext cx="86018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3530" name="Line 10"/>
          <p:cNvSpPr>
            <a:spLocks noChangeShapeType="1"/>
          </p:cNvSpPr>
          <p:nvPr/>
        </p:nvSpPr>
        <p:spPr bwMode="auto">
          <a:xfrm>
            <a:off x="7315200" y="2057400"/>
            <a:ext cx="0" cy="3068638"/>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3531" name="AutoShape 11"/>
          <p:cNvSpPr>
            <a:spLocks noChangeArrowheads="1"/>
          </p:cNvSpPr>
          <p:nvPr/>
        </p:nvSpPr>
        <p:spPr bwMode="auto">
          <a:xfrm>
            <a:off x="1" y="1354138"/>
            <a:ext cx="9144000" cy="1333500"/>
          </a:xfrm>
          <a:prstGeom prst="flowChartAlternateProcess">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fr-FR" sz="2400" b="1" dirty="0"/>
              <a:t>Appareil protégé contre les risques de </a:t>
            </a:r>
            <a:r>
              <a:rPr lang="fr-FR" sz="2400" b="1" dirty="0" smtClean="0"/>
              <a:t>projection </a:t>
            </a:r>
          </a:p>
          <a:p>
            <a:pPr algn="ctr"/>
            <a:r>
              <a:rPr lang="fr-FR" sz="2400" b="1" dirty="0" smtClean="0"/>
              <a:t>en </a:t>
            </a:r>
            <a:r>
              <a:rPr lang="fr-FR" sz="2400" b="1" dirty="0"/>
              <a:t>cas de court circuit </a:t>
            </a:r>
            <a:r>
              <a:rPr lang="fr-FR" sz="2400" b="1" dirty="0" smtClean="0"/>
              <a:t>et protégé </a:t>
            </a:r>
            <a:r>
              <a:rPr lang="fr-FR" sz="2400" b="1" dirty="0"/>
              <a:t>contre les contacts directs</a:t>
            </a:r>
          </a:p>
        </p:txBody>
      </p:sp>
      <p:sp>
        <p:nvSpPr>
          <p:cNvPr id="363532" name="Line 12"/>
          <p:cNvSpPr>
            <a:spLocks noChangeShapeType="1"/>
          </p:cNvSpPr>
          <p:nvPr/>
        </p:nvSpPr>
        <p:spPr bwMode="auto">
          <a:xfrm>
            <a:off x="3305908" y="2687638"/>
            <a:ext cx="0" cy="474662"/>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3533" name="AutoShape 13"/>
          <p:cNvSpPr>
            <a:spLocks noChangeArrowheads="1"/>
          </p:cNvSpPr>
          <p:nvPr/>
        </p:nvSpPr>
        <p:spPr bwMode="auto">
          <a:xfrm>
            <a:off x="492369" y="3197226"/>
            <a:ext cx="5433646" cy="1228725"/>
          </a:xfrm>
          <a:prstGeom prst="flowChartAlternateProcess">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r>
              <a:rPr lang="fr-FR" sz="2400" b="1" dirty="0"/>
              <a:t>Fusible placé dans un local </a:t>
            </a:r>
            <a:endParaRPr lang="fr-FR" sz="2400" b="1" dirty="0" smtClean="0"/>
          </a:p>
          <a:p>
            <a:pPr algn="ctr"/>
            <a:r>
              <a:rPr lang="fr-FR" sz="2400" b="1" dirty="0"/>
              <a:t>r</a:t>
            </a:r>
            <a:r>
              <a:rPr lang="fr-FR" sz="2400" b="1" dirty="0" smtClean="0"/>
              <a:t>éservé aux </a:t>
            </a:r>
            <a:r>
              <a:rPr lang="fr-FR" sz="2400" b="1" dirty="0"/>
              <a:t>électriciens</a:t>
            </a:r>
          </a:p>
        </p:txBody>
      </p:sp>
      <p:sp>
        <p:nvSpPr>
          <p:cNvPr id="363534" name="Line 14"/>
          <p:cNvSpPr>
            <a:spLocks noChangeShapeType="1"/>
          </p:cNvSpPr>
          <p:nvPr/>
        </p:nvSpPr>
        <p:spPr bwMode="auto">
          <a:xfrm>
            <a:off x="4501662" y="4425950"/>
            <a:ext cx="0" cy="700088"/>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3535" name="Line 15"/>
          <p:cNvSpPr>
            <a:spLocks noChangeShapeType="1"/>
          </p:cNvSpPr>
          <p:nvPr/>
        </p:nvSpPr>
        <p:spPr bwMode="auto">
          <a:xfrm>
            <a:off x="1617785" y="4425950"/>
            <a:ext cx="0" cy="700088"/>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3536" name="Rectangle 16"/>
          <p:cNvSpPr>
            <a:spLocks noChangeArrowheads="1"/>
          </p:cNvSpPr>
          <p:nvPr/>
        </p:nvSpPr>
        <p:spPr bwMode="auto">
          <a:xfrm>
            <a:off x="1617785" y="4425950"/>
            <a:ext cx="679673"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b="1"/>
              <a:t>NON</a:t>
            </a:r>
          </a:p>
        </p:txBody>
      </p:sp>
      <p:sp>
        <p:nvSpPr>
          <p:cNvPr id="2" name="Titre 1"/>
          <p:cNvSpPr>
            <a:spLocks noGrp="1"/>
          </p:cNvSpPr>
          <p:nvPr>
            <p:ph type="title" idx="4294967295"/>
          </p:nvPr>
        </p:nvSpPr>
        <p:spPr>
          <a:xfrm>
            <a:off x="194898" y="116632"/>
            <a:ext cx="8774722" cy="1054100"/>
          </a:xfrm>
        </p:spPr>
        <p:txBody>
          <a:bodyPr/>
          <a:lstStyle/>
          <a:p>
            <a:pPr rtl="0" eaLnBrk="1" latinLnBrk="0" hangingPunct="1"/>
            <a:r>
              <a:rPr lang="fr-FR" sz="3100" b="1" kern="1200" dirty="0" smtClean="0">
                <a:solidFill>
                  <a:srgbClr val="0066CC"/>
                </a:solidFill>
                <a:effectLst/>
                <a:latin typeface="Arial"/>
                <a:ea typeface="+mn-ea"/>
                <a:cs typeface="+mn-cs"/>
              </a:rPr>
              <a:t>QUI PEUT REMPLACER </a:t>
            </a:r>
            <a:r>
              <a:rPr lang="fr-FR" sz="2900" b="1" kern="1200" dirty="0" smtClean="0">
                <a:solidFill>
                  <a:srgbClr val="0066CC"/>
                </a:solidFill>
                <a:effectLst/>
                <a:latin typeface="Arial"/>
                <a:ea typeface="+mn-ea"/>
                <a:cs typeface="+mn-cs"/>
              </a:rPr>
              <a:t/>
            </a:r>
            <a:br>
              <a:rPr lang="fr-FR" sz="2900" b="1" kern="1200" dirty="0" smtClean="0">
                <a:solidFill>
                  <a:srgbClr val="0066CC"/>
                </a:solidFill>
                <a:effectLst/>
                <a:latin typeface="Arial"/>
                <a:ea typeface="+mn-ea"/>
                <a:cs typeface="+mn-cs"/>
              </a:rPr>
            </a:br>
            <a:r>
              <a:rPr lang="fr-FR" sz="2900" b="1" kern="1200" dirty="0" smtClean="0">
                <a:solidFill>
                  <a:srgbClr val="0066CC"/>
                </a:solidFill>
                <a:effectLst/>
                <a:latin typeface="Arial"/>
                <a:ea typeface="+mn-ea"/>
                <a:cs typeface="+mn-cs"/>
              </a:rPr>
              <a:t>un fusible en BTA ou réarmer une protection ?</a:t>
            </a:r>
            <a:endParaRPr lang="fr-FR" dirty="0" smtClean="0">
              <a:effectLst/>
            </a:endParaRPr>
          </a:p>
        </p:txBody>
      </p:sp>
    </p:spTree>
    <p:extLst>
      <p:ext uri="{BB962C8B-B14F-4D97-AF65-F5344CB8AC3E}">
        <p14:creationId xmlns:p14="http://schemas.microsoft.com/office/powerpoint/2010/main" val="19349922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Remplacement de fusibles BT</a:t>
            </a:r>
          </a:p>
        </p:txBody>
      </p:sp>
      <p:sp>
        <p:nvSpPr>
          <p:cNvPr id="3" name="Rectangle 2"/>
          <p:cNvSpPr/>
          <p:nvPr/>
        </p:nvSpPr>
        <p:spPr>
          <a:xfrm>
            <a:off x="431674" y="1700808"/>
            <a:ext cx="8388798" cy="4708981"/>
          </a:xfrm>
          <a:prstGeom prst="rect">
            <a:avLst/>
          </a:prstGeom>
        </p:spPr>
        <p:txBody>
          <a:bodyPr wrap="square">
            <a:spAutoFit/>
          </a:bodyPr>
          <a:lstStyle/>
          <a:p>
            <a:r>
              <a:rPr lang="fr-FR" sz="2000" dirty="0">
                <a:solidFill>
                  <a:srgbClr val="FF0000"/>
                </a:solidFill>
              </a:rPr>
              <a:t>Recherche des causes de la </a:t>
            </a:r>
            <a:r>
              <a:rPr lang="fr-FR" sz="2000" dirty="0" smtClean="0">
                <a:solidFill>
                  <a:srgbClr val="FF0000"/>
                </a:solidFill>
              </a:rPr>
              <a:t>fusion</a:t>
            </a:r>
          </a:p>
          <a:p>
            <a:endParaRPr lang="fr-FR" sz="2000" dirty="0"/>
          </a:p>
          <a:p>
            <a:r>
              <a:rPr lang="fr-FR" sz="2000" dirty="0"/>
              <a:t>De préférence hors tension</a:t>
            </a:r>
          </a:p>
          <a:p>
            <a:endParaRPr lang="fr-FR" sz="2000" dirty="0" smtClean="0"/>
          </a:p>
          <a:p>
            <a:pPr algn="just"/>
            <a:r>
              <a:rPr lang="fr-FR" sz="2000" dirty="0" smtClean="0"/>
              <a:t>Sous </a:t>
            </a:r>
            <a:r>
              <a:rPr lang="fr-FR" sz="2000" dirty="0"/>
              <a:t>tension et en charge </a:t>
            </a:r>
            <a:r>
              <a:rPr lang="fr-FR" sz="2000" dirty="0" smtClean="0"/>
              <a:t>:</a:t>
            </a:r>
          </a:p>
          <a:p>
            <a:pPr algn="just"/>
            <a:r>
              <a:rPr lang="fr-FR" sz="2000" dirty="0" smtClean="0"/>
              <a:t>- si </a:t>
            </a:r>
            <a:r>
              <a:rPr lang="fr-FR" sz="2000" dirty="0"/>
              <a:t>le fusible et son support assurent la </a:t>
            </a:r>
            <a:r>
              <a:rPr lang="fr-FR" sz="2000" dirty="0" smtClean="0"/>
              <a:t>protection de l’operateur habilitation </a:t>
            </a:r>
            <a:r>
              <a:rPr lang="fr-FR" sz="2000" dirty="0"/>
              <a:t>BS </a:t>
            </a:r>
            <a:endParaRPr lang="fr-FR" sz="2000" dirty="0" smtClean="0"/>
          </a:p>
          <a:p>
            <a:pPr algn="just"/>
            <a:r>
              <a:rPr lang="fr-FR" sz="2000" dirty="0" smtClean="0"/>
              <a:t>- ou </a:t>
            </a:r>
            <a:r>
              <a:rPr lang="fr-FR" sz="2000" dirty="0"/>
              <a:t>personne formée non habilitée si :</a:t>
            </a:r>
          </a:p>
          <a:p>
            <a:pPr lvl="1"/>
            <a:r>
              <a:rPr lang="fr-FR" sz="2000" dirty="0"/>
              <a:t>● l’appareil assure la protection de l’opérateur contre le choc électrique</a:t>
            </a:r>
          </a:p>
          <a:p>
            <a:pPr lvl="1"/>
            <a:r>
              <a:rPr lang="fr-FR" sz="2000" dirty="0"/>
              <a:t>● l’appareil assure la protection de l’opérateur contre les projections en cas </a:t>
            </a:r>
            <a:r>
              <a:rPr lang="fr-FR" sz="2000" dirty="0" smtClean="0"/>
              <a:t>de fermeture </a:t>
            </a:r>
            <a:r>
              <a:rPr lang="fr-FR" sz="2000" dirty="0"/>
              <a:t>sur court-circuit</a:t>
            </a:r>
          </a:p>
          <a:p>
            <a:endParaRPr lang="fr-FR" sz="2000" dirty="0" smtClean="0"/>
          </a:p>
          <a:p>
            <a:r>
              <a:rPr lang="fr-FR" sz="2000" dirty="0" smtClean="0"/>
              <a:t>Sur </a:t>
            </a:r>
            <a:r>
              <a:rPr lang="fr-FR" sz="2000" dirty="0"/>
              <a:t>un ouvrage BT, l’opération de remplacement ne peut être confiée qu’à </a:t>
            </a:r>
            <a:r>
              <a:rPr lang="fr-FR" sz="2000" dirty="0" smtClean="0"/>
              <a:t>une personne </a:t>
            </a:r>
            <a:r>
              <a:rPr lang="fr-FR" sz="2000" dirty="0"/>
              <a:t>habilitée B2V ou B2T</a:t>
            </a:r>
          </a:p>
        </p:txBody>
      </p:sp>
      <p:pic>
        <p:nvPicPr>
          <p:cNvPr id="8194" name="Picture 2" descr="https://encrypted-tbn1.gstatic.com/images?q=tbn:ANd9GcQQPenoqKLgl8aeBCeMDTBJgsn14MD-zfVIaVcHqmFveFphps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268760"/>
            <a:ext cx="22288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71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Remplacement de lampes </a:t>
            </a:r>
            <a:r>
              <a:rPr lang="fr-FR" dirty="0" smtClean="0"/>
              <a:t/>
            </a:r>
            <a:br>
              <a:rPr lang="fr-FR" dirty="0" smtClean="0"/>
            </a:br>
            <a:r>
              <a:rPr lang="fr-FR" dirty="0" smtClean="0"/>
              <a:t>et d’accessoires</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784701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Logo Schneider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487249"/>
            <a:ext cx="879879" cy="32115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5528" y="6526083"/>
            <a:ext cx="2460930" cy="276999"/>
          </a:xfrm>
          <a:prstGeom prst="rect">
            <a:avLst/>
          </a:prstGeom>
          <a:noFill/>
        </p:spPr>
        <p:txBody>
          <a:bodyPr wrap="none" rtlCol="0">
            <a:spAutoFit/>
          </a:bodyPr>
          <a:lstStyle/>
          <a:p>
            <a:r>
              <a:rPr lang="fr-FR" sz="1200" dirty="0" smtClean="0"/>
              <a:t>Source                       FMNFH 1.0</a:t>
            </a:r>
            <a:endParaRPr lang="fr-FR" sz="1200" dirty="0"/>
          </a:p>
        </p:txBody>
      </p:sp>
    </p:spTree>
    <p:extLst>
      <p:ext uri="{BB962C8B-B14F-4D97-AF65-F5344CB8AC3E}">
        <p14:creationId xmlns:p14="http://schemas.microsoft.com/office/powerpoint/2010/main" val="250946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batteries et accumulateurs</a:t>
            </a:r>
          </a:p>
        </p:txBody>
      </p:sp>
      <p:sp>
        <p:nvSpPr>
          <p:cNvPr id="3" name="Rectangle 2"/>
          <p:cNvSpPr/>
          <p:nvPr/>
        </p:nvSpPr>
        <p:spPr>
          <a:xfrm>
            <a:off x="467544" y="1412776"/>
            <a:ext cx="6475362" cy="2062103"/>
          </a:xfrm>
          <a:prstGeom prst="rect">
            <a:avLst/>
          </a:prstGeom>
        </p:spPr>
        <p:txBody>
          <a:bodyPr wrap="square">
            <a:spAutoFit/>
          </a:bodyPr>
          <a:lstStyle/>
          <a:p>
            <a:r>
              <a:rPr lang="fr-FR" sz="2000" b="1" u="sng" dirty="0" smtClean="0"/>
              <a:t>Manutention</a:t>
            </a:r>
            <a:endParaRPr lang="fr-FR" sz="2000" b="1" u="sng" dirty="0"/>
          </a:p>
          <a:p>
            <a:r>
              <a:rPr lang="fr-FR" dirty="0" smtClean="0"/>
              <a:t>- Bornes </a:t>
            </a:r>
            <a:r>
              <a:rPr lang="fr-FR" dirty="0"/>
              <a:t>protégées : opérateur formé</a:t>
            </a:r>
          </a:p>
          <a:p>
            <a:r>
              <a:rPr lang="fr-FR" dirty="0" smtClean="0"/>
              <a:t>- Bornes </a:t>
            </a:r>
            <a:r>
              <a:rPr lang="fr-FR" dirty="0"/>
              <a:t>non </a:t>
            </a:r>
            <a:r>
              <a:rPr lang="fr-FR" dirty="0" smtClean="0"/>
              <a:t>protégées : mise </a:t>
            </a:r>
            <a:r>
              <a:rPr lang="fr-FR" dirty="0"/>
              <a:t>en place de protections adaptées obligatoires :</a:t>
            </a:r>
          </a:p>
          <a:p>
            <a:pPr lvl="1"/>
            <a:r>
              <a:rPr lang="fr-FR" dirty="0"/>
              <a:t>● ≤ 60 Vcc réalisée par un opérateur formé</a:t>
            </a:r>
          </a:p>
          <a:p>
            <a:pPr lvl="1"/>
            <a:r>
              <a:rPr lang="fr-FR" dirty="0" smtClean="0"/>
              <a:t>● </a:t>
            </a:r>
            <a:r>
              <a:rPr lang="fr-FR" dirty="0"/>
              <a:t>≥ 60 Vcc doit être réalisée par un opérateur habilité à minima B1V.</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906" y="1412776"/>
            <a:ext cx="17335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3626346"/>
            <a:ext cx="8424936" cy="2616101"/>
          </a:xfrm>
          <a:prstGeom prst="rect">
            <a:avLst/>
          </a:prstGeom>
        </p:spPr>
        <p:txBody>
          <a:bodyPr wrap="square">
            <a:spAutoFit/>
          </a:bodyPr>
          <a:lstStyle/>
          <a:p>
            <a:r>
              <a:rPr lang="fr-FR" sz="2000" b="1" u="sng" dirty="0"/>
              <a:t>C</a:t>
            </a:r>
            <a:r>
              <a:rPr lang="fr-FR" sz="2000" b="1" u="sng" dirty="0" smtClean="0"/>
              <a:t>onnexion </a:t>
            </a:r>
            <a:r>
              <a:rPr lang="fr-FR" sz="2000" b="1" u="sng" dirty="0"/>
              <a:t>et </a:t>
            </a:r>
            <a:r>
              <a:rPr lang="fr-FR" sz="2000" b="1" u="sng" dirty="0" smtClean="0"/>
              <a:t>déconnexion   </a:t>
            </a:r>
            <a:r>
              <a:rPr lang="fr-FR" sz="2000" dirty="0" smtClean="0">
                <a:solidFill>
                  <a:srgbClr val="FF0000"/>
                </a:solidFill>
              </a:rPr>
              <a:t>Toujours </a:t>
            </a:r>
            <a:r>
              <a:rPr lang="fr-FR" sz="2000" dirty="0">
                <a:solidFill>
                  <a:srgbClr val="FF0000"/>
                </a:solidFill>
              </a:rPr>
              <a:t>réalisée sur un circuit ouvert</a:t>
            </a:r>
          </a:p>
          <a:p>
            <a:r>
              <a:rPr lang="fr-FR" dirty="0" smtClean="0"/>
              <a:t>- Connectique </a:t>
            </a:r>
            <a:r>
              <a:rPr lang="fr-FR" dirty="0"/>
              <a:t>IP2X :</a:t>
            </a:r>
          </a:p>
          <a:p>
            <a:pPr lvl="1"/>
            <a:r>
              <a:rPr lang="fr-FR" dirty="0"/>
              <a:t>● ≤ 750 Vcc opérateur formé, habilitation pas nécessaire</a:t>
            </a:r>
          </a:p>
          <a:p>
            <a:pPr lvl="1"/>
            <a:r>
              <a:rPr lang="fr-FR" dirty="0"/>
              <a:t>● ≥ 750 Vcc opérateur doit être habilité minima B1</a:t>
            </a:r>
          </a:p>
          <a:p>
            <a:r>
              <a:rPr lang="fr-FR" dirty="0" smtClean="0"/>
              <a:t>- La </a:t>
            </a:r>
            <a:r>
              <a:rPr lang="fr-FR" dirty="0"/>
              <a:t>BATTERIE n’est pas équipée de connectique IP2X :</a:t>
            </a:r>
          </a:p>
          <a:p>
            <a:r>
              <a:rPr lang="fr-FR" dirty="0"/>
              <a:t>● ≤ 60 </a:t>
            </a:r>
            <a:r>
              <a:rPr lang="fr-FR" dirty="0" smtClean="0"/>
              <a:t>Vcc, </a:t>
            </a:r>
            <a:r>
              <a:rPr lang="fr-FR" dirty="0"/>
              <a:t>l’opérateur </a:t>
            </a:r>
            <a:r>
              <a:rPr lang="fr-FR" dirty="0" smtClean="0"/>
              <a:t>doit être </a:t>
            </a:r>
            <a:r>
              <a:rPr lang="fr-FR" dirty="0"/>
              <a:t>formé, l’habilitation n’est pas nécessaire</a:t>
            </a:r>
          </a:p>
          <a:p>
            <a:r>
              <a:rPr lang="fr-FR" dirty="0"/>
              <a:t>● ≤ 60 Vcc et de critère en énergie </a:t>
            </a:r>
            <a:r>
              <a:rPr lang="fr-FR" dirty="0" smtClean="0"/>
              <a:t>supérieur </a:t>
            </a:r>
            <a:r>
              <a:rPr lang="fr-FR" dirty="0"/>
              <a:t>à </a:t>
            </a:r>
            <a:r>
              <a:rPr lang="fr-FR" dirty="0" smtClean="0"/>
              <a:t>180 Ah, </a:t>
            </a:r>
            <a:r>
              <a:rPr lang="fr-FR" dirty="0"/>
              <a:t>l’opérateur doit </a:t>
            </a:r>
            <a:r>
              <a:rPr lang="fr-FR" dirty="0" smtClean="0"/>
              <a:t>être habilité </a:t>
            </a:r>
            <a:r>
              <a:rPr lang="fr-FR" dirty="0"/>
              <a:t>à minima B1T</a:t>
            </a:r>
          </a:p>
          <a:p>
            <a:r>
              <a:rPr lang="fr-FR" dirty="0"/>
              <a:t>● ≥ 60 Vcc l’opérateur doit être habilité minima B1T</a:t>
            </a:r>
          </a:p>
        </p:txBody>
      </p:sp>
    </p:spTree>
    <p:extLst>
      <p:ext uri="{BB962C8B-B14F-4D97-AF65-F5344CB8AC3E}">
        <p14:creationId xmlns:p14="http://schemas.microsoft.com/office/powerpoint/2010/main" val="4176559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fr-FR" dirty="0"/>
              <a:t>Opérations dans les zones présentant un risque d’explosion</a:t>
            </a:r>
          </a:p>
        </p:txBody>
      </p:sp>
      <p:sp>
        <p:nvSpPr>
          <p:cNvPr id="254979" name="Rectangle 3"/>
          <p:cNvSpPr>
            <a:spLocks noGrp="1" noChangeArrowheads="1"/>
          </p:cNvSpPr>
          <p:nvPr>
            <p:ph type="body" idx="1"/>
          </p:nvPr>
        </p:nvSpPr>
        <p:spPr>
          <a:xfrm>
            <a:off x="2195736" y="1772816"/>
            <a:ext cx="6768752" cy="4419600"/>
          </a:xfrm>
          <a:ln/>
        </p:spPr>
        <p:txBody>
          <a:bodyPr/>
          <a:lstStyle/>
          <a:p>
            <a:pPr algn="just"/>
            <a:r>
              <a:rPr lang="fr-FR" dirty="0"/>
              <a:t>Dans les zones à atmosphère explosive ou signalées comme telles, les travaux d ’ordre électrique de même que le remplacement sous tension de fusible, d ’une lampe ou accessoire </a:t>
            </a:r>
            <a:r>
              <a:rPr lang="fr-FR" dirty="0" err="1"/>
              <a:t>débrochable</a:t>
            </a:r>
            <a:r>
              <a:rPr lang="fr-FR" dirty="0"/>
              <a:t> </a:t>
            </a:r>
            <a:r>
              <a:rPr lang="fr-FR" sz="3600" dirty="0">
                <a:solidFill>
                  <a:srgbClr val="FC0128"/>
                </a:solidFill>
              </a:rPr>
              <a:t>sont interdits</a:t>
            </a:r>
            <a:r>
              <a:rPr lang="fr-FR" dirty="0"/>
              <a:t>, même dans les équipements TBT</a:t>
            </a:r>
            <a:r>
              <a:rPr lang="fr-FR" dirty="0" smtClean="0"/>
              <a:t>.</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20478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8601" y="5373216"/>
            <a:ext cx="8712968" cy="923330"/>
          </a:xfrm>
          <a:prstGeom prst="rect">
            <a:avLst/>
          </a:prstGeom>
        </p:spPr>
        <p:txBody>
          <a:bodyPr wrap="square">
            <a:spAutoFit/>
          </a:bodyPr>
          <a:lstStyle/>
          <a:p>
            <a:pPr algn="just"/>
            <a:r>
              <a:rPr lang="fr-FR" dirty="0"/>
              <a:t>Tous les matériels électriques et non-électriques présents dans les zones à risques d’explosion ainsi que les systèmes de protection doivent être conformes aux prescriptions techniques liées au type de zone. </a:t>
            </a:r>
          </a:p>
        </p:txBody>
      </p:sp>
    </p:spTree>
    <p:extLst>
      <p:ext uri="{BB962C8B-B14F-4D97-AF65-F5344CB8AC3E}">
        <p14:creationId xmlns:p14="http://schemas.microsoft.com/office/powerpoint/2010/main" val="2190364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748813" y="116632"/>
            <a:ext cx="7171592" cy="989013"/>
          </a:xfrm>
          <a:noFill/>
          <a:ln/>
        </p:spPr>
        <p:txBody>
          <a:bodyPr/>
          <a:lstStyle/>
          <a:p>
            <a:r>
              <a:rPr lang="fr-FR" dirty="0" smtClean="0"/>
              <a:t>Enceintes exigües</a:t>
            </a:r>
            <a:endParaRPr lang="fr-FR" dirty="0"/>
          </a:p>
        </p:txBody>
      </p:sp>
      <p:sp>
        <p:nvSpPr>
          <p:cNvPr id="261123" name="AutoShape 3"/>
          <p:cNvSpPr>
            <a:spLocks noChangeArrowheads="1"/>
          </p:cNvSpPr>
          <p:nvPr/>
        </p:nvSpPr>
        <p:spPr bwMode="auto">
          <a:xfrm>
            <a:off x="2250831" y="1524001"/>
            <a:ext cx="5974374" cy="4283075"/>
          </a:xfrm>
          <a:prstGeom prst="cube">
            <a:avLst>
              <a:gd name="adj" fmla="val 24995"/>
            </a:avLst>
          </a:prstGeom>
          <a:solidFill>
            <a:schemeClr val="bg1">
              <a:lumMod val="95000"/>
            </a:schemeClr>
          </a:solidFill>
          <a:ln w="12699">
            <a:solidFill>
              <a:schemeClr val="tx1"/>
            </a:solidFill>
            <a:miter lim="800000"/>
            <a:headEnd/>
            <a:tailEnd/>
          </a:ln>
          <a:effectLst/>
          <a:extLst/>
        </p:spPr>
        <p:txBody>
          <a:bodyPr wrap="none" anchor="ctr"/>
          <a:lstStyle/>
          <a:p>
            <a:endParaRPr lang="fr-FR"/>
          </a:p>
        </p:txBody>
      </p:sp>
      <p:sp>
        <p:nvSpPr>
          <p:cNvPr id="261144" name="Rectangle 24"/>
          <p:cNvSpPr>
            <a:spLocks noChangeArrowheads="1"/>
          </p:cNvSpPr>
          <p:nvPr/>
        </p:nvSpPr>
        <p:spPr bwMode="auto">
          <a:xfrm>
            <a:off x="511420" y="3198814"/>
            <a:ext cx="1220665" cy="1101725"/>
          </a:xfrm>
          <a:prstGeom prst="rect">
            <a:avLst/>
          </a:prstGeom>
          <a:solidFill>
            <a:schemeClr val="folHlink"/>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45" name="Rectangle 25"/>
          <p:cNvSpPr>
            <a:spLocks noChangeArrowheads="1"/>
          </p:cNvSpPr>
          <p:nvPr/>
        </p:nvSpPr>
        <p:spPr bwMode="auto">
          <a:xfrm>
            <a:off x="511420" y="5160964"/>
            <a:ext cx="1271954" cy="1100137"/>
          </a:xfrm>
          <a:prstGeom prst="rect">
            <a:avLst/>
          </a:prstGeom>
          <a:solidFill>
            <a:schemeClr val="folHlink"/>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46" name="Arc 26"/>
          <p:cNvSpPr>
            <a:spLocks/>
          </p:cNvSpPr>
          <p:nvPr/>
        </p:nvSpPr>
        <p:spPr bwMode="auto">
          <a:xfrm>
            <a:off x="5205047" y="4056063"/>
            <a:ext cx="936381" cy="8001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761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61147" name="Group 27"/>
          <p:cNvGrpSpPr>
            <a:grpSpLocks/>
          </p:cNvGrpSpPr>
          <p:nvPr/>
        </p:nvGrpSpPr>
        <p:grpSpPr bwMode="auto">
          <a:xfrm>
            <a:off x="5921620" y="2384425"/>
            <a:ext cx="405911" cy="1665288"/>
            <a:chOff x="4041" y="1502"/>
            <a:chExt cx="277" cy="1049"/>
          </a:xfrm>
        </p:grpSpPr>
        <p:sp>
          <p:nvSpPr>
            <p:cNvPr id="261148" name="Freeform 28"/>
            <p:cNvSpPr>
              <a:spLocks/>
            </p:cNvSpPr>
            <p:nvPr/>
          </p:nvSpPr>
          <p:spPr bwMode="auto">
            <a:xfrm>
              <a:off x="4045" y="1502"/>
              <a:ext cx="268" cy="1045"/>
            </a:xfrm>
            <a:custGeom>
              <a:avLst/>
              <a:gdLst>
                <a:gd name="T0" fmla="*/ 68 w 268"/>
                <a:gd name="T1" fmla="*/ 749 h 1045"/>
                <a:gd name="T2" fmla="*/ 43 w 268"/>
                <a:gd name="T3" fmla="*/ 692 h 1045"/>
                <a:gd name="T4" fmla="*/ 38 w 268"/>
                <a:gd name="T5" fmla="*/ 685 h 1045"/>
                <a:gd name="T6" fmla="*/ 43 w 268"/>
                <a:gd name="T7" fmla="*/ 678 h 1045"/>
                <a:gd name="T8" fmla="*/ 68 w 268"/>
                <a:gd name="T9" fmla="*/ 621 h 1045"/>
                <a:gd name="T10" fmla="*/ 39 w 268"/>
                <a:gd name="T11" fmla="*/ 591 h 1045"/>
                <a:gd name="T12" fmla="*/ 8 w 268"/>
                <a:gd name="T13" fmla="*/ 553 h 1045"/>
                <a:gd name="T14" fmla="*/ 0 w 268"/>
                <a:gd name="T15" fmla="*/ 520 h 1045"/>
                <a:gd name="T16" fmla="*/ 3 w 268"/>
                <a:gd name="T17" fmla="*/ 251 h 1045"/>
                <a:gd name="T18" fmla="*/ 16 w 268"/>
                <a:gd name="T19" fmla="*/ 226 h 1045"/>
                <a:gd name="T20" fmla="*/ 39 w 268"/>
                <a:gd name="T21" fmla="*/ 205 h 1045"/>
                <a:gd name="T22" fmla="*/ 69 w 268"/>
                <a:gd name="T23" fmla="*/ 188 h 1045"/>
                <a:gd name="T24" fmla="*/ 103 w 268"/>
                <a:gd name="T25" fmla="*/ 177 h 1045"/>
                <a:gd name="T26" fmla="*/ 127 w 268"/>
                <a:gd name="T27" fmla="*/ 165 h 1045"/>
                <a:gd name="T28" fmla="*/ 116 w 268"/>
                <a:gd name="T29" fmla="*/ 147 h 1045"/>
                <a:gd name="T30" fmla="*/ 90 w 268"/>
                <a:gd name="T31" fmla="*/ 133 h 1045"/>
                <a:gd name="T32" fmla="*/ 67 w 268"/>
                <a:gd name="T33" fmla="*/ 118 h 1045"/>
                <a:gd name="T34" fmla="*/ 55 w 268"/>
                <a:gd name="T35" fmla="*/ 99 h 1045"/>
                <a:gd name="T36" fmla="*/ 51 w 268"/>
                <a:gd name="T37" fmla="*/ 65 h 1045"/>
                <a:gd name="T38" fmla="*/ 58 w 268"/>
                <a:gd name="T39" fmla="*/ 41 h 1045"/>
                <a:gd name="T40" fmla="*/ 72 w 268"/>
                <a:gd name="T41" fmla="*/ 24 h 1045"/>
                <a:gd name="T42" fmla="*/ 90 w 268"/>
                <a:gd name="T43" fmla="*/ 10 h 1045"/>
                <a:gd name="T44" fmla="*/ 134 w 268"/>
                <a:gd name="T45" fmla="*/ 0 h 1045"/>
                <a:gd name="T46" fmla="*/ 157 w 268"/>
                <a:gd name="T47" fmla="*/ 4 h 1045"/>
                <a:gd name="T48" fmla="*/ 178 w 268"/>
                <a:gd name="T49" fmla="*/ 13 h 1045"/>
                <a:gd name="T50" fmla="*/ 196 w 268"/>
                <a:gd name="T51" fmla="*/ 29 h 1045"/>
                <a:gd name="T52" fmla="*/ 209 w 268"/>
                <a:gd name="T53" fmla="*/ 52 h 1045"/>
                <a:gd name="T54" fmla="*/ 216 w 268"/>
                <a:gd name="T55" fmla="*/ 80 h 1045"/>
                <a:gd name="T56" fmla="*/ 203 w 268"/>
                <a:gd name="T57" fmla="*/ 81 h 1045"/>
                <a:gd name="T58" fmla="*/ 198 w 268"/>
                <a:gd name="T59" fmla="*/ 57 h 1045"/>
                <a:gd name="T60" fmla="*/ 187 w 268"/>
                <a:gd name="T61" fmla="*/ 37 h 1045"/>
                <a:gd name="T62" fmla="*/ 171 w 268"/>
                <a:gd name="T63" fmla="*/ 24 h 1045"/>
                <a:gd name="T64" fmla="*/ 153 w 268"/>
                <a:gd name="T65" fmla="*/ 15 h 1045"/>
                <a:gd name="T66" fmla="*/ 134 w 268"/>
                <a:gd name="T67" fmla="*/ 11 h 1045"/>
                <a:gd name="T68" fmla="*/ 108 w 268"/>
                <a:gd name="T69" fmla="*/ 15 h 1045"/>
                <a:gd name="T70" fmla="*/ 91 w 268"/>
                <a:gd name="T71" fmla="*/ 23 h 1045"/>
                <a:gd name="T72" fmla="*/ 76 w 268"/>
                <a:gd name="T73" fmla="*/ 36 h 1045"/>
                <a:gd name="T74" fmla="*/ 67 w 268"/>
                <a:gd name="T75" fmla="*/ 53 h 1045"/>
                <a:gd name="T76" fmla="*/ 63 w 268"/>
                <a:gd name="T77" fmla="*/ 74 h 1045"/>
                <a:gd name="T78" fmla="*/ 70 w 268"/>
                <a:gd name="T79" fmla="*/ 103 h 1045"/>
                <a:gd name="T80" fmla="*/ 88 w 268"/>
                <a:gd name="T81" fmla="*/ 118 h 1045"/>
                <a:gd name="T82" fmla="*/ 122 w 268"/>
                <a:gd name="T83" fmla="*/ 136 h 1045"/>
                <a:gd name="T84" fmla="*/ 137 w 268"/>
                <a:gd name="T85" fmla="*/ 155 h 1045"/>
                <a:gd name="T86" fmla="*/ 152 w 268"/>
                <a:gd name="T87" fmla="*/ 175 h 1045"/>
                <a:gd name="T88" fmla="*/ 188 w 268"/>
                <a:gd name="T89" fmla="*/ 183 h 1045"/>
                <a:gd name="T90" fmla="*/ 219 w 268"/>
                <a:gd name="T91" fmla="*/ 198 h 1045"/>
                <a:gd name="T92" fmla="*/ 244 w 268"/>
                <a:gd name="T93" fmla="*/ 219 h 1045"/>
                <a:gd name="T94" fmla="*/ 261 w 268"/>
                <a:gd name="T95" fmla="*/ 242 h 1045"/>
                <a:gd name="T96" fmla="*/ 267 w 268"/>
                <a:gd name="T97" fmla="*/ 268 h 1045"/>
                <a:gd name="T98" fmla="*/ 264 w 268"/>
                <a:gd name="T99" fmla="*/ 541 h 1045"/>
                <a:gd name="T100" fmla="*/ 241 w 268"/>
                <a:gd name="T101" fmla="*/ 577 h 1045"/>
                <a:gd name="T102" fmla="*/ 192 w 268"/>
                <a:gd name="T103" fmla="*/ 621 h 1045"/>
                <a:gd name="T104" fmla="*/ 193 w 268"/>
                <a:gd name="T105" fmla="*/ 749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8" h="1045">
                  <a:moveTo>
                    <a:pt x="88" y="1044"/>
                  </a:moveTo>
                  <a:lnTo>
                    <a:pt x="74" y="749"/>
                  </a:lnTo>
                  <a:lnTo>
                    <a:pt x="68" y="749"/>
                  </a:lnTo>
                  <a:lnTo>
                    <a:pt x="68" y="693"/>
                  </a:lnTo>
                  <a:lnTo>
                    <a:pt x="46" y="693"/>
                  </a:lnTo>
                  <a:lnTo>
                    <a:pt x="43" y="692"/>
                  </a:lnTo>
                  <a:lnTo>
                    <a:pt x="40" y="690"/>
                  </a:lnTo>
                  <a:lnTo>
                    <a:pt x="38" y="688"/>
                  </a:lnTo>
                  <a:lnTo>
                    <a:pt x="38" y="685"/>
                  </a:lnTo>
                  <a:lnTo>
                    <a:pt x="38" y="682"/>
                  </a:lnTo>
                  <a:lnTo>
                    <a:pt x="40" y="680"/>
                  </a:lnTo>
                  <a:lnTo>
                    <a:pt x="43" y="678"/>
                  </a:lnTo>
                  <a:lnTo>
                    <a:pt x="46" y="677"/>
                  </a:lnTo>
                  <a:lnTo>
                    <a:pt x="68" y="677"/>
                  </a:lnTo>
                  <a:lnTo>
                    <a:pt x="68" y="621"/>
                  </a:lnTo>
                  <a:lnTo>
                    <a:pt x="76" y="621"/>
                  </a:lnTo>
                  <a:lnTo>
                    <a:pt x="56" y="605"/>
                  </a:lnTo>
                  <a:lnTo>
                    <a:pt x="39" y="591"/>
                  </a:lnTo>
                  <a:lnTo>
                    <a:pt x="26" y="577"/>
                  </a:lnTo>
                  <a:lnTo>
                    <a:pt x="16" y="565"/>
                  </a:lnTo>
                  <a:lnTo>
                    <a:pt x="8" y="553"/>
                  </a:lnTo>
                  <a:lnTo>
                    <a:pt x="4" y="541"/>
                  </a:lnTo>
                  <a:lnTo>
                    <a:pt x="1" y="530"/>
                  </a:lnTo>
                  <a:lnTo>
                    <a:pt x="0" y="520"/>
                  </a:lnTo>
                  <a:lnTo>
                    <a:pt x="0" y="268"/>
                  </a:lnTo>
                  <a:lnTo>
                    <a:pt x="1" y="259"/>
                  </a:lnTo>
                  <a:lnTo>
                    <a:pt x="3" y="251"/>
                  </a:lnTo>
                  <a:lnTo>
                    <a:pt x="7" y="242"/>
                  </a:lnTo>
                  <a:lnTo>
                    <a:pt x="11" y="234"/>
                  </a:lnTo>
                  <a:lnTo>
                    <a:pt x="16" y="226"/>
                  </a:lnTo>
                  <a:lnTo>
                    <a:pt x="23" y="219"/>
                  </a:lnTo>
                  <a:lnTo>
                    <a:pt x="31" y="211"/>
                  </a:lnTo>
                  <a:lnTo>
                    <a:pt x="39" y="205"/>
                  </a:lnTo>
                  <a:lnTo>
                    <a:pt x="49" y="198"/>
                  </a:lnTo>
                  <a:lnTo>
                    <a:pt x="58" y="193"/>
                  </a:lnTo>
                  <a:lnTo>
                    <a:pt x="69" y="188"/>
                  </a:lnTo>
                  <a:lnTo>
                    <a:pt x="80" y="183"/>
                  </a:lnTo>
                  <a:lnTo>
                    <a:pt x="91" y="179"/>
                  </a:lnTo>
                  <a:lnTo>
                    <a:pt x="103" y="177"/>
                  </a:lnTo>
                  <a:lnTo>
                    <a:pt x="115" y="175"/>
                  </a:lnTo>
                  <a:lnTo>
                    <a:pt x="127" y="175"/>
                  </a:lnTo>
                  <a:lnTo>
                    <a:pt x="127" y="165"/>
                  </a:lnTo>
                  <a:lnTo>
                    <a:pt x="124" y="158"/>
                  </a:lnTo>
                  <a:lnTo>
                    <a:pt x="121" y="152"/>
                  </a:lnTo>
                  <a:lnTo>
                    <a:pt x="116" y="147"/>
                  </a:lnTo>
                  <a:lnTo>
                    <a:pt x="110" y="143"/>
                  </a:lnTo>
                  <a:lnTo>
                    <a:pt x="103" y="139"/>
                  </a:lnTo>
                  <a:lnTo>
                    <a:pt x="90" y="133"/>
                  </a:lnTo>
                  <a:lnTo>
                    <a:pt x="75" y="125"/>
                  </a:lnTo>
                  <a:lnTo>
                    <a:pt x="69" y="120"/>
                  </a:lnTo>
                  <a:lnTo>
                    <a:pt x="67" y="118"/>
                  </a:lnTo>
                  <a:lnTo>
                    <a:pt x="63" y="114"/>
                  </a:lnTo>
                  <a:lnTo>
                    <a:pt x="58" y="107"/>
                  </a:lnTo>
                  <a:lnTo>
                    <a:pt x="55" y="99"/>
                  </a:lnTo>
                  <a:lnTo>
                    <a:pt x="52" y="87"/>
                  </a:lnTo>
                  <a:lnTo>
                    <a:pt x="51" y="74"/>
                  </a:lnTo>
                  <a:lnTo>
                    <a:pt x="51" y="65"/>
                  </a:lnTo>
                  <a:lnTo>
                    <a:pt x="53" y="57"/>
                  </a:lnTo>
                  <a:lnTo>
                    <a:pt x="55" y="49"/>
                  </a:lnTo>
                  <a:lnTo>
                    <a:pt x="58" y="41"/>
                  </a:lnTo>
                  <a:lnTo>
                    <a:pt x="62" y="35"/>
                  </a:lnTo>
                  <a:lnTo>
                    <a:pt x="67" y="29"/>
                  </a:lnTo>
                  <a:lnTo>
                    <a:pt x="72" y="24"/>
                  </a:lnTo>
                  <a:lnTo>
                    <a:pt x="77" y="18"/>
                  </a:lnTo>
                  <a:lnTo>
                    <a:pt x="83" y="14"/>
                  </a:lnTo>
                  <a:lnTo>
                    <a:pt x="90" y="10"/>
                  </a:lnTo>
                  <a:lnTo>
                    <a:pt x="103" y="4"/>
                  </a:lnTo>
                  <a:lnTo>
                    <a:pt x="118" y="1"/>
                  </a:lnTo>
                  <a:lnTo>
                    <a:pt x="134" y="0"/>
                  </a:lnTo>
                  <a:lnTo>
                    <a:pt x="141" y="1"/>
                  </a:lnTo>
                  <a:lnTo>
                    <a:pt x="149" y="2"/>
                  </a:lnTo>
                  <a:lnTo>
                    <a:pt x="157" y="4"/>
                  </a:lnTo>
                  <a:lnTo>
                    <a:pt x="164" y="6"/>
                  </a:lnTo>
                  <a:lnTo>
                    <a:pt x="171" y="10"/>
                  </a:lnTo>
                  <a:lnTo>
                    <a:pt x="178" y="13"/>
                  </a:lnTo>
                  <a:lnTo>
                    <a:pt x="185" y="18"/>
                  </a:lnTo>
                  <a:lnTo>
                    <a:pt x="191" y="24"/>
                  </a:lnTo>
                  <a:lnTo>
                    <a:pt x="196" y="29"/>
                  </a:lnTo>
                  <a:lnTo>
                    <a:pt x="201" y="36"/>
                  </a:lnTo>
                  <a:lnTo>
                    <a:pt x="205" y="43"/>
                  </a:lnTo>
                  <a:lnTo>
                    <a:pt x="209" y="52"/>
                  </a:lnTo>
                  <a:lnTo>
                    <a:pt x="212" y="60"/>
                  </a:lnTo>
                  <a:lnTo>
                    <a:pt x="214" y="70"/>
                  </a:lnTo>
                  <a:lnTo>
                    <a:pt x="216" y="80"/>
                  </a:lnTo>
                  <a:lnTo>
                    <a:pt x="216" y="91"/>
                  </a:lnTo>
                  <a:lnTo>
                    <a:pt x="204" y="91"/>
                  </a:lnTo>
                  <a:lnTo>
                    <a:pt x="203" y="81"/>
                  </a:lnTo>
                  <a:lnTo>
                    <a:pt x="202" y="72"/>
                  </a:lnTo>
                  <a:lnTo>
                    <a:pt x="200" y="64"/>
                  </a:lnTo>
                  <a:lnTo>
                    <a:pt x="198" y="57"/>
                  </a:lnTo>
                  <a:lnTo>
                    <a:pt x="194" y="50"/>
                  </a:lnTo>
                  <a:lnTo>
                    <a:pt x="191" y="43"/>
                  </a:lnTo>
                  <a:lnTo>
                    <a:pt x="187" y="37"/>
                  </a:lnTo>
                  <a:lnTo>
                    <a:pt x="182" y="32"/>
                  </a:lnTo>
                  <a:lnTo>
                    <a:pt x="177" y="27"/>
                  </a:lnTo>
                  <a:lnTo>
                    <a:pt x="171" y="24"/>
                  </a:lnTo>
                  <a:lnTo>
                    <a:pt x="165" y="20"/>
                  </a:lnTo>
                  <a:lnTo>
                    <a:pt x="159" y="17"/>
                  </a:lnTo>
                  <a:lnTo>
                    <a:pt x="153" y="15"/>
                  </a:lnTo>
                  <a:lnTo>
                    <a:pt x="147" y="13"/>
                  </a:lnTo>
                  <a:lnTo>
                    <a:pt x="140" y="12"/>
                  </a:lnTo>
                  <a:lnTo>
                    <a:pt x="134" y="11"/>
                  </a:lnTo>
                  <a:lnTo>
                    <a:pt x="121" y="12"/>
                  </a:lnTo>
                  <a:lnTo>
                    <a:pt x="114" y="13"/>
                  </a:lnTo>
                  <a:lnTo>
                    <a:pt x="108" y="15"/>
                  </a:lnTo>
                  <a:lnTo>
                    <a:pt x="102" y="17"/>
                  </a:lnTo>
                  <a:lnTo>
                    <a:pt x="96" y="20"/>
                  </a:lnTo>
                  <a:lnTo>
                    <a:pt x="91" y="23"/>
                  </a:lnTo>
                  <a:lnTo>
                    <a:pt x="86" y="27"/>
                  </a:lnTo>
                  <a:lnTo>
                    <a:pt x="81" y="31"/>
                  </a:lnTo>
                  <a:lnTo>
                    <a:pt x="76" y="36"/>
                  </a:lnTo>
                  <a:lnTo>
                    <a:pt x="73" y="41"/>
                  </a:lnTo>
                  <a:lnTo>
                    <a:pt x="69" y="46"/>
                  </a:lnTo>
                  <a:lnTo>
                    <a:pt x="67" y="53"/>
                  </a:lnTo>
                  <a:lnTo>
                    <a:pt x="65" y="60"/>
                  </a:lnTo>
                  <a:lnTo>
                    <a:pt x="64" y="67"/>
                  </a:lnTo>
                  <a:lnTo>
                    <a:pt x="63" y="74"/>
                  </a:lnTo>
                  <a:lnTo>
                    <a:pt x="64" y="86"/>
                  </a:lnTo>
                  <a:lnTo>
                    <a:pt x="67" y="95"/>
                  </a:lnTo>
                  <a:lnTo>
                    <a:pt x="70" y="103"/>
                  </a:lnTo>
                  <a:lnTo>
                    <a:pt x="75" y="109"/>
                  </a:lnTo>
                  <a:lnTo>
                    <a:pt x="81" y="114"/>
                  </a:lnTo>
                  <a:lnTo>
                    <a:pt x="88" y="118"/>
                  </a:lnTo>
                  <a:lnTo>
                    <a:pt x="102" y="125"/>
                  </a:lnTo>
                  <a:lnTo>
                    <a:pt x="116" y="132"/>
                  </a:lnTo>
                  <a:lnTo>
                    <a:pt x="122" y="136"/>
                  </a:lnTo>
                  <a:lnTo>
                    <a:pt x="128" y="141"/>
                  </a:lnTo>
                  <a:lnTo>
                    <a:pt x="133" y="147"/>
                  </a:lnTo>
                  <a:lnTo>
                    <a:pt x="137" y="155"/>
                  </a:lnTo>
                  <a:lnTo>
                    <a:pt x="139" y="163"/>
                  </a:lnTo>
                  <a:lnTo>
                    <a:pt x="140" y="175"/>
                  </a:lnTo>
                  <a:lnTo>
                    <a:pt x="152" y="175"/>
                  </a:lnTo>
                  <a:lnTo>
                    <a:pt x="164" y="177"/>
                  </a:lnTo>
                  <a:lnTo>
                    <a:pt x="176" y="179"/>
                  </a:lnTo>
                  <a:lnTo>
                    <a:pt x="188" y="183"/>
                  </a:lnTo>
                  <a:lnTo>
                    <a:pt x="199" y="188"/>
                  </a:lnTo>
                  <a:lnTo>
                    <a:pt x="209" y="193"/>
                  </a:lnTo>
                  <a:lnTo>
                    <a:pt x="219" y="198"/>
                  </a:lnTo>
                  <a:lnTo>
                    <a:pt x="228" y="205"/>
                  </a:lnTo>
                  <a:lnTo>
                    <a:pt x="237" y="211"/>
                  </a:lnTo>
                  <a:lnTo>
                    <a:pt x="244" y="219"/>
                  </a:lnTo>
                  <a:lnTo>
                    <a:pt x="251" y="226"/>
                  </a:lnTo>
                  <a:lnTo>
                    <a:pt x="257" y="234"/>
                  </a:lnTo>
                  <a:lnTo>
                    <a:pt x="261" y="242"/>
                  </a:lnTo>
                  <a:lnTo>
                    <a:pt x="264" y="251"/>
                  </a:lnTo>
                  <a:lnTo>
                    <a:pt x="266" y="259"/>
                  </a:lnTo>
                  <a:lnTo>
                    <a:pt x="267" y="268"/>
                  </a:lnTo>
                  <a:lnTo>
                    <a:pt x="267" y="520"/>
                  </a:lnTo>
                  <a:lnTo>
                    <a:pt x="266" y="530"/>
                  </a:lnTo>
                  <a:lnTo>
                    <a:pt x="264" y="541"/>
                  </a:lnTo>
                  <a:lnTo>
                    <a:pt x="259" y="553"/>
                  </a:lnTo>
                  <a:lnTo>
                    <a:pt x="252" y="565"/>
                  </a:lnTo>
                  <a:lnTo>
                    <a:pt x="241" y="577"/>
                  </a:lnTo>
                  <a:lnTo>
                    <a:pt x="228" y="591"/>
                  </a:lnTo>
                  <a:lnTo>
                    <a:pt x="212" y="605"/>
                  </a:lnTo>
                  <a:lnTo>
                    <a:pt x="192" y="621"/>
                  </a:lnTo>
                  <a:lnTo>
                    <a:pt x="199" y="621"/>
                  </a:lnTo>
                  <a:lnTo>
                    <a:pt x="199" y="749"/>
                  </a:lnTo>
                  <a:lnTo>
                    <a:pt x="193" y="749"/>
                  </a:lnTo>
                  <a:lnTo>
                    <a:pt x="179" y="1044"/>
                  </a:lnTo>
                  <a:lnTo>
                    <a:pt x="88" y="1044"/>
                  </a:lnTo>
                </a:path>
              </a:pathLst>
            </a:custGeom>
            <a:solidFill>
              <a:srgbClr val="00FFFF"/>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49" name="Freeform 29"/>
            <p:cNvSpPr>
              <a:spLocks/>
            </p:cNvSpPr>
            <p:nvPr/>
          </p:nvSpPr>
          <p:spPr bwMode="auto">
            <a:xfrm>
              <a:off x="4045" y="1502"/>
              <a:ext cx="270" cy="1049"/>
            </a:xfrm>
            <a:custGeom>
              <a:avLst/>
              <a:gdLst>
                <a:gd name="T0" fmla="*/ 69 w 270"/>
                <a:gd name="T1" fmla="*/ 752 h 1049"/>
                <a:gd name="T2" fmla="*/ 43 w 270"/>
                <a:gd name="T3" fmla="*/ 695 h 1049"/>
                <a:gd name="T4" fmla="*/ 38 w 270"/>
                <a:gd name="T5" fmla="*/ 687 h 1049"/>
                <a:gd name="T6" fmla="*/ 43 w 270"/>
                <a:gd name="T7" fmla="*/ 680 h 1049"/>
                <a:gd name="T8" fmla="*/ 69 w 270"/>
                <a:gd name="T9" fmla="*/ 623 h 1049"/>
                <a:gd name="T10" fmla="*/ 40 w 270"/>
                <a:gd name="T11" fmla="*/ 593 h 1049"/>
                <a:gd name="T12" fmla="*/ 8 w 270"/>
                <a:gd name="T13" fmla="*/ 555 h 1049"/>
                <a:gd name="T14" fmla="*/ 0 w 270"/>
                <a:gd name="T15" fmla="*/ 522 h 1049"/>
                <a:gd name="T16" fmla="*/ 3 w 270"/>
                <a:gd name="T17" fmla="*/ 251 h 1049"/>
                <a:gd name="T18" fmla="*/ 17 w 270"/>
                <a:gd name="T19" fmla="*/ 227 h 1049"/>
                <a:gd name="T20" fmla="*/ 40 w 270"/>
                <a:gd name="T21" fmla="*/ 206 h 1049"/>
                <a:gd name="T22" fmla="*/ 69 w 270"/>
                <a:gd name="T23" fmla="*/ 188 h 1049"/>
                <a:gd name="T24" fmla="*/ 104 w 270"/>
                <a:gd name="T25" fmla="*/ 177 h 1049"/>
                <a:gd name="T26" fmla="*/ 128 w 270"/>
                <a:gd name="T27" fmla="*/ 166 h 1049"/>
                <a:gd name="T28" fmla="*/ 117 w 270"/>
                <a:gd name="T29" fmla="*/ 147 h 1049"/>
                <a:gd name="T30" fmla="*/ 90 w 270"/>
                <a:gd name="T31" fmla="*/ 133 h 1049"/>
                <a:gd name="T32" fmla="*/ 67 w 270"/>
                <a:gd name="T33" fmla="*/ 119 h 1049"/>
                <a:gd name="T34" fmla="*/ 55 w 270"/>
                <a:gd name="T35" fmla="*/ 99 h 1049"/>
                <a:gd name="T36" fmla="*/ 52 w 270"/>
                <a:gd name="T37" fmla="*/ 66 h 1049"/>
                <a:gd name="T38" fmla="*/ 59 w 270"/>
                <a:gd name="T39" fmla="*/ 41 h 1049"/>
                <a:gd name="T40" fmla="*/ 72 w 270"/>
                <a:gd name="T41" fmla="*/ 24 h 1049"/>
                <a:gd name="T42" fmla="*/ 90 w 270"/>
                <a:gd name="T43" fmla="*/ 10 h 1049"/>
                <a:gd name="T44" fmla="*/ 135 w 270"/>
                <a:gd name="T45" fmla="*/ 0 h 1049"/>
                <a:gd name="T46" fmla="*/ 158 w 270"/>
                <a:gd name="T47" fmla="*/ 4 h 1049"/>
                <a:gd name="T48" fmla="*/ 179 w 270"/>
                <a:gd name="T49" fmla="*/ 13 h 1049"/>
                <a:gd name="T50" fmla="*/ 197 w 270"/>
                <a:gd name="T51" fmla="*/ 29 h 1049"/>
                <a:gd name="T52" fmla="*/ 211 w 270"/>
                <a:gd name="T53" fmla="*/ 52 h 1049"/>
                <a:gd name="T54" fmla="*/ 217 w 270"/>
                <a:gd name="T55" fmla="*/ 80 h 1049"/>
                <a:gd name="T56" fmla="*/ 205 w 270"/>
                <a:gd name="T57" fmla="*/ 82 h 1049"/>
                <a:gd name="T58" fmla="*/ 199 w 270"/>
                <a:gd name="T59" fmla="*/ 57 h 1049"/>
                <a:gd name="T60" fmla="*/ 188 w 270"/>
                <a:gd name="T61" fmla="*/ 37 h 1049"/>
                <a:gd name="T62" fmla="*/ 173 w 270"/>
                <a:gd name="T63" fmla="*/ 24 h 1049"/>
                <a:gd name="T64" fmla="*/ 155 w 270"/>
                <a:gd name="T65" fmla="*/ 15 h 1049"/>
                <a:gd name="T66" fmla="*/ 135 w 270"/>
                <a:gd name="T67" fmla="*/ 11 h 1049"/>
                <a:gd name="T68" fmla="*/ 109 w 270"/>
                <a:gd name="T69" fmla="*/ 15 h 1049"/>
                <a:gd name="T70" fmla="*/ 91 w 270"/>
                <a:gd name="T71" fmla="*/ 23 h 1049"/>
                <a:gd name="T72" fmla="*/ 77 w 270"/>
                <a:gd name="T73" fmla="*/ 36 h 1049"/>
                <a:gd name="T74" fmla="*/ 68 w 270"/>
                <a:gd name="T75" fmla="*/ 53 h 1049"/>
                <a:gd name="T76" fmla="*/ 64 w 270"/>
                <a:gd name="T77" fmla="*/ 75 h 1049"/>
                <a:gd name="T78" fmla="*/ 71 w 270"/>
                <a:gd name="T79" fmla="*/ 103 h 1049"/>
                <a:gd name="T80" fmla="*/ 89 w 270"/>
                <a:gd name="T81" fmla="*/ 119 h 1049"/>
                <a:gd name="T82" fmla="*/ 123 w 270"/>
                <a:gd name="T83" fmla="*/ 137 h 1049"/>
                <a:gd name="T84" fmla="*/ 138 w 270"/>
                <a:gd name="T85" fmla="*/ 155 h 1049"/>
                <a:gd name="T86" fmla="*/ 153 w 270"/>
                <a:gd name="T87" fmla="*/ 176 h 1049"/>
                <a:gd name="T88" fmla="*/ 189 w 270"/>
                <a:gd name="T89" fmla="*/ 184 h 1049"/>
                <a:gd name="T90" fmla="*/ 221 w 270"/>
                <a:gd name="T91" fmla="*/ 198 h 1049"/>
                <a:gd name="T92" fmla="*/ 246 w 270"/>
                <a:gd name="T93" fmla="*/ 220 h 1049"/>
                <a:gd name="T94" fmla="*/ 263 w 270"/>
                <a:gd name="T95" fmla="*/ 243 h 1049"/>
                <a:gd name="T96" fmla="*/ 269 w 270"/>
                <a:gd name="T97" fmla="*/ 269 h 1049"/>
                <a:gd name="T98" fmla="*/ 266 w 270"/>
                <a:gd name="T99" fmla="*/ 543 h 1049"/>
                <a:gd name="T100" fmla="*/ 243 w 270"/>
                <a:gd name="T101" fmla="*/ 580 h 1049"/>
                <a:gd name="T102" fmla="*/ 193 w 270"/>
                <a:gd name="T103" fmla="*/ 623 h 1049"/>
                <a:gd name="T104" fmla="*/ 195 w 270"/>
                <a:gd name="T105" fmla="*/ 75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0" h="1049">
                  <a:moveTo>
                    <a:pt x="89" y="1048"/>
                  </a:moveTo>
                  <a:lnTo>
                    <a:pt x="75" y="752"/>
                  </a:lnTo>
                  <a:lnTo>
                    <a:pt x="69" y="752"/>
                  </a:lnTo>
                  <a:lnTo>
                    <a:pt x="69" y="696"/>
                  </a:lnTo>
                  <a:lnTo>
                    <a:pt x="46" y="696"/>
                  </a:lnTo>
                  <a:lnTo>
                    <a:pt x="43" y="695"/>
                  </a:lnTo>
                  <a:lnTo>
                    <a:pt x="41" y="693"/>
                  </a:lnTo>
                  <a:lnTo>
                    <a:pt x="39" y="691"/>
                  </a:lnTo>
                  <a:lnTo>
                    <a:pt x="38" y="687"/>
                  </a:lnTo>
                  <a:lnTo>
                    <a:pt x="39" y="685"/>
                  </a:lnTo>
                  <a:lnTo>
                    <a:pt x="41" y="682"/>
                  </a:lnTo>
                  <a:lnTo>
                    <a:pt x="43" y="680"/>
                  </a:lnTo>
                  <a:lnTo>
                    <a:pt x="46" y="680"/>
                  </a:lnTo>
                  <a:lnTo>
                    <a:pt x="69" y="680"/>
                  </a:lnTo>
                  <a:lnTo>
                    <a:pt x="69" y="623"/>
                  </a:lnTo>
                  <a:lnTo>
                    <a:pt x="76" y="623"/>
                  </a:lnTo>
                  <a:lnTo>
                    <a:pt x="56" y="608"/>
                  </a:lnTo>
                  <a:lnTo>
                    <a:pt x="40" y="593"/>
                  </a:lnTo>
                  <a:lnTo>
                    <a:pt x="26" y="580"/>
                  </a:lnTo>
                  <a:lnTo>
                    <a:pt x="16" y="567"/>
                  </a:lnTo>
                  <a:lnTo>
                    <a:pt x="8" y="555"/>
                  </a:lnTo>
                  <a:lnTo>
                    <a:pt x="4" y="543"/>
                  </a:lnTo>
                  <a:lnTo>
                    <a:pt x="1" y="532"/>
                  </a:lnTo>
                  <a:lnTo>
                    <a:pt x="0" y="522"/>
                  </a:lnTo>
                  <a:lnTo>
                    <a:pt x="0" y="269"/>
                  </a:lnTo>
                  <a:lnTo>
                    <a:pt x="1" y="260"/>
                  </a:lnTo>
                  <a:lnTo>
                    <a:pt x="3" y="251"/>
                  </a:lnTo>
                  <a:lnTo>
                    <a:pt x="7" y="243"/>
                  </a:lnTo>
                  <a:lnTo>
                    <a:pt x="11" y="235"/>
                  </a:lnTo>
                  <a:lnTo>
                    <a:pt x="17" y="227"/>
                  </a:lnTo>
                  <a:lnTo>
                    <a:pt x="23" y="220"/>
                  </a:lnTo>
                  <a:lnTo>
                    <a:pt x="31" y="212"/>
                  </a:lnTo>
                  <a:lnTo>
                    <a:pt x="40" y="206"/>
                  </a:lnTo>
                  <a:lnTo>
                    <a:pt x="49" y="198"/>
                  </a:lnTo>
                  <a:lnTo>
                    <a:pt x="58" y="193"/>
                  </a:lnTo>
                  <a:lnTo>
                    <a:pt x="69" y="188"/>
                  </a:lnTo>
                  <a:lnTo>
                    <a:pt x="80" y="184"/>
                  </a:lnTo>
                  <a:lnTo>
                    <a:pt x="92" y="180"/>
                  </a:lnTo>
                  <a:lnTo>
                    <a:pt x="104" y="177"/>
                  </a:lnTo>
                  <a:lnTo>
                    <a:pt x="116" y="176"/>
                  </a:lnTo>
                  <a:lnTo>
                    <a:pt x="128" y="176"/>
                  </a:lnTo>
                  <a:lnTo>
                    <a:pt x="128" y="166"/>
                  </a:lnTo>
                  <a:lnTo>
                    <a:pt x="125" y="159"/>
                  </a:lnTo>
                  <a:lnTo>
                    <a:pt x="122" y="153"/>
                  </a:lnTo>
                  <a:lnTo>
                    <a:pt x="117" y="147"/>
                  </a:lnTo>
                  <a:lnTo>
                    <a:pt x="111" y="144"/>
                  </a:lnTo>
                  <a:lnTo>
                    <a:pt x="104" y="140"/>
                  </a:lnTo>
                  <a:lnTo>
                    <a:pt x="90" y="133"/>
                  </a:lnTo>
                  <a:lnTo>
                    <a:pt x="76" y="126"/>
                  </a:lnTo>
                  <a:lnTo>
                    <a:pt x="69" y="121"/>
                  </a:lnTo>
                  <a:lnTo>
                    <a:pt x="67" y="119"/>
                  </a:lnTo>
                  <a:lnTo>
                    <a:pt x="63" y="115"/>
                  </a:lnTo>
                  <a:lnTo>
                    <a:pt x="58" y="107"/>
                  </a:lnTo>
                  <a:lnTo>
                    <a:pt x="55" y="99"/>
                  </a:lnTo>
                  <a:lnTo>
                    <a:pt x="52" y="87"/>
                  </a:lnTo>
                  <a:lnTo>
                    <a:pt x="52" y="75"/>
                  </a:lnTo>
                  <a:lnTo>
                    <a:pt x="52" y="66"/>
                  </a:lnTo>
                  <a:lnTo>
                    <a:pt x="53" y="57"/>
                  </a:lnTo>
                  <a:lnTo>
                    <a:pt x="56" y="49"/>
                  </a:lnTo>
                  <a:lnTo>
                    <a:pt x="59" y="41"/>
                  </a:lnTo>
                  <a:lnTo>
                    <a:pt x="62" y="35"/>
                  </a:lnTo>
                  <a:lnTo>
                    <a:pt x="67" y="29"/>
                  </a:lnTo>
                  <a:lnTo>
                    <a:pt x="72" y="24"/>
                  </a:lnTo>
                  <a:lnTo>
                    <a:pt x="78" y="19"/>
                  </a:lnTo>
                  <a:lnTo>
                    <a:pt x="84" y="14"/>
                  </a:lnTo>
                  <a:lnTo>
                    <a:pt x="90" y="10"/>
                  </a:lnTo>
                  <a:lnTo>
                    <a:pt x="104" y="4"/>
                  </a:lnTo>
                  <a:lnTo>
                    <a:pt x="119" y="1"/>
                  </a:lnTo>
                  <a:lnTo>
                    <a:pt x="135" y="0"/>
                  </a:lnTo>
                  <a:lnTo>
                    <a:pt x="142" y="1"/>
                  </a:lnTo>
                  <a:lnTo>
                    <a:pt x="150" y="2"/>
                  </a:lnTo>
                  <a:lnTo>
                    <a:pt x="158" y="4"/>
                  </a:lnTo>
                  <a:lnTo>
                    <a:pt x="165" y="6"/>
                  </a:lnTo>
                  <a:lnTo>
                    <a:pt x="173" y="10"/>
                  </a:lnTo>
                  <a:lnTo>
                    <a:pt x="179" y="13"/>
                  </a:lnTo>
                  <a:lnTo>
                    <a:pt x="186" y="19"/>
                  </a:lnTo>
                  <a:lnTo>
                    <a:pt x="192" y="24"/>
                  </a:lnTo>
                  <a:lnTo>
                    <a:pt x="197" y="29"/>
                  </a:lnTo>
                  <a:lnTo>
                    <a:pt x="202" y="36"/>
                  </a:lnTo>
                  <a:lnTo>
                    <a:pt x="207" y="43"/>
                  </a:lnTo>
                  <a:lnTo>
                    <a:pt x="211" y="52"/>
                  </a:lnTo>
                  <a:lnTo>
                    <a:pt x="214" y="61"/>
                  </a:lnTo>
                  <a:lnTo>
                    <a:pt x="216" y="70"/>
                  </a:lnTo>
                  <a:lnTo>
                    <a:pt x="217" y="80"/>
                  </a:lnTo>
                  <a:lnTo>
                    <a:pt x="218" y="91"/>
                  </a:lnTo>
                  <a:lnTo>
                    <a:pt x="205" y="91"/>
                  </a:lnTo>
                  <a:lnTo>
                    <a:pt x="205" y="82"/>
                  </a:lnTo>
                  <a:lnTo>
                    <a:pt x="204" y="73"/>
                  </a:lnTo>
                  <a:lnTo>
                    <a:pt x="202" y="64"/>
                  </a:lnTo>
                  <a:lnTo>
                    <a:pt x="199" y="57"/>
                  </a:lnTo>
                  <a:lnTo>
                    <a:pt x="196" y="50"/>
                  </a:lnTo>
                  <a:lnTo>
                    <a:pt x="193" y="43"/>
                  </a:lnTo>
                  <a:lnTo>
                    <a:pt x="188" y="37"/>
                  </a:lnTo>
                  <a:lnTo>
                    <a:pt x="183" y="32"/>
                  </a:lnTo>
                  <a:lnTo>
                    <a:pt x="178" y="27"/>
                  </a:lnTo>
                  <a:lnTo>
                    <a:pt x="173" y="24"/>
                  </a:lnTo>
                  <a:lnTo>
                    <a:pt x="167" y="20"/>
                  </a:lnTo>
                  <a:lnTo>
                    <a:pt x="161" y="17"/>
                  </a:lnTo>
                  <a:lnTo>
                    <a:pt x="155" y="15"/>
                  </a:lnTo>
                  <a:lnTo>
                    <a:pt x="148" y="13"/>
                  </a:lnTo>
                  <a:lnTo>
                    <a:pt x="141" y="12"/>
                  </a:lnTo>
                  <a:lnTo>
                    <a:pt x="135" y="11"/>
                  </a:lnTo>
                  <a:lnTo>
                    <a:pt x="122" y="12"/>
                  </a:lnTo>
                  <a:lnTo>
                    <a:pt x="115" y="13"/>
                  </a:lnTo>
                  <a:lnTo>
                    <a:pt x="109" y="15"/>
                  </a:lnTo>
                  <a:lnTo>
                    <a:pt x="103" y="17"/>
                  </a:lnTo>
                  <a:lnTo>
                    <a:pt x="97" y="20"/>
                  </a:lnTo>
                  <a:lnTo>
                    <a:pt x="91" y="23"/>
                  </a:lnTo>
                  <a:lnTo>
                    <a:pt x="86" y="27"/>
                  </a:lnTo>
                  <a:lnTo>
                    <a:pt x="81" y="31"/>
                  </a:lnTo>
                  <a:lnTo>
                    <a:pt x="77" y="36"/>
                  </a:lnTo>
                  <a:lnTo>
                    <a:pt x="74" y="41"/>
                  </a:lnTo>
                  <a:lnTo>
                    <a:pt x="70" y="47"/>
                  </a:lnTo>
                  <a:lnTo>
                    <a:pt x="68" y="53"/>
                  </a:lnTo>
                  <a:lnTo>
                    <a:pt x="65" y="60"/>
                  </a:lnTo>
                  <a:lnTo>
                    <a:pt x="64" y="67"/>
                  </a:lnTo>
                  <a:lnTo>
                    <a:pt x="64" y="75"/>
                  </a:lnTo>
                  <a:lnTo>
                    <a:pt x="65" y="86"/>
                  </a:lnTo>
                  <a:lnTo>
                    <a:pt x="68" y="96"/>
                  </a:lnTo>
                  <a:lnTo>
                    <a:pt x="71" y="103"/>
                  </a:lnTo>
                  <a:lnTo>
                    <a:pt x="76" y="110"/>
                  </a:lnTo>
                  <a:lnTo>
                    <a:pt x="82" y="115"/>
                  </a:lnTo>
                  <a:lnTo>
                    <a:pt x="89" y="119"/>
                  </a:lnTo>
                  <a:lnTo>
                    <a:pt x="103" y="126"/>
                  </a:lnTo>
                  <a:lnTo>
                    <a:pt x="117" y="133"/>
                  </a:lnTo>
                  <a:lnTo>
                    <a:pt x="123" y="137"/>
                  </a:lnTo>
                  <a:lnTo>
                    <a:pt x="129" y="142"/>
                  </a:lnTo>
                  <a:lnTo>
                    <a:pt x="134" y="147"/>
                  </a:lnTo>
                  <a:lnTo>
                    <a:pt x="138" y="155"/>
                  </a:lnTo>
                  <a:lnTo>
                    <a:pt x="140" y="164"/>
                  </a:lnTo>
                  <a:lnTo>
                    <a:pt x="141" y="176"/>
                  </a:lnTo>
                  <a:lnTo>
                    <a:pt x="153" y="176"/>
                  </a:lnTo>
                  <a:lnTo>
                    <a:pt x="166" y="177"/>
                  </a:lnTo>
                  <a:lnTo>
                    <a:pt x="178" y="180"/>
                  </a:lnTo>
                  <a:lnTo>
                    <a:pt x="189" y="184"/>
                  </a:lnTo>
                  <a:lnTo>
                    <a:pt x="200" y="188"/>
                  </a:lnTo>
                  <a:lnTo>
                    <a:pt x="211" y="193"/>
                  </a:lnTo>
                  <a:lnTo>
                    <a:pt x="221" y="198"/>
                  </a:lnTo>
                  <a:lnTo>
                    <a:pt x="230" y="206"/>
                  </a:lnTo>
                  <a:lnTo>
                    <a:pt x="239" y="212"/>
                  </a:lnTo>
                  <a:lnTo>
                    <a:pt x="246" y="220"/>
                  </a:lnTo>
                  <a:lnTo>
                    <a:pt x="252" y="227"/>
                  </a:lnTo>
                  <a:lnTo>
                    <a:pt x="259" y="235"/>
                  </a:lnTo>
                  <a:lnTo>
                    <a:pt x="263" y="243"/>
                  </a:lnTo>
                  <a:lnTo>
                    <a:pt x="266" y="251"/>
                  </a:lnTo>
                  <a:lnTo>
                    <a:pt x="268" y="260"/>
                  </a:lnTo>
                  <a:lnTo>
                    <a:pt x="269" y="269"/>
                  </a:lnTo>
                  <a:lnTo>
                    <a:pt x="269" y="522"/>
                  </a:lnTo>
                  <a:lnTo>
                    <a:pt x="268" y="532"/>
                  </a:lnTo>
                  <a:lnTo>
                    <a:pt x="266" y="543"/>
                  </a:lnTo>
                  <a:lnTo>
                    <a:pt x="261" y="555"/>
                  </a:lnTo>
                  <a:lnTo>
                    <a:pt x="254" y="567"/>
                  </a:lnTo>
                  <a:lnTo>
                    <a:pt x="243" y="580"/>
                  </a:lnTo>
                  <a:lnTo>
                    <a:pt x="230" y="593"/>
                  </a:lnTo>
                  <a:lnTo>
                    <a:pt x="213" y="608"/>
                  </a:lnTo>
                  <a:lnTo>
                    <a:pt x="193" y="623"/>
                  </a:lnTo>
                  <a:lnTo>
                    <a:pt x="201" y="623"/>
                  </a:lnTo>
                  <a:lnTo>
                    <a:pt x="201" y="752"/>
                  </a:lnTo>
                  <a:lnTo>
                    <a:pt x="195" y="752"/>
                  </a:lnTo>
                  <a:lnTo>
                    <a:pt x="180" y="1048"/>
                  </a:lnTo>
                  <a:lnTo>
                    <a:pt x="89" y="1048"/>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50" name="Line 30"/>
            <p:cNvSpPr>
              <a:spLocks noChangeShapeType="1"/>
            </p:cNvSpPr>
            <p:nvPr/>
          </p:nvSpPr>
          <p:spPr bwMode="auto">
            <a:xfrm flipH="1">
              <a:off x="4117" y="2252"/>
              <a:ext cx="127" cy="0"/>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51" name="Freeform 31"/>
            <p:cNvSpPr>
              <a:spLocks/>
            </p:cNvSpPr>
            <p:nvPr/>
          </p:nvSpPr>
          <p:spPr bwMode="auto">
            <a:xfrm>
              <a:off x="4136" y="2162"/>
              <a:ext cx="88" cy="56"/>
            </a:xfrm>
            <a:custGeom>
              <a:avLst/>
              <a:gdLst>
                <a:gd name="T0" fmla="*/ 10 w 88"/>
                <a:gd name="T1" fmla="*/ 55 h 56"/>
                <a:gd name="T2" fmla="*/ 5 w 88"/>
                <a:gd name="T3" fmla="*/ 49 h 56"/>
                <a:gd name="T4" fmla="*/ 3 w 88"/>
                <a:gd name="T5" fmla="*/ 42 h 56"/>
                <a:gd name="T6" fmla="*/ 1 w 88"/>
                <a:gd name="T7" fmla="*/ 35 h 56"/>
                <a:gd name="T8" fmla="*/ 0 w 88"/>
                <a:gd name="T9" fmla="*/ 27 h 56"/>
                <a:gd name="T10" fmla="*/ 1 w 88"/>
                <a:gd name="T11" fmla="*/ 20 h 56"/>
                <a:gd name="T12" fmla="*/ 3 w 88"/>
                <a:gd name="T13" fmla="*/ 13 h 56"/>
                <a:gd name="T14" fmla="*/ 5 w 88"/>
                <a:gd name="T15" fmla="*/ 6 h 56"/>
                <a:gd name="T16" fmla="*/ 10 w 88"/>
                <a:gd name="T17" fmla="*/ 0 h 56"/>
                <a:gd name="T18" fmla="*/ 77 w 88"/>
                <a:gd name="T19" fmla="*/ 0 h 56"/>
                <a:gd name="T20" fmla="*/ 82 w 88"/>
                <a:gd name="T21" fmla="*/ 6 h 56"/>
                <a:gd name="T22" fmla="*/ 84 w 88"/>
                <a:gd name="T23" fmla="*/ 13 h 56"/>
                <a:gd name="T24" fmla="*/ 86 w 88"/>
                <a:gd name="T25" fmla="*/ 20 h 56"/>
                <a:gd name="T26" fmla="*/ 87 w 88"/>
                <a:gd name="T27" fmla="*/ 27 h 56"/>
                <a:gd name="T28" fmla="*/ 86 w 88"/>
                <a:gd name="T29" fmla="*/ 35 h 56"/>
                <a:gd name="T30" fmla="*/ 84 w 88"/>
                <a:gd name="T31" fmla="*/ 42 h 56"/>
                <a:gd name="T32" fmla="*/ 82 w 88"/>
                <a:gd name="T33" fmla="*/ 49 h 56"/>
                <a:gd name="T34" fmla="*/ 77 w 88"/>
                <a:gd name="T35" fmla="*/ 55 h 56"/>
                <a:gd name="T36" fmla="*/ 10 w 88"/>
                <a:gd name="T3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56">
                  <a:moveTo>
                    <a:pt x="10" y="55"/>
                  </a:moveTo>
                  <a:lnTo>
                    <a:pt x="5" y="49"/>
                  </a:lnTo>
                  <a:lnTo>
                    <a:pt x="3" y="42"/>
                  </a:lnTo>
                  <a:lnTo>
                    <a:pt x="1" y="35"/>
                  </a:lnTo>
                  <a:lnTo>
                    <a:pt x="0" y="27"/>
                  </a:lnTo>
                  <a:lnTo>
                    <a:pt x="1" y="20"/>
                  </a:lnTo>
                  <a:lnTo>
                    <a:pt x="3" y="13"/>
                  </a:lnTo>
                  <a:lnTo>
                    <a:pt x="5" y="6"/>
                  </a:lnTo>
                  <a:lnTo>
                    <a:pt x="10" y="0"/>
                  </a:lnTo>
                  <a:lnTo>
                    <a:pt x="77" y="0"/>
                  </a:lnTo>
                  <a:lnTo>
                    <a:pt x="82" y="6"/>
                  </a:lnTo>
                  <a:lnTo>
                    <a:pt x="84" y="13"/>
                  </a:lnTo>
                  <a:lnTo>
                    <a:pt x="86" y="20"/>
                  </a:lnTo>
                  <a:lnTo>
                    <a:pt x="87" y="27"/>
                  </a:lnTo>
                  <a:lnTo>
                    <a:pt x="86" y="35"/>
                  </a:lnTo>
                  <a:lnTo>
                    <a:pt x="84" y="42"/>
                  </a:lnTo>
                  <a:lnTo>
                    <a:pt x="82" y="49"/>
                  </a:lnTo>
                  <a:lnTo>
                    <a:pt x="77" y="55"/>
                  </a:lnTo>
                  <a:lnTo>
                    <a:pt x="10" y="55"/>
                  </a:lnTo>
                </a:path>
              </a:pathLst>
            </a:custGeom>
            <a:solidFill>
              <a:srgbClr val="919191"/>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52" name="Line 32"/>
            <p:cNvSpPr>
              <a:spLocks noChangeShapeType="1"/>
            </p:cNvSpPr>
            <p:nvPr/>
          </p:nvSpPr>
          <p:spPr bwMode="auto">
            <a:xfrm flipV="1">
              <a:off x="4114" y="2178"/>
              <a:ext cx="0" cy="22"/>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53" name="Line 33"/>
            <p:cNvSpPr>
              <a:spLocks noChangeShapeType="1"/>
            </p:cNvSpPr>
            <p:nvPr/>
          </p:nvSpPr>
          <p:spPr bwMode="auto">
            <a:xfrm>
              <a:off x="4127" y="2125"/>
              <a:ext cx="107" cy="0"/>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54" name="Freeform 34"/>
            <p:cNvSpPr>
              <a:spLocks/>
            </p:cNvSpPr>
            <p:nvPr/>
          </p:nvSpPr>
          <p:spPr bwMode="auto">
            <a:xfrm>
              <a:off x="4130" y="2113"/>
              <a:ext cx="102" cy="13"/>
            </a:xfrm>
            <a:custGeom>
              <a:avLst/>
              <a:gdLst>
                <a:gd name="T0" fmla="*/ 101 w 102"/>
                <a:gd name="T1" fmla="*/ 12 h 13"/>
                <a:gd name="T2" fmla="*/ 101 w 102"/>
                <a:gd name="T3" fmla="*/ 0 h 13"/>
                <a:gd name="T4" fmla="*/ 0 w 102"/>
                <a:gd name="T5" fmla="*/ 0 h 13"/>
                <a:gd name="T6" fmla="*/ 0 w 102"/>
                <a:gd name="T7" fmla="*/ 12 h 13"/>
              </a:gdLst>
              <a:ahLst/>
              <a:cxnLst>
                <a:cxn ang="0">
                  <a:pos x="T0" y="T1"/>
                </a:cxn>
                <a:cxn ang="0">
                  <a:pos x="T2" y="T3"/>
                </a:cxn>
                <a:cxn ang="0">
                  <a:pos x="T4" y="T5"/>
                </a:cxn>
                <a:cxn ang="0">
                  <a:pos x="T6" y="T7"/>
                </a:cxn>
              </a:cxnLst>
              <a:rect l="0" t="0" r="r" b="b"/>
              <a:pathLst>
                <a:path w="102" h="13">
                  <a:moveTo>
                    <a:pt x="101" y="12"/>
                  </a:moveTo>
                  <a:lnTo>
                    <a:pt x="101" y="0"/>
                  </a:lnTo>
                  <a:lnTo>
                    <a:pt x="0" y="0"/>
                  </a:lnTo>
                  <a:lnTo>
                    <a:pt x="0" y="12"/>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55" name="Freeform 35"/>
            <p:cNvSpPr>
              <a:spLocks/>
            </p:cNvSpPr>
            <p:nvPr/>
          </p:nvSpPr>
          <p:spPr bwMode="auto">
            <a:xfrm>
              <a:off x="4075" y="1864"/>
              <a:ext cx="212" cy="250"/>
            </a:xfrm>
            <a:custGeom>
              <a:avLst/>
              <a:gdLst>
                <a:gd name="T0" fmla="*/ 58 w 212"/>
                <a:gd name="T1" fmla="*/ 249 h 250"/>
                <a:gd name="T2" fmla="*/ 57 w 212"/>
                <a:gd name="T3" fmla="*/ 229 h 250"/>
                <a:gd name="T4" fmla="*/ 55 w 212"/>
                <a:gd name="T5" fmla="*/ 218 h 250"/>
                <a:gd name="T6" fmla="*/ 53 w 212"/>
                <a:gd name="T7" fmla="*/ 207 h 250"/>
                <a:gd name="T8" fmla="*/ 50 w 212"/>
                <a:gd name="T9" fmla="*/ 196 h 250"/>
                <a:gd name="T10" fmla="*/ 45 w 212"/>
                <a:gd name="T11" fmla="*/ 186 h 250"/>
                <a:gd name="T12" fmla="*/ 40 w 212"/>
                <a:gd name="T13" fmla="*/ 176 h 250"/>
                <a:gd name="T14" fmla="*/ 32 w 212"/>
                <a:gd name="T15" fmla="*/ 168 h 250"/>
                <a:gd name="T16" fmla="*/ 25 w 212"/>
                <a:gd name="T17" fmla="*/ 161 h 250"/>
                <a:gd name="T18" fmla="*/ 18 w 212"/>
                <a:gd name="T19" fmla="*/ 153 h 250"/>
                <a:gd name="T20" fmla="*/ 13 w 212"/>
                <a:gd name="T21" fmla="*/ 144 h 250"/>
                <a:gd name="T22" fmla="*/ 8 w 212"/>
                <a:gd name="T23" fmla="*/ 136 h 250"/>
                <a:gd name="T24" fmla="*/ 4 w 212"/>
                <a:gd name="T25" fmla="*/ 127 h 250"/>
                <a:gd name="T26" fmla="*/ 2 w 212"/>
                <a:gd name="T27" fmla="*/ 118 h 250"/>
                <a:gd name="T28" fmla="*/ 1 w 212"/>
                <a:gd name="T29" fmla="*/ 108 h 250"/>
                <a:gd name="T30" fmla="*/ 0 w 212"/>
                <a:gd name="T31" fmla="*/ 99 h 250"/>
                <a:gd name="T32" fmla="*/ 0 w 212"/>
                <a:gd name="T33" fmla="*/ 90 h 250"/>
                <a:gd name="T34" fmla="*/ 2 w 212"/>
                <a:gd name="T35" fmla="*/ 80 h 250"/>
                <a:gd name="T36" fmla="*/ 4 w 212"/>
                <a:gd name="T37" fmla="*/ 70 h 250"/>
                <a:gd name="T38" fmla="*/ 7 w 212"/>
                <a:gd name="T39" fmla="*/ 61 h 250"/>
                <a:gd name="T40" fmla="*/ 12 w 212"/>
                <a:gd name="T41" fmla="*/ 53 h 250"/>
                <a:gd name="T42" fmla="*/ 16 w 212"/>
                <a:gd name="T43" fmla="*/ 45 h 250"/>
                <a:gd name="T44" fmla="*/ 23 w 212"/>
                <a:gd name="T45" fmla="*/ 36 h 250"/>
                <a:gd name="T46" fmla="*/ 30 w 212"/>
                <a:gd name="T47" fmla="*/ 29 h 250"/>
                <a:gd name="T48" fmla="*/ 38 w 212"/>
                <a:gd name="T49" fmla="*/ 22 h 250"/>
                <a:gd name="T50" fmla="*/ 47 w 212"/>
                <a:gd name="T51" fmla="*/ 16 h 250"/>
                <a:gd name="T52" fmla="*/ 56 w 212"/>
                <a:gd name="T53" fmla="*/ 12 h 250"/>
                <a:gd name="T54" fmla="*/ 65 w 212"/>
                <a:gd name="T55" fmla="*/ 7 h 250"/>
                <a:gd name="T56" fmla="*/ 75 w 212"/>
                <a:gd name="T57" fmla="*/ 4 h 250"/>
                <a:gd name="T58" fmla="*/ 85 w 212"/>
                <a:gd name="T59" fmla="*/ 2 h 250"/>
                <a:gd name="T60" fmla="*/ 95 w 212"/>
                <a:gd name="T61" fmla="*/ 1 h 250"/>
                <a:gd name="T62" fmla="*/ 106 w 212"/>
                <a:gd name="T63" fmla="*/ 0 h 250"/>
                <a:gd name="T64" fmla="*/ 116 w 212"/>
                <a:gd name="T65" fmla="*/ 1 h 250"/>
                <a:gd name="T66" fmla="*/ 126 w 212"/>
                <a:gd name="T67" fmla="*/ 2 h 250"/>
                <a:gd name="T68" fmla="*/ 136 w 212"/>
                <a:gd name="T69" fmla="*/ 4 h 250"/>
                <a:gd name="T70" fmla="*/ 146 w 212"/>
                <a:gd name="T71" fmla="*/ 7 h 250"/>
                <a:gd name="T72" fmla="*/ 155 w 212"/>
                <a:gd name="T73" fmla="*/ 12 h 250"/>
                <a:gd name="T74" fmla="*/ 164 w 212"/>
                <a:gd name="T75" fmla="*/ 16 h 250"/>
                <a:gd name="T76" fmla="*/ 173 w 212"/>
                <a:gd name="T77" fmla="*/ 22 h 250"/>
                <a:gd name="T78" fmla="*/ 181 w 212"/>
                <a:gd name="T79" fmla="*/ 29 h 250"/>
                <a:gd name="T80" fmla="*/ 188 w 212"/>
                <a:gd name="T81" fmla="*/ 36 h 250"/>
                <a:gd name="T82" fmla="*/ 194 w 212"/>
                <a:gd name="T83" fmla="*/ 45 h 250"/>
                <a:gd name="T84" fmla="*/ 199 w 212"/>
                <a:gd name="T85" fmla="*/ 53 h 250"/>
                <a:gd name="T86" fmla="*/ 204 w 212"/>
                <a:gd name="T87" fmla="*/ 61 h 250"/>
                <a:gd name="T88" fmla="*/ 207 w 212"/>
                <a:gd name="T89" fmla="*/ 70 h 250"/>
                <a:gd name="T90" fmla="*/ 209 w 212"/>
                <a:gd name="T91" fmla="*/ 80 h 250"/>
                <a:gd name="T92" fmla="*/ 211 w 212"/>
                <a:gd name="T93" fmla="*/ 90 h 250"/>
                <a:gd name="T94" fmla="*/ 211 w 212"/>
                <a:gd name="T95" fmla="*/ 99 h 250"/>
                <a:gd name="T96" fmla="*/ 210 w 212"/>
                <a:gd name="T97" fmla="*/ 108 h 250"/>
                <a:gd name="T98" fmla="*/ 209 w 212"/>
                <a:gd name="T99" fmla="*/ 118 h 250"/>
                <a:gd name="T100" fmla="*/ 206 w 212"/>
                <a:gd name="T101" fmla="*/ 127 h 250"/>
                <a:gd name="T102" fmla="*/ 203 w 212"/>
                <a:gd name="T103" fmla="*/ 136 h 250"/>
                <a:gd name="T104" fmla="*/ 198 w 212"/>
                <a:gd name="T105" fmla="*/ 144 h 250"/>
                <a:gd name="T106" fmla="*/ 193 w 212"/>
                <a:gd name="T107" fmla="*/ 153 h 250"/>
                <a:gd name="T108" fmla="*/ 186 w 212"/>
                <a:gd name="T109" fmla="*/ 161 h 250"/>
                <a:gd name="T110" fmla="*/ 179 w 212"/>
                <a:gd name="T111" fmla="*/ 168 h 250"/>
                <a:gd name="T112" fmla="*/ 171 w 212"/>
                <a:gd name="T113" fmla="*/ 176 h 250"/>
                <a:gd name="T114" fmla="*/ 166 w 212"/>
                <a:gd name="T115" fmla="*/ 186 h 250"/>
                <a:gd name="T116" fmla="*/ 161 w 212"/>
                <a:gd name="T117" fmla="*/ 196 h 250"/>
                <a:gd name="T118" fmla="*/ 158 w 212"/>
                <a:gd name="T119" fmla="*/ 207 h 250"/>
                <a:gd name="T120" fmla="*/ 156 w 212"/>
                <a:gd name="T121" fmla="*/ 218 h 250"/>
                <a:gd name="T122" fmla="*/ 154 w 212"/>
                <a:gd name="T123" fmla="*/ 229 h 250"/>
                <a:gd name="T124" fmla="*/ 153 w 212"/>
                <a:gd name="T125" fmla="*/ 24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50">
                  <a:moveTo>
                    <a:pt x="58" y="249"/>
                  </a:moveTo>
                  <a:lnTo>
                    <a:pt x="57" y="229"/>
                  </a:lnTo>
                  <a:lnTo>
                    <a:pt x="55" y="218"/>
                  </a:lnTo>
                  <a:lnTo>
                    <a:pt x="53" y="207"/>
                  </a:lnTo>
                  <a:lnTo>
                    <a:pt x="50" y="196"/>
                  </a:lnTo>
                  <a:lnTo>
                    <a:pt x="45" y="186"/>
                  </a:lnTo>
                  <a:lnTo>
                    <a:pt x="40" y="176"/>
                  </a:lnTo>
                  <a:lnTo>
                    <a:pt x="32" y="168"/>
                  </a:lnTo>
                  <a:lnTo>
                    <a:pt x="25" y="161"/>
                  </a:lnTo>
                  <a:lnTo>
                    <a:pt x="18" y="153"/>
                  </a:lnTo>
                  <a:lnTo>
                    <a:pt x="13" y="144"/>
                  </a:lnTo>
                  <a:lnTo>
                    <a:pt x="8" y="136"/>
                  </a:lnTo>
                  <a:lnTo>
                    <a:pt x="4" y="127"/>
                  </a:lnTo>
                  <a:lnTo>
                    <a:pt x="2" y="118"/>
                  </a:lnTo>
                  <a:lnTo>
                    <a:pt x="1" y="108"/>
                  </a:lnTo>
                  <a:lnTo>
                    <a:pt x="0" y="99"/>
                  </a:lnTo>
                  <a:lnTo>
                    <a:pt x="0" y="90"/>
                  </a:lnTo>
                  <a:lnTo>
                    <a:pt x="2" y="80"/>
                  </a:lnTo>
                  <a:lnTo>
                    <a:pt x="4" y="70"/>
                  </a:lnTo>
                  <a:lnTo>
                    <a:pt x="7" y="61"/>
                  </a:lnTo>
                  <a:lnTo>
                    <a:pt x="12" y="53"/>
                  </a:lnTo>
                  <a:lnTo>
                    <a:pt x="16" y="45"/>
                  </a:lnTo>
                  <a:lnTo>
                    <a:pt x="23" y="36"/>
                  </a:lnTo>
                  <a:lnTo>
                    <a:pt x="30" y="29"/>
                  </a:lnTo>
                  <a:lnTo>
                    <a:pt x="38" y="22"/>
                  </a:lnTo>
                  <a:lnTo>
                    <a:pt x="47" y="16"/>
                  </a:lnTo>
                  <a:lnTo>
                    <a:pt x="56" y="12"/>
                  </a:lnTo>
                  <a:lnTo>
                    <a:pt x="65" y="7"/>
                  </a:lnTo>
                  <a:lnTo>
                    <a:pt x="75" y="4"/>
                  </a:lnTo>
                  <a:lnTo>
                    <a:pt x="85" y="2"/>
                  </a:lnTo>
                  <a:lnTo>
                    <a:pt x="95" y="1"/>
                  </a:lnTo>
                  <a:lnTo>
                    <a:pt x="106" y="0"/>
                  </a:lnTo>
                  <a:lnTo>
                    <a:pt x="116" y="1"/>
                  </a:lnTo>
                  <a:lnTo>
                    <a:pt x="126" y="2"/>
                  </a:lnTo>
                  <a:lnTo>
                    <a:pt x="136" y="4"/>
                  </a:lnTo>
                  <a:lnTo>
                    <a:pt x="146" y="7"/>
                  </a:lnTo>
                  <a:lnTo>
                    <a:pt x="155" y="12"/>
                  </a:lnTo>
                  <a:lnTo>
                    <a:pt x="164" y="16"/>
                  </a:lnTo>
                  <a:lnTo>
                    <a:pt x="173" y="22"/>
                  </a:lnTo>
                  <a:lnTo>
                    <a:pt x="181" y="29"/>
                  </a:lnTo>
                  <a:lnTo>
                    <a:pt x="188" y="36"/>
                  </a:lnTo>
                  <a:lnTo>
                    <a:pt x="194" y="45"/>
                  </a:lnTo>
                  <a:lnTo>
                    <a:pt x="199" y="53"/>
                  </a:lnTo>
                  <a:lnTo>
                    <a:pt x="204" y="61"/>
                  </a:lnTo>
                  <a:lnTo>
                    <a:pt x="207" y="70"/>
                  </a:lnTo>
                  <a:lnTo>
                    <a:pt x="209" y="80"/>
                  </a:lnTo>
                  <a:lnTo>
                    <a:pt x="211" y="90"/>
                  </a:lnTo>
                  <a:lnTo>
                    <a:pt x="211" y="99"/>
                  </a:lnTo>
                  <a:lnTo>
                    <a:pt x="210" y="108"/>
                  </a:lnTo>
                  <a:lnTo>
                    <a:pt x="209" y="118"/>
                  </a:lnTo>
                  <a:lnTo>
                    <a:pt x="206" y="127"/>
                  </a:lnTo>
                  <a:lnTo>
                    <a:pt x="203" y="136"/>
                  </a:lnTo>
                  <a:lnTo>
                    <a:pt x="198" y="144"/>
                  </a:lnTo>
                  <a:lnTo>
                    <a:pt x="193" y="153"/>
                  </a:lnTo>
                  <a:lnTo>
                    <a:pt x="186" y="161"/>
                  </a:lnTo>
                  <a:lnTo>
                    <a:pt x="179" y="168"/>
                  </a:lnTo>
                  <a:lnTo>
                    <a:pt x="171" y="176"/>
                  </a:lnTo>
                  <a:lnTo>
                    <a:pt x="166" y="186"/>
                  </a:lnTo>
                  <a:lnTo>
                    <a:pt x="161" y="196"/>
                  </a:lnTo>
                  <a:lnTo>
                    <a:pt x="158" y="207"/>
                  </a:lnTo>
                  <a:lnTo>
                    <a:pt x="156" y="218"/>
                  </a:lnTo>
                  <a:lnTo>
                    <a:pt x="154" y="229"/>
                  </a:lnTo>
                  <a:lnTo>
                    <a:pt x="153" y="249"/>
                  </a:lnTo>
                </a:path>
              </a:pathLst>
            </a:custGeom>
            <a:solidFill>
              <a:schemeClr val="bg1"/>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56" name="Freeform 36"/>
            <p:cNvSpPr>
              <a:spLocks/>
            </p:cNvSpPr>
            <p:nvPr/>
          </p:nvSpPr>
          <p:spPr bwMode="auto">
            <a:xfrm>
              <a:off x="4097" y="1677"/>
              <a:ext cx="168" cy="449"/>
            </a:xfrm>
            <a:custGeom>
              <a:avLst/>
              <a:gdLst>
                <a:gd name="T0" fmla="*/ 47 w 168"/>
                <a:gd name="T1" fmla="*/ 448 h 449"/>
                <a:gd name="T2" fmla="*/ 10 w 168"/>
                <a:gd name="T3" fmla="*/ 405 h 449"/>
                <a:gd name="T4" fmla="*/ 6 w 168"/>
                <a:gd name="T5" fmla="*/ 399 h 449"/>
                <a:gd name="T6" fmla="*/ 3 w 168"/>
                <a:gd name="T7" fmla="*/ 392 h 449"/>
                <a:gd name="T8" fmla="*/ 1 w 168"/>
                <a:gd name="T9" fmla="*/ 385 h 449"/>
                <a:gd name="T10" fmla="*/ 0 w 168"/>
                <a:gd name="T11" fmla="*/ 377 h 449"/>
                <a:gd name="T12" fmla="*/ 0 w 168"/>
                <a:gd name="T13" fmla="*/ 93 h 449"/>
                <a:gd name="T14" fmla="*/ 1 w 168"/>
                <a:gd name="T15" fmla="*/ 84 h 449"/>
                <a:gd name="T16" fmla="*/ 2 w 168"/>
                <a:gd name="T17" fmla="*/ 75 h 449"/>
                <a:gd name="T18" fmla="*/ 8 w 168"/>
                <a:gd name="T19" fmla="*/ 59 h 449"/>
                <a:gd name="T20" fmla="*/ 12 w 168"/>
                <a:gd name="T21" fmla="*/ 50 h 449"/>
                <a:gd name="T22" fmla="*/ 17 w 168"/>
                <a:gd name="T23" fmla="*/ 43 h 449"/>
                <a:gd name="T24" fmla="*/ 28 w 168"/>
                <a:gd name="T25" fmla="*/ 29 h 449"/>
                <a:gd name="T26" fmla="*/ 34 w 168"/>
                <a:gd name="T27" fmla="*/ 22 h 449"/>
                <a:gd name="T28" fmla="*/ 41 w 168"/>
                <a:gd name="T29" fmla="*/ 17 h 449"/>
                <a:gd name="T30" fmla="*/ 48 w 168"/>
                <a:gd name="T31" fmla="*/ 12 h 449"/>
                <a:gd name="T32" fmla="*/ 55 w 168"/>
                <a:gd name="T33" fmla="*/ 8 h 449"/>
                <a:gd name="T34" fmla="*/ 62 w 168"/>
                <a:gd name="T35" fmla="*/ 4 h 449"/>
                <a:gd name="T36" fmla="*/ 69 w 168"/>
                <a:gd name="T37" fmla="*/ 2 h 449"/>
                <a:gd name="T38" fmla="*/ 76 w 168"/>
                <a:gd name="T39" fmla="*/ 1 h 449"/>
                <a:gd name="T40" fmla="*/ 84 w 168"/>
                <a:gd name="T41" fmla="*/ 0 h 449"/>
                <a:gd name="T42" fmla="*/ 91 w 168"/>
                <a:gd name="T43" fmla="*/ 1 h 449"/>
                <a:gd name="T44" fmla="*/ 98 w 168"/>
                <a:gd name="T45" fmla="*/ 2 h 449"/>
                <a:gd name="T46" fmla="*/ 105 w 168"/>
                <a:gd name="T47" fmla="*/ 4 h 449"/>
                <a:gd name="T48" fmla="*/ 112 w 168"/>
                <a:gd name="T49" fmla="*/ 8 h 449"/>
                <a:gd name="T50" fmla="*/ 119 w 168"/>
                <a:gd name="T51" fmla="*/ 12 h 449"/>
                <a:gd name="T52" fmla="*/ 126 w 168"/>
                <a:gd name="T53" fmla="*/ 17 h 449"/>
                <a:gd name="T54" fmla="*/ 133 w 168"/>
                <a:gd name="T55" fmla="*/ 22 h 449"/>
                <a:gd name="T56" fmla="*/ 139 w 168"/>
                <a:gd name="T57" fmla="*/ 29 h 449"/>
                <a:gd name="T58" fmla="*/ 150 w 168"/>
                <a:gd name="T59" fmla="*/ 43 h 449"/>
                <a:gd name="T60" fmla="*/ 155 w 168"/>
                <a:gd name="T61" fmla="*/ 50 h 449"/>
                <a:gd name="T62" fmla="*/ 159 w 168"/>
                <a:gd name="T63" fmla="*/ 59 h 449"/>
                <a:gd name="T64" fmla="*/ 162 w 168"/>
                <a:gd name="T65" fmla="*/ 67 h 449"/>
                <a:gd name="T66" fmla="*/ 165 w 168"/>
                <a:gd name="T67" fmla="*/ 75 h 449"/>
                <a:gd name="T68" fmla="*/ 166 w 168"/>
                <a:gd name="T69" fmla="*/ 84 h 449"/>
                <a:gd name="T70" fmla="*/ 167 w 168"/>
                <a:gd name="T71" fmla="*/ 93 h 449"/>
                <a:gd name="T72" fmla="*/ 167 w 168"/>
                <a:gd name="T73" fmla="*/ 347 h 449"/>
                <a:gd name="T74" fmla="*/ 166 w 168"/>
                <a:gd name="T75" fmla="*/ 358 h 449"/>
                <a:gd name="T76" fmla="*/ 165 w 168"/>
                <a:gd name="T77" fmla="*/ 369 h 449"/>
                <a:gd name="T78" fmla="*/ 162 w 168"/>
                <a:gd name="T79" fmla="*/ 381 h 449"/>
                <a:gd name="T80" fmla="*/ 157 w 168"/>
                <a:gd name="T81" fmla="*/ 392 h 449"/>
                <a:gd name="T82" fmla="*/ 151 w 168"/>
                <a:gd name="T83" fmla="*/ 405 h 449"/>
                <a:gd name="T84" fmla="*/ 143 w 168"/>
                <a:gd name="T85" fmla="*/ 419 h 449"/>
                <a:gd name="T86" fmla="*/ 133 w 168"/>
                <a:gd name="T87" fmla="*/ 433 h 449"/>
                <a:gd name="T88" fmla="*/ 120 w 168"/>
                <a:gd name="T89" fmla="*/ 44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449">
                  <a:moveTo>
                    <a:pt x="47" y="448"/>
                  </a:moveTo>
                  <a:lnTo>
                    <a:pt x="10" y="405"/>
                  </a:lnTo>
                  <a:lnTo>
                    <a:pt x="6" y="399"/>
                  </a:lnTo>
                  <a:lnTo>
                    <a:pt x="3" y="392"/>
                  </a:lnTo>
                  <a:lnTo>
                    <a:pt x="1" y="385"/>
                  </a:lnTo>
                  <a:lnTo>
                    <a:pt x="0" y="377"/>
                  </a:lnTo>
                  <a:lnTo>
                    <a:pt x="0" y="93"/>
                  </a:lnTo>
                  <a:lnTo>
                    <a:pt x="1" y="84"/>
                  </a:lnTo>
                  <a:lnTo>
                    <a:pt x="2" y="75"/>
                  </a:lnTo>
                  <a:lnTo>
                    <a:pt x="8" y="59"/>
                  </a:lnTo>
                  <a:lnTo>
                    <a:pt x="12" y="50"/>
                  </a:lnTo>
                  <a:lnTo>
                    <a:pt x="17" y="43"/>
                  </a:lnTo>
                  <a:lnTo>
                    <a:pt x="28" y="29"/>
                  </a:lnTo>
                  <a:lnTo>
                    <a:pt x="34" y="22"/>
                  </a:lnTo>
                  <a:lnTo>
                    <a:pt x="41" y="17"/>
                  </a:lnTo>
                  <a:lnTo>
                    <a:pt x="48" y="12"/>
                  </a:lnTo>
                  <a:lnTo>
                    <a:pt x="55" y="8"/>
                  </a:lnTo>
                  <a:lnTo>
                    <a:pt x="62" y="4"/>
                  </a:lnTo>
                  <a:lnTo>
                    <a:pt x="69" y="2"/>
                  </a:lnTo>
                  <a:lnTo>
                    <a:pt x="76" y="1"/>
                  </a:lnTo>
                  <a:lnTo>
                    <a:pt x="84" y="0"/>
                  </a:lnTo>
                  <a:lnTo>
                    <a:pt x="91" y="1"/>
                  </a:lnTo>
                  <a:lnTo>
                    <a:pt x="98" y="2"/>
                  </a:lnTo>
                  <a:lnTo>
                    <a:pt x="105" y="4"/>
                  </a:lnTo>
                  <a:lnTo>
                    <a:pt x="112" y="8"/>
                  </a:lnTo>
                  <a:lnTo>
                    <a:pt x="119" y="12"/>
                  </a:lnTo>
                  <a:lnTo>
                    <a:pt x="126" y="17"/>
                  </a:lnTo>
                  <a:lnTo>
                    <a:pt x="133" y="22"/>
                  </a:lnTo>
                  <a:lnTo>
                    <a:pt x="139" y="29"/>
                  </a:lnTo>
                  <a:lnTo>
                    <a:pt x="150" y="43"/>
                  </a:lnTo>
                  <a:lnTo>
                    <a:pt x="155" y="50"/>
                  </a:lnTo>
                  <a:lnTo>
                    <a:pt x="159" y="59"/>
                  </a:lnTo>
                  <a:lnTo>
                    <a:pt x="162" y="67"/>
                  </a:lnTo>
                  <a:lnTo>
                    <a:pt x="165" y="75"/>
                  </a:lnTo>
                  <a:lnTo>
                    <a:pt x="166" y="84"/>
                  </a:lnTo>
                  <a:lnTo>
                    <a:pt x="167" y="93"/>
                  </a:lnTo>
                  <a:lnTo>
                    <a:pt x="167" y="347"/>
                  </a:lnTo>
                  <a:lnTo>
                    <a:pt x="166" y="358"/>
                  </a:lnTo>
                  <a:lnTo>
                    <a:pt x="165" y="369"/>
                  </a:lnTo>
                  <a:lnTo>
                    <a:pt x="162" y="381"/>
                  </a:lnTo>
                  <a:lnTo>
                    <a:pt x="157" y="392"/>
                  </a:lnTo>
                  <a:lnTo>
                    <a:pt x="151" y="405"/>
                  </a:lnTo>
                  <a:lnTo>
                    <a:pt x="143" y="419"/>
                  </a:lnTo>
                  <a:lnTo>
                    <a:pt x="133" y="433"/>
                  </a:lnTo>
                  <a:lnTo>
                    <a:pt x="120" y="448"/>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57" name="Line 37"/>
            <p:cNvSpPr>
              <a:spLocks noChangeShapeType="1"/>
            </p:cNvSpPr>
            <p:nvPr/>
          </p:nvSpPr>
          <p:spPr bwMode="auto">
            <a:xfrm flipV="1">
              <a:off x="4182" y="1673"/>
              <a:ext cx="0" cy="456"/>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58" name="Line 38"/>
            <p:cNvSpPr>
              <a:spLocks noChangeShapeType="1"/>
            </p:cNvSpPr>
            <p:nvPr/>
          </p:nvSpPr>
          <p:spPr bwMode="auto">
            <a:xfrm>
              <a:off x="4179" y="1677"/>
              <a:ext cx="3" cy="0"/>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59" name="Line 39"/>
            <p:cNvSpPr>
              <a:spLocks noChangeShapeType="1"/>
            </p:cNvSpPr>
            <p:nvPr/>
          </p:nvSpPr>
          <p:spPr bwMode="auto">
            <a:xfrm flipH="1">
              <a:off x="4041" y="1772"/>
              <a:ext cx="277" cy="0"/>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60" name="Line 40"/>
            <p:cNvSpPr>
              <a:spLocks noChangeShapeType="1"/>
            </p:cNvSpPr>
            <p:nvPr/>
          </p:nvSpPr>
          <p:spPr bwMode="auto">
            <a:xfrm>
              <a:off x="4049" y="2024"/>
              <a:ext cx="261" cy="0"/>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61162" name="Group 42"/>
          <p:cNvGrpSpPr>
            <a:grpSpLocks/>
          </p:cNvGrpSpPr>
          <p:nvPr/>
        </p:nvGrpSpPr>
        <p:grpSpPr bwMode="auto">
          <a:xfrm>
            <a:off x="2743200" y="3409950"/>
            <a:ext cx="2722685" cy="1581150"/>
            <a:chOff x="1872" y="2148"/>
            <a:chExt cx="1858" cy="996"/>
          </a:xfrm>
        </p:grpSpPr>
        <p:sp>
          <p:nvSpPr>
            <p:cNvPr id="261163" name="Arc 43"/>
            <p:cNvSpPr>
              <a:spLocks/>
            </p:cNvSpPr>
            <p:nvPr/>
          </p:nvSpPr>
          <p:spPr bwMode="auto">
            <a:xfrm>
              <a:off x="1872" y="2702"/>
              <a:ext cx="739" cy="44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761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61164" name="Group 44"/>
            <p:cNvGrpSpPr>
              <a:grpSpLocks/>
            </p:cNvGrpSpPr>
            <p:nvPr/>
          </p:nvGrpSpPr>
          <p:grpSpPr bwMode="auto">
            <a:xfrm>
              <a:off x="2558" y="2148"/>
              <a:ext cx="1172" cy="571"/>
              <a:chOff x="2558" y="2148"/>
              <a:chExt cx="1172" cy="571"/>
            </a:xfrm>
          </p:grpSpPr>
          <p:sp>
            <p:nvSpPr>
              <p:cNvPr id="261165" name="Freeform 45"/>
              <p:cNvSpPr>
                <a:spLocks/>
              </p:cNvSpPr>
              <p:nvPr/>
            </p:nvSpPr>
            <p:spPr bwMode="auto">
              <a:xfrm>
                <a:off x="2558" y="2148"/>
                <a:ext cx="670" cy="571"/>
              </a:xfrm>
              <a:custGeom>
                <a:avLst/>
                <a:gdLst>
                  <a:gd name="T0" fmla="*/ 26 w 670"/>
                  <a:gd name="T1" fmla="*/ 518 h 571"/>
                  <a:gd name="T2" fmla="*/ 36 w 670"/>
                  <a:gd name="T3" fmla="*/ 485 h 571"/>
                  <a:gd name="T4" fmla="*/ 60 w 670"/>
                  <a:gd name="T5" fmla="*/ 422 h 571"/>
                  <a:gd name="T6" fmla="*/ 115 w 670"/>
                  <a:gd name="T7" fmla="*/ 309 h 571"/>
                  <a:gd name="T8" fmla="*/ 133 w 670"/>
                  <a:gd name="T9" fmla="*/ 264 h 571"/>
                  <a:gd name="T10" fmla="*/ 138 w 670"/>
                  <a:gd name="T11" fmla="*/ 229 h 571"/>
                  <a:gd name="T12" fmla="*/ 133 w 670"/>
                  <a:gd name="T13" fmla="*/ 215 h 571"/>
                  <a:gd name="T14" fmla="*/ 122 w 670"/>
                  <a:gd name="T15" fmla="*/ 204 h 571"/>
                  <a:gd name="T16" fmla="*/ 105 w 670"/>
                  <a:gd name="T17" fmla="*/ 196 h 571"/>
                  <a:gd name="T18" fmla="*/ 81 w 670"/>
                  <a:gd name="T19" fmla="*/ 192 h 571"/>
                  <a:gd name="T20" fmla="*/ 25 w 670"/>
                  <a:gd name="T21" fmla="*/ 184 h 571"/>
                  <a:gd name="T22" fmla="*/ 7 w 670"/>
                  <a:gd name="T23" fmla="*/ 177 h 571"/>
                  <a:gd name="T24" fmla="*/ 1 w 670"/>
                  <a:gd name="T25" fmla="*/ 166 h 571"/>
                  <a:gd name="T26" fmla="*/ 0 w 670"/>
                  <a:gd name="T27" fmla="*/ 40 h 571"/>
                  <a:gd name="T28" fmla="*/ 3 w 670"/>
                  <a:gd name="T29" fmla="*/ 30 h 571"/>
                  <a:gd name="T30" fmla="*/ 11 w 670"/>
                  <a:gd name="T31" fmla="*/ 21 h 571"/>
                  <a:gd name="T32" fmla="*/ 23 w 670"/>
                  <a:gd name="T33" fmla="*/ 14 h 571"/>
                  <a:gd name="T34" fmla="*/ 36 w 670"/>
                  <a:gd name="T35" fmla="*/ 11 h 571"/>
                  <a:gd name="T36" fmla="*/ 109 w 670"/>
                  <a:gd name="T37" fmla="*/ 4 h 571"/>
                  <a:gd name="T38" fmla="*/ 223 w 670"/>
                  <a:gd name="T39" fmla="*/ 0 h 571"/>
                  <a:gd name="T40" fmla="*/ 312 w 670"/>
                  <a:gd name="T41" fmla="*/ 3 h 571"/>
                  <a:gd name="T42" fmla="*/ 399 w 670"/>
                  <a:gd name="T43" fmla="*/ 8 h 571"/>
                  <a:gd name="T44" fmla="*/ 509 w 670"/>
                  <a:gd name="T45" fmla="*/ 10 h 571"/>
                  <a:gd name="T46" fmla="*/ 611 w 670"/>
                  <a:gd name="T47" fmla="*/ 17 h 571"/>
                  <a:gd name="T48" fmla="*/ 669 w 670"/>
                  <a:gd name="T49" fmla="*/ 28 h 571"/>
                  <a:gd name="T50" fmla="*/ 664 w 670"/>
                  <a:gd name="T51" fmla="*/ 157 h 571"/>
                  <a:gd name="T52" fmla="*/ 611 w 670"/>
                  <a:gd name="T53" fmla="*/ 182 h 571"/>
                  <a:gd name="T54" fmla="*/ 509 w 670"/>
                  <a:gd name="T55" fmla="*/ 189 h 571"/>
                  <a:gd name="T56" fmla="*/ 395 w 670"/>
                  <a:gd name="T57" fmla="*/ 191 h 571"/>
                  <a:gd name="T58" fmla="*/ 336 w 670"/>
                  <a:gd name="T59" fmla="*/ 219 h 571"/>
                  <a:gd name="T60" fmla="*/ 335 w 670"/>
                  <a:gd name="T61" fmla="*/ 246 h 571"/>
                  <a:gd name="T62" fmla="*/ 352 w 670"/>
                  <a:gd name="T63" fmla="*/ 253 h 571"/>
                  <a:gd name="T64" fmla="*/ 369 w 670"/>
                  <a:gd name="T65" fmla="*/ 255 h 571"/>
                  <a:gd name="T66" fmla="*/ 378 w 670"/>
                  <a:gd name="T67" fmla="*/ 257 h 571"/>
                  <a:gd name="T68" fmla="*/ 375 w 670"/>
                  <a:gd name="T69" fmla="*/ 266 h 571"/>
                  <a:gd name="T70" fmla="*/ 367 w 670"/>
                  <a:gd name="T71" fmla="*/ 287 h 571"/>
                  <a:gd name="T72" fmla="*/ 366 w 670"/>
                  <a:gd name="T73" fmla="*/ 309 h 571"/>
                  <a:gd name="T74" fmla="*/ 365 w 670"/>
                  <a:gd name="T75" fmla="*/ 318 h 571"/>
                  <a:gd name="T76" fmla="*/ 358 w 670"/>
                  <a:gd name="T77" fmla="*/ 319 h 571"/>
                  <a:gd name="T78" fmla="*/ 352 w 670"/>
                  <a:gd name="T79" fmla="*/ 316 h 571"/>
                  <a:gd name="T80" fmla="*/ 341 w 670"/>
                  <a:gd name="T81" fmla="*/ 310 h 571"/>
                  <a:gd name="T82" fmla="*/ 294 w 670"/>
                  <a:gd name="T83" fmla="*/ 387 h 571"/>
                  <a:gd name="T84" fmla="*/ 286 w 670"/>
                  <a:gd name="T85" fmla="*/ 424 h 571"/>
                  <a:gd name="T86" fmla="*/ 281 w 670"/>
                  <a:gd name="T87" fmla="*/ 466 h 571"/>
                  <a:gd name="T88" fmla="*/ 282 w 670"/>
                  <a:gd name="T89" fmla="*/ 520 h 571"/>
                  <a:gd name="T90" fmla="*/ 183 w 670"/>
                  <a:gd name="T91" fmla="*/ 539 h 571"/>
                  <a:gd name="T92" fmla="*/ 128 w 670"/>
                  <a:gd name="T93" fmla="*/ 57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0" h="571">
                    <a:moveTo>
                      <a:pt x="20" y="552"/>
                    </a:moveTo>
                    <a:lnTo>
                      <a:pt x="26" y="518"/>
                    </a:lnTo>
                    <a:lnTo>
                      <a:pt x="31" y="501"/>
                    </a:lnTo>
                    <a:lnTo>
                      <a:pt x="36" y="485"/>
                    </a:lnTo>
                    <a:lnTo>
                      <a:pt x="47" y="453"/>
                    </a:lnTo>
                    <a:lnTo>
                      <a:pt x="60" y="422"/>
                    </a:lnTo>
                    <a:lnTo>
                      <a:pt x="89" y="362"/>
                    </a:lnTo>
                    <a:lnTo>
                      <a:pt x="115" y="309"/>
                    </a:lnTo>
                    <a:lnTo>
                      <a:pt x="126" y="286"/>
                    </a:lnTo>
                    <a:lnTo>
                      <a:pt x="133" y="264"/>
                    </a:lnTo>
                    <a:lnTo>
                      <a:pt x="138" y="245"/>
                    </a:lnTo>
                    <a:lnTo>
                      <a:pt x="138" y="229"/>
                    </a:lnTo>
                    <a:lnTo>
                      <a:pt x="136" y="221"/>
                    </a:lnTo>
                    <a:lnTo>
                      <a:pt x="133" y="215"/>
                    </a:lnTo>
                    <a:lnTo>
                      <a:pt x="128" y="209"/>
                    </a:lnTo>
                    <a:lnTo>
                      <a:pt x="122" y="204"/>
                    </a:lnTo>
                    <a:lnTo>
                      <a:pt x="114" y="200"/>
                    </a:lnTo>
                    <a:lnTo>
                      <a:pt x="105" y="196"/>
                    </a:lnTo>
                    <a:lnTo>
                      <a:pt x="94" y="193"/>
                    </a:lnTo>
                    <a:lnTo>
                      <a:pt x="81" y="192"/>
                    </a:lnTo>
                    <a:lnTo>
                      <a:pt x="39" y="187"/>
                    </a:lnTo>
                    <a:lnTo>
                      <a:pt x="25" y="184"/>
                    </a:lnTo>
                    <a:lnTo>
                      <a:pt x="15" y="181"/>
                    </a:lnTo>
                    <a:lnTo>
                      <a:pt x="7" y="177"/>
                    </a:lnTo>
                    <a:lnTo>
                      <a:pt x="3" y="172"/>
                    </a:lnTo>
                    <a:lnTo>
                      <a:pt x="1" y="166"/>
                    </a:lnTo>
                    <a:lnTo>
                      <a:pt x="0" y="159"/>
                    </a:lnTo>
                    <a:lnTo>
                      <a:pt x="0" y="40"/>
                    </a:lnTo>
                    <a:lnTo>
                      <a:pt x="1" y="35"/>
                    </a:lnTo>
                    <a:lnTo>
                      <a:pt x="3" y="30"/>
                    </a:lnTo>
                    <a:lnTo>
                      <a:pt x="7" y="25"/>
                    </a:lnTo>
                    <a:lnTo>
                      <a:pt x="11" y="21"/>
                    </a:lnTo>
                    <a:lnTo>
                      <a:pt x="16" y="17"/>
                    </a:lnTo>
                    <a:lnTo>
                      <a:pt x="23" y="14"/>
                    </a:lnTo>
                    <a:lnTo>
                      <a:pt x="29" y="12"/>
                    </a:lnTo>
                    <a:lnTo>
                      <a:pt x="36" y="11"/>
                    </a:lnTo>
                    <a:lnTo>
                      <a:pt x="73" y="7"/>
                    </a:lnTo>
                    <a:lnTo>
                      <a:pt x="109" y="4"/>
                    </a:lnTo>
                    <a:lnTo>
                      <a:pt x="170" y="1"/>
                    </a:lnTo>
                    <a:lnTo>
                      <a:pt x="223" y="0"/>
                    </a:lnTo>
                    <a:lnTo>
                      <a:pt x="269" y="1"/>
                    </a:lnTo>
                    <a:lnTo>
                      <a:pt x="312" y="3"/>
                    </a:lnTo>
                    <a:lnTo>
                      <a:pt x="355" y="6"/>
                    </a:lnTo>
                    <a:lnTo>
                      <a:pt x="399" y="8"/>
                    </a:lnTo>
                    <a:lnTo>
                      <a:pt x="447" y="9"/>
                    </a:lnTo>
                    <a:lnTo>
                      <a:pt x="509" y="10"/>
                    </a:lnTo>
                    <a:lnTo>
                      <a:pt x="561" y="12"/>
                    </a:lnTo>
                    <a:lnTo>
                      <a:pt x="611" y="17"/>
                    </a:lnTo>
                    <a:lnTo>
                      <a:pt x="645" y="12"/>
                    </a:lnTo>
                    <a:lnTo>
                      <a:pt x="669" y="28"/>
                    </a:lnTo>
                    <a:lnTo>
                      <a:pt x="664" y="24"/>
                    </a:lnTo>
                    <a:lnTo>
                      <a:pt x="664" y="157"/>
                    </a:lnTo>
                    <a:lnTo>
                      <a:pt x="668" y="174"/>
                    </a:lnTo>
                    <a:lnTo>
                      <a:pt x="611" y="182"/>
                    </a:lnTo>
                    <a:lnTo>
                      <a:pt x="561" y="187"/>
                    </a:lnTo>
                    <a:lnTo>
                      <a:pt x="509" y="189"/>
                    </a:lnTo>
                    <a:lnTo>
                      <a:pt x="447" y="190"/>
                    </a:lnTo>
                    <a:lnTo>
                      <a:pt x="395" y="191"/>
                    </a:lnTo>
                    <a:lnTo>
                      <a:pt x="348" y="193"/>
                    </a:lnTo>
                    <a:lnTo>
                      <a:pt x="336" y="219"/>
                    </a:lnTo>
                    <a:lnTo>
                      <a:pt x="330" y="242"/>
                    </a:lnTo>
                    <a:lnTo>
                      <a:pt x="335" y="246"/>
                    </a:lnTo>
                    <a:lnTo>
                      <a:pt x="341" y="249"/>
                    </a:lnTo>
                    <a:lnTo>
                      <a:pt x="352" y="253"/>
                    </a:lnTo>
                    <a:lnTo>
                      <a:pt x="361" y="255"/>
                    </a:lnTo>
                    <a:lnTo>
                      <a:pt x="369" y="255"/>
                    </a:lnTo>
                    <a:lnTo>
                      <a:pt x="374" y="256"/>
                    </a:lnTo>
                    <a:lnTo>
                      <a:pt x="378" y="257"/>
                    </a:lnTo>
                    <a:lnTo>
                      <a:pt x="378" y="260"/>
                    </a:lnTo>
                    <a:lnTo>
                      <a:pt x="375" y="266"/>
                    </a:lnTo>
                    <a:lnTo>
                      <a:pt x="370" y="277"/>
                    </a:lnTo>
                    <a:lnTo>
                      <a:pt x="367" y="287"/>
                    </a:lnTo>
                    <a:lnTo>
                      <a:pt x="366" y="298"/>
                    </a:lnTo>
                    <a:lnTo>
                      <a:pt x="366" y="309"/>
                    </a:lnTo>
                    <a:lnTo>
                      <a:pt x="366" y="315"/>
                    </a:lnTo>
                    <a:lnTo>
                      <a:pt x="365" y="318"/>
                    </a:lnTo>
                    <a:lnTo>
                      <a:pt x="361" y="319"/>
                    </a:lnTo>
                    <a:lnTo>
                      <a:pt x="358" y="319"/>
                    </a:lnTo>
                    <a:lnTo>
                      <a:pt x="355" y="319"/>
                    </a:lnTo>
                    <a:lnTo>
                      <a:pt x="352" y="316"/>
                    </a:lnTo>
                    <a:lnTo>
                      <a:pt x="351" y="313"/>
                    </a:lnTo>
                    <a:lnTo>
                      <a:pt x="341" y="310"/>
                    </a:lnTo>
                    <a:lnTo>
                      <a:pt x="310" y="323"/>
                    </a:lnTo>
                    <a:lnTo>
                      <a:pt x="294" y="387"/>
                    </a:lnTo>
                    <a:lnTo>
                      <a:pt x="288" y="414"/>
                    </a:lnTo>
                    <a:lnTo>
                      <a:pt x="286" y="424"/>
                    </a:lnTo>
                    <a:lnTo>
                      <a:pt x="283" y="440"/>
                    </a:lnTo>
                    <a:lnTo>
                      <a:pt x="281" y="466"/>
                    </a:lnTo>
                    <a:lnTo>
                      <a:pt x="281" y="492"/>
                    </a:lnTo>
                    <a:lnTo>
                      <a:pt x="282" y="520"/>
                    </a:lnTo>
                    <a:lnTo>
                      <a:pt x="287" y="550"/>
                    </a:lnTo>
                    <a:lnTo>
                      <a:pt x="183" y="539"/>
                    </a:lnTo>
                    <a:lnTo>
                      <a:pt x="142" y="539"/>
                    </a:lnTo>
                    <a:lnTo>
                      <a:pt x="128" y="570"/>
                    </a:lnTo>
                    <a:lnTo>
                      <a:pt x="20" y="552"/>
                    </a:lnTo>
                  </a:path>
                </a:pathLst>
              </a:custGeom>
              <a:solidFill>
                <a:srgbClr val="FDE3BA"/>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66" name="Freeform 46"/>
              <p:cNvSpPr>
                <a:spLocks/>
              </p:cNvSpPr>
              <p:nvPr/>
            </p:nvSpPr>
            <p:spPr bwMode="auto">
              <a:xfrm>
                <a:off x="2638" y="2549"/>
                <a:ext cx="73" cy="48"/>
              </a:xfrm>
              <a:custGeom>
                <a:avLst/>
                <a:gdLst>
                  <a:gd name="T0" fmla="*/ 3 w 73"/>
                  <a:gd name="T1" fmla="*/ 39 h 48"/>
                  <a:gd name="T2" fmla="*/ 8 w 73"/>
                  <a:gd name="T3" fmla="*/ 18 h 48"/>
                  <a:gd name="T4" fmla="*/ 0 w 73"/>
                  <a:gd name="T5" fmla="*/ 17 h 48"/>
                  <a:gd name="T6" fmla="*/ 5 w 73"/>
                  <a:gd name="T7" fmla="*/ 0 h 48"/>
                  <a:gd name="T8" fmla="*/ 72 w 73"/>
                  <a:gd name="T9" fmla="*/ 11 h 48"/>
                  <a:gd name="T10" fmla="*/ 67 w 73"/>
                  <a:gd name="T11" fmla="*/ 28 h 48"/>
                  <a:gd name="T12" fmla="*/ 58 w 73"/>
                  <a:gd name="T13" fmla="*/ 26 h 48"/>
                  <a:gd name="T14" fmla="*/ 52 w 73"/>
                  <a:gd name="T15" fmla="*/ 47 h 48"/>
                  <a:gd name="T16" fmla="*/ 3 w 73"/>
                  <a:gd name="T1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8">
                    <a:moveTo>
                      <a:pt x="3" y="39"/>
                    </a:moveTo>
                    <a:lnTo>
                      <a:pt x="8" y="18"/>
                    </a:lnTo>
                    <a:lnTo>
                      <a:pt x="0" y="17"/>
                    </a:lnTo>
                    <a:lnTo>
                      <a:pt x="5" y="0"/>
                    </a:lnTo>
                    <a:lnTo>
                      <a:pt x="72" y="11"/>
                    </a:lnTo>
                    <a:lnTo>
                      <a:pt x="67" y="28"/>
                    </a:lnTo>
                    <a:lnTo>
                      <a:pt x="58" y="26"/>
                    </a:lnTo>
                    <a:lnTo>
                      <a:pt x="52" y="47"/>
                    </a:lnTo>
                    <a:lnTo>
                      <a:pt x="3" y="39"/>
                    </a:lnTo>
                  </a:path>
                </a:pathLst>
              </a:custGeom>
              <a:solidFill>
                <a:srgbClr val="00FFFF"/>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67" name="Line 47"/>
              <p:cNvSpPr>
                <a:spLocks noChangeShapeType="1"/>
              </p:cNvSpPr>
              <p:nvPr/>
            </p:nvSpPr>
            <p:spPr bwMode="auto">
              <a:xfrm flipV="1">
                <a:off x="2848" y="2379"/>
                <a:ext cx="11" cy="88"/>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68" name="Freeform 48"/>
              <p:cNvSpPr>
                <a:spLocks/>
              </p:cNvSpPr>
              <p:nvPr/>
            </p:nvSpPr>
            <p:spPr bwMode="auto">
              <a:xfrm>
                <a:off x="2688" y="2175"/>
                <a:ext cx="268" cy="8"/>
              </a:xfrm>
              <a:custGeom>
                <a:avLst/>
                <a:gdLst>
                  <a:gd name="T0" fmla="*/ 267 w 268"/>
                  <a:gd name="T1" fmla="*/ 1 h 8"/>
                  <a:gd name="T2" fmla="*/ 211 w 268"/>
                  <a:gd name="T3" fmla="*/ 4 h 8"/>
                  <a:gd name="T4" fmla="*/ 153 w 268"/>
                  <a:gd name="T5" fmla="*/ 7 h 8"/>
                  <a:gd name="T6" fmla="*/ 84 w 268"/>
                  <a:gd name="T7" fmla="*/ 6 h 8"/>
                  <a:gd name="T8" fmla="*/ 44 w 268"/>
                  <a:gd name="T9" fmla="*/ 4 h 8"/>
                  <a:gd name="T10" fmla="*/ 0 w 268"/>
                  <a:gd name="T11" fmla="*/ 0 h 8"/>
                </a:gdLst>
                <a:ahLst/>
                <a:cxnLst>
                  <a:cxn ang="0">
                    <a:pos x="T0" y="T1"/>
                  </a:cxn>
                  <a:cxn ang="0">
                    <a:pos x="T2" y="T3"/>
                  </a:cxn>
                  <a:cxn ang="0">
                    <a:pos x="T4" y="T5"/>
                  </a:cxn>
                  <a:cxn ang="0">
                    <a:pos x="T6" y="T7"/>
                  </a:cxn>
                  <a:cxn ang="0">
                    <a:pos x="T8" y="T9"/>
                  </a:cxn>
                  <a:cxn ang="0">
                    <a:pos x="T10" y="T11"/>
                  </a:cxn>
                </a:cxnLst>
                <a:rect l="0" t="0" r="r" b="b"/>
                <a:pathLst>
                  <a:path w="268" h="8">
                    <a:moveTo>
                      <a:pt x="267" y="1"/>
                    </a:moveTo>
                    <a:lnTo>
                      <a:pt x="211" y="4"/>
                    </a:lnTo>
                    <a:lnTo>
                      <a:pt x="153" y="7"/>
                    </a:lnTo>
                    <a:lnTo>
                      <a:pt x="84" y="6"/>
                    </a:lnTo>
                    <a:lnTo>
                      <a:pt x="44" y="4"/>
                    </a:lnTo>
                    <a:lnTo>
                      <a:pt x="0"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69" name="Line 49"/>
              <p:cNvSpPr>
                <a:spLocks noChangeShapeType="1"/>
              </p:cNvSpPr>
              <p:nvPr/>
            </p:nvSpPr>
            <p:spPr bwMode="auto">
              <a:xfrm flipV="1">
                <a:off x="3091" y="2156"/>
                <a:ext cx="0" cy="179"/>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0" name="Line 50"/>
              <p:cNvSpPr>
                <a:spLocks noChangeShapeType="1"/>
              </p:cNvSpPr>
              <p:nvPr/>
            </p:nvSpPr>
            <p:spPr bwMode="auto">
              <a:xfrm>
                <a:off x="3016" y="2181"/>
                <a:ext cx="0" cy="125"/>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1" name="AutoShape 51"/>
              <p:cNvSpPr>
                <a:spLocks noChangeArrowheads="1"/>
              </p:cNvSpPr>
              <p:nvPr/>
            </p:nvSpPr>
            <p:spPr bwMode="auto">
              <a:xfrm>
                <a:off x="3383" y="2227"/>
                <a:ext cx="347" cy="31"/>
              </a:xfrm>
              <a:prstGeom prst="homePlate">
                <a:avLst>
                  <a:gd name="adj" fmla="val 373118"/>
                </a:avLst>
              </a:prstGeom>
              <a:solidFill>
                <a:schemeClr val="bg2"/>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2" name="AutoShape 52"/>
              <p:cNvSpPr>
                <a:spLocks noChangeArrowheads="1"/>
              </p:cNvSpPr>
              <p:nvPr/>
            </p:nvSpPr>
            <p:spPr bwMode="auto">
              <a:xfrm>
                <a:off x="3222" y="2188"/>
                <a:ext cx="179" cy="105"/>
              </a:xfrm>
              <a:prstGeom prst="roundRect">
                <a:avLst>
                  <a:gd name="adj" fmla="val 12495"/>
                </a:avLst>
              </a:prstGeom>
              <a:solidFill>
                <a:srgbClr val="91919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3" name="Line 53"/>
              <p:cNvSpPr>
                <a:spLocks noChangeShapeType="1"/>
              </p:cNvSpPr>
              <p:nvPr/>
            </p:nvSpPr>
            <p:spPr bwMode="auto">
              <a:xfrm>
                <a:off x="3427" y="2227"/>
                <a:ext cx="17" cy="31"/>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4" name="Line 54"/>
              <p:cNvSpPr>
                <a:spLocks noChangeShapeType="1"/>
              </p:cNvSpPr>
              <p:nvPr/>
            </p:nvSpPr>
            <p:spPr bwMode="auto">
              <a:xfrm>
                <a:off x="3515" y="2227"/>
                <a:ext cx="17" cy="31"/>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5" name="Line 55"/>
              <p:cNvSpPr>
                <a:spLocks noChangeShapeType="1"/>
              </p:cNvSpPr>
              <p:nvPr/>
            </p:nvSpPr>
            <p:spPr bwMode="auto">
              <a:xfrm>
                <a:off x="3478" y="2231"/>
                <a:ext cx="16" cy="3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6" name="Line 56"/>
              <p:cNvSpPr>
                <a:spLocks noChangeShapeType="1"/>
              </p:cNvSpPr>
              <p:nvPr/>
            </p:nvSpPr>
            <p:spPr bwMode="auto">
              <a:xfrm>
                <a:off x="3560" y="2231"/>
                <a:ext cx="15" cy="3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7" name="Line 57"/>
              <p:cNvSpPr>
                <a:spLocks noChangeShapeType="1"/>
              </p:cNvSpPr>
              <p:nvPr/>
            </p:nvSpPr>
            <p:spPr bwMode="auto">
              <a:xfrm>
                <a:off x="3604" y="2227"/>
                <a:ext cx="16" cy="31"/>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8" name="Line 58"/>
              <p:cNvSpPr>
                <a:spLocks noChangeShapeType="1"/>
              </p:cNvSpPr>
              <p:nvPr/>
            </p:nvSpPr>
            <p:spPr bwMode="auto">
              <a:xfrm>
                <a:off x="2591" y="2188"/>
                <a:ext cx="0" cy="121"/>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79" name="Freeform 59"/>
              <p:cNvSpPr>
                <a:spLocks/>
              </p:cNvSpPr>
              <p:nvPr/>
            </p:nvSpPr>
            <p:spPr bwMode="auto">
              <a:xfrm>
                <a:off x="2980" y="2241"/>
                <a:ext cx="106" cy="100"/>
              </a:xfrm>
              <a:custGeom>
                <a:avLst/>
                <a:gdLst>
                  <a:gd name="T0" fmla="*/ 95 w 106"/>
                  <a:gd name="T1" fmla="*/ 28 h 100"/>
                  <a:gd name="T2" fmla="*/ 95 w 106"/>
                  <a:gd name="T3" fmla="*/ 44 h 100"/>
                  <a:gd name="T4" fmla="*/ 95 w 106"/>
                  <a:gd name="T5" fmla="*/ 55 h 100"/>
                  <a:gd name="T6" fmla="*/ 74 w 106"/>
                  <a:gd name="T7" fmla="*/ 44 h 100"/>
                  <a:gd name="T8" fmla="*/ 74 w 106"/>
                  <a:gd name="T9" fmla="*/ 24 h 100"/>
                  <a:gd name="T10" fmla="*/ 74 w 106"/>
                  <a:gd name="T11" fmla="*/ 36 h 100"/>
                  <a:gd name="T12" fmla="*/ 74 w 106"/>
                  <a:gd name="T13" fmla="*/ 48 h 100"/>
                  <a:gd name="T14" fmla="*/ 74 w 106"/>
                  <a:gd name="T15" fmla="*/ 59 h 100"/>
                  <a:gd name="T16" fmla="*/ 74 w 106"/>
                  <a:gd name="T17" fmla="*/ 40 h 100"/>
                  <a:gd name="T18" fmla="*/ 74 w 106"/>
                  <a:gd name="T19" fmla="*/ 24 h 100"/>
                  <a:gd name="T20" fmla="*/ 74 w 106"/>
                  <a:gd name="T21" fmla="*/ 12 h 100"/>
                  <a:gd name="T22" fmla="*/ 84 w 106"/>
                  <a:gd name="T23" fmla="*/ 0 h 100"/>
                  <a:gd name="T24" fmla="*/ 105 w 106"/>
                  <a:gd name="T25" fmla="*/ 44 h 100"/>
                  <a:gd name="T26" fmla="*/ 105 w 106"/>
                  <a:gd name="T27" fmla="*/ 83 h 100"/>
                  <a:gd name="T28" fmla="*/ 105 w 106"/>
                  <a:gd name="T29" fmla="*/ 95 h 100"/>
                  <a:gd name="T30" fmla="*/ 105 w 106"/>
                  <a:gd name="T31" fmla="*/ 83 h 100"/>
                  <a:gd name="T32" fmla="*/ 95 w 106"/>
                  <a:gd name="T33" fmla="*/ 67 h 100"/>
                  <a:gd name="T34" fmla="*/ 84 w 106"/>
                  <a:gd name="T35" fmla="*/ 55 h 100"/>
                  <a:gd name="T36" fmla="*/ 84 w 106"/>
                  <a:gd name="T37" fmla="*/ 71 h 100"/>
                  <a:gd name="T38" fmla="*/ 84 w 106"/>
                  <a:gd name="T39" fmla="*/ 83 h 100"/>
                  <a:gd name="T40" fmla="*/ 74 w 106"/>
                  <a:gd name="T41" fmla="*/ 36 h 100"/>
                  <a:gd name="T42" fmla="*/ 74 w 106"/>
                  <a:gd name="T43" fmla="*/ 20 h 100"/>
                  <a:gd name="T44" fmla="*/ 63 w 106"/>
                  <a:gd name="T45" fmla="*/ 59 h 100"/>
                  <a:gd name="T46" fmla="*/ 53 w 106"/>
                  <a:gd name="T47" fmla="*/ 75 h 100"/>
                  <a:gd name="T48" fmla="*/ 32 w 106"/>
                  <a:gd name="T49" fmla="*/ 28 h 100"/>
                  <a:gd name="T50" fmla="*/ 32 w 106"/>
                  <a:gd name="T51" fmla="*/ 40 h 100"/>
                  <a:gd name="T52" fmla="*/ 32 w 106"/>
                  <a:gd name="T53" fmla="*/ 55 h 100"/>
                  <a:gd name="T54" fmla="*/ 32 w 106"/>
                  <a:gd name="T55" fmla="*/ 67 h 100"/>
                  <a:gd name="T56" fmla="*/ 32 w 106"/>
                  <a:gd name="T57" fmla="*/ 32 h 100"/>
                  <a:gd name="T58" fmla="*/ 32 w 106"/>
                  <a:gd name="T59" fmla="*/ 16 h 100"/>
                  <a:gd name="T60" fmla="*/ 32 w 106"/>
                  <a:gd name="T61" fmla="*/ 4 h 100"/>
                  <a:gd name="T62" fmla="*/ 32 w 106"/>
                  <a:gd name="T63" fmla="*/ 48 h 100"/>
                  <a:gd name="T64" fmla="*/ 32 w 106"/>
                  <a:gd name="T65" fmla="*/ 63 h 100"/>
                  <a:gd name="T66" fmla="*/ 32 w 106"/>
                  <a:gd name="T67" fmla="*/ 75 h 100"/>
                  <a:gd name="T68" fmla="*/ 32 w 106"/>
                  <a:gd name="T69" fmla="*/ 59 h 100"/>
                  <a:gd name="T70" fmla="*/ 32 w 106"/>
                  <a:gd name="T71" fmla="*/ 48 h 100"/>
                  <a:gd name="T72" fmla="*/ 32 w 106"/>
                  <a:gd name="T73" fmla="*/ 83 h 100"/>
                  <a:gd name="T74" fmla="*/ 32 w 106"/>
                  <a:gd name="T75" fmla="*/ 99 h 100"/>
                  <a:gd name="T76" fmla="*/ 11 w 106"/>
                  <a:gd name="T77" fmla="*/ 55 h 100"/>
                  <a:gd name="T78" fmla="*/ 11 w 106"/>
                  <a:gd name="T79" fmla="*/ 44 h 100"/>
                  <a:gd name="T80" fmla="*/ 11 w 106"/>
                  <a:gd name="T81" fmla="*/ 55 h 100"/>
                  <a:gd name="T82" fmla="*/ 0 w 106"/>
                  <a:gd name="T83" fmla="*/ 40 h 100"/>
                  <a:gd name="T84" fmla="*/ 0 w 106"/>
                  <a:gd name="T85" fmla="*/ 32 h 100"/>
                  <a:gd name="T86" fmla="*/ 0 w 106"/>
                  <a:gd name="T87" fmla="*/ 48 h 100"/>
                  <a:gd name="T88" fmla="*/ 0 w 106"/>
                  <a:gd name="T89" fmla="*/ 59 h 100"/>
                  <a:gd name="T90" fmla="*/ 0 w 106"/>
                  <a:gd name="T91" fmla="*/ 40 h 100"/>
                  <a:gd name="T92" fmla="*/ 0 w 106"/>
                  <a:gd name="T93" fmla="*/ 24 h 100"/>
                  <a:gd name="T94" fmla="*/ 11 w 106"/>
                  <a:gd name="T95" fmla="*/ 16 h 100"/>
                  <a:gd name="T96" fmla="*/ 11 w 106"/>
                  <a:gd name="T97" fmla="*/ 32 h 100"/>
                  <a:gd name="T98" fmla="*/ 11 w 106"/>
                  <a:gd name="T99" fmla="*/ 44 h 100"/>
                  <a:gd name="T100" fmla="*/ 11 w 106"/>
                  <a:gd name="T101" fmla="*/ 28 h 100"/>
                  <a:gd name="T102" fmla="*/ 11 w 106"/>
                  <a:gd name="T103" fmla="*/ 16 h 100"/>
                  <a:gd name="T104" fmla="*/ 32 w 106"/>
                  <a:gd name="T105" fmla="*/ 32 h 100"/>
                  <a:gd name="T106" fmla="*/ 32 w 106"/>
                  <a:gd name="T107" fmla="*/ 44 h 100"/>
                  <a:gd name="T108" fmla="*/ 42 w 106"/>
                  <a:gd name="T109" fmla="*/ 24 h 100"/>
                  <a:gd name="T110" fmla="*/ 95 w 106"/>
                  <a:gd name="T11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00">
                    <a:moveTo>
                      <a:pt x="95" y="28"/>
                    </a:moveTo>
                    <a:lnTo>
                      <a:pt x="95" y="44"/>
                    </a:lnTo>
                    <a:lnTo>
                      <a:pt x="95" y="55"/>
                    </a:lnTo>
                    <a:lnTo>
                      <a:pt x="74" y="44"/>
                    </a:lnTo>
                    <a:lnTo>
                      <a:pt x="74" y="24"/>
                    </a:lnTo>
                    <a:lnTo>
                      <a:pt x="74" y="36"/>
                    </a:lnTo>
                    <a:lnTo>
                      <a:pt x="74" y="48"/>
                    </a:lnTo>
                    <a:lnTo>
                      <a:pt x="74" y="59"/>
                    </a:lnTo>
                    <a:lnTo>
                      <a:pt x="74" y="40"/>
                    </a:lnTo>
                    <a:lnTo>
                      <a:pt x="74" y="24"/>
                    </a:lnTo>
                    <a:lnTo>
                      <a:pt x="74" y="12"/>
                    </a:lnTo>
                    <a:lnTo>
                      <a:pt x="84" y="0"/>
                    </a:lnTo>
                    <a:lnTo>
                      <a:pt x="105" y="44"/>
                    </a:lnTo>
                    <a:lnTo>
                      <a:pt x="105" y="83"/>
                    </a:lnTo>
                    <a:lnTo>
                      <a:pt x="105" y="95"/>
                    </a:lnTo>
                    <a:lnTo>
                      <a:pt x="105" y="83"/>
                    </a:lnTo>
                    <a:lnTo>
                      <a:pt x="95" y="67"/>
                    </a:lnTo>
                    <a:lnTo>
                      <a:pt x="84" y="55"/>
                    </a:lnTo>
                    <a:lnTo>
                      <a:pt x="84" y="71"/>
                    </a:lnTo>
                    <a:lnTo>
                      <a:pt x="84" y="83"/>
                    </a:lnTo>
                    <a:lnTo>
                      <a:pt x="74" y="36"/>
                    </a:lnTo>
                    <a:lnTo>
                      <a:pt x="74" y="20"/>
                    </a:lnTo>
                    <a:lnTo>
                      <a:pt x="63" y="59"/>
                    </a:lnTo>
                    <a:lnTo>
                      <a:pt x="53" y="75"/>
                    </a:lnTo>
                    <a:lnTo>
                      <a:pt x="32" y="28"/>
                    </a:lnTo>
                    <a:lnTo>
                      <a:pt x="32" y="40"/>
                    </a:lnTo>
                    <a:lnTo>
                      <a:pt x="32" y="55"/>
                    </a:lnTo>
                    <a:lnTo>
                      <a:pt x="32" y="67"/>
                    </a:lnTo>
                    <a:lnTo>
                      <a:pt x="32" y="32"/>
                    </a:lnTo>
                    <a:lnTo>
                      <a:pt x="32" y="16"/>
                    </a:lnTo>
                    <a:lnTo>
                      <a:pt x="32" y="4"/>
                    </a:lnTo>
                    <a:lnTo>
                      <a:pt x="32" y="48"/>
                    </a:lnTo>
                    <a:lnTo>
                      <a:pt x="32" y="63"/>
                    </a:lnTo>
                    <a:lnTo>
                      <a:pt x="32" y="75"/>
                    </a:lnTo>
                    <a:lnTo>
                      <a:pt x="32" y="59"/>
                    </a:lnTo>
                    <a:lnTo>
                      <a:pt x="32" y="48"/>
                    </a:lnTo>
                    <a:lnTo>
                      <a:pt x="32" y="83"/>
                    </a:lnTo>
                    <a:lnTo>
                      <a:pt x="32" y="99"/>
                    </a:lnTo>
                    <a:lnTo>
                      <a:pt x="11" y="55"/>
                    </a:lnTo>
                    <a:lnTo>
                      <a:pt x="11" y="44"/>
                    </a:lnTo>
                    <a:lnTo>
                      <a:pt x="11" y="55"/>
                    </a:lnTo>
                    <a:lnTo>
                      <a:pt x="0" y="40"/>
                    </a:lnTo>
                    <a:lnTo>
                      <a:pt x="0" y="32"/>
                    </a:lnTo>
                    <a:lnTo>
                      <a:pt x="0" y="48"/>
                    </a:lnTo>
                    <a:lnTo>
                      <a:pt x="0" y="59"/>
                    </a:lnTo>
                    <a:lnTo>
                      <a:pt x="0" y="40"/>
                    </a:lnTo>
                    <a:lnTo>
                      <a:pt x="0" y="24"/>
                    </a:lnTo>
                    <a:lnTo>
                      <a:pt x="11" y="16"/>
                    </a:lnTo>
                    <a:lnTo>
                      <a:pt x="11" y="32"/>
                    </a:lnTo>
                    <a:lnTo>
                      <a:pt x="11" y="44"/>
                    </a:lnTo>
                    <a:lnTo>
                      <a:pt x="11" y="28"/>
                    </a:lnTo>
                    <a:lnTo>
                      <a:pt x="11" y="16"/>
                    </a:lnTo>
                    <a:lnTo>
                      <a:pt x="32" y="32"/>
                    </a:lnTo>
                    <a:lnTo>
                      <a:pt x="32" y="44"/>
                    </a:lnTo>
                    <a:lnTo>
                      <a:pt x="42" y="24"/>
                    </a:lnTo>
                    <a:lnTo>
                      <a:pt x="95" y="28"/>
                    </a:lnTo>
                  </a:path>
                </a:pathLst>
              </a:custGeom>
              <a:solidFill>
                <a:srgbClr val="919191"/>
              </a:solidFill>
              <a:ln w="12699" cap="rnd" cmpd="sng">
                <a:solidFill>
                  <a:srgbClr val="FDE3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1180" name="Line 60"/>
              <p:cNvSpPr>
                <a:spLocks noChangeShapeType="1"/>
              </p:cNvSpPr>
              <p:nvPr/>
            </p:nvSpPr>
            <p:spPr bwMode="auto">
              <a:xfrm flipV="1">
                <a:off x="3149" y="2160"/>
                <a:ext cx="0" cy="181"/>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261181" name="Arc 61"/>
          <p:cNvSpPr>
            <a:spLocks/>
          </p:cNvSpPr>
          <p:nvPr/>
        </p:nvSpPr>
        <p:spPr bwMode="auto">
          <a:xfrm rot="4680000">
            <a:off x="1234831" y="3754315"/>
            <a:ext cx="1136650" cy="1692519"/>
          </a:xfrm>
          <a:custGeom>
            <a:avLst/>
            <a:gdLst>
              <a:gd name="G0" fmla="+- 30 0 0"/>
              <a:gd name="G1" fmla="+- 19 0 0"/>
              <a:gd name="G2" fmla="+- 21600 0 0"/>
              <a:gd name="T0" fmla="*/ 21630 w 21630"/>
              <a:gd name="T1" fmla="*/ 0 h 21619"/>
              <a:gd name="T2" fmla="*/ 0 w 21630"/>
              <a:gd name="T3" fmla="*/ 21619 h 21619"/>
              <a:gd name="T4" fmla="*/ 30 w 21630"/>
              <a:gd name="T5" fmla="*/ 19 h 21619"/>
            </a:gdLst>
            <a:ahLst/>
            <a:cxnLst>
              <a:cxn ang="0">
                <a:pos x="T0" y="T1"/>
              </a:cxn>
              <a:cxn ang="0">
                <a:pos x="T2" y="T3"/>
              </a:cxn>
              <a:cxn ang="0">
                <a:pos x="T4" y="T5"/>
              </a:cxn>
            </a:cxnLst>
            <a:rect l="0" t="0" r="r" b="b"/>
            <a:pathLst>
              <a:path w="21630" h="21619" fill="none" extrusionOk="0">
                <a:moveTo>
                  <a:pt x="21629" y="0"/>
                </a:moveTo>
                <a:cubicBezTo>
                  <a:pt x="21629" y="6"/>
                  <a:pt x="21630" y="12"/>
                  <a:pt x="21630" y="19"/>
                </a:cubicBezTo>
                <a:cubicBezTo>
                  <a:pt x="21630" y="11948"/>
                  <a:pt x="11959" y="21619"/>
                  <a:pt x="30" y="21619"/>
                </a:cubicBezTo>
                <a:cubicBezTo>
                  <a:pt x="20" y="21619"/>
                  <a:pt x="10" y="21618"/>
                  <a:pt x="0" y="21618"/>
                </a:cubicBezTo>
              </a:path>
              <a:path w="21630" h="21619" stroke="0" extrusionOk="0">
                <a:moveTo>
                  <a:pt x="21629" y="0"/>
                </a:moveTo>
                <a:cubicBezTo>
                  <a:pt x="21629" y="6"/>
                  <a:pt x="21630" y="12"/>
                  <a:pt x="21630" y="19"/>
                </a:cubicBezTo>
                <a:cubicBezTo>
                  <a:pt x="21630" y="11948"/>
                  <a:pt x="11959" y="21619"/>
                  <a:pt x="30" y="21619"/>
                </a:cubicBezTo>
                <a:cubicBezTo>
                  <a:pt x="20" y="21619"/>
                  <a:pt x="10" y="21618"/>
                  <a:pt x="0" y="21618"/>
                </a:cubicBezTo>
                <a:lnTo>
                  <a:pt x="30" y="19"/>
                </a:lnTo>
                <a:close/>
              </a:path>
            </a:pathLst>
          </a:custGeom>
          <a:noFill/>
          <a:ln w="761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82" name="Arc 62"/>
          <p:cNvSpPr>
            <a:spLocks/>
          </p:cNvSpPr>
          <p:nvPr/>
        </p:nvSpPr>
        <p:spPr bwMode="auto">
          <a:xfrm rot="16200000">
            <a:off x="4010758" y="4664319"/>
            <a:ext cx="990600" cy="14155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1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83" name="Arc 63"/>
          <p:cNvSpPr>
            <a:spLocks/>
          </p:cNvSpPr>
          <p:nvPr/>
        </p:nvSpPr>
        <p:spPr bwMode="auto">
          <a:xfrm rot="5400000">
            <a:off x="2542138" y="5363736"/>
            <a:ext cx="731837" cy="1780442"/>
          </a:xfrm>
          <a:custGeom>
            <a:avLst/>
            <a:gdLst>
              <a:gd name="G0" fmla="+- 0 0 0"/>
              <a:gd name="G1" fmla="+- 21590 0 0"/>
              <a:gd name="G2" fmla="+- 21600 0 0"/>
              <a:gd name="T0" fmla="*/ 657 w 21600"/>
              <a:gd name="T1" fmla="*/ 0 h 29806"/>
              <a:gd name="T2" fmla="*/ 19977 w 21600"/>
              <a:gd name="T3" fmla="*/ 29806 h 29806"/>
              <a:gd name="T4" fmla="*/ 0 w 21600"/>
              <a:gd name="T5" fmla="*/ 21590 h 29806"/>
            </a:gdLst>
            <a:ahLst/>
            <a:cxnLst>
              <a:cxn ang="0">
                <a:pos x="T0" y="T1"/>
              </a:cxn>
              <a:cxn ang="0">
                <a:pos x="T2" y="T3"/>
              </a:cxn>
              <a:cxn ang="0">
                <a:pos x="T4" y="T5"/>
              </a:cxn>
            </a:cxnLst>
            <a:rect l="0" t="0" r="r" b="b"/>
            <a:pathLst>
              <a:path w="21600" h="29806" fill="none" extrusionOk="0">
                <a:moveTo>
                  <a:pt x="657" y="-1"/>
                </a:moveTo>
                <a:cubicBezTo>
                  <a:pt x="12325" y="355"/>
                  <a:pt x="21600" y="9916"/>
                  <a:pt x="21600" y="21590"/>
                </a:cubicBezTo>
                <a:cubicBezTo>
                  <a:pt x="21600" y="24408"/>
                  <a:pt x="21048" y="27199"/>
                  <a:pt x="19976" y="29805"/>
                </a:cubicBezTo>
              </a:path>
              <a:path w="21600" h="29806" stroke="0" extrusionOk="0">
                <a:moveTo>
                  <a:pt x="657" y="-1"/>
                </a:moveTo>
                <a:cubicBezTo>
                  <a:pt x="12325" y="355"/>
                  <a:pt x="21600" y="9916"/>
                  <a:pt x="21600" y="21590"/>
                </a:cubicBezTo>
                <a:cubicBezTo>
                  <a:pt x="21600" y="24408"/>
                  <a:pt x="21048" y="27199"/>
                  <a:pt x="19976" y="29805"/>
                </a:cubicBezTo>
                <a:lnTo>
                  <a:pt x="0" y="21590"/>
                </a:lnTo>
                <a:close/>
              </a:path>
            </a:pathLst>
          </a:custGeom>
          <a:noFill/>
          <a:ln w="761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84" name="Arc 64"/>
          <p:cNvSpPr>
            <a:spLocks/>
          </p:cNvSpPr>
          <p:nvPr/>
        </p:nvSpPr>
        <p:spPr bwMode="auto">
          <a:xfrm rot="10800000">
            <a:off x="716574" y="6130925"/>
            <a:ext cx="1329103" cy="419100"/>
          </a:xfrm>
          <a:custGeom>
            <a:avLst/>
            <a:gdLst>
              <a:gd name="G0" fmla="+- 24 0 0"/>
              <a:gd name="G1" fmla="+- 21600 0 0"/>
              <a:gd name="G2" fmla="+- 21600 0 0"/>
              <a:gd name="T0" fmla="*/ 0 w 21624"/>
              <a:gd name="T1" fmla="*/ 0 h 28965"/>
              <a:gd name="T2" fmla="*/ 20329 w 21624"/>
              <a:gd name="T3" fmla="*/ 28965 h 28965"/>
              <a:gd name="T4" fmla="*/ 24 w 21624"/>
              <a:gd name="T5" fmla="*/ 21600 h 28965"/>
            </a:gdLst>
            <a:ahLst/>
            <a:cxnLst>
              <a:cxn ang="0">
                <a:pos x="T0" y="T1"/>
              </a:cxn>
              <a:cxn ang="0">
                <a:pos x="T2" y="T3"/>
              </a:cxn>
              <a:cxn ang="0">
                <a:pos x="T4" y="T5"/>
              </a:cxn>
            </a:cxnLst>
            <a:rect l="0" t="0" r="r" b="b"/>
            <a:pathLst>
              <a:path w="21624" h="28965" fill="none" extrusionOk="0">
                <a:moveTo>
                  <a:pt x="0" y="0"/>
                </a:moveTo>
                <a:cubicBezTo>
                  <a:pt x="8" y="0"/>
                  <a:pt x="16" y="-1"/>
                  <a:pt x="24" y="0"/>
                </a:cubicBezTo>
                <a:cubicBezTo>
                  <a:pt x="11953" y="0"/>
                  <a:pt x="21624" y="9670"/>
                  <a:pt x="21624" y="21600"/>
                </a:cubicBezTo>
                <a:cubicBezTo>
                  <a:pt x="21624" y="24111"/>
                  <a:pt x="21185" y="26604"/>
                  <a:pt x="20329" y="28965"/>
                </a:cubicBezTo>
              </a:path>
              <a:path w="21624" h="28965" stroke="0" extrusionOk="0">
                <a:moveTo>
                  <a:pt x="0" y="0"/>
                </a:moveTo>
                <a:cubicBezTo>
                  <a:pt x="8" y="0"/>
                  <a:pt x="16" y="-1"/>
                  <a:pt x="24" y="0"/>
                </a:cubicBezTo>
                <a:cubicBezTo>
                  <a:pt x="11953" y="0"/>
                  <a:pt x="21624" y="9670"/>
                  <a:pt x="21624" y="21600"/>
                </a:cubicBezTo>
                <a:cubicBezTo>
                  <a:pt x="21624" y="24111"/>
                  <a:pt x="21185" y="26604"/>
                  <a:pt x="20329" y="28965"/>
                </a:cubicBezTo>
                <a:lnTo>
                  <a:pt x="24" y="21600"/>
                </a:lnTo>
                <a:close/>
              </a:path>
            </a:pathLst>
          </a:custGeom>
          <a:noFill/>
          <a:ln w="761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61185" name="Group 65"/>
          <p:cNvGrpSpPr>
            <a:grpSpLocks/>
          </p:cNvGrpSpPr>
          <p:nvPr/>
        </p:nvGrpSpPr>
        <p:grpSpPr bwMode="auto">
          <a:xfrm>
            <a:off x="633047" y="5419725"/>
            <a:ext cx="366346" cy="654050"/>
            <a:chOff x="432" y="3414"/>
            <a:chExt cx="250" cy="412"/>
          </a:xfrm>
        </p:grpSpPr>
        <p:sp>
          <p:nvSpPr>
            <p:cNvPr id="261186" name="Oval 66"/>
            <p:cNvSpPr>
              <a:spLocks noChangeArrowheads="1"/>
            </p:cNvSpPr>
            <p:nvPr/>
          </p:nvSpPr>
          <p:spPr bwMode="auto">
            <a:xfrm>
              <a:off x="432" y="3414"/>
              <a:ext cx="243" cy="244"/>
            </a:xfrm>
            <a:prstGeom prst="ellipse">
              <a:avLst/>
            </a:prstGeom>
            <a:noFill/>
            <a:ln w="12699">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87" name="Oval 67"/>
            <p:cNvSpPr>
              <a:spLocks noChangeArrowheads="1"/>
            </p:cNvSpPr>
            <p:nvPr/>
          </p:nvSpPr>
          <p:spPr bwMode="auto">
            <a:xfrm>
              <a:off x="437" y="3583"/>
              <a:ext cx="245" cy="243"/>
            </a:xfrm>
            <a:prstGeom prst="ellipse">
              <a:avLst/>
            </a:prstGeom>
            <a:noFill/>
            <a:ln w="12699">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61188" name="Group 68"/>
          <p:cNvGrpSpPr>
            <a:grpSpLocks/>
          </p:cNvGrpSpPr>
          <p:nvPr/>
        </p:nvGrpSpPr>
        <p:grpSpPr bwMode="auto">
          <a:xfrm>
            <a:off x="731228" y="3525838"/>
            <a:ext cx="359019" cy="654050"/>
            <a:chOff x="499" y="2221"/>
            <a:chExt cx="245" cy="412"/>
          </a:xfrm>
        </p:grpSpPr>
        <p:sp>
          <p:nvSpPr>
            <p:cNvPr id="261189" name="Oval 69"/>
            <p:cNvSpPr>
              <a:spLocks noChangeArrowheads="1"/>
            </p:cNvSpPr>
            <p:nvPr/>
          </p:nvSpPr>
          <p:spPr bwMode="auto">
            <a:xfrm rot="120000">
              <a:off x="499" y="2221"/>
              <a:ext cx="245" cy="244"/>
            </a:xfrm>
            <a:prstGeom prst="ellipse">
              <a:avLst/>
            </a:prstGeom>
            <a:noFill/>
            <a:ln w="12699">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90" name="Oval 70"/>
            <p:cNvSpPr>
              <a:spLocks noChangeArrowheads="1"/>
            </p:cNvSpPr>
            <p:nvPr/>
          </p:nvSpPr>
          <p:spPr bwMode="auto">
            <a:xfrm rot="120000">
              <a:off x="499" y="2389"/>
              <a:ext cx="245" cy="244"/>
            </a:xfrm>
            <a:prstGeom prst="ellipse">
              <a:avLst/>
            </a:prstGeom>
            <a:noFill/>
            <a:ln w="12699">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61194" name="Line 74"/>
          <p:cNvSpPr>
            <a:spLocks noChangeShapeType="1"/>
          </p:cNvSpPr>
          <p:nvPr/>
        </p:nvSpPr>
        <p:spPr bwMode="auto">
          <a:xfrm>
            <a:off x="937846" y="3168651"/>
            <a:ext cx="0" cy="320675"/>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95" name="Line 75"/>
          <p:cNvSpPr>
            <a:spLocks noChangeShapeType="1"/>
          </p:cNvSpPr>
          <p:nvPr/>
        </p:nvSpPr>
        <p:spPr bwMode="auto">
          <a:xfrm>
            <a:off x="844062" y="5070476"/>
            <a:ext cx="0" cy="322263"/>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197" name="Rectangle 77"/>
          <p:cNvSpPr>
            <a:spLocks noChangeArrowheads="1"/>
          </p:cNvSpPr>
          <p:nvPr/>
        </p:nvSpPr>
        <p:spPr bwMode="auto">
          <a:xfrm>
            <a:off x="4353658" y="3754439"/>
            <a:ext cx="1102866"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defTabSz="833438"/>
            <a:r>
              <a:rPr lang="fr-FR" b="1"/>
              <a:t>Classe 2</a:t>
            </a:r>
          </a:p>
        </p:txBody>
      </p:sp>
      <p:sp>
        <p:nvSpPr>
          <p:cNvPr id="261198" name="Rectangle 78"/>
          <p:cNvSpPr>
            <a:spLocks noChangeArrowheads="1"/>
          </p:cNvSpPr>
          <p:nvPr/>
        </p:nvSpPr>
        <p:spPr bwMode="auto">
          <a:xfrm>
            <a:off x="6330462" y="2819400"/>
            <a:ext cx="1102866"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defTabSz="833438"/>
            <a:r>
              <a:rPr lang="fr-FR" b="1"/>
              <a:t>Classe 3</a:t>
            </a:r>
          </a:p>
        </p:txBody>
      </p:sp>
      <p:sp>
        <p:nvSpPr>
          <p:cNvPr id="261199" name="Rectangle 79"/>
          <p:cNvSpPr>
            <a:spLocks noChangeArrowheads="1"/>
          </p:cNvSpPr>
          <p:nvPr/>
        </p:nvSpPr>
        <p:spPr bwMode="auto">
          <a:xfrm>
            <a:off x="6400800" y="3200400"/>
            <a:ext cx="769441"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defTabSz="833438"/>
            <a:r>
              <a:rPr lang="fr-FR" b="1"/>
              <a:t>TBTS</a:t>
            </a:r>
          </a:p>
        </p:txBody>
      </p:sp>
      <p:sp>
        <p:nvSpPr>
          <p:cNvPr id="261200" name="Rectangle 80"/>
          <p:cNvSpPr>
            <a:spLocks noChangeArrowheads="1"/>
          </p:cNvSpPr>
          <p:nvPr/>
        </p:nvSpPr>
        <p:spPr bwMode="auto">
          <a:xfrm>
            <a:off x="1075592" y="5226050"/>
            <a:ext cx="577081"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defTabSz="833438"/>
            <a:r>
              <a:rPr lang="fr-FR" b="1"/>
              <a:t>24V</a:t>
            </a:r>
          </a:p>
        </p:txBody>
      </p:sp>
      <p:sp>
        <p:nvSpPr>
          <p:cNvPr id="261201" name="Rectangle 81"/>
          <p:cNvSpPr>
            <a:spLocks noChangeArrowheads="1"/>
          </p:cNvSpPr>
          <p:nvPr/>
        </p:nvSpPr>
        <p:spPr bwMode="auto">
          <a:xfrm>
            <a:off x="1100504" y="3502025"/>
            <a:ext cx="1077218" cy="3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defTabSz="833438"/>
            <a:r>
              <a:rPr lang="fr-FR" b="1"/>
              <a:t>BT 220V</a:t>
            </a:r>
          </a:p>
        </p:txBody>
      </p:sp>
      <p:grpSp>
        <p:nvGrpSpPr>
          <p:cNvPr id="261210" name="Group 90"/>
          <p:cNvGrpSpPr>
            <a:grpSpLocks/>
          </p:cNvGrpSpPr>
          <p:nvPr/>
        </p:nvGrpSpPr>
        <p:grpSpPr bwMode="auto">
          <a:xfrm>
            <a:off x="4328746" y="4106863"/>
            <a:ext cx="317989" cy="349250"/>
            <a:chOff x="2954" y="2587"/>
            <a:chExt cx="217" cy="220"/>
          </a:xfrm>
        </p:grpSpPr>
        <p:sp>
          <p:nvSpPr>
            <p:cNvPr id="261211" name="Rectangle 91"/>
            <p:cNvSpPr>
              <a:spLocks noChangeArrowheads="1"/>
            </p:cNvSpPr>
            <p:nvPr/>
          </p:nvSpPr>
          <p:spPr bwMode="auto">
            <a:xfrm>
              <a:off x="2954" y="2587"/>
              <a:ext cx="217" cy="22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212" name="Rectangle 92"/>
            <p:cNvSpPr>
              <a:spLocks noChangeArrowheads="1"/>
            </p:cNvSpPr>
            <p:nvPr/>
          </p:nvSpPr>
          <p:spPr bwMode="auto">
            <a:xfrm>
              <a:off x="3000" y="2638"/>
              <a:ext cx="119" cy="11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61213" name="Group 93"/>
          <p:cNvGrpSpPr>
            <a:grpSpLocks/>
          </p:cNvGrpSpPr>
          <p:nvPr/>
        </p:nvGrpSpPr>
        <p:grpSpPr bwMode="auto">
          <a:xfrm>
            <a:off x="1299796" y="3949700"/>
            <a:ext cx="232996" cy="255588"/>
            <a:chOff x="887" y="2488"/>
            <a:chExt cx="159" cy="161"/>
          </a:xfrm>
        </p:grpSpPr>
        <p:sp>
          <p:nvSpPr>
            <p:cNvPr id="261214" name="Rectangle 94"/>
            <p:cNvSpPr>
              <a:spLocks noChangeArrowheads="1"/>
            </p:cNvSpPr>
            <p:nvPr/>
          </p:nvSpPr>
          <p:spPr bwMode="auto">
            <a:xfrm>
              <a:off x="887" y="2488"/>
              <a:ext cx="159" cy="161"/>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1215" name="Rectangle 95"/>
            <p:cNvSpPr>
              <a:spLocks noChangeArrowheads="1"/>
            </p:cNvSpPr>
            <p:nvPr/>
          </p:nvSpPr>
          <p:spPr bwMode="auto">
            <a:xfrm>
              <a:off x="920" y="2525"/>
              <a:ext cx="89" cy="83"/>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61223" name="Text Box 103"/>
          <p:cNvSpPr txBox="1">
            <a:spLocks noChangeArrowheads="1"/>
          </p:cNvSpPr>
          <p:nvPr/>
        </p:nvSpPr>
        <p:spPr bwMode="auto">
          <a:xfrm>
            <a:off x="1758462" y="3810000"/>
            <a:ext cx="15474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1 seul outils par transfo</a:t>
            </a:r>
          </a:p>
        </p:txBody>
      </p:sp>
      <p:sp>
        <p:nvSpPr>
          <p:cNvPr id="261224" name="Text Box 104"/>
          <p:cNvSpPr txBox="1">
            <a:spLocks noChangeArrowheads="1"/>
          </p:cNvSpPr>
          <p:nvPr/>
        </p:nvSpPr>
        <p:spPr bwMode="auto">
          <a:xfrm>
            <a:off x="3748454" y="6219766"/>
            <a:ext cx="53179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dirty="0">
                <a:solidFill>
                  <a:srgbClr val="FC0128"/>
                </a:solidFill>
                <a:latin typeface="Times New Roman" pitchFamily="18" charset="0"/>
              </a:rPr>
              <a:t>Tension de contact maximum acceptable = 25V</a:t>
            </a:r>
          </a:p>
        </p:txBody>
      </p:sp>
      <p:sp>
        <p:nvSpPr>
          <p:cNvPr id="2" name="Rectangle 1"/>
          <p:cNvSpPr/>
          <p:nvPr/>
        </p:nvSpPr>
        <p:spPr>
          <a:xfrm>
            <a:off x="69607" y="1412776"/>
            <a:ext cx="246257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1400" b="1" dirty="0"/>
              <a:t>Donner la préférence aux outillages alimentés par batteries incorporées</a:t>
            </a:r>
          </a:p>
        </p:txBody>
      </p:sp>
    </p:spTree>
    <p:extLst>
      <p:ext uri="{BB962C8B-B14F-4D97-AF65-F5344CB8AC3E}">
        <p14:creationId xmlns:p14="http://schemas.microsoft.com/office/powerpoint/2010/main" val="17005313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703385" y="116632"/>
            <a:ext cx="7171592" cy="1143000"/>
          </a:xfrm>
        </p:spPr>
        <p:txBody>
          <a:bodyPr/>
          <a:lstStyle/>
          <a:p>
            <a:r>
              <a:rPr lang="fr-FR" dirty="0" smtClean="0"/>
              <a:t>Transformateurs de courant</a:t>
            </a:r>
            <a:endParaRPr lang="fr-FR" dirty="0"/>
          </a:p>
        </p:txBody>
      </p:sp>
      <p:sp>
        <p:nvSpPr>
          <p:cNvPr id="257027" name="Rectangle 3"/>
          <p:cNvSpPr>
            <a:spLocks noGrp="1" noChangeArrowheads="1"/>
          </p:cNvSpPr>
          <p:nvPr>
            <p:ph type="body" idx="1"/>
          </p:nvPr>
        </p:nvSpPr>
        <p:spPr>
          <a:xfrm>
            <a:off x="1907704" y="1524000"/>
            <a:ext cx="6840760" cy="4648200"/>
          </a:xfrm>
          <a:ln/>
        </p:spPr>
        <p:txBody>
          <a:bodyPr/>
          <a:lstStyle/>
          <a:p>
            <a:pPr algn="just"/>
            <a:r>
              <a:rPr lang="fr-FR" sz="2400" dirty="0" smtClean="0">
                <a:latin typeface="Times New Roman" pitchFamily="18" charset="0"/>
              </a:rPr>
              <a:t>L’ouverture </a:t>
            </a:r>
            <a:r>
              <a:rPr lang="fr-FR" sz="2400" dirty="0">
                <a:latin typeface="Times New Roman" pitchFamily="18" charset="0"/>
              </a:rPr>
              <a:t>des circuits alimentés par des secondaires de transformateurs de courant dont le primaire est sous tension est </a:t>
            </a:r>
            <a:r>
              <a:rPr lang="fr-FR" sz="3200" dirty="0">
                <a:latin typeface="Times New Roman" pitchFamily="18" charset="0"/>
              </a:rPr>
              <a:t>interdite</a:t>
            </a:r>
            <a:r>
              <a:rPr lang="fr-FR" sz="2400" dirty="0">
                <a:latin typeface="Times New Roman" pitchFamily="18" charset="0"/>
              </a:rPr>
              <a:t>. Mettre le primaire hors tension.</a:t>
            </a:r>
          </a:p>
          <a:p>
            <a:endParaRPr lang="fr-FR" sz="2400" dirty="0">
              <a:latin typeface="Times New Roman" pitchFamily="18" charset="0"/>
            </a:endParaRPr>
          </a:p>
          <a:p>
            <a:pPr algn="just"/>
            <a:r>
              <a:rPr lang="fr-FR" sz="2400" dirty="0">
                <a:latin typeface="Times New Roman" pitchFamily="18" charset="0"/>
              </a:rPr>
              <a:t>Les interventions ou travaux sur des circuits dont le primaire ne peut être coupé doivent être précédées de la mise en court circuit du secondaire par un appareillage prévu à cet effet et à poste fixe dans l ’installation.</a:t>
            </a:r>
            <a:endParaRPr lang="fr-FR" sz="3000" dirty="0">
              <a:latin typeface="Times New Roman" pitchFamily="18" charset="0"/>
            </a:endParaRPr>
          </a:p>
        </p:txBody>
      </p:sp>
      <p:grpSp>
        <p:nvGrpSpPr>
          <p:cNvPr id="2" name="Groupe 1"/>
          <p:cNvGrpSpPr/>
          <p:nvPr/>
        </p:nvGrpSpPr>
        <p:grpSpPr>
          <a:xfrm>
            <a:off x="414166" y="3124200"/>
            <a:ext cx="1125416" cy="2743200"/>
            <a:chOff x="755503" y="3352800"/>
            <a:chExt cx="1125416" cy="2743200"/>
          </a:xfrm>
        </p:grpSpPr>
        <p:sp>
          <p:nvSpPr>
            <p:cNvPr id="257028" name="Line 4"/>
            <p:cNvSpPr>
              <a:spLocks noChangeShapeType="1"/>
            </p:cNvSpPr>
            <p:nvPr/>
          </p:nvSpPr>
          <p:spPr bwMode="auto">
            <a:xfrm>
              <a:off x="1107195" y="3352800"/>
              <a:ext cx="0" cy="1981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29" name="Oval 5"/>
            <p:cNvSpPr>
              <a:spLocks noChangeArrowheads="1"/>
            </p:cNvSpPr>
            <p:nvPr/>
          </p:nvSpPr>
          <p:spPr bwMode="auto">
            <a:xfrm>
              <a:off x="755503" y="3962400"/>
              <a:ext cx="703385"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0" name="Oval 6"/>
            <p:cNvSpPr>
              <a:spLocks noChangeArrowheads="1"/>
            </p:cNvSpPr>
            <p:nvPr/>
          </p:nvSpPr>
          <p:spPr bwMode="auto">
            <a:xfrm>
              <a:off x="755503" y="3962400"/>
              <a:ext cx="703385" cy="4572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1" name="Line 7"/>
            <p:cNvSpPr>
              <a:spLocks noChangeShapeType="1"/>
            </p:cNvSpPr>
            <p:nvPr/>
          </p:nvSpPr>
          <p:spPr bwMode="auto">
            <a:xfrm>
              <a:off x="1880919" y="38100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2" name="Line 8"/>
            <p:cNvSpPr>
              <a:spLocks noChangeShapeType="1"/>
            </p:cNvSpPr>
            <p:nvPr/>
          </p:nvSpPr>
          <p:spPr bwMode="auto">
            <a:xfrm flipH="1">
              <a:off x="1669903" y="4038600"/>
              <a:ext cx="2110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3" name="Line 9"/>
            <p:cNvSpPr>
              <a:spLocks noChangeShapeType="1"/>
            </p:cNvSpPr>
            <p:nvPr/>
          </p:nvSpPr>
          <p:spPr bwMode="auto">
            <a:xfrm>
              <a:off x="1669903" y="40386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4" name="Line 10"/>
            <p:cNvSpPr>
              <a:spLocks noChangeShapeType="1"/>
            </p:cNvSpPr>
            <p:nvPr/>
          </p:nvSpPr>
          <p:spPr bwMode="auto">
            <a:xfrm>
              <a:off x="1669903" y="4343400"/>
              <a:ext cx="2110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5" name="Line 11"/>
            <p:cNvSpPr>
              <a:spLocks noChangeShapeType="1"/>
            </p:cNvSpPr>
            <p:nvPr/>
          </p:nvSpPr>
          <p:spPr bwMode="auto">
            <a:xfrm>
              <a:off x="1880919" y="43434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6" name="Line 12"/>
            <p:cNvSpPr>
              <a:spLocks noChangeShapeType="1"/>
            </p:cNvSpPr>
            <p:nvPr/>
          </p:nvSpPr>
          <p:spPr bwMode="auto">
            <a:xfrm flipV="1">
              <a:off x="1318211" y="3810000"/>
              <a:ext cx="14067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7" name="Line 13"/>
            <p:cNvSpPr>
              <a:spLocks noChangeShapeType="1"/>
            </p:cNvSpPr>
            <p:nvPr/>
          </p:nvSpPr>
          <p:spPr bwMode="auto">
            <a:xfrm>
              <a:off x="1458888" y="3810000"/>
              <a:ext cx="4220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8" name="Line 14"/>
            <p:cNvSpPr>
              <a:spLocks noChangeShapeType="1"/>
            </p:cNvSpPr>
            <p:nvPr/>
          </p:nvSpPr>
          <p:spPr bwMode="auto">
            <a:xfrm>
              <a:off x="1318211" y="4419600"/>
              <a:ext cx="14067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39" name="Line 15"/>
            <p:cNvSpPr>
              <a:spLocks noChangeShapeType="1"/>
            </p:cNvSpPr>
            <p:nvPr/>
          </p:nvSpPr>
          <p:spPr bwMode="auto">
            <a:xfrm>
              <a:off x="1458888" y="4572000"/>
              <a:ext cx="4220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44" name="Oval 20"/>
            <p:cNvSpPr>
              <a:spLocks noChangeArrowheads="1"/>
            </p:cNvSpPr>
            <p:nvPr/>
          </p:nvSpPr>
          <p:spPr bwMode="auto">
            <a:xfrm>
              <a:off x="755503" y="5334000"/>
              <a:ext cx="703385" cy="7620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7045" name="Text Box 21"/>
            <p:cNvSpPr txBox="1">
              <a:spLocks noChangeArrowheads="1"/>
            </p:cNvSpPr>
            <p:nvPr/>
          </p:nvSpPr>
          <p:spPr bwMode="auto">
            <a:xfrm>
              <a:off x="825842" y="5410201"/>
              <a:ext cx="52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Times New Roman" pitchFamily="18" charset="0"/>
                </a:rPr>
                <a:t>M</a:t>
              </a:r>
            </a:p>
          </p:txBody>
        </p:sp>
      </p:grpSp>
      <p:pic>
        <p:nvPicPr>
          <p:cNvPr id="3076" name="Picture 4" descr="http://www.dbt.fr/wp-content/uploads/2011/05/Transformateur-de-courant-CR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25" y="1477966"/>
            <a:ext cx="1018660" cy="127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21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opérations de la consignation</a:t>
            </a:r>
          </a:p>
        </p:txBody>
      </p:sp>
      <p:sp>
        <p:nvSpPr>
          <p:cNvPr id="3" name="Rectangle 2"/>
          <p:cNvSpPr/>
          <p:nvPr/>
        </p:nvSpPr>
        <p:spPr>
          <a:xfrm>
            <a:off x="3347864" y="1670557"/>
            <a:ext cx="2276585" cy="400110"/>
          </a:xfrm>
          <a:prstGeom prst="rect">
            <a:avLst/>
          </a:prstGeom>
        </p:spPr>
        <p:txBody>
          <a:bodyPr wrap="none">
            <a:spAutoFit/>
          </a:bodyPr>
          <a:lstStyle/>
          <a:p>
            <a:r>
              <a:rPr lang="fr-FR" sz="2000" b="1" i="1" dirty="0">
                <a:solidFill>
                  <a:schemeClr val="accent1">
                    <a:lumMod val="50000"/>
                  </a:schemeClr>
                </a:solidFill>
                <a:latin typeface="+mj-lt"/>
              </a:rPr>
              <a:t>Pré-identification</a:t>
            </a:r>
            <a:endParaRPr lang="fr-FR" sz="2000" b="1" dirty="0">
              <a:solidFill>
                <a:schemeClr val="accent1">
                  <a:lumMod val="50000"/>
                </a:schemeClr>
              </a:solidFill>
              <a:latin typeface="+mj-lt"/>
            </a:endParaRPr>
          </a:p>
        </p:txBody>
      </p:sp>
      <p:sp>
        <p:nvSpPr>
          <p:cNvPr id="4" name="Rectangle 3"/>
          <p:cNvSpPr/>
          <p:nvPr/>
        </p:nvSpPr>
        <p:spPr>
          <a:xfrm>
            <a:off x="3387674" y="5805264"/>
            <a:ext cx="1963999" cy="707886"/>
          </a:xfrm>
          <a:prstGeom prst="rect">
            <a:avLst/>
          </a:prstGeom>
        </p:spPr>
        <p:txBody>
          <a:bodyPr wrap="none">
            <a:spAutoFit/>
          </a:bodyPr>
          <a:lstStyle/>
          <a:p>
            <a:r>
              <a:rPr lang="fr-FR" sz="2000" b="1" i="1" dirty="0" smtClean="0">
                <a:solidFill>
                  <a:schemeClr val="accent1">
                    <a:lumMod val="50000"/>
                  </a:schemeClr>
                </a:solidFill>
                <a:latin typeface="+mj-lt"/>
              </a:rPr>
              <a:t>Attestation de </a:t>
            </a:r>
          </a:p>
          <a:p>
            <a:r>
              <a:rPr lang="fr-FR" sz="2000" b="1" i="1" dirty="0" smtClean="0">
                <a:solidFill>
                  <a:schemeClr val="accent1">
                    <a:lumMod val="50000"/>
                  </a:schemeClr>
                </a:solidFill>
                <a:latin typeface="+mj-lt"/>
              </a:rPr>
              <a:t>consignation</a:t>
            </a:r>
            <a:endParaRPr lang="fr-FR" sz="2000" b="1" i="1" dirty="0">
              <a:solidFill>
                <a:schemeClr val="accent1">
                  <a:lumMod val="50000"/>
                </a:schemeClr>
              </a:solidFill>
              <a:latin typeface="+mj-lt"/>
            </a:endParaRPr>
          </a:p>
        </p:txBody>
      </p:sp>
      <p:sp>
        <p:nvSpPr>
          <p:cNvPr id="5" name="Rectangle 4"/>
          <p:cNvSpPr/>
          <p:nvPr/>
        </p:nvSpPr>
        <p:spPr>
          <a:xfrm>
            <a:off x="3729845" y="2492896"/>
            <a:ext cx="2342265" cy="1015663"/>
          </a:xfrm>
          <a:prstGeom prst="rect">
            <a:avLst/>
          </a:prstGeom>
          <a:ln>
            <a:solidFill>
              <a:schemeClr val="tx1">
                <a:lumMod val="85000"/>
                <a:lumOff val="15000"/>
              </a:schemeClr>
            </a:solidFill>
          </a:ln>
        </p:spPr>
        <p:txBody>
          <a:bodyPr wrap="square">
            <a:spAutoFit/>
          </a:bodyPr>
          <a:lstStyle/>
          <a:p>
            <a:r>
              <a:rPr lang="fr-FR" sz="2000" b="1" i="1" dirty="0" smtClean="0">
                <a:solidFill>
                  <a:srgbClr val="FF0000"/>
                </a:solidFill>
                <a:latin typeface="+mj-lt"/>
              </a:rPr>
              <a:t>Séparation</a:t>
            </a:r>
          </a:p>
          <a:p>
            <a:endParaRPr lang="fr-FR" sz="2000" b="1" i="1" dirty="0">
              <a:solidFill>
                <a:srgbClr val="FF0000"/>
              </a:solidFill>
              <a:latin typeface="+mj-lt"/>
            </a:endParaRPr>
          </a:p>
          <a:p>
            <a:r>
              <a:rPr lang="fr-FR" sz="2000" b="1" i="1" dirty="0" smtClean="0">
                <a:solidFill>
                  <a:srgbClr val="FF0000"/>
                </a:solidFill>
                <a:latin typeface="+mj-lt"/>
              </a:rPr>
              <a:t>Condamnation</a:t>
            </a:r>
          </a:p>
        </p:txBody>
      </p:sp>
      <p:sp>
        <p:nvSpPr>
          <p:cNvPr id="6" name="Rectangle 5"/>
          <p:cNvSpPr/>
          <p:nvPr/>
        </p:nvSpPr>
        <p:spPr>
          <a:xfrm>
            <a:off x="6771259" y="2784352"/>
            <a:ext cx="2193229" cy="400110"/>
          </a:xfrm>
          <a:prstGeom prst="rect">
            <a:avLst/>
          </a:prstGeom>
        </p:spPr>
        <p:txBody>
          <a:bodyPr wrap="none">
            <a:spAutoFit/>
          </a:bodyPr>
          <a:lstStyle/>
          <a:p>
            <a:r>
              <a:rPr lang="fr-FR" sz="2000" dirty="0">
                <a:latin typeface="+mj-lt"/>
              </a:rPr>
              <a:t>Mise hors tension</a:t>
            </a:r>
          </a:p>
        </p:txBody>
      </p:sp>
      <p:sp>
        <p:nvSpPr>
          <p:cNvPr id="7" name="Rectangle 6"/>
          <p:cNvSpPr/>
          <p:nvPr/>
        </p:nvSpPr>
        <p:spPr>
          <a:xfrm>
            <a:off x="7139950" y="3660993"/>
            <a:ext cx="1824538" cy="400110"/>
          </a:xfrm>
          <a:prstGeom prst="rect">
            <a:avLst/>
          </a:prstGeom>
        </p:spPr>
        <p:txBody>
          <a:bodyPr wrap="none">
            <a:spAutoFit/>
          </a:bodyPr>
          <a:lstStyle/>
          <a:p>
            <a:r>
              <a:rPr lang="fr-FR" sz="2000" b="1" dirty="0">
                <a:solidFill>
                  <a:schemeClr val="accent6">
                    <a:lumMod val="90000"/>
                    <a:lumOff val="10000"/>
                  </a:schemeClr>
                </a:solidFill>
                <a:latin typeface="+mj-lt"/>
              </a:rPr>
              <a:t>Consignation</a:t>
            </a:r>
            <a:endParaRPr lang="fr-FR" sz="2000" dirty="0">
              <a:solidFill>
                <a:schemeClr val="accent6">
                  <a:lumMod val="90000"/>
                  <a:lumOff val="10000"/>
                </a:schemeClr>
              </a:solidFill>
              <a:latin typeface="+mj-lt"/>
            </a:endParaRPr>
          </a:p>
        </p:txBody>
      </p:sp>
      <p:sp>
        <p:nvSpPr>
          <p:cNvPr id="8" name="Rectangle 7"/>
          <p:cNvSpPr/>
          <p:nvPr/>
        </p:nvSpPr>
        <p:spPr>
          <a:xfrm>
            <a:off x="3786110" y="3756394"/>
            <a:ext cx="2286000" cy="1846659"/>
          </a:xfrm>
          <a:prstGeom prst="rect">
            <a:avLst/>
          </a:prstGeom>
        </p:spPr>
        <p:txBody>
          <a:bodyPr wrap="square">
            <a:spAutoFit/>
          </a:bodyPr>
          <a:lstStyle/>
          <a:p>
            <a:endParaRPr lang="fr-FR" sz="1200" b="1" i="1" dirty="0" smtClean="0">
              <a:solidFill>
                <a:srgbClr val="FF0000"/>
              </a:solidFill>
              <a:latin typeface="+mj-lt"/>
            </a:endParaRPr>
          </a:p>
          <a:p>
            <a:r>
              <a:rPr lang="fr-FR" sz="2000" b="1" i="1" dirty="0" smtClean="0">
                <a:solidFill>
                  <a:srgbClr val="FF0000"/>
                </a:solidFill>
                <a:latin typeface="+mj-lt"/>
              </a:rPr>
              <a:t>Identification</a:t>
            </a:r>
            <a:endParaRPr lang="fr-FR" sz="2000" b="1" i="1" dirty="0">
              <a:solidFill>
                <a:srgbClr val="FF0000"/>
              </a:solidFill>
              <a:latin typeface="+mj-lt"/>
            </a:endParaRPr>
          </a:p>
          <a:p>
            <a:endParaRPr lang="fr-FR" sz="2000" b="1" i="1" dirty="0">
              <a:solidFill>
                <a:srgbClr val="FF0000"/>
              </a:solidFill>
              <a:latin typeface="+mj-lt"/>
            </a:endParaRPr>
          </a:p>
          <a:p>
            <a:r>
              <a:rPr lang="fr-FR" sz="2000" b="1" i="1" dirty="0">
                <a:solidFill>
                  <a:srgbClr val="FF0000"/>
                </a:solidFill>
                <a:latin typeface="+mj-lt"/>
              </a:rPr>
              <a:t>VAT</a:t>
            </a:r>
          </a:p>
          <a:p>
            <a:endParaRPr lang="fr-FR" sz="2000" b="1" i="1" dirty="0">
              <a:solidFill>
                <a:srgbClr val="FF0000"/>
              </a:solidFill>
              <a:latin typeface="+mj-lt"/>
            </a:endParaRPr>
          </a:p>
          <a:p>
            <a:r>
              <a:rPr lang="fr-FR" sz="2000" b="1" i="1" dirty="0">
                <a:solidFill>
                  <a:srgbClr val="FF0000"/>
                </a:solidFill>
                <a:latin typeface="+mj-lt"/>
              </a:rPr>
              <a:t>MALT et </a:t>
            </a:r>
            <a:r>
              <a:rPr lang="fr-FR" sz="2000" b="1" i="1" dirty="0" err="1">
                <a:solidFill>
                  <a:srgbClr val="FF0000"/>
                </a:solidFill>
                <a:latin typeface="+mj-lt"/>
              </a:rPr>
              <a:t>CCt</a:t>
            </a:r>
            <a:endParaRPr lang="fr-FR" sz="2000" b="1" i="1" dirty="0">
              <a:solidFill>
                <a:srgbClr val="FF0000"/>
              </a:solidFill>
              <a:latin typeface="+mj-lt"/>
            </a:endParaRPr>
          </a:p>
        </p:txBody>
      </p:sp>
      <p:sp>
        <p:nvSpPr>
          <p:cNvPr id="9" name="Rectangle 8"/>
          <p:cNvSpPr/>
          <p:nvPr/>
        </p:nvSpPr>
        <p:spPr>
          <a:xfrm>
            <a:off x="3185373" y="1501280"/>
            <a:ext cx="3186827" cy="5096072"/>
          </a:xfrm>
          <a:prstGeom prst="rect">
            <a:avLst/>
          </a:prstGeom>
          <a:no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cxnSp>
        <p:nvCxnSpPr>
          <p:cNvPr id="11" name="Connecteur droit avec flèche 10"/>
          <p:cNvCxnSpPr>
            <a:endCxn id="6" idx="1"/>
          </p:cNvCxnSpPr>
          <p:nvPr/>
        </p:nvCxnSpPr>
        <p:spPr>
          <a:xfrm flipV="1">
            <a:off x="6156176" y="2984407"/>
            <a:ext cx="615083" cy="16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lèche droite 11"/>
          <p:cNvSpPr/>
          <p:nvPr/>
        </p:nvSpPr>
        <p:spPr>
          <a:xfrm>
            <a:off x="6442138" y="3708693"/>
            <a:ext cx="676233" cy="3047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3" name="ZoneTexte 12"/>
          <p:cNvSpPr txBox="1"/>
          <p:nvPr/>
        </p:nvSpPr>
        <p:spPr>
          <a:xfrm>
            <a:off x="107504" y="1501280"/>
            <a:ext cx="1556836" cy="369332"/>
          </a:xfrm>
          <a:prstGeom prst="rect">
            <a:avLst/>
          </a:prstGeom>
          <a:noFill/>
        </p:spPr>
        <p:txBody>
          <a:bodyPr wrap="none" rtlCol="0">
            <a:spAutoFit/>
          </a:bodyPr>
          <a:lstStyle/>
          <a:p>
            <a:r>
              <a:rPr lang="fr-FR" dirty="0" smtClean="0">
                <a:solidFill>
                  <a:schemeClr val="accent6">
                    <a:lumMod val="90000"/>
                    <a:lumOff val="10000"/>
                  </a:schemeClr>
                </a:solidFill>
              </a:rPr>
              <a:t>En une étape</a:t>
            </a:r>
            <a:endParaRPr lang="fr-FR" dirty="0">
              <a:solidFill>
                <a:schemeClr val="accent6">
                  <a:lumMod val="90000"/>
                  <a:lumOff val="10000"/>
                </a:schemeClr>
              </a:solidFill>
            </a:endParaRPr>
          </a:p>
        </p:txBody>
      </p:sp>
      <p:cxnSp>
        <p:nvCxnSpPr>
          <p:cNvPr id="15" name="Connecteur droit avec flèche 14"/>
          <p:cNvCxnSpPr/>
          <p:nvPr/>
        </p:nvCxnSpPr>
        <p:spPr>
          <a:xfrm>
            <a:off x="467544" y="1870612"/>
            <a:ext cx="0" cy="4150676"/>
          </a:xfrm>
          <a:prstGeom prst="straightConnector1">
            <a:avLst/>
          </a:prstGeom>
          <a:ln w="38100">
            <a:solidFill>
              <a:schemeClr val="accent6">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654730" y="1484784"/>
            <a:ext cx="1415772" cy="369332"/>
          </a:xfrm>
          <a:prstGeom prst="rect">
            <a:avLst/>
          </a:prstGeom>
          <a:noFill/>
        </p:spPr>
        <p:txBody>
          <a:bodyPr wrap="none" rtlCol="0">
            <a:spAutoFit/>
          </a:bodyPr>
          <a:lstStyle/>
          <a:p>
            <a:r>
              <a:rPr lang="fr-FR" dirty="0" smtClean="0">
                <a:solidFill>
                  <a:schemeClr val="accent6">
                    <a:lumMod val="90000"/>
                    <a:lumOff val="10000"/>
                  </a:schemeClr>
                </a:solidFill>
              </a:rPr>
              <a:t>En 2 étapes</a:t>
            </a:r>
            <a:endParaRPr lang="fr-FR" dirty="0">
              <a:solidFill>
                <a:schemeClr val="accent6">
                  <a:lumMod val="90000"/>
                  <a:lumOff val="10000"/>
                </a:schemeClr>
              </a:solidFill>
            </a:endParaRPr>
          </a:p>
        </p:txBody>
      </p:sp>
      <p:cxnSp>
        <p:nvCxnSpPr>
          <p:cNvPr id="18" name="Connecteur droit avec flèche 17"/>
          <p:cNvCxnSpPr/>
          <p:nvPr/>
        </p:nvCxnSpPr>
        <p:spPr>
          <a:xfrm>
            <a:off x="2230794" y="1854116"/>
            <a:ext cx="0" cy="1654443"/>
          </a:xfrm>
          <a:prstGeom prst="straightConnector1">
            <a:avLst/>
          </a:prstGeom>
          <a:ln w="38100">
            <a:solidFill>
              <a:schemeClr val="accent6">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30794" y="4079559"/>
            <a:ext cx="0" cy="18136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149463" y="2438514"/>
            <a:ext cx="556563" cy="400110"/>
          </a:xfrm>
          <a:prstGeom prst="rect">
            <a:avLst/>
          </a:prstGeom>
          <a:noFill/>
        </p:spPr>
        <p:txBody>
          <a:bodyPr wrap="none" rtlCol="0">
            <a:spAutoFit/>
          </a:bodyPr>
          <a:lstStyle/>
          <a:p>
            <a:r>
              <a:rPr lang="fr-FR" sz="2000" b="1" dirty="0" smtClean="0">
                <a:solidFill>
                  <a:schemeClr val="accent6">
                    <a:lumMod val="90000"/>
                    <a:lumOff val="10000"/>
                  </a:schemeClr>
                </a:solidFill>
              </a:rPr>
              <a:t>BC</a:t>
            </a:r>
            <a:endParaRPr lang="fr-FR" sz="2000" b="1" dirty="0">
              <a:solidFill>
                <a:schemeClr val="accent6">
                  <a:lumMod val="90000"/>
                  <a:lumOff val="10000"/>
                </a:schemeClr>
              </a:solidFill>
            </a:endParaRPr>
          </a:p>
        </p:txBody>
      </p:sp>
      <p:sp>
        <p:nvSpPr>
          <p:cNvPr id="22" name="ZoneTexte 21"/>
          <p:cNvSpPr txBox="1"/>
          <p:nvPr/>
        </p:nvSpPr>
        <p:spPr>
          <a:xfrm>
            <a:off x="2379615" y="4202670"/>
            <a:ext cx="479618" cy="369332"/>
          </a:xfrm>
          <a:prstGeom prst="rect">
            <a:avLst/>
          </a:prstGeom>
          <a:noFill/>
        </p:spPr>
        <p:txBody>
          <a:bodyPr wrap="none" rtlCol="0">
            <a:spAutoFit/>
          </a:bodyPr>
          <a:lstStyle/>
          <a:p>
            <a:r>
              <a:rPr lang="fr-FR" b="1" dirty="0" smtClean="0"/>
              <a:t>B2</a:t>
            </a:r>
            <a:endParaRPr lang="fr-FR" b="1" dirty="0"/>
          </a:p>
        </p:txBody>
      </p:sp>
      <p:cxnSp>
        <p:nvCxnSpPr>
          <p:cNvPr id="26" name="Connecteur droit 25"/>
          <p:cNvCxnSpPr/>
          <p:nvPr/>
        </p:nvCxnSpPr>
        <p:spPr>
          <a:xfrm flipH="1">
            <a:off x="2393285" y="4079559"/>
            <a:ext cx="1242611" cy="7202"/>
          </a:xfrm>
          <a:prstGeom prst="line">
            <a:avLst/>
          </a:prstGeom>
          <a:ln w="2857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11560" y="3433228"/>
            <a:ext cx="4572000" cy="646331"/>
          </a:xfrm>
          <a:prstGeom prst="rect">
            <a:avLst/>
          </a:prstGeom>
        </p:spPr>
        <p:txBody>
          <a:bodyPr>
            <a:spAutoFit/>
          </a:bodyPr>
          <a:lstStyle/>
          <a:p>
            <a:r>
              <a:rPr lang="fr-FR" dirty="0"/>
              <a:t>Attestation de première</a:t>
            </a:r>
          </a:p>
          <a:p>
            <a:r>
              <a:rPr lang="fr-FR" dirty="0"/>
              <a:t>étape de consignation</a:t>
            </a:r>
          </a:p>
        </p:txBody>
      </p:sp>
    </p:spTree>
    <p:extLst>
      <p:ext uri="{BB962C8B-B14F-4D97-AF65-F5344CB8AC3E}">
        <p14:creationId xmlns:p14="http://schemas.microsoft.com/office/powerpoint/2010/main" val="2060059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fr-FR" dirty="0" smtClean="0"/>
              <a:t>Matériels </a:t>
            </a:r>
            <a:r>
              <a:rPr lang="fr-FR" dirty="0"/>
              <a:t>alimentés en BT et TBT comportant des circuits HT</a:t>
            </a:r>
          </a:p>
        </p:txBody>
      </p:sp>
      <p:sp>
        <p:nvSpPr>
          <p:cNvPr id="253955" name="Rectangle 3"/>
          <p:cNvSpPr>
            <a:spLocks noGrp="1" noChangeArrowheads="1"/>
          </p:cNvSpPr>
          <p:nvPr>
            <p:ph type="body" idx="1"/>
          </p:nvPr>
        </p:nvSpPr>
        <p:spPr>
          <a:xfrm>
            <a:off x="1763688" y="2132856"/>
            <a:ext cx="7380312" cy="936104"/>
          </a:xfrm>
          <a:ln/>
        </p:spPr>
        <p:txBody>
          <a:bodyPr/>
          <a:lstStyle/>
          <a:p>
            <a:r>
              <a:rPr lang="fr-FR" sz="1800" b="1" dirty="0"/>
              <a:t>Exemple: brûleur à mazout, tubes cathodique, appareils à </a:t>
            </a:r>
            <a:r>
              <a:rPr lang="fr-FR" sz="1800" b="1" u="sng" dirty="0"/>
              <a:t>rayon </a:t>
            </a:r>
            <a:r>
              <a:rPr lang="fr-FR" sz="1800" b="1" u="sng" dirty="0" smtClean="0"/>
              <a:t>X</a:t>
            </a:r>
            <a:r>
              <a:rPr lang="fr-FR" sz="1800" b="1" dirty="0" smtClean="0"/>
              <a:t>, clôtures électriques, …</a:t>
            </a:r>
            <a:endParaRPr lang="fr-FR" sz="1800" b="1" dirty="0"/>
          </a:p>
        </p:txBody>
      </p:sp>
      <p:sp>
        <p:nvSpPr>
          <p:cNvPr id="2" name="Rectangle 1"/>
          <p:cNvSpPr/>
          <p:nvPr/>
        </p:nvSpPr>
        <p:spPr>
          <a:xfrm>
            <a:off x="247573" y="5343900"/>
            <a:ext cx="8572892"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fr-FR" b="1" dirty="0"/>
              <a:t>Les personnels doivent posséder un titre d ’habilitation </a:t>
            </a:r>
            <a:r>
              <a:rPr lang="fr-FR" b="1" dirty="0" smtClean="0"/>
              <a:t>B2V </a:t>
            </a:r>
            <a:r>
              <a:rPr lang="fr-FR" b="1" dirty="0"/>
              <a:t>ou BR où figure expressément </a:t>
            </a:r>
            <a:r>
              <a:rPr lang="fr-FR" b="1" dirty="0" smtClean="0"/>
              <a:t>l’autorisation d’effectuer </a:t>
            </a:r>
            <a:r>
              <a:rPr lang="fr-FR" b="1" dirty="0"/>
              <a:t>des opérations sur ce type de matériel et avoir reçu une formation adaptée à ces équipements.</a:t>
            </a:r>
          </a:p>
        </p:txBody>
      </p:sp>
      <p:sp>
        <p:nvSpPr>
          <p:cNvPr id="3" name="Rectangle 2"/>
          <p:cNvSpPr/>
          <p:nvPr/>
        </p:nvSpPr>
        <p:spPr>
          <a:xfrm>
            <a:off x="251520" y="1412776"/>
            <a:ext cx="8712968" cy="646331"/>
          </a:xfrm>
          <a:prstGeom prst="rect">
            <a:avLst/>
          </a:prstGeom>
        </p:spPr>
        <p:txBody>
          <a:bodyPr wrap="square">
            <a:spAutoFit/>
          </a:bodyPr>
          <a:lstStyle/>
          <a:p>
            <a:pPr algn="just"/>
            <a:r>
              <a:rPr lang="fr-FR" dirty="0"/>
              <a:t>Il s’agit de </a:t>
            </a:r>
            <a:r>
              <a:rPr lang="fr-FR" dirty="0" smtClean="0"/>
              <a:t>MATERIELS alimentés en BT ou en TBT, </a:t>
            </a:r>
            <a:r>
              <a:rPr lang="fr-FR" dirty="0"/>
              <a:t>dont certains organes utilisent des </a:t>
            </a:r>
            <a:r>
              <a:rPr lang="fr-FR" dirty="0" smtClean="0"/>
              <a:t>tensions supérieures </a:t>
            </a:r>
            <a:r>
              <a:rPr lang="fr-FR" dirty="0"/>
              <a:t>à celles du domaine </a:t>
            </a:r>
            <a:r>
              <a:rPr lang="fr-FR" dirty="0" smtClean="0"/>
              <a:t>BT</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59107"/>
            <a:ext cx="14478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7468" y="3573016"/>
            <a:ext cx="8496944" cy="1200329"/>
          </a:xfrm>
          <a:prstGeom prst="rect">
            <a:avLst/>
          </a:prstGeom>
        </p:spPr>
        <p:txBody>
          <a:bodyPr wrap="square">
            <a:spAutoFit/>
          </a:bodyPr>
          <a:lstStyle/>
          <a:p>
            <a:pPr algn="just"/>
            <a:r>
              <a:rPr lang="fr-FR" dirty="0"/>
              <a:t>Une mention signalant la présence de HT doit être apposée sur les parties accessibles contenant la </a:t>
            </a:r>
            <a:r>
              <a:rPr lang="fr-FR" dirty="0" smtClean="0"/>
              <a:t>HT. </a:t>
            </a:r>
          </a:p>
          <a:p>
            <a:pPr algn="just"/>
            <a:r>
              <a:rPr lang="fr-FR" dirty="0" smtClean="0"/>
              <a:t>La </a:t>
            </a:r>
            <a:r>
              <a:rPr lang="fr-FR" dirty="0"/>
              <a:t>conception de l ’équipement doit permettre sa mise hors tension totale par le sectionnement de la BT.</a:t>
            </a:r>
          </a:p>
        </p:txBody>
      </p:sp>
      <p:cxnSp>
        <p:nvCxnSpPr>
          <p:cNvPr id="6" name="Connecteur droit avec flèche 5"/>
          <p:cNvCxnSpPr/>
          <p:nvPr/>
        </p:nvCxnSpPr>
        <p:spPr>
          <a:xfrm flipH="1">
            <a:off x="1475656" y="2682994"/>
            <a:ext cx="648072" cy="979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a:hlinkClick r:id="rId4" action="ppaction://hlinkpres?slideindex=1&amp;slidetitle="/>
          </p:cNvPr>
          <p:cNvSpPr txBox="1"/>
          <p:nvPr/>
        </p:nvSpPr>
        <p:spPr>
          <a:xfrm>
            <a:off x="7458744" y="6450530"/>
            <a:ext cx="12362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Sommaire</a:t>
            </a:r>
            <a:endParaRPr lang="fr-FR" dirty="0"/>
          </a:p>
        </p:txBody>
      </p:sp>
    </p:spTree>
    <p:extLst>
      <p:ext uri="{BB962C8B-B14F-4D97-AF65-F5344CB8AC3E}">
        <p14:creationId xmlns:p14="http://schemas.microsoft.com/office/powerpoint/2010/main" val="220297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opérations de la </a:t>
            </a:r>
            <a:r>
              <a:rPr lang="fr-FR" dirty="0" smtClean="0"/>
              <a:t>consignation</a:t>
            </a:r>
            <a:br>
              <a:rPr lang="fr-FR" dirty="0" smtClean="0"/>
            </a:br>
            <a:r>
              <a:rPr lang="fr-FR" dirty="0"/>
              <a:t>L</a:t>
            </a:r>
            <a:r>
              <a:rPr lang="fr-FR" dirty="0" smtClean="0"/>
              <a:t>a séparation</a:t>
            </a:r>
            <a:endParaRPr lang="fr-FR" dirty="0"/>
          </a:p>
        </p:txBody>
      </p:sp>
      <p:sp>
        <p:nvSpPr>
          <p:cNvPr id="3" name="Rectangle 2"/>
          <p:cNvSpPr/>
          <p:nvPr/>
        </p:nvSpPr>
        <p:spPr>
          <a:xfrm>
            <a:off x="683568" y="1772816"/>
            <a:ext cx="4572000" cy="4154984"/>
          </a:xfrm>
          <a:prstGeom prst="rect">
            <a:avLst/>
          </a:prstGeom>
        </p:spPr>
        <p:txBody>
          <a:bodyPr>
            <a:spAutoFit/>
          </a:bodyPr>
          <a:lstStyle/>
          <a:p>
            <a:r>
              <a:rPr lang="fr-FR" sz="2400" dirty="0"/>
              <a:t>La séparation doit porter sur tous les conducteurs </a:t>
            </a:r>
            <a:r>
              <a:rPr lang="fr-FR" sz="2400" dirty="0" smtClean="0"/>
              <a:t>actifs</a:t>
            </a:r>
          </a:p>
          <a:p>
            <a:endParaRPr lang="fr-FR" sz="2400" dirty="0"/>
          </a:p>
          <a:p>
            <a:r>
              <a:rPr lang="fr-FR" sz="2400" dirty="0"/>
              <a:t>Elle doit être effectuée de </a:t>
            </a:r>
            <a:endParaRPr lang="fr-FR" sz="2400" dirty="0" smtClean="0"/>
          </a:p>
          <a:p>
            <a:r>
              <a:rPr lang="fr-FR" sz="2400" dirty="0" smtClean="0"/>
              <a:t>façon </a:t>
            </a:r>
            <a:r>
              <a:rPr lang="fr-FR" sz="2400" dirty="0"/>
              <a:t>certaine :</a:t>
            </a:r>
          </a:p>
          <a:p>
            <a:r>
              <a:rPr lang="fr-FR" sz="2400" dirty="0"/>
              <a:t>- sectionneur</a:t>
            </a:r>
          </a:p>
          <a:p>
            <a:r>
              <a:rPr lang="fr-FR" sz="2400" dirty="0"/>
              <a:t>- vue directe ou pleinement </a:t>
            </a:r>
            <a:r>
              <a:rPr lang="fr-FR" sz="2400" dirty="0" smtClean="0"/>
              <a:t>apparente des </a:t>
            </a:r>
            <a:r>
              <a:rPr lang="fr-FR" sz="2400" dirty="0"/>
              <a:t>pôles</a:t>
            </a:r>
          </a:p>
          <a:p>
            <a:r>
              <a:rPr lang="fr-FR" sz="2400" dirty="0"/>
              <a:t>- enlèvement de pièces de contact</a:t>
            </a:r>
          </a:p>
          <a:p>
            <a:r>
              <a:rPr lang="fr-FR" sz="2400" dirty="0"/>
              <a:t>- interposition d’écran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568" y="1849938"/>
            <a:ext cx="3532080" cy="372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24" y="6276501"/>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5528" y="6361645"/>
            <a:ext cx="3685624" cy="369332"/>
          </a:xfrm>
          <a:prstGeom prst="rect">
            <a:avLst/>
          </a:prstGeom>
          <a:noFill/>
        </p:spPr>
        <p:txBody>
          <a:bodyPr wrap="none" rtlCol="0">
            <a:spAutoFit/>
          </a:bodyPr>
          <a:lstStyle/>
          <a:p>
            <a:r>
              <a:rPr lang="fr-FR" dirty="0" smtClean="0"/>
              <a:t>Source                     ED 1522-703 </a:t>
            </a:r>
            <a:endParaRPr lang="fr-FR" dirty="0"/>
          </a:p>
        </p:txBody>
      </p:sp>
    </p:spTree>
    <p:extLst>
      <p:ext uri="{BB962C8B-B14F-4D97-AF65-F5344CB8AC3E}">
        <p14:creationId xmlns:p14="http://schemas.microsoft.com/office/powerpoint/2010/main" val="582395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opérations de la </a:t>
            </a:r>
            <a:r>
              <a:rPr lang="fr-FR" dirty="0" smtClean="0"/>
              <a:t>consignation</a:t>
            </a:r>
            <a:br>
              <a:rPr lang="fr-FR" dirty="0" smtClean="0"/>
            </a:br>
            <a:r>
              <a:rPr lang="fr-FR" dirty="0"/>
              <a:t>L</a:t>
            </a:r>
            <a:r>
              <a:rPr lang="fr-FR" dirty="0" smtClean="0"/>
              <a:t>a condamnation</a:t>
            </a:r>
            <a:endParaRPr lang="fr-FR" dirty="0"/>
          </a:p>
        </p:txBody>
      </p:sp>
      <p:sp>
        <p:nvSpPr>
          <p:cNvPr id="3" name="Rectangle 2"/>
          <p:cNvSpPr/>
          <p:nvPr/>
        </p:nvSpPr>
        <p:spPr>
          <a:xfrm>
            <a:off x="683568" y="1772816"/>
            <a:ext cx="4572000" cy="5170646"/>
          </a:xfrm>
          <a:prstGeom prst="rect">
            <a:avLst/>
          </a:prstGeom>
        </p:spPr>
        <p:txBody>
          <a:bodyPr>
            <a:spAutoFit/>
          </a:bodyPr>
          <a:lstStyle/>
          <a:p>
            <a:r>
              <a:rPr lang="fr-FR" sz="2400" dirty="0"/>
              <a:t>Elle comprend </a:t>
            </a:r>
            <a:r>
              <a:rPr lang="fr-FR" sz="2400" dirty="0" smtClean="0"/>
              <a:t>:</a:t>
            </a:r>
          </a:p>
          <a:p>
            <a:endParaRPr lang="fr-FR" sz="2400" dirty="0"/>
          </a:p>
          <a:p>
            <a:r>
              <a:rPr lang="fr-FR" sz="2400" dirty="0" smtClean="0"/>
              <a:t>Neutralisation</a:t>
            </a:r>
          </a:p>
          <a:p>
            <a:r>
              <a:rPr lang="fr-FR" sz="2400" dirty="0" smtClean="0"/>
              <a:t>de </a:t>
            </a:r>
            <a:r>
              <a:rPr lang="fr-FR" sz="2400" dirty="0"/>
              <a:t>toutes </a:t>
            </a:r>
            <a:r>
              <a:rPr lang="fr-FR" sz="2400" dirty="0" smtClean="0"/>
              <a:t>commandes</a:t>
            </a:r>
          </a:p>
          <a:p>
            <a:endParaRPr lang="fr-FR" sz="2400" dirty="0"/>
          </a:p>
          <a:p>
            <a:endParaRPr lang="fr-FR" sz="2400" dirty="0"/>
          </a:p>
          <a:p>
            <a:r>
              <a:rPr lang="fr-FR" sz="2400" dirty="0"/>
              <a:t>Locale ou à </a:t>
            </a:r>
            <a:r>
              <a:rPr lang="fr-FR" sz="2400" dirty="0" smtClean="0"/>
              <a:t>distance</a:t>
            </a:r>
          </a:p>
          <a:p>
            <a:endParaRPr lang="fr-FR" sz="2400" dirty="0" smtClean="0"/>
          </a:p>
          <a:p>
            <a:endParaRPr lang="fr-FR" sz="2400" dirty="0"/>
          </a:p>
          <a:p>
            <a:r>
              <a:rPr lang="fr-FR" sz="2400" dirty="0" smtClean="0"/>
              <a:t>Immobilisation</a:t>
            </a:r>
          </a:p>
          <a:p>
            <a:endParaRPr lang="fr-FR" sz="2400" dirty="0" smtClean="0"/>
          </a:p>
          <a:p>
            <a:endParaRPr lang="fr-FR" sz="2400" dirty="0"/>
          </a:p>
          <a:p>
            <a:r>
              <a:rPr lang="fr-FR" sz="2400" dirty="0"/>
              <a:t>Blocage </a:t>
            </a:r>
            <a:r>
              <a:rPr lang="fr-FR" sz="2400" dirty="0" smtClean="0"/>
              <a:t>mécanique</a:t>
            </a:r>
          </a:p>
          <a:p>
            <a:endParaRPr lang="fr-FR" dirty="0"/>
          </a:p>
        </p:txBody>
      </p:sp>
      <p:sp>
        <p:nvSpPr>
          <p:cNvPr id="4" name="Flèche vers le bas 3"/>
          <p:cNvSpPr/>
          <p:nvPr/>
        </p:nvSpPr>
        <p:spPr>
          <a:xfrm>
            <a:off x="1403648" y="3449032"/>
            <a:ext cx="360040" cy="412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1447394" y="4529152"/>
            <a:ext cx="360040" cy="412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1450196" y="5681280"/>
            <a:ext cx="360040" cy="412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209" y="1933674"/>
            <a:ext cx="5056030" cy="38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180" y="6291134"/>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5252084" y="6376278"/>
            <a:ext cx="3813865" cy="369332"/>
          </a:xfrm>
          <a:prstGeom prst="rect">
            <a:avLst/>
          </a:prstGeom>
          <a:noFill/>
        </p:spPr>
        <p:txBody>
          <a:bodyPr wrap="none" rtlCol="0">
            <a:spAutoFit/>
          </a:bodyPr>
          <a:lstStyle/>
          <a:p>
            <a:r>
              <a:rPr lang="fr-FR" dirty="0" smtClean="0"/>
              <a:t>Source                     ED 1522-704   </a:t>
            </a:r>
            <a:endParaRPr lang="fr-FR" dirty="0"/>
          </a:p>
        </p:txBody>
      </p:sp>
    </p:spTree>
    <p:extLst>
      <p:ext uri="{BB962C8B-B14F-4D97-AF65-F5344CB8AC3E}">
        <p14:creationId xmlns:p14="http://schemas.microsoft.com/office/powerpoint/2010/main" val="2434633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opérations de la </a:t>
            </a:r>
            <a:r>
              <a:rPr lang="fr-FR" dirty="0" smtClean="0"/>
              <a:t>consignation</a:t>
            </a:r>
            <a:br>
              <a:rPr lang="fr-FR" dirty="0" smtClean="0"/>
            </a:br>
            <a:r>
              <a:rPr lang="fr-FR" dirty="0" smtClean="0"/>
              <a:t>Identification de </a:t>
            </a:r>
            <a:r>
              <a:rPr lang="fr-FR" dirty="0"/>
              <a:t>l</a:t>
            </a:r>
            <a:r>
              <a:rPr lang="fr-FR" dirty="0" smtClean="0"/>
              <a:t>’ouvrage</a:t>
            </a:r>
            <a:endParaRPr lang="fr-FR" dirty="0"/>
          </a:p>
        </p:txBody>
      </p:sp>
      <p:sp>
        <p:nvSpPr>
          <p:cNvPr id="3" name="Rectangle 2"/>
          <p:cNvSpPr/>
          <p:nvPr/>
        </p:nvSpPr>
        <p:spPr>
          <a:xfrm>
            <a:off x="539551" y="1757775"/>
            <a:ext cx="8375823" cy="4524315"/>
          </a:xfrm>
          <a:prstGeom prst="rect">
            <a:avLst/>
          </a:prstGeom>
        </p:spPr>
        <p:txBody>
          <a:bodyPr wrap="square">
            <a:spAutoFit/>
          </a:bodyPr>
          <a:lstStyle/>
          <a:p>
            <a:r>
              <a:rPr lang="fr-FR" sz="2400" dirty="0"/>
              <a:t>But : être certain que la zone de travail est bien située</a:t>
            </a:r>
          </a:p>
          <a:p>
            <a:r>
              <a:rPr lang="fr-FR" sz="2400" dirty="0"/>
              <a:t>sur l’ouvrage mis hors tension</a:t>
            </a:r>
          </a:p>
          <a:p>
            <a:r>
              <a:rPr lang="fr-FR" sz="2400" dirty="0"/>
              <a:t>- Connaissance géographique des lieux</a:t>
            </a:r>
          </a:p>
          <a:p>
            <a:r>
              <a:rPr lang="fr-FR" sz="2400" dirty="0"/>
              <a:t>- Consultation des plans et schémas</a:t>
            </a:r>
          </a:p>
          <a:p>
            <a:pPr marL="342900" indent="-342900">
              <a:buFontTx/>
              <a:buChar char="-"/>
            </a:pPr>
            <a:r>
              <a:rPr lang="fr-FR" sz="2400" dirty="0" smtClean="0"/>
              <a:t>Connaissance </a:t>
            </a:r>
            <a:r>
              <a:rPr lang="fr-FR" sz="2400" dirty="0"/>
              <a:t>des ouvrages et </a:t>
            </a:r>
            <a:endParaRPr lang="fr-FR" sz="2400" dirty="0" smtClean="0"/>
          </a:p>
          <a:p>
            <a:r>
              <a:rPr lang="fr-FR" sz="2400" dirty="0" smtClean="0"/>
              <a:t>     de </a:t>
            </a:r>
            <a:r>
              <a:rPr lang="fr-FR" sz="2400" dirty="0"/>
              <a:t>leurs caractéristiques</a:t>
            </a:r>
          </a:p>
          <a:p>
            <a:pPr marL="342900" indent="-342900">
              <a:buFontTx/>
              <a:buChar char="-"/>
            </a:pPr>
            <a:r>
              <a:rPr lang="fr-FR" sz="2400" dirty="0" smtClean="0"/>
              <a:t>Exploitation </a:t>
            </a:r>
            <a:r>
              <a:rPr lang="fr-FR" sz="2400" dirty="0"/>
              <a:t>des pancartes </a:t>
            </a:r>
            <a:endParaRPr lang="fr-FR" sz="2400" dirty="0" smtClean="0"/>
          </a:p>
          <a:p>
            <a:r>
              <a:rPr lang="fr-FR" sz="2400" dirty="0" smtClean="0"/>
              <a:t>     et </a:t>
            </a:r>
            <a:r>
              <a:rPr lang="fr-FR" sz="2400" dirty="0"/>
              <a:t>des </a:t>
            </a:r>
            <a:r>
              <a:rPr lang="fr-FR" sz="2400" dirty="0" smtClean="0"/>
              <a:t>repères</a:t>
            </a:r>
          </a:p>
          <a:p>
            <a:endParaRPr lang="fr-FR" sz="2400" dirty="0"/>
          </a:p>
          <a:p>
            <a:pPr marL="342900" indent="-342900" algn="just">
              <a:buFontTx/>
              <a:buChar char="-"/>
            </a:pPr>
            <a:r>
              <a:rPr lang="fr-FR" sz="2400" dirty="0" smtClean="0"/>
              <a:t>Identification </a:t>
            </a:r>
            <a:r>
              <a:rPr lang="fr-FR" sz="2400" dirty="0"/>
              <a:t>visuelle, </a:t>
            </a:r>
            <a:r>
              <a:rPr lang="fr-FR" sz="2400" dirty="0" smtClean="0"/>
              <a:t>surtout </a:t>
            </a:r>
            <a:r>
              <a:rPr lang="fr-FR" sz="2400" dirty="0"/>
              <a:t>utile quand il est difficile pour les opérateurs de suivre visuellement les canalisations séparées et </a:t>
            </a:r>
            <a:r>
              <a:rPr lang="fr-FR" sz="2400" dirty="0" smtClean="0"/>
              <a:t>condamnées.</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450684"/>
            <a:ext cx="2543175" cy="2390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25865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opérations de la </a:t>
            </a:r>
            <a:r>
              <a:rPr lang="fr-FR" dirty="0" smtClean="0"/>
              <a:t>consignation</a:t>
            </a:r>
            <a:br>
              <a:rPr lang="fr-FR" dirty="0" smtClean="0"/>
            </a:br>
            <a:r>
              <a:rPr lang="fr-FR" dirty="0"/>
              <a:t>Vérification d'absence de tension</a:t>
            </a:r>
          </a:p>
        </p:txBody>
      </p:sp>
      <p:sp>
        <p:nvSpPr>
          <p:cNvPr id="3" name="Rectangle 2"/>
          <p:cNvSpPr/>
          <p:nvPr/>
        </p:nvSpPr>
        <p:spPr>
          <a:xfrm>
            <a:off x="467544" y="1921297"/>
            <a:ext cx="6336704" cy="2308324"/>
          </a:xfrm>
          <a:prstGeom prst="rect">
            <a:avLst/>
          </a:prstGeom>
        </p:spPr>
        <p:txBody>
          <a:bodyPr wrap="square">
            <a:spAutoFit/>
          </a:bodyPr>
          <a:lstStyle/>
          <a:p>
            <a:pPr algn="just"/>
            <a:r>
              <a:rPr lang="fr-FR" sz="2400" dirty="0"/>
              <a:t>L</a:t>
            </a:r>
            <a:r>
              <a:rPr lang="fr-FR" sz="2400" dirty="0" smtClean="0"/>
              <a:t>a vérification d'absence de tension (VAT), doit être effectuée sur chacun des conducteurs actifs, y compris le neutre, à l'aide d'un </a:t>
            </a:r>
            <a:r>
              <a:rPr lang="fr-FR" sz="2400" b="1" dirty="0" smtClean="0"/>
              <a:t>dispositif de vérification d’absence de tension normalisé </a:t>
            </a:r>
            <a:r>
              <a:rPr lang="fr-FR" sz="2400" dirty="0" smtClean="0"/>
              <a:t>et spécialement conçu à cet effet.</a:t>
            </a:r>
            <a:endParaRPr lang="fr-FR" dirty="0"/>
          </a:p>
        </p:txBody>
      </p:sp>
      <p:pic>
        <p:nvPicPr>
          <p:cNvPr id="4098" name="Picture 2" descr="http://www.habilitation-electrique.org/Cours/V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484784"/>
            <a:ext cx="1905000" cy="318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8273" y="4941168"/>
            <a:ext cx="7056784" cy="369332"/>
          </a:xfrm>
          <a:prstGeom prst="rect">
            <a:avLst/>
          </a:prstGeom>
        </p:spPr>
        <p:txBody>
          <a:bodyPr wrap="square">
            <a:spAutoFit/>
          </a:bodyPr>
          <a:lstStyle/>
          <a:p>
            <a:r>
              <a:rPr lang="fr-FR" b="1" dirty="0"/>
              <a:t>Détecteurs basse tension : 0 à 1kV (norme NF EN 61243-3)</a:t>
            </a:r>
            <a:endParaRPr lang="fr-FR" dirty="0"/>
          </a:p>
        </p:txBody>
      </p:sp>
    </p:spTree>
    <p:extLst>
      <p:ext uri="{BB962C8B-B14F-4D97-AF65-F5344CB8AC3E}">
        <p14:creationId xmlns:p14="http://schemas.microsoft.com/office/powerpoint/2010/main" val="2520446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opérations de la </a:t>
            </a:r>
            <a:r>
              <a:rPr lang="fr-FR" dirty="0" smtClean="0"/>
              <a:t>consignation</a:t>
            </a:r>
            <a:br>
              <a:rPr lang="fr-FR" dirty="0" smtClean="0"/>
            </a:br>
            <a:r>
              <a:rPr lang="fr-FR" dirty="0" smtClean="0"/>
              <a:t>Mise à la terre et en court-circuit</a:t>
            </a:r>
            <a:endParaRPr lang="fr-FR" dirty="0"/>
          </a:p>
        </p:txBody>
      </p:sp>
      <p:sp>
        <p:nvSpPr>
          <p:cNvPr id="3" name="Rectangle 2"/>
          <p:cNvSpPr/>
          <p:nvPr/>
        </p:nvSpPr>
        <p:spPr>
          <a:xfrm>
            <a:off x="467544" y="1412776"/>
            <a:ext cx="6336704" cy="3170099"/>
          </a:xfrm>
          <a:prstGeom prst="rect">
            <a:avLst/>
          </a:prstGeom>
        </p:spPr>
        <p:txBody>
          <a:bodyPr wrap="square">
            <a:spAutoFit/>
          </a:bodyPr>
          <a:lstStyle/>
          <a:p>
            <a:pPr algn="just"/>
            <a:r>
              <a:rPr lang="fr-FR" sz="2000" dirty="0"/>
              <a:t>L</a:t>
            </a:r>
            <a:r>
              <a:rPr lang="fr-FR" sz="2000" dirty="0" smtClean="0"/>
              <a:t>a mise a la terre et en court-circuit (MALT/CC), réalisée immédiatement après la vérification d'absence de tension, est le plus sûr moyen d'assurer la protection des personnes.</a:t>
            </a:r>
          </a:p>
          <a:p>
            <a:pPr algn="just"/>
            <a:endParaRPr lang="fr-FR" sz="2000" dirty="0" smtClean="0"/>
          </a:p>
          <a:p>
            <a:pPr algn="just"/>
            <a:r>
              <a:rPr lang="fr-FR" sz="2000" dirty="0"/>
              <a:t>E</a:t>
            </a:r>
            <a:r>
              <a:rPr lang="fr-FR" sz="2000" dirty="0" smtClean="0"/>
              <a:t>lle permet de se prémunir contre les réalimentations éventuelles de tension par l’amont ou l’aval ou par des sources autonomes. elle participe aussi à la protection contre les effets de l’induction magnétique et du couplage capacitif.</a:t>
            </a:r>
            <a:endParaRPr lang="fr-FR" sz="1600" dirty="0"/>
          </a:p>
        </p:txBody>
      </p:sp>
      <p:sp>
        <p:nvSpPr>
          <p:cNvPr id="4" name="Rectangle 3"/>
          <p:cNvSpPr/>
          <p:nvPr/>
        </p:nvSpPr>
        <p:spPr>
          <a:xfrm>
            <a:off x="323528" y="4797152"/>
            <a:ext cx="648072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Non</a:t>
            </a:r>
            <a:r>
              <a:rPr lang="fr-FR" b="1" dirty="0" smtClean="0"/>
              <a:t> obligatoire </a:t>
            </a:r>
            <a:r>
              <a:rPr lang="fr-FR" dirty="0" smtClean="0"/>
              <a:t>en Basse Tension sauf</a:t>
            </a:r>
            <a:r>
              <a:rPr lang="fr-FR" b="1" dirty="0" smtClean="0"/>
              <a:t> :</a:t>
            </a:r>
          </a:p>
          <a:p>
            <a:pPr lvl="3"/>
            <a:r>
              <a:rPr lang="fr-FR" b="1" i="1" dirty="0" smtClean="0"/>
              <a:t>- Risque </a:t>
            </a:r>
            <a:r>
              <a:rPr lang="fr-FR" b="1" i="1" dirty="0"/>
              <a:t>de tension induite</a:t>
            </a:r>
            <a:endParaRPr lang="fr-FR" dirty="0"/>
          </a:p>
          <a:p>
            <a:pPr lvl="3"/>
            <a:r>
              <a:rPr lang="fr-FR" b="1" i="1" dirty="0"/>
              <a:t>- Présence de condensateurs</a:t>
            </a:r>
            <a:endParaRPr lang="fr-FR" dirty="0"/>
          </a:p>
          <a:p>
            <a:pPr lvl="3"/>
            <a:r>
              <a:rPr lang="fr-FR" b="1" i="1" dirty="0"/>
              <a:t>- Présence de câbles de grande longueur</a:t>
            </a:r>
            <a:endParaRPr lang="fr-FR" dirty="0"/>
          </a:p>
          <a:p>
            <a:pPr lvl="3"/>
            <a:r>
              <a:rPr lang="fr-FR" b="1" i="1" dirty="0"/>
              <a:t>- Risque de réalimentation</a:t>
            </a:r>
            <a:endParaRPr lang="fr-FR" dirty="0"/>
          </a:p>
          <a:p>
            <a:endParaRPr lang="fr-FR" dirty="0"/>
          </a:p>
        </p:txBody>
      </p:sp>
      <p:pic>
        <p:nvPicPr>
          <p:cNvPr id="5122" name="Picture 2" descr="https://encrypted-tbn3.gstatic.com/images?q=tbn:ANd9GcRr6H_UWqYumbVLykq6sfrBQx76aYxUU63ftcbbbcrVOVtl6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197216"/>
            <a:ext cx="2060669" cy="339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4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579296" cy="1054100"/>
          </a:xfrm>
        </p:spPr>
        <p:txBody>
          <a:bodyPr/>
          <a:lstStyle/>
          <a:p>
            <a:r>
              <a:rPr lang="fr-FR" dirty="0" smtClean="0"/>
              <a:t>B2 – H2: Rôle </a:t>
            </a:r>
            <a:r>
              <a:rPr lang="fr-FR" dirty="0"/>
              <a:t>du chargé de travaux</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91019"/>
            <a:ext cx="1724025" cy="119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467544" y="1268760"/>
            <a:ext cx="30732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solidFill>
                  <a:schemeClr val="accent2">
                    <a:lumMod val="60000"/>
                    <a:lumOff val="40000"/>
                  </a:schemeClr>
                </a:solidFill>
              </a:rPr>
              <a:t>Habilitation </a:t>
            </a:r>
            <a:r>
              <a:rPr lang="fr-FR" sz="2400" b="1" dirty="0" smtClean="0">
                <a:solidFill>
                  <a:schemeClr val="accent2">
                    <a:lumMod val="60000"/>
                    <a:lumOff val="40000"/>
                  </a:schemeClr>
                </a:solidFill>
              </a:rPr>
              <a:t>B2 – H2</a:t>
            </a:r>
            <a:endParaRPr lang="fr-FR" sz="2400" b="1" dirty="0">
              <a:solidFill>
                <a:schemeClr val="accent2">
                  <a:lumMod val="60000"/>
                  <a:lumOff val="40000"/>
                </a:schemeClr>
              </a:solidFill>
            </a:endParaRPr>
          </a:p>
        </p:txBody>
      </p:sp>
      <p:sp>
        <p:nvSpPr>
          <p:cNvPr id="3" name="Espace réservé du texte 2"/>
          <p:cNvSpPr>
            <a:spLocks noGrp="1"/>
          </p:cNvSpPr>
          <p:nvPr>
            <p:ph type="body" idx="1"/>
          </p:nvPr>
        </p:nvSpPr>
        <p:spPr>
          <a:xfrm>
            <a:off x="514697" y="1772816"/>
            <a:ext cx="8229600" cy="4525963"/>
          </a:xfrm>
        </p:spPr>
        <p:txBody>
          <a:bodyPr/>
          <a:lstStyle/>
          <a:p>
            <a:pPr marL="0" indent="0">
              <a:buNone/>
            </a:pPr>
            <a:r>
              <a:rPr lang="fr-FR" sz="1800" b="1" dirty="0" smtClean="0"/>
              <a:t>Avant les travaux</a:t>
            </a:r>
            <a:endParaRPr lang="fr-FR" sz="1800" b="1" dirty="0"/>
          </a:p>
          <a:p>
            <a:r>
              <a:rPr lang="fr-FR" sz="1800" dirty="0" smtClean="0"/>
              <a:t>Analyse </a:t>
            </a:r>
            <a:r>
              <a:rPr lang="fr-FR" sz="1800" dirty="0"/>
              <a:t>des risques </a:t>
            </a:r>
            <a:r>
              <a:rPr lang="fr-FR" sz="1800" dirty="0" smtClean="0"/>
              <a:t>et conditions d’environnement </a:t>
            </a:r>
          </a:p>
          <a:p>
            <a:r>
              <a:rPr lang="fr-FR" sz="1800" dirty="0" smtClean="0"/>
              <a:t>Recevoir </a:t>
            </a:r>
            <a:r>
              <a:rPr lang="fr-FR" sz="1800" dirty="0"/>
              <a:t>et signer l’attestation de </a:t>
            </a:r>
            <a:r>
              <a:rPr lang="fr-FR" sz="1800" dirty="0" smtClean="0"/>
              <a:t>consignation</a:t>
            </a:r>
          </a:p>
          <a:p>
            <a:r>
              <a:rPr lang="fr-FR" sz="1800" dirty="0" smtClean="0"/>
              <a:t>S’assurer de l’</a:t>
            </a:r>
            <a:r>
              <a:rPr lang="fr-FR" sz="1800" dirty="0" err="1" smtClean="0"/>
              <a:t>équipotentialité</a:t>
            </a:r>
            <a:r>
              <a:rPr lang="fr-FR" sz="1800" dirty="0" smtClean="0"/>
              <a:t>, baliser la zone de travail</a:t>
            </a:r>
          </a:p>
          <a:p>
            <a:r>
              <a:rPr lang="fr-FR" sz="1800" b="1" dirty="0" smtClean="0">
                <a:solidFill>
                  <a:srgbClr val="FF0000"/>
                </a:solidFill>
              </a:rPr>
              <a:t>Vérifier l’absence de tension</a:t>
            </a:r>
          </a:p>
          <a:p>
            <a:pPr marL="0" indent="0">
              <a:buNone/>
            </a:pPr>
            <a:r>
              <a:rPr lang="fr-FR" sz="1800" b="1" dirty="0"/>
              <a:t>Pendant les travaux</a:t>
            </a:r>
          </a:p>
          <a:p>
            <a:r>
              <a:rPr lang="fr-FR" sz="1800" dirty="0"/>
              <a:t>veiller à l'application des mesures de </a:t>
            </a:r>
            <a:r>
              <a:rPr lang="fr-FR" sz="1800" dirty="0" smtClean="0"/>
              <a:t>sécurité</a:t>
            </a:r>
          </a:p>
          <a:p>
            <a:r>
              <a:rPr lang="fr-FR" sz="1800" dirty="0"/>
              <a:t>veiller au bon emploi de l'outillage et du matériel de </a:t>
            </a:r>
            <a:r>
              <a:rPr lang="fr-FR" sz="1800" dirty="0" smtClean="0"/>
              <a:t>sécurité</a:t>
            </a:r>
            <a:endParaRPr lang="fr-FR" sz="1800" dirty="0"/>
          </a:p>
          <a:p>
            <a:pPr marL="0" indent="0">
              <a:buNone/>
            </a:pPr>
            <a:r>
              <a:rPr lang="fr-FR" sz="1800" b="1" dirty="0"/>
              <a:t>En fin de </a:t>
            </a:r>
            <a:r>
              <a:rPr lang="fr-FR" sz="1800" b="1" dirty="0" smtClean="0"/>
              <a:t>travaux</a:t>
            </a:r>
          </a:p>
          <a:p>
            <a:r>
              <a:rPr lang="fr-FR" sz="1800" dirty="0"/>
              <a:t>s'assurer de la bonne exécution du travail et de l'enlèvement de tous les </a:t>
            </a:r>
            <a:r>
              <a:rPr lang="fr-FR" sz="1800" dirty="0" smtClean="0"/>
              <a:t>outils</a:t>
            </a:r>
          </a:p>
          <a:p>
            <a:r>
              <a:rPr lang="fr-FR" sz="1800" dirty="0"/>
              <a:t>procéder à l'enlèvement des </a:t>
            </a:r>
            <a:r>
              <a:rPr lang="fr-FR" sz="1800" dirty="0" smtClean="0"/>
              <a:t>équipements de mise a la terre et en court-circuit </a:t>
            </a:r>
            <a:r>
              <a:rPr lang="fr-FR" sz="1800" dirty="0"/>
              <a:t>et </a:t>
            </a:r>
            <a:r>
              <a:rPr lang="fr-FR" sz="1800" dirty="0" smtClean="0"/>
              <a:t>des dispositifs d’</a:t>
            </a:r>
            <a:r>
              <a:rPr lang="fr-FR" sz="1800" dirty="0" err="1" smtClean="0"/>
              <a:t>équipotentialité</a:t>
            </a:r>
            <a:endParaRPr lang="fr-FR" sz="1800" dirty="0" smtClean="0"/>
          </a:p>
          <a:p>
            <a:r>
              <a:rPr lang="fr-FR" sz="1800" dirty="0"/>
              <a:t>remettre au </a:t>
            </a:r>
            <a:r>
              <a:rPr lang="fr-FR" sz="1800" dirty="0" smtClean="0"/>
              <a:t>chargé de consignation l'avis de fin de travail</a:t>
            </a:r>
            <a:endParaRPr lang="fr-FR" sz="1800" b="1" dirty="0" smtClean="0"/>
          </a:p>
          <a:p>
            <a:pPr marL="0" indent="0">
              <a:buNone/>
            </a:pPr>
            <a:endParaRPr lang="fr-FR" sz="1800" dirty="0">
              <a:solidFill>
                <a:srgbClr val="FF0000"/>
              </a:solidFill>
            </a:endParaRPr>
          </a:p>
        </p:txBody>
      </p:sp>
    </p:spTree>
    <p:extLst>
      <p:ext uri="{BB962C8B-B14F-4D97-AF65-F5344CB8AC3E}">
        <p14:creationId xmlns:p14="http://schemas.microsoft.com/office/powerpoint/2010/main" val="752728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wave">
  <a:themeElements>
    <a:clrScheme name="Bluewave 16">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66CC"/>
      </a:hlink>
      <a:folHlink>
        <a:srgbClr val="8396B7"/>
      </a:folHlink>
    </a:clrScheme>
    <a:fontScheme name="Bluewa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w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w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w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w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w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w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w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w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w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w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w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w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wav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wave 14">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wave 15">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89D8"/>
        </a:hlink>
        <a:folHlink>
          <a:srgbClr val="8396B7"/>
        </a:folHlink>
      </a:clrScheme>
      <a:clrMap bg1="lt1" tx1="dk1" bg2="lt2" tx2="dk2" accent1="accent1" accent2="accent2" accent3="accent3" accent4="accent4" accent5="accent5" accent6="accent6" hlink="hlink" folHlink="folHlink"/>
    </a:extraClrScheme>
    <a:extraClrScheme>
      <a:clrScheme name="Bluewave 16">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66CC"/>
        </a:hlink>
        <a:folHlink>
          <a:srgbClr val="8396B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3067</Words>
  <Application>Microsoft Office PowerPoint</Application>
  <PresentationFormat>Affichage à l'écran (4:3)</PresentationFormat>
  <Paragraphs>429</Paragraphs>
  <Slides>30</Slides>
  <Notes>21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Bluewave</vt:lpstr>
      <vt:lpstr>OPÉRATIONS  DANS L'ENVIRONNEMENT</vt:lpstr>
      <vt:lpstr>BC, HC : Opérations de consignation</vt:lpstr>
      <vt:lpstr>Les opérations de la consignation</vt:lpstr>
      <vt:lpstr>Les opérations de la consignation La séparation</vt:lpstr>
      <vt:lpstr>Les opérations de la consignation La condamnation</vt:lpstr>
      <vt:lpstr>Les opérations de la consignation Identification de l’ouvrage</vt:lpstr>
      <vt:lpstr>Les opérations de la consignation Vérification d'absence de tension</vt:lpstr>
      <vt:lpstr>Les opérations de la consignation Mise à la terre et en court-circuit</vt:lpstr>
      <vt:lpstr>B2 – H2: Rôle du chargé de travaux</vt:lpstr>
      <vt:lpstr>B2 – H2: Rôle du chargé de travaux</vt:lpstr>
      <vt:lpstr>B2 : Rôle du chargé de travaux</vt:lpstr>
      <vt:lpstr>B1 – H1  Exécutant</vt:lpstr>
      <vt:lpstr>Opérations spécifiques</vt:lpstr>
      <vt:lpstr>BR : Interventions BT générales</vt:lpstr>
      <vt:lpstr>BS : Interventions BT élémentaires</vt:lpstr>
      <vt:lpstr>BE - Opérations spécifiques : Essais</vt:lpstr>
      <vt:lpstr>BE - Opérations spécifiques : Mesurage</vt:lpstr>
      <vt:lpstr>BE - Opérations spécifiques : Vérification</vt:lpstr>
      <vt:lpstr>BE - Opérations spécifiques : Manœuvre</vt:lpstr>
      <vt:lpstr>Compétences pour la BT</vt:lpstr>
      <vt:lpstr>Opérations particulières Installations photovoltaïques</vt:lpstr>
      <vt:lpstr>Opérations particulières Installations photovoltaïques</vt:lpstr>
      <vt:lpstr>QUI PEUT REMPLACER  un fusible en BTA ou réarmer une protection ?</vt:lpstr>
      <vt:lpstr>Remplacement de fusibles BT</vt:lpstr>
      <vt:lpstr>Remplacement de lampes  et d’accessoires</vt:lpstr>
      <vt:lpstr>Les batteries et accumulateurs</vt:lpstr>
      <vt:lpstr>Opérations dans les zones présentant un risque d’explosion</vt:lpstr>
      <vt:lpstr>Enceintes exigües</vt:lpstr>
      <vt:lpstr>Transformateurs de courant</vt:lpstr>
      <vt:lpstr>Matériels alimentés en BT et TBT comportant des circuits 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OPÉRATIONS  DANS L'ENVIRONNEMENT</dc:title>
  <dc:creator>RNR STI</dc:creator>
  <cp:lastModifiedBy>RNR STI</cp:lastModifiedBy>
  <cp:revision>57</cp:revision>
  <dcterms:created xsi:type="dcterms:W3CDTF">2013-09-05T14:21:53Z</dcterms:created>
  <dcterms:modified xsi:type="dcterms:W3CDTF">2013-10-10T08:50:14Z</dcterms:modified>
</cp:coreProperties>
</file>