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sldIdLst>
    <p:sldId id="264" r:id="rId3"/>
    <p:sldId id="275" r:id="rId4"/>
    <p:sldId id="270" r:id="rId5"/>
    <p:sldId id="271" r:id="rId6"/>
    <p:sldId id="272" r:id="rId7"/>
    <p:sldId id="273" r:id="rId8"/>
    <p:sldId id="274" r:id="rId9"/>
    <p:sldId id="265" r:id="rId10"/>
    <p:sldId id="268" r:id="rId11"/>
    <p:sldId id="257" r:id="rId12"/>
    <p:sldId id="266" r:id="rId13"/>
    <p:sldId id="267" r:id="rId14"/>
    <p:sldId id="258" r:id="rId15"/>
    <p:sldId id="259" r:id="rId16"/>
    <p:sldId id="260" r:id="rId17"/>
    <p:sldId id="269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F12AB-3DF2-4B47-A40B-6444B2E80281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AC157-DCE3-458D-BD92-B2C357FE80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rs.fr/accueil/produits/mediatheque/doc/outils.html?refINRS=outil3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rs.fr/accueil/produits/mediatheque/doc/outils.html?refINRS=outil3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Voir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RÉFÉRENTIEL DE FORMATION À LA PRÉVENTION DES RISQUES D’ORIGINE ÉLECTRIQUE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9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http://www.inrs.fr/accueil/produits/mediatheque/doc/outils.html?refINRS=outil31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03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>
                <a:hlinkClick r:id="rId3"/>
              </a:rPr>
              <a:t>http://www.inrs.fr/accueil/produits/mediatheque/doc/outils.html?refINRS=outil31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4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7319"/>
            <a:ext cx="5027613" cy="3845705"/>
          </a:xfrm>
          <a:ln/>
        </p:spPr>
        <p:txBody>
          <a:bodyPr lIns="88753" tIns="44376" rIns="88753" bIns="44376"/>
          <a:lstStyle/>
          <a:p>
            <a:endParaRPr lang="fr-FR"/>
          </a:p>
        </p:txBody>
      </p:sp>
      <p:sp>
        <p:nvSpPr>
          <p:cNvPr id="216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6260" y="795686"/>
            <a:ext cx="5003948" cy="3205435"/>
          </a:xfrm>
          <a:ln w="12700"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NFC 18 -510 </a:t>
            </a:r>
            <a:r>
              <a:rPr lang="fr-FR" dirty="0" err="1" smtClean="0"/>
              <a:t>Chap</a:t>
            </a:r>
            <a:r>
              <a:rPr lang="fr-FR" dirty="0" smtClean="0"/>
              <a:t> 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3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Événement dangereux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(EN1050) :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événement capable de provoquer un dommage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cadre des situations de voisinage renforcé, l’événement dangereux est le contact avec une pièce nue sous tension.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Danger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(décret n° 2001-1016 du 5 novembre 2001) 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propriété ou capacité intrinsèque d’un équipement,</a:t>
            </a:r>
          </a:p>
          <a:p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d’une substance, d’une méthode de travail, de causer un dommage pour la santé des travailleurs.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55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Événement dangereux </a:t>
            </a:r>
            <a:r>
              <a:rPr lang="fr-FR" dirty="0" smtClean="0"/>
              <a:t>(EN1050) : événement capable de provoquer un dommage Dans le cadre des situations de voisinage renforcé, l’événement dangereux est le contact avec une pièce nue sous tension.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91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 les bases de l’habilitation ne sont pas encore posées d’où des</a:t>
            </a:r>
            <a:r>
              <a:rPr lang="fr-FR" baseline="0" dirty="0" smtClean="0"/>
              <a:t> termes non techniques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5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NFC 18 510 </a:t>
            </a:r>
            <a:r>
              <a:rPr lang="fr-FR" dirty="0" err="1" smtClean="0"/>
              <a:t>chap</a:t>
            </a:r>
            <a:r>
              <a:rPr lang="fr-FR" dirty="0" smtClean="0"/>
              <a:t> 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77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NFC 18 -510 </a:t>
            </a:r>
            <a:r>
              <a:rPr lang="fr-FR" dirty="0" err="1" smtClean="0"/>
              <a:t>Chap</a:t>
            </a:r>
            <a:r>
              <a:rPr lang="fr-FR" smtClean="0"/>
              <a:t> 13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7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500" dirty="0" smtClean="0"/>
              <a:t>Cas particuliers:</a:t>
            </a:r>
          </a:p>
          <a:p>
            <a:pPr lvl="1"/>
            <a:r>
              <a:rPr lang="fr-FR" sz="2200" dirty="0" smtClean="0"/>
              <a:t>SNCF, EDF,...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C157-DCE3-458D-BD92-B2C357FE80C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5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7319"/>
            <a:ext cx="5027613" cy="3845705"/>
          </a:xfrm>
          <a:ln/>
        </p:spPr>
        <p:txBody>
          <a:bodyPr lIns="88753" tIns="44376" rIns="88753" bIns="44376"/>
          <a:lstStyle/>
          <a:p>
            <a:endParaRPr lang="fr-FR"/>
          </a:p>
        </p:txBody>
      </p:sp>
      <p:sp>
        <p:nvSpPr>
          <p:cNvPr id="210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5338"/>
            <a:ext cx="4275137" cy="3205162"/>
          </a:xfrm>
          <a:ln w="12700"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7319"/>
            <a:ext cx="5027613" cy="3845705"/>
          </a:xfrm>
          <a:ln/>
        </p:spPr>
        <p:txBody>
          <a:bodyPr lIns="88753" tIns="44376" rIns="88753" bIns="44376"/>
          <a:lstStyle/>
          <a:p>
            <a:endParaRPr lang="fr-FR"/>
          </a:p>
        </p:txBody>
      </p:sp>
      <p:sp>
        <p:nvSpPr>
          <p:cNvPr id="212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5338"/>
            <a:ext cx="4275137" cy="3205162"/>
          </a:xfrm>
          <a:ln w="12700"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B785-D5AB-4B70-830F-9F0233C72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1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A3AE-36E6-45ED-9740-175EC22F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13AD-9918-4372-95CA-D6BCABCB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93407-F3B0-4874-A70D-737B86CBB1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55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205" y="609600"/>
            <a:ext cx="717159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21374" y="2019300"/>
            <a:ext cx="3480288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2339" y="2019300"/>
            <a:ext cx="3480289" cy="4038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100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B785-D5AB-4B70-830F-9F0233C720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7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54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6982-40A9-48B0-8721-57950BAF3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2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858B-E2E2-4769-9CF9-F792E716A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55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0740-AF0C-4513-8FCA-63B516760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7BD8-914F-4F2B-BE64-F5F59E668C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DE7E-72E2-4326-A2DB-9312EBABD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4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541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6982-40A9-48B0-8721-57950BAF3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2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4A5D-77B4-4C93-B114-49D691B26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3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B1DE-A0BD-429B-A866-87BA4BC18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4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6F1F-1E0D-4313-8843-E4EF1F081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74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A3AE-36E6-45ED-9740-175EC22F6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4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17463"/>
            <a:ext cx="2057400" cy="5956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7463"/>
            <a:ext cx="6019800" cy="5956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13AD-9918-4372-95CA-D6BCABCB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93407-F3B0-4874-A70D-737B86CBB1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5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205" y="609600"/>
            <a:ext cx="717159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21374" y="2019300"/>
            <a:ext cx="3480288" cy="4038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2339" y="2019300"/>
            <a:ext cx="3480289" cy="40386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4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858B-E2E2-4769-9CF9-F792E716A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0740-AF0C-4513-8FCA-63B5167609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7BD8-914F-4F2B-BE64-F5F59E668C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DE7E-72E2-4326-A2DB-9312EBABD9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8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4A5D-77B4-4C93-B114-49D691B26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B1DE-A0BD-429B-A866-87BA4BC184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3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6F1F-1E0D-4313-8843-E4EF1F081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lat_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38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93407-F3B0-4874-A70D-737B86CBB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lat_bl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38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93407-F3B0-4874-A70D-737B86CBB1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2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abien\Downloads\PlanInterventionSST\PlanInterventionSST.sw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0-PRE%20-%20SOMMAIRE.pptx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GÉNÉRAUX </a:t>
            </a:r>
            <a:br>
              <a:rPr lang="fr-FR" dirty="0" smtClean="0"/>
            </a:br>
            <a:r>
              <a:rPr lang="fr-FR" dirty="0" smtClean="0"/>
              <a:t>DE PRÉVENTION</a:t>
            </a:r>
            <a:endParaRPr lang="fr-FR" dirty="0"/>
          </a:p>
        </p:txBody>
      </p:sp>
      <p:sp>
        <p:nvSpPr>
          <p:cNvPr id="4" name="ZoneTexte 6"/>
          <p:cNvSpPr txBox="1"/>
          <p:nvPr/>
        </p:nvSpPr>
        <p:spPr>
          <a:xfrm>
            <a:off x="2627784" y="6106322"/>
            <a:ext cx="55446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000000"/>
                </a:solidFill>
              </a:rPr>
              <a:t>P</a:t>
            </a:r>
            <a:r>
              <a:rPr lang="fr-FR" sz="2400" dirty="0" smtClean="0">
                <a:solidFill>
                  <a:srgbClr val="000000"/>
                </a:solidFill>
              </a:rPr>
              <a:t>révention des risques électriques</a:t>
            </a:r>
            <a:endParaRPr lang="fr-FR" sz="2400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7" y="5964182"/>
            <a:ext cx="869985" cy="777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7945" y="184075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Il convient, préalablement à toute OPERATION, de procéder à une analyse du </a:t>
            </a:r>
            <a:r>
              <a:rPr lang="fr-FR" sz="2400" dirty="0" smtClean="0"/>
              <a:t>risque électrique</a:t>
            </a:r>
          </a:p>
          <a:p>
            <a:endParaRPr lang="fr-FR" sz="2400" dirty="0"/>
          </a:p>
          <a:p>
            <a:pPr algn="just"/>
            <a:r>
              <a:rPr lang="fr-FR" sz="2400" dirty="0"/>
              <a:t>L’analyse du risque électrique doit être conduite avant chaque PHASE DE TRAVAIL et </a:t>
            </a:r>
            <a:r>
              <a:rPr lang="fr-FR" sz="2400" dirty="0" smtClean="0"/>
              <a:t>s’appliquer à </a:t>
            </a:r>
            <a:r>
              <a:rPr lang="fr-FR" sz="2400" dirty="0"/>
              <a:t>la ZONE D’EVOLUTION des personnes et des outils pendant le travail.</a:t>
            </a:r>
          </a:p>
        </p:txBody>
      </p:sp>
    </p:spTree>
    <p:extLst>
      <p:ext uri="{BB962C8B-B14F-4D97-AF65-F5344CB8AC3E}">
        <p14:creationId xmlns:p14="http://schemas.microsoft.com/office/powerpoint/2010/main" val="26473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078" y="71438"/>
            <a:ext cx="8773170" cy="1054100"/>
          </a:xfrm>
        </p:spPr>
        <p:txBody>
          <a:bodyPr/>
          <a:lstStyle/>
          <a:p>
            <a:r>
              <a:rPr lang="fr-FR" dirty="0" smtClean="0"/>
              <a:t>Accidents sur ou près des ouvrages et installations électriques</a:t>
            </a:r>
            <a:endParaRPr 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1078" y="1368896"/>
            <a:ext cx="877317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fr-FR" sz="2700" dirty="0" smtClean="0"/>
              <a:t>La conduite à tenir en cas d'accident d'origine électrique est 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11760" y="2876337"/>
            <a:ext cx="5571231" cy="2192288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3200" dirty="0" smtClean="0"/>
              <a:t>P</a:t>
            </a:r>
            <a:r>
              <a:rPr lang="fr-FR" dirty="0" smtClean="0"/>
              <a:t>: protéger</a:t>
            </a:r>
          </a:p>
          <a:p>
            <a:r>
              <a:rPr lang="fr-FR" sz="3200" dirty="0" smtClean="0"/>
              <a:t>S</a:t>
            </a:r>
            <a:r>
              <a:rPr lang="fr-FR" dirty="0" smtClean="0"/>
              <a:t>: secourir</a:t>
            </a:r>
          </a:p>
          <a:p>
            <a:r>
              <a:rPr lang="fr-FR" sz="3200" dirty="0" smtClean="0"/>
              <a:t>A</a:t>
            </a:r>
            <a:r>
              <a:rPr lang="fr-FR" dirty="0" smtClean="0"/>
              <a:t>: alerter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3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Protéger</a:t>
            </a:r>
            <a:endParaRPr lang="fr-F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579418"/>
            <a:ext cx="8420100" cy="44958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500" dirty="0" smtClean="0"/>
              <a:t>But:</a:t>
            </a:r>
          </a:p>
          <a:p>
            <a:pPr lvl="1"/>
            <a:r>
              <a:rPr lang="fr-FR" sz="2200" dirty="0" smtClean="0"/>
              <a:t>soustraire  les personnes présentes et l'accidenté de tous conducteurs ou pièces sous tension </a:t>
            </a:r>
          </a:p>
          <a:p>
            <a:r>
              <a:rPr lang="fr-FR" sz="2500" dirty="0" smtClean="0"/>
              <a:t>Moyens:</a:t>
            </a:r>
          </a:p>
          <a:p>
            <a:pPr lvl="1"/>
            <a:r>
              <a:rPr lang="fr-FR" sz="2200" b="1" dirty="0" smtClean="0"/>
              <a:t>Avant toute chose: </a:t>
            </a:r>
            <a:r>
              <a:rPr lang="fr-FR" sz="2800" b="1" dirty="0" smtClean="0"/>
              <a:t>couper ou faire couper l'alimentation en énergie  électrique</a:t>
            </a:r>
          </a:p>
          <a:p>
            <a:pPr lvl="1"/>
            <a:r>
              <a:rPr lang="fr-FR" sz="2200" dirty="0" smtClean="0"/>
              <a:t>S'assurer que le remise sous tension ne pourra être effectuée</a:t>
            </a:r>
          </a:p>
        </p:txBody>
      </p:sp>
    </p:spTree>
    <p:extLst>
      <p:ext uri="{BB962C8B-B14F-4D97-AF65-F5344CB8AC3E}">
        <p14:creationId xmlns:p14="http://schemas.microsoft.com/office/powerpoint/2010/main" val="3281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Secourir</a:t>
            </a:r>
            <a:endParaRPr lang="fr-F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3568" y="2019300"/>
            <a:ext cx="7693025" cy="4038600"/>
          </a:xfrm>
          <a:prstGeom prst="rect">
            <a:avLst/>
          </a:prstGeom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But:</a:t>
            </a:r>
          </a:p>
          <a:p>
            <a:pPr lvl="1"/>
            <a:r>
              <a:rPr lang="fr-FR" sz="3000" dirty="0"/>
              <a:t>A</a:t>
            </a:r>
            <a:r>
              <a:rPr lang="fr-FR" sz="3000" dirty="0" smtClean="0"/>
              <a:t>ssister</a:t>
            </a:r>
            <a:r>
              <a:rPr lang="fr-FR" dirty="0" smtClean="0"/>
              <a:t> la victime dans l'attente de l'arrivée des secours</a:t>
            </a:r>
          </a:p>
          <a:p>
            <a:r>
              <a:rPr lang="fr-FR" dirty="0" smtClean="0"/>
              <a:t>Moyens:</a:t>
            </a:r>
          </a:p>
          <a:p>
            <a:pPr lvl="1"/>
            <a:r>
              <a:rPr lang="fr-FR" dirty="0" smtClean="0"/>
              <a:t>gestes enseignés lors des formations des secouristes, suivant le plan d'intervention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9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Alerter ( ou faire alerter)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374" y="1524000"/>
            <a:ext cx="7101254" cy="4876800"/>
          </a:xfrm>
          <a:ln/>
        </p:spPr>
        <p:txBody>
          <a:bodyPr/>
          <a:lstStyle/>
          <a:p>
            <a:r>
              <a:rPr lang="fr-FR" dirty="0"/>
              <a:t>But</a:t>
            </a:r>
          </a:p>
          <a:p>
            <a:pPr lvl="1"/>
            <a:r>
              <a:rPr lang="fr-FR" dirty="0"/>
              <a:t>prévenir les secours à l'aide d'un message d'alerte</a:t>
            </a:r>
          </a:p>
          <a:p>
            <a:r>
              <a:rPr lang="fr-FR" dirty="0"/>
              <a:t>Moyens</a:t>
            </a:r>
          </a:p>
          <a:p>
            <a:pPr lvl="1"/>
            <a:r>
              <a:rPr lang="fr-FR" dirty="0"/>
              <a:t>par téléphone :</a:t>
            </a:r>
          </a:p>
          <a:p>
            <a:pPr lvl="2"/>
            <a:r>
              <a:rPr lang="fr-FR" dirty="0"/>
              <a:t>les pompiers </a:t>
            </a:r>
            <a:r>
              <a:rPr lang="fr-FR" dirty="0" smtClean="0"/>
              <a:t>: 18</a:t>
            </a:r>
            <a:endParaRPr lang="fr-FR" dirty="0"/>
          </a:p>
          <a:p>
            <a:pPr lvl="2"/>
            <a:r>
              <a:rPr lang="fr-FR" dirty="0"/>
              <a:t>le </a:t>
            </a:r>
            <a:r>
              <a:rPr lang="fr-FR" dirty="0" smtClean="0"/>
              <a:t>Samu : 15</a:t>
            </a:r>
            <a:endParaRPr lang="fr-FR" dirty="0"/>
          </a:p>
          <a:p>
            <a:pPr lvl="2"/>
            <a:r>
              <a:rPr lang="fr-FR" dirty="0"/>
              <a:t>police </a:t>
            </a:r>
            <a:r>
              <a:rPr lang="fr-FR" dirty="0" smtClean="0"/>
              <a:t>secours: 17</a:t>
            </a:r>
            <a:endParaRPr lang="fr-FR" dirty="0"/>
          </a:p>
          <a:p>
            <a:pPr lvl="2"/>
            <a:r>
              <a:rPr lang="fr-FR" dirty="0"/>
              <a:t>un médecin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ar téléphone mobile : 112</a:t>
            </a:r>
            <a:endParaRPr lang="fr-FR" dirty="0"/>
          </a:p>
          <a:p>
            <a:pPr lvl="2"/>
            <a:r>
              <a:rPr lang="fr-FR" u="sng" dirty="0"/>
              <a:t>ou procédures particulières à un établissement </a:t>
            </a:r>
          </a:p>
        </p:txBody>
      </p:sp>
    </p:spTree>
    <p:extLst>
      <p:ext uri="{BB962C8B-B14F-4D97-AF65-F5344CB8AC3E}">
        <p14:creationId xmlns:p14="http://schemas.microsoft.com/office/powerpoint/2010/main" val="24507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Alerter </a:t>
            </a:r>
            <a:r>
              <a:rPr lang="fr-FR" dirty="0" smtClean="0"/>
              <a:t>(ou </a:t>
            </a:r>
            <a:r>
              <a:rPr lang="fr-FR" dirty="0"/>
              <a:t>faire alerter) 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374" y="1676400"/>
            <a:ext cx="7101254" cy="4724400"/>
          </a:xfrm>
          <a:ln/>
        </p:spPr>
        <p:txBody>
          <a:bodyPr/>
          <a:lstStyle/>
          <a:p>
            <a:r>
              <a:rPr lang="fr-FR" dirty="0"/>
              <a:t>Il est impératif de préciser:</a:t>
            </a:r>
          </a:p>
          <a:p>
            <a:pPr lvl="1"/>
            <a:r>
              <a:rPr lang="fr-FR" dirty="0"/>
              <a:t>le lieu précis</a:t>
            </a:r>
          </a:p>
          <a:p>
            <a:pPr lvl="1"/>
            <a:r>
              <a:rPr lang="fr-FR" dirty="0"/>
              <a:t>la nature de l'accident	</a:t>
            </a:r>
          </a:p>
          <a:p>
            <a:pPr lvl="1"/>
            <a:r>
              <a:rPr lang="fr-FR" dirty="0"/>
              <a:t>le nombre de victimes</a:t>
            </a:r>
          </a:p>
          <a:p>
            <a:pPr lvl="1"/>
            <a:r>
              <a:rPr lang="fr-FR" dirty="0"/>
              <a:t>l'état apparent des victimes</a:t>
            </a:r>
          </a:p>
          <a:p>
            <a:pPr lvl="1"/>
            <a:r>
              <a:rPr lang="fr-FR" dirty="0"/>
              <a:t>les risques particuliers et les moyens à mettre en œuvre</a:t>
            </a:r>
          </a:p>
          <a:p>
            <a:r>
              <a:rPr lang="fr-FR" dirty="0"/>
              <a:t>Ne jamais couper la communication le premier, attendre l'ordre du correspondant</a:t>
            </a:r>
          </a:p>
        </p:txBody>
      </p:sp>
    </p:spTree>
    <p:extLst>
      <p:ext uri="{BB962C8B-B14F-4D97-AF65-F5344CB8AC3E}">
        <p14:creationId xmlns:p14="http://schemas.microsoft.com/office/powerpoint/2010/main" val="243511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2"/>
          <p:cNvSpPr txBox="1">
            <a:spLocks noChangeArrowheads="1"/>
          </p:cNvSpPr>
          <p:nvPr/>
        </p:nvSpPr>
        <p:spPr bwMode="auto">
          <a:xfrm>
            <a:off x="517282" y="-34925"/>
            <a:ext cx="184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078" y="228600"/>
            <a:ext cx="7171592" cy="457200"/>
          </a:xfrm>
        </p:spPr>
        <p:txBody>
          <a:bodyPr/>
          <a:lstStyle/>
          <a:p>
            <a:r>
              <a:rPr lang="fr-FR" dirty="0"/>
              <a:t>Plan d’intervention du SST</a:t>
            </a:r>
          </a:p>
        </p:txBody>
      </p:sp>
      <p:pic>
        <p:nvPicPr>
          <p:cNvPr id="1046" name="Picture 22" descr="http://teformationprevention.fr/wp-content/uploads/pdssst6203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252520" cy="54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nInterventionSST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9632" y="1484784"/>
            <a:ext cx="6768752" cy="5076564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d’intervention du SST</a:t>
            </a: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261679" y="3839833"/>
            <a:ext cx="353975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Version animée </a:t>
            </a:r>
          </a:p>
          <a:p>
            <a:pPr algn="ctr"/>
            <a:r>
              <a:rPr lang="fr-FR" sz="2400" dirty="0" smtClean="0"/>
              <a:t>nécessitant Flash Player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3946"/>
            <a:ext cx="846188" cy="7069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97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prévention des brûlures, incendies et explosions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fr-FR" dirty="0"/>
              <a:t>Utilisation d'outils adaptés</a:t>
            </a:r>
          </a:p>
          <a:p>
            <a:r>
              <a:rPr lang="fr-FR" dirty="0"/>
              <a:t>Protéger les circuits de mesures contre les surintensités</a:t>
            </a:r>
          </a:p>
          <a:p>
            <a:r>
              <a:rPr lang="fr-FR" dirty="0"/>
              <a:t>Dispositifs à haut pouvoir de coupure</a:t>
            </a:r>
          </a:p>
          <a:p>
            <a:r>
              <a:rPr lang="fr-FR" dirty="0"/>
              <a:t>Lunettes ou écrans faciaux anti U.V.</a:t>
            </a:r>
          </a:p>
          <a:p>
            <a:r>
              <a:rPr lang="fr-FR" dirty="0"/>
              <a:t>Gants isolants adaptés à la tension</a:t>
            </a:r>
          </a:p>
        </p:txBody>
      </p:sp>
    </p:spTree>
    <p:extLst>
      <p:ext uri="{BB962C8B-B14F-4D97-AF65-F5344CB8AC3E}">
        <p14:creationId xmlns:p14="http://schemas.microsoft.com/office/powerpoint/2010/main" val="308515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DSCF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31" y="165735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3" name="AutoShape 3"/>
          <p:cNvSpPr>
            <a:spLocks noChangeArrowheads="1"/>
          </p:cNvSpPr>
          <p:nvPr/>
        </p:nvSpPr>
        <p:spPr bwMode="auto">
          <a:xfrm>
            <a:off x="5240216" y="3467100"/>
            <a:ext cx="3490546" cy="2305050"/>
          </a:xfrm>
          <a:prstGeom prst="wedgeEllipseCallout">
            <a:avLst>
              <a:gd name="adj1" fmla="val 83"/>
              <a:gd name="adj2" fmla="val -77412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21374" y="1600200"/>
            <a:ext cx="4007826" cy="3644900"/>
          </a:xfrm>
          <a:noFill/>
          <a:ln/>
        </p:spPr>
        <p:txBody>
          <a:bodyPr/>
          <a:lstStyle/>
          <a:p>
            <a:r>
              <a:rPr lang="fr-FR" sz="1800"/>
              <a:t>Mettre hors tension</a:t>
            </a:r>
          </a:p>
          <a:p>
            <a:r>
              <a:rPr lang="fr-FR" sz="1800"/>
              <a:t>Se munir des moyens de protection contre les gaz toxiques si nécessaire</a:t>
            </a:r>
          </a:p>
          <a:p>
            <a:r>
              <a:rPr lang="fr-FR" sz="1800"/>
              <a:t>fermer les portes et les fenêtres qui ne servent pas d ’exutoire à fumée.</a:t>
            </a:r>
          </a:p>
          <a:p>
            <a:r>
              <a:rPr lang="fr-FR" sz="1800"/>
              <a:t>Ouvrir les exutoires à fumée.</a:t>
            </a:r>
          </a:p>
          <a:p>
            <a:r>
              <a:rPr lang="fr-FR" sz="1800"/>
              <a:t>Combattre le feu. Vérifier la tension limite d ’utilisation des extincteurs</a:t>
            </a:r>
          </a:p>
          <a:p>
            <a:r>
              <a:rPr lang="fr-FR" sz="1800"/>
              <a:t>Assurer l ’évacuation des gaz après extinction du feu.</a:t>
            </a:r>
          </a:p>
        </p:txBody>
      </p:sp>
      <p:pic>
        <p:nvPicPr>
          <p:cNvPr id="353286" name="Picture 6" descr="DSCF0031"/>
          <p:cNvPicPr>
            <a:picLocks noChangeAspect="1" noChangeArrowheads="1"/>
          </p:cNvPicPr>
          <p:nvPr/>
        </p:nvPicPr>
        <p:blipFill>
          <a:blip r:embed="rId4" cstate="print">
            <a:lum bright="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31" y="37719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115888"/>
            <a:ext cx="9036496" cy="1143000"/>
          </a:xfrm>
        </p:spPr>
        <p:txBody>
          <a:bodyPr/>
          <a:lstStyle/>
          <a:p>
            <a:r>
              <a:rPr lang="fr-FR" dirty="0" smtClean="0"/>
              <a:t>Incendies sur ou près des ouvrages et installations électriques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6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5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4708" y="2133601"/>
            <a:ext cx="3203331" cy="3502025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05" y="116632"/>
            <a:ext cx="7171592" cy="1143000"/>
          </a:xfrm>
        </p:spPr>
        <p:txBody>
          <a:bodyPr/>
          <a:lstStyle/>
          <a:p>
            <a:r>
              <a:rPr lang="fr-FR" dirty="0" smtClean="0"/>
              <a:t>Utilisation des extincteurs</a:t>
            </a:r>
            <a:endParaRPr lang="fr-FR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853354" cy="4038600"/>
          </a:xfrm>
          <a:ln/>
        </p:spPr>
        <p:txBody>
          <a:bodyPr/>
          <a:lstStyle/>
          <a:p>
            <a:r>
              <a:rPr lang="fr-FR" sz="2500" b="1" dirty="0"/>
              <a:t>Vérifier la tension d ’utilisation maximum de l ’extincteur.</a:t>
            </a:r>
          </a:p>
          <a:p>
            <a:r>
              <a:rPr lang="fr-FR" sz="2500" b="1" dirty="0"/>
              <a:t>Entre l ’extincteur et le feu, maintenir:</a:t>
            </a:r>
          </a:p>
          <a:p>
            <a:pPr>
              <a:buFont typeface="Monotype Sorts" pitchFamily="2" charset="2"/>
              <a:buNone/>
            </a:pPr>
            <a:r>
              <a:rPr lang="fr-FR" sz="2500" b="1" dirty="0"/>
              <a:t>- 0,5 m minimum en BT (1000V)</a:t>
            </a:r>
          </a:p>
          <a:p>
            <a:pPr>
              <a:buFont typeface="Monotype Sorts" pitchFamily="2" charset="2"/>
              <a:buNone/>
            </a:pPr>
            <a:r>
              <a:rPr lang="fr-FR" sz="2500" b="1" dirty="0"/>
              <a:t>- 1m </a:t>
            </a:r>
            <a:r>
              <a:rPr lang="fr-FR" sz="2500" b="1" dirty="0" err="1"/>
              <a:t>jusqu</a:t>
            </a:r>
            <a:r>
              <a:rPr lang="fr-FR" sz="2500" b="1" dirty="0"/>
              <a:t> ’à 20kV</a:t>
            </a:r>
          </a:p>
          <a:p>
            <a:pPr>
              <a:buFont typeface="Monotype Sorts" pitchFamily="2" charset="2"/>
              <a:buNone/>
            </a:pPr>
            <a:r>
              <a:rPr lang="fr-FR" sz="2500" b="1" dirty="0"/>
              <a:t>- 2m </a:t>
            </a:r>
            <a:r>
              <a:rPr lang="fr-FR" sz="2500" b="1" dirty="0" err="1"/>
              <a:t>jusqu</a:t>
            </a:r>
            <a:r>
              <a:rPr lang="fr-FR" sz="2500" b="1" dirty="0"/>
              <a:t> ’à 50kV</a:t>
            </a:r>
          </a:p>
          <a:p>
            <a:r>
              <a:rPr lang="fr-FR" sz="2500" b="1" dirty="0"/>
              <a:t>Attaquer la base des flammes</a:t>
            </a:r>
          </a:p>
        </p:txBody>
      </p:sp>
      <p:sp>
        <p:nvSpPr>
          <p:cNvPr id="5" name="ZoneTexte 8">
            <a:hlinkClick r:id="rId3" action="ppaction://hlinkpres?slideindex=1&amp;slidetitle="/>
          </p:cNvPr>
          <p:cNvSpPr txBox="1"/>
          <p:nvPr/>
        </p:nvSpPr>
        <p:spPr>
          <a:xfrm>
            <a:off x="7529266" y="6168109"/>
            <a:ext cx="12362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4" y="6404756"/>
            <a:ext cx="988080" cy="4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5528" y="6453336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465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d’apparition </a:t>
            </a:r>
            <a:br>
              <a:rPr lang="fr-FR" dirty="0" smtClean="0"/>
            </a:br>
            <a:r>
              <a:rPr lang="fr-FR" dirty="0" smtClean="0"/>
              <a:t>d’un </a:t>
            </a:r>
            <a:r>
              <a:rPr lang="fr-FR" dirty="0"/>
              <a:t>dommage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860032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FF"/>
                </a:solidFill>
              </a:rPr>
              <a:t>Personne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195736" y="3284984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Phénomène dangereux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  <a:p>
            <a:pPr algn="ctr"/>
            <a:endParaRPr lang="fr-FR" dirty="0" smtClean="0">
              <a:solidFill>
                <a:srgbClr val="FFFFFF"/>
              </a:solidFill>
            </a:endParaRPr>
          </a:p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Légende encadrée 2 6"/>
          <p:cNvSpPr/>
          <p:nvPr/>
        </p:nvSpPr>
        <p:spPr>
          <a:xfrm>
            <a:off x="6138174" y="1575608"/>
            <a:ext cx="2196244" cy="111612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0505"/>
              <a:gd name="adj6" fmla="val -81297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Situation dangereuse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Légende encadrée 2 9"/>
          <p:cNvSpPr/>
          <p:nvPr/>
        </p:nvSpPr>
        <p:spPr>
          <a:xfrm>
            <a:off x="467544" y="1363032"/>
            <a:ext cx="1512168" cy="846908"/>
          </a:xfrm>
          <a:prstGeom prst="borderCallout2">
            <a:avLst>
              <a:gd name="adj1" fmla="val 45742"/>
              <a:gd name="adj2" fmla="val 100512"/>
              <a:gd name="adj3" fmla="val 42143"/>
              <a:gd name="adj4" fmla="val 143577"/>
              <a:gd name="adj5" fmla="val 141292"/>
              <a:gd name="adj6" fmla="val 18311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Situation de travail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67544" y="55172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Phénomène dangereux </a:t>
            </a:r>
            <a:r>
              <a:rPr lang="fr-FR" dirty="0">
                <a:solidFill>
                  <a:srgbClr val="FF0000"/>
                </a:solidFill>
              </a:rPr>
              <a:t>(ISO 12100-1) : </a:t>
            </a:r>
            <a:r>
              <a:rPr lang="fr-FR" i="1" dirty="0">
                <a:solidFill>
                  <a:srgbClr val="FF0000"/>
                </a:solidFill>
              </a:rPr>
              <a:t>source potentielle de </a:t>
            </a:r>
            <a:r>
              <a:rPr lang="fr-FR" i="1" dirty="0" smtClean="0">
                <a:solidFill>
                  <a:srgbClr val="FF0000"/>
                </a:solidFill>
              </a:rPr>
              <a:t>dommage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9492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Situation dangereuse </a:t>
            </a:r>
            <a:r>
              <a:rPr lang="fr-FR" dirty="0">
                <a:solidFill>
                  <a:srgbClr val="FF0000"/>
                </a:solidFill>
              </a:rPr>
              <a:t>(ISO 12100-1) : </a:t>
            </a:r>
            <a:r>
              <a:rPr lang="fr-FR" i="1" dirty="0">
                <a:solidFill>
                  <a:srgbClr val="FF0000"/>
                </a:solidFill>
              </a:rPr>
              <a:t>situation dans laquelle une personne est </a:t>
            </a:r>
            <a:r>
              <a:rPr lang="fr-FR" i="1" dirty="0" smtClean="0">
                <a:solidFill>
                  <a:srgbClr val="FF0000"/>
                </a:solidFill>
              </a:rPr>
              <a:t>exposée </a:t>
            </a:r>
            <a:r>
              <a:rPr lang="fr-FR" i="1" dirty="0">
                <a:solidFill>
                  <a:srgbClr val="FF0000"/>
                </a:solidFill>
              </a:rPr>
              <a:t>à au moins un phénomène dangereux. L’exposition peut entraîner un dommage, immédiatement ou à plus long terme.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2120" y="269384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/>
              <a:t>Dommage </a:t>
            </a:r>
            <a:r>
              <a:rPr lang="fr-FR" dirty="0"/>
              <a:t>(ISO 12100-1) : </a:t>
            </a:r>
            <a:r>
              <a:rPr lang="fr-FR" i="1" dirty="0"/>
              <a:t>blessure physique ou atteinte </a:t>
            </a:r>
            <a:endParaRPr lang="fr-FR" i="1" dirty="0" smtClean="0"/>
          </a:p>
          <a:p>
            <a:pPr algn="ctr">
              <a:defRPr/>
            </a:pPr>
            <a:r>
              <a:rPr lang="fr-FR" i="1" dirty="0"/>
              <a:t> </a:t>
            </a:r>
            <a:r>
              <a:rPr lang="fr-FR" i="1" dirty="0" smtClean="0"/>
              <a:t>           à </a:t>
            </a:r>
            <a:r>
              <a:rPr lang="fr-FR" i="1" dirty="0"/>
              <a:t>la </a:t>
            </a:r>
            <a:r>
              <a:rPr lang="fr-FR" i="1" dirty="0" smtClean="0"/>
              <a:t> santé</a:t>
            </a:r>
            <a:r>
              <a:rPr lang="fr-FR" i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084E-6 L -0.06684 0.005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33902"/>
            <a:ext cx="8229600" cy="1054100"/>
          </a:xfrm>
        </p:spPr>
        <p:txBody>
          <a:bodyPr/>
          <a:lstStyle/>
          <a:p>
            <a:r>
              <a:rPr lang="fr-FR" dirty="0" smtClean="0"/>
              <a:t>Evénement dangereux et danger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283968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195736" y="3284984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Energie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de travail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Légende encadrée 2 6"/>
          <p:cNvSpPr/>
          <p:nvPr/>
        </p:nvSpPr>
        <p:spPr>
          <a:xfrm>
            <a:off x="683568" y="1369909"/>
            <a:ext cx="2196244" cy="1077703"/>
          </a:xfrm>
          <a:prstGeom prst="borderCallout2">
            <a:avLst>
              <a:gd name="adj1" fmla="val 28817"/>
              <a:gd name="adj2" fmla="val 103163"/>
              <a:gd name="adj3" fmla="val 28817"/>
              <a:gd name="adj4" fmla="val 125173"/>
              <a:gd name="adj5" fmla="val 181606"/>
              <a:gd name="adj6" fmla="val 138156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Phénomène dangereux ou DANGER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6093296"/>
            <a:ext cx="7200800" cy="648072"/>
          </a:xfrm>
          <a:prstGeom prst="rect">
            <a:avLst/>
          </a:prstGeom>
          <a:ln>
            <a:headEnd type="diamond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Risques d’électrisation</a:t>
            </a:r>
            <a:r>
              <a:rPr lang="fr-FR" sz="2400" b="1" dirty="0">
                <a:solidFill>
                  <a:schemeClr val="tx1"/>
                </a:solidFill>
              </a:rPr>
              <a:t>, brûlures, électrocution</a:t>
            </a:r>
          </a:p>
        </p:txBody>
      </p:sp>
      <p:sp>
        <p:nvSpPr>
          <p:cNvPr id="9" name="Explosion 1 8"/>
          <p:cNvSpPr/>
          <p:nvPr/>
        </p:nvSpPr>
        <p:spPr>
          <a:xfrm>
            <a:off x="4139952" y="3699030"/>
            <a:ext cx="576064" cy="46805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79912" y="5586824"/>
            <a:ext cx="13681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b="1" dirty="0"/>
              <a:t>Dommage 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427984" y="4167082"/>
            <a:ext cx="0" cy="12781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égende encadrée 2 13"/>
          <p:cNvSpPr/>
          <p:nvPr/>
        </p:nvSpPr>
        <p:spPr>
          <a:xfrm>
            <a:off x="6650019" y="1369909"/>
            <a:ext cx="2196244" cy="1116124"/>
          </a:xfrm>
          <a:prstGeom prst="borderCallout2">
            <a:avLst>
              <a:gd name="adj1" fmla="val 50155"/>
              <a:gd name="adj2" fmla="val -7"/>
              <a:gd name="adj3" fmla="val 47424"/>
              <a:gd name="adj4" fmla="val -27769"/>
              <a:gd name="adj5" fmla="val 206582"/>
              <a:gd name="adj6" fmla="val -101419"/>
            </a:avLst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Evénement dangereux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70547" y="2577185"/>
            <a:ext cx="2118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Contact avec pièce nue sous tension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3568" y="2643342"/>
            <a:ext cx="211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Tension &gt; à 50 V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71438"/>
            <a:ext cx="8229600" cy="1054100"/>
          </a:xfrm>
        </p:spPr>
        <p:txBody>
          <a:bodyPr/>
          <a:lstStyle/>
          <a:p>
            <a:r>
              <a:rPr lang="fr-FR" dirty="0" smtClean="0"/>
              <a:t>Prévention intrinsèque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427984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411760" y="3296929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Energie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de travail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5877272"/>
            <a:ext cx="72008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Supprimer l’événement dangereux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0" name="Légende encadrée 2 9"/>
          <p:cNvSpPr/>
          <p:nvPr/>
        </p:nvSpPr>
        <p:spPr>
          <a:xfrm>
            <a:off x="395536" y="2042846"/>
            <a:ext cx="1512168" cy="756084"/>
          </a:xfrm>
          <a:prstGeom prst="borderCallout2">
            <a:avLst>
              <a:gd name="adj1" fmla="val 54919"/>
              <a:gd name="adj2" fmla="val 105824"/>
              <a:gd name="adj3" fmla="val 54919"/>
              <a:gd name="adj4" fmla="val 117835"/>
              <a:gd name="adj5" fmla="val 232308"/>
              <a:gd name="adj6" fmla="val 16469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Travail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5616116" y="1412776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286127"/>
              <a:gd name="adj6" fmla="val -4403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Contact avec pièce nue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6588224" y="2636912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134551"/>
              <a:gd name="adj6" fmla="val -7944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Voisinage renforcée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approche &lt; 30cm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539552" y="2204864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539552" y="2204864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6228184" y="1628800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6228184" y="1628800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164288" y="2852936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7164288" y="2852936"/>
            <a:ext cx="1080120" cy="43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 rot="20198346">
            <a:off x="147178" y="312996"/>
            <a:ext cx="2008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Etape 1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78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71438"/>
            <a:ext cx="8229600" cy="1054100"/>
          </a:xfrm>
        </p:spPr>
        <p:txBody>
          <a:bodyPr/>
          <a:lstStyle/>
          <a:p>
            <a:r>
              <a:rPr lang="fr-FR" dirty="0" smtClean="0"/>
              <a:t>Protection collective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5004048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763688" y="3296929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Energie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de travail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5877272"/>
            <a:ext cx="8208912" cy="648072"/>
          </a:xfrm>
          <a:prstGeom prst="rect">
            <a:avLst/>
          </a:prstGeom>
          <a:ln>
            <a:headEnd type="diamond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Eloignement par obstacles, balisage, écrans isolants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198346">
            <a:off x="147178" y="312996"/>
            <a:ext cx="2008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Etape 2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2852936"/>
            <a:ext cx="288032" cy="16398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71438"/>
            <a:ext cx="8229600" cy="1054100"/>
          </a:xfrm>
        </p:spPr>
        <p:txBody>
          <a:bodyPr/>
          <a:lstStyle/>
          <a:p>
            <a:r>
              <a:rPr lang="fr-FR" dirty="0" smtClean="0"/>
              <a:t>Protections individuelles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427984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411760" y="3296929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Energie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de travail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égende encadrée 2 9"/>
          <p:cNvSpPr/>
          <p:nvPr/>
        </p:nvSpPr>
        <p:spPr>
          <a:xfrm>
            <a:off x="395536" y="2042846"/>
            <a:ext cx="1512168" cy="756084"/>
          </a:xfrm>
          <a:prstGeom prst="borderCallout2">
            <a:avLst>
              <a:gd name="adj1" fmla="val 54919"/>
              <a:gd name="adj2" fmla="val 105824"/>
              <a:gd name="adj3" fmla="val 54919"/>
              <a:gd name="adj4" fmla="val 117835"/>
              <a:gd name="adj5" fmla="val 232308"/>
              <a:gd name="adj6" fmla="val 16469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Travail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5616116" y="1412776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286127"/>
              <a:gd name="adj6" fmla="val -4403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Contact avec pièce nue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6588224" y="2636912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134551"/>
              <a:gd name="adj6" fmla="val -7944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Voisinage renforcée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approche &lt; 30cm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198346">
            <a:off x="147178" y="312996"/>
            <a:ext cx="2008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Etape 3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427984" y="3825044"/>
            <a:ext cx="576064" cy="46805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151619" y="5733256"/>
            <a:ext cx="720080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Risques d’électrisation</a:t>
            </a:r>
            <a:r>
              <a:rPr lang="fr-FR" sz="2400" b="1" dirty="0">
                <a:solidFill>
                  <a:srgbClr val="FF0000"/>
                </a:solidFill>
              </a:rPr>
              <a:t>, brûlures, électrocution</a:t>
            </a:r>
          </a:p>
        </p:txBody>
      </p:sp>
      <p:sp>
        <p:nvSpPr>
          <p:cNvPr id="9" name="Éclair 8"/>
          <p:cNvSpPr/>
          <p:nvPr/>
        </p:nvSpPr>
        <p:spPr>
          <a:xfrm>
            <a:off x="4572000" y="4365104"/>
            <a:ext cx="540059" cy="1212191"/>
          </a:xfrm>
          <a:prstGeom prst="lightningBol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ogner un rectangle avec un coin diagonal 12"/>
          <p:cNvSpPr/>
          <p:nvPr/>
        </p:nvSpPr>
        <p:spPr>
          <a:xfrm>
            <a:off x="395536" y="4581128"/>
            <a:ext cx="1296144" cy="5760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E.P.I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 rot="2665487">
            <a:off x="1383087" y="5193196"/>
            <a:ext cx="1080120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>
            <a:stCxn id="19" idx="1"/>
            <a:endCxn id="19" idx="3"/>
          </p:cNvCxnSpPr>
          <p:nvPr/>
        </p:nvCxnSpPr>
        <p:spPr>
          <a:xfrm>
            <a:off x="1151619" y="6057292"/>
            <a:ext cx="7200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5" y="5435674"/>
            <a:ext cx="990515" cy="10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71438"/>
            <a:ext cx="8877672" cy="1054100"/>
          </a:xfrm>
        </p:spPr>
        <p:txBody>
          <a:bodyPr/>
          <a:lstStyle/>
          <a:p>
            <a:r>
              <a:rPr lang="fr-FR" dirty="0" smtClean="0"/>
              <a:t>Etablir des instructions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427984" y="3284984"/>
            <a:ext cx="237626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Personne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411760" y="3296929"/>
            <a:ext cx="23762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Energie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électrique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31640" y="2420888"/>
            <a:ext cx="6696744" cy="302433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Situation de travail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égende encadrée 2 9"/>
          <p:cNvSpPr/>
          <p:nvPr/>
        </p:nvSpPr>
        <p:spPr>
          <a:xfrm>
            <a:off x="395536" y="2042846"/>
            <a:ext cx="1512168" cy="756084"/>
          </a:xfrm>
          <a:prstGeom prst="borderCallout2">
            <a:avLst>
              <a:gd name="adj1" fmla="val 54919"/>
              <a:gd name="adj2" fmla="val 105824"/>
              <a:gd name="adj3" fmla="val 54919"/>
              <a:gd name="adj4" fmla="val 117835"/>
              <a:gd name="adj5" fmla="val 232308"/>
              <a:gd name="adj6" fmla="val 16469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Travail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Légende encadrée 2 10"/>
          <p:cNvSpPr/>
          <p:nvPr/>
        </p:nvSpPr>
        <p:spPr>
          <a:xfrm>
            <a:off x="5616116" y="1412776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286127"/>
              <a:gd name="adj6" fmla="val -4403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Contact avec pièce nue sous tension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Légende encadrée 2 11"/>
          <p:cNvSpPr/>
          <p:nvPr/>
        </p:nvSpPr>
        <p:spPr>
          <a:xfrm>
            <a:off x="6588224" y="2636912"/>
            <a:ext cx="2268252" cy="845693"/>
          </a:xfrm>
          <a:prstGeom prst="borderCallout2">
            <a:avLst>
              <a:gd name="adj1" fmla="val 51887"/>
              <a:gd name="adj2" fmla="val -4943"/>
              <a:gd name="adj3" fmla="val 51887"/>
              <a:gd name="adj4" fmla="val -24579"/>
              <a:gd name="adj5" fmla="val 134551"/>
              <a:gd name="adj6" fmla="val -7944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Voisinage renforcée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approche &lt; 30cm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0198346">
            <a:off x="147178" y="312996"/>
            <a:ext cx="2008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Etape 4</a:t>
            </a:r>
            <a:endParaRPr lang="fr-FR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4427984" y="3825044"/>
            <a:ext cx="576064" cy="46805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0" y="5445224"/>
            <a:ext cx="1289697" cy="11521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9712" y="5698687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Documents écrits portés à la connaissance des opérateurs</a:t>
            </a:r>
          </a:p>
          <a:p>
            <a:endParaRPr lang="fr-FR" dirty="0"/>
          </a:p>
          <a:p>
            <a:pPr algn="ctr"/>
            <a:r>
              <a:rPr lang="fr-FR" dirty="0" smtClean="0"/>
              <a:t>INSTRUCTION PERMANENTE DE SECURITE (IPS)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5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de prévention</a:t>
            </a:r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545138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67233" y="1811814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Mettre hors tension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88224" y="2996952"/>
            <a:ext cx="23042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Mise hors de portée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49396" y="4149080"/>
            <a:ext cx="23042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S’isoler du risque</a:t>
            </a:r>
          </a:p>
          <a:p>
            <a:r>
              <a:rPr lang="fr-FR" dirty="0" smtClean="0"/>
              <a:t>(gants, masque, …)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588224" y="5373216"/>
            <a:ext cx="230425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Formation et habilitation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5940674" y="1876182"/>
            <a:ext cx="5035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940152" y="3172326"/>
            <a:ext cx="5035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5940152" y="4396462"/>
            <a:ext cx="5035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5940152" y="5620598"/>
            <a:ext cx="50353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3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mis en œuvre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64096" y="213285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Suivant le type </a:t>
            </a:r>
            <a:r>
              <a:rPr lang="fr-FR" dirty="0" smtClean="0"/>
              <a:t>d’OPERATION </a:t>
            </a:r>
            <a:r>
              <a:rPr lang="fr-FR" dirty="0"/>
              <a:t>choisi et </a:t>
            </a:r>
            <a:r>
              <a:rPr lang="fr-FR" dirty="0" smtClean="0"/>
              <a:t>après </a:t>
            </a:r>
            <a:r>
              <a:rPr lang="fr-FR" dirty="0"/>
              <a:t>analyse, les principes mis en </a:t>
            </a:r>
            <a:r>
              <a:rPr lang="fr-FR" dirty="0" smtClean="0"/>
              <a:t>œuvre </a:t>
            </a:r>
            <a:r>
              <a:rPr lang="fr-FR" dirty="0"/>
              <a:t>pour </a:t>
            </a:r>
            <a:r>
              <a:rPr lang="fr-FR" dirty="0" smtClean="0"/>
              <a:t>mettre en sécurité </a:t>
            </a:r>
            <a:r>
              <a:rPr lang="fr-FR" dirty="0"/>
              <a:t>le personnel sont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suppression du risque par la CONSIGNATION ou a </a:t>
            </a:r>
            <a:r>
              <a:rPr lang="fr-FR" dirty="0" smtClean="0"/>
              <a:t>défaut </a:t>
            </a:r>
            <a:r>
              <a:rPr lang="fr-FR" dirty="0"/>
              <a:t>la MISE HORS DE PORTEE </a:t>
            </a:r>
            <a:r>
              <a:rPr lang="fr-FR" dirty="0" smtClean="0"/>
              <a:t>par ELOIGNEMENT</a:t>
            </a:r>
            <a:r>
              <a:rPr lang="fr-FR" dirty="0"/>
              <a:t>, OBSTACLE OU ISOLATION </a:t>
            </a:r>
            <a:r>
              <a:rPr lang="fr-FR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choix et </a:t>
            </a:r>
            <a:r>
              <a:rPr lang="fr-FR" dirty="0" smtClean="0"/>
              <a:t>l’utilisation </a:t>
            </a:r>
            <a:r>
              <a:rPr lang="fr-FR" dirty="0"/>
              <a:t>des </a:t>
            </a:r>
            <a:r>
              <a:rPr lang="fr-FR" dirty="0" smtClean="0"/>
              <a:t>équipements </a:t>
            </a:r>
            <a:r>
              <a:rPr lang="fr-FR" dirty="0"/>
              <a:t>de protection collective et des EQUIPEMENTS </a:t>
            </a:r>
            <a:r>
              <a:rPr lang="fr-FR" dirty="0" smtClean="0"/>
              <a:t>DE PROTECTION </a:t>
            </a:r>
            <a:r>
              <a:rPr lang="fr-FR" dirty="0"/>
              <a:t>INDIVIDUELLE (EPI) </a:t>
            </a:r>
            <a:r>
              <a:rPr lang="fr-FR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choix et </a:t>
            </a:r>
            <a:r>
              <a:rPr lang="fr-FR" dirty="0" smtClean="0"/>
              <a:t>l’utilisation </a:t>
            </a:r>
            <a:r>
              <a:rPr lang="fr-FR" dirty="0"/>
              <a:t>des outils, </a:t>
            </a:r>
            <a:r>
              <a:rPr lang="fr-FR" dirty="0" smtClean="0"/>
              <a:t>matériels </a:t>
            </a:r>
            <a:r>
              <a:rPr lang="fr-FR" dirty="0"/>
              <a:t>et </a:t>
            </a:r>
            <a:r>
              <a:rPr lang="fr-FR" dirty="0" smtClean="0"/>
              <a:t>équipements </a:t>
            </a:r>
            <a:r>
              <a:rPr lang="fr-FR" dirty="0"/>
              <a:t>de travail </a:t>
            </a:r>
            <a:r>
              <a:rPr lang="fr-FR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délimitation </a:t>
            </a:r>
            <a:r>
              <a:rPr lang="fr-FR" dirty="0"/>
              <a:t>et le BALISAGE de la ZONE DE TRAVAIL et, si </a:t>
            </a:r>
            <a:r>
              <a:rPr lang="fr-FR" dirty="0" smtClean="0"/>
              <a:t>nécessaire, </a:t>
            </a:r>
            <a:r>
              <a:rPr lang="fr-FR" dirty="0"/>
              <a:t>la surveillance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4096" y="1587584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Que dit la NFC 18 510 ? 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7461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wave">
  <a:themeElements>
    <a:clrScheme name="Bluewave 16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A7D3FF"/>
      </a:accent1>
      <a:accent2>
        <a:srgbClr val="003468"/>
      </a:accent2>
      <a:accent3>
        <a:srgbClr val="FFFFFF"/>
      </a:accent3>
      <a:accent4>
        <a:srgbClr val="000000"/>
      </a:accent4>
      <a:accent5>
        <a:srgbClr val="D0E6FF"/>
      </a:accent5>
      <a:accent6>
        <a:srgbClr val="002E5E"/>
      </a:accent6>
      <a:hlink>
        <a:srgbClr val="0066CC"/>
      </a:hlink>
      <a:folHlink>
        <a:srgbClr val="8396B7"/>
      </a:folHlink>
    </a:clrScheme>
    <a:fontScheme name="Blue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4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5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89D8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6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66CC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wave">
  <a:themeElements>
    <a:clrScheme name="Bluewave 16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A7D3FF"/>
      </a:accent1>
      <a:accent2>
        <a:srgbClr val="003468"/>
      </a:accent2>
      <a:accent3>
        <a:srgbClr val="FFFFFF"/>
      </a:accent3>
      <a:accent4>
        <a:srgbClr val="000000"/>
      </a:accent4>
      <a:accent5>
        <a:srgbClr val="D0E6FF"/>
      </a:accent5>
      <a:accent6>
        <a:srgbClr val="002E5E"/>
      </a:accent6>
      <a:hlink>
        <a:srgbClr val="0066CC"/>
      </a:hlink>
      <a:folHlink>
        <a:srgbClr val="8396B7"/>
      </a:folHlink>
    </a:clrScheme>
    <a:fontScheme name="Bluew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wav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ave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4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5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89D8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ave 16">
        <a:dk1>
          <a:srgbClr val="000000"/>
        </a:dk1>
        <a:lt1>
          <a:srgbClr val="FFFFFF"/>
        </a:lt1>
        <a:dk2>
          <a:srgbClr val="0066CC"/>
        </a:dk2>
        <a:lt2>
          <a:srgbClr val="808080"/>
        </a:lt2>
        <a:accent1>
          <a:srgbClr val="A7D3FF"/>
        </a:accent1>
        <a:accent2>
          <a:srgbClr val="003468"/>
        </a:accent2>
        <a:accent3>
          <a:srgbClr val="FFFFFF"/>
        </a:accent3>
        <a:accent4>
          <a:srgbClr val="000000"/>
        </a:accent4>
        <a:accent5>
          <a:srgbClr val="D0E6FF"/>
        </a:accent5>
        <a:accent6>
          <a:srgbClr val="002E5E"/>
        </a:accent6>
        <a:hlink>
          <a:srgbClr val="0066CC"/>
        </a:hlink>
        <a:folHlink>
          <a:srgbClr val="8396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812</Words>
  <Application>Microsoft Office PowerPoint</Application>
  <PresentationFormat>Affichage à l'écran (4:3)</PresentationFormat>
  <Paragraphs>204</Paragraphs>
  <Slides>19</Slides>
  <Notes>13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Bluewave</vt:lpstr>
      <vt:lpstr>1_Bluewave</vt:lpstr>
      <vt:lpstr>PRINCIPES GÉNÉRAUX  DE PRÉVENTION</vt:lpstr>
      <vt:lpstr>Processus d’apparition  d’un dommage</vt:lpstr>
      <vt:lpstr>Evénement dangereux et danger</vt:lpstr>
      <vt:lpstr>Prévention intrinsèque</vt:lpstr>
      <vt:lpstr>Protection collective</vt:lpstr>
      <vt:lpstr>Protections individuelles</vt:lpstr>
      <vt:lpstr>Etablir des instructions</vt:lpstr>
      <vt:lpstr>Démarche de prévention</vt:lpstr>
      <vt:lpstr>Principes mis en œuvre</vt:lpstr>
      <vt:lpstr>Accidents sur ou près des ouvrages et installations électriques</vt:lpstr>
      <vt:lpstr>Protéger</vt:lpstr>
      <vt:lpstr>Secourir</vt:lpstr>
      <vt:lpstr>Alerter ( ou faire alerter) </vt:lpstr>
      <vt:lpstr>Alerter (ou faire alerter) </vt:lpstr>
      <vt:lpstr>Plan d’intervention du SST</vt:lpstr>
      <vt:lpstr>Plan d’intervention du SST</vt:lpstr>
      <vt:lpstr>La prévention des brûlures, incendies et explosions </vt:lpstr>
      <vt:lpstr>Incendies sur ou près des ouvrages et installations électriques</vt:lpstr>
      <vt:lpstr>Utilisation des extincteurs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PRINCIPES GÉNÉRAUX  DE PRÉVENTION</dc:title>
  <dc:creator>RNR STI</dc:creator>
  <cp:lastModifiedBy>RNR STI</cp:lastModifiedBy>
  <cp:revision>36</cp:revision>
  <dcterms:created xsi:type="dcterms:W3CDTF">2013-09-06T13:00:46Z</dcterms:created>
  <dcterms:modified xsi:type="dcterms:W3CDTF">2013-10-10T08:50:28Z</dcterms:modified>
</cp:coreProperties>
</file>