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4" r:id="rId6"/>
    <p:sldId id="268" r:id="rId7"/>
    <p:sldId id="269" r:id="rId8"/>
    <p:sldId id="270" r:id="rId9"/>
    <p:sldId id="271" r:id="rId10"/>
    <p:sldId id="273" r:id="rId11"/>
    <p:sldId id="265" r:id="rId12"/>
    <p:sldId id="272" r:id="rId13"/>
    <p:sldId id="267" r:id="rId14"/>
    <p:sldId id="266" r:id="rId15"/>
    <p:sldId id="261" r:id="rId16"/>
    <p:sldId id="262" r:id="rId17"/>
    <p:sldId id="263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86400" autoAdjust="0"/>
  </p:normalViewPr>
  <p:slideViewPr>
    <p:cSldViewPr>
      <p:cViewPr varScale="1">
        <p:scale>
          <a:sx n="101" d="100"/>
          <a:sy n="101" d="100"/>
        </p:scale>
        <p:origin x="-190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C527F-9921-4A50-9A90-D9BE64526EE5}" type="datetimeFigureOut">
              <a:rPr lang="fr-FR" smtClean="0"/>
              <a:t>10/10/2013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CA514-0212-4516-A983-DDB1243FDD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428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france.gouv.fr/affichTexte.do?cidTexte=JORFTEXT000022845983&amp;dateTexte=&amp;categorieLien=id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france.gouv.fr/affichTexte.do?cidTexte=JORFTEXT000022758746&amp;dateTexte&amp;categorieLien=id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france.gouv.fr/affichTexte.do?cidTexte=JORFTEXT000022758761&amp;dateTexte&amp;categorieLien=id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france.gouv.fr/affichTexte.do?cidTexte=JORFTEXT000022758771&amp;dateTexte=&amp;categorieLien=id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sti/seminaires/seminaire-national-du-3-decembre-2010-formation-lhabilitation-electrique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duscol.education.fr/sti/ressources_techniques/prevention-des-risques-electriques-circulaire-de-la-dgt-du-9102012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outique.ute-fr.com/ute-c-18-510-1-15-06-2012-132723.html" TargetMode="External"/><Relationship Id="rId7" Type="http://schemas.openxmlformats.org/officeDocument/2006/relationships/hyperlink" Target="http://boutique.ute-fr.com/ute-c-18-550-18-10-2012.html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boutique.ute-fr.com/ute-c-18-540-15-06-2012-132230.html" TargetMode="External"/><Relationship Id="rId5" Type="http://schemas.openxmlformats.org/officeDocument/2006/relationships/hyperlink" Target="http://boutique.ute-fr.com/ute-c-18-510comp1-01-12-2012.html" TargetMode="External"/><Relationship Id="rId4" Type="http://schemas.openxmlformats.org/officeDocument/2006/relationships/hyperlink" Target="http://boutique.ute-fr.com/ute-c-18-510-2-16-01-2013.html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844EC0-39BA-410F-8678-377111BDE2C5}" type="slidenum">
              <a:rPr lang="fr-FR" smtClean="0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6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décret 2010-1118 du 22 septembre 2010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9003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sng" dirty="0" smtClean="0">
                <a:solidFill>
                  <a:srgbClr val="FF0000"/>
                </a:solidFill>
              </a:rPr>
              <a:t>****** A supprimer selon le public visé</a:t>
            </a:r>
          </a:p>
          <a:p>
            <a:r>
              <a:rPr lang="fr-FR" dirty="0" smtClean="0"/>
              <a:t>Voir</a:t>
            </a:r>
          </a:p>
          <a:p>
            <a:r>
              <a:rPr lang="fr-FR" dirty="0" smtClean="0">
                <a:hlinkClick r:id="rId3"/>
              </a:rPr>
              <a:t>http://www.legifrance.gouv.fr/affichTexte.do?cidTexte=JORFTEXT000022758746&amp;dateTexte&amp;categorieLien=id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495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sng" dirty="0" smtClean="0">
                <a:solidFill>
                  <a:srgbClr val="FF0000"/>
                </a:solidFill>
              </a:rPr>
              <a:t>****** A supprimer  selon le public visé</a:t>
            </a:r>
          </a:p>
          <a:p>
            <a:r>
              <a:rPr lang="fr-FR" dirty="0" smtClean="0"/>
              <a:t>Voir</a:t>
            </a:r>
          </a:p>
          <a:p>
            <a:r>
              <a:rPr lang="fr-FR" dirty="0" smtClean="0">
                <a:hlinkClick r:id="rId3"/>
              </a:rPr>
              <a:t>http://www.legifrance.gouv.fr/affichTexte.do?cidTexte=JORFTEXT000022758761&amp;dateTexte&amp;categorieLien=id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641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sng" dirty="0" smtClean="0">
                <a:solidFill>
                  <a:srgbClr val="FF0000"/>
                </a:solidFill>
              </a:rPr>
              <a:t>****** A supprimer selon le public visé</a:t>
            </a:r>
          </a:p>
          <a:p>
            <a:endParaRPr lang="fr-FR" dirty="0" smtClean="0"/>
          </a:p>
          <a:p>
            <a:r>
              <a:rPr lang="fr-FR" dirty="0" smtClean="0"/>
              <a:t>Voir </a:t>
            </a:r>
            <a:r>
              <a:rPr lang="fr-FR" dirty="0" smtClean="0">
                <a:hlinkClick r:id="rId3"/>
              </a:rPr>
              <a:t>http://www.legifrance.gouv.fr/affichTexte.do?cidTexte=JORFTEXT000022758771&amp;dateTexte=&amp;categorieLien=id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115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u="sng" dirty="0" smtClean="0">
                <a:solidFill>
                  <a:srgbClr val="FF0000"/>
                </a:solidFill>
              </a:rPr>
              <a:t>****** A reformuler selon le public visé</a:t>
            </a:r>
          </a:p>
          <a:p>
            <a:r>
              <a:rPr lang="fr-FR" dirty="0" smtClean="0"/>
              <a:t>Voir </a:t>
            </a:r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Séminaire national du 3 décembre 2010 Formation à l'Habilitation Electrique</a:t>
            </a:r>
          </a:p>
          <a:p>
            <a:pPr fontAlgn="base"/>
            <a:r>
              <a:rPr lang="fr-FR" dirty="0" smtClean="0">
                <a:hlinkClick r:id="rId3"/>
              </a:rPr>
              <a:t>http://eduscol.education.fr/sti/seminaires/seminaire-national-du-3-decembre-2010-formation-lhabilitation-electrique</a:t>
            </a:r>
            <a:endParaRPr lang="fr-F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fr-F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Diaporama :  http://eduscol.education.fr/sti/sites/eduscol.education.fr.sti/files/seminaires/342/342-01-educnat-seminaire-20101203-ven-20101125.ppt</a:t>
            </a:r>
          </a:p>
          <a:p>
            <a:pPr fontAlgn="base"/>
            <a:endParaRPr lang="fr-F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997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Voir</a:t>
            </a:r>
          </a:p>
          <a:p>
            <a:r>
              <a:rPr lang="fr-FR" dirty="0" smtClean="0">
                <a:hlinkClick r:id="rId3"/>
              </a:rPr>
              <a:t>http://eduscol.education.fr/sti/ressources_techniques/prevention-des-risques-electriques-circulaire-de-la-dgt-du-9102012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55695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UTE C 18-510-1 (15/06/2012)"/>
              </a:rPr>
              <a:t>UTE C 18-510-1 (15/06/2012) 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Recueil d'instructions de sécurité électrique pour les ouvrages</a:t>
            </a:r>
          </a:p>
          <a:p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UTE C 18-510-2 (16/01/2013)"/>
              </a:rPr>
              <a:t>UTE C 18-510-2 (16/01/2013) 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Prescriptions de sécurité d’ordre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electrique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relatives aux opérations effectuées sur les installations de production d’électricité ou dans leur environnement. </a:t>
            </a:r>
          </a:p>
          <a:p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UTE C 18-510Comp1 (01/12/2012)"/>
              </a:rPr>
              <a:t>UTE C 18-510Comp1 (01/12/2012) 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prévention du risque électrique lors des travaux, interventions, essais, </a:t>
            </a:r>
            <a:r>
              <a:rPr lang="fr-F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manoeuvres</a:t>
            </a:r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UTE C 18-540 (15/06/2012)"/>
              </a:rPr>
              <a:t>UTE C 18-540 (15/06/2012) 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Prescriptions de sécurité électrique pour les opérations basse tension sur les installations et les ouvrages hors travaux sous tension. </a:t>
            </a:r>
          </a:p>
          <a:p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UTE C 18-550 (18/10/2012)"/>
              </a:rPr>
              <a:t>UTE C 18-550 (18/10/2012) </a:t>
            </a:r>
            <a:r>
              <a:rPr lang="fr-FR" sz="1200" b="1" u="sng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Recueil d'instructions de sécurité d'ordre électrique pour opérations sur véhicules et engins automobiles à motorisation thermique, électrique ou hybride ayant une énergie électrique embarquée.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9CA514-0212-4516-A983-DDB1243FDD91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891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0B785-D5AB-4B70-830F-9F0233C720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18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1A3AE-36E6-45ED-9740-175EC22F6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-17463"/>
            <a:ext cx="2057400" cy="59563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-17463"/>
            <a:ext cx="6019800" cy="59563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413AD-9918-4372-95CA-D6BCABCB76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505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A93407-F3B0-4874-A70D-737B86CBB11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68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6205" y="609600"/>
            <a:ext cx="717159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021374" y="2019300"/>
            <a:ext cx="3480288" cy="403860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4642339" y="2019300"/>
            <a:ext cx="3480289" cy="40386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77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541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46982-40A9-48B0-8721-57950BAF3B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25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71474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1455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A2858B-E2E2-4769-9CF9-F792E716A9A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23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28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40740-AF0C-4513-8FCA-63B5167609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103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0715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17BD8-914F-4F2B-BE64-F5F59E668C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9384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FDE7E-72E2-4326-A2DB-9312EBABD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22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4A5D-77B4-4C93-B114-49D691B2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290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CB1DE-A0BD-429B-A866-87BA4BC184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13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16F1F-1E0D-4313-8843-E4EF1F081E3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609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flat_blue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1438"/>
            <a:ext cx="8229600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128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A93407-F3B0-4874-A70D-737B86CBB11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00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0-PRE%20-%20SOMMAIRE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REGLEMENTATION</a:t>
            </a:r>
            <a:endParaRPr lang="fr-FR" dirty="0"/>
          </a:p>
        </p:txBody>
      </p:sp>
      <p:sp>
        <p:nvSpPr>
          <p:cNvPr id="3" name="_OM_BulletList_"/>
          <p:cNvSpPr>
            <a:spLocks noGrp="1"/>
          </p:cNvSpPr>
          <p:nvPr>
            <p:ph type="body" idx="1"/>
          </p:nvPr>
        </p:nvSpPr>
        <p:spPr>
          <a:xfrm>
            <a:off x="1907704" y="2060848"/>
            <a:ext cx="6120680" cy="2412968"/>
          </a:xfrm>
        </p:spPr>
        <p:txBody>
          <a:bodyPr wrap="square">
            <a:spAutoFit/>
          </a:bodyPr>
          <a:lstStyle/>
          <a:p>
            <a:r>
              <a:rPr lang="fr-FR" dirty="0" smtClean="0"/>
              <a:t>Normes, décrets ?</a:t>
            </a:r>
          </a:p>
          <a:p>
            <a:r>
              <a:rPr lang="fr-FR" dirty="0" smtClean="0"/>
              <a:t>La nouvelle réglementation</a:t>
            </a:r>
          </a:p>
          <a:p>
            <a:r>
              <a:rPr lang="fr-FR" dirty="0" smtClean="0"/>
              <a:t>Ce qui change</a:t>
            </a:r>
          </a:p>
          <a:p>
            <a:r>
              <a:rPr lang="fr-FR" dirty="0" smtClean="0"/>
              <a:t>Cas des établissements scolaires</a:t>
            </a:r>
          </a:p>
          <a:p>
            <a:endParaRPr lang="fr-FR" dirty="0"/>
          </a:p>
        </p:txBody>
      </p:sp>
      <p:sp>
        <p:nvSpPr>
          <p:cNvPr id="4" name="AutoShape 4" descr="data:image/jpeg;base64,/9j/4AAQSkZJRgABAQAAAQABAAD/2wCEAAkGBhQPDxQUEBQUFBQUFBQUFBQVFRUUFBQUFBQVFBQUFBQXHCYeFxkkGRQUHy8gJCcpLCwsFR8xNTAqNSYrLCkBCQoKDgwOGg8PGjUkHyQsKS0vLCw1NSkqLS0sLywvNiwrLCwsKSwpLDIwKSwtKiwsLCksLywsLCwsKjQsLikpLP/AABEIANQA7gMBIgACEQEDEQH/xAAcAAEAAgMBAQEAAAAAAAAAAAAABwgBBAYFAwL/xABIEAABAwIACQgJAwIEBAcBAAABAAIDBBEFBgcSITFRYXETFyJBVIGToRQVIzJCgpHR4lKxwWJyQ5KisjR0s8IkU2Nzg9LwFv/EABsBAQACAwEBAAAAAAAAAAAAAAAEBgIDBQEH/8QAOREAAQIDBQMJBwQDAQAAAAAAAQACAwQRBRIhMVFBcZETFTJTYYHB0fAGFCIjobLhM0Kx8SVDclL/2gAMAwEAAhEDEQA/AJvREXi8RERERERERERERERERERERfl7w0EnUF+l5uE6jTmjif4CgWjOtk4Dopz2DU+votkNl91F8pcJOJ6Ogea+tLhI3s/r69nFV1ym5QpairdFSyvZBCc28bi3lHj3nkjWL6Bwv1rqcjuPT6nOpKp5fI0Z0L3G7nMHvMJOsjWN19iq7odpy8ITzohO0t7N2W/RSaw3G5RTmi1aCoz22OsaD/BW0rhLTDJiE2KzIhRHNLTQoiIpCxREREREREREREREREREREREReIiIiIiIiIiIiIiIiIiIiIvlUTZjSfpxUX5VscPQaMtY609RnMZta3/ABJO4Gw3ncu6wxXtGc5zg1kYLnOOoAC7nHgAqtY74zuwlWvmN8z3Imn4Y2k5vebkneVVT/lJ+n+qFwJ9fQdqlD5bO0rx6SkfM8MiaXvdqa0XJsCTYcAV9MF4SfSzxzRHNfG4Oad46juIuDuJUuZE8UMxjq2UdJ4LIAepmp8nedA3A7VyWVnFD0Gs5WMWhqCXttqY/wCNn1NxuO5dNlqQY02+T7OJ2j1oVgYZDQ5TvinjGyrp4qiL3ZG9JvW1w0PYd4N11oNwq1ZGcbvRqk0sptFUHoX1NmtYf5gLcQ1WHwXUXGaerVw2LmyBNnTjpJ/Qdiw+HhvHas4g5Rl8Z7VvoiK0qKiIiIiIiIiIiIiIiIiIiIiIiIiIiIiIiIiIiIiIiIi1q+ozG6NZ0D+StgmwXK40YwMpYJaiU9CNpIHW7qa0bybDvXFtmdMvB5OH034DXf5dpW6Cy8anIKN8teN/JRCiiPTlGdMR8Md+iz5iL8G71F+J2LTsI1kcDbhpOdI4fDG33jx6hvIWhhnCz6uoknlN3yOLjsGxo3AWHcp3yTYo+g0XKyC01QA919bY9cbN2vOO87lEiubY1n3W9M/cczuHktg+a/sXaUtM2KNrIwGsY0Na0ag0CwC8nHLFpuEaOSB1g4jOicfhkb7p4dR3Er20VAhxXw3iI04g1r2qcQCKKpM8L4JS1wLJI3EEai1zT+4IVksnGN/rCjZIT7aPoTD+sfFwcNP1HUo9y24o5j21sQ6L7Mnt1P8AgeeIFjvA2rlMm+Nvq6uaXn2Mto5h1AE9F/ynTwur/NNFqyLZiD024jUEZjy7lBb8t905K2EMoc0Eda/a8rBdVptfQ7SD1X3cV6q6dmTonJcRNuR3+sVpiMuOoiIi6S1oiIiIiIiIiIiIiIiIiIiIiIiIiIiIiIiIiL8SyBoJPUsXODQXOyC9zWphOosM0azr4KvmWnG7l5xRxH2cJzpbanS293g0H6k7FKGUHG4YPo5JiRyruhC3bIRoNtjRp7lWhrXzSAC75JHW2ue958ySfNVizmmfmnT0TotwZX+fW09ikv8AgbcGe1ddksxR9YVodI28EFnyX1OdfoR95FzuaVYheBiPiu3BtEyHRnnpyuHxSO19w0NHBe+qvbE/75MFw6IwHn3/AMUUmEy41ERFx1tWrhXBrKqCSGUXZI0tcOPWN4NiOCq9jDgN9DVSQS+9G6wPU5p0teNxBBVq1G+WbFH0mmFVEPaQD2ltbodZPynTwJVk9n7Q93j8k8/C/wCh2ccuC0R2XhUbF9sjmN/pVL6PI721OAG31uh1NPFvu/RS9SVGe2/XqPFU8xYw+/B9XHPH8B6Tf1sOh7DxHnY9StRgHC7JWMljdnRytDgdztR4hduJ/i5+/wD6ouegPr6E6LT+oym0LoURFalEREREREREREREREREREREREREREREREREReXhSpuc3qGkreqp8xpPXqHFRNlexw9DpORjd7apBbe+lsfxu4m+aOJ2Kt2zHfGc2Qg9J+fYPWO4dqkQWgVedijDKfjd6wrTmG8MN44tjtPTk+YjRuAXQ5FMUOVmNbKOhES2G/xS/E/g0G3E7lHmA8DPramOCIdKRwaNjRrc47gLnuVocDYJZR08cEQsyNoaNp2uO8m5PFaLamWSEo2Tg5kU7tp7/NZwml7rxW6iL51NS2JjnvNmsaXOOwNBJP0CoQFcApq+iKOefWi/8qp/ys/+6yzLlREgCKpJJAAzGXJOoDprp80TvVFa+VZqpFX5ewOBBFwQQQdRB1gox1wDYi4BsdYuNR3hfpczJbFWnKFimcG1r2AeyfeSE/0E+7fa06PptXbZEsbrF1DKdd5ICdut8Y/3D5l2uUnFL1lQuDBeaK8kJ6yR70fzDRxAVdaOrfTytkjJbJG4OaesOabr6FKxG2xIGE8/GMO/Ye/b3qC4ck+oyVzMHVGc2x1j9upba4rEzGhtdSxVMejOFpG/peND2Hv0jcQu0a64uNRUmxZx0WEYEXpw8Du18P7WEZlDeGRWURF3VoREREREREREREREREREREREREREWrhCozG2Gs+Q6yo8zMMloTor8gPQWTWlxoF5WG8KNY18j3BscTXOJ6gGi5PkqsY24xuwjWSTv0Bxsxv6IxoY36aTvJUk5bcbrBtDEdJtJORs1sj7/ePBq4DEPFY4SrWRaeTb05nbI2nSL7SbNHFcCymXGRLSmc3VO5vZv2dlFIiZiG1SZkWxR5GA1ko9pMM2K/wxdbvmI+gG1ScvzFEGNDWgBrQGtA1AAWAG6y/SpM7NOm4zoztv0GwKYxt0UCLjMrmGPRsFSAGzpy2EcHaX/wCkEd67NQnl1wzn1UNODoiYZHf3yHQO5rQfmUuxpfl5xjdgxPd+aLGM66wqL12+SLF30vCLXuF46ccq7YXDRGP82n5VxCsPkkxc9Dwc17haSoIldtDSLRtPBun5irzbk57tKOpm7Ad+f0UOC285dqiIvl66KKBcsWKPolX6RE20NQSTbUybW4bgfeHep6XlY0YvswhSSQSfGOi79DxpY8cD5Erq2VPGSmA89E4Hd+M1qisvtooXyQY3+h1fISG0NQQ3TqZLqY7cD7p7tisdguo+A8R/IVOq+hfTzPikBa+Nxa4bC09X7qw+S/HD0+iaXH28FmS7XWHRk+YDTvBVrtRpk5hlowcQaB1NoO31toosP42mGe5Sei+cE2e0Ef8A4r6KzQ3tiND2moOIUYimBRERZrxERERERERERERERERERERYc6wuepcfjdjKyjp5amTUwdFv6nHQxg4n+V0OFKj4RxP8BV1yx43elVXo0RvFTkh1tT5tTjvzfd+qq08TaM42Tb0GYv8ALw3nsUqGOTZfOZyXCYRr31Mz5ZSXPkcXOO0k9X7KweTDFH1fRAvFp57SS7Wj4I+4HTvJUYZIsUPTazlpBeGnIcb6ny62M4D3jwG1T+oPtJPAUk4eQoT4Dx4LZLs/cUREVNUpCdqq3jfhf0yvqJr3D5HZv9jeiz/SArBZQcMeiYMqJAbOLOTZ/fJ0B9ASe5VlV39lpfCJHP8AyP5Pgoky7IL3MSsXzX18MPwl2dJujZ0n/UC3EhWfYwAAAWAAAHUANAAUX5DcXeTgkq3jpSnk4/8A22HpEcXaPkUorl+0U5y81yYyZh37fLuWyA2ja6oiLy5MZoBVspQ8OnfnHMb0swNaXEyHU3QOOlV9jHPrdFaCvcNq31ovUREWCKIstuKF82uiGxk9vpHJ/wBp+VcHiDjUcG1rJCTyTuhM3aw9dtrT0hw3qyVdRMnifFIM5kjSxwPWCLFVhxrxdfg+skgfpzTdjv1xnSx3017wVe7Cmmzku6SjY0HFv48lDjNuuvhWvwTWDRYgteAWkaRp0gg7CF7ChLIvjdy9OaSU+0gF4ydbob6vlJtwI2KZaKoz27xoKkWPFdLRX2fGOLcWnUeseOiwjAOAiBbCIisyjIiIiIiIiIiIiIiIiIvxNKGNJPUv2vJwrVi9r2a25J6tGsngubak8JOXMT9xwG/8ZrZDZfdRcXlKxw9X0b3g+2luyEdYcRpfwaNPGyrlS0z55WsYC6SRwa0ay5zjb9yuhyiY2HCVc57T7GP2cI/pB0v4uOnhbYuyyJYo5znV0o0NuyC/W7U+QcPdHErmSzRZMi6PF6bsTqSch5963O+Y+6MlJWKWLjMHUccDLEtF5Hfrkd77v4G4BewiL5/EiOiPL3mpOJU4CgoEREWteqJcvOGLNp6Zp1l0zxuHQj8y/wCiibBmD31M0cMYu+R7WN4uNrnd19y6DKbhj0rCs7gbtY7kWcI+if8AVnLpsh2LvK1MlU8dGEZke+V40kcGf7wvpcu4WbZYecwK97tn1oue75kSimPBODW0sEcMfuxMawb80a+JOnvTCeFIqWIyTyNjY3W5xt3DadwXI46ZVqegzo4bTzjRmtPQYf8A1HD/AGjTwUIYw4z1GEJeUqZC79LdTGDYxuofuqvZ9hx5w8rF+FpxqczuHifqpD4wZgF3OOeWaSfOioLxR6jKdEr/AO0f4Y8+CZC6IyVs8zrnk4rXOm7pXDTfbZpUYqc8heD8ygllOuWYgf2xtA/dzvorDacCDIWc9kEUrQdp3ndVaIZL4gJUkoiL52p6LgMr+KHplJy8YvNTgnRrfFre3fb3h37V36EKTKzL5aM2KzMeqLFzQ4UKqngDDT6Kpjni96NwNupw1OadxFx3q0+LmHWVEUc8RvHK0HhfWDvBuO5V2ymYo+rq05gtBNeSLYNPSj+Un6ELpcieN/JymilPRkJfCT1SW6TPmAvxG9Xq1Ge8QGWhLdJuPdtB3be9QofwksdtVi7pdaWDajObmnWP2W6u5JzTJqC2Kzb9Doo72lpoUS6IpSxRERERERERES6IvhWVGY3edAUPZZcb/RqYU0Tva1A6ZGtsN7HvcdHAOUiYwYZZDHJNKbRxNLidw2bydA4hVYxkw6+vqpJ5Nb3aB1NYNDWjcBZVWF/lJ/lP9ULLtPrHcBqpX6bKbSs4s4BfX1ccEet7uk7qYwaXvPAfwrP4NweymhZFEM1kbQxo3Dbv6zvK4TI3ih6LS+kyt9rUDo31sh1tHF3vcM1SIuH7QWh7zH5Jh+FmG87T4f2t8Bl0V1RERVxSEXnYx4VFJRzzn/Djc4b3Wswf5iF6KjfLjhjk6GOAHpTyXI/oiFz/AKixTZCX94mWQtTju2/RYPddaSoMe8uJJ0km5O0nSSuk/wD7qaOhZR0vsYxcyuafaSvdpcS4e63ULDqGkrml7WK+KFRhKXMp26B78jriNg/qdt3DSvqsy2DcvRqXW445etFzW1rgvJp6d0rwyNpe9xs1rQS5xPUANa9TGTFabBzomVGaHyR8pmg3LAXFua46r6OpT9ibiBT4LZdgz5iLPmcOkdoYPgbu+pUZ5d/+Ph/5cf8AUeuJK22JucEGEPgocTmfIfVbXQbrKnNRqrNZPMH+j4KpWaiYg88ZSZD/ALlWyhpTLLHG3W97WDi5wH8q2UMIY1rW6mgNHBosP2UL2qi0hw4WpJ4YeKzlhiSv2iIqKpiIiIvVzeP+KowlRPjAHKt9pCdkgB6PBw6PeNirbHI+GQEXZJG646nNe0+RBCtsoOy0Yo8hUCriHs5zaS2ps1tfBw08QVb/AGbn7rjKxMjiN+0d/rNRJhn7gpXxExrFfSR1DbZ46Mrf0yNAzhwOgjc4LumPDgCNRVWclWN3oFaGSOtBPZj76mu+CTdYmx3HcrLYMqLHNPdx6wuhK/4yeMs79OJi3sOnhwWt/wAxl7aF6SxZZRWpRUREREREREWnhKpzW5o1n9ltPeACTqC4nHfGptDSy1D7FwGbG0/FIdDG8Os7gVwbam3Q4Yl4XTiYDd6w/pb4LKm8cgoxy243Zzm0MTtDbPnt1u1sj7veO8jYuQyc4pesq1rXD2MdpJj/AEg6GcXHRwuucqah88rnvJfJI4uJ1lznG/7lWOydYpjBtC1jh7aT2kx/qI0M4NGjjfao85EbZEgIMM/GcO/a7y7lm0cq+pXTtbYAAWA0ADUBsCyiL54pyIiIvUVfssuGOXwo5gPRp2NjH9x6b/N1u5WAcdGq+7buXB4q5MGRzOq6/NmqZHukzNcUTnOztF/fcL6zoHVtXbseagyb3TEXMCgG0k/1ie1aIrS4BoXCYi5JJazNmq86GDQQ3VLKNwPuN3nTs2qbsG4MipYmxQMbHG3U1osOJ2neVtIo8/aceedWIaDYBkPM9qyZDDMkUH5eG/8AjoDtp/2kepnnwjHHIyN72tfJfk2uNs/NtcNvrOkaNahnLz/xtP8A8uf+q5TvZ4ETza7Qf4WEfoLncl2DuXwvTi1wxxlP/wAbS4f6s1WRUKZBsH51VUTfoibGOMjrnyYprWftJGvzlz/yAPHxSXFGVRERVtSEREREXn4fwKytppIJfdkba/W12trhvBsV6CLNjyxwc00IxXhFcFU/C+C30k8kMos+Nxa7fbURuIsRxU9ZJ8cPTqMMe729PZrtrmf4cm/QLHeN68HLZihykYrYh0owGTAdcd+i/wCUmx3EbFGmJeMzsG1scwuWXzZWj4o3HpDiNY3gL6DFAtiQERnTb9HDMd+zuUEfKfQ5K3lNPntB+vFfVeHgbCLXBrmODo5GhzXDUQ4XaR9V7i6Fkz3vkuHO6Qwdv171qisuO7EREXVWpERfOomzGk/TisIkRsNpe40AxK9AqaBaOFKj4RxP8BVuyt43+m1nJRm8NOS0W1Pk1Pf/ANo4b1KGVPHD0CjdmO9vPdke1o+OTuB0byFX7BuD31M8cUQznyPDGjeTrO4aydgVastpm477RjYDENrsA2+ttVJifC0Qx3rvMjWKPpNUamVt4qcjNuND5rXbxzR0uOap2XmYt4CZQUscEepjdLv1vOl7zvJXpqpWrPGdmDE/aMBu/OalQ2XG0RERctbUREREREReIiIiLhcsmCjNgwyN96nkbKCNYaTmOt/mB7lBeFMOTVXJ+kSGQxMzGF2lwbcmxdrOknWrS4ToG1EEsTvdljfGeD2lv8qqNVTGKRzHe8xzmu4tJB/ZXz2YitfCdDcMWmo7A7TgeKhzAoa6rp8Tse6jB8boKSON0k0gOc4Oe4mwa1rWgga77dasJgaKVtPGKl4fNm3kcAGjOOkgBotYXsOCinIviVnH06dugXbTg9Z1Ol7tIG++wKYlx/aGPBdMGHCaKjpO2k6V7P53LbABpUoiIq2pCIiIvERERer51FO2RjmPAc17S1zTqLSLEHuVZMdMWXYNrZITcs96Jx+KN3uniNR3gqz64nKtij6fRF8YvPThz2W1uZa74/oLjeN679hWh7rMXXH4XYHsOwrRGZebULwcieN/KRuopT0owXwE9cfxM+U6RuJ2KbaCoz26dY0H+Cqa4Jwo+knjmiNnxuDm77awdxFwdxVp8VsYmVUEVRF7sjbkfpOpzTvBBHcrBNDmyeEyP04mDuw6+PFaG/MZd2hdYiwDcaFlWoYqIi8XC9cBcuIDGAlxJ0Cwu4ncAF6VdUZjd50D7qFstWN/Iwijid05hnTW1tivob8xH0bvVZteK6aiss+Ec8XHQeseGqkwRdBiFRlj1jQcJVr5dPJjoQt/TG0m2jaSS48VIeRLFHNa6ulGl12QA9TdT5O8jNHA7VGuKOLbsI1kcDbgE3kd+iNvvO/gbyFZ6kpWwxtjjAaxjQ1rRqDWiwCj29NtlJdslBwqMexv589VnBbedfK+qIioimoiIiIiIi8RERF6iIiIihXGHJ46qxhfG0FsMobUyPGprHaHgf1F4cBxupqWM0XvYX1X67DUPM/VT5GeiSbnOh5kEbu3uWt7A/NfOlpWxRtZGA1jGhrWjUGgWAX1RFBJJNSs0REXi9RERF4iIiL1EREXir1lWxR9ArS+MWgqLvZbU19+nH9TcbjuXp5F8bvR6g0kp9nObx31Nmta3zAW4gKVcdcWG4SopITYPtnRO/TI33TwOkHcVWaWN8Mha67JI3WI1Fr2n9wQvoNnRmWrIul4p+ICnk7z/KhRAYb7wVycGVNxmnWNXBb6jvJ3jf6wo2S39qzoTD+sdfBw0952KQYpA5oI61IsSacWulI3Th4bx+P4osIzcbwyK5vGPDTYIpZ5L5kTHOsNZDRqG8nR3qq2G8MPrKiSeU3fI4uOwDqaNwFh3K1OGsEtmjlglF2SNcx3US1wtcHb18QohnyBvzjmVTM2/Rzo3Z1t9nWuuRZM9Al40Z82aRCdoPDDt8FuisJADclzWIWP0eCWSf8AhuVkkIvJygbZg1MAzT13J26Ni6vn+HYz434LV5g5e1ReG/7pzBy9qi8N/wB1MjxLFmIhiRHVJ/6WAEVooFtc/wAOxnxvwTn+HYz434LV5g5e1ReG/wC6cwcvaovDf91puWDr969rGW1z/DsZ8b8E5/h2M+N+C1eYOXtUXhv+6cwcvaovDf8AdLlg6/elYy2uf4djPjfgs8/w7GfG/BanMHL2qLw3/dOYOXtUXhv+6XLB1+9Kxltc/wAOxnxvwWef4djPjfgtTmDl7VF4b/unMHL2qLw3/deXLB1+9Kxltc/w7GfG/BOf4djPjfgtXmDl7VF4b/unMHL2qLw3/dLlg6/elYy2+f4djPjfgsc/w7GfG/BavMHL2qLw3/dOYOXtUXhv+69uWDr96VjLb5/h2M+N+Cxz/DsZ8b8Fq8wcvaovDf8AdOYOXtUXhv8AulywdfvSsZbfP8OxnxvwWOf4djPjfgtXmDl7VF4b/unMHL2qLw3/AHS5YOv3pWMtvn+HYz434LHP8OxnxvwWrzBy9qi8N/3TmDl7VF4b/ulywdfvSsZbXP8ADsZ8b8E5/h2M+N+C1eYOXtUXhv8AunMHL2qLw3/dLlg6/elYy2+f4djPjfgsc/w7GfG/BavMHL2qLw3/AHTmDl7VF4b/ALpcsHX70rGW1z/DsZ8b8FHuOWMEeEKozxw8iXgco3Ozg540Z+oWJFr8L9a7jmDl7VF4b/unMHL2qLw3/dSZWYseVffguocv3eKxcIrhQhczkwxqNBXsDj7KctikGy5sx9toJ+hKs1g+rzLh2rX3qHsXciAgqWS1E4kbG4PEbGFuc5puA5xOq4GrWpcpKQyE7B171zpycbGn4cWQ+J9KHQ8abM+5bGsowh+S9eWEO94XXx9Ws2eZRFcIknLxTeiQwTqQCoYe4ZFPVrNnmU9Ws2eZRFhzbKdU3gF7yj9Vn1azZ5lY9Ws2eZRE5tlOqbwCco/VPVrNnmU9XM2eZRE5tlOqbwCco/VPVzNnmVn1czZ5lYRObZTqm8AnKP1WfVzNnmU9XM2eZWETm2U6pvAJyj9Vn1czZ5lPVzNnmVhE5tlOqbwCco/VZ9XM2eZT1czZ5lYRObZTqm8AnKP1WfVrNnmU9Ws2eZWETm2U6pvAJyj9Vn1azZ5lPVrNnmVhE5tlOqbwCco/VZ9XM2eZWPVrNnmURObZTqm8AnKP1WfVzNnmU9XM2eZWETm2U6pvAJyj9Vn1czZ5lPVzNnmVhE5tlOqbwCco/VZ9XM2eZT1azZ5lYRObZTqm8AnKP1WfVzNnmV92MAFgLBYRbYUrBgmsNgbuAC8Licyv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47664" y="6035032"/>
            <a:ext cx="554461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dirty="0">
                <a:solidFill>
                  <a:srgbClr val="000000"/>
                </a:solidFill>
              </a:rPr>
              <a:t>P</a:t>
            </a:r>
            <a:r>
              <a:rPr lang="fr-FR" sz="2400" dirty="0" smtClean="0">
                <a:solidFill>
                  <a:srgbClr val="000000"/>
                </a:solidFill>
              </a:rPr>
              <a:t>révention des risques électriques</a:t>
            </a:r>
            <a:endParaRPr lang="fr-FR" sz="2400" dirty="0">
              <a:solidFill>
                <a:srgbClr val="000000"/>
              </a:solidFill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75" y="5877271"/>
            <a:ext cx="869985" cy="777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63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Norme NFC 18-510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251520" y="1340768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/>
              <a:t>Opérations sur les ouvrages et installations électriques et dans un </a:t>
            </a:r>
            <a:r>
              <a:rPr lang="fr-FR" b="1" dirty="0" smtClean="0"/>
              <a:t>environnement électrique </a:t>
            </a:r>
            <a:r>
              <a:rPr lang="fr-FR" b="1" dirty="0"/>
              <a:t>- Prévention du risque électrique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79512" y="2132856"/>
            <a:ext cx="871296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/>
              <a:t>La norme NF C 18-510 décrit un ensemble d’exigences qui permettent de </a:t>
            </a:r>
            <a:r>
              <a:rPr lang="fr-FR" dirty="0" smtClean="0"/>
              <a:t>se prémunir du risque </a:t>
            </a:r>
            <a:r>
              <a:rPr lang="fr-FR" dirty="0"/>
              <a:t>électrique lors des opérations de construction des OUVRAGES, de réalisation </a:t>
            </a:r>
            <a:r>
              <a:rPr lang="fr-FR" dirty="0" smtClean="0"/>
              <a:t>des INSTALLATIONS</a:t>
            </a:r>
            <a:r>
              <a:rPr lang="fr-FR" dirty="0"/>
              <a:t>, de leur exploitation, entretien ou </a:t>
            </a:r>
            <a:r>
              <a:rPr lang="fr-FR" dirty="0" smtClean="0"/>
              <a:t>démantèlement</a:t>
            </a:r>
            <a:r>
              <a:rPr lang="fr-FR" dirty="0"/>
              <a:t>. </a:t>
            </a:r>
            <a:endParaRPr lang="fr-FR" dirty="0" smtClean="0"/>
          </a:p>
          <a:p>
            <a:pPr algn="just"/>
            <a:endParaRPr lang="fr-FR" dirty="0" smtClean="0"/>
          </a:p>
          <a:p>
            <a:pPr algn="just"/>
            <a:r>
              <a:rPr lang="fr-FR" dirty="0" smtClean="0"/>
              <a:t>Elle </a:t>
            </a:r>
            <a:r>
              <a:rPr lang="fr-FR" dirty="0"/>
              <a:t>s’applique aussi lors </a:t>
            </a:r>
            <a:r>
              <a:rPr lang="fr-FR" dirty="0" smtClean="0"/>
              <a:t>de TRAVAUX </a:t>
            </a:r>
            <a:r>
              <a:rPr lang="fr-FR" dirty="0"/>
              <a:t>d’ORDRE NON ELECTRIQUE dans l’ENVIRONNEMENT d’OUVRAGES ou </a:t>
            </a:r>
            <a:r>
              <a:rPr lang="fr-FR" dirty="0" smtClean="0"/>
              <a:t>d’INSTALLATIONS électriques </a:t>
            </a:r>
            <a:r>
              <a:rPr lang="fr-FR" dirty="0"/>
              <a:t>tels que les travaux du bâtiment ou les travaux publics</a:t>
            </a:r>
            <a:r>
              <a:rPr lang="fr-FR" dirty="0" smtClean="0"/>
              <a:t>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379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qui change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423115" y="1628800"/>
            <a:ext cx="820891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 smtClean="0"/>
              <a:t>L’habilitation est rendue obligatoire pour les travailleurs amenés à réaliser des opérations sur les installations électriques et dans leur voisinage.</a:t>
            </a:r>
          </a:p>
          <a:p>
            <a:endParaRPr lang="fr-FR" dirty="0"/>
          </a:p>
          <a:p>
            <a:pPr algn="just"/>
            <a:r>
              <a:rPr lang="fr-FR" b="1" dirty="0" smtClean="0"/>
              <a:t>Les </a:t>
            </a:r>
            <a:r>
              <a:rPr lang="fr-FR" b="1" dirty="0"/>
              <a:t>travaux doivent être réalisés hors tension </a:t>
            </a:r>
            <a:r>
              <a:rPr lang="fr-FR" dirty="0" smtClean="0"/>
              <a:t>mais peuvent </a:t>
            </a:r>
            <a:r>
              <a:rPr lang="fr-FR" dirty="0"/>
              <a:t>exceptionnellement être effectués sous </a:t>
            </a:r>
            <a:r>
              <a:rPr lang="fr-FR" dirty="0" smtClean="0"/>
              <a:t>tension si </a:t>
            </a:r>
            <a:r>
              <a:rPr lang="fr-FR" dirty="0"/>
              <a:t>les conditions d’exploitation rendent </a:t>
            </a:r>
            <a:r>
              <a:rPr lang="fr-FR" dirty="0" smtClean="0"/>
              <a:t>dangereuse la </a:t>
            </a:r>
            <a:r>
              <a:rPr lang="fr-FR" dirty="0"/>
              <a:t>mise hors tension ou en cas </a:t>
            </a:r>
            <a:r>
              <a:rPr lang="fr-FR" dirty="0" smtClean="0"/>
              <a:t>d’impossibilité technique</a:t>
            </a:r>
            <a:r>
              <a:rPr lang="fr-FR" dirty="0"/>
              <a:t>.</a:t>
            </a:r>
          </a:p>
          <a:p>
            <a:endParaRPr lang="fr-FR" dirty="0" smtClean="0"/>
          </a:p>
          <a:p>
            <a:r>
              <a:rPr lang="fr-FR" dirty="0" smtClean="0"/>
              <a:t>Les </a:t>
            </a:r>
            <a:r>
              <a:rPr lang="fr-FR" dirty="0"/>
              <a:t>opérations au voisinage de pièces nues sous </a:t>
            </a:r>
            <a:r>
              <a:rPr lang="fr-FR" dirty="0" smtClean="0"/>
              <a:t>tension doivent </a:t>
            </a:r>
            <a:r>
              <a:rPr lang="fr-FR" dirty="0"/>
              <a:t>être limitées au cas où il n’est pas </a:t>
            </a:r>
            <a:r>
              <a:rPr lang="fr-FR" dirty="0" smtClean="0"/>
              <a:t>possible de </a:t>
            </a:r>
            <a:r>
              <a:rPr lang="fr-FR" dirty="0"/>
              <a:t>faire disparaître le voisinage</a:t>
            </a:r>
            <a:r>
              <a:rPr lang="fr-FR" dirty="0" smtClean="0"/>
              <a:t>.</a:t>
            </a:r>
          </a:p>
          <a:p>
            <a:endParaRPr lang="fr-FR" dirty="0"/>
          </a:p>
          <a:p>
            <a:r>
              <a:rPr lang="fr-FR" dirty="0" smtClean="0"/>
              <a:t>Les niveaux d’habilitations évoluent :</a:t>
            </a:r>
          </a:p>
          <a:p>
            <a:r>
              <a:rPr lang="fr-FR" dirty="0" smtClean="0"/>
              <a:t>- Une seule classe basse tension (disparition de BTA et BTB)</a:t>
            </a:r>
          </a:p>
          <a:p>
            <a:r>
              <a:rPr lang="fr-FR" dirty="0" smtClean="0"/>
              <a:t>- Suppression du B0V,  travail au voisinage pour les non électriciens</a:t>
            </a:r>
          </a:p>
          <a:p>
            <a:r>
              <a:rPr lang="fr-FR" dirty="0" smtClean="0"/>
              <a:t>- Prise en compte des spécificités des installations photovoltaïques, des véhicules électriques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852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Dates d’application</a:t>
            </a:r>
            <a:endParaRPr lang="fr-FR" dirty="0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51619" y="1870075"/>
            <a:ext cx="8640763" cy="311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342900" indent="-342900" defTabSz="914400" eaLnBrk="1" hangingPunct="1">
              <a:spcBef>
                <a:spcPct val="50000"/>
              </a:spcBef>
              <a:buSzPct val="90000"/>
              <a:defRPr/>
            </a:pP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Application des décrets 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juillet 2011 </a:t>
            </a: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sauf  pour :</a:t>
            </a:r>
          </a:p>
          <a:p>
            <a:pPr marL="342900" indent="-342900" defTabSz="914400" eaLnBrk="1" hangingPunct="1">
              <a:spcBef>
                <a:spcPct val="50000"/>
              </a:spcBef>
              <a:buSzPct val="90000"/>
              <a:defRPr/>
            </a:pP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- le décret maître d’ouvrage qui est applicable à sa date de publication au J.O., 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 1</a:t>
            </a:r>
            <a:r>
              <a:rPr lang="fr-FR" sz="28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septembre 2010</a:t>
            </a:r>
          </a:p>
          <a:p>
            <a:pPr marL="342900" indent="-342900" defTabSz="914400" eaLnBrk="1" hangingPunct="1">
              <a:spcBef>
                <a:spcPct val="50000"/>
              </a:spcBef>
              <a:buSzPct val="90000"/>
              <a:defRPr/>
            </a:pP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- les dispositions prises pour la certification des travailleurs pour les t</a:t>
            </a:r>
            <a:r>
              <a:rPr lang="fr-FR" sz="2800" kern="0" dirty="0" smtClean="0">
                <a:latin typeface="Times New Roman" pitchFamily="18" charset="0"/>
                <a:cs typeface="Times New Roman" pitchFamily="18" charset="0"/>
              </a:rPr>
              <a:t>ravaux </a:t>
            </a: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800" kern="0" dirty="0" smtClean="0">
                <a:latin typeface="Times New Roman" pitchFamily="18" charset="0"/>
                <a:cs typeface="Times New Roman" pitchFamily="18" charset="0"/>
              </a:rPr>
              <a:t>ous tension </a:t>
            </a:r>
            <a:r>
              <a:rPr lang="fr-FR" sz="2800" kern="0" dirty="0">
                <a:latin typeface="Times New Roman" pitchFamily="18" charset="0"/>
                <a:cs typeface="Times New Roman" pitchFamily="18" charset="0"/>
              </a:rPr>
              <a:t>qui seront applicables le 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fr-FR" sz="2800" kern="0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fr-FR" sz="2800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janvier 2013</a:t>
            </a:r>
          </a:p>
        </p:txBody>
      </p:sp>
    </p:spTree>
    <p:extLst>
      <p:ext uri="{BB962C8B-B14F-4D97-AF65-F5344CB8AC3E}">
        <p14:creationId xmlns:p14="http://schemas.microsoft.com/office/powerpoint/2010/main" val="9285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Cas des établissements scolaires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535295"/>
            <a:ext cx="87129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Dans les établissements scolaires, on distinguera trois types d’opérations dont la </a:t>
            </a:r>
            <a:r>
              <a:rPr lang="fr-FR" dirty="0" smtClean="0"/>
              <a:t>définition procède </a:t>
            </a:r>
            <a:r>
              <a:rPr lang="fr-FR" dirty="0"/>
              <a:t>de la réglementation (décret 2010-1118) :</a:t>
            </a:r>
          </a:p>
          <a:p>
            <a:pPr algn="just"/>
            <a:r>
              <a:rPr lang="fr-FR" dirty="0"/>
              <a:t>a) Les travaux sont effectués hors tension, sauf s’il ressort de l’évaluation des risques </a:t>
            </a:r>
            <a:r>
              <a:rPr lang="fr-FR" dirty="0" smtClean="0"/>
              <a:t>que les </a:t>
            </a:r>
            <a:r>
              <a:rPr lang="fr-FR" dirty="0"/>
              <a:t>conditions d’exploitation rendent dangereuse la mise hors tension ou en </a:t>
            </a:r>
            <a:r>
              <a:rPr lang="fr-FR" dirty="0" smtClean="0"/>
              <a:t>cas d’impossibilité </a:t>
            </a:r>
            <a:r>
              <a:rPr lang="fr-FR" dirty="0"/>
              <a:t>technique. La partie de l’installation sur laquelle les travaux hors tension </a:t>
            </a:r>
            <a:r>
              <a:rPr lang="fr-FR" dirty="0" smtClean="0"/>
              <a:t>sont effectués </a:t>
            </a:r>
            <a:r>
              <a:rPr lang="fr-FR" dirty="0"/>
              <a:t>doit être préalablement identifiée et consignée, de telle façon que, pendant toute </a:t>
            </a:r>
            <a:r>
              <a:rPr lang="fr-FR" dirty="0" smtClean="0"/>
              <a:t>la durée </a:t>
            </a:r>
            <a:r>
              <a:rPr lang="fr-FR" dirty="0"/>
              <a:t>des travaux, aucune tension ne subsiste, ne puisse apparaître ou réapparaître </a:t>
            </a:r>
            <a:r>
              <a:rPr lang="fr-FR" dirty="0" smtClean="0"/>
              <a:t>dans cette </a:t>
            </a:r>
            <a:r>
              <a:rPr lang="fr-FR" dirty="0"/>
              <a:t>partie d’installation ;</a:t>
            </a:r>
          </a:p>
          <a:p>
            <a:pPr algn="just"/>
            <a:r>
              <a:rPr lang="fr-FR" dirty="0"/>
              <a:t>b) Les opérations (travaux hors tension, interventions) effectuées au voisinage de </a:t>
            </a:r>
            <a:r>
              <a:rPr lang="fr-FR" dirty="0" smtClean="0"/>
              <a:t>pièces nues </a:t>
            </a:r>
            <a:r>
              <a:rPr lang="fr-FR" dirty="0"/>
              <a:t>sous tension sont limitées aux cas où il n’a pas été possible de </a:t>
            </a:r>
            <a:r>
              <a:rPr lang="fr-FR" dirty="0" smtClean="0"/>
              <a:t>supprimer </a:t>
            </a:r>
            <a:r>
              <a:rPr lang="fr-FR" dirty="0"/>
              <a:t>ce </a:t>
            </a:r>
            <a:r>
              <a:rPr lang="fr-FR" dirty="0" smtClean="0"/>
              <a:t>voisinage soit </a:t>
            </a:r>
            <a:r>
              <a:rPr lang="fr-FR" dirty="0"/>
              <a:t>en consignant l’installation ou la partie d’installation à l’origine de ce voisinage soit à </a:t>
            </a:r>
            <a:r>
              <a:rPr lang="fr-FR" dirty="0" smtClean="0"/>
              <a:t>défaut, en </a:t>
            </a:r>
            <a:r>
              <a:rPr lang="fr-FR" dirty="0"/>
              <a:t>assurant la protection par éloignement, obstacle ou isolation ;</a:t>
            </a:r>
          </a:p>
          <a:p>
            <a:pPr algn="just"/>
            <a:r>
              <a:rPr lang="fr-FR" dirty="0"/>
              <a:t>c) Les opérations d’ordre non électrique dans le voisinage de pièces nues sous tension </a:t>
            </a:r>
            <a:r>
              <a:rPr lang="fr-FR" dirty="0" smtClean="0"/>
              <a:t>sont limitées </a:t>
            </a:r>
            <a:r>
              <a:rPr lang="fr-FR" dirty="0"/>
              <a:t>aux seules opérations qui concourent à l’exploitation et à la maintenance des </a:t>
            </a:r>
            <a:r>
              <a:rPr lang="fr-FR" dirty="0" smtClean="0"/>
              <a:t>installations électriques.</a:t>
            </a:r>
          </a:p>
          <a:p>
            <a:endParaRPr lang="fr-FR" dirty="0"/>
          </a:p>
          <a:p>
            <a:r>
              <a:rPr lang="fr-FR" b="1" dirty="0"/>
              <a:t>Les situations de travail « sous tension » sont </a:t>
            </a:r>
            <a:r>
              <a:rPr lang="fr-FR" b="1" dirty="0" smtClean="0"/>
              <a:t>exclues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729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Cas des établissements scolaires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827584" y="1560029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OBLIGATIONS DES </a:t>
            </a:r>
            <a:r>
              <a:rPr lang="fr-FR" b="1" dirty="0" smtClean="0"/>
              <a:t>APPRENANTS</a:t>
            </a:r>
          </a:p>
          <a:p>
            <a:endParaRPr lang="fr-FR" b="1" dirty="0"/>
          </a:p>
          <a:p>
            <a:pPr algn="just"/>
            <a:r>
              <a:rPr lang="fr-FR" dirty="0"/>
              <a:t>Si la responsabilité de l’équipe éducative est mise en jeu en cas de présence de </a:t>
            </a:r>
            <a:r>
              <a:rPr lang="fr-FR" dirty="0" smtClean="0"/>
              <a:t>risque d’origine </a:t>
            </a:r>
            <a:r>
              <a:rPr lang="fr-FR" dirty="0"/>
              <a:t>électrique, elle n’exonère pas l’apprenant de sa responsabilité </a:t>
            </a:r>
            <a:r>
              <a:rPr lang="fr-FR" dirty="0" smtClean="0"/>
              <a:t>lorsque </a:t>
            </a:r>
            <a:r>
              <a:rPr lang="fr-FR" dirty="0"/>
              <a:t>celui-ci </a:t>
            </a:r>
            <a:r>
              <a:rPr lang="fr-FR" dirty="0" smtClean="0"/>
              <a:t>a reçu </a:t>
            </a:r>
            <a:r>
              <a:rPr lang="fr-FR" dirty="0"/>
              <a:t>une formation spécifique à la prévention des risques d’origine électrique. </a:t>
            </a:r>
            <a:endParaRPr lang="fr-FR" dirty="0" smtClean="0"/>
          </a:p>
          <a:p>
            <a:pPr algn="just"/>
            <a:r>
              <a:rPr lang="fr-FR" dirty="0" smtClean="0"/>
              <a:t>En </a:t>
            </a:r>
            <a:r>
              <a:rPr lang="fr-FR" dirty="0"/>
              <a:t>effet, </a:t>
            </a:r>
            <a:r>
              <a:rPr lang="fr-FR" dirty="0" smtClean="0"/>
              <a:t>il convient </a:t>
            </a:r>
            <a:r>
              <a:rPr lang="fr-FR" dirty="0"/>
              <a:t>de rappeler aux apprenants qu’ils sont personnellement responsables de </a:t>
            </a:r>
            <a:r>
              <a:rPr lang="fr-FR" dirty="0" smtClean="0"/>
              <a:t>la mise </a:t>
            </a:r>
            <a:r>
              <a:rPr lang="fr-FR" dirty="0"/>
              <a:t>en </a:t>
            </a:r>
            <a:r>
              <a:rPr lang="fr-FR" dirty="0" smtClean="0"/>
              <a:t>œuvre </a:t>
            </a:r>
            <a:r>
              <a:rPr lang="fr-FR" dirty="0"/>
              <a:t>des acquis de cette formation au fur et à mesure de leur progression.</a:t>
            </a:r>
          </a:p>
        </p:txBody>
      </p:sp>
    </p:spTree>
    <p:extLst>
      <p:ext uri="{BB962C8B-B14F-4D97-AF65-F5344CB8AC3E}">
        <p14:creationId xmlns:p14="http://schemas.microsoft.com/office/powerpoint/2010/main" val="42877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normes françaises</a:t>
            </a:r>
          </a:p>
        </p:txBody>
      </p:sp>
      <p:sp>
        <p:nvSpPr>
          <p:cNvPr id="119811" name="Rectangle 2051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fr-FR" sz="3700" dirty="0">
                <a:solidFill>
                  <a:srgbClr val="FFB900"/>
                </a:solidFill>
              </a:rPr>
              <a:t>de réalisation:</a:t>
            </a:r>
          </a:p>
          <a:p>
            <a:r>
              <a:rPr lang="fr-FR" dirty="0"/>
              <a:t>NF C 15-100</a:t>
            </a:r>
          </a:p>
          <a:p>
            <a:pPr lvl="1"/>
            <a:r>
              <a:rPr lang="fr-FR" dirty="0"/>
              <a:t>installations électriques à basse tension</a:t>
            </a:r>
          </a:p>
          <a:p>
            <a:r>
              <a:rPr lang="fr-FR" dirty="0"/>
              <a:t>NF C 13 100</a:t>
            </a:r>
          </a:p>
          <a:p>
            <a:pPr lvl="1"/>
            <a:r>
              <a:rPr lang="fr-FR" dirty="0"/>
              <a:t>postes de livraison</a:t>
            </a:r>
          </a:p>
          <a:p>
            <a:r>
              <a:rPr lang="fr-FR" dirty="0"/>
              <a:t>NF C 14 100</a:t>
            </a:r>
          </a:p>
          <a:p>
            <a:pPr lvl="1"/>
            <a:r>
              <a:rPr lang="fr-FR" dirty="0"/>
              <a:t>installations de branchement ( basse tension)</a:t>
            </a:r>
          </a:p>
        </p:txBody>
      </p:sp>
    </p:spTree>
    <p:extLst>
      <p:ext uri="{BB962C8B-B14F-4D97-AF65-F5344CB8AC3E}">
        <p14:creationId xmlns:p14="http://schemas.microsoft.com/office/powerpoint/2010/main" val="12435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AutoShape 1026"/>
          <p:cNvSpPr>
            <a:spLocks noChangeArrowheads="1"/>
          </p:cNvSpPr>
          <p:nvPr/>
        </p:nvSpPr>
        <p:spPr bwMode="auto">
          <a:xfrm>
            <a:off x="3505200" y="2473720"/>
            <a:ext cx="3086100" cy="3108325"/>
          </a:xfrm>
          <a:prstGeom prst="star16">
            <a:avLst>
              <a:gd name="adj" fmla="val 37500"/>
            </a:avLst>
          </a:prstGeom>
          <a:solidFill>
            <a:srgbClr val="DADAD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1859" name="Rectangle 1027"/>
          <p:cNvSpPr>
            <a:spLocks noChangeArrowheads="1"/>
          </p:cNvSpPr>
          <p:nvPr/>
        </p:nvSpPr>
        <p:spPr bwMode="auto">
          <a:xfrm>
            <a:off x="3886200" y="3692920"/>
            <a:ext cx="2351607" cy="46871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>
                <a:solidFill>
                  <a:srgbClr val="FFB900"/>
                </a:solidFill>
              </a:rPr>
              <a:t>UTE : C 15-100</a:t>
            </a:r>
          </a:p>
        </p:txBody>
      </p:sp>
      <p:sp>
        <p:nvSpPr>
          <p:cNvPr id="121860" name="Oval 1028"/>
          <p:cNvSpPr>
            <a:spLocks noChangeArrowheads="1"/>
          </p:cNvSpPr>
          <p:nvPr/>
        </p:nvSpPr>
        <p:spPr bwMode="auto">
          <a:xfrm>
            <a:off x="2623039" y="1178320"/>
            <a:ext cx="4463562" cy="5486400"/>
          </a:xfrm>
          <a:prstGeom prst="ellipse">
            <a:avLst/>
          </a:prstGeom>
          <a:noFill/>
          <a:ln w="25400">
            <a:solidFill>
              <a:schemeClr val="hlink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1861" name="Rectangle 1029"/>
          <p:cNvSpPr>
            <a:spLocks noChangeArrowheads="1"/>
          </p:cNvSpPr>
          <p:nvPr/>
        </p:nvSpPr>
        <p:spPr bwMode="auto">
          <a:xfrm>
            <a:off x="6477000" y="43787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15-103</a:t>
            </a:r>
          </a:p>
        </p:txBody>
      </p:sp>
      <p:sp>
        <p:nvSpPr>
          <p:cNvPr id="121862" name="Rectangle 1030"/>
          <p:cNvSpPr>
            <a:spLocks noChangeArrowheads="1"/>
          </p:cNvSpPr>
          <p:nvPr/>
        </p:nvSpPr>
        <p:spPr bwMode="auto">
          <a:xfrm>
            <a:off x="6096000" y="54455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15-476</a:t>
            </a:r>
          </a:p>
        </p:txBody>
      </p:sp>
      <p:sp>
        <p:nvSpPr>
          <p:cNvPr id="121863" name="Rectangle 1031"/>
          <p:cNvSpPr>
            <a:spLocks noChangeArrowheads="1"/>
          </p:cNvSpPr>
          <p:nvPr/>
        </p:nvSpPr>
        <p:spPr bwMode="auto">
          <a:xfrm>
            <a:off x="2209800" y="33119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15-421</a:t>
            </a:r>
          </a:p>
        </p:txBody>
      </p:sp>
      <p:sp>
        <p:nvSpPr>
          <p:cNvPr id="121864" name="Rectangle 1032"/>
          <p:cNvSpPr>
            <a:spLocks noChangeArrowheads="1"/>
          </p:cNvSpPr>
          <p:nvPr/>
        </p:nvSpPr>
        <p:spPr bwMode="auto">
          <a:xfrm>
            <a:off x="4343400" y="10259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15-211</a:t>
            </a:r>
          </a:p>
        </p:txBody>
      </p:sp>
      <p:sp>
        <p:nvSpPr>
          <p:cNvPr id="121865" name="Rectangle 1033"/>
          <p:cNvSpPr>
            <a:spLocks noChangeArrowheads="1"/>
          </p:cNvSpPr>
          <p:nvPr/>
        </p:nvSpPr>
        <p:spPr bwMode="auto">
          <a:xfrm>
            <a:off x="3048000" y="14831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15-401</a:t>
            </a:r>
          </a:p>
        </p:txBody>
      </p:sp>
      <p:sp>
        <p:nvSpPr>
          <p:cNvPr id="121866" name="Rectangle 1034"/>
          <p:cNvSpPr>
            <a:spLocks noChangeArrowheads="1"/>
          </p:cNvSpPr>
          <p:nvPr/>
        </p:nvSpPr>
        <p:spPr bwMode="auto">
          <a:xfrm>
            <a:off x="5715000" y="15593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15-107</a:t>
            </a:r>
          </a:p>
        </p:txBody>
      </p:sp>
      <p:sp>
        <p:nvSpPr>
          <p:cNvPr id="121867" name="Rectangle 1035"/>
          <p:cNvSpPr>
            <a:spLocks noChangeArrowheads="1"/>
          </p:cNvSpPr>
          <p:nvPr/>
        </p:nvSpPr>
        <p:spPr bwMode="auto">
          <a:xfrm>
            <a:off x="6019800" y="31595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15-531</a:t>
            </a:r>
          </a:p>
        </p:txBody>
      </p:sp>
      <p:sp>
        <p:nvSpPr>
          <p:cNvPr id="121868" name="Rectangle 1036"/>
          <p:cNvSpPr>
            <a:spLocks noChangeArrowheads="1"/>
          </p:cNvSpPr>
          <p:nvPr/>
        </p:nvSpPr>
        <p:spPr bwMode="auto">
          <a:xfrm>
            <a:off x="5943600" y="23213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15-411</a:t>
            </a:r>
          </a:p>
        </p:txBody>
      </p:sp>
      <p:sp>
        <p:nvSpPr>
          <p:cNvPr id="121869" name="Rectangle 1037"/>
          <p:cNvSpPr>
            <a:spLocks noChangeArrowheads="1"/>
          </p:cNvSpPr>
          <p:nvPr/>
        </p:nvSpPr>
        <p:spPr bwMode="auto">
          <a:xfrm>
            <a:off x="2252297" y="2341958"/>
            <a:ext cx="1616319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15-201</a:t>
            </a:r>
          </a:p>
        </p:txBody>
      </p:sp>
      <p:sp>
        <p:nvSpPr>
          <p:cNvPr id="121870" name="Rectangle 1038"/>
          <p:cNvSpPr>
            <a:spLocks noChangeArrowheads="1"/>
          </p:cNvSpPr>
          <p:nvPr/>
        </p:nvSpPr>
        <p:spPr bwMode="auto">
          <a:xfrm>
            <a:off x="2286000" y="40739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15-150</a:t>
            </a:r>
          </a:p>
        </p:txBody>
      </p:sp>
      <p:sp>
        <p:nvSpPr>
          <p:cNvPr id="121871" name="Rectangle 1039"/>
          <p:cNvSpPr>
            <a:spLocks noChangeArrowheads="1"/>
          </p:cNvSpPr>
          <p:nvPr/>
        </p:nvSpPr>
        <p:spPr bwMode="auto">
          <a:xfrm>
            <a:off x="2209800" y="50645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15-801</a:t>
            </a:r>
          </a:p>
        </p:txBody>
      </p:sp>
      <p:sp>
        <p:nvSpPr>
          <p:cNvPr id="121872" name="Rectangle 1040"/>
          <p:cNvSpPr>
            <a:spLocks noChangeArrowheads="1"/>
          </p:cNvSpPr>
          <p:nvPr/>
        </p:nvSpPr>
        <p:spPr bwMode="auto">
          <a:xfrm>
            <a:off x="2286000" y="60551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15-520</a:t>
            </a:r>
          </a:p>
        </p:txBody>
      </p:sp>
      <p:sp>
        <p:nvSpPr>
          <p:cNvPr id="121873" name="Rectangle 1041"/>
          <p:cNvSpPr>
            <a:spLocks noChangeArrowheads="1"/>
          </p:cNvSpPr>
          <p:nvPr/>
        </p:nvSpPr>
        <p:spPr bwMode="auto">
          <a:xfrm>
            <a:off x="4114800" y="62837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15-105</a:t>
            </a:r>
          </a:p>
        </p:txBody>
      </p:sp>
      <p:sp>
        <p:nvSpPr>
          <p:cNvPr id="121874" name="Rectangle 1042"/>
          <p:cNvSpPr>
            <a:spLocks noChangeArrowheads="1"/>
          </p:cNvSpPr>
          <p:nvPr/>
        </p:nvSpPr>
        <p:spPr bwMode="auto">
          <a:xfrm>
            <a:off x="5943600" y="6131320"/>
            <a:ext cx="1616320" cy="342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600" b="1">
                <a:solidFill>
                  <a:srgbClr val="FFB900"/>
                </a:solidFill>
              </a:rPr>
              <a:t>UTE : C 15-106</a:t>
            </a:r>
          </a:p>
        </p:txBody>
      </p:sp>
      <p:sp>
        <p:nvSpPr>
          <p:cNvPr id="121875" name="Rectangle 1043"/>
          <p:cNvSpPr>
            <a:spLocks noChangeArrowheads="1"/>
          </p:cNvSpPr>
          <p:nvPr/>
        </p:nvSpPr>
        <p:spPr bwMode="auto">
          <a:xfrm>
            <a:off x="6044508" y="954316"/>
            <a:ext cx="1576754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 dirty="0">
                <a:solidFill>
                  <a:srgbClr val="183B97"/>
                </a:solidFill>
              </a:rPr>
              <a:t>Locaux</a:t>
            </a:r>
            <a:r>
              <a:rPr lang="fr-FR" sz="1300" b="1" i="1" dirty="0">
                <a:solidFill>
                  <a:srgbClr val="003468"/>
                </a:solidFill>
              </a:rPr>
              <a:t> </a:t>
            </a:r>
            <a:r>
              <a:rPr lang="fr-FR" sz="1300" b="1" i="1" dirty="0">
                <a:solidFill>
                  <a:srgbClr val="183B97"/>
                </a:solidFill>
              </a:rPr>
              <a:t>Médicaux</a:t>
            </a:r>
          </a:p>
        </p:txBody>
      </p:sp>
      <p:sp>
        <p:nvSpPr>
          <p:cNvPr id="121876" name="Rectangle 1044"/>
          <p:cNvSpPr>
            <a:spLocks noChangeArrowheads="1"/>
          </p:cNvSpPr>
          <p:nvPr/>
        </p:nvSpPr>
        <p:spPr bwMode="auto">
          <a:xfrm>
            <a:off x="7467601" y="1406920"/>
            <a:ext cx="1330493" cy="49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Canalisations 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préfabriquées</a:t>
            </a:r>
          </a:p>
        </p:txBody>
      </p:sp>
      <p:sp>
        <p:nvSpPr>
          <p:cNvPr id="121877" name="Rectangle 1045"/>
          <p:cNvSpPr>
            <a:spLocks noChangeArrowheads="1"/>
          </p:cNvSpPr>
          <p:nvPr/>
        </p:nvSpPr>
        <p:spPr bwMode="auto">
          <a:xfrm>
            <a:off x="7772400" y="2397521"/>
            <a:ext cx="852799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Alarmes</a:t>
            </a:r>
          </a:p>
        </p:txBody>
      </p:sp>
      <p:sp>
        <p:nvSpPr>
          <p:cNvPr id="121878" name="Rectangle 1046"/>
          <p:cNvSpPr>
            <a:spLocks noChangeArrowheads="1"/>
          </p:cNvSpPr>
          <p:nvPr/>
        </p:nvSpPr>
        <p:spPr bwMode="auto">
          <a:xfrm>
            <a:off x="2438400" y="1254521"/>
            <a:ext cx="1830630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Groupes thermiques</a:t>
            </a:r>
          </a:p>
        </p:txBody>
      </p:sp>
      <p:sp>
        <p:nvSpPr>
          <p:cNvPr id="121879" name="Rectangle 1047"/>
          <p:cNvSpPr>
            <a:spLocks noChangeArrowheads="1"/>
          </p:cNvSpPr>
          <p:nvPr/>
        </p:nvSpPr>
        <p:spPr bwMode="auto">
          <a:xfrm>
            <a:off x="2244969" y="2114945"/>
            <a:ext cx="196362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21880" name="Rectangle 1048"/>
          <p:cNvSpPr>
            <a:spLocks noChangeArrowheads="1"/>
          </p:cNvSpPr>
          <p:nvPr/>
        </p:nvSpPr>
        <p:spPr bwMode="auto">
          <a:xfrm>
            <a:off x="457200" y="2321321"/>
            <a:ext cx="1575289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Grandes cuisines</a:t>
            </a:r>
          </a:p>
        </p:txBody>
      </p:sp>
      <p:sp>
        <p:nvSpPr>
          <p:cNvPr id="121881" name="Rectangle 1049"/>
          <p:cNvSpPr>
            <a:spLocks noChangeArrowheads="1"/>
          </p:cNvSpPr>
          <p:nvPr/>
        </p:nvSpPr>
        <p:spPr bwMode="auto">
          <a:xfrm>
            <a:off x="1" y="3311921"/>
            <a:ext cx="2175276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Fréquences 100 à 400 Hz</a:t>
            </a:r>
          </a:p>
        </p:txBody>
      </p:sp>
      <p:sp>
        <p:nvSpPr>
          <p:cNvPr id="121882" name="Rectangle 1050"/>
          <p:cNvSpPr>
            <a:spLocks noChangeArrowheads="1"/>
          </p:cNvSpPr>
          <p:nvPr/>
        </p:nvSpPr>
        <p:spPr bwMode="auto">
          <a:xfrm>
            <a:off x="0" y="3997721"/>
            <a:ext cx="1849866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Lampes à décharges</a:t>
            </a:r>
          </a:p>
        </p:txBody>
      </p:sp>
      <p:sp>
        <p:nvSpPr>
          <p:cNvPr id="121883" name="Rectangle 1051"/>
          <p:cNvSpPr>
            <a:spLocks noChangeArrowheads="1"/>
          </p:cNvSpPr>
          <p:nvPr/>
        </p:nvSpPr>
        <p:spPr bwMode="auto">
          <a:xfrm>
            <a:off x="0" y="5064520"/>
            <a:ext cx="2120774" cy="49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Installations Électriques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dans les meubles</a:t>
            </a:r>
          </a:p>
        </p:txBody>
      </p:sp>
      <p:sp>
        <p:nvSpPr>
          <p:cNvPr id="121884" name="Rectangle 1052"/>
          <p:cNvSpPr>
            <a:spLocks noChangeArrowheads="1"/>
          </p:cNvSpPr>
          <p:nvPr/>
        </p:nvSpPr>
        <p:spPr bwMode="auto">
          <a:xfrm>
            <a:off x="685800" y="5978920"/>
            <a:ext cx="1386599" cy="49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Canalisations :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mode de pose</a:t>
            </a:r>
          </a:p>
        </p:txBody>
      </p:sp>
      <p:sp>
        <p:nvSpPr>
          <p:cNvPr id="121885" name="Rectangle 1053"/>
          <p:cNvSpPr>
            <a:spLocks noChangeArrowheads="1"/>
          </p:cNvSpPr>
          <p:nvPr/>
        </p:nvSpPr>
        <p:spPr bwMode="auto">
          <a:xfrm>
            <a:off x="4267200" y="6588521"/>
            <a:ext cx="1364274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Guide pratique</a:t>
            </a:r>
          </a:p>
        </p:txBody>
      </p:sp>
      <p:sp>
        <p:nvSpPr>
          <p:cNvPr id="121886" name="Rectangle 1054"/>
          <p:cNvSpPr>
            <a:spLocks noChangeArrowheads="1"/>
          </p:cNvSpPr>
          <p:nvPr/>
        </p:nvSpPr>
        <p:spPr bwMode="auto">
          <a:xfrm>
            <a:off x="7772400" y="6283721"/>
            <a:ext cx="1103435" cy="296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Section PE </a:t>
            </a:r>
          </a:p>
        </p:txBody>
      </p:sp>
      <p:sp>
        <p:nvSpPr>
          <p:cNvPr id="121887" name="Rectangle 1055"/>
          <p:cNvSpPr>
            <a:spLocks noChangeArrowheads="1"/>
          </p:cNvSpPr>
          <p:nvPr/>
        </p:nvSpPr>
        <p:spPr bwMode="auto">
          <a:xfrm>
            <a:off x="7763608" y="5369320"/>
            <a:ext cx="1394614" cy="499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Sectionnement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et commande</a:t>
            </a:r>
          </a:p>
        </p:txBody>
      </p:sp>
      <p:sp>
        <p:nvSpPr>
          <p:cNvPr id="121888" name="Rectangle 1056"/>
          <p:cNvSpPr>
            <a:spLocks noChangeArrowheads="1"/>
          </p:cNvSpPr>
          <p:nvPr/>
        </p:nvSpPr>
        <p:spPr bwMode="auto">
          <a:xfrm>
            <a:off x="7403123" y="4073920"/>
            <a:ext cx="1758496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Influences externes</a:t>
            </a:r>
          </a:p>
        </p:txBody>
      </p:sp>
      <p:sp>
        <p:nvSpPr>
          <p:cNvPr id="121889" name="Rectangle 1057"/>
          <p:cNvSpPr>
            <a:spLocks noChangeArrowheads="1"/>
          </p:cNvSpPr>
          <p:nvPr/>
        </p:nvSpPr>
        <p:spPr bwMode="auto">
          <a:xfrm>
            <a:off x="7496908" y="2930921"/>
            <a:ext cx="1663918" cy="299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300" b="1" i="1">
                <a:solidFill>
                  <a:srgbClr val="183B97"/>
                </a:solidFill>
              </a:rPr>
              <a:t>Parafoudres en TT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principales</a:t>
            </a:r>
            <a:r>
              <a:rPr lang="fr-FR" baseline="0" dirty="0" smtClean="0"/>
              <a:t> publications</a:t>
            </a:r>
            <a:endParaRPr lang="fr-FR" dirty="0"/>
          </a:p>
        </p:txBody>
      </p:sp>
      <p:pic>
        <p:nvPicPr>
          <p:cNvPr id="2050" name="Picture 2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462" y="1365253"/>
            <a:ext cx="184785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01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70620"/>
            <a:ext cx="9289032" cy="1054124"/>
          </a:xfrm>
        </p:spPr>
        <p:txBody>
          <a:bodyPr/>
          <a:lstStyle/>
          <a:p>
            <a:r>
              <a:rPr lang="fr-FR" dirty="0"/>
              <a:t>Il existe </a:t>
            </a:r>
            <a:r>
              <a:rPr lang="fr-FR" dirty="0" smtClean="0"/>
              <a:t>donc des </a:t>
            </a:r>
            <a:r>
              <a:rPr lang="fr-FR" dirty="0"/>
              <a:t>moyens sûrs de protection contre les risques électriques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525963"/>
          </a:xfrm>
          <a:ln/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sz="2500" dirty="0"/>
              <a:t>La connaissance des dangers par la formation.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500" dirty="0"/>
              <a:t>Respect des règles et des distances de sécurité.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500" dirty="0"/>
              <a:t>Utilisation des matériels adaptés</a:t>
            </a:r>
            <a:r>
              <a:rPr lang="fr-FR" sz="25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fr-FR" sz="2500" dirty="0"/>
          </a:p>
          <a:p>
            <a:pPr marL="0" indent="0" algn="just">
              <a:buNone/>
            </a:pPr>
            <a:r>
              <a:rPr lang="fr-FR" sz="2500" dirty="0"/>
              <a:t>Toutes ces règles sont décrites dans les </a:t>
            </a:r>
            <a:r>
              <a:rPr lang="fr-FR" sz="2500" dirty="0" smtClean="0"/>
              <a:t>guides </a:t>
            </a:r>
            <a:r>
              <a:rPr lang="fr-FR" sz="2500" dirty="0"/>
              <a:t>de prescriptions des règles de sécurité en </a:t>
            </a:r>
            <a:r>
              <a:rPr lang="fr-FR" sz="2500" dirty="0" smtClean="0"/>
              <a:t>électricité publiés par l’UTE dont principalement</a:t>
            </a:r>
            <a:endParaRPr lang="fr-FR" sz="2500" dirty="0"/>
          </a:p>
          <a:p>
            <a:pPr marL="0" indent="0">
              <a:buNone/>
            </a:pPr>
            <a:r>
              <a:rPr lang="fr-FR" sz="2500" dirty="0"/>
              <a:t>	</a:t>
            </a:r>
            <a:r>
              <a:rPr lang="fr-FR" sz="2500" dirty="0" smtClean="0"/>
              <a:t>- UTE </a:t>
            </a:r>
            <a:r>
              <a:rPr lang="fr-FR" sz="2500" dirty="0"/>
              <a:t>C </a:t>
            </a:r>
            <a:r>
              <a:rPr lang="fr-FR" sz="2500" dirty="0" smtClean="0"/>
              <a:t>18-510 modifié en 2012</a:t>
            </a:r>
            <a:endParaRPr lang="fr-FR" sz="2500" dirty="0"/>
          </a:p>
          <a:p>
            <a:pPr marL="0" indent="0">
              <a:buNone/>
            </a:pPr>
            <a:r>
              <a:rPr lang="fr-FR" sz="2500" dirty="0"/>
              <a:t>	</a:t>
            </a:r>
          </a:p>
        </p:txBody>
      </p:sp>
      <p:sp>
        <p:nvSpPr>
          <p:cNvPr id="4" name="ZoneTexte 3">
            <a:hlinkClick r:id="rId3" action="ppaction://hlinkpres?slideindex=1&amp;slidetitle="/>
          </p:cNvPr>
          <p:cNvSpPr txBox="1"/>
          <p:nvPr/>
        </p:nvSpPr>
        <p:spPr>
          <a:xfrm>
            <a:off x="7458744" y="6081198"/>
            <a:ext cx="1236236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 smtClean="0"/>
              <a:t>Sommaire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15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715728" y="1278836"/>
            <a:ext cx="2416112" cy="637996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Textes </a:t>
            </a:r>
            <a:r>
              <a:rPr lang="fr-FR" b="1">
                <a:solidFill>
                  <a:srgbClr val="183B97"/>
                </a:solidFill>
              </a:rPr>
              <a:t>LEGISLATIFS</a:t>
            </a:r>
            <a:endParaRPr lang="fr-FR" b="1" i="1">
              <a:solidFill>
                <a:srgbClr val="183B97"/>
              </a:solidFill>
            </a:endParaRP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i="1">
                <a:solidFill>
                  <a:srgbClr val="183B97"/>
                </a:solidFill>
              </a:rPr>
              <a:t>Fixent les buts</a:t>
            </a:r>
          </a:p>
        </p:txBody>
      </p:sp>
      <p:sp>
        <p:nvSpPr>
          <p:cNvPr id="115715" name="Rectangle 3"/>
          <p:cNvSpPr>
            <a:spLocks noChangeArrowheads="1"/>
          </p:cNvSpPr>
          <p:nvPr/>
        </p:nvSpPr>
        <p:spPr bwMode="auto">
          <a:xfrm>
            <a:off x="3979867" y="1228874"/>
            <a:ext cx="3429000" cy="615950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Textes </a:t>
            </a:r>
            <a:r>
              <a:rPr lang="fr-FR" b="1">
                <a:solidFill>
                  <a:srgbClr val="183B97"/>
                </a:solidFill>
              </a:rPr>
              <a:t>NORMATIFS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Apportent les solutions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1475656" y="2563947"/>
            <a:ext cx="698989" cy="360997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6838" tIns="49213" rIns="96838" bIns="49213">
            <a:spAutoFit/>
          </a:bodyPr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dirty="0">
                <a:solidFill>
                  <a:srgbClr val="183B97"/>
                </a:solidFill>
              </a:rPr>
              <a:t>LOIS</a:t>
            </a: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395536" y="3488581"/>
            <a:ext cx="3255700" cy="1930658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>
            <a:spAutoFit/>
          </a:bodyPr>
          <a:lstStyle/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Prescriptions administratives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décrets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arrêtés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circulaires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notes techniques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fiches techniques</a:t>
            </a:r>
          </a:p>
          <a:p>
            <a:pPr marL="476250" indent="-476250"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- avis</a:t>
            </a:r>
          </a:p>
        </p:txBody>
      </p:sp>
      <p:sp>
        <p:nvSpPr>
          <p:cNvPr id="115718" name="Rectangle 6"/>
          <p:cNvSpPr>
            <a:spLocks noChangeArrowheads="1"/>
          </p:cNvSpPr>
          <p:nvPr/>
        </p:nvSpPr>
        <p:spPr bwMode="auto">
          <a:xfrm>
            <a:off x="4056067" y="2381002"/>
            <a:ext cx="3429000" cy="615950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dirty="0">
                <a:solidFill>
                  <a:srgbClr val="183B97"/>
                </a:solidFill>
              </a:rPr>
              <a:t>Ministère de l’industrie</a:t>
            </a:r>
          </a:p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dirty="0">
                <a:solidFill>
                  <a:srgbClr val="183B97"/>
                </a:solidFill>
              </a:rPr>
              <a:t>   </a:t>
            </a:r>
          </a:p>
        </p:txBody>
      </p:sp>
      <p:sp>
        <p:nvSpPr>
          <p:cNvPr id="115719" name="Rectangle 7"/>
          <p:cNvSpPr>
            <a:spLocks noChangeArrowheads="1"/>
          </p:cNvSpPr>
          <p:nvPr/>
        </p:nvSpPr>
        <p:spPr bwMode="auto">
          <a:xfrm>
            <a:off x="3979867" y="3647876"/>
            <a:ext cx="3429000" cy="357188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dirty="0">
                <a:solidFill>
                  <a:srgbClr val="183B97"/>
                </a:solidFill>
              </a:rPr>
              <a:t>Commissariat à la normalisation</a:t>
            </a:r>
          </a:p>
        </p:txBody>
      </p:sp>
      <p:sp>
        <p:nvSpPr>
          <p:cNvPr id="115720" name="Rectangle 8"/>
          <p:cNvSpPr>
            <a:spLocks noChangeArrowheads="1"/>
          </p:cNvSpPr>
          <p:nvPr/>
        </p:nvSpPr>
        <p:spPr bwMode="auto">
          <a:xfrm>
            <a:off x="3979867" y="4655988"/>
            <a:ext cx="3429000" cy="357188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 AFNOR</a:t>
            </a: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979867" y="5520084"/>
            <a:ext cx="3429000" cy="357188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 dirty="0">
                <a:solidFill>
                  <a:srgbClr val="183B97"/>
                </a:solidFill>
              </a:rPr>
              <a:t>Bureaux de normalisation</a:t>
            </a:r>
          </a:p>
        </p:txBody>
      </p:sp>
      <p:sp>
        <p:nvSpPr>
          <p:cNvPr id="115722" name="Rectangle 10"/>
          <p:cNvSpPr>
            <a:spLocks noChangeArrowheads="1"/>
          </p:cNvSpPr>
          <p:nvPr/>
        </p:nvSpPr>
        <p:spPr bwMode="auto">
          <a:xfrm>
            <a:off x="3979867" y="6384180"/>
            <a:ext cx="3429000" cy="357188"/>
          </a:xfrm>
          <a:prstGeom prst="rect">
            <a:avLst/>
          </a:prstGeom>
          <a:solidFill>
            <a:srgbClr val="FFB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6838" tIns="49213" rIns="96838" bIns="49213"/>
          <a:lstStyle/>
          <a:p>
            <a:pPr defTabSz="808038" fontAlgn="base">
              <a:spcBef>
                <a:spcPct val="0"/>
              </a:spcBef>
              <a:spcAft>
                <a:spcPct val="0"/>
              </a:spcAft>
            </a:pPr>
            <a:r>
              <a:rPr lang="fr-FR" sz="1700" b="1">
                <a:solidFill>
                  <a:srgbClr val="183B97"/>
                </a:solidFill>
              </a:rPr>
              <a:t>Électricité-UTE</a:t>
            </a:r>
          </a:p>
        </p:txBody>
      </p:sp>
      <p:sp>
        <p:nvSpPr>
          <p:cNvPr id="115723" name="AutoShape 11"/>
          <p:cNvSpPr>
            <a:spLocks noChangeArrowheads="1"/>
          </p:cNvSpPr>
          <p:nvPr/>
        </p:nvSpPr>
        <p:spPr bwMode="auto">
          <a:xfrm rot="16200000" flipH="1">
            <a:off x="1615480" y="3048000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4" name="AutoShape 12"/>
          <p:cNvSpPr>
            <a:spLocks noChangeArrowheads="1"/>
          </p:cNvSpPr>
          <p:nvPr/>
        </p:nvSpPr>
        <p:spPr bwMode="auto">
          <a:xfrm rot="16200000" flipH="1">
            <a:off x="5580067" y="3192016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5" name="AutoShape 13"/>
          <p:cNvSpPr>
            <a:spLocks noChangeArrowheads="1"/>
          </p:cNvSpPr>
          <p:nvPr/>
        </p:nvSpPr>
        <p:spPr bwMode="auto">
          <a:xfrm rot="16200000" flipH="1">
            <a:off x="1615480" y="2111896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6" name="AutoShape 14"/>
          <p:cNvSpPr>
            <a:spLocks noChangeArrowheads="1"/>
          </p:cNvSpPr>
          <p:nvPr/>
        </p:nvSpPr>
        <p:spPr bwMode="auto">
          <a:xfrm rot="16200000" flipH="1">
            <a:off x="5580067" y="4200128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7" name="AutoShape 15"/>
          <p:cNvSpPr>
            <a:spLocks noChangeArrowheads="1"/>
          </p:cNvSpPr>
          <p:nvPr/>
        </p:nvSpPr>
        <p:spPr bwMode="auto">
          <a:xfrm rot="16200000" flipH="1">
            <a:off x="5580067" y="5136232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8" name="AutoShape 16"/>
          <p:cNvSpPr>
            <a:spLocks noChangeArrowheads="1"/>
          </p:cNvSpPr>
          <p:nvPr/>
        </p:nvSpPr>
        <p:spPr bwMode="auto">
          <a:xfrm rot="16200000" flipH="1">
            <a:off x="5580067" y="6000328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115729" name="AutoShape 17"/>
          <p:cNvSpPr>
            <a:spLocks noChangeArrowheads="1"/>
          </p:cNvSpPr>
          <p:nvPr/>
        </p:nvSpPr>
        <p:spPr bwMode="auto">
          <a:xfrm rot="16200000" flipH="1">
            <a:off x="5580067" y="1967880"/>
            <a:ext cx="457200" cy="304800"/>
          </a:xfrm>
          <a:prstGeom prst="rightArrow">
            <a:avLst>
              <a:gd name="adj1" fmla="val 50000"/>
              <a:gd name="adj2" fmla="val 69237"/>
            </a:avLst>
          </a:prstGeom>
          <a:solidFill>
            <a:srgbClr val="183B9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>
              <a:solidFill>
                <a:srgbClr val="0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Normes, Décrets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65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30" name="AutoShape 18"/>
          <p:cNvSpPr>
            <a:spLocks noChangeArrowheads="1"/>
          </p:cNvSpPr>
          <p:nvPr/>
        </p:nvSpPr>
        <p:spPr bwMode="auto">
          <a:xfrm>
            <a:off x="184639" y="1268760"/>
            <a:ext cx="4785946" cy="1764902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33CC"/>
                </a:solidFill>
              </a:rPr>
              <a:t>La loi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000" b="1" dirty="0">
              <a:solidFill>
                <a:srgbClr val="0033C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>
                <a:solidFill>
                  <a:srgbClr val="0033CC"/>
                </a:solidFill>
              </a:rPr>
              <a:t>Votée par l’Assemblée nationale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>
                <a:solidFill>
                  <a:srgbClr val="0033CC"/>
                </a:solidFill>
              </a:rPr>
              <a:t>Définit des objectifs</a:t>
            </a:r>
          </a:p>
        </p:txBody>
      </p:sp>
      <p:sp>
        <p:nvSpPr>
          <p:cNvPr id="371731" name="AutoShape 19"/>
          <p:cNvSpPr>
            <a:spLocks noChangeArrowheads="1"/>
          </p:cNvSpPr>
          <p:nvPr/>
        </p:nvSpPr>
        <p:spPr bwMode="auto">
          <a:xfrm>
            <a:off x="5735515" y="3284984"/>
            <a:ext cx="3124200" cy="1547316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0033CC"/>
                </a:solidFill>
              </a:rPr>
              <a:t>L'arrêté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400" dirty="0">
              <a:solidFill>
                <a:srgbClr val="0033C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0033CC"/>
                </a:solidFill>
              </a:rPr>
              <a:t>Fait par le Ministre.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dirty="0">
                <a:solidFill>
                  <a:srgbClr val="0033CC"/>
                </a:solidFill>
              </a:rPr>
              <a:t>Précise les moyens.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400" dirty="0">
              <a:solidFill>
                <a:srgbClr val="0033CC"/>
              </a:solidFill>
            </a:endParaRPr>
          </a:p>
        </p:txBody>
      </p:sp>
      <p:sp>
        <p:nvSpPr>
          <p:cNvPr id="371734" name="AutoShape 22"/>
          <p:cNvSpPr>
            <a:spLocks noChangeArrowheads="1"/>
          </p:cNvSpPr>
          <p:nvPr/>
        </p:nvSpPr>
        <p:spPr bwMode="auto">
          <a:xfrm>
            <a:off x="5169877" y="1268760"/>
            <a:ext cx="3722077" cy="1728390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33CC"/>
                </a:solidFill>
              </a:rPr>
              <a:t>Le décret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2000" dirty="0">
              <a:solidFill>
                <a:srgbClr val="0033CC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>
                <a:solidFill>
                  <a:srgbClr val="0033CC"/>
                </a:solidFill>
              </a:rPr>
              <a:t>Signé par le Ministre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dirty="0">
                <a:solidFill>
                  <a:srgbClr val="0033CC"/>
                </a:solidFill>
              </a:rPr>
              <a:t>Précise la loi et donne une date d’application</a:t>
            </a:r>
          </a:p>
        </p:txBody>
      </p:sp>
      <p:sp>
        <p:nvSpPr>
          <p:cNvPr id="371737" name="AutoShape 25"/>
          <p:cNvSpPr>
            <a:spLocks noChangeArrowheads="1"/>
          </p:cNvSpPr>
          <p:nvPr/>
        </p:nvSpPr>
        <p:spPr bwMode="auto">
          <a:xfrm>
            <a:off x="3807069" y="3141612"/>
            <a:ext cx="1729154" cy="1549400"/>
          </a:xfrm>
          <a:prstGeom prst="curvedLeftArrow">
            <a:avLst>
              <a:gd name="adj1" fmla="val 33056"/>
              <a:gd name="adj2" fmla="val 43157"/>
              <a:gd name="adj3" fmla="val 38705"/>
            </a:avLst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1400">
              <a:solidFill>
                <a:srgbClr val="000000"/>
              </a:solidFill>
            </a:endParaRPr>
          </a:p>
        </p:txBody>
      </p:sp>
      <p:sp>
        <p:nvSpPr>
          <p:cNvPr id="371738" name="AutoShape 26"/>
          <p:cNvSpPr>
            <a:spLocks noChangeArrowheads="1"/>
          </p:cNvSpPr>
          <p:nvPr/>
        </p:nvSpPr>
        <p:spPr bwMode="auto">
          <a:xfrm>
            <a:off x="3575539" y="4976762"/>
            <a:ext cx="4287715" cy="1764606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>
                <a:solidFill>
                  <a:srgbClr val="0033CC"/>
                </a:solidFill>
              </a:rPr>
              <a:t>La circulaire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srgbClr val="0033CC"/>
                </a:solidFill>
              </a:rPr>
              <a:t>Faite par les services techniques pour les fonctionnaires.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400">
                <a:solidFill>
                  <a:srgbClr val="0033CC"/>
                </a:solidFill>
              </a:rPr>
              <a:t>Elle précise l’arrêté afin qu’il soit appliqué de la même façon sur tout le territoire.</a:t>
            </a:r>
          </a:p>
        </p:txBody>
      </p:sp>
      <p:sp>
        <p:nvSpPr>
          <p:cNvPr id="371740" name="AutoShape 28"/>
          <p:cNvSpPr>
            <a:spLocks noChangeArrowheads="1"/>
          </p:cNvSpPr>
          <p:nvPr/>
        </p:nvSpPr>
        <p:spPr bwMode="auto">
          <a:xfrm>
            <a:off x="383931" y="4149080"/>
            <a:ext cx="2958612" cy="1709985"/>
          </a:xfrm>
          <a:prstGeom prst="flowChartAlternateProcess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>
                <a:solidFill>
                  <a:srgbClr val="0033CC"/>
                </a:solidFill>
              </a:rPr>
              <a:t>La note technique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600" dirty="0">
                <a:solidFill>
                  <a:srgbClr val="0033CC"/>
                </a:solidFill>
              </a:rPr>
              <a:t>Destinée aux fonctionnaires, elle donne l’interprétation technique d’un point précis.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Pouvoir exécutif, législatif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33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réglementation en électricité</a:t>
            </a:r>
          </a:p>
        </p:txBody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fr-FR" dirty="0" smtClean="0"/>
          </a:p>
          <a:p>
            <a:r>
              <a:rPr lang="fr-FR" dirty="0" smtClean="0"/>
              <a:t>décret </a:t>
            </a:r>
            <a:r>
              <a:rPr lang="fr-FR" dirty="0"/>
              <a:t>88-1056 du 14 novembre </a:t>
            </a:r>
            <a:r>
              <a:rPr lang="fr-FR" dirty="0" smtClean="0"/>
              <a:t>1988</a:t>
            </a:r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>
              <a:buFont typeface="Arial" pitchFamily="34" charset="0"/>
              <a:buChar char="•"/>
            </a:pPr>
            <a:endParaRPr lang="fr-FR" dirty="0" smtClean="0"/>
          </a:p>
          <a:p>
            <a:pPr marL="312738" lvl="1" indent="-312738">
              <a:buSzPct val="75000"/>
              <a:buFont typeface="Monotype Sorts" pitchFamily="2" charset="2"/>
              <a:buChar char="l"/>
            </a:pPr>
            <a:r>
              <a:rPr lang="fr-FR" dirty="0" smtClean="0"/>
              <a:t> Décret 2010-1016, 1017, et 1018. </a:t>
            </a:r>
          </a:p>
          <a:p>
            <a:pPr marL="820737" lvl="2" indent="-457200">
              <a:buSzPct val="75000"/>
              <a:buFont typeface="Arial" pitchFamily="34" charset="0"/>
              <a:buChar char="•"/>
            </a:pPr>
            <a:r>
              <a:rPr lang="fr-FR" dirty="0" smtClean="0"/>
              <a:t>Ce décret modifie le décret 88-1056 et rend les modifications obligatoires pour le 3 Mars 2013</a:t>
            </a:r>
          </a:p>
          <a:p>
            <a:pPr marL="820737" lvl="2" indent="-457200">
              <a:buSzPct val="75000"/>
              <a:buFont typeface="Arial" pitchFamily="34" charset="0"/>
              <a:buChar char="•"/>
            </a:pPr>
            <a:r>
              <a:rPr lang="fr-FR" dirty="0"/>
              <a:t>et par la circulaire DGT 2012/12 du 9 octobre 2012 relative à la prévention des risques électriques.</a:t>
            </a:r>
          </a:p>
          <a:p>
            <a:pPr lvl="1"/>
            <a:endParaRPr lang="fr-FR" dirty="0" smtClean="0"/>
          </a:p>
        </p:txBody>
      </p:sp>
      <p:sp>
        <p:nvSpPr>
          <p:cNvPr id="3" name="Rectangle 2"/>
          <p:cNvSpPr/>
          <p:nvPr/>
        </p:nvSpPr>
        <p:spPr>
          <a:xfrm rot="19863898">
            <a:off x="6079445" y="1809691"/>
            <a:ext cx="258072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Abrogé</a:t>
            </a:r>
            <a:endParaRPr lang="fr-FR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755576" y="2132856"/>
            <a:ext cx="568863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51520" y="3067563"/>
            <a:ext cx="34868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Remplacé par </a:t>
            </a:r>
            <a:endParaRPr lang="fr-FR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nouvelle réglementation</a:t>
            </a:r>
            <a:endParaRPr lang="fr-FR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77" y="1437506"/>
            <a:ext cx="9045027" cy="4655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0" y="6461330"/>
            <a:ext cx="44532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Source :                            Cahiers de l’instrumentation 11/2012</a:t>
            </a:r>
            <a:endParaRPr lang="fr-FR" sz="1200" dirty="0"/>
          </a:p>
        </p:txBody>
      </p:sp>
      <p:pic>
        <p:nvPicPr>
          <p:cNvPr id="1026" name="Picture 2" descr="... www.chauvin-arnoux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022" y="6386285"/>
            <a:ext cx="1084674" cy="427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67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Décret fixant des obligations des maîtres d’ouvrage</a:t>
            </a:r>
            <a:br>
              <a:rPr lang="fr-FR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(2010-1016 du 30 Août 2010) </a:t>
            </a:r>
            <a:endParaRPr lang="fr-FR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43693" y="1345654"/>
            <a:ext cx="8456613" cy="187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C7471C"/>
              </a:buClr>
              <a:buFont typeface="Times" pitchFamily="18" charset="0"/>
              <a:buNone/>
            </a:pPr>
            <a:r>
              <a:rPr lang="fr-FR" sz="2800"/>
              <a:t>Le maître d’ouvrage doit concevoir et réaliser les installations électriques des bâtiments, destinés à recevoir des travailleurs, conformément aux dispositions du présent décret.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3693" y="3345904"/>
            <a:ext cx="845661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20000"/>
              </a:spcBef>
              <a:buClr>
                <a:srgbClr val="C7471C"/>
              </a:buClr>
              <a:buFont typeface="Times" pitchFamily="18" charset="0"/>
              <a:buNone/>
            </a:pPr>
            <a:r>
              <a:rPr lang="fr-FR" sz="2800"/>
              <a:t>Objectifs : santé et sécurité des travailleurs par notamment la prévention des risques de:</a:t>
            </a:r>
          </a:p>
          <a:p>
            <a:pPr lvl="1">
              <a:spcBef>
                <a:spcPct val="20000"/>
              </a:spcBef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</a:rPr>
              <a:t>choc électrique par contact direct ou indirect,</a:t>
            </a:r>
          </a:p>
          <a:p>
            <a:pPr lvl="1">
              <a:spcBef>
                <a:spcPct val="20000"/>
              </a:spcBef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</a:rPr>
              <a:t>brûlure,</a:t>
            </a:r>
          </a:p>
          <a:p>
            <a:pPr lvl="1">
              <a:spcBef>
                <a:spcPct val="20000"/>
              </a:spcBef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</a:rPr>
              <a:t>incendie,</a:t>
            </a:r>
          </a:p>
          <a:p>
            <a:pPr lvl="1">
              <a:spcBef>
                <a:spcPct val="20000"/>
              </a:spcBef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</a:rPr>
              <a:t>explosion d’origine électrique.</a:t>
            </a:r>
            <a:endParaRPr lang="fr-FR" sz="200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66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Décret fixant les obligations des employeurs</a:t>
            </a:r>
            <a:br>
              <a:rPr lang="fr-FR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(2010-1017 du 30 Août 2010)</a:t>
            </a:r>
            <a:endParaRPr lang="fr-FR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7494" y="4569544"/>
            <a:ext cx="8456613" cy="195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 Fixe les obligations des employeurs:</a:t>
            </a:r>
            <a:endParaRPr lang="fr-F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maintenir les installations en conformité avec les règles qui leur sont applicables,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surveiller et maintenir les installations, 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vérifier ou faire vérifier les installations.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67494" y="3069357"/>
            <a:ext cx="84566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Sont exclues les installations régies par la loi du 15 juin 1906, installations de distribution d’énergie électrique et installations de traction.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19894" y="1426294"/>
            <a:ext cx="8456613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 Les installations visées sont:</a:t>
            </a:r>
            <a:endParaRPr lang="fr-FR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toutes les installations électriques situées dans l’établissement, temporaires ou pas,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</a:pPr>
            <a:r>
              <a:rPr lang="fr-FR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les installations temporaires situées hors de l’établissement. </a:t>
            </a:r>
          </a:p>
        </p:txBody>
      </p:sp>
    </p:spTree>
    <p:extLst>
      <p:ext uri="{BB962C8B-B14F-4D97-AF65-F5344CB8AC3E}">
        <p14:creationId xmlns:p14="http://schemas.microsoft.com/office/powerpoint/2010/main" val="255739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Décret relatif à la prévention des risques électriques</a:t>
            </a:r>
            <a:br>
              <a:rPr lang="fr-FR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(2010-1018 du 30 Août 2010) </a:t>
            </a:r>
            <a:endParaRPr lang="fr-FR" sz="28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61938" y="4037806"/>
            <a:ext cx="845661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fr-FR" sz="2800">
                <a:latin typeface="Times New Roman" pitchFamily="18" charset="0"/>
                <a:cs typeface="Times New Roman" pitchFamily="18" charset="0"/>
              </a:rPr>
              <a:t>Vérification des installations électriques sur demande de l’inspection du travail par un organisme accrédité.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5451" y="1448593"/>
            <a:ext cx="8456612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90000"/>
              </a:lnSpc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Fixe les dispositions applicables aux</a:t>
            </a:r>
            <a:endParaRPr lang="fr-FR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  <a:defRPr/>
            </a:pPr>
            <a:r>
              <a:rPr lang="fr-FR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travailleurs indépendants,</a:t>
            </a:r>
          </a:p>
          <a:p>
            <a:pPr lvl="1">
              <a:lnSpc>
                <a:spcPct val="90000"/>
              </a:lnSpc>
              <a:buClr>
                <a:srgbClr val="3333CC"/>
              </a:buClr>
              <a:buFontTx/>
              <a:buChar char="•"/>
              <a:defRPr/>
            </a:pPr>
            <a:r>
              <a:rPr lang="fr-FR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employeurs , </a:t>
            </a:r>
          </a:p>
          <a:p>
            <a:pPr marL="342900" lvl="1" indent="-342900">
              <a:lnSpc>
                <a:spcPct val="90000"/>
              </a:lnSpc>
              <a:buClr>
                <a:srgbClr val="3333CC"/>
              </a:buClr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qui exercent directement une opération sur les installations électriques ou dans leur voisinage.</a:t>
            </a:r>
          </a:p>
        </p:txBody>
      </p:sp>
    </p:spTree>
    <p:extLst>
      <p:ext uri="{BB962C8B-B14F-4D97-AF65-F5344CB8AC3E}">
        <p14:creationId xmlns:p14="http://schemas.microsoft.com/office/powerpoint/2010/main" val="308501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Décret relatif aux opérations effectuées sur les installations électriques ou dans leur voisinage</a:t>
            </a:r>
            <a:br>
              <a:rPr lang="fr-FR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(2010-1118 du 22 Septembre 2010) </a:t>
            </a:r>
            <a:endParaRPr lang="fr-FR" sz="2800" dirty="0"/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43694" y="1309266"/>
            <a:ext cx="845661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just" defTabSz="914400">
              <a:buSzPct val="90000"/>
            </a:pPr>
            <a:r>
              <a:rPr lang="fr-FR" sz="2800" dirty="0"/>
              <a:t>Vise les opérations sur des installations électriques ou dans leur voisinage.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3694" y="5170884"/>
            <a:ext cx="8456613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Sont exclues les opérations effectuées sur les installations régies par la loi du 15 juin 1906, installations  de distribution électrique et installations de traction électrique.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3694" y="2237953"/>
            <a:ext cx="8456613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pitchFamily="18" charset="0"/>
                <a:ea typeface="+mn-ea"/>
                <a:cs typeface="+mn-cs"/>
              </a:defRPr>
            </a:lvl9pPr>
          </a:lstStyle>
          <a:p>
            <a:pPr algn="just"/>
            <a:r>
              <a:rPr lang="fr-FR" sz="2800" dirty="0"/>
              <a:t>Les installations concernées peuvent être visées par la réglementation du travail ou une autre réglementation par exemple :</a:t>
            </a:r>
          </a:p>
          <a:p>
            <a:pPr lvl="1">
              <a:buClr>
                <a:srgbClr val="3333CC"/>
              </a:buClr>
              <a:buFontTx/>
              <a:buChar char="•"/>
            </a:pPr>
            <a:r>
              <a:rPr lang="fr-FR" sz="2600" dirty="0">
                <a:solidFill>
                  <a:srgbClr val="3333CC"/>
                </a:solidFill>
              </a:rPr>
              <a:t>véhicules électriques,</a:t>
            </a:r>
          </a:p>
          <a:p>
            <a:pPr lvl="1">
              <a:buClr>
                <a:srgbClr val="3333CC"/>
              </a:buClr>
              <a:buFontTx/>
              <a:buChar char="•"/>
            </a:pPr>
            <a:r>
              <a:rPr lang="fr-FR" sz="2600" dirty="0">
                <a:solidFill>
                  <a:srgbClr val="3333CC"/>
                </a:solidFill>
              </a:rPr>
              <a:t>éclairage extérieur,</a:t>
            </a:r>
          </a:p>
          <a:p>
            <a:pPr lvl="1">
              <a:buClr>
                <a:srgbClr val="3333CC"/>
              </a:buClr>
              <a:buFontTx/>
              <a:buChar char="•"/>
            </a:pPr>
            <a:r>
              <a:rPr lang="fr-FR" sz="2600" dirty="0">
                <a:solidFill>
                  <a:srgbClr val="3333CC"/>
                </a:solidFill>
              </a:rPr>
              <a:t>bâtiments d’habitation …</a:t>
            </a:r>
          </a:p>
        </p:txBody>
      </p:sp>
    </p:spTree>
    <p:extLst>
      <p:ext uri="{BB962C8B-B14F-4D97-AF65-F5344CB8AC3E}">
        <p14:creationId xmlns:p14="http://schemas.microsoft.com/office/powerpoint/2010/main" val="86817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wave">
  <a:themeElements>
    <a:clrScheme name="Bluewave 16">
      <a:dk1>
        <a:srgbClr val="000000"/>
      </a:dk1>
      <a:lt1>
        <a:srgbClr val="FFFFFF"/>
      </a:lt1>
      <a:dk2>
        <a:srgbClr val="0066CC"/>
      </a:dk2>
      <a:lt2>
        <a:srgbClr val="808080"/>
      </a:lt2>
      <a:accent1>
        <a:srgbClr val="A7D3FF"/>
      </a:accent1>
      <a:accent2>
        <a:srgbClr val="003468"/>
      </a:accent2>
      <a:accent3>
        <a:srgbClr val="FFFFFF"/>
      </a:accent3>
      <a:accent4>
        <a:srgbClr val="000000"/>
      </a:accent4>
      <a:accent5>
        <a:srgbClr val="D0E6FF"/>
      </a:accent5>
      <a:accent6>
        <a:srgbClr val="002E5E"/>
      </a:accent6>
      <a:hlink>
        <a:srgbClr val="0066CC"/>
      </a:hlink>
      <a:folHlink>
        <a:srgbClr val="8396B7"/>
      </a:folHlink>
    </a:clrScheme>
    <a:fontScheme name="Bluewav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wav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wave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4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5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89D8"/>
        </a:hlink>
        <a:folHlink>
          <a:srgbClr val="8396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wave 16">
        <a:dk1>
          <a:srgbClr val="000000"/>
        </a:dk1>
        <a:lt1>
          <a:srgbClr val="FFFFFF"/>
        </a:lt1>
        <a:dk2>
          <a:srgbClr val="0066CC"/>
        </a:dk2>
        <a:lt2>
          <a:srgbClr val="808080"/>
        </a:lt2>
        <a:accent1>
          <a:srgbClr val="A7D3FF"/>
        </a:accent1>
        <a:accent2>
          <a:srgbClr val="003468"/>
        </a:accent2>
        <a:accent3>
          <a:srgbClr val="FFFFFF"/>
        </a:accent3>
        <a:accent4>
          <a:srgbClr val="000000"/>
        </a:accent4>
        <a:accent5>
          <a:srgbClr val="D0E6FF"/>
        </a:accent5>
        <a:accent6>
          <a:srgbClr val="002E5E"/>
        </a:accent6>
        <a:hlink>
          <a:srgbClr val="0066CC"/>
        </a:hlink>
        <a:folHlink>
          <a:srgbClr val="8396B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1310</Words>
  <Application>Microsoft Office PowerPoint</Application>
  <PresentationFormat>Affichage à l'écran (4:3)</PresentationFormat>
  <Paragraphs>197</Paragraphs>
  <Slides>17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Bluewave</vt:lpstr>
      <vt:lpstr>LA REGLEMENTATION</vt:lpstr>
      <vt:lpstr>Normes, Décrets ?</vt:lpstr>
      <vt:lpstr>Pouvoir exécutif, législatif ?</vt:lpstr>
      <vt:lpstr>La réglementation en électricité</vt:lpstr>
      <vt:lpstr>La nouvelle réglementation</vt:lpstr>
      <vt:lpstr>Décret fixant des obligations des maîtres d’ouvrage  (2010-1016 du 30 Août 2010) </vt:lpstr>
      <vt:lpstr>Décret fixant les obligations des employeurs  (2010-1017 du 30 Août 2010)</vt:lpstr>
      <vt:lpstr>Décret relatif à la prévention des risques électriques  (2010-1018 du 30 Août 2010) </vt:lpstr>
      <vt:lpstr>Décret relatif aux opérations effectuées sur les installations électriques ou dans leur voisinage  (2010-1118 du 22 Septembre 2010) </vt:lpstr>
      <vt:lpstr>Norme NFC 18-510</vt:lpstr>
      <vt:lpstr>Ce qui change</vt:lpstr>
      <vt:lpstr>Dates d’application</vt:lpstr>
      <vt:lpstr>Cas des établissements scolaires</vt:lpstr>
      <vt:lpstr>Cas des établissements scolaires</vt:lpstr>
      <vt:lpstr>Les normes françaises</vt:lpstr>
      <vt:lpstr>Les principales publications</vt:lpstr>
      <vt:lpstr>Il existe donc des moyens sûrs de protection contre les risques électriques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REGLEMENTATION</dc:title>
  <dc:creator>RNR STI</dc:creator>
  <cp:lastModifiedBy>RNR STI</cp:lastModifiedBy>
  <cp:revision>21</cp:revision>
  <dcterms:created xsi:type="dcterms:W3CDTF">2013-09-04T09:22:33Z</dcterms:created>
  <dcterms:modified xsi:type="dcterms:W3CDTF">2013-10-10T08:47:37Z</dcterms:modified>
</cp:coreProperties>
</file>