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7" r:id="rId2"/>
    <p:sldId id="258" r:id="rId3"/>
    <p:sldId id="259" r:id="rId4"/>
    <p:sldId id="260" r:id="rId5"/>
    <p:sldId id="262" r:id="rId6"/>
    <p:sldId id="261"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5" autoAdjust="0"/>
    <p:restoredTop sz="86400" autoAdjust="0"/>
  </p:normalViewPr>
  <p:slideViewPr>
    <p:cSldViewPr>
      <p:cViewPr>
        <p:scale>
          <a:sx n="60" d="100"/>
          <a:sy n="60" d="100"/>
        </p:scale>
        <p:origin x="-3072" y="-9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Fabien\Desktop\Habilitation\Copie%20de%20statistiques%20d'accidents%202011%20(3).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Fabien\Desktop\Habilitation\Copie%20de%20statistiques%20d'accidents%202011%20(3).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Fabien\Desktop\Habilitation\Copie%20de%20statistiques%20d'accidents%202011%20(3).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31"/>
    </mc:Choice>
    <mc:Fallback>
      <c:style val="31"/>
    </mc:Fallback>
  </mc:AlternateContent>
  <c:chart>
    <c:autoTitleDeleted val="1"/>
    <c:plotArea>
      <c:layout>
        <c:manualLayout>
          <c:layoutTarget val="inner"/>
          <c:xMode val="edge"/>
          <c:yMode val="edge"/>
          <c:x val="9.2532637965708833E-2"/>
          <c:y val="0.10707673515289672"/>
          <c:w val="0.88474094147322491"/>
          <c:h val="0.7549922303643446"/>
        </c:manualLayout>
      </c:layout>
      <c:barChart>
        <c:barDir val="col"/>
        <c:grouping val="clustered"/>
        <c:varyColors val="0"/>
        <c:ser>
          <c:idx val="0"/>
          <c:order val="0"/>
          <c:tx>
            <c:strRef>
              <c:f>'Nombre d''accidents'!$B$6</c:f>
              <c:strCache>
                <c:ptCount val="1"/>
                <c:pt idx="0">
                  <c:v>AT avec ARRET</c:v>
                </c:pt>
              </c:strCache>
            </c:strRef>
          </c:tx>
          <c:invertIfNegative val="0"/>
          <c:dLbls>
            <c:txPr>
              <a:bodyPr rot="-5400000" vert="horz"/>
              <a:lstStyle/>
              <a:p>
                <a:pPr>
                  <a:defRPr/>
                </a:pPr>
                <a:endParaRPr lang="fr-FR"/>
              </a:p>
            </c:txPr>
            <c:showLegendKey val="0"/>
            <c:showVal val="1"/>
            <c:showCatName val="0"/>
            <c:showSerName val="0"/>
            <c:showPercent val="0"/>
            <c:showBubbleSize val="0"/>
            <c:showLeaderLines val="0"/>
          </c:dLbls>
          <c:cat>
            <c:numRef>
              <c:f>'Nombre d''accidents'!$A$7:$A$43</c:f>
              <c:numCache>
                <c:formatCode>General</c:formatCode>
                <c:ptCount val="37"/>
                <c:pt idx="0">
                  <c:v>1975</c:v>
                </c:pt>
                <c:pt idx="5">
                  <c:v>1980</c:v>
                </c:pt>
                <c:pt idx="10">
                  <c:v>1985</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numCache>
            </c:numRef>
          </c:cat>
          <c:val>
            <c:numRef>
              <c:f>'Nombre d''accidents'!$B$7:$B$43</c:f>
              <c:numCache>
                <c:formatCode>General</c:formatCode>
                <c:ptCount val="37"/>
                <c:pt idx="0">
                  <c:v>2793</c:v>
                </c:pt>
                <c:pt idx="5">
                  <c:v>1883</c:v>
                </c:pt>
                <c:pt idx="10">
                  <c:v>1306</c:v>
                </c:pt>
                <c:pt idx="15">
                  <c:v>1308</c:v>
                </c:pt>
                <c:pt idx="16">
                  <c:v>1288</c:v>
                </c:pt>
                <c:pt idx="17">
                  <c:v>1225</c:v>
                </c:pt>
                <c:pt idx="18">
                  <c:v>1045</c:v>
                </c:pt>
                <c:pt idx="19">
                  <c:v>958</c:v>
                </c:pt>
                <c:pt idx="20">
                  <c:v>930</c:v>
                </c:pt>
                <c:pt idx="21">
                  <c:v>916</c:v>
                </c:pt>
                <c:pt idx="22">
                  <c:v>906</c:v>
                </c:pt>
                <c:pt idx="23">
                  <c:v>896</c:v>
                </c:pt>
                <c:pt idx="24">
                  <c:v>861</c:v>
                </c:pt>
                <c:pt idx="25">
                  <c:v>888</c:v>
                </c:pt>
                <c:pt idx="26">
                  <c:v>876</c:v>
                </c:pt>
                <c:pt idx="27">
                  <c:v>915</c:v>
                </c:pt>
                <c:pt idx="28">
                  <c:v>837</c:v>
                </c:pt>
                <c:pt idx="29">
                  <c:v>865</c:v>
                </c:pt>
                <c:pt idx="30">
                  <c:v>802</c:v>
                </c:pt>
                <c:pt idx="31">
                  <c:v>834</c:v>
                </c:pt>
                <c:pt idx="32">
                  <c:v>838</c:v>
                </c:pt>
                <c:pt idx="33">
                  <c:v>771</c:v>
                </c:pt>
                <c:pt idx="34">
                  <c:v>807</c:v>
                </c:pt>
                <c:pt idx="35">
                  <c:v>713</c:v>
                </c:pt>
                <c:pt idx="36">
                  <c:v>712</c:v>
                </c:pt>
              </c:numCache>
            </c:numRef>
          </c:val>
        </c:ser>
        <c:dLbls>
          <c:showLegendKey val="0"/>
          <c:showVal val="0"/>
          <c:showCatName val="0"/>
          <c:showSerName val="0"/>
          <c:showPercent val="0"/>
          <c:showBubbleSize val="0"/>
        </c:dLbls>
        <c:gapWidth val="150"/>
        <c:axId val="192931712"/>
        <c:axId val="192933248"/>
      </c:barChart>
      <c:catAx>
        <c:axId val="192931712"/>
        <c:scaling>
          <c:orientation val="minMax"/>
        </c:scaling>
        <c:delete val="0"/>
        <c:axPos val="b"/>
        <c:numFmt formatCode="General" sourceLinked="1"/>
        <c:majorTickMark val="out"/>
        <c:minorTickMark val="none"/>
        <c:tickLblPos val="nextTo"/>
        <c:txPr>
          <a:bodyPr rot="-5400000" vert="horz"/>
          <a:lstStyle/>
          <a:p>
            <a:pPr>
              <a:defRPr/>
            </a:pPr>
            <a:endParaRPr lang="fr-FR"/>
          </a:p>
        </c:txPr>
        <c:crossAx val="192933248"/>
        <c:crosses val="autoZero"/>
        <c:auto val="1"/>
        <c:lblAlgn val="ctr"/>
        <c:lblOffset val="100"/>
        <c:tickLblSkip val="1"/>
        <c:tickMarkSkip val="1"/>
        <c:noMultiLvlLbl val="0"/>
      </c:catAx>
      <c:valAx>
        <c:axId val="192933248"/>
        <c:scaling>
          <c:orientation val="minMax"/>
        </c:scaling>
        <c:delete val="0"/>
        <c:axPos val="l"/>
        <c:majorGridlines/>
        <c:numFmt formatCode="General" sourceLinked="1"/>
        <c:majorTickMark val="out"/>
        <c:minorTickMark val="none"/>
        <c:tickLblPos val="nextTo"/>
        <c:txPr>
          <a:bodyPr rot="0" vert="horz"/>
          <a:lstStyle/>
          <a:p>
            <a:pPr>
              <a:defRPr/>
            </a:pPr>
            <a:endParaRPr lang="fr-FR"/>
          </a:p>
        </c:txPr>
        <c:crossAx val="192931712"/>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31"/>
    </mc:Choice>
    <mc:Fallback>
      <c:style val="31"/>
    </mc:Fallback>
  </mc:AlternateContent>
  <c:chart>
    <c:autoTitleDeleted val="1"/>
    <c:plotArea>
      <c:layout>
        <c:manualLayout>
          <c:layoutTarget val="inner"/>
          <c:xMode val="edge"/>
          <c:yMode val="edge"/>
          <c:x val="0.10535125659037334"/>
          <c:y val="5.9691482226693494E-2"/>
          <c:w val="0.87123816958070655"/>
          <c:h val="0.79543930248155603"/>
        </c:manualLayout>
      </c:layout>
      <c:barChart>
        <c:barDir val="col"/>
        <c:grouping val="clustered"/>
        <c:varyColors val="0"/>
        <c:ser>
          <c:idx val="2"/>
          <c:order val="0"/>
          <c:tx>
            <c:v>Accidents d'origine électrique ayant occasionnés une invalidité permanente</c:v>
          </c:tx>
          <c:invertIfNegative val="0"/>
          <c:dLbls>
            <c:txPr>
              <a:bodyPr rot="-5400000" vert="horz"/>
              <a:lstStyle/>
              <a:p>
                <a:pPr>
                  <a:defRPr/>
                </a:pPr>
                <a:endParaRPr lang="fr-FR"/>
              </a:p>
            </c:txPr>
            <c:dLblPos val="outEnd"/>
            <c:showLegendKey val="0"/>
            <c:showVal val="1"/>
            <c:showCatName val="0"/>
            <c:showSerName val="0"/>
            <c:showPercent val="0"/>
            <c:showBubbleSize val="0"/>
            <c:showLeaderLines val="0"/>
          </c:dLbls>
          <c:cat>
            <c:numRef>
              <c:f>'Nombre d''accidents'!$A$7:$A$43</c:f>
              <c:numCache>
                <c:formatCode>General</c:formatCode>
                <c:ptCount val="37"/>
                <c:pt idx="0">
                  <c:v>1975</c:v>
                </c:pt>
                <c:pt idx="5">
                  <c:v>1980</c:v>
                </c:pt>
                <c:pt idx="10">
                  <c:v>1985</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numCache>
            </c:numRef>
          </c:cat>
          <c:val>
            <c:numRef>
              <c:f>'Nombre d''accidents'!$C$7:$C$43</c:f>
              <c:numCache>
                <c:formatCode>General</c:formatCode>
                <c:ptCount val="37"/>
                <c:pt idx="0">
                  <c:v>360</c:v>
                </c:pt>
                <c:pt idx="5">
                  <c:v>247</c:v>
                </c:pt>
                <c:pt idx="10">
                  <c:v>185</c:v>
                </c:pt>
                <c:pt idx="15">
                  <c:v>177</c:v>
                </c:pt>
                <c:pt idx="16">
                  <c:v>174</c:v>
                </c:pt>
                <c:pt idx="17">
                  <c:v>167</c:v>
                </c:pt>
                <c:pt idx="18">
                  <c:v>128</c:v>
                </c:pt>
                <c:pt idx="19">
                  <c:v>118</c:v>
                </c:pt>
                <c:pt idx="20">
                  <c:v>122</c:v>
                </c:pt>
                <c:pt idx="21">
                  <c:v>99</c:v>
                </c:pt>
                <c:pt idx="22">
                  <c:v>86</c:v>
                </c:pt>
                <c:pt idx="23">
                  <c:v>89</c:v>
                </c:pt>
                <c:pt idx="24">
                  <c:v>81</c:v>
                </c:pt>
                <c:pt idx="25">
                  <c:v>84</c:v>
                </c:pt>
                <c:pt idx="26">
                  <c:v>69</c:v>
                </c:pt>
                <c:pt idx="27">
                  <c:v>97</c:v>
                </c:pt>
                <c:pt idx="28">
                  <c:v>87</c:v>
                </c:pt>
                <c:pt idx="29">
                  <c:v>79</c:v>
                </c:pt>
                <c:pt idx="30">
                  <c:v>90</c:v>
                </c:pt>
                <c:pt idx="31">
                  <c:v>74</c:v>
                </c:pt>
                <c:pt idx="32">
                  <c:v>86</c:v>
                </c:pt>
                <c:pt idx="33">
                  <c:v>82</c:v>
                </c:pt>
                <c:pt idx="34">
                  <c:v>79</c:v>
                </c:pt>
                <c:pt idx="35">
                  <c:v>74</c:v>
                </c:pt>
                <c:pt idx="36">
                  <c:v>67</c:v>
                </c:pt>
              </c:numCache>
            </c:numRef>
          </c:val>
        </c:ser>
        <c:dLbls>
          <c:showLegendKey val="0"/>
          <c:showVal val="0"/>
          <c:showCatName val="0"/>
          <c:showSerName val="0"/>
          <c:showPercent val="0"/>
          <c:showBubbleSize val="0"/>
        </c:dLbls>
        <c:gapWidth val="150"/>
        <c:axId val="154375680"/>
        <c:axId val="154377216"/>
      </c:barChart>
      <c:catAx>
        <c:axId val="154375680"/>
        <c:scaling>
          <c:orientation val="minMax"/>
        </c:scaling>
        <c:delete val="0"/>
        <c:axPos val="b"/>
        <c:numFmt formatCode="General" sourceLinked="1"/>
        <c:majorTickMark val="out"/>
        <c:minorTickMark val="none"/>
        <c:tickLblPos val="nextTo"/>
        <c:txPr>
          <a:bodyPr rot="-5400000" vert="horz"/>
          <a:lstStyle/>
          <a:p>
            <a:pPr>
              <a:defRPr/>
            </a:pPr>
            <a:endParaRPr lang="fr-FR"/>
          </a:p>
        </c:txPr>
        <c:crossAx val="154377216"/>
        <c:crosses val="autoZero"/>
        <c:auto val="1"/>
        <c:lblAlgn val="ctr"/>
        <c:lblOffset val="100"/>
        <c:tickMarkSkip val="1"/>
        <c:noMultiLvlLbl val="0"/>
      </c:catAx>
      <c:valAx>
        <c:axId val="154377216"/>
        <c:scaling>
          <c:orientation val="minMax"/>
        </c:scaling>
        <c:delete val="0"/>
        <c:axPos val="l"/>
        <c:majorGridlines/>
        <c:numFmt formatCode="General" sourceLinked="1"/>
        <c:majorTickMark val="out"/>
        <c:minorTickMark val="none"/>
        <c:tickLblPos val="nextTo"/>
        <c:txPr>
          <a:bodyPr rot="0" vert="horz"/>
          <a:lstStyle/>
          <a:p>
            <a:pPr>
              <a:defRPr/>
            </a:pPr>
            <a:endParaRPr lang="fr-FR"/>
          </a:p>
        </c:txPr>
        <c:crossAx val="154375680"/>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31"/>
    </mc:Choice>
    <mc:Fallback>
      <c:style val="31"/>
    </mc:Fallback>
  </mc:AlternateContent>
  <c:chart>
    <c:autoTitleDeleted val="1"/>
    <c:plotArea>
      <c:layout>
        <c:manualLayout>
          <c:layoutTarget val="inner"/>
          <c:xMode val="edge"/>
          <c:yMode val="edge"/>
          <c:x val="9.3289689034369891E-2"/>
          <c:y val="5.870637612725358E-2"/>
          <c:w val="0.88379705400982"/>
          <c:h val="0.72157630582099919"/>
        </c:manualLayout>
      </c:layout>
      <c:barChart>
        <c:barDir val="col"/>
        <c:grouping val="clustered"/>
        <c:varyColors val="0"/>
        <c:ser>
          <c:idx val="3"/>
          <c:order val="0"/>
          <c:tx>
            <c:v>Décès d'origine électrique</c:v>
          </c:tx>
          <c:invertIfNegative val="0"/>
          <c:dLbls>
            <c:txPr>
              <a:bodyPr rot="-5400000" vert="horz"/>
              <a:lstStyle/>
              <a:p>
                <a:pPr>
                  <a:defRPr/>
                </a:pPr>
                <a:endParaRPr lang="fr-FR"/>
              </a:p>
            </c:txPr>
            <c:dLblPos val="outEnd"/>
            <c:showLegendKey val="0"/>
            <c:showVal val="1"/>
            <c:showCatName val="0"/>
            <c:showSerName val="0"/>
            <c:showPercent val="0"/>
            <c:showBubbleSize val="0"/>
            <c:showLeaderLines val="0"/>
          </c:dLbls>
          <c:cat>
            <c:numRef>
              <c:f>'Nombre d''accidents'!$A$7:$A$43</c:f>
              <c:numCache>
                <c:formatCode>General</c:formatCode>
                <c:ptCount val="37"/>
                <c:pt idx="0">
                  <c:v>1975</c:v>
                </c:pt>
                <c:pt idx="5">
                  <c:v>1980</c:v>
                </c:pt>
                <c:pt idx="10">
                  <c:v>1985</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numCache>
            </c:numRef>
          </c:cat>
          <c:val>
            <c:numRef>
              <c:f>'Nombre d''accidents'!$D$7:$D$43</c:f>
              <c:numCache>
                <c:formatCode>General</c:formatCode>
                <c:ptCount val="37"/>
                <c:pt idx="0">
                  <c:v>67</c:v>
                </c:pt>
                <c:pt idx="5">
                  <c:v>50</c:v>
                </c:pt>
                <c:pt idx="10">
                  <c:v>42</c:v>
                </c:pt>
                <c:pt idx="15">
                  <c:v>35</c:v>
                </c:pt>
                <c:pt idx="16">
                  <c:v>38</c:v>
                </c:pt>
                <c:pt idx="17">
                  <c:v>27</c:v>
                </c:pt>
                <c:pt idx="18">
                  <c:v>25</c:v>
                </c:pt>
                <c:pt idx="19">
                  <c:v>13</c:v>
                </c:pt>
                <c:pt idx="20">
                  <c:v>12</c:v>
                </c:pt>
                <c:pt idx="21">
                  <c:v>19</c:v>
                </c:pt>
                <c:pt idx="22">
                  <c:v>17</c:v>
                </c:pt>
                <c:pt idx="23">
                  <c:v>9</c:v>
                </c:pt>
                <c:pt idx="24">
                  <c:v>11</c:v>
                </c:pt>
                <c:pt idx="25">
                  <c:v>12</c:v>
                </c:pt>
                <c:pt idx="26">
                  <c:v>16</c:v>
                </c:pt>
                <c:pt idx="27">
                  <c:v>8</c:v>
                </c:pt>
                <c:pt idx="28">
                  <c:v>6</c:v>
                </c:pt>
                <c:pt idx="29">
                  <c:v>22</c:v>
                </c:pt>
                <c:pt idx="30">
                  <c:v>5</c:v>
                </c:pt>
                <c:pt idx="31">
                  <c:v>11</c:v>
                </c:pt>
                <c:pt idx="32">
                  <c:v>11</c:v>
                </c:pt>
                <c:pt idx="33">
                  <c:v>9</c:v>
                </c:pt>
                <c:pt idx="34">
                  <c:v>5</c:v>
                </c:pt>
                <c:pt idx="35">
                  <c:v>5</c:v>
                </c:pt>
                <c:pt idx="36">
                  <c:v>5</c:v>
                </c:pt>
              </c:numCache>
            </c:numRef>
          </c:val>
        </c:ser>
        <c:dLbls>
          <c:showLegendKey val="0"/>
          <c:showVal val="0"/>
          <c:showCatName val="0"/>
          <c:showSerName val="0"/>
          <c:showPercent val="0"/>
          <c:showBubbleSize val="0"/>
        </c:dLbls>
        <c:gapWidth val="150"/>
        <c:axId val="154824064"/>
        <c:axId val="195118208"/>
      </c:barChart>
      <c:catAx>
        <c:axId val="154824064"/>
        <c:scaling>
          <c:orientation val="minMax"/>
        </c:scaling>
        <c:delete val="0"/>
        <c:axPos val="b"/>
        <c:numFmt formatCode="General" sourceLinked="1"/>
        <c:majorTickMark val="out"/>
        <c:minorTickMark val="none"/>
        <c:tickLblPos val="nextTo"/>
        <c:txPr>
          <a:bodyPr rot="-5400000" vert="horz"/>
          <a:lstStyle/>
          <a:p>
            <a:pPr>
              <a:defRPr/>
            </a:pPr>
            <a:endParaRPr lang="fr-FR"/>
          </a:p>
        </c:txPr>
        <c:crossAx val="195118208"/>
        <c:crosses val="autoZero"/>
        <c:auto val="1"/>
        <c:lblAlgn val="ctr"/>
        <c:lblOffset val="100"/>
        <c:tickMarkSkip val="1"/>
        <c:noMultiLvlLbl val="0"/>
      </c:catAx>
      <c:valAx>
        <c:axId val="195118208"/>
        <c:scaling>
          <c:orientation val="minMax"/>
        </c:scaling>
        <c:delete val="0"/>
        <c:axPos val="l"/>
        <c:majorGridlines/>
        <c:numFmt formatCode="General" sourceLinked="1"/>
        <c:majorTickMark val="out"/>
        <c:minorTickMark val="none"/>
        <c:tickLblPos val="nextTo"/>
        <c:txPr>
          <a:bodyPr rot="0" vert="horz"/>
          <a:lstStyle/>
          <a:p>
            <a:pPr>
              <a:defRPr/>
            </a:pPr>
            <a:endParaRPr lang="fr-FR"/>
          </a:p>
        </c:txPr>
        <c:crossAx val="154824064"/>
        <c:crosses val="autoZero"/>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831A01-4A23-4795-A2FA-91506FD47001}" type="datetimeFigureOut">
              <a:rPr lang="fr-FR" smtClean="0"/>
              <a:t>10/10/2013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574D91-1F07-448F-837E-079BFABB50F8}" type="slidenum">
              <a:rPr lang="fr-FR" smtClean="0"/>
              <a:t>‹N°›</a:t>
            </a:fld>
            <a:endParaRPr lang="fr-FR"/>
          </a:p>
        </p:txBody>
      </p:sp>
    </p:spTree>
    <p:extLst>
      <p:ext uri="{BB962C8B-B14F-4D97-AF65-F5344CB8AC3E}">
        <p14:creationId xmlns:p14="http://schemas.microsoft.com/office/powerpoint/2010/main" val="14526590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données disponibles sur </a:t>
            </a:r>
          </a:p>
          <a:p>
            <a:r>
              <a:rPr lang="fr-FR" dirty="0" smtClean="0"/>
              <a:t> http://www.inrs.fr/accueil/produits/mediatheque/doc/publications.html?refINRS=DW%2065</a:t>
            </a:r>
          </a:p>
          <a:p>
            <a:r>
              <a:rPr lang="fr-FR" dirty="0" smtClean="0"/>
              <a:t>Pour actualiser vos données voir</a:t>
            </a:r>
          </a:p>
          <a:p>
            <a:r>
              <a:rPr lang="fr-FR" dirty="0" smtClean="0"/>
              <a:t> http://www.inrs.fr/accueil/accidents-maladies/statistique-accident-maladie/accident.html</a:t>
            </a:r>
            <a:endParaRPr lang="fr-FR" dirty="0"/>
          </a:p>
        </p:txBody>
      </p:sp>
      <p:sp>
        <p:nvSpPr>
          <p:cNvPr id="4" name="Espace réservé du numéro de diapositive 3"/>
          <p:cNvSpPr>
            <a:spLocks noGrp="1"/>
          </p:cNvSpPr>
          <p:nvPr>
            <p:ph type="sldNum" sz="quarter" idx="10"/>
          </p:nvPr>
        </p:nvSpPr>
        <p:spPr/>
        <p:txBody>
          <a:bodyPr/>
          <a:lstStyle/>
          <a:p>
            <a:fld id="{E9844EC0-39BA-410F-8678-377111BDE2C5}" type="slidenum">
              <a:rPr lang="fr-FR" smtClean="0">
                <a:solidFill>
                  <a:prstClr val="black"/>
                </a:solidFill>
              </a:rPr>
              <a:pPr/>
              <a:t>1</a:t>
            </a:fld>
            <a:endParaRPr lang="fr-FR">
              <a:solidFill>
                <a:prstClr val="black"/>
              </a:solidFill>
            </a:endParaRPr>
          </a:p>
        </p:txBody>
      </p:sp>
    </p:spTree>
    <p:extLst>
      <p:ext uri="{BB962C8B-B14F-4D97-AF65-F5344CB8AC3E}">
        <p14:creationId xmlns:p14="http://schemas.microsoft.com/office/powerpoint/2010/main" val="32746857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descr="05.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pPr>
              <a:defRPr/>
            </a:pPr>
            <a:fld id="{BF10B785-D5AB-4B70-830F-9F0233C72016}"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1825209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781A3AE-36E6-45ED-9740-175EC22F65FC}"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932447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7" descr="05.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6629400" y="-17463"/>
            <a:ext cx="2057400" cy="595630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7463"/>
            <a:ext cx="6019800" cy="59563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solidFill>
                <a:srgbClr val="000000"/>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7" name="Slide Number Placeholder 5"/>
          <p:cNvSpPr>
            <a:spLocks noGrp="1"/>
          </p:cNvSpPr>
          <p:nvPr>
            <p:ph type="sldNum" sz="quarter" idx="12"/>
          </p:nvPr>
        </p:nvSpPr>
        <p:spPr/>
        <p:txBody>
          <a:bodyPr/>
          <a:lstStyle>
            <a:lvl1pPr>
              <a:defRPr/>
            </a:lvl1pPr>
          </a:lstStyle>
          <a:p>
            <a:pPr>
              <a:defRPr/>
            </a:pPr>
            <a:fld id="{228413AD-9918-4372-95CA-D6BCABCB7695}"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10037287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re et text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2"/>
          <p:cNvSpPr>
            <a:spLocks noGrp="1"/>
          </p:cNvSpPr>
          <p:nvPr>
            <p:ph type="body"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a:defRPr/>
            </a:pPr>
            <a:endParaRPr lang="en-US">
              <a:solidFill>
                <a:srgbClr val="000000"/>
              </a:solidFill>
            </a:endParaRPr>
          </a:p>
        </p:txBody>
      </p:sp>
      <p:sp>
        <p:nvSpPr>
          <p:cNvPr id="5" name="Espace réservé du pied de page 4"/>
          <p:cNvSpPr>
            <a:spLocks noGrp="1"/>
          </p:cNvSpPr>
          <p:nvPr>
            <p:ph type="ftr" sz="quarter" idx="11"/>
          </p:nvPr>
        </p:nvSpPr>
        <p:spPr/>
        <p:txBody>
          <a:bodyPr/>
          <a:lstStyle/>
          <a:p>
            <a:pPr>
              <a:defRPr/>
            </a:pPr>
            <a:endParaRPr lang="en-US">
              <a:solidFill>
                <a:srgbClr val="000000"/>
              </a:solidFill>
            </a:endParaRPr>
          </a:p>
        </p:txBody>
      </p:sp>
      <p:sp>
        <p:nvSpPr>
          <p:cNvPr id="6" name="Espace réservé du numéro de diapositive 5"/>
          <p:cNvSpPr>
            <a:spLocks noGrp="1"/>
          </p:cNvSpPr>
          <p:nvPr>
            <p:ph type="sldNum" sz="quarter" idx="12"/>
          </p:nvPr>
        </p:nvSpPr>
        <p:spPr/>
        <p:txBody>
          <a:bodyPr/>
          <a:lstStyle/>
          <a:p>
            <a:pPr>
              <a:defRPr/>
            </a:pPr>
            <a:fld id="{45A93407-F3B0-4874-A70D-737B86CBB11F}" type="slidenum">
              <a:rPr lang="en-US" smtClean="0">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857474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re. Texte et image de la bibliothèque">
    <p:spTree>
      <p:nvGrpSpPr>
        <p:cNvPr id="1" name=""/>
        <p:cNvGrpSpPr/>
        <p:nvPr/>
      </p:nvGrpSpPr>
      <p:grpSpPr>
        <a:xfrm>
          <a:off x="0" y="0"/>
          <a:ext cx="0" cy="0"/>
          <a:chOff x="0" y="0"/>
          <a:chExt cx="0" cy="0"/>
        </a:xfrm>
      </p:grpSpPr>
      <p:sp>
        <p:nvSpPr>
          <p:cNvPr id="2" name="Titre 1"/>
          <p:cNvSpPr>
            <a:spLocks noGrp="1"/>
          </p:cNvSpPr>
          <p:nvPr>
            <p:ph type="title"/>
          </p:nvPr>
        </p:nvSpPr>
        <p:spPr>
          <a:xfrm>
            <a:off x="986205" y="609600"/>
            <a:ext cx="7171592" cy="1143000"/>
          </a:xfrm>
        </p:spPr>
        <p:txBody>
          <a:bodyPr/>
          <a:lstStyle/>
          <a:p>
            <a:r>
              <a:rPr lang="fr-FR" smtClean="0"/>
              <a:t>Modifiez le style du titre</a:t>
            </a:r>
            <a:endParaRPr lang="fr-FR"/>
          </a:p>
        </p:txBody>
      </p:sp>
      <p:sp>
        <p:nvSpPr>
          <p:cNvPr id="3" name="Espace réservé du texte 2"/>
          <p:cNvSpPr>
            <a:spLocks noGrp="1"/>
          </p:cNvSpPr>
          <p:nvPr>
            <p:ph type="body" sz="half" idx="1"/>
          </p:nvPr>
        </p:nvSpPr>
        <p:spPr>
          <a:xfrm>
            <a:off x="1021374" y="2019300"/>
            <a:ext cx="3480288" cy="40386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image de la bibliothèque 3"/>
          <p:cNvSpPr>
            <a:spLocks noGrp="1"/>
          </p:cNvSpPr>
          <p:nvPr>
            <p:ph type="clipArt" sz="half" idx="2"/>
          </p:nvPr>
        </p:nvSpPr>
        <p:spPr>
          <a:xfrm>
            <a:off x="4642339" y="2019300"/>
            <a:ext cx="3480289" cy="4038600"/>
          </a:xfrm>
        </p:spPr>
        <p:txBody>
          <a:bodyPr/>
          <a:lstStyle/>
          <a:p>
            <a:endParaRPr lang="fr-FR"/>
          </a:p>
        </p:txBody>
      </p:sp>
    </p:spTree>
    <p:extLst>
      <p:ext uri="{BB962C8B-B14F-4D97-AF65-F5344CB8AC3E}">
        <p14:creationId xmlns:p14="http://schemas.microsoft.com/office/powerpoint/2010/main" val="2950169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1054124"/>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C946982-40A9-48B0-8721-57950BAF3B40}"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670569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7" descr="05.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313" y="371474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21455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solidFill>
                <a:srgbClr val="000000"/>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7" name="Slide Number Placeholder 5"/>
          <p:cNvSpPr>
            <a:spLocks noGrp="1"/>
          </p:cNvSpPr>
          <p:nvPr>
            <p:ph type="sldNum" sz="quarter" idx="12"/>
          </p:nvPr>
        </p:nvSpPr>
        <p:spPr/>
        <p:txBody>
          <a:bodyPr/>
          <a:lstStyle>
            <a:lvl1pPr>
              <a:defRPr/>
            </a:lvl1pPr>
          </a:lstStyle>
          <a:p>
            <a:pPr>
              <a:defRPr/>
            </a:pPr>
            <a:fld id="{24A2858B-E2E2-4769-9CF9-F792E716A9A1}"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3263040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4128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EB40740-AF0C-4513-8FCA-63B5167609F8}"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4093740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1071562"/>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96317BD8-914F-4F2B-BE64-F5F59E668C0C}"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1882170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5FFDE7E-72E2-4326-A2DB-9312EBABD9C5}"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3979303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F7CA4A5D-77B4-4C93-B114-49D691B26587}"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3826823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7" descr="05.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endParaRPr lang="en-US">
              <a:solidFill>
                <a:srgbClr val="000000"/>
              </a:solidFill>
            </a:endParaRPr>
          </a:p>
        </p:txBody>
      </p:sp>
      <p:sp>
        <p:nvSpPr>
          <p:cNvPr id="7" name="Footer Placeholder 5"/>
          <p:cNvSpPr>
            <a:spLocks noGrp="1"/>
          </p:cNvSpPr>
          <p:nvPr>
            <p:ph type="ftr" sz="quarter" idx="11"/>
          </p:nvPr>
        </p:nvSpPr>
        <p:spPr/>
        <p:txBody>
          <a:bodyPr/>
          <a:lstStyle>
            <a:lvl1pPr>
              <a:defRPr/>
            </a:lvl1pPr>
          </a:lstStyle>
          <a:p>
            <a:pPr>
              <a:defRPr/>
            </a:pPr>
            <a:endParaRPr lang="en-US">
              <a:solidFill>
                <a:srgbClr val="000000"/>
              </a:solidFill>
            </a:endParaRPr>
          </a:p>
        </p:txBody>
      </p:sp>
      <p:sp>
        <p:nvSpPr>
          <p:cNvPr id="8" name="Slide Number Placeholder 6"/>
          <p:cNvSpPr>
            <a:spLocks noGrp="1"/>
          </p:cNvSpPr>
          <p:nvPr>
            <p:ph type="sldNum" sz="quarter" idx="12"/>
          </p:nvPr>
        </p:nvSpPr>
        <p:spPr/>
        <p:txBody>
          <a:bodyPr/>
          <a:lstStyle>
            <a:lvl1pPr>
              <a:defRPr/>
            </a:lvl1pPr>
          </a:lstStyle>
          <a:p>
            <a:pPr>
              <a:defRPr/>
            </a:pPr>
            <a:fld id="{C40CB1DE-A0BD-429B-A866-87BA4BC18444}"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3955388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7" descr="05.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ftr" sz="quarter" idx="11"/>
          </p:nvPr>
        </p:nvSpPr>
        <p:spPr/>
        <p:txBody>
          <a:bodyPr/>
          <a:lstStyle>
            <a:lvl1pPr>
              <a:defRPr/>
            </a:lvl1pPr>
          </a:lstStyle>
          <a:p>
            <a:pPr>
              <a:defRPr/>
            </a:pPr>
            <a:endParaRPr lang="en-US" dirty="0">
              <a:solidFill>
                <a:srgbClr val="000000"/>
              </a:solidFill>
            </a:endParaRPr>
          </a:p>
        </p:txBody>
      </p:sp>
      <p:sp>
        <p:nvSpPr>
          <p:cNvPr id="8" name="Rectangle 7"/>
          <p:cNvSpPr>
            <a:spLocks noGrp="1" noChangeArrowheads="1"/>
          </p:cNvSpPr>
          <p:nvPr>
            <p:ph type="sldNum" sz="quarter" idx="12"/>
          </p:nvPr>
        </p:nvSpPr>
        <p:spPr/>
        <p:txBody>
          <a:bodyPr/>
          <a:lstStyle>
            <a:lvl1pPr>
              <a:defRPr/>
            </a:lvl1pPr>
          </a:lstStyle>
          <a:p>
            <a:pPr>
              <a:defRPr/>
            </a:pPr>
            <a:fld id="{E2016F1F-1E0D-4313-8843-E4EF1F081E31}"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1675444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flat_blu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71438"/>
            <a:ext cx="8229600"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457200" y="1412875"/>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34" charset="0"/>
              </a:defRPr>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defRPr>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34" charset="0"/>
              </a:defRPr>
            </a:lvl1pPr>
          </a:lstStyle>
          <a:p>
            <a:pPr fontAlgn="base">
              <a:spcBef>
                <a:spcPct val="0"/>
              </a:spcBef>
              <a:spcAft>
                <a:spcPct val="0"/>
              </a:spcAft>
              <a:defRPr/>
            </a:pPr>
            <a:fld id="{45A93407-F3B0-4874-A70D-737B86CBB11F}" type="slidenum">
              <a:rPr lang="en-US">
                <a:solidFill>
                  <a:srgbClr val="000000"/>
                </a:solidFill>
              </a:rPr>
              <a:pPr fontAlgn="base">
                <a:spcBef>
                  <a:spcPct val="0"/>
                </a:spcBef>
                <a:spcAft>
                  <a:spcPct val="0"/>
                </a:spcAft>
                <a:defRPr/>
              </a:pPr>
              <a:t>‹N°›</a:t>
            </a:fld>
            <a:endParaRPr lang="en-US">
              <a:solidFill>
                <a:srgbClr val="000000"/>
              </a:solidFill>
            </a:endParaRPr>
          </a:p>
        </p:txBody>
      </p:sp>
    </p:spTree>
    <p:extLst>
      <p:ext uri="{BB962C8B-B14F-4D97-AF65-F5344CB8AC3E}">
        <p14:creationId xmlns:p14="http://schemas.microsoft.com/office/powerpoint/2010/main" val="15893834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Arial" pitchFamily="34" charset="0"/>
        </a:defRPr>
      </a:lvl2pPr>
      <a:lvl3pPr algn="ctr" rtl="0" eaLnBrk="0" fontAlgn="base" hangingPunct="0">
        <a:spcBef>
          <a:spcPct val="0"/>
        </a:spcBef>
        <a:spcAft>
          <a:spcPct val="0"/>
        </a:spcAft>
        <a:defRPr sz="4000">
          <a:solidFill>
            <a:schemeClr val="tx2"/>
          </a:solidFill>
          <a:latin typeface="Arial" pitchFamily="34" charset="0"/>
        </a:defRPr>
      </a:lvl3pPr>
      <a:lvl4pPr algn="ctr" rtl="0" eaLnBrk="0" fontAlgn="base" hangingPunct="0">
        <a:spcBef>
          <a:spcPct val="0"/>
        </a:spcBef>
        <a:spcAft>
          <a:spcPct val="0"/>
        </a:spcAft>
        <a:defRPr sz="4000">
          <a:solidFill>
            <a:schemeClr val="tx2"/>
          </a:solidFill>
          <a:latin typeface="Arial" pitchFamily="34" charset="0"/>
        </a:defRPr>
      </a:lvl4pPr>
      <a:lvl5pPr algn="ctr" rtl="0" eaLnBrk="0" fontAlgn="base" hangingPunct="0">
        <a:spcBef>
          <a:spcPct val="0"/>
        </a:spcBef>
        <a:spcAft>
          <a:spcPct val="0"/>
        </a:spcAft>
        <a:defRPr sz="4000">
          <a:solidFill>
            <a:schemeClr val="tx2"/>
          </a:solidFill>
          <a:latin typeface="Arial" pitchFamily="34" charset="0"/>
        </a:defRPr>
      </a:lvl5pPr>
      <a:lvl6pPr marL="457200" algn="ctr" rtl="0" fontAlgn="base">
        <a:spcBef>
          <a:spcPct val="0"/>
        </a:spcBef>
        <a:spcAft>
          <a:spcPct val="0"/>
        </a:spcAft>
        <a:defRPr sz="4000">
          <a:solidFill>
            <a:schemeClr val="tx2"/>
          </a:solidFill>
          <a:latin typeface="Arial" pitchFamily="34" charset="0"/>
        </a:defRPr>
      </a:lvl6pPr>
      <a:lvl7pPr marL="914400" algn="ctr" rtl="0" fontAlgn="base">
        <a:spcBef>
          <a:spcPct val="0"/>
        </a:spcBef>
        <a:spcAft>
          <a:spcPct val="0"/>
        </a:spcAft>
        <a:defRPr sz="4000">
          <a:solidFill>
            <a:schemeClr val="tx2"/>
          </a:solidFill>
          <a:latin typeface="Arial" pitchFamily="34" charset="0"/>
        </a:defRPr>
      </a:lvl7pPr>
      <a:lvl8pPr marL="1371600" algn="ctr" rtl="0" fontAlgn="base">
        <a:spcBef>
          <a:spcPct val="0"/>
        </a:spcBef>
        <a:spcAft>
          <a:spcPct val="0"/>
        </a:spcAft>
        <a:defRPr sz="4000">
          <a:solidFill>
            <a:schemeClr val="tx2"/>
          </a:solidFill>
          <a:latin typeface="Arial" pitchFamily="34" charset="0"/>
        </a:defRPr>
      </a:lvl8pPr>
      <a:lvl9pPr marL="1828800" algn="ctr" rtl="0" fontAlgn="base">
        <a:spcBef>
          <a:spcPct val="0"/>
        </a:spcBef>
        <a:spcAft>
          <a:spcPct val="0"/>
        </a:spcAft>
        <a:defRPr sz="40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3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4.gif"/></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7.png"/><Relationship Id="rId26" Type="http://schemas.openxmlformats.org/officeDocument/2006/relationships/chart" Target="../charts/chart1.xml"/><Relationship Id="rId3" Type="http://schemas.openxmlformats.org/officeDocument/2006/relationships/hyperlink" Target="http://www.inrs.fr/inrs/base_inrs.nsf/envoi_ami_form?OpenForm&amp;envoi_ami_last_url=OM:Document:AE84949D7B1FE737C1256D4A0030EEA5" TargetMode="External"/><Relationship Id="rId21" Type="http://schemas.openxmlformats.org/officeDocument/2006/relationships/image" Target="../media/image20.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6.png"/><Relationship Id="rId25" Type="http://schemas.openxmlformats.org/officeDocument/2006/relationships/image" Target="../media/image24.png"/><Relationship Id="rId2" Type="http://schemas.openxmlformats.org/officeDocument/2006/relationships/hyperlink" Target="http://www.inrs.fr/inrs-pub/inrs01.nsf/IntranetObject-accesParReference/Dossier%20Statistique%20Accidents%20Electrique/$File/print.html" TargetMode="External"/><Relationship Id="rId16" Type="http://schemas.openxmlformats.org/officeDocument/2006/relationships/image" Target="../media/image15.png"/><Relationship Id="rId20" Type="http://schemas.openxmlformats.org/officeDocument/2006/relationships/image" Target="../media/image19.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24" Type="http://schemas.openxmlformats.org/officeDocument/2006/relationships/image" Target="../media/image23.png"/><Relationship Id="rId5" Type="http://schemas.openxmlformats.org/officeDocument/2006/relationships/image" Target="../media/image5.png"/><Relationship Id="rId15" Type="http://schemas.openxmlformats.org/officeDocument/2006/relationships/hyperlink" Target="http://www.inrs.fr/inrs-pub/inrs01.nsf/IntranetObject-accesParReference/Dossier%20Statistique%20Accidents%20Electrique/$File/Visu.html" TargetMode="External"/><Relationship Id="rId23" Type="http://schemas.openxmlformats.org/officeDocument/2006/relationships/image" Target="../media/image22.png"/><Relationship Id="rId10" Type="http://schemas.openxmlformats.org/officeDocument/2006/relationships/image" Target="../media/image10.png"/><Relationship Id="rId19" Type="http://schemas.openxmlformats.org/officeDocument/2006/relationships/image" Target="../media/image18.png"/><Relationship Id="rId4" Type="http://schemas.openxmlformats.org/officeDocument/2006/relationships/hyperlink" Target="http://www.inrs.fr/inrs/base_inrs.nsf/contact_form?OpenForm&amp;contact_notif_mails=info@inrs.fr&amp;contact_last_url=OM:Document:AE84949D7B1FE737C1256D4A0030EEA5" TargetMode="External"/><Relationship Id="rId9" Type="http://schemas.openxmlformats.org/officeDocument/2006/relationships/image" Target="../media/image9.png"/><Relationship Id="rId14" Type="http://schemas.openxmlformats.org/officeDocument/2006/relationships/image" Target="../media/image14.png"/><Relationship Id="rId22" Type="http://schemas.openxmlformats.org/officeDocument/2006/relationships/image" Target="../media/image21.png"/></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0-PRE%20-%20SOMMAIRE.pptx"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STATISTIQUES</a:t>
            </a:r>
            <a:endParaRPr lang="fr-FR" dirty="0"/>
          </a:p>
        </p:txBody>
      </p:sp>
      <p:pic>
        <p:nvPicPr>
          <p:cNvPr id="1843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8038" y="1268760"/>
            <a:ext cx="6948338" cy="48169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AutoShape 4" descr="data:image/jpeg;base64,/9j/4AAQSkZJRgABAQAAAQABAAD/2wCEAAkGBhQPDxQUEBQUFBQUFBQUFBQVFRUUFBQUFBQVFBQUFBQXHCYeFxkkGRQUHy8gJCcpLCwsFR8xNTAqNSYrLCkBCQoKDgwOGg8PGjUkHyQsKS0vLCw1NSkqLS0sLywvNiwrLCwsKSwpLDIwKSwtKiwsLCksLywsLCwsKjQsLikpLP/AABEIANQA7gMBIgACEQEDEQH/xAAcAAEAAgMBAQEAAAAAAAAAAAAABwgBBAYFAwL/xABIEAABAwIACQgJAwIEBAcBAAABAAIDBBEFBgcSITFRYXETFyJBVIGToRQVIzJCgpHR4lKxwWJyQ5KisjR0s8IkU2Nzg9LwFv/EABsBAQACAwEBAAAAAAAAAAAAAAAEBgIDBQEH/8QAOREAAQIDBQMJBwQDAQAAAAAAAQACAwQRBRIhMVFBcZETFTJTYYHB0fAGFCIjobLhM0Kx8SVDclL/2gAMAwEAAhEDEQA/AJvREXi8RERERERERERERERERERERfl7w0EnUF+l5uE6jTmjif4CgWjOtk4Dopz2DU+votkNl91F8pcJOJ6Ogea+tLhI3s/r69nFV1ym5QpairdFSyvZBCc28bi3lHj3nkjWL6Bwv1rqcjuPT6nOpKp5fI0Z0L3G7nMHvMJOsjWN19iq7odpy8ITzohO0t7N2W/RSaw3G5RTmi1aCoz22OsaD/BW0rhLTDJiE2KzIhRHNLTQoiIpCxREREREREREREREREREREREReIiIiIiIiIiIiIiIiIiIiIvlUTZjSfpxUX5VscPQaMtY609RnMZta3/ABJO4Gw3ncu6wxXtGc5zg1kYLnOOoAC7nHgAqtY74zuwlWvmN8z3Imn4Y2k5vebkneVVT/lJ+n+qFwJ9fQdqlD5bO0rx6SkfM8MiaXvdqa0XJsCTYcAV9MF4SfSzxzRHNfG4Oad46juIuDuJUuZE8UMxjq2UdJ4LIAepmp8nedA3A7VyWVnFD0Gs5WMWhqCXttqY/wCNn1NxuO5dNlqQY02+T7OJ2j1oVgYZDQ5TvinjGyrp4qiL3ZG9JvW1w0PYd4N11oNwq1ZGcbvRqk0sptFUHoX1NmtYf5gLcQ1WHwXUXGaerVw2LmyBNnTjpJ/Qdiw+HhvHas4g5Rl8Z7VvoiK0qKiIiIiIiIiIiIiIiIiIiIiIiIiIiIiIiIiIiIiIiIi1q+ozG6NZ0D+StgmwXK40YwMpYJaiU9CNpIHW7qa0bybDvXFtmdMvB5OH034DXf5dpW6Cy8anIKN8teN/JRCiiPTlGdMR8Md+iz5iL8G71F+J2LTsI1kcDbhpOdI4fDG33jx6hvIWhhnCz6uoknlN3yOLjsGxo3AWHcp3yTYo+g0XKyC01QA919bY9cbN2vOO87lEiubY1n3W9M/cczuHktg+a/sXaUtM2KNrIwGsY0Na0ag0CwC8nHLFpuEaOSB1g4jOicfhkb7p4dR3Er20VAhxXw3iI04g1r2qcQCKKpM8L4JS1wLJI3EEai1zT+4IVksnGN/rCjZIT7aPoTD+sfFwcNP1HUo9y24o5j21sQ6L7Mnt1P8AgeeIFjvA2rlMm+Nvq6uaXn2Mto5h1AE9F/ynTwur/NNFqyLZiD024jUEZjy7lBb8t905K2EMoc0Eda/a8rBdVptfQ7SD1X3cV6q6dmTonJcRNuR3+sVpiMuOoiIi6S1oiIiIiIiIiIiIiIiIiIiIiIiIiIiIiIiIiL8SyBoJPUsXODQXOyC9zWphOosM0azr4KvmWnG7l5xRxH2cJzpbanS293g0H6k7FKGUHG4YPo5JiRyruhC3bIRoNtjRp7lWhrXzSAC75JHW2ue958ySfNVizmmfmnT0TotwZX+fW09ikv8AgbcGe1ddksxR9YVodI28EFnyX1OdfoR95FzuaVYheBiPiu3BtEyHRnnpyuHxSO19w0NHBe+qvbE/75MFw6IwHn3/AMUUmEy41ERFx1tWrhXBrKqCSGUXZI0tcOPWN4NiOCq9jDgN9DVSQS+9G6wPU5p0teNxBBVq1G+WbFH0mmFVEPaQD2ltbodZPynTwJVk9n7Q93j8k8/C/wCh2ccuC0R2XhUbF9sjmN/pVL6PI721OAG31uh1NPFvu/RS9SVGe2/XqPFU8xYw+/B9XHPH8B6Tf1sOh7DxHnY9StRgHC7JWMljdnRytDgdztR4hduJ/i5+/wD6ouegPr6E6LT+oym0LoURFalEREREREREREREREREREREREREREREREREReXhSpuc3qGkreqp8xpPXqHFRNlexw9DpORjd7apBbe+lsfxu4m+aOJ2Kt2zHfGc2Qg9J+fYPWO4dqkQWgVedijDKfjd6wrTmG8MN44tjtPTk+YjRuAXQ5FMUOVmNbKOhES2G/xS/E/g0G3E7lHmA8DPramOCIdKRwaNjRrc47gLnuVocDYJZR08cEQsyNoaNp2uO8m5PFaLamWSEo2Tg5kU7tp7/NZwml7rxW6iL51NS2JjnvNmsaXOOwNBJP0CoQFcApq+iKOefWi/8qp/ys/+6yzLlREgCKpJJAAzGXJOoDprp80TvVFa+VZqpFX5ewOBBFwQQQdRB1gox1wDYi4BsdYuNR3hfpczJbFWnKFimcG1r2AeyfeSE/0E+7fa06PptXbZEsbrF1DKdd5ICdut8Y/3D5l2uUnFL1lQuDBeaK8kJ6yR70fzDRxAVdaOrfTytkjJbJG4OaesOabr6FKxG2xIGE8/GMO/Ye/b3qC4ck+oyVzMHVGc2x1j9upba4rEzGhtdSxVMejOFpG/peND2Hv0jcQu0a64uNRUmxZx0WEYEXpw8Du18P7WEZlDeGRWURF3VoREREREREREREREREREREREREREWrhCozG2Gs+Q6yo8zMMloTor8gPQWTWlxoF5WG8KNY18j3BscTXOJ6gGi5PkqsY24xuwjWSTv0Bxsxv6IxoY36aTvJUk5bcbrBtDEdJtJORs1sj7/ePBq4DEPFY4SrWRaeTb05nbI2nSL7SbNHFcCymXGRLSmc3VO5vZv2dlFIiZiG1SZkWxR5GA1ko9pMM2K/wxdbvmI+gG1ScvzFEGNDWgBrQGtA1AAWAG6y/SpM7NOm4zoztv0GwKYxt0UCLjMrmGPRsFSAGzpy2EcHaX/wCkEd67NQnl1wzn1UNODoiYZHf3yHQO5rQfmUuxpfl5xjdgxPd+aLGM66wqL12+SLF30vCLXuF46ccq7YXDRGP82n5VxCsPkkxc9Dwc17haSoIldtDSLRtPBun5irzbk57tKOpm7Ad+f0UOC285dqiIvl66KKBcsWKPolX6RE20NQSTbUybW4bgfeHep6XlY0YvswhSSQSfGOi79DxpY8cD5Erq2VPGSmA89E4Hd+M1qisvtooXyQY3+h1fISG0NQQ3TqZLqY7cD7p7tisdguo+A8R/IVOq+hfTzPikBa+Nxa4bC09X7qw+S/HD0+iaXH28FmS7XWHRk+YDTvBVrtRpk5hlowcQaB1NoO31toosP42mGe5Sei+cE2e0Ef8A4r6KzQ3tiND2moOIUYimBRERZrxERERERERERERERERERERYc6wuepcfjdjKyjp5amTUwdFv6nHQxg4n+V0OFKj4RxP8BV1yx43elVXo0RvFTkh1tT5tTjvzfd+qq08TaM42Tb0GYv8ALw3nsUqGOTZfOZyXCYRr31Mz5ZSXPkcXOO0k9X7KweTDFH1fRAvFp57SS7Wj4I+4HTvJUYZIsUPTazlpBeGnIcb6ny62M4D3jwG1T+oPtJPAUk4eQoT4Dx4LZLs/cUREVNUpCdqq3jfhf0yvqJr3D5HZv9jeiz/SArBZQcMeiYMqJAbOLOTZ/fJ0B9ASe5VlV39lpfCJHP8AyP5Pgoky7IL3MSsXzX18MPwl2dJujZ0n/UC3EhWfYwAAAWAAAHUANAAUX5DcXeTgkq3jpSnk4/8A22HpEcXaPkUorl+0U5y81yYyZh37fLuWyA2ja6oiLy5MZoBVspQ8OnfnHMb0swNaXEyHU3QOOlV9jHPrdFaCvcNq31ovUREWCKIstuKF82uiGxk9vpHJ/wBp+VcHiDjUcG1rJCTyTuhM3aw9dtrT0hw3qyVdRMnifFIM5kjSxwPWCLFVhxrxdfg+skgfpzTdjv1xnSx3017wVe7Cmmzku6SjY0HFv48lDjNuuvhWvwTWDRYgteAWkaRp0gg7CF7ChLIvjdy9OaSU+0gF4ydbob6vlJtwI2KZaKoz27xoKkWPFdLRX2fGOLcWnUeseOiwjAOAiBbCIisyjIiIiIiIiIiIiIiIiIvxNKGNJPUv2vJwrVi9r2a25J6tGsngubak8JOXMT9xwG/8ZrZDZfdRcXlKxw9X0b3g+2luyEdYcRpfwaNPGyrlS0z55WsYC6SRwa0ay5zjb9yuhyiY2HCVc57T7GP2cI/pB0v4uOnhbYuyyJYo5znV0o0NuyC/W7U+QcPdHErmSzRZMi6PF6bsTqSch5963O+Y+6MlJWKWLjMHUccDLEtF5Hfrkd77v4G4BewiL5/EiOiPL3mpOJU4CgoEREWteqJcvOGLNp6Zp1l0zxuHQj8y/wCiibBmD31M0cMYu+R7WN4uNrnd19y6DKbhj0rCs7gbtY7kWcI+if8AVnLpsh2LvK1MlU8dGEZke+V40kcGf7wvpcu4WbZYecwK97tn1oue75kSimPBODW0sEcMfuxMawb80a+JOnvTCeFIqWIyTyNjY3W5xt3DadwXI46ZVqegzo4bTzjRmtPQYf8A1HD/AGjTwUIYw4z1GEJeUqZC79LdTGDYxuofuqvZ9hx5w8rF+FpxqczuHifqpD4wZgF3OOeWaSfOioLxR6jKdEr/AO0f4Y8+CZC6IyVs8zrnk4rXOm7pXDTfbZpUYqc8heD8ygllOuWYgf2xtA/dzvorDacCDIWc9kEUrQdp3ndVaIZL4gJUkoiL52p6LgMr+KHplJy8YvNTgnRrfFre3fb3h37V36EKTKzL5aM2KzMeqLFzQ4UKqngDDT6Kpjni96NwNupw1OadxFx3q0+LmHWVEUc8RvHK0HhfWDvBuO5V2ymYo+rq05gtBNeSLYNPSj+Un6ELpcieN/JymilPRkJfCT1SW6TPmAvxG9Xq1Ge8QGWhLdJuPdtB3be9QofwksdtVi7pdaWDajObmnWP2W6u5JzTJqC2Kzb9Doo72lpoUS6IpSxRERERERERES6IvhWVGY3edAUPZZcb/RqYU0Tva1A6ZGtsN7HvcdHAOUiYwYZZDHJNKbRxNLidw2bydA4hVYxkw6+vqpJ5Nb3aB1NYNDWjcBZVWF/lJ/lP9ULLtPrHcBqpX6bKbSs4s4BfX1ccEet7uk7qYwaXvPAfwrP4NweymhZFEM1kbQxo3Dbv6zvK4TI3ih6LS+kyt9rUDo31sh1tHF3vcM1SIuH7QWh7zH5Jh+FmG87T4f2t8Bl0V1RERVxSEXnYx4VFJRzzn/Djc4b3Wswf5iF6KjfLjhjk6GOAHpTyXI/oiFz/AKixTZCX94mWQtTju2/RYPddaSoMe8uJJ0km5O0nSSuk/wD7qaOhZR0vsYxcyuafaSvdpcS4e63ULDqGkrml7WK+KFRhKXMp26B78jriNg/qdt3DSvqsy2DcvRqXW445etFzW1rgvJp6d0rwyNpe9xs1rQS5xPUANa9TGTFabBzomVGaHyR8pmg3LAXFua46r6OpT9ibiBT4LZdgz5iLPmcOkdoYPgbu+pUZ5d/+Ph/5cf8AUeuJK22JucEGEPgocTmfIfVbXQbrKnNRqrNZPMH+j4KpWaiYg88ZSZD/ALlWyhpTLLHG3W97WDi5wH8q2UMIY1rW6mgNHBosP2UL2qi0hw4WpJ4YeKzlhiSv2iIqKpiIiIvVzeP+KowlRPjAHKt9pCdkgB6PBw6PeNirbHI+GQEXZJG646nNe0+RBCtsoOy0Yo8hUCriHs5zaS2ps1tfBw08QVb/AGbn7rjKxMjiN+0d/rNRJhn7gpXxExrFfSR1DbZ46Mrf0yNAzhwOgjc4LumPDgCNRVWclWN3oFaGSOtBPZj76mu+CTdYmx3HcrLYMqLHNPdx6wuhK/4yeMs79OJi3sOnhwWt/wAxl7aF6SxZZRWpRUREREREREWnhKpzW5o1n9ltPeACTqC4nHfGptDSy1D7FwGbG0/FIdDG8Os7gVwbam3Q4Yl4XTiYDd6w/pb4LKm8cgoxy243Zzm0MTtDbPnt1u1sj7veO8jYuQyc4pesq1rXD2MdpJj/AEg6GcXHRwuucqah88rnvJfJI4uJ1lznG/7lWOydYpjBtC1jh7aT2kx/qI0M4NGjjfao85EbZEgIMM/GcO/a7y7lm0cq+pXTtbYAAWA0ADUBsCyiL54pyIiIvUVfssuGOXwo5gPRp2NjH9x6b/N1u5WAcdGq+7buXB4q5MGRzOq6/NmqZHukzNcUTnOztF/fcL6zoHVtXbseagyb3TEXMCgG0k/1ie1aIrS4BoXCYi5JJazNmq86GDQQ3VLKNwPuN3nTs2qbsG4MipYmxQMbHG3U1osOJ2neVtIo8/aceedWIaDYBkPM9qyZDDMkUH5eG/8AjoDtp/2kepnnwjHHIyN72tfJfk2uNs/NtcNvrOkaNahnLz/xtP8A8uf+q5TvZ4ETza7Qf4WEfoLncl2DuXwvTi1wxxlP/wAbS4f6s1WRUKZBsH51VUTfoibGOMjrnyYprWftJGvzlz/yAPHxSXFGVRERVtSEREREXn4fwKytppIJfdkba/W12trhvBsV6CLNjyxwc00IxXhFcFU/C+C30k8kMos+Nxa7fbURuIsRxU9ZJ8cPTqMMe729PZrtrmf4cm/QLHeN68HLZihykYrYh0owGTAdcd+i/wCUmx3EbFGmJeMzsG1scwuWXzZWj4o3HpDiNY3gL6DFAtiQERnTb9HDMd+zuUEfKfQ5K3lNPntB+vFfVeHgbCLXBrmODo5GhzXDUQ4XaR9V7i6Fkz3vkuHO6Qwdv171qisuO7EREXVWpERfOomzGk/TisIkRsNpe40AxK9AqaBaOFKj4RxP8BVuyt43+m1nJRm8NOS0W1Pk1Pf/ANo4b1KGVPHD0CjdmO9vPdke1o+OTuB0byFX7BuD31M8cUQznyPDGjeTrO4aydgVastpm477RjYDENrsA2+ttVJifC0Qx3rvMjWKPpNUamVt4qcjNuND5rXbxzR0uOap2XmYt4CZQUscEepjdLv1vOl7zvJXpqpWrPGdmDE/aMBu/OalQ2XG0RERctbUREREREReIiIiLhcsmCjNgwyN96nkbKCNYaTmOt/mB7lBeFMOTVXJ+kSGQxMzGF2lwbcmxdrOknWrS4ToG1EEsTvdljfGeD2lv8qqNVTGKRzHe8xzmu4tJB/ZXz2YitfCdDcMWmo7A7TgeKhzAoa6rp8Tse6jB8boKSON0k0gOc4Oe4mwa1rWgga77dasJgaKVtPGKl4fNm3kcAGjOOkgBotYXsOCinIviVnH06dugXbTg9Z1Ol7tIG++wKYlx/aGPBdMGHCaKjpO2k6V7P53LbABpUoiIq2pCIiIvERERer51FO2RjmPAc17S1zTqLSLEHuVZMdMWXYNrZITcs96Jx+KN3uniNR3gqz64nKtij6fRF8YvPThz2W1uZa74/oLjeN679hWh7rMXXH4XYHsOwrRGZebULwcieN/KRuopT0owXwE9cfxM+U6RuJ2KbaCoz26dY0H+Cqa4Jwo+knjmiNnxuDm77awdxFwdxVp8VsYmVUEVRF7sjbkfpOpzTvBBHcrBNDmyeEyP04mDuw6+PFaG/MZd2hdYiwDcaFlWoYqIi8XC9cBcuIDGAlxJ0Cwu4ncAF6VdUZjd50D7qFstWN/Iwijid05hnTW1tivob8xH0bvVZteK6aiss+Ec8XHQeseGqkwRdBiFRlj1jQcJVr5dPJjoQt/TG0m2jaSS48VIeRLFHNa6ulGl12QA9TdT5O8jNHA7VGuKOLbsI1kcDbgE3kd+iNvvO/gbyFZ6kpWwxtjjAaxjQ1rRqDWiwCj29NtlJdslBwqMexv589VnBbedfK+qIioimoiIiIiIi8RERF6iIiIihXGHJ46qxhfG0FsMobUyPGprHaHgf1F4cBxupqWM0XvYX1X67DUPM/VT5GeiSbnOh5kEbu3uWt7A/NfOlpWxRtZGA1jGhrWjUGgWAX1RFBJJNSs0REXi9RERF4iIiL1EREXir1lWxR9ArS+MWgqLvZbU19+nH9TcbjuXp5F8bvR6g0kp9nObx31Nmta3zAW4gKVcdcWG4SopITYPtnRO/TI33TwOkHcVWaWN8Mha67JI3WI1Fr2n9wQvoNnRmWrIul4p+ICnk7z/KhRAYb7wVycGVNxmnWNXBb6jvJ3jf6wo2S39qzoTD+sdfBw0952KQYpA5oI61IsSacWulI3Th4bx+P4osIzcbwyK5vGPDTYIpZ5L5kTHOsNZDRqG8nR3qq2G8MPrKiSeU3fI4uOwDqaNwFh3K1OGsEtmjlglF2SNcx3US1wtcHb18QohnyBvzjmVTM2/Rzo3Z1t9nWuuRZM9Al40Z82aRCdoPDDt8FuisJADclzWIWP0eCWSf8AhuVkkIvJygbZg1MAzT13J26Ni6vn+HYz434LV5g5e1ReG/7pzBy9qi8N/wB1MjxLFmIhiRHVJ/6WAEVooFtc/wAOxnxvwTn+HYz434LV5g5e1ReG/wC6cwcvaovDf91puWDr969rGW1z/DsZ8b8E5/h2M+N+C1eYOXtUXhv+6cwcvaovDf8AdLlg6/elYy2uf4djPjfgs8/w7GfG/BanMHL2qLw3/dOYOXtUXhv+6XLB1+9Kxltc/wAOxnxvwWef4djPjfgtTmDl7VF4b/unMHL2qLw3/deXLB1+9Kxltc/w7GfG/BOf4djPjfgtXmDl7VF4b/unMHL2qLw3/dLlg6/elYy2+f4djPjfgsc/w7GfG/BavMHL2qLw3/dOYOXtUXhv+69uWDr96VjLb5/h2M+N+Cxz/DsZ8b8Fq8wcvaovDf8AdOYOXtUXhv8AulywdfvSsZbfP8OxnxvwWOf4djPjfgtXmDl7VF4b/unMHL2qLw3/AHS5YOv3pWMtvn+HYz434LHP8OxnxvwWrzBy9qi8N/3TmDl7VF4b/ulywdfvSsZbXP8ADsZ8b8E5/h2M+N+C1eYOXtUXhv8AunMHL2qLw3/dLlg6/elYy2+f4djPjfgsc/w7GfG/BavMHL2qLw3/AHTmDl7VF4b/ALpcsHX70rGW1z/DsZ8b8FHuOWMEeEKozxw8iXgco3Ozg540Z+oWJFr8L9a7jmDl7VF4b/unMHL2qLw3/dSZWYseVffguocv3eKxcIrhQhczkwxqNBXsDj7KctikGy5sx9toJ+hKs1g+rzLh2rX3qHsXciAgqWS1E4kbG4PEbGFuc5puA5xOq4GrWpcpKQyE7B171zpycbGn4cWQ+J9KHQ8abM+5bGsowh+S9eWEO94XXx9Ws2eZRFcIknLxTeiQwTqQCoYe4ZFPVrNnmU9Ws2eZRFhzbKdU3gF7yj9Vn1azZ5lY9Ws2eZRE5tlOqbwCco/VPVrNnmU9XM2eZRE5tlOqbwCco/VPVzNnmVn1czZ5lYRObZTqm8AnKP1WfVzNnmU9XM2eZWETm2U6pvAJyj9Vn1czZ5lPVzNnmVhE5tlOqbwCco/VZ9XM2eZT1czZ5lYRObZTqm8AnKP1WfVrNnmU9Ws2eZWETm2U6pvAJyj9Vn1azZ5lPVrNnmVhE5tlOqbwCco/VZ9XM2eZWPVrNnmURObZTqm8AnKP1WfVzNnmU9XM2eZWETm2U6pvAJyj9Vn1czZ5lPVzNnmVhE5tlOqbwCco/VZ9XM2eZT1azZ5lYRObZTqm8AnKP1WfVzNnmV92MAFgLBYRbYUrBgmsNgbuAC8Licyv/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fr-FR">
              <a:solidFill>
                <a:srgbClr val="000000"/>
              </a:solidFill>
            </a:endParaRPr>
          </a:p>
        </p:txBody>
      </p:sp>
      <p:sp>
        <p:nvSpPr>
          <p:cNvPr id="13" name="ZoneTexte 12"/>
          <p:cNvSpPr txBox="1"/>
          <p:nvPr/>
        </p:nvSpPr>
        <p:spPr>
          <a:xfrm>
            <a:off x="2267744" y="6279703"/>
            <a:ext cx="5544616" cy="461665"/>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fontAlgn="base">
              <a:spcBef>
                <a:spcPct val="0"/>
              </a:spcBef>
              <a:spcAft>
                <a:spcPct val="0"/>
              </a:spcAft>
            </a:pPr>
            <a:r>
              <a:rPr lang="fr-FR" sz="2400" dirty="0">
                <a:solidFill>
                  <a:srgbClr val="000000"/>
                </a:solidFill>
              </a:rPr>
              <a:t>P</a:t>
            </a:r>
            <a:r>
              <a:rPr lang="fr-FR" sz="2400" dirty="0" smtClean="0">
                <a:solidFill>
                  <a:srgbClr val="000000"/>
                </a:solidFill>
              </a:rPr>
              <a:t>révention des risques électriques</a:t>
            </a:r>
            <a:endParaRPr lang="fr-FR" sz="2400" dirty="0">
              <a:solidFill>
                <a:srgbClr val="000000"/>
              </a:solidFill>
            </a:endParaRPr>
          </a:p>
        </p:txBody>
      </p:sp>
      <p:pic>
        <p:nvPicPr>
          <p:cNvPr id="14" name="Imag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496" y="6036190"/>
            <a:ext cx="869985" cy="777186"/>
          </a:xfrm>
          <a:prstGeom prst="rect">
            <a:avLst/>
          </a:prstGeom>
        </p:spPr>
      </p:pic>
      <p:sp>
        <p:nvSpPr>
          <p:cNvPr id="4" name="Rectangle 3"/>
          <p:cNvSpPr/>
          <p:nvPr/>
        </p:nvSpPr>
        <p:spPr>
          <a:xfrm>
            <a:off x="1008627" y="2780928"/>
            <a:ext cx="2051794" cy="34267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p:cNvSpPr txBox="1"/>
          <p:nvPr/>
        </p:nvSpPr>
        <p:spPr>
          <a:xfrm>
            <a:off x="612775" y="3677233"/>
            <a:ext cx="2159025" cy="73866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fontAlgn="base">
              <a:spcBef>
                <a:spcPct val="0"/>
              </a:spcBef>
              <a:spcAft>
                <a:spcPct val="0"/>
              </a:spcAft>
            </a:pPr>
            <a:r>
              <a:rPr lang="fr-FR" sz="1400" dirty="0">
                <a:solidFill>
                  <a:srgbClr val="000000"/>
                </a:solidFill>
              </a:rPr>
              <a:t>Source  : </a:t>
            </a:r>
            <a:endParaRPr lang="fr-FR" sz="1400" dirty="0" smtClean="0">
              <a:solidFill>
                <a:srgbClr val="000000"/>
              </a:solidFill>
            </a:endParaRPr>
          </a:p>
          <a:p>
            <a:pPr fontAlgn="base">
              <a:spcBef>
                <a:spcPct val="0"/>
              </a:spcBef>
              <a:spcAft>
                <a:spcPct val="0"/>
              </a:spcAft>
            </a:pPr>
            <a:r>
              <a:rPr lang="fr-FR" sz="1400" dirty="0" smtClean="0">
                <a:solidFill>
                  <a:srgbClr val="000000"/>
                </a:solidFill>
              </a:rPr>
              <a:t>revue </a:t>
            </a:r>
            <a:r>
              <a:rPr lang="fr-FR" sz="1400" dirty="0">
                <a:solidFill>
                  <a:srgbClr val="000000"/>
                </a:solidFill>
              </a:rPr>
              <a:t>Travail et sécurité </a:t>
            </a:r>
            <a:r>
              <a:rPr lang="fr-FR" sz="1400" dirty="0" smtClean="0">
                <a:solidFill>
                  <a:srgbClr val="000000"/>
                </a:solidFill>
              </a:rPr>
              <a:t> </a:t>
            </a:r>
            <a:r>
              <a:rPr lang="fr-FR" sz="1400" dirty="0">
                <a:solidFill>
                  <a:srgbClr val="000000"/>
                </a:solidFill>
              </a:rPr>
              <a:t>Octobre 2012 </a:t>
            </a:r>
          </a:p>
        </p:txBody>
      </p:sp>
    </p:spTree>
    <p:extLst>
      <p:ext uri="{BB962C8B-B14F-4D97-AF65-F5344CB8AC3E}">
        <p14:creationId xmlns:p14="http://schemas.microsoft.com/office/powerpoint/2010/main" val="21783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ChangeArrowheads="1"/>
          </p:cNvSpPr>
          <p:nvPr/>
        </p:nvSpPr>
        <p:spPr bwMode="auto">
          <a:xfrm>
            <a:off x="2667000" y="685800"/>
            <a:ext cx="6191250" cy="5424488"/>
          </a:xfrm>
          <a:prstGeom prst="rect">
            <a:avLst/>
          </a:prstGeom>
          <a:noFill/>
          <a:ln>
            <a:noFill/>
          </a:ln>
          <a:extLst>
            <a:ext uri="{909E8E84-426E-40DD-AFC4-6F175D3DCCD1}">
              <a14:hiddenFill xmlns:a14="http://schemas.microsoft.com/office/drawing/2010/main">
                <a:solidFill>
                  <a:srgbClr val="C0FEF9"/>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fr-FR">
              <a:solidFill>
                <a:srgbClr val="000000"/>
              </a:solidFill>
            </a:endParaRPr>
          </a:p>
        </p:txBody>
      </p:sp>
      <p:sp>
        <p:nvSpPr>
          <p:cNvPr id="126979" name="Rectangle 3"/>
          <p:cNvSpPr>
            <a:spLocks noChangeArrowheads="1"/>
          </p:cNvSpPr>
          <p:nvPr/>
        </p:nvSpPr>
        <p:spPr bwMode="auto">
          <a:xfrm>
            <a:off x="2667000" y="609600"/>
            <a:ext cx="6156081" cy="5638800"/>
          </a:xfrm>
          <a:prstGeom prst="rect">
            <a:avLst/>
          </a:prstGeom>
          <a:noFill/>
          <a:ln>
            <a:noFill/>
          </a:ln>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12700">
                <a:solidFill>
                  <a:schemeClr val="accent1"/>
                </a:solidFill>
                <a:miter lim="800000"/>
                <a:headEnd/>
                <a:tailEnd/>
              </a14:hiddenLine>
            </a:ext>
          </a:extLst>
        </p:spPr>
        <p:txBody>
          <a:bodyPr/>
          <a:lstStyle/>
          <a:p>
            <a:pPr fontAlgn="base">
              <a:spcBef>
                <a:spcPct val="0"/>
              </a:spcBef>
              <a:spcAft>
                <a:spcPct val="0"/>
              </a:spcAft>
            </a:pPr>
            <a:endParaRPr lang="fr-FR">
              <a:solidFill>
                <a:srgbClr val="000000"/>
              </a:solidFill>
            </a:endParaRPr>
          </a:p>
        </p:txBody>
      </p:sp>
      <p:sp>
        <p:nvSpPr>
          <p:cNvPr id="127009" name="Line 33"/>
          <p:cNvSpPr>
            <a:spLocks noChangeShapeType="1"/>
          </p:cNvSpPr>
          <p:nvPr/>
        </p:nvSpPr>
        <p:spPr bwMode="auto">
          <a:xfrm>
            <a:off x="3335216" y="4848225"/>
            <a:ext cx="60081"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0638">
                <a:solidFill>
                  <a:schemeClr val="bg2"/>
                </a:solidFill>
                <a:round/>
                <a:headEnd/>
                <a:tailEnd/>
              </a14:hiddenLine>
            </a:ext>
          </a:extLst>
        </p:spPr>
        <p:txBody>
          <a:bodyPr/>
          <a:lstStyle/>
          <a:p>
            <a:pPr fontAlgn="base">
              <a:spcBef>
                <a:spcPct val="0"/>
              </a:spcBef>
              <a:spcAft>
                <a:spcPct val="0"/>
              </a:spcAft>
            </a:pPr>
            <a:endParaRPr lang="fr-FR">
              <a:solidFill>
                <a:srgbClr val="000000"/>
              </a:solidFill>
            </a:endParaRPr>
          </a:p>
        </p:txBody>
      </p:sp>
      <p:sp>
        <p:nvSpPr>
          <p:cNvPr id="127010" name="Line 34"/>
          <p:cNvSpPr>
            <a:spLocks noChangeShapeType="1"/>
          </p:cNvSpPr>
          <p:nvPr/>
        </p:nvSpPr>
        <p:spPr bwMode="auto">
          <a:xfrm>
            <a:off x="3335216" y="4365625"/>
            <a:ext cx="60081"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0638">
                <a:solidFill>
                  <a:schemeClr val="bg2"/>
                </a:solidFill>
                <a:round/>
                <a:headEnd/>
                <a:tailEnd/>
              </a14:hiddenLine>
            </a:ext>
          </a:extLst>
        </p:spPr>
        <p:txBody>
          <a:bodyPr/>
          <a:lstStyle/>
          <a:p>
            <a:pPr fontAlgn="base">
              <a:spcBef>
                <a:spcPct val="0"/>
              </a:spcBef>
              <a:spcAft>
                <a:spcPct val="0"/>
              </a:spcAft>
            </a:pPr>
            <a:endParaRPr lang="fr-FR">
              <a:solidFill>
                <a:srgbClr val="000000"/>
              </a:solidFill>
            </a:endParaRPr>
          </a:p>
        </p:txBody>
      </p:sp>
      <p:sp>
        <p:nvSpPr>
          <p:cNvPr id="127011" name="Line 35"/>
          <p:cNvSpPr>
            <a:spLocks noChangeShapeType="1"/>
          </p:cNvSpPr>
          <p:nvPr/>
        </p:nvSpPr>
        <p:spPr bwMode="auto">
          <a:xfrm>
            <a:off x="3335216" y="3870325"/>
            <a:ext cx="60081"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0638">
                <a:solidFill>
                  <a:schemeClr val="bg2"/>
                </a:solidFill>
                <a:round/>
                <a:headEnd/>
                <a:tailEnd/>
              </a14:hiddenLine>
            </a:ext>
          </a:extLst>
        </p:spPr>
        <p:txBody>
          <a:bodyPr/>
          <a:lstStyle/>
          <a:p>
            <a:pPr fontAlgn="base">
              <a:spcBef>
                <a:spcPct val="0"/>
              </a:spcBef>
              <a:spcAft>
                <a:spcPct val="0"/>
              </a:spcAft>
            </a:pPr>
            <a:endParaRPr lang="fr-FR">
              <a:solidFill>
                <a:srgbClr val="000000"/>
              </a:solidFill>
            </a:endParaRPr>
          </a:p>
        </p:txBody>
      </p:sp>
      <p:sp>
        <p:nvSpPr>
          <p:cNvPr id="127012" name="Line 36"/>
          <p:cNvSpPr>
            <a:spLocks noChangeShapeType="1"/>
          </p:cNvSpPr>
          <p:nvPr/>
        </p:nvSpPr>
        <p:spPr bwMode="auto">
          <a:xfrm>
            <a:off x="3335216" y="3376614"/>
            <a:ext cx="60081"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0638">
                <a:solidFill>
                  <a:schemeClr val="bg2"/>
                </a:solidFill>
                <a:round/>
                <a:headEnd/>
                <a:tailEnd/>
              </a14:hiddenLine>
            </a:ext>
          </a:extLst>
        </p:spPr>
        <p:txBody>
          <a:bodyPr/>
          <a:lstStyle/>
          <a:p>
            <a:pPr fontAlgn="base">
              <a:spcBef>
                <a:spcPct val="0"/>
              </a:spcBef>
              <a:spcAft>
                <a:spcPct val="0"/>
              </a:spcAft>
            </a:pPr>
            <a:endParaRPr lang="fr-FR">
              <a:solidFill>
                <a:srgbClr val="000000"/>
              </a:solidFill>
            </a:endParaRPr>
          </a:p>
        </p:txBody>
      </p:sp>
      <p:grpSp>
        <p:nvGrpSpPr>
          <p:cNvPr id="127504" name="Group 528"/>
          <p:cNvGrpSpPr>
            <a:grpSpLocks/>
          </p:cNvGrpSpPr>
          <p:nvPr/>
        </p:nvGrpSpPr>
        <p:grpSpPr bwMode="auto">
          <a:xfrm>
            <a:off x="-5136173" y="-65663763"/>
            <a:ext cx="4249615" cy="2647950"/>
            <a:chOff x="0" y="288"/>
            <a:chExt cx="2900" cy="1668"/>
          </a:xfrm>
        </p:grpSpPr>
        <p:sp>
          <p:nvSpPr>
            <p:cNvPr id="127499" name="Rectangle 523"/>
            <p:cNvSpPr>
              <a:spLocks noChangeArrowheads="1"/>
            </p:cNvSpPr>
            <p:nvPr/>
          </p:nvSpPr>
          <p:spPr bwMode="auto">
            <a:xfrm>
              <a:off x="0" y="288"/>
              <a:ext cx="1844" cy="1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Dossier</a:t>
              </a:r>
            </a:p>
          </p:txBody>
        </p:sp>
        <p:sp>
          <p:nvSpPr>
            <p:cNvPr id="127500" name="Rectangle 524"/>
            <p:cNvSpPr>
              <a:spLocks noChangeArrowheads="1"/>
            </p:cNvSpPr>
            <p:nvPr/>
          </p:nvSpPr>
          <p:spPr bwMode="auto">
            <a:xfrm>
              <a:off x="1844" y="288"/>
              <a:ext cx="1056" cy="1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hlinkClick r:id="rId2"/>
                </a:rPr>
                <a:t>  </a:t>
              </a:r>
              <a:r>
                <a:rPr lang="fr-FR" sz="1500">
                  <a:solidFill>
                    <a:srgbClr val="000000"/>
                  </a:solidFill>
                  <a:latin typeface="Times New Roman" pitchFamily="18" charset="0"/>
                </a:rPr>
                <a:t> </a:t>
              </a:r>
              <a:r>
                <a:rPr lang="fr-FR" sz="2400">
                  <a:solidFill>
                    <a:srgbClr val="000000"/>
                  </a:solidFill>
                  <a:latin typeface="Times New Roman" pitchFamily="18" charset="0"/>
                </a:rPr>
                <a:t>                     </a:t>
              </a:r>
              <a:br>
                <a:rPr lang="fr-FR" sz="2400">
                  <a:solidFill>
                    <a:srgbClr val="000000"/>
                  </a:solidFill>
                  <a:latin typeface="Times New Roman" pitchFamily="18" charset="0"/>
                </a:rPr>
              </a:br>
              <a:r>
                <a:rPr lang="fr-FR" sz="2400">
                  <a:solidFill>
                    <a:srgbClr val="000000"/>
                  </a:solidFill>
                  <a:latin typeface="Times New Roman" pitchFamily="18" charset="0"/>
                  <a:hlinkClick r:id="rId3"/>
                </a:rPr>
                <a:t>  </a:t>
              </a:r>
              <a:r>
                <a:rPr lang="fr-FR" sz="1400">
                  <a:solidFill>
                    <a:srgbClr val="000000"/>
                  </a:solidFill>
                  <a:latin typeface="Times New Roman" pitchFamily="18" charset="0"/>
                </a:rPr>
                <a:t> </a:t>
              </a:r>
              <a:r>
                <a:rPr lang="fr-FR" sz="2400">
                  <a:solidFill>
                    <a:srgbClr val="000000"/>
                  </a:solidFill>
                  <a:latin typeface="Times New Roman" pitchFamily="18" charset="0"/>
                </a:rPr>
                <a:t>                     </a:t>
              </a:r>
              <a:br>
                <a:rPr lang="fr-FR" sz="2400">
                  <a:solidFill>
                    <a:srgbClr val="000000"/>
                  </a:solidFill>
                  <a:latin typeface="Times New Roman" pitchFamily="18" charset="0"/>
                </a:rPr>
              </a:br>
              <a:r>
                <a:rPr lang="fr-FR" sz="2400">
                  <a:solidFill>
                    <a:srgbClr val="000000"/>
                  </a:solidFill>
                  <a:latin typeface="Times New Roman" pitchFamily="18" charset="0"/>
                  <a:hlinkClick r:id="rId4"/>
                </a:rPr>
                <a:t>  </a:t>
              </a:r>
              <a:r>
                <a:rPr lang="fr-FR" sz="1400">
                  <a:solidFill>
                    <a:srgbClr val="000000"/>
                  </a:solidFill>
                  <a:latin typeface="Times New Roman" pitchFamily="18" charset="0"/>
                </a:rPr>
                <a:t> </a:t>
              </a:r>
              <a:r>
                <a:rPr lang="fr-FR" sz="2400">
                  <a:solidFill>
                    <a:srgbClr val="000000"/>
                  </a:solidFill>
                  <a:latin typeface="Times New Roman" pitchFamily="18" charset="0"/>
                </a:rPr>
                <a:t>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Mise à jour : 02/03/2010</a:t>
              </a:r>
            </a:p>
          </p:txBody>
        </p:sp>
      </p:grpSp>
      <p:sp>
        <p:nvSpPr>
          <p:cNvPr id="127505" name="Rectangle 529"/>
          <p:cNvSpPr>
            <a:spLocks noChangeArrowheads="1"/>
          </p:cNvSpPr>
          <p:nvPr/>
        </p:nvSpPr>
        <p:spPr bwMode="auto">
          <a:xfrm>
            <a:off x="-5136173" y="-63015813"/>
            <a:ext cx="914400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endParaRPr lang="fr-FR" sz="2400">
              <a:solidFill>
                <a:srgbClr val="000000"/>
              </a:solidFill>
              <a:latin typeface="Times New Roman" pitchFamily="18" charset="0"/>
            </a:endParaRPr>
          </a:p>
        </p:txBody>
      </p:sp>
      <p:grpSp>
        <p:nvGrpSpPr>
          <p:cNvPr id="127511" name="Group 535"/>
          <p:cNvGrpSpPr>
            <a:grpSpLocks/>
          </p:cNvGrpSpPr>
          <p:nvPr/>
        </p:nvGrpSpPr>
        <p:grpSpPr bwMode="auto">
          <a:xfrm>
            <a:off x="-5136173" y="-61828363"/>
            <a:ext cx="4249615" cy="7394575"/>
            <a:chOff x="0" y="2704"/>
            <a:chExt cx="2900" cy="4658"/>
          </a:xfrm>
        </p:grpSpPr>
        <p:sp>
          <p:nvSpPr>
            <p:cNvPr id="127506" name="Rectangle 530"/>
            <p:cNvSpPr>
              <a:spLocks noChangeArrowheads="1"/>
            </p:cNvSpPr>
            <p:nvPr/>
          </p:nvSpPr>
          <p:spPr bwMode="auto">
            <a:xfrm>
              <a:off x="0" y="2704"/>
              <a:ext cx="1005" cy="4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  </a:t>
              </a:r>
              <a:r>
                <a:rPr lang="fr-FR" sz="7400">
                  <a:solidFill>
                    <a:srgbClr val="000000"/>
                  </a:solidFill>
                  <a:latin typeface="Times New Roman" pitchFamily="18" charset="0"/>
                </a:rPr>
                <a:t> </a:t>
              </a:r>
              <a:r>
                <a:rPr lang="fr-FR" sz="2400">
                  <a:solidFill>
                    <a:srgbClr val="000000"/>
                  </a:solidFill>
                  <a:latin typeface="Times New Roman" pitchFamily="18" charset="0"/>
                </a:rPr>
                <a:t>                     </a:t>
              </a:r>
            </a:p>
          </p:txBody>
        </p:sp>
        <p:sp>
          <p:nvSpPr>
            <p:cNvPr id="127508" name="Rectangle 532"/>
            <p:cNvSpPr>
              <a:spLocks noChangeArrowheads="1"/>
            </p:cNvSpPr>
            <p:nvPr/>
          </p:nvSpPr>
          <p:spPr bwMode="auto">
            <a:xfrm>
              <a:off x="1005" y="2704"/>
              <a:ext cx="170" cy="4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  </a:t>
              </a:r>
              <a:endParaRPr lang="fr-FR" sz="700">
                <a:solidFill>
                  <a:srgbClr val="000000"/>
                </a:solidFill>
                <a:latin typeface="Times New Roman" pitchFamily="18" charset="0"/>
              </a:endParaRPr>
            </a:p>
          </p:txBody>
        </p:sp>
        <p:sp>
          <p:nvSpPr>
            <p:cNvPr id="127510" name="Rectangle 534"/>
            <p:cNvSpPr>
              <a:spLocks noChangeArrowheads="1"/>
            </p:cNvSpPr>
            <p:nvPr/>
          </p:nvSpPr>
          <p:spPr bwMode="auto">
            <a:xfrm>
              <a:off x="1175" y="2704"/>
              <a:ext cx="1725" cy="4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Accidents d'origine électrique</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Le risque électrique en milieu de travail, s'il est mieux maîtrisé, reste toujours présent. Les statistiques prouvent la diminution du nombre d'accidents tout en soulignant leur exceptionnelle gravité. L'ensemble des supports d'information conçus par l'INRS pour aider à leur application sont rappelés ici.</a:t>
              </a:r>
            </a:p>
          </p:txBody>
        </p:sp>
      </p:grpSp>
      <p:sp>
        <p:nvSpPr>
          <p:cNvPr id="127512" name="Rectangle 536"/>
          <p:cNvSpPr>
            <a:spLocks noChangeArrowheads="1"/>
          </p:cNvSpPr>
          <p:nvPr/>
        </p:nvSpPr>
        <p:spPr bwMode="auto">
          <a:xfrm>
            <a:off x="-5136173" y="-54433788"/>
            <a:ext cx="914400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endParaRPr lang="fr-FR" sz="2400">
              <a:solidFill>
                <a:srgbClr val="000000"/>
              </a:solidFill>
              <a:latin typeface="Times New Roman" pitchFamily="18" charset="0"/>
            </a:endParaRPr>
          </a:p>
        </p:txBody>
      </p:sp>
      <p:pic>
        <p:nvPicPr>
          <p:cNvPr id="127530" name="Picture 554" descr="ATelec"/>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36173" y="-66120963"/>
            <a:ext cx="5486401" cy="4194175"/>
          </a:xfrm>
          <a:prstGeom prst="rect">
            <a:avLst/>
          </a:prstGeom>
          <a:noFill/>
          <a:extLst>
            <a:ext uri="{909E8E84-426E-40DD-AFC4-6F175D3DCCD1}">
              <a14:hiddenFill xmlns:a14="http://schemas.microsoft.com/office/drawing/2010/main">
                <a:solidFill>
                  <a:srgbClr val="FFFFFF"/>
                </a:solidFill>
              </a14:hiddenFill>
            </a:ext>
          </a:extLst>
        </p:spPr>
      </p:pic>
      <p:pic>
        <p:nvPicPr>
          <p:cNvPr id="127774" name="Picture 798" descr="CTNA"/>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36173" y="-66120963"/>
            <a:ext cx="178777" cy="171450"/>
          </a:xfrm>
          <a:prstGeom prst="rect">
            <a:avLst/>
          </a:prstGeom>
          <a:noFill/>
          <a:extLst>
            <a:ext uri="{909E8E84-426E-40DD-AFC4-6F175D3DCCD1}">
              <a14:hiddenFill xmlns:a14="http://schemas.microsoft.com/office/drawing/2010/main">
                <a:solidFill>
                  <a:srgbClr val="FFFFFF"/>
                </a:solidFill>
              </a14:hiddenFill>
            </a:ext>
          </a:extLst>
        </p:spPr>
      </p:pic>
      <p:pic>
        <p:nvPicPr>
          <p:cNvPr id="127779" name="Picture 803" descr="CTNB"/>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36173" y="-66120963"/>
            <a:ext cx="148004" cy="182563"/>
          </a:xfrm>
          <a:prstGeom prst="rect">
            <a:avLst/>
          </a:prstGeom>
          <a:noFill/>
          <a:extLst>
            <a:ext uri="{909E8E84-426E-40DD-AFC4-6F175D3DCCD1}">
              <a14:hiddenFill xmlns:a14="http://schemas.microsoft.com/office/drawing/2010/main">
                <a:solidFill>
                  <a:srgbClr val="FFFFFF"/>
                </a:solidFill>
              </a14:hiddenFill>
            </a:ext>
          </a:extLst>
        </p:spPr>
      </p:pic>
      <p:pic>
        <p:nvPicPr>
          <p:cNvPr id="127784" name="Picture 808" descr="CTNC"/>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36174" y="-66120963"/>
            <a:ext cx="158262" cy="171450"/>
          </a:xfrm>
          <a:prstGeom prst="rect">
            <a:avLst/>
          </a:prstGeom>
          <a:noFill/>
          <a:extLst>
            <a:ext uri="{909E8E84-426E-40DD-AFC4-6F175D3DCCD1}">
              <a14:hiddenFill xmlns:a14="http://schemas.microsoft.com/office/drawing/2010/main">
                <a:solidFill>
                  <a:srgbClr val="FFFFFF"/>
                </a:solidFill>
              </a14:hiddenFill>
            </a:ext>
          </a:extLst>
        </p:spPr>
      </p:pic>
      <p:pic>
        <p:nvPicPr>
          <p:cNvPr id="127789" name="Picture 813" descr="CTND"/>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136173" y="-66120963"/>
            <a:ext cx="168520" cy="182563"/>
          </a:xfrm>
          <a:prstGeom prst="rect">
            <a:avLst/>
          </a:prstGeom>
          <a:noFill/>
          <a:extLst>
            <a:ext uri="{909E8E84-426E-40DD-AFC4-6F175D3DCCD1}">
              <a14:hiddenFill xmlns:a14="http://schemas.microsoft.com/office/drawing/2010/main">
                <a:solidFill>
                  <a:srgbClr val="FFFFFF"/>
                </a:solidFill>
              </a14:hiddenFill>
            </a:ext>
          </a:extLst>
        </p:spPr>
      </p:pic>
      <p:pic>
        <p:nvPicPr>
          <p:cNvPr id="127794" name="Picture 818" descr="CTN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136173" y="-66120963"/>
            <a:ext cx="148004" cy="193675"/>
          </a:xfrm>
          <a:prstGeom prst="rect">
            <a:avLst/>
          </a:prstGeom>
          <a:noFill/>
          <a:extLst>
            <a:ext uri="{909E8E84-426E-40DD-AFC4-6F175D3DCCD1}">
              <a14:hiddenFill xmlns:a14="http://schemas.microsoft.com/office/drawing/2010/main">
                <a:solidFill>
                  <a:srgbClr val="FFFFFF"/>
                </a:solidFill>
              </a14:hiddenFill>
            </a:ext>
          </a:extLst>
        </p:spPr>
      </p:pic>
      <p:pic>
        <p:nvPicPr>
          <p:cNvPr id="127799" name="Picture 823" descr="CTNF"/>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136173" y="-66120963"/>
            <a:ext cx="148004" cy="193675"/>
          </a:xfrm>
          <a:prstGeom prst="rect">
            <a:avLst/>
          </a:prstGeom>
          <a:noFill/>
          <a:extLst>
            <a:ext uri="{909E8E84-426E-40DD-AFC4-6F175D3DCCD1}">
              <a14:hiddenFill xmlns:a14="http://schemas.microsoft.com/office/drawing/2010/main">
                <a:solidFill>
                  <a:srgbClr val="FFFFFF"/>
                </a:solidFill>
              </a14:hiddenFill>
            </a:ext>
          </a:extLst>
        </p:spPr>
      </p:pic>
      <p:pic>
        <p:nvPicPr>
          <p:cNvPr id="127804" name="Picture 828" descr="CT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136174" y="-66120963"/>
            <a:ext cx="158262" cy="171450"/>
          </a:xfrm>
          <a:prstGeom prst="rect">
            <a:avLst/>
          </a:prstGeom>
          <a:noFill/>
          <a:extLst>
            <a:ext uri="{909E8E84-426E-40DD-AFC4-6F175D3DCCD1}">
              <a14:hiddenFill xmlns:a14="http://schemas.microsoft.com/office/drawing/2010/main">
                <a:solidFill>
                  <a:srgbClr val="FFFFFF"/>
                </a:solidFill>
              </a14:hiddenFill>
            </a:ext>
          </a:extLst>
        </p:spPr>
      </p:pic>
      <p:pic>
        <p:nvPicPr>
          <p:cNvPr id="127809" name="Picture 833" descr="CTNH"/>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136174" y="-66120963"/>
            <a:ext cx="158262" cy="171450"/>
          </a:xfrm>
          <a:prstGeom prst="rect">
            <a:avLst/>
          </a:prstGeom>
          <a:noFill/>
          <a:extLst>
            <a:ext uri="{909E8E84-426E-40DD-AFC4-6F175D3DCCD1}">
              <a14:hiddenFill xmlns:a14="http://schemas.microsoft.com/office/drawing/2010/main">
                <a:solidFill>
                  <a:srgbClr val="FFFFFF"/>
                </a:solidFill>
              </a14:hiddenFill>
            </a:ext>
          </a:extLst>
        </p:spPr>
      </p:pic>
      <p:pic>
        <p:nvPicPr>
          <p:cNvPr id="127814" name="Picture 838" descr="CTNI"/>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136173" y="-66120963"/>
            <a:ext cx="148004" cy="182563"/>
          </a:xfrm>
          <a:prstGeom prst="rect">
            <a:avLst/>
          </a:prstGeom>
          <a:noFill/>
          <a:extLst>
            <a:ext uri="{909E8E84-426E-40DD-AFC4-6F175D3DCCD1}">
              <a14:hiddenFill xmlns:a14="http://schemas.microsoft.com/office/drawing/2010/main">
                <a:solidFill>
                  <a:srgbClr val="FFFFFF"/>
                </a:solidFill>
              </a14:hiddenFill>
            </a:ext>
          </a:extLst>
        </p:spPr>
      </p:pic>
      <p:sp>
        <p:nvSpPr>
          <p:cNvPr id="127909" name="Rectangle 933"/>
          <p:cNvSpPr>
            <a:spLocks noChangeArrowheads="1"/>
          </p:cNvSpPr>
          <p:nvPr/>
        </p:nvSpPr>
        <p:spPr bwMode="auto">
          <a:xfrm>
            <a:off x="-5136173" y="-29859288"/>
            <a:ext cx="8229601"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fr-FR" sz="2400">
                <a:solidFill>
                  <a:srgbClr val="000000"/>
                </a:solidFill>
                <a:latin typeface="Times New Roman" pitchFamily="18" charset="0"/>
              </a:rPr>
              <a:t>L'électricité, un risque grave</a:t>
            </a:r>
          </a:p>
        </p:txBody>
      </p:sp>
      <p:grpSp>
        <p:nvGrpSpPr>
          <p:cNvPr id="127920" name="Group 944"/>
          <p:cNvGrpSpPr>
            <a:grpSpLocks/>
          </p:cNvGrpSpPr>
          <p:nvPr/>
        </p:nvGrpSpPr>
        <p:grpSpPr bwMode="auto">
          <a:xfrm>
            <a:off x="-5136173" y="-53433663"/>
            <a:ext cx="19417812" cy="126831726"/>
            <a:chOff x="0" y="7992"/>
            <a:chExt cx="13251" cy="79894"/>
          </a:xfrm>
        </p:grpSpPr>
        <p:sp>
          <p:nvSpPr>
            <p:cNvPr id="127513" name="Rectangle 537"/>
            <p:cNvSpPr>
              <a:spLocks noChangeArrowheads="1"/>
            </p:cNvSpPr>
            <p:nvPr/>
          </p:nvSpPr>
          <p:spPr bwMode="auto">
            <a:xfrm>
              <a:off x="0" y="8110"/>
              <a:ext cx="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endParaRPr lang="fr-FR">
                <a:solidFill>
                  <a:srgbClr val="000000"/>
                </a:solidFill>
              </a:endParaRPr>
            </a:p>
          </p:txBody>
        </p:sp>
        <p:grpSp>
          <p:nvGrpSpPr>
            <p:cNvPr id="127523" name="Group 547"/>
            <p:cNvGrpSpPr>
              <a:grpSpLocks/>
            </p:cNvGrpSpPr>
            <p:nvPr/>
          </p:nvGrpSpPr>
          <p:grpSpPr bwMode="auto">
            <a:xfrm>
              <a:off x="0" y="7992"/>
              <a:ext cx="5479" cy="1791"/>
              <a:chOff x="0" y="7992"/>
              <a:chExt cx="5479" cy="1791"/>
            </a:xfrm>
          </p:grpSpPr>
          <p:sp>
            <p:nvSpPr>
              <p:cNvPr id="127514" name="Rectangle 538"/>
              <p:cNvSpPr>
                <a:spLocks noChangeArrowheads="1" noTextEdit="1"/>
              </p:cNvSpPr>
              <p:nvPr/>
            </p:nvSpPr>
            <p:spPr bwMode="auto">
              <a:xfrm>
                <a:off x="0" y="8771"/>
                <a:ext cx="249"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fr-FR">
                  <a:solidFill>
                    <a:srgbClr val="000000"/>
                  </a:solidFill>
                </a:endParaRPr>
              </a:p>
            </p:txBody>
          </p:sp>
          <p:grpSp>
            <p:nvGrpSpPr>
              <p:cNvPr id="127522" name="Group 546"/>
              <p:cNvGrpSpPr>
                <a:grpSpLocks/>
              </p:cNvGrpSpPr>
              <p:nvPr/>
            </p:nvGrpSpPr>
            <p:grpSpPr bwMode="auto">
              <a:xfrm>
                <a:off x="249" y="7992"/>
                <a:ext cx="5230" cy="1791"/>
                <a:chOff x="0" y="7992"/>
                <a:chExt cx="5230" cy="1791"/>
              </a:xfrm>
            </p:grpSpPr>
            <p:sp>
              <p:nvSpPr>
                <p:cNvPr id="127515" name="Rectangle 539"/>
                <p:cNvSpPr>
                  <a:spLocks noChangeArrowheads="1"/>
                </p:cNvSpPr>
                <p:nvPr/>
              </p:nvSpPr>
              <p:spPr bwMode="auto">
                <a:xfrm>
                  <a:off x="0" y="8280"/>
                  <a:ext cx="1000"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r>
                    <a:rPr lang="fr-FR" sz="2400">
                      <a:solidFill>
                        <a:srgbClr val="000000"/>
                      </a:solidFill>
                      <a:latin typeface="Times New Roman" pitchFamily="18" charset="0"/>
                      <a:hlinkClick r:id="rId15"/>
                    </a:rPr>
                    <a:t>Statistiques</a:t>
                  </a:r>
                  <a:endParaRPr lang="fr-FR" sz="2400">
                    <a:solidFill>
                      <a:srgbClr val="000000"/>
                    </a:solidFill>
                    <a:latin typeface="Times New Roman" pitchFamily="18" charset="0"/>
                  </a:endParaRPr>
                </a:p>
              </p:txBody>
            </p:sp>
            <p:grpSp>
              <p:nvGrpSpPr>
                <p:cNvPr id="127520" name="Group 544"/>
                <p:cNvGrpSpPr>
                  <a:grpSpLocks/>
                </p:cNvGrpSpPr>
                <p:nvPr/>
              </p:nvGrpSpPr>
              <p:grpSpPr bwMode="auto">
                <a:xfrm>
                  <a:off x="0" y="7992"/>
                  <a:ext cx="5230" cy="1275"/>
                  <a:chOff x="0" y="7992"/>
                  <a:chExt cx="5230" cy="1275"/>
                </a:xfrm>
              </p:grpSpPr>
              <p:sp>
                <p:nvSpPr>
                  <p:cNvPr id="127516" name="Rectangle 540"/>
                  <p:cNvSpPr>
                    <a:spLocks noChangeArrowheads="1" noTextEdit="1"/>
                  </p:cNvSpPr>
                  <p:nvPr/>
                </p:nvSpPr>
                <p:spPr bwMode="auto">
                  <a:xfrm>
                    <a:off x="0" y="8512"/>
                    <a:ext cx="249"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fr-FR">
                      <a:solidFill>
                        <a:srgbClr val="000000"/>
                      </a:solidFill>
                    </a:endParaRPr>
                  </a:p>
                </p:txBody>
              </p:sp>
              <p:grpSp>
                <p:nvGrpSpPr>
                  <p:cNvPr id="127519" name="Group 543"/>
                  <p:cNvGrpSpPr>
                    <a:grpSpLocks/>
                  </p:cNvGrpSpPr>
                  <p:nvPr/>
                </p:nvGrpSpPr>
                <p:grpSpPr bwMode="auto">
                  <a:xfrm>
                    <a:off x="249" y="7992"/>
                    <a:ext cx="4981" cy="1275"/>
                    <a:chOff x="0" y="8856"/>
                    <a:chExt cx="4981" cy="1275"/>
                  </a:xfrm>
                </p:grpSpPr>
                <p:sp>
                  <p:nvSpPr>
                    <p:cNvPr id="127517" name="Rectangle 541"/>
                    <p:cNvSpPr>
                      <a:spLocks noChangeArrowheads="1"/>
                    </p:cNvSpPr>
                    <p:nvPr/>
                  </p:nvSpPr>
                  <p:spPr bwMode="auto">
                    <a:xfrm>
                      <a:off x="0" y="8856"/>
                      <a:ext cx="2975"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r>
                        <a:rPr lang="fr-FR" sz="2400">
                          <a:solidFill>
                            <a:srgbClr val="000000"/>
                          </a:solidFill>
                          <a:latin typeface="Times New Roman" pitchFamily="18" charset="0"/>
                          <a:hlinkClick r:id="rId15"/>
                        </a:rPr>
                        <a:t>Nombre d'accidents dus à l'électricité</a:t>
                      </a:r>
                      <a:endParaRPr lang="fr-FR" sz="2400">
                        <a:solidFill>
                          <a:srgbClr val="000000"/>
                        </a:solidFill>
                        <a:latin typeface="Times New Roman" pitchFamily="18" charset="0"/>
                      </a:endParaRPr>
                    </a:p>
                  </p:txBody>
                </p:sp>
                <p:sp>
                  <p:nvSpPr>
                    <p:cNvPr id="127518" name="Rectangle 542"/>
                    <p:cNvSpPr>
                      <a:spLocks noChangeArrowheads="1"/>
                    </p:cNvSpPr>
                    <p:nvPr/>
                  </p:nvSpPr>
                  <p:spPr bwMode="auto">
                    <a:xfrm>
                      <a:off x="0" y="9142"/>
                      <a:ext cx="4981" cy="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hlinkClick r:id="rId15"/>
                        </a:rPr>
                        <a:t>Accidents d'origine électrique selon le CTN</a:t>
                      </a: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hlinkClick r:id="rId15"/>
                        </a:rPr>
                        <a:t>Accidents d'origine électrique selon l'élément matériel en cause</a:t>
                      </a:r>
                      <a:endParaRPr lang="fr-FR" sz="2400">
                        <a:solidFill>
                          <a:srgbClr val="000000"/>
                        </a:solidFill>
                        <a:latin typeface="Times New Roman" pitchFamily="18" charset="0"/>
                      </a:endParaRPr>
                    </a:p>
                  </p:txBody>
                </p:sp>
              </p:grpSp>
            </p:grpSp>
            <p:sp>
              <p:nvSpPr>
                <p:cNvPr id="127521" name="Rectangle 545"/>
                <p:cNvSpPr>
                  <a:spLocks noChangeArrowheads="1"/>
                </p:cNvSpPr>
                <p:nvPr/>
              </p:nvSpPr>
              <p:spPr bwMode="auto">
                <a:xfrm>
                  <a:off x="0" y="9027"/>
                  <a:ext cx="2951" cy="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r>
                    <a:rPr lang="fr-FR" sz="2400">
                      <a:solidFill>
                        <a:srgbClr val="000000"/>
                      </a:solidFill>
                      <a:latin typeface="Times New Roman" pitchFamily="18" charset="0"/>
                    </a:rPr>
                    <a:t> </a:t>
                  </a:r>
                  <a:br>
                    <a:rPr lang="fr-FR" sz="2400">
                      <a:solidFill>
                        <a:srgbClr val="000000"/>
                      </a:solidFill>
                      <a:latin typeface="Times New Roman" pitchFamily="18" charset="0"/>
                    </a:rPr>
                  </a:br>
                  <a:r>
                    <a:rPr lang="fr-FR" sz="2400">
                      <a:solidFill>
                        <a:srgbClr val="000000"/>
                      </a:solidFill>
                      <a:latin typeface="Times New Roman" pitchFamily="18" charset="0"/>
                      <a:hlinkClick r:id="rId15"/>
                    </a:rPr>
                    <a:t>Pour en savoir plus en quelques clics</a:t>
                  </a:r>
                  <a:endParaRPr lang="fr-FR" sz="2400">
                    <a:solidFill>
                      <a:srgbClr val="000000"/>
                    </a:solidFill>
                    <a:latin typeface="Times New Roman" pitchFamily="18" charset="0"/>
                  </a:endParaRPr>
                </a:p>
              </p:txBody>
            </p:sp>
          </p:grpSp>
        </p:grpSp>
        <p:sp>
          <p:nvSpPr>
            <p:cNvPr id="127524" name="Rectangle 548"/>
            <p:cNvSpPr>
              <a:spLocks noChangeArrowheads="1"/>
            </p:cNvSpPr>
            <p:nvPr/>
          </p:nvSpPr>
          <p:spPr bwMode="auto">
            <a:xfrm>
              <a:off x="0" y="9664"/>
              <a:ext cx="308" cy="26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hlinkClick r:id="rId15"/>
                </a:rPr>
                <a:t>  </a:t>
              </a:r>
              <a:r>
                <a:rPr lang="fr-FR" sz="600">
                  <a:solidFill>
                    <a:srgbClr val="000000"/>
                  </a:solidFill>
                  <a:latin typeface="Times New Roman" pitchFamily="18" charset="0"/>
                </a:rPr>
                <a:t> </a:t>
              </a:r>
              <a:r>
                <a:rPr lang="fr-FR" sz="2400">
                  <a:solidFill>
                    <a:srgbClr val="000000"/>
                  </a:solidFill>
                  <a:latin typeface="Times New Roman" pitchFamily="18" charset="0"/>
                </a:rPr>
                <a:t> Statistiques </a:t>
              </a:r>
            </a:p>
          </p:txBody>
        </p:sp>
        <p:grpSp>
          <p:nvGrpSpPr>
            <p:cNvPr id="127917" name="Group 941"/>
            <p:cNvGrpSpPr>
              <a:grpSpLocks/>
            </p:cNvGrpSpPr>
            <p:nvPr/>
          </p:nvGrpSpPr>
          <p:grpSpPr bwMode="auto">
            <a:xfrm>
              <a:off x="0" y="11792"/>
              <a:ext cx="13251" cy="76094"/>
              <a:chOff x="0" y="11792"/>
              <a:chExt cx="13251" cy="76094"/>
            </a:xfrm>
          </p:grpSpPr>
          <p:sp>
            <p:nvSpPr>
              <p:cNvPr id="127526" name="Rectangle 550"/>
              <p:cNvSpPr>
                <a:spLocks noChangeArrowheads="1" noTextEdit="1"/>
              </p:cNvSpPr>
              <p:nvPr/>
            </p:nvSpPr>
            <p:spPr bwMode="auto">
              <a:xfrm>
                <a:off x="0" y="49662"/>
                <a:ext cx="249"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fr-FR">
                  <a:solidFill>
                    <a:srgbClr val="000000"/>
                  </a:solidFill>
                </a:endParaRPr>
              </a:p>
            </p:txBody>
          </p:sp>
          <p:grpSp>
            <p:nvGrpSpPr>
              <p:cNvPr id="127916" name="Group 940"/>
              <p:cNvGrpSpPr>
                <a:grpSpLocks/>
              </p:cNvGrpSpPr>
              <p:nvPr/>
            </p:nvGrpSpPr>
            <p:grpSpPr bwMode="auto">
              <a:xfrm>
                <a:off x="249" y="11792"/>
                <a:ext cx="13002" cy="76094"/>
                <a:chOff x="-1382" y="12080"/>
                <a:chExt cx="13002" cy="76094"/>
              </a:xfrm>
            </p:grpSpPr>
            <p:sp>
              <p:nvSpPr>
                <p:cNvPr id="127527" name="Rectangle 551"/>
                <p:cNvSpPr>
                  <a:spLocks noChangeArrowheads="1"/>
                </p:cNvSpPr>
                <p:nvPr/>
              </p:nvSpPr>
              <p:spPr bwMode="auto">
                <a:xfrm>
                  <a:off x="0" y="12080"/>
                  <a:ext cx="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endParaRPr lang="fr-FR">
                    <a:solidFill>
                      <a:srgbClr val="000000"/>
                    </a:solidFill>
                  </a:endParaRPr>
                </a:p>
              </p:txBody>
            </p:sp>
            <p:sp>
              <p:nvSpPr>
                <p:cNvPr id="127528" name="Rectangle 552"/>
                <p:cNvSpPr>
                  <a:spLocks noChangeArrowheads="1"/>
                </p:cNvSpPr>
                <p:nvPr/>
              </p:nvSpPr>
              <p:spPr bwMode="auto">
                <a:xfrm>
                  <a:off x="0" y="12080"/>
                  <a:ext cx="11620" cy="114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fr-FR" sz="2400">
                      <a:solidFill>
                        <a:srgbClr val="000000"/>
                      </a:solidFill>
                      <a:latin typeface="Times New Roman" pitchFamily="18" charset="0"/>
                    </a:rPr>
                    <a:t>  </a:t>
                  </a:r>
                  <a:r>
                    <a:rPr lang="fr-FR" sz="500">
                      <a:solidFill>
                        <a:srgbClr val="000000"/>
                      </a:solidFill>
                      <a:latin typeface="Times New Roman" pitchFamily="18" charset="0"/>
                    </a:rPr>
                    <a:t> </a:t>
                  </a:r>
                  <a:r>
                    <a:rPr lang="fr-FR" sz="2400">
                      <a:solidFill>
                        <a:srgbClr val="000000"/>
                      </a:solidFill>
                      <a:latin typeface="Times New Roman" pitchFamily="18" charset="0"/>
                    </a:rPr>
                    <a:t>Nombre d'accidents dus à l'électricité</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Le nombre des accidents du travail d’origine électrique est passé de près de 3 000 avant 1975 à 771 en 2008. Il en va de même des accidents graves, dont le nombre recule de 360 en 1975 à 82 en 2008. Cette tendance traduit une plus large maîtrise du risque, mais les analyses de sévérité sont là pour nous en rappeler la particulière gravité (voir l'encadré </a:t>
                  </a:r>
                  <a:r>
                    <a:rPr lang="fr-FR" sz="2400">
                      <a:solidFill>
                        <a:srgbClr val="000000"/>
                      </a:solidFill>
                      <a:latin typeface="Times New Roman" pitchFamily="18" charset="0"/>
                      <a:hlinkClick r:id="rId15"/>
                    </a:rPr>
                    <a:t>L’électricité, un risque grave</a:t>
                  </a:r>
                  <a:r>
                    <a:rPr lang="fr-FR" sz="2400">
                      <a:solidFill>
                        <a:srgbClr val="000000"/>
                      </a:solidFill>
                      <a:latin typeface="Times New Roman" pitchFamily="18" charset="0"/>
                    </a:rPr>
                    <a:t>).</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  </a:t>
                  </a:r>
                  <a:r>
                    <a:rPr lang="fr-FR" sz="500">
                      <a:solidFill>
                        <a:srgbClr val="000000"/>
                      </a:solidFill>
                      <a:latin typeface="Times New Roman" pitchFamily="18" charset="0"/>
                    </a:rPr>
                    <a:t> </a:t>
                  </a:r>
                  <a:r>
                    <a:rPr lang="fr-FR" sz="2400">
                      <a:solidFill>
                        <a:srgbClr val="000000"/>
                      </a:solidFill>
                      <a:latin typeface="Times New Roman" pitchFamily="18" charset="0"/>
                    </a:rPr>
                    <a:t>Accidents d'origine électrique selon le comité technique national (CTN)</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En 2008, on comptait 771 accidents d’origine électrique. Les salariés les plus touchés appartenaient aux Comités techniques nationaux du Bâtiment et des travaux publics (30 %), de la Métallurgie (17 %), des Activités de service et du travail temporaire (16 %) et de l'Alimentation (11 %).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  </a:t>
                  </a:r>
                  <a:r>
                    <a:rPr lang="fr-FR" sz="500">
                      <a:solidFill>
                        <a:srgbClr val="000000"/>
                      </a:solidFill>
                      <a:latin typeface="Times New Roman" pitchFamily="18" charset="0"/>
                    </a:rPr>
                    <a:t> </a:t>
                  </a:r>
                  <a:r>
                    <a:rPr lang="fr-FR" sz="2400">
                      <a:solidFill>
                        <a:srgbClr val="000000"/>
                      </a:solidFill>
                      <a:latin typeface="Times New Roman" pitchFamily="18" charset="0"/>
                    </a:rPr>
                    <a:t>Accidents d'origine électrique selon l'élément matériel en cause</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On peut noter que, dans 66 % des cas, les circonstances de l’électrisation ne sont pas connues ou sont insuffisamment précisées.</a:t>
                  </a:r>
                  <a:br>
                    <a:rPr lang="fr-FR" sz="2400">
                      <a:solidFill>
                        <a:srgbClr val="000000"/>
                      </a:solidFill>
                      <a:latin typeface="Times New Roman" pitchFamily="18" charset="0"/>
                    </a:rPr>
                  </a:br>
                  <a:r>
                    <a:rPr lang="fr-FR" sz="2400">
                      <a:solidFill>
                        <a:srgbClr val="000000"/>
                      </a:solidFill>
                      <a:latin typeface="Times New Roman" pitchFamily="18" charset="0"/>
                    </a:rPr>
                    <a:t>Les accidents se produisent surtout lors de travaux sur des installations fixes basse tension (20,6 %), au cours de l’utilisation de machines-outils portatives, d’appareils de soudure électrique, de lampes portatives, ou de ponts roulants. Les interventions sur ou au voisinage du réseau concernent les lignes aériennes, les postes de transformation et les canalisations enterrées.</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Les lésions occasionnées sont fonction de la nature du courant (alternatif ou continu), de la tension et de paramètres physiologiques (transpiration…).</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Le plus souvent multiples, ces lésions touchent principalement la main, les membres supérieurs et les yeux. Ce sont des brûlures, des commotions, des contusions ou des plaies.</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9 décès ont été recensés en 2008, mais 58 pour les 5 dernières années connues.</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La meilleure prévention consiste à travailler hors tension, à mettre en œuvre un plan de prévention et des procédures d’intervention.</a:t>
                  </a:r>
                  <a:br>
                    <a:rPr lang="fr-FR" sz="2400">
                      <a:solidFill>
                        <a:srgbClr val="000000"/>
                      </a:solidFill>
                      <a:latin typeface="Times New Roman" pitchFamily="18" charset="0"/>
                    </a:rPr>
                  </a:br>
                  <a:r>
                    <a:rPr lang="fr-FR" sz="2400">
                      <a:solidFill>
                        <a:srgbClr val="000000"/>
                      </a:solidFill>
                      <a:latin typeface="Times New Roman" pitchFamily="18" charset="0"/>
                    </a:rPr>
                    <a:t>Les principaux facteurs ayant entraîné l’accident sont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Le décret du 14 novembre 1988 liste les dispositions à respecter afin de privilégier les travaux hors tension, la mise en œuvre d’un plan de prévention et de procédures d’interventions conformes à celles qui sont énoncées dans le recueil d’instructions générales de sécurité d’ordre électrique (document UTE C 18-510).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Lorsque les travaux sont réalisés en présence de tension, les intervenants doivent disposer d’équipements de protection individuelle, utiliser un outillage isolé, respecter les distances de sécurité par la mise en place d’obstacles fixes. De plus, ce personnel doit posséder une habilitation et avoir reçu une formation aux travaux d’ordre électrique. Enfin, les vérifications réglementaires des installations provisoires doivent être effectuées. La conformité du matériel portatif, des mises à la terre et la présence d’un dispositif sensible de coupure tel un disjoncteur différentiel 30 mA, doivent être contrôlées.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Pour en savoir plus sur la réglementation, consultez la brochure INRS "Protection des travailleurs dans les établissements qui mettent en œuvre des courants électriques" (réf. ED 723).</a:t>
                  </a:r>
                </a:p>
              </p:txBody>
            </p:sp>
            <p:sp>
              <p:nvSpPr>
                <p:cNvPr id="127531" name="Rectangle 555"/>
                <p:cNvSpPr>
                  <a:spLocks noChangeArrowheads="1"/>
                </p:cNvSpPr>
                <p:nvPr/>
              </p:nvSpPr>
              <p:spPr bwMode="auto">
                <a:xfrm>
                  <a:off x="-1382" y="80559"/>
                  <a:ext cx="5202" cy="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Evolution du nombre d’accidents d’origine électrique depuis 1975</a:t>
                  </a:r>
                </a:p>
              </p:txBody>
            </p:sp>
            <p:grpSp>
              <p:nvGrpSpPr>
                <p:cNvPr id="127767" name="Group 791"/>
                <p:cNvGrpSpPr>
                  <a:grpSpLocks/>
                </p:cNvGrpSpPr>
                <p:nvPr/>
              </p:nvGrpSpPr>
              <p:grpSpPr bwMode="auto">
                <a:xfrm>
                  <a:off x="0" y="81426"/>
                  <a:ext cx="8096" cy="6748"/>
                  <a:chOff x="-2" y="81424"/>
                  <a:chExt cx="8096" cy="6748"/>
                </a:xfrm>
              </p:grpSpPr>
              <p:grpSp>
                <p:nvGrpSpPr>
                  <p:cNvPr id="127765" name="Group 789"/>
                  <p:cNvGrpSpPr>
                    <a:grpSpLocks/>
                  </p:cNvGrpSpPr>
                  <p:nvPr/>
                </p:nvGrpSpPr>
                <p:grpSpPr bwMode="auto">
                  <a:xfrm>
                    <a:off x="-2" y="81424"/>
                    <a:ext cx="8096" cy="5764"/>
                    <a:chOff x="-2" y="81424"/>
                    <a:chExt cx="8096" cy="5764"/>
                  </a:xfrm>
                </p:grpSpPr>
                <p:grpSp>
                  <p:nvGrpSpPr>
                    <p:cNvPr id="127763" name="Group 787"/>
                    <p:cNvGrpSpPr>
                      <a:grpSpLocks/>
                    </p:cNvGrpSpPr>
                    <p:nvPr/>
                  </p:nvGrpSpPr>
                  <p:grpSpPr bwMode="auto">
                    <a:xfrm>
                      <a:off x="0" y="81426"/>
                      <a:ext cx="8092" cy="5760"/>
                      <a:chOff x="0" y="81426"/>
                      <a:chExt cx="8092" cy="5760"/>
                    </a:xfrm>
                  </p:grpSpPr>
                  <p:grpSp>
                    <p:nvGrpSpPr>
                      <p:cNvPr id="127610" name="Group 634"/>
                      <p:cNvGrpSpPr>
                        <a:grpSpLocks/>
                      </p:cNvGrpSpPr>
                      <p:nvPr/>
                    </p:nvGrpSpPr>
                    <p:grpSpPr bwMode="auto">
                      <a:xfrm>
                        <a:off x="0" y="81426"/>
                        <a:ext cx="8092" cy="288"/>
                        <a:chOff x="0" y="81426"/>
                        <a:chExt cx="8092" cy="288"/>
                      </a:xfrm>
                    </p:grpSpPr>
                    <p:sp>
                      <p:nvSpPr>
                        <p:cNvPr id="127532" name="Rectangle 556"/>
                        <p:cNvSpPr>
                          <a:spLocks noChangeArrowheads="1"/>
                        </p:cNvSpPr>
                        <p:nvPr/>
                      </p:nvSpPr>
                      <p:spPr bwMode="auto">
                        <a:xfrm>
                          <a:off x="0" y="81426"/>
                          <a:ext cx="809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Accidents dus à l'électricité</a:t>
                          </a:r>
                        </a:p>
                      </p:txBody>
                    </p:sp>
                    <p:sp>
                      <p:nvSpPr>
                        <p:cNvPr id="127609" name="Rectangle 633"/>
                        <p:cNvSpPr>
                          <a:spLocks noChangeArrowheads="1"/>
                        </p:cNvSpPr>
                        <p:nvPr/>
                      </p:nvSpPr>
                      <p:spPr bwMode="auto">
                        <a:xfrm>
                          <a:off x="0" y="81426"/>
                          <a:ext cx="809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12" name="Group 636"/>
                      <p:cNvGrpSpPr>
                        <a:grpSpLocks/>
                      </p:cNvGrpSpPr>
                      <p:nvPr/>
                    </p:nvGrpSpPr>
                    <p:grpSpPr bwMode="auto">
                      <a:xfrm>
                        <a:off x="0" y="81714"/>
                        <a:ext cx="2566" cy="288"/>
                        <a:chOff x="0" y="81714"/>
                        <a:chExt cx="2566" cy="288"/>
                      </a:xfrm>
                    </p:grpSpPr>
                    <p:sp>
                      <p:nvSpPr>
                        <p:cNvPr id="127533" name="Rectangle 557"/>
                        <p:cNvSpPr>
                          <a:spLocks noChangeArrowheads="1"/>
                        </p:cNvSpPr>
                        <p:nvPr/>
                      </p:nvSpPr>
                      <p:spPr bwMode="auto">
                        <a:xfrm>
                          <a:off x="0" y="81714"/>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Année </a:t>
                          </a:r>
                        </a:p>
                      </p:txBody>
                    </p:sp>
                    <p:sp>
                      <p:nvSpPr>
                        <p:cNvPr id="127611" name="Rectangle 635"/>
                        <p:cNvSpPr>
                          <a:spLocks noChangeArrowheads="1"/>
                        </p:cNvSpPr>
                        <p:nvPr/>
                      </p:nvSpPr>
                      <p:spPr bwMode="auto">
                        <a:xfrm>
                          <a:off x="0" y="81714"/>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14" name="Group 638"/>
                      <p:cNvGrpSpPr>
                        <a:grpSpLocks/>
                      </p:cNvGrpSpPr>
                      <p:nvPr/>
                    </p:nvGrpSpPr>
                    <p:grpSpPr bwMode="auto">
                      <a:xfrm>
                        <a:off x="2566" y="81714"/>
                        <a:ext cx="1851" cy="288"/>
                        <a:chOff x="2566" y="81714"/>
                        <a:chExt cx="1851" cy="288"/>
                      </a:xfrm>
                    </p:grpSpPr>
                    <p:sp>
                      <p:nvSpPr>
                        <p:cNvPr id="127534" name="Rectangle 558"/>
                        <p:cNvSpPr>
                          <a:spLocks noChangeArrowheads="1"/>
                        </p:cNvSpPr>
                        <p:nvPr/>
                      </p:nvSpPr>
                      <p:spPr bwMode="auto">
                        <a:xfrm>
                          <a:off x="2566" y="81714"/>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AT-arrêt </a:t>
                          </a:r>
                        </a:p>
                      </p:txBody>
                    </p:sp>
                    <p:sp>
                      <p:nvSpPr>
                        <p:cNvPr id="127613" name="Rectangle 637"/>
                        <p:cNvSpPr>
                          <a:spLocks noChangeArrowheads="1"/>
                        </p:cNvSpPr>
                        <p:nvPr/>
                      </p:nvSpPr>
                      <p:spPr bwMode="auto">
                        <a:xfrm>
                          <a:off x="2566" y="81714"/>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16" name="Group 640"/>
                      <p:cNvGrpSpPr>
                        <a:grpSpLocks/>
                      </p:cNvGrpSpPr>
                      <p:nvPr/>
                    </p:nvGrpSpPr>
                    <p:grpSpPr bwMode="auto">
                      <a:xfrm>
                        <a:off x="4417" y="81714"/>
                        <a:ext cx="1932" cy="288"/>
                        <a:chOff x="4417" y="81714"/>
                        <a:chExt cx="1932" cy="288"/>
                      </a:xfrm>
                    </p:grpSpPr>
                    <p:sp>
                      <p:nvSpPr>
                        <p:cNvPr id="127535" name="Rectangle 559"/>
                        <p:cNvSpPr>
                          <a:spLocks noChangeArrowheads="1"/>
                        </p:cNvSpPr>
                        <p:nvPr/>
                      </p:nvSpPr>
                      <p:spPr bwMode="auto">
                        <a:xfrm>
                          <a:off x="4417" y="81714"/>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AT - IP</a:t>
                          </a:r>
                        </a:p>
                      </p:txBody>
                    </p:sp>
                    <p:sp>
                      <p:nvSpPr>
                        <p:cNvPr id="127615" name="Rectangle 639"/>
                        <p:cNvSpPr>
                          <a:spLocks noChangeArrowheads="1"/>
                        </p:cNvSpPr>
                        <p:nvPr/>
                      </p:nvSpPr>
                      <p:spPr bwMode="auto">
                        <a:xfrm>
                          <a:off x="4417" y="81714"/>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18" name="Group 642"/>
                      <p:cNvGrpSpPr>
                        <a:grpSpLocks/>
                      </p:cNvGrpSpPr>
                      <p:nvPr/>
                    </p:nvGrpSpPr>
                    <p:grpSpPr bwMode="auto">
                      <a:xfrm>
                        <a:off x="6349" y="81714"/>
                        <a:ext cx="1742" cy="288"/>
                        <a:chOff x="6349" y="81714"/>
                        <a:chExt cx="1742" cy="288"/>
                      </a:xfrm>
                    </p:grpSpPr>
                    <p:sp>
                      <p:nvSpPr>
                        <p:cNvPr id="127536" name="Rectangle 560"/>
                        <p:cNvSpPr>
                          <a:spLocks noChangeArrowheads="1"/>
                        </p:cNvSpPr>
                        <p:nvPr/>
                      </p:nvSpPr>
                      <p:spPr bwMode="auto">
                        <a:xfrm>
                          <a:off x="6349" y="81714"/>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Décès </a:t>
                          </a:r>
                        </a:p>
                      </p:txBody>
                    </p:sp>
                    <p:sp>
                      <p:nvSpPr>
                        <p:cNvPr id="127617" name="Rectangle 641"/>
                        <p:cNvSpPr>
                          <a:spLocks noChangeArrowheads="1"/>
                        </p:cNvSpPr>
                        <p:nvPr/>
                      </p:nvSpPr>
                      <p:spPr bwMode="auto">
                        <a:xfrm>
                          <a:off x="6349" y="81714"/>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20" name="Group 644"/>
                      <p:cNvGrpSpPr>
                        <a:grpSpLocks/>
                      </p:cNvGrpSpPr>
                      <p:nvPr/>
                    </p:nvGrpSpPr>
                    <p:grpSpPr bwMode="auto">
                      <a:xfrm>
                        <a:off x="0" y="82002"/>
                        <a:ext cx="2566" cy="288"/>
                        <a:chOff x="0" y="82002"/>
                        <a:chExt cx="2566" cy="288"/>
                      </a:xfrm>
                    </p:grpSpPr>
                    <p:sp>
                      <p:nvSpPr>
                        <p:cNvPr id="127537" name="Rectangle 561"/>
                        <p:cNvSpPr>
                          <a:spLocks noChangeArrowheads="1"/>
                        </p:cNvSpPr>
                        <p:nvPr/>
                      </p:nvSpPr>
                      <p:spPr bwMode="auto">
                        <a:xfrm>
                          <a:off x="0" y="82002"/>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2008</a:t>
                          </a:r>
                        </a:p>
                      </p:txBody>
                    </p:sp>
                    <p:sp>
                      <p:nvSpPr>
                        <p:cNvPr id="127619" name="Rectangle 643"/>
                        <p:cNvSpPr>
                          <a:spLocks noChangeArrowheads="1"/>
                        </p:cNvSpPr>
                        <p:nvPr/>
                      </p:nvSpPr>
                      <p:spPr bwMode="auto">
                        <a:xfrm>
                          <a:off x="0" y="82002"/>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22" name="Group 646"/>
                      <p:cNvGrpSpPr>
                        <a:grpSpLocks/>
                      </p:cNvGrpSpPr>
                      <p:nvPr/>
                    </p:nvGrpSpPr>
                    <p:grpSpPr bwMode="auto">
                      <a:xfrm>
                        <a:off x="2566" y="82002"/>
                        <a:ext cx="1851" cy="288"/>
                        <a:chOff x="2566" y="82002"/>
                        <a:chExt cx="1851" cy="288"/>
                      </a:xfrm>
                    </p:grpSpPr>
                    <p:sp>
                      <p:nvSpPr>
                        <p:cNvPr id="127538" name="Rectangle 562"/>
                        <p:cNvSpPr>
                          <a:spLocks noChangeArrowheads="1"/>
                        </p:cNvSpPr>
                        <p:nvPr/>
                      </p:nvSpPr>
                      <p:spPr bwMode="auto">
                        <a:xfrm>
                          <a:off x="2566" y="82002"/>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771</a:t>
                          </a:r>
                        </a:p>
                      </p:txBody>
                    </p:sp>
                    <p:sp>
                      <p:nvSpPr>
                        <p:cNvPr id="127621" name="Rectangle 645"/>
                        <p:cNvSpPr>
                          <a:spLocks noChangeArrowheads="1"/>
                        </p:cNvSpPr>
                        <p:nvPr/>
                      </p:nvSpPr>
                      <p:spPr bwMode="auto">
                        <a:xfrm>
                          <a:off x="2566" y="82002"/>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24" name="Group 648"/>
                      <p:cNvGrpSpPr>
                        <a:grpSpLocks/>
                      </p:cNvGrpSpPr>
                      <p:nvPr/>
                    </p:nvGrpSpPr>
                    <p:grpSpPr bwMode="auto">
                      <a:xfrm>
                        <a:off x="4417" y="82002"/>
                        <a:ext cx="1932" cy="288"/>
                        <a:chOff x="4417" y="82002"/>
                        <a:chExt cx="1932" cy="288"/>
                      </a:xfrm>
                    </p:grpSpPr>
                    <p:sp>
                      <p:nvSpPr>
                        <p:cNvPr id="127539" name="Rectangle 563"/>
                        <p:cNvSpPr>
                          <a:spLocks noChangeArrowheads="1"/>
                        </p:cNvSpPr>
                        <p:nvPr/>
                      </p:nvSpPr>
                      <p:spPr bwMode="auto">
                        <a:xfrm>
                          <a:off x="4417" y="82002"/>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82</a:t>
                          </a:r>
                        </a:p>
                      </p:txBody>
                    </p:sp>
                    <p:sp>
                      <p:nvSpPr>
                        <p:cNvPr id="127623" name="Rectangle 647"/>
                        <p:cNvSpPr>
                          <a:spLocks noChangeArrowheads="1"/>
                        </p:cNvSpPr>
                        <p:nvPr/>
                      </p:nvSpPr>
                      <p:spPr bwMode="auto">
                        <a:xfrm>
                          <a:off x="4417" y="82002"/>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26" name="Group 650"/>
                      <p:cNvGrpSpPr>
                        <a:grpSpLocks/>
                      </p:cNvGrpSpPr>
                      <p:nvPr/>
                    </p:nvGrpSpPr>
                    <p:grpSpPr bwMode="auto">
                      <a:xfrm>
                        <a:off x="6349" y="82002"/>
                        <a:ext cx="1742" cy="288"/>
                        <a:chOff x="6349" y="82002"/>
                        <a:chExt cx="1742" cy="288"/>
                      </a:xfrm>
                    </p:grpSpPr>
                    <p:sp>
                      <p:nvSpPr>
                        <p:cNvPr id="127540" name="Rectangle 564"/>
                        <p:cNvSpPr>
                          <a:spLocks noChangeArrowheads="1"/>
                        </p:cNvSpPr>
                        <p:nvPr/>
                      </p:nvSpPr>
                      <p:spPr bwMode="auto">
                        <a:xfrm>
                          <a:off x="6349" y="82002"/>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9</a:t>
                          </a:r>
                        </a:p>
                      </p:txBody>
                    </p:sp>
                    <p:sp>
                      <p:nvSpPr>
                        <p:cNvPr id="127625" name="Rectangle 649"/>
                        <p:cNvSpPr>
                          <a:spLocks noChangeArrowheads="1"/>
                        </p:cNvSpPr>
                        <p:nvPr/>
                      </p:nvSpPr>
                      <p:spPr bwMode="auto">
                        <a:xfrm>
                          <a:off x="6349" y="82002"/>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28" name="Group 652"/>
                      <p:cNvGrpSpPr>
                        <a:grpSpLocks/>
                      </p:cNvGrpSpPr>
                      <p:nvPr/>
                    </p:nvGrpSpPr>
                    <p:grpSpPr bwMode="auto">
                      <a:xfrm>
                        <a:off x="0" y="82290"/>
                        <a:ext cx="2566" cy="288"/>
                        <a:chOff x="0" y="82290"/>
                        <a:chExt cx="2566" cy="288"/>
                      </a:xfrm>
                    </p:grpSpPr>
                    <p:sp>
                      <p:nvSpPr>
                        <p:cNvPr id="127541" name="Rectangle 565"/>
                        <p:cNvSpPr>
                          <a:spLocks noChangeArrowheads="1"/>
                        </p:cNvSpPr>
                        <p:nvPr/>
                      </p:nvSpPr>
                      <p:spPr bwMode="auto">
                        <a:xfrm>
                          <a:off x="0" y="82290"/>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2007</a:t>
                          </a:r>
                        </a:p>
                      </p:txBody>
                    </p:sp>
                    <p:sp>
                      <p:nvSpPr>
                        <p:cNvPr id="127627" name="Rectangle 651"/>
                        <p:cNvSpPr>
                          <a:spLocks noChangeArrowheads="1"/>
                        </p:cNvSpPr>
                        <p:nvPr/>
                      </p:nvSpPr>
                      <p:spPr bwMode="auto">
                        <a:xfrm>
                          <a:off x="0" y="82290"/>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30" name="Group 654"/>
                      <p:cNvGrpSpPr>
                        <a:grpSpLocks/>
                      </p:cNvGrpSpPr>
                      <p:nvPr/>
                    </p:nvGrpSpPr>
                    <p:grpSpPr bwMode="auto">
                      <a:xfrm>
                        <a:off x="2566" y="82290"/>
                        <a:ext cx="1851" cy="288"/>
                        <a:chOff x="2566" y="82290"/>
                        <a:chExt cx="1851" cy="288"/>
                      </a:xfrm>
                    </p:grpSpPr>
                    <p:sp>
                      <p:nvSpPr>
                        <p:cNvPr id="127542" name="Rectangle 566"/>
                        <p:cNvSpPr>
                          <a:spLocks noChangeArrowheads="1"/>
                        </p:cNvSpPr>
                        <p:nvPr/>
                      </p:nvSpPr>
                      <p:spPr bwMode="auto">
                        <a:xfrm>
                          <a:off x="2566" y="82290"/>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838</a:t>
                          </a:r>
                        </a:p>
                      </p:txBody>
                    </p:sp>
                    <p:sp>
                      <p:nvSpPr>
                        <p:cNvPr id="127629" name="Rectangle 653"/>
                        <p:cNvSpPr>
                          <a:spLocks noChangeArrowheads="1"/>
                        </p:cNvSpPr>
                        <p:nvPr/>
                      </p:nvSpPr>
                      <p:spPr bwMode="auto">
                        <a:xfrm>
                          <a:off x="2566" y="82290"/>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32" name="Group 656"/>
                      <p:cNvGrpSpPr>
                        <a:grpSpLocks/>
                      </p:cNvGrpSpPr>
                      <p:nvPr/>
                    </p:nvGrpSpPr>
                    <p:grpSpPr bwMode="auto">
                      <a:xfrm>
                        <a:off x="4417" y="82290"/>
                        <a:ext cx="1932" cy="288"/>
                        <a:chOff x="4417" y="82290"/>
                        <a:chExt cx="1932" cy="288"/>
                      </a:xfrm>
                    </p:grpSpPr>
                    <p:sp>
                      <p:nvSpPr>
                        <p:cNvPr id="127543" name="Rectangle 567"/>
                        <p:cNvSpPr>
                          <a:spLocks noChangeArrowheads="1"/>
                        </p:cNvSpPr>
                        <p:nvPr/>
                      </p:nvSpPr>
                      <p:spPr bwMode="auto">
                        <a:xfrm>
                          <a:off x="4417" y="82290"/>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838</a:t>
                          </a:r>
                        </a:p>
                      </p:txBody>
                    </p:sp>
                    <p:sp>
                      <p:nvSpPr>
                        <p:cNvPr id="127631" name="Rectangle 655"/>
                        <p:cNvSpPr>
                          <a:spLocks noChangeArrowheads="1"/>
                        </p:cNvSpPr>
                        <p:nvPr/>
                      </p:nvSpPr>
                      <p:spPr bwMode="auto">
                        <a:xfrm>
                          <a:off x="4417" y="82290"/>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34" name="Group 658"/>
                      <p:cNvGrpSpPr>
                        <a:grpSpLocks/>
                      </p:cNvGrpSpPr>
                      <p:nvPr/>
                    </p:nvGrpSpPr>
                    <p:grpSpPr bwMode="auto">
                      <a:xfrm>
                        <a:off x="6349" y="82290"/>
                        <a:ext cx="1742" cy="288"/>
                        <a:chOff x="6349" y="82290"/>
                        <a:chExt cx="1742" cy="288"/>
                      </a:xfrm>
                    </p:grpSpPr>
                    <p:sp>
                      <p:nvSpPr>
                        <p:cNvPr id="127544" name="Rectangle 568"/>
                        <p:cNvSpPr>
                          <a:spLocks noChangeArrowheads="1"/>
                        </p:cNvSpPr>
                        <p:nvPr/>
                      </p:nvSpPr>
                      <p:spPr bwMode="auto">
                        <a:xfrm>
                          <a:off x="6349" y="82290"/>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11</a:t>
                          </a:r>
                        </a:p>
                      </p:txBody>
                    </p:sp>
                    <p:sp>
                      <p:nvSpPr>
                        <p:cNvPr id="127633" name="Rectangle 657"/>
                        <p:cNvSpPr>
                          <a:spLocks noChangeArrowheads="1"/>
                        </p:cNvSpPr>
                        <p:nvPr/>
                      </p:nvSpPr>
                      <p:spPr bwMode="auto">
                        <a:xfrm>
                          <a:off x="6349" y="82290"/>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36" name="Group 660"/>
                      <p:cNvGrpSpPr>
                        <a:grpSpLocks/>
                      </p:cNvGrpSpPr>
                      <p:nvPr/>
                    </p:nvGrpSpPr>
                    <p:grpSpPr bwMode="auto">
                      <a:xfrm>
                        <a:off x="0" y="82578"/>
                        <a:ext cx="2566" cy="288"/>
                        <a:chOff x="0" y="82578"/>
                        <a:chExt cx="2566" cy="288"/>
                      </a:xfrm>
                    </p:grpSpPr>
                    <p:sp>
                      <p:nvSpPr>
                        <p:cNvPr id="127545" name="Rectangle 569"/>
                        <p:cNvSpPr>
                          <a:spLocks noChangeArrowheads="1"/>
                        </p:cNvSpPr>
                        <p:nvPr/>
                      </p:nvSpPr>
                      <p:spPr bwMode="auto">
                        <a:xfrm>
                          <a:off x="0" y="82578"/>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2006</a:t>
                          </a:r>
                        </a:p>
                      </p:txBody>
                    </p:sp>
                    <p:sp>
                      <p:nvSpPr>
                        <p:cNvPr id="127635" name="Rectangle 659"/>
                        <p:cNvSpPr>
                          <a:spLocks noChangeArrowheads="1"/>
                        </p:cNvSpPr>
                        <p:nvPr/>
                      </p:nvSpPr>
                      <p:spPr bwMode="auto">
                        <a:xfrm>
                          <a:off x="0" y="82578"/>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38" name="Group 662"/>
                      <p:cNvGrpSpPr>
                        <a:grpSpLocks/>
                      </p:cNvGrpSpPr>
                      <p:nvPr/>
                    </p:nvGrpSpPr>
                    <p:grpSpPr bwMode="auto">
                      <a:xfrm>
                        <a:off x="2566" y="82578"/>
                        <a:ext cx="1851" cy="288"/>
                        <a:chOff x="2566" y="82578"/>
                        <a:chExt cx="1851" cy="288"/>
                      </a:xfrm>
                    </p:grpSpPr>
                    <p:sp>
                      <p:nvSpPr>
                        <p:cNvPr id="127546" name="Rectangle 570"/>
                        <p:cNvSpPr>
                          <a:spLocks noChangeArrowheads="1"/>
                        </p:cNvSpPr>
                        <p:nvPr/>
                      </p:nvSpPr>
                      <p:spPr bwMode="auto">
                        <a:xfrm>
                          <a:off x="2566" y="82578"/>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834</a:t>
                          </a:r>
                        </a:p>
                      </p:txBody>
                    </p:sp>
                    <p:sp>
                      <p:nvSpPr>
                        <p:cNvPr id="127637" name="Rectangle 661"/>
                        <p:cNvSpPr>
                          <a:spLocks noChangeArrowheads="1"/>
                        </p:cNvSpPr>
                        <p:nvPr/>
                      </p:nvSpPr>
                      <p:spPr bwMode="auto">
                        <a:xfrm>
                          <a:off x="2566" y="82578"/>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40" name="Group 664"/>
                      <p:cNvGrpSpPr>
                        <a:grpSpLocks/>
                      </p:cNvGrpSpPr>
                      <p:nvPr/>
                    </p:nvGrpSpPr>
                    <p:grpSpPr bwMode="auto">
                      <a:xfrm>
                        <a:off x="4417" y="82578"/>
                        <a:ext cx="1932" cy="288"/>
                        <a:chOff x="4417" y="82578"/>
                        <a:chExt cx="1932" cy="288"/>
                      </a:xfrm>
                    </p:grpSpPr>
                    <p:sp>
                      <p:nvSpPr>
                        <p:cNvPr id="127547" name="Rectangle 571"/>
                        <p:cNvSpPr>
                          <a:spLocks noChangeArrowheads="1"/>
                        </p:cNvSpPr>
                        <p:nvPr/>
                      </p:nvSpPr>
                      <p:spPr bwMode="auto">
                        <a:xfrm>
                          <a:off x="4417" y="82578"/>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74</a:t>
                          </a:r>
                        </a:p>
                      </p:txBody>
                    </p:sp>
                    <p:sp>
                      <p:nvSpPr>
                        <p:cNvPr id="127639" name="Rectangle 663"/>
                        <p:cNvSpPr>
                          <a:spLocks noChangeArrowheads="1"/>
                        </p:cNvSpPr>
                        <p:nvPr/>
                      </p:nvSpPr>
                      <p:spPr bwMode="auto">
                        <a:xfrm>
                          <a:off x="4417" y="82578"/>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42" name="Group 666"/>
                      <p:cNvGrpSpPr>
                        <a:grpSpLocks/>
                      </p:cNvGrpSpPr>
                      <p:nvPr/>
                    </p:nvGrpSpPr>
                    <p:grpSpPr bwMode="auto">
                      <a:xfrm>
                        <a:off x="6349" y="82578"/>
                        <a:ext cx="1742" cy="288"/>
                        <a:chOff x="6349" y="82578"/>
                        <a:chExt cx="1742" cy="288"/>
                      </a:xfrm>
                    </p:grpSpPr>
                    <p:sp>
                      <p:nvSpPr>
                        <p:cNvPr id="127548" name="Rectangle 572"/>
                        <p:cNvSpPr>
                          <a:spLocks noChangeArrowheads="1"/>
                        </p:cNvSpPr>
                        <p:nvPr/>
                      </p:nvSpPr>
                      <p:spPr bwMode="auto">
                        <a:xfrm>
                          <a:off x="6349" y="82578"/>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11</a:t>
                          </a:r>
                        </a:p>
                      </p:txBody>
                    </p:sp>
                    <p:sp>
                      <p:nvSpPr>
                        <p:cNvPr id="127641" name="Rectangle 665"/>
                        <p:cNvSpPr>
                          <a:spLocks noChangeArrowheads="1"/>
                        </p:cNvSpPr>
                        <p:nvPr/>
                      </p:nvSpPr>
                      <p:spPr bwMode="auto">
                        <a:xfrm>
                          <a:off x="6349" y="82578"/>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44" name="Group 668"/>
                      <p:cNvGrpSpPr>
                        <a:grpSpLocks/>
                      </p:cNvGrpSpPr>
                      <p:nvPr/>
                    </p:nvGrpSpPr>
                    <p:grpSpPr bwMode="auto">
                      <a:xfrm>
                        <a:off x="0" y="82866"/>
                        <a:ext cx="2566" cy="288"/>
                        <a:chOff x="0" y="82866"/>
                        <a:chExt cx="2566" cy="288"/>
                      </a:xfrm>
                    </p:grpSpPr>
                    <p:sp>
                      <p:nvSpPr>
                        <p:cNvPr id="127549" name="Rectangle 573"/>
                        <p:cNvSpPr>
                          <a:spLocks noChangeArrowheads="1"/>
                        </p:cNvSpPr>
                        <p:nvPr/>
                      </p:nvSpPr>
                      <p:spPr bwMode="auto">
                        <a:xfrm>
                          <a:off x="0" y="82866"/>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2005</a:t>
                          </a:r>
                        </a:p>
                      </p:txBody>
                    </p:sp>
                    <p:sp>
                      <p:nvSpPr>
                        <p:cNvPr id="127643" name="Rectangle 667"/>
                        <p:cNvSpPr>
                          <a:spLocks noChangeArrowheads="1"/>
                        </p:cNvSpPr>
                        <p:nvPr/>
                      </p:nvSpPr>
                      <p:spPr bwMode="auto">
                        <a:xfrm>
                          <a:off x="0" y="82866"/>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46" name="Group 670"/>
                      <p:cNvGrpSpPr>
                        <a:grpSpLocks/>
                      </p:cNvGrpSpPr>
                      <p:nvPr/>
                    </p:nvGrpSpPr>
                    <p:grpSpPr bwMode="auto">
                      <a:xfrm>
                        <a:off x="2566" y="82866"/>
                        <a:ext cx="1851" cy="288"/>
                        <a:chOff x="2566" y="82866"/>
                        <a:chExt cx="1851" cy="288"/>
                      </a:xfrm>
                    </p:grpSpPr>
                    <p:sp>
                      <p:nvSpPr>
                        <p:cNvPr id="127550" name="Rectangle 574"/>
                        <p:cNvSpPr>
                          <a:spLocks noChangeArrowheads="1"/>
                        </p:cNvSpPr>
                        <p:nvPr/>
                      </p:nvSpPr>
                      <p:spPr bwMode="auto">
                        <a:xfrm>
                          <a:off x="2566" y="82866"/>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802</a:t>
                          </a:r>
                        </a:p>
                      </p:txBody>
                    </p:sp>
                    <p:sp>
                      <p:nvSpPr>
                        <p:cNvPr id="127645" name="Rectangle 669"/>
                        <p:cNvSpPr>
                          <a:spLocks noChangeArrowheads="1"/>
                        </p:cNvSpPr>
                        <p:nvPr/>
                      </p:nvSpPr>
                      <p:spPr bwMode="auto">
                        <a:xfrm>
                          <a:off x="2566" y="82866"/>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48" name="Group 672"/>
                      <p:cNvGrpSpPr>
                        <a:grpSpLocks/>
                      </p:cNvGrpSpPr>
                      <p:nvPr/>
                    </p:nvGrpSpPr>
                    <p:grpSpPr bwMode="auto">
                      <a:xfrm>
                        <a:off x="4417" y="82866"/>
                        <a:ext cx="1932" cy="288"/>
                        <a:chOff x="4417" y="82866"/>
                        <a:chExt cx="1932" cy="288"/>
                      </a:xfrm>
                    </p:grpSpPr>
                    <p:sp>
                      <p:nvSpPr>
                        <p:cNvPr id="127551" name="Rectangle 575"/>
                        <p:cNvSpPr>
                          <a:spLocks noChangeArrowheads="1"/>
                        </p:cNvSpPr>
                        <p:nvPr/>
                      </p:nvSpPr>
                      <p:spPr bwMode="auto">
                        <a:xfrm>
                          <a:off x="4417" y="82866"/>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90</a:t>
                          </a:r>
                        </a:p>
                      </p:txBody>
                    </p:sp>
                    <p:sp>
                      <p:nvSpPr>
                        <p:cNvPr id="127647" name="Rectangle 671"/>
                        <p:cNvSpPr>
                          <a:spLocks noChangeArrowheads="1"/>
                        </p:cNvSpPr>
                        <p:nvPr/>
                      </p:nvSpPr>
                      <p:spPr bwMode="auto">
                        <a:xfrm>
                          <a:off x="4417" y="82866"/>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50" name="Group 674"/>
                      <p:cNvGrpSpPr>
                        <a:grpSpLocks/>
                      </p:cNvGrpSpPr>
                      <p:nvPr/>
                    </p:nvGrpSpPr>
                    <p:grpSpPr bwMode="auto">
                      <a:xfrm>
                        <a:off x="6349" y="82866"/>
                        <a:ext cx="1742" cy="288"/>
                        <a:chOff x="6349" y="82866"/>
                        <a:chExt cx="1742" cy="288"/>
                      </a:xfrm>
                    </p:grpSpPr>
                    <p:sp>
                      <p:nvSpPr>
                        <p:cNvPr id="127552" name="Rectangle 576"/>
                        <p:cNvSpPr>
                          <a:spLocks noChangeArrowheads="1"/>
                        </p:cNvSpPr>
                        <p:nvPr/>
                      </p:nvSpPr>
                      <p:spPr bwMode="auto">
                        <a:xfrm>
                          <a:off x="6349" y="82866"/>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5</a:t>
                          </a:r>
                        </a:p>
                      </p:txBody>
                    </p:sp>
                    <p:sp>
                      <p:nvSpPr>
                        <p:cNvPr id="127649" name="Rectangle 673"/>
                        <p:cNvSpPr>
                          <a:spLocks noChangeArrowheads="1"/>
                        </p:cNvSpPr>
                        <p:nvPr/>
                      </p:nvSpPr>
                      <p:spPr bwMode="auto">
                        <a:xfrm>
                          <a:off x="6349" y="82866"/>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52" name="Group 676"/>
                      <p:cNvGrpSpPr>
                        <a:grpSpLocks/>
                      </p:cNvGrpSpPr>
                      <p:nvPr/>
                    </p:nvGrpSpPr>
                    <p:grpSpPr bwMode="auto">
                      <a:xfrm>
                        <a:off x="0" y="83154"/>
                        <a:ext cx="2566" cy="288"/>
                        <a:chOff x="0" y="83154"/>
                        <a:chExt cx="2566" cy="288"/>
                      </a:xfrm>
                    </p:grpSpPr>
                    <p:sp>
                      <p:nvSpPr>
                        <p:cNvPr id="127553" name="Rectangle 577"/>
                        <p:cNvSpPr>
                          <a:spLocks noChangeArrowheads="1"/>
                        </p:cNvSpPr>
                        <p:nvPr/>
                      </p:nvSpPr>
                      <p:spPr bwMode="auto">
                        <a:xfrm>
                          <a:off x="0" y="83154"/>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2004</a:t>
                          </a:r>
                        </a:p>
                      </p:txBody>
                    </p:sp>
                    <p:sp>
                      <p:nvSpPr>
                        <p:cNvPr id="127651" name="Rectangle 675"/>
                        <p:cNvSpPr>
                          <a:spLocks noChangeArrowheads="1"/>
                        </p:cNvSpPr>
                        <p:nvPr/>
                      </p:nvSpPr>
                      <p:spPr bwMode="auto">
                        <a:xfrm>
                          <a:off x="0" y="83154"/>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54" name="Group 678"/>
                      <p:cNvGrpSpPr>
                        <a:grpSpLocks/>
                      </p:cNvGrpSpPr>
                      <p:nvPr/>
                    </p:nvGrpSpPr>
                    <p:grpSpPr bwMode="auto">
                      <a:xfrm>
                        <a:off x="2566" y="83154"/>
                        <a:ext cx="1851" cy="288"/>
                        <a:chOff x="2566" y="83154"/>
                        <a:chExt cx="1851" cy="288"/>
                      </a:xfrm>
                    </p:grpSpPr>
                    <p:sp>
                      <p:nvSpPr>
                        <p:cNvPr id="127554" name="Rectangle 578"/>
                        <p:cNvSpPr>
                          <a:spLocks noChangeArrowheads="1"/>
                        </p:cNvSpPr>
                        <p:nvPr/>
                      </p:nvSpPr>
                      <p:spPr bwMode="auto">
                        <a:xfrm>
                          <a:off x="2566" y="83154"/>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865</a:t>
                          </a:r>
                        </a:p>
                      </p:txBody>
                    </p:sp>
                    <p:sp>
                      <p:nvSpPr>
                        <p:cNvPr id="127653" name="Rectangle 677"/>
                        <p:cNvSpPr>
                          <a:spLocks noChangeArrowheads="1"/>
                        </p:cNvSpPr>
                        <p:nvPr/>
                      </p:nvSpPr>
                      <p:spPr bwMode="auto">
                        <a:xfrm>
                          <a:off x="2566" y="83154"/>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56" name="Group 680"/>
                      <p:cNvGrpSpPr>
                        <a:grpSpLocks/>
                      </p:cNvGrpSpPr>
                      <p:nvPr/>
                    </p:nvGrpSpPr>
                    <p:grpSpPr bwMode="auto">
                      <a:xfrm>
                        <a:off x="4417" y="83154"/>
                        <a:ext cx="1932" cy="288"/>
                        <a:chOff x="4417" y="83154"/>
                        <a:chExt cx="1932" cy="288"/>
                      </a:xfrm>
                    </p:grpSpPr>
                    <p:sp>
                      <p:nvSpPr>
                        <p:cNvPr id="127555" name="Rectangle 579"/>
                        <p:cNvSpPr>
                          <a:spLocks noChangeArrowheads="1"/>
                        </p:cNvSpPr>
                        <p:nvPr/>
                      </p:nvSpPr>
                      <p:spPr bwMode="auto">
                        <a:xfrm>
                          <a:off x="4417" y="83154"/>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79</a:t>
                          </a:r>
                        </a:p>
                      </p:txBody>
                    </p:sp>
                    <p:sp>
                      <p:nvSpPr>
                        <p:cNvPr id="127655" name="Rectangle 679"/>
                        <p:cNvSpPr>
                          <a:spLocks noChangeArrowheads="1"/>
                        </p:cNvSpPr>
                        <p:nvPr/>
                      </p:nvSpPr>
                      <p:spPr bwMode="auto">
                        <a:xfrm>
                          <a:off x="4417" y="83154"/>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58" name="Group 682"/>
                      <p:cNvGrpSpPr>
                        <a:grpSpLocks/>
                      </p:cNvGrpSpPr>
                      <p:nvPr/>
                    </p:nvGrpSpPr>
                    <p:grpSpPr bwMode="auto">
                      <a:xfrm>
                        <a:off x="6349" y="83154"/>
                        <a:ext cx="1742" cy="288"/>
                        <a:chOff x="6349" y="83154"/>
                        <a:chExt cx="1742" cy="288"/>
                      </a:xfrm>
                    </p:grpSpPr>
                    <p:sp>
                      <p:nvSpPr>
                        <p:cNvPr id="127556" name="Rectangle 580"/>
                        <p:cNvSpPr>
                          <a:spLocks noChangeArrowheads="1"/>
                        </p:cNvSpPr>
                        <p:nvPr/>
                      </p:nvSpPr>
                      <p:spPr bwMode="auto">
                        <a:xfrm>
                          <a:off x="6349" y="83154"/>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22</a:t>
                          </a:r>
                        </a:p>
                      </p:txBody>
                    </p:sp>
                    <p:sp>
                      <p:nvSpPr>
                        <p:cNvPr id="127657" name="Rectangle 681"/>
                        <p:cNvSpPr>
                          <a:spLocks noChangeArrowheads="1"/>
                        </p:cNvSpPr>
                        <p:nvPr/>
                      </p:nvSpPr>
                      <p:spPr bwMode="auto">
                        <a:xfrm>
                          <a:off x="6349" y="83154"/>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60" name="Group 684"/>
                      <p:cNvGrpSpPr>
                        <a:grpSpLocks/>
                      </p:cNvGrpSpPr>
                      <p:nvPr/>
                    </p:nvGrpSpPr>
                    <p:grpSpPr bwMode="auto">
                      <a:xfrm>
                        <a:off x="0" y="83442"/>
                        <a:ext cx="2566" cy="288"/>
                        <a:chOff x="0" y="83442"/>
                        <a:chExt cx="2566" cy="288"/>
                      </a:xfrm>
                    </p:grpSpPr>
                    <p:sp>
                      <p:nvSpPr>
                        <p:cNvPr id="127557" name="Rectangle 581"/>
                        <p:cNvSpPr>
                          <a:spLocks noChangeArrowheads="1"/>
                        </p:cNvSpPr>
                        <p:nvPr/>
                      </p:nvSpPr>
                      <p:spPr bwMode="auto">
                        <a:xfrm>
                          <a:off x="0" y="83442"/>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2003</a:t>
                          </a:r>
                        </a:p>
                      </p:txBody>
                    </p:sp>
                    <p:sp>
                      <p:nvSpPr>
                        <p:cNvPr id="127659" name="Rectangle 683"/>
                        <p:cNvSpPr>
                          <a:spLocks noChangeArrowheads="1"/>
                        </p:cNvSpPr>
                        <p:nvPr/>
                      </p:nvSpPr>
                      <p:spPr bwMode="auto">
                        <a:xfrm>
                          <a:off x="0" y="83442"/>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62" name="Group 686"/>
                      <p:cNvGrpSpPr>
                        <a:grpSpLocks/>
                      </p:cNvGrpSpPr>
                      <p:nvPr/>
                    </p:nvGrpSpPr>
                    <p:grpSpPr bwMode="auto">
                      <a:xfrm>
                        <a:off x="2566" y="83442"/>
                        <a:ext cx="1851" cy="288"/>
                        <a:chOff x="2566" y="83442"/>
                        <a:chExt cx="1851" cy="288"/>
                      </a:xfrm>
                    </p:grpSpPr>
                    <p:sp>
                      <p:nvSpPr>
                        <p:cNvPr id="127558" name="Rectangle 582"/>
                        <p:cNvSpPr>
                          <a:spLocks noChangeArrowheads="1"/>
                        </p:cNvSpPr>
                        <p:nvPr/>
                      </p:nvSpPr>
                      <p:spPr bwMode="auto">
                        <a:xfrm>
                          <a:off x="2566" y="83442"/>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837</a:t>
                          </a:r>
                        </a:p>
                      </p:txBody>
                    </p:sp>
                    <p:sp>
                      <p:nvSpPr>
                        <p:cNvPr id="127661" name="Rectangle 685"/>
                        <p:cNvSpPr>
                          <a:spLocks noChangeArrowheads="1"/>
                        </p:cNvSpPr>
                        <p:nvPr/>
                      </p:nvSpPr>
                      <p:spPr bwMode="auto">
                        <a:xfrm>
                          <a:off x="2566" y="83442"/>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64" name="Group 688"/>
                      <p:cNvGrpSpPr>
                        <a:grpSpLocks/>
                      </p:cNvGrpSpPr>
                      <p:nvPr/>
                    </p:nvGrpSpPr>
                    <p:grpSpPr bwMode="auto">
                      <a:xfrm>
                        <a:off x="4417" y="83442"/>
                        <a:ext cx="1932" cy="288"/>
                        <a:chOff x="4417" y="83442"/>
                        <a:chExt cx="1932" cy="288"/>
                      </a:xfrm>
                    </p:grpSpPr>
                    <p:sp>
                      <p:nvSpPr>
                        <p:cNvPr id="127559" name="Rectangle 583"/>
                        <p:cNvSpPr>
                          <a:spLocks noChangeArrowheads="1"/>
                        </p:cNvSpPr>
                        <p:nvPr/>
                      </p:nvSpPr>
                      <p:spPr bwMode="auto">
                        <a:xfrm>
                          <a:off x="4417" y="83442"/>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87</a:t>
                          </a:r>
                        </a:p>
                      </p:txBody>
                    </p:sp>
                    <p:sp>
                      <p:nvSpPr>
                        <p:cNvPr id="127663" name="Rectangle 687"/>
                        <p:cNvSpPr>
                          <a:spLocks noChangeArrowheads="1"/>
                        </p:cNvSpPr>
                        <p:nvPr/>
                      </p:nvSpPr>
                      <p:spPr bwMode="auto">
                        <a:xfrm>
                          <a:off x="4417" y="83442"/>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66" name="Group 690"/>
                      <p:cNvGrpSpPr>
                        <a:grpSpLocks/>
                      </p:cNvGrpSpPr>
                      <p:nvPr/>
                    </p:nvGrpSpPr>
                    <p:grpSpPr bwMode="auto">
                      <a:xfrm>
                        <a:off x="6349" y="83442"/>
                        <a:ext cx="1742" cy="288"/>
                        <a:chOff x="6349" y="83442"/>
                        <a:chExt cx="1742" cy="288"/>
                      </a:xfrm>
                    </p:grpSpPr>
                    <p:sp>
                      <p:nvSpPr>
                        <p:cNvPr id="127560" name="Rectangle 584"/>
                        <p:cNvSpPr>
                          <a:spLocks noChangeArrowheads="1"/>
                        </p:cNvSpPr>
                        <p:nvPr/>
                      </p:nvSpPr>
                      <p:spPr bwMode="auto">
                        <a:xfrm>
                          <a:off x="6349" y="83442"/>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6</a:t>
                          </a:r>
                        </a:p>
                      </p:txBody>
                    </p:sp>
                    <p:sp>
                      <p:nvSpPr>
                        <p:cNvPr id="127665" name="Rectangle 689"/>
                        <p:cNvSpPr>
                          <a:spLocks noChangeArrowheads="1"/>
                        </p:cNvSpPr>
                        <p:nvPr/>
                      </p:nvSpPr>
                      <p:spPr bwMode="auto">
                        <a:xfrm>
                          <a:off x="6349" y="83442"/>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68" name="Group 692"/>
                      <p:cNvGrpSpPr>
                        <a:grpSpLocks/>
                      </p:cNvGrpSpPr>
                      <p:nvPr/>
                    </p:nvGrpSpPr>
                    <p:grpSpPr bwMode="auto">
                      <a:xfrm>
                        <a:off x="0" y="83730"/>
                        <a:ext cx="2566" cy="288"/>
                        <a:chOff x="0" y="83730"/>
                        <a:chExt cx="2566" cy="288"/>
                      </a:xfrm>
                    </p:grpSpPr>
                    <p:sp>
                      <p:nvSpPr>
                        <p:cNvPr id="127561" name="Rectangle 585"/>
                        <p:cNvSpPr>
                          <a:spLocks noChangeArrowheads="1"/>
                        </p:cNvSpPr>
                        <p:nvPr/>
                      </p:nvSpPr>
                      <p:spPr bwMode="auto">
                        <a:xfrm>
                          <a:off x="0" y="83730"/>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2002 </a:t>
                          </a:r>
                        </a:p>
                      </p:txBody>
                    </p:sp>
                    <p:sp>
                      <p:nvSpPr>
                        <p:cNvPr id="127667" name="Rectangle 691"/>
                        <p:cNvSpPr>
                          <a:spLocks noChangeArrowheads="1"/>
                        </p:cNvSpPr>
                        <p:nvPr/>
                      </p:nvSpPr>
                      <p:spPr bwMode="auto">
                        <a:xfrm>
                          <a:off x="0" y="83730"/>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70" name="Group 694"/>
                      <p:cNvGrpSpPr>
                        <a:grpSpLocks/>
                      </p:cNvGrpSpPr>
                      <p:nvPr/>
                    </p:nvGrpSpPr>
                    <p:grpSpPr bwMode="auto">
                      <a:xfrm>
                        <a:off x="2566" y="83730"/>
                        <a:ext cx="1851" cy="288"/>
                        <a:chOff x="2566" y="83730"/>
                        <a:chExt cx="1851" cy="288"/>
                      </a:xfrm>
                    </p:grpSpPr>
                    <p:sp>
                      <p:nvSpPr>
                        <p:cNvPr id="127562" name="Rectangle 586"/>
                        <p:cNvSpPr>
                          <a:spLocks noChangeArrowheads="1"/>
                        </p:cNvSpPr>
                        <p:nvPr/>
                      </p:nvSpPr>
                      <p:spPr bwMode="auto">
                        <a:xfrm>
                          <a:off x="2566" y="83730"/>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915 </a:t>
                          </a:r>
                        </a:p>
                      </p:txBody>
                    </p:sp>
                    <p:sp>
                      <p:nvSpPr>
                        <p:cNvPr id="127669" name="Rectangle 693"/>
                        <p:cNvSpPr>
                          <a:spLocks noChangeArrowheads="1"/>
                        </p:cNvSpPr>
                        <p:nvPr/>
                      </p:nvSpPr>
                      <p:spPr bwMode="auto">
                        <a:xfrm>
                          <a:off x="2566" y="83730"/>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72" name="Group 696"/>
                      <p:cNvGrpSpPr>
                        <a:grpSpLocks/>
                      </p:cNvGrpSpPr>
                      <p:nvPr/>
                    </p:nvGrpSpPr>
                    <p:grpSpPr bwMode="auto">
                      <a:xfrm>
                        <a:off x="4417" y="83730"/>
                        <a:ext cx="1932" cy="288"/>
                        <a:chOff x="4417" y="83730"/>
                        <a:chExt cx="1932" cy="288"/>
                      </a:xfrm>
                    </p:grpSpPr>
                    <p:sp>
                      <p:nvSpPr>
                        <p:cNvPr id="127563" name="Rectangle 587"/>
                        <p:cNvSpPr>
                          <a:spLocks noChangeArrowheads="1"/>
                        </p:cNvSpPr>
                        <p:nvPr/>
                      </p:nvSpPr>
                      <p:spPr bwMode="auto">
                        <a:xfrm>
                          <a:off x="4417" y="83730"/>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97</a:t>
                          </a:r>
                        </a:p>
                      </p:txBody>
                    </p:sp>
                    <p:sp>
                      <p:nvSpPr>
                        <p:cNvPr id="127671" name="Rectangle 695"/>
                        <p:cNvSpPr>
                          <a:spLocks noChangeArrowheads="1"/>
                        </p:cNvSpPr>
                        <p:nvPr/>
                      </p:nvSpPr>
                      <p:spPr bwMode="auto">
                        <a:xfrm>
                          <a:off x="4417" y="83730"/>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74" name="Group 698"/>
                      <p:cNvGrpSpPr>
                        <a:grpSpLocks/>
                      </p:cNvGrpSpPr>
                      <p:nvPr/>
                    </p:nvGrpSpPr>
                    <p:grpSpPr bwMode="auto">
                      <a:xfrm>
                        <a:off x="6349" y="83730"/>
                        <a:ext cx="1742" cy="288"/>
                        <a:chOff x="6349" y="83730"/>
                        <a:chExt cx="1742" cy="288"/>
                      </a:xfrm>
                    </p:grpSpPr>
                    <p:sp>
                      <p:nvSpPr>
                        <p:cNvPr id="127564" name="Rectangle 588"/>
                        <p:cNvSpPr>
                          <a:spLocks noChangeArrowheads="1"/>
                        </p:cNvSpPr>
                        <p:nvPr/>
                      </p:nvSpPr>
                      <p:spPr bwMode="auto">
                        <a:xfrm>
                          <a:off x="6349" y="83730"/>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a:t>
                          </a:r>
                        </a:p>
                      </p:txBody>
                    </p:sp>
                    <p:sp>
                      <p:nvSpPr>
                        <p:cNvPr id="127673" name="Rectangle 697"/>
                        <p:cNvSpPr>
                          <a:spLocks noChangeArrowheads="1"/>
                        </p:cNvSpPr>
                        <p:nvPr/>
                      </p:nvSpPr>
                      <p:spPr bwMode="auto">
                        <a:xfrm>
                          <a:off x="6349" y="83730"/>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76" name="Group 700"/>
                      <p:cNvGrpSpPr>
                        <a:grpSpLocks/>
                      </p:cNvGrpSpPr>
                      <p:nvPr/>
                    </p:nvGrpSpPr>
                    <p:grpSpPr bwMode="auto">
                      <a:xfrm>
                        <a:off x="0" y="84018"/>
                        <a:ext cx="2566" cy="288"/>
                        <a:chOff x="0" y="84018"/>
                        <a:chExt cx="2566" cy="288"/>
                      </a:xfrm>
                    </p:grpSpPr>
                    <p:sp>
                      <p:nvSpPr>
                        <p:cNvPr id="127565" name="Rectangle 589"/>
                        <p:cNvSpPr>
                          <a:spLocks noChangeArrowheads="1"/>
                        </p:cNvSpPr>
                        <p:nvPr/>
                      </p:nvSpPr>
                      <p:spPr bwMode="auto">
                        <a:xfrm>
                          <a:off x="0" y="84018"/>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2001</a:t>
                          </a:r>
                        </a:p>
                      </p:txBody>
                    </p:sp>
                    <p:sp>
                      <p:nvSpPr>
                        <p:cNvPr id="127675" name="Rectangle 699"/>
                        <p:cNvSpPr>
                          <a:spLocks noChangeArrowheads="1"/>
                        </p:cNvSpPr>
                        <p:nvPr/>
                      </p:nvSpPr>
                      <p:spPr bwMode="auto">
                        <a:xfrm>
                          <a:off x="0" y="84018"/>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78" name="Group 702"/>
                      <p:cNvGrpSpPr>
                        <a:grpSpLocks/>
                      </p:cNvGrpSpPr>
                      <p:nvPr/>
                    </p:nvGrpSpPr>
                    <p:grpSpPr bwMode="auto">
                      <a:xfrm>
                        <a:off x="2566" y="84018"/>
                        <a:ext cx="1851" cy="288"/>
                        <a:chOff x="2566" y="84018"/>
                        <a:chExt cx="1851" cy="288"/>
                      </a:xfrm>
                    </p:grpSpPr>
                    <p:sp>
                      <p:nvSpPr>
                        <p:cNvPr id="127566" name="Rectangle 590"/>
                        <p:cNvSpPr>
                          <a:spLocks noChangeArrowheads="1"/>
                        </p:cNvSpPr>
                        <p:nvPr/>
                      </p:nvSpPr>
                      <p:spPr bwMode="auto">
                        <a:xfrm>
                          <a:off x="2566" y="84018"/>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876</a:t>
                          </a:r>
                        </a:p>
                      </p:txBody>
                    </p:sp>
                    <p:sp>
                      <p:nvSpPr>
                        <p:cNvPr id="127677" name="Rectangle 701"/>
                        <p:cNvSpPr>
                          <a:spLocks noChangeArrowheads="1"/>
                        </p:cNvSpPr>
                        <p:nvPr/>
                      </p:nvSpPr>
                      <p:spPr bwMode="auto">
                        <a:xfrm>
                          <a:off x="2566" y="84018"/>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80" name="Group 704"/>
                      <p:cNvGrpSpPr>
                        <a:grpSpLocks/>
                      </p:cNvGrpSpPr>
                      <p:nvPr/>
                    </p:nvGrpSpPr>
                    <p:grpSpPr bwMode="auto">
                      <a:xfrm>
                        <a:off x="4417" y="84018"/>
                        <a:ext cx="1932" cy="288"/>
                        <a:chOff x="4417" y="84018"/>
                        <a:chExt cx="1932" cy="288"/>
                      </a:xfrm>
                    </p:grpSpPr>
                    <p:sp>
                      <p:nvSpPr>
                        <p:cNvPr id="127567" name="Rectangle 591"/>
                        <p:cNvSpPr>
                          <a:spLocks noChangeArrowheads="1"/>
                        </p:cNvSpPr>
                        <p:nvPr/>
                      </p:nvSpPr>
                      <p:spPr bwMode="auto">
                        <a:xfrm>
                          <a:off x="4417" y="84018"/>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69</a:t>
                          </a:r>
                        </a:p>
                      </p:txBody>
                    </p:sp>
                    <p:sp>
                      <p:nvSpPr>
                        <p:cNvPr id="127679" name="Rectangle 703"/>
                        <p:cNvSpPr>
                          <a:spLocks noChangeArrowheads="1"/>
                        </p:cNvSpPr>
                        <p:nvPr/>
                      </p:nvSpPr>
                      <p:spPr bwMode="auto">
                        <a:xfrm>
                          <a:off x="4417" y="84018"/>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82" name="Group 706"/>
                      <p:cNvGrpSpPr>
                        <a:grpSpLocks/>
                      </p:cNvGrpSpPr>
                      <p:nvPr/>
                    </p:nvGrpSpPr>
                    <p:grpSpPr bwMode="auto">
                      <a:xfrm>
                        <a:off x="6349" y="84018"/>
                        <a:ext cx="1742" cy="288"/>
                        <a:chOff x="6349" y="84018"/>
                        <a:chExt cx="1742" cy="288"/>
                      </a:xfrm>
                    </p:grpSpPr>
                    <p:sp>
                      <p:nvSpPr>
                        <p:cNvPr id="127568" name="Rectangle 592"/>
                        <p:cNvSpPr>
                          <a:spLocks noChangeArrowheads="1"/>
                        </p:cNvSpPr>
                        <p:nvPr/>
                      </p:nvSpPr>
                      <p:spPr bwMode="auto">
                        <a:xfrm>
                          <a:off x="6349" y="84018"/>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16</a:t>
                          </a:r>
                        </a:p>
                      </p:txBody>
                    </p:sp>
                    <p:sp>
                      <p:nvSpPr>
                        <p:cNvPr id="127681" name="Rectangle 705"/>
                        <p:cNvSpPr>
                          <a:spLocks noChangeArrowheads="1"/>
                        </p:cNvSpPr>
                        <p:nvPr/>
                      </p:nvSpPr>
                      <p:spPr bwMode="auto">
                        <a:xfrm>
                          <a:off x="6349" y="84018"/>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84" name="Group 708"/>
                      <p:cNvGrpSpPr>
                        <a:grpSpLocks/>
                      </p:cNvGrpSpPr>
                      <p:nvPr/>
                    </p:nvGrpSpPr>
                    <p:grpSpPr bwMode="auto">
                      <a:xfrm>
                        <a:off x="0" y="84306"/>
                        <a:ext cx="2566" cy="288"/>
                        <a:chOff x="0" y="84306"/>
                        <a:chExt cx="2566" cy="288"/>
                      </a:xfrm>
                    </p:grpSpPr>
                    <p:sp>
                      <p:nvSpPr>
                        <p:cNvPr id="127569" name="Rectangle 593"/>
                        <p:cNvSpPr>
                          <a:spLocks noChangeArrowheads="1"/>
                        </p:cNvSpPr>
                        <p:nvPr/>
                      </p:nvSpPr>
                      <p:spPr bwMode="auto">
                        <a:xfrm>
                          <a:off x="0" y="84306"/>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2000</a:t>
                          </a:r>
                        </a:p>
                      </p:txBody>
                    </p:sp>
                    <p:sp>
                      <p:nvSpPr>
                        <p:cNvPr id="127683" name="Rectangle 707"/>
                        <p:cNvSpPr>
                          <a:spLocks noChangeArrowheads="1"/>
                        </p:cNvSpPr>
                        <p:nvPr/>
                      </p:nvSpPr>
                      <p:spPr bwMode="auto">
                        <a:xfrm>
                          <a:off x="0" y="84306"/>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86" name="Group 710"/>
                      <p:cNvGrpSpPr>
                        <a:grpSpLocks/>
                      </p:cNvGrpSpPr>
                      <p:nvPr/>
                    </p:nvGrpSpPr>
                    <p:grpSpPr bwMode="auto">
                      <a:xfrm>
                        <a:off x="2566" y="84306"/>
                        <a:ext cx="1851" cy="288"/>
                        <a:chOff x="2566" y="84306"/>
                        <a:chExt cx="1851" cy="288"/>
                      </a:xfrm>
                    </p:grpSpPr>
                    <p:sp>
                      <p:nvSpPr>
                        <p:cNvPr id="127570" name="Rectangle 594"/>
                        <p:cNvSpPr>
                          <a:spLocks noChangeArrowheads="1"/>
                        </p:cNvSpPr>
                        <p:nvPr/>
                      </p:nvSpPr>
                      <p:spPr bwMode="auto">
                        <a:xfrm>
                          <a:off x="2566" y="84306"/>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888</a:t>
                          </a:r>
                        </a:p>
                      </p:txBody>
                    </p:sp>
                    <p:sp>
                      <p:nvSpPr>
                        <p:cNvPr id="127685" name="Rectangle 709"/>
                        <p:cNvSpPr>
                          <a:spLocks noChangeArrowheads="1"/>
                        </p:cNvSpPr>
                        <p:nvPr/>
                      </p:nvSpPr>
                      <p:spPr bwMode="auto">
                        <a:xfrm>
                          <a:off x="2566" y="84306"/>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88" name="Group 712"/>
                      <p:cNvGrpSpPr>
                        <a:grpSpLocks/>
                      </p:cNvGrpSpPr>
                      <p:nvPr/>
                    </p:nvGrpSpPr>
                    <p:grpSpPr bwMode="auto">
                      <a:xfrm>
                        <a:off x="4417" y="84306"/>
                        <a:ext cx="1932" cy="288"/>
                        <a:chOff x="4417" y="84306"/>
                        <a:chExt cx="1932" cy="288"/>
                      </a:xfrm>
                    </p:grpSpPr>
                    <p:sp>
                      <p:nvSpPr>
                        <p:cNvPr id="127571" name="Rectangle 595"/>
                        <p:cNvSpPr>
                          <a:spLocks noChangeArrowheads="1"/>
                        </p:cNvSpPr>
                        <p:nvPr/>
                      </p:nvSpPr>
                      <p:spPr bwMode="auto">
                        <a:xfrm>
                          <a:off x="4417" y="84306"/>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84</a:t>
                          </a:r>
                        </a:p>
                      </p:txBody>
                    </p:sp>
                    <p:sp>
                      <p:nvSpPr>
                        <p:cNvPr id="127687" name="Rectangle 711"/>
                        <p:cNvSpPr>
                          <a:spLocks noChangeArrowheads="1"/>
                        </p:cNvSpPr>
                        <p:nvPr/>
                      </p:nvSpPr>
                      <p:spPr bwMode="auto">
                        <a:xfrm>
                          <a:off x="4417" y="84306"/>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90" name="Group 714"/>
                      <p:cNvGrpSpPr>
                        <a:grpSpLocks/>
                      </p:cNvGrpSpPr>
                      <p:nvPr/>
                    </p:nvGrpSpPr>
                    <p:grpSpPr bwMode="auto">
                      <a:xfrm>
                        <a:off x="6349" y="84306"/>
                        <a:ext cx="1742" cy="288"/>
                        <a:chOff x="6349" y="84306"/>
                        <a:chExt cx="1742" cy="288"/>
                      </a:xfrm>
                    </p:grpSpPr>
                    <p:sp>
                      <p:nvSpPr>
                        <p:cNvPr id="127572" name="Rectangle 596"/>
                        <p:cNvSpPr>
                          <a:spLocks noChangeArrowheads="1"/>
                        </p:cNvSpPr>
                        <p:nvPr/>
                      </p:nvSpPr>
                      <p:spPr bwMode="auto">
                        <a:xfrm>
                          <a:off x="6349" y="84306"/>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12</a:t>
                          </a:r>
                        </a:p>
                      </p:txBody>
                    </p:sp>
                    <p:sp>
                      <p:nvSpPr>
                        <p:cNvPr id="127689" name="Rectangle 713"/>
                        <p:cNvSpPr>
                          <a:spLocks noChangeArrowheads="1"/>
                        </p:cNvSpPr>
                        <p:nvPr/>
                      </p:nvSpPr>
                      <p:spPr bwMode="auto">
                        <a:xfrm>
                          <a:off x="6349" y="84306"/>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92" name="Group 716"/>
                      <p:cNvGrpSpPr>
                        <a:grpSpLocks/>
                      </p:cNvGrpSpPr>
                      <p:nvPr/>
                    </p:nvGrpSpPr>
                    <p:grpSpPr bwMode="auto">
                      <a:xfrm>
                        <a:off x="0" y="84594"/>
                        <a:ext cx="2566" cy="288"/>
                        <a:chOff x="0" y="84594"/>
                        <a:chExt cx="2566" cy="288"/>
                      </a:xfrm>
                    </p:grpSpPr>
                    <p:sp>
                      <p:nvSpPr>
                        <p:cNvPr id="127573" name="Rectangle 597"/>
                        <p:cNvSpPr>
                          <a:spLocks noChangeArrowheads="1"/>
                        </p:cNvSpPr>
                        <p:nvPr/>
                      </p:nvSpPr>
                      <p:spPr bwMode="auto">
                        <a:xfrm>
                          <a:off x="0" y="84594"/>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1999</a:t>
                          </a:r>
                        </a:p>
                      </p:txBody>
                    </p:sp>
                    <p:sp>
                      <p:nvSpPr>
                        <p:cNvPr id="127691" name="Rectangle 715"/>
                        <p:cNvSpPr>
                          <a:spLocks noChangeArrowheads="1"/>
                        </p:cNvSpPr>
                        <p:nvPr/>
                      </p:nvSpPr>
                      <p:spPr bwMode="auto">
                        <a:xfrm>
                          <a:off x="0" y="84594"/>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94" name="Group 718"/>
                      <p:cNvGrpSpPr>
                        <a:grpSpLocks/>
                      </p:cNvGrpSpPr>
                      <p:nvPr/>
                    </p:nvGrpSpPr>
                    <p:grpSpPr bwMode="auto">
                      <a:xfrm>
                        <a:off x="2566" y="84594"/>
                        <a:ext cx="1851" cy="288"/>
                        <a:chOff x="2566" y="84594"/>
                        <a:chExt cx="1851" cy="288"/>
                      </a:xfrm>
                    </p:grpSpPr>
                    <p:sp>
                      <p:nvSpPr>
                        <p:cNvPr id="127574" name="Rectangle 598"/>
                        <p:cNvSpPr>
                          <a:spLocks noChangeArrowheads="1"/>
                        </p:cNvSpPr>
                        <p:nvPr/>
                      </p:nvSpPr>
                      <p:spPr bwMode="auto">
                        <a:xfrm>
                          <a:off x="2566" y="84594"/>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861</a:t>
                          </a:r>
                        </a:p>
                      </p:txBody>
                    </p:sp>
                    <p:sp>
                      <p:nvSpPr>
                        <p:cNvPr id="127693" name="Rectangle 717"/>
                        <p:cNvSpPr>
                          <a:spLocks noChangeArrowheads="1"/>
                        </p:cNvSpPr>
                        <p:nvPr/>
                      </p:nvSpPr>
                      <p:spPr bwMode="auto">
                        <a:xfrm>
                          <a:off x="2566" y="84594"/>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96" name="Group 720"/>
                      <p:cNvGrpSpPr>
                        <a:grpSpLocks/>
                      </p:cNvGrpSpPr>
                      <p:nvPr/>
                    </p:nvGrpSpPr>
                    <p:grpSpPr bwMode="auto">
                      <a:xfrm>
                        <a:off x="4417" y="84594"/>
                        <a:ext cx="1932" cy="288"/>
                        <a:chOff x="4417" y="84594"/>
                        <a:chExt cx="1932" cy="288"/>
                      </a:xfrm>
                    </p:grpSpPr>
                    <p:sp>
                      <p:nvSpPr>
                        <p:cNvPr id="127575" name="Rectangle 599"/>
                        <p:cNvSpPr>
                          <a:spLocks noChangeArrowheads="1"/>
                        </p:cNvSpPr>
                        <p:nvPr/>
                      </p:nvSpPr>
                      <p:spPr bwMode="auto">
                        <a:xfrm>
                          <a:off x="4417" y="84594"/>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81</a:t>
                          </a:r>
                        </a:p>
                      </p:txBody>
                    </p:sp>
                    <p:sp>
                      <p:nvSpPr>
                        <p:cNvPr id="127695" name="Rectangle 719"/>
                        <p:cNvSpPr>
                          <a:spLocks noChangeArrowheads="1"/>
                        </p:cNvSpPr>
                        <p:nvPr/>
                      </p:nvSpPr>
                      <p:spPr bwMode="auto">
                        <a:xfrm>
                          <a:off x="4417" y="84594"/>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698" name="Group 722"/>
                      <p:cNvGrpSpPr>
                        <a:grpSpLocks/>
                      </p:cNvGrpSpPr>
                      <p:nvPr/>
                    </p:nvGrpSpPr>
                    <p:grpSpPr bwMode="auto">
                      <a:xfrm>
                        <a:off x="6349" y="84594"/>
                        <a:ext cx="1742" cy="288"/>
                        <a:chOff x="6349" y="84594"/>
                        <a:chExt cx="1742" cy="288"/>
                      </a:xfrm>
                    </p:grpSpPr>
                    <p:sp>
                      <p:nvSpPr>
                        <p:cNvPr id="127576" name="Rectangle 600"/>
                        <p:cNvSpPr>
                          <a:spLocks noChangeArrowheads="1"/>
                        </p:cNvSpPr>
                        <p:nvPr/>
                      </p:nvSpPr>
                      <p:spPr bwMode="auto">
                        <a:xfrm>
                          <a:off x="6349" y="84594"/>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11</a:t>
                          </a:r>
                        </a:p>
                      </p:txBody>
                    </p:sp>
                    <p:sp>
                      <p:nvSpPr>
                        <p:cNvPr id="127697" name="Rectangle 721"/>
                        <p:cNvSpPr>
                          <a:spLocks noChangeArrowheads="1"/>
                        </p:cNvSpPr>
                        <p:nvPr/>
                      </p:nvSpPr>
                      <p:spPr bwMode="auto">
                        <a:xfrm>
                          <a:off x="6349" y="84594"/>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700" name="Group 724"/>
                      <p:cNvGrpSpPr>
                        <a:grpSpLocks/>
                      </p:cNvGrpSpPr>
                      <p:nvPr/>
                    </p:nvGrpSpPr>
                    <p:grpSpPr bwMode="auto">
                      <a:xfrm>
                        <a:off x="0" y="84882"/>
                        <a:ext cx="2566" cy="288"/>
                        <a:chOff x="0" y="84882"/>
                        <a:chExt cx="2566" cy="288"/>
                      </a:xfrm>
                    </p:grpSpPr>
                    <p:sp>
                      <p:nvSpPr>
                        <p:cNvPr id="127577" name="Rectangle 601"/>
                        <p:cNvSpPr>
                          <a:spLocks noChangeArrowheads="1"/>
                        </p:cNvSpPr>
                        <p:nvPr/>
                      </p:nvSpPr>
                      <p:spPr bwMode="auto">
                        <a:xfrm>
                          <a:off x="0" y="84882"/>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1998</a:t>
                          </a:r>
                        </a:p>
                      </p:txBody>
                    </p:sp>
                    <p:sp>
                      <p:nvSpPr>
                        <p:cNvPr id="127699" name="Rectangle 723"/>
                        <p:cNvSpPr>
                          <a:spLocks noChangeArrowheads="1"/>
                        </p:cNvSpPr>
                        <p:nvPr/>
                      </p:nvSpPr>
                      <p:spPr bwMode="auto">
                        <a:xfrm>
                          <a:off x="0" y="84882"/>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702" name="Group 726"/>
                      <p:cNvGrpSpPr>
                        <a:grpSpLocks/>
                      </p:cNvGrpSpPr>
                      <p:nvPr/>
                    </p:nvGrpSpPr>
                    <p:grpSpPr bwMode="auto">
                      <a:xfrm>
                        <a:off x="2566" y="84882"/>
                        <a:ext cx="1851" cy="288"/>
                        <a:chOff x="2566" y="84882"/>
                        <a:chExt cx="1851" cy="288"/>
                      </a:xfrm>
                    </p:grpSpPr>
                    <p:sp>
                      <p:nvSpPr>
                        <p:cNvPr id="127578" name="Rectangle 602"/>
                        <p:cNvSpPr>
                          <a:spLocks noChangeArrowheads="1"/>
                        </p:cNvSpPr>
                        <p:nvPr/>
                      </p:nvSpPr>
                      <p:spPr bwMode="auto">
                        <a:xfrm>
                          <a:off x="2566" y="84882"/>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896</a:t>
                          </a:r>
                        </a:p>
                      </p:txBody>
                    </p:sp>
                    <p:sp>
                      <p:nvSpPr>
                        <p:cNvPr id="127701" name="Rectangle 725"/>
                        <p:cNvSpPr>
                          <a:spLocks noChangeArrowheads="1"/>
                        </p:cNvSpPr>
                        <p:nvPr/>
                      </p:nvSpPr>
                      <p:spPr bwMode="auto">
                        <a:xfrm>
                          <a:off x="2566" y="84882"/>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704" name="Group 728"/>
                      <p:cNvGrpSpPr>
                        <a:grpSpLocks/>
                      </p:cNvGrpSpPr>
                      <p:nvPr/>
                    </p:nvGrpSpPr>
                    <p:grpSpPr bwMode="auto">
                      <a:xfrm>
                        <a:off x="4417" y="84882"/>
                        <a:ext cx="1932" cy="288"/>
                        <a:chOff x="4417" y="84882"/>
                        <a:chExt cx="1932" cy="288"/>
                      </a:xfrm>
                    </p:grpSpPr>
                    <p:sp>
                      <p:nvSpPr>
                        <p:cNvPr id="127579" name="Rectangle 603"/>
                        <p:cNvSpPr>
                          <a:spLocks noChangeArrowheads="1"/>
                        </p:cNvSpPr>
                        <p:nvPr/>
                      </p:nvSpPr>
                      <p:spPr bwMode="auto">
                        <a:xfrm>
                          <a:off x="4417" y="84882"/>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89</a:t>
                          </a:r>
                        </a:p>
                      </p:txBody>
                    </p:sp>
                    <p:sp>
                      <p:nvSpPr>
                        <p:cNvPr id="127703" name="Rectangle 727"/>
                        <p:cNvSpPr>
                          <a:spLocks noChangeArrowheads="1"/>
                        </p:cNvSpPr>
                        <p:nvPr/>
                      </p:nvSpPr>
                      <p:spPr bwMode="auto">
                        <a:xfrm>
                          <a:off x="4417" y="84882"/>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706" name="Group 730"/>
                      <p:cNvGrpSpPr>
                        <a:grpSpLocks/>
                      </p:cNvGrpSpPr>
                      <p:nvPr/>
                    </p:nvGrpSpPr>
                    <p:grpSpPr bwMode="auto">
                      <a:xfrm>
                        <a:off x="6349" y="84882"/>
                        <a:ext cx="1742" cy="288"/>
                        <a:chOff x="6349" y="84882"/>
                        <a:chExt cx="1742" cy="288"/>
                      </a:xfrm>
                    </p:grpSpPr>
                    <p:sp>
                      <p:nvSpPr>
                        <p:cNvPr id="127580" name="Rectangle 604"/>
                        <p:cNvSpPr>
                          <a:spLocks noChangeArrowheads="1"/>
                        </p:cNvSpPr>
                        <p:nvPr/>
                      </p:nvSpPr>
                      <p:spPr bwMode="auto">
                        <a:xfrm>
                          <a:off x="6349" y="84882"/>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9</a:t>
                          </a:r>
                        </a:p>
                      </p:txBody>
                    </p:sp>
                    <p:sp>
                      <p:nvSpPr>
                        <p:cNvPr id="127705" name="Rectangle 729"/>
                        <p:cNvSpPr>
                          <a:spLocks noChangeArrowheads="1"/>
                        </p:cNvSpPr>
                        <p:nvPr/>
                      </p:nvSpPr>
                      <p:spPr bwMode="auto">
                        <a:xfrm>
                          <a:off x="6349" y="84882"/>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708" name="Group 732"/>
                      <p:cNvGrpSpPr>
                        <a:grpSpLocks/>
                      </p:cNvGrpSpPr>
                      <p:nvPr/>
                    </p:nvGrpSpPr>
                    <p:grpSpPr bwMode="auto">
                      <a:xfrm>
                        <a:off x="0" y="85170"/>
                        <a:ext cx="2566" cy="288"/>
                        <a:chOff x="0" y="85170"/>
                        <a:chExt cx="2566" cy="288"/>
                      </a:xfrm>
                    </p:grpSpPr>
                    <p:sp>
                      <p:nvSpPr>
                        <p:cNvPr id="127581" name="Rectangle 605"/>
                        <p:cNvSpPr>
                          <a:spLocks noChangeArrowheads="1"/>
                        </p:cNvSpPr>
                        <p:nvPr/>
                      </p:nvSpPr>
                      <p:spPr bwMode="auto">
                        <a:xfrm>
                          <a:off x="0" y="85170"/>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1997</a:t>
                          </a:r>
                        </a:p>
                      </p:txBody>
                    </p:sp>
                    <p:sp>
                      <p:nvSpPr>
                        <p:cNvPr id="127707" name="Rectangle 731"/>
                        <p:cNvSpPr>
                          <a:spLocks noChangeArrowheads="1"/>
                        </p:cNvSpPr>
                        <p:nvPr/>
                      </p:nvSpPr>
                      <p:spPr bwMode="auto">
                        <a:xfrm>
                          <a:off x="0" y="85170"/>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710" name="Group 734"/>
                      <p:cNvGrpSpPr>
                        <a:grpSpLocks/>
                      </p:cNvGrpSpPr>
                      <p:nvPr/>
                    </p:nvGrpSpPr>
                    <p:grpSpPr bwMode="auto">
                      <a:xfrm>
                        <a:off x="2566" y="85170"/>
                        <a:ext cx="1851" cy="288"/>
                        <a:chOff x="2566" y="85170"/>
                        <a:chExt cx="1851" cy="288"/>
                      </a:xfrm>
                    </p:grpSpPr>
                    <p:sp>
                      <p:nvSpPr>
                        <p:cNvPr id="127582" name="Rectangle 606"/>
                        <p:cNvSpPr>
                          <a:spLocks noChangeArrowheads="1"/>
                        </p:cNvSpPr>
                        <p:nvPr/>
                      </p:nvSpPr>
                      <p:spPr bwMode="auto">
                        <a:xfrm>
                          <a:off x="2566" y="85170"/>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906</a:t>
                          </a:r>
                        </a:p>
                      </p:txBody>
                    </p:sp>
                    <p:sp>
                      <p:nvSpPr>
                        <p:cNvPr id="127709" name="Rectangle 733"/>
                        <p:cNvSpPr>
                          <a:spLocks noChangeArrowheads="1"/>
                        </p:cNvSpPr>
                        <p:nvPr/>
                      </p:nvSpPr>
                      <p:spPr bwMode="auto">
                        <a:xfrm>
                          <a:off x="2566" y="85170"/>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712" name="Group 736"/>
                      <p:cNvGrpSpPr>
                        <a:grpSpLocks/>
                      </p:cNvGrpSpPr>
                      <p:nvPr/>
                    </p:nvGrpSpPr>
                    <p:grpSpPr bwMode="auto">
                      <a:xfrm>
                        <a:off x="4417" y="85170"/>
                        <a:ext cx="1932" cy="288"/>
                        <a:chOff x="4417" y="85170"/>
                        <a:chExt cx="1932" cy="288"/>
                      </a:xfrm>
                    </p:grpSpPr>
                    <p:sp>
                      <p:nvSpPr>
                        <p:cNvPr id="127583" name="Rectangle 607"/>
                        <p:cNvSpPr>
                          <a:spLocks noChangeArrowheads="1"/>
                        </p:cNvSpPr>
                        <p:nvPr/>
                      </p:nvSpPr>
                      <p:spPr bwMode="auto">
                        <a:xfrm>
                          <a:off x="4417" y="85170"/>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86</a:t>
                          </a:r>
                        </a:p>
                      </p:txBody>
                    </p:sp>
                    <p:sp>
                      <p:nvSpPr>
                        <p:cNvPr id="127711" name="Rectangle 735"/>
                        <p:cNvSpPr>
                          <a:spLocks noChangeArrowheads="1"/>
                        </p:cNvSpPr>
                        <p:nvPr/>
                      </p:nvSpPr>
                      <p:spPr bwMode="auto">
                        <a:xfrm>
                          <a:off x="4417" y="85170"/>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714" name="Group 738"/>
                      <p:cNvGrpSpPr>
                        <a:grpSpLocks/>
                      </p:cNvGrpSpPr>
                      <p:nvPr/>
                    </p:nvGrpSpPr>
                    <p:grpSpPr bwMode="auto">
                      <a:xfrm>
                        <a:off x="6349" y="85170"/>
                        <a:ext cx="1742" cy="288"/>
                        <a:chOff x="6349" y="85170"/>
                        <a:chExt cx="1742" cy="288"/>
                      </a:xfrm>
                    </p:grpSpPr>
                    <p:sp>
                      <p:nvSpPr>
                        <p:cNvPr id="127584" name="Rectangle 608"/>
                        <p:cNvSpPr>
                          <a:spLocks noChangeArrowheads="1"/>
                        </p:cNvSpPr>
                        <p:nvPr/>
                      </p:nvSpPr>
                      <p:spPr bwMode="auto">
                        <a:xfrm>
                          <a:off x="6349" y="85170"/>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17</a:t>
                          </a:r>
                        </a:p>
                      </p:txBody>
                    </p:sp>
                    <p:sp>
                      <p:nvSpPr>
                        <p:cNvPr id="127713" name="Rectangle 737"/>
                        <p:cNvSpPr>
                          <a:spLocks noChangeArrowheads="1"/>
                        </p:cNvSpPr>
                        <p:nvPr/>
                      </p:nvSpPr>
                      <p:spPr bwMode="auto">
                        <a:xfrm>
                          <a:off x="6349" y="85170"/>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716" name="Group 740"/>
                      <p:cNvGrpSpPr>
                        <a:grpSpLocks/>
                      </p:cNvGrpSpPr>
                      <p:nvPr/>
                    </p:nvGrpSpPr>
                    <p:grpSpPr bwMode="auto">
                      <a:xfrm>
                        <a:off x="0" y="85458"/>
                        <a:ext cx="2566" cy="288"/>
                        <a:chOff x="0" y="85458"/>
                        <a:chExt cx="2566" cy="288"/>
                      </a:xfrm>
                    </p:grpSpPr>
                    <p:sp>
                      <p:nvSpPr>
                        <p:cNvPr id="127585" name="Rectangle 609"/>
                        <p:cNvSpPr>
                          <a:spLocks noChangeArrowheads="1"/>
                        </p:cNvSpPr>
                        <p:nvPr/>
                      </p:nvSpPr>
                      <p:spPr bwMode="auto">
                        <a:xfrm>
                          <a:off x="0" y="85458"/>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1996</a:t>
                          </a:r>
                        </a:p>
                      </p:txBody>
                    </p:sp>
                    <p:sp>
                      <p:nvSpPr>
                        <p:cNvPr id="127715" name="Rectangle 739"/>
                        <p:cNvSpPr>
                          <a:spLocks noChangeArrowheads="1"/>
                        </p:cNvSpPr>
                        <p:nvPr/>
                      </p:nvSpPr>
                      <p:spPr bwMode="auto">
                        <a:xfrm>
                          <a:off x="0" y="85458"/>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718" name="Group 742"/>
                      <p:cNvGrpSpPr>
                        <a:grpSpLocks/>
                      </p:cNvGrpSpPr>
                      <p:nvPr/>
                    </p:nvGrpSpPr>
                    <p:grpSpPr bwMode="auto">
                      <a:xfrm>
                        <a:off x="2566" y="85458"/>
                        <a:ext cx="1851" cy="288"/>
                        <a:chOff x="2566" y="85458"/>
                        <a:chExt cx="1851" cy="288"/>
                      </a:xfrm>
                    </p:grpSpPr>
                    <p:sp>
                      <p:nvSpPr>
                        <p:cNvPr id="127586" name="Rectangle 610"/>
                        <p:cNvSpPr>
                          <a:spLocks noChangeArrowheads="1"/>
                        </p:cNvSpPr>
                        <p:nvPr/>
                      </p:nvSpPr>
                      <p:spPr bwMode="auto">
                        <a:xfrm>
                          <a:off x="2566" y="85458"/>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916</a:t>
                          </a:r>
                        </a:p>
                      </p:txBody>
                    </p:sp>
                    <p:sp>
                      <p:nvSpPr>
                        <p:cNvPr id="127717" name="Rectangle 741"/>
                        <p:cNvSpPr>
                          <a:spLocks noChangeArrowheads="1"/>
                        </p:cNvSpPr>
                        <p:nvPr/>
                      </p:nvSpPr>
                      <p:spPr bwMode="auto">
                        <a:xfrm>
                          <a:off x="2566" y="85458"/>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720" name="Group 744"/>
                      <p:cNvGrpSpPr>
                        <a:grpSpLocks/>
                      </p:cNvGrpSpPr>
                      <p:nvPr/>
                    </p:nvGrpSpPr>
                    <p:grpSpPr bwMode="auto">
                      <a:xfrm>
                        <a:off x="4417" y="85458"/>
                        <a:ext cx="1932" cy="288"/>
                        <a:chOff x="4417" y="85458"/>
                        <a:chExt cx="1932" cy="288"/>
                      </a:xfrm>
                    </p:grpSpPr>
                    <p:sp>
                      <p:nvSpPr>
                        <p:cNvPr id="127587" name="Rectangle 611"/>
                        <p:cNvSpPr>
                          <a:spLocks noChangeArrowheads="1"/>
                        </p:cNvSpPr>
                        <p:nvPr/>
                      </p:nvSpPr>
                      <p:spPr bwMode="auto">
                        <a:xfrm>
                          <a:off x="4417" y="85458"/>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99</a:t>
                          </a:r>
                        </a:p>
                      </p:txBody>
                    </p:sp>
                    <p:sp>
                      <p:nvSpPr>
                        <p:cNvPr id="127719" name="Rectangle 743"/>
                        <p:cNvSpPr>
                          <a:spLocks noChangeArrowheads="1"/>
                        </p:cNvSpPr>
                        <p:nvPr/>
                      </p:nvSpPr>
                      <p:spPr bwMode="auto">
                        <a:xfrm>
                          <a:off x="4417" y="85458"/>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722" name="Group 746"/>
                      <p:cNvGrpSpPr>
                        <a:grpSpLocks/>
                      </p:cNvGrpSpPr>
                      <p:nvPr/>
                    </p:nvGrpSpPr>
                    <p:grpSpPr bwMode="auto">
                      <a:xfrm>
                        <a:off x="6349" y="85458"/>
                        <a:ext cx="1742" cy="288"/>
                        <a:chOff x="6349" y="85458"/>
                        <a:chExt cx="1742" cy="288"/>
                      </a:xfrm>
                    </p:grpSpPr>
                    <p:sp>
                      <p:nvSpPr>
                        <p:cNvPr id="127588" name="Rectangle 612"/>
                        <p:cNvSpPr>
                          <a:spLocks noChangeArrowheads="1"/>
                        </p:cNvSpPr>
                        <p:nvPr/>
                      </p:nvSpPr>
                      <p:spPr bwMode="auto">
                        <a:xfrm>
                          <a:off x="6349" y="85458"/>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19</a:t>
                          </a:r>
                        </a:p>
                      </p:txBody>
                    </p:sp>
                    <p:sp>
                      <p:nvSpPr>
                        <p:cNvPr id="127721" name="Rectangle 745"/>
                        <p:cNvSpPr>
                          <a:spLocks noChangeArrowheads="1"/>
                        </p:cNvSpPr>
                        <p:nvPr/>
                      </p:nvSpPr>
                      <p:spPr bwMode="auto">
                        <a:xfrm>
                          <a:off x="6349" y="85458"/>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724" name="Group 748"/>
                      <p:cNvGrpSpPr>
                        <a:grpSpLocks/>
                      </p:cNvGrpSpPr>
                      <p:nvPr/>
                    </p:nvGrpSpPr>
                    <p:grpSpPr bwMode="auto">
                      <a:xfrm>
                        <a:off x="0" y="85746"/>
                        <a:ext cx="2566" cy="288"/>
                        <a:chOff x="0" y="85746"/>
                        <a:chExt cx="2566" cy="288"/>
                      </a:xfrm>
                    </p:grpSpPr>
                    <p:sp>
                      <p:nvSpPr>
                        <p:cNvPr id="127589" name="Rectangle 613"/>
                        <p:cNvSpPr>
                          <a:spLocks noChangeArrowheads="1"/>
                        </p:cNvSpPr>
                        <p:nvPr/>
                      </p:nvSpPr>
                      <p:spPr bwMode="auto">
                        <a:xfrm>
                          <a:off x="0" y="85746"/>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1995</a:t>
                          </a:r>
                        </a:p>
                      </p:txBody>
                    </p:sp>
                    <p:sp>
                      <p:nvSpPr>
                        <p:cNvPr id="127723" name="Rectangle 747"/>
                        <p:cNvSpPr>
                          <a:spLocks noChangeArrowheads="1"/>
                        </p:cNvSpPr>
                        <p:nvPr/>
                      </p:nvSpPr>
                      <p:spPr bwMode="auto">
                        <a:xfrm>
                          <a:off x="0" y="85746"/>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726" name="Group 750"/>
                      <p:cNvGrpSpPr>
                        <a:grpSpLocks/>
                      </p:cNvGrpSpPr>
                      <p:nvPr/>
                    </p:nvGrpSpPr>
                    <p:grpSpPr bwMode="auto">
                      <a:xfrm>
                        <a:off x="2566" y="85746"/>
                        <a:ext cx="1851" cy="288"/>
                        <a:chOff x="2566" y="85746"/>
                        <a:chExt cx="1851" cy="288"/>
                      </a:xfrm>
                    </p:grpSpPr>
                    <p:sp>
                      <p:nvSpPr>
                        <p:cNvPr id="127590" name="Rectangle 614"/>
                        <p:cNvSpPr>
                          <a:spLocks noChangeArrowheads="1"/>
                        </p:cNvSpPr>
                        <p:nvPr/>
                      </p:nvSpPr>
                      <p:spPr bwMode="auto">
                        <a:xfrm>
                          <a:off x="2566" y="85746"/>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930</a:t>
                          </a:r>
                        </a:p>
                      </p:txBody>
                    </p:sp>
                    <p:sp>
                      <p:nvSpPr>
                        <p:cNvPr id="127725" name="Rectangle 749"/>
                        <p:cNvSpPr>
                          <a:spLocks noChangeArrowheads="1"/>
                        </p:cNvSpPr>
                        <p:nvPr/>
                      </p:nvSpPr>
                      <p:spPr bwMode="auto">
                        <a:xfrm>
                          <a:off x="2566" y="85746"/>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728" name="Group 752"/>
                      <p:cNvGrpSpPr>
                        <a:grpSpLocks/>
                      </p:cNvGrpSpPr>
                      <p:nvPr/>
                    </p:nvGrpSpPr>
                    <p:grpSpPr bwMode="auto">
                      <a:xfrm>
                        <a:off x="4417" y="85746"/>
                        <a:ext cx="1932" cy="288"/>
                        <a:chOff x="4417" y="85746"/>
                        <a:chExt cx="1932" cy="288"/>
                      </a:xfrm>
                    </p:grpSpPr>
                    <p:sp>
                      <p:nvSpPr>
                        <p:cNvPr id="127591" name="Rectangle 615"/>
                        <p:cNvSpPr>
                          <a:spLocks noChangeArrowheads="1"/>
                        </p:cNvSpPr>
                        <p:nvPr/>
                      </p:nvSpPr>
                      <p:spPr bwMode="auto">
                        <a:xfrm>
                          <a:off x="4417" y="85746"/>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122</a:t>
                          </a:r>
                        </a:p>
                      </p:txBody>
                    </p:sp>
                    <p:sp>
                      <p:nvSpPr>
                        <p:cNvPr id="127727" name="Rectangle 751"/>
                        <p:cNvSpPr>
                          <a:spLocks noChangeArrowheads="1"/>
                        </p:cNvSpPr>
                        <p:nvPr/>
                      </p:nvSpPr>
                      <p:spPr bwMode="auto">
                        <a:xfrm>
                          <a:off x="4417" y="85746"/>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730" name="Group 754"/>
                      <p:cNvGrpSpPr>
                        <a:grpSpLocks/>
                      </p:cNvGrpSpPr>
                      <p:nvPr/>
                    </p:nvGrpSpPr>
                    <p:grpSpPr bwMode="auto">
                      <a:xfrm>
                        <a:off x="6349" y="85746"/>
                        <a:ext cx="1742" cy="288"/>
                        <a:chOff x="6349" y="85746"/>
                        <a:chExt cx="1742" cy="288"/>
                      </a:xfrm>
                    </p:grpSpPr>
                    <p:sp>
                      <p:nvSpPr>
                        <p:cNvPr id="127592" name="Rectangle 616"/>
                        <p:cNvSpPr>
                          <a:spLocks noChangeArrowheads="1"/>
                        </p:cNvSpPr>
                        <p:nvPr/>
                      </p:nvSpPr>
                      <p:spPr bwMode="auto">
                        <a:xfrm>
                          <a:off x="6349" y="85746"/>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12</a:t>
                          </a:r>
                        </a:p>
                      </p:txBody>
                    </p:sp>
                    <p:sp>
                      <p:nvSpPr>
                        <p:cNvPr id="127729" name="Rectangle 753"/>
                        <p:cNvSpPr>
                          <a:spLocks noChangeArrowheads="1"/>
                        </p:cNvSpPr>
                        <p:nvPr/>
                      </p:nvSpPr>
                      <p:spPr bwMode="auto">
                        <a:xfrm>
                          <a:off x="6349" y="85746"/>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732" name="Group 756"/>
                      <p:cNvGrpSpPr>
                        <a:grpSpLocks/>
                      </p:cNvGrpSpPr>
                      <p:nvPr/>
                    </p:nvGrpSpPr>
                    <p:grpSpPr bwMode="auto">
                      <a:xfrm>
                        <a:off x="0" y="86034"/>
                        <a:ext cx="2566" cy="288"/>
                        <a:chOff x="0" y="86034"/>
                        <a:chExt cx="2566" cy="288"/>
                      </a:xfrm>
                    </p:grpSpPr>
                    <p:sp>
                      <p:nvSpPr>
                        <p:cNvPr id="127593" name="Rectangle 617"/>
                        <p:cNvSpPr>
                          <a:spLocks noChangeArrowheads="1"/>
                        </p:cNvSpPr>
                        <p:nvPr/>
                      </p:nvSpPr>
                      <p:spPr bwMode="auto">
                        <a:xfrm>
                          <a:off x="0" y="86034"/>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1990</a:t>
                          </a:r>
                        </a:p>
                      </p:txBody>
                    </p:sp>
                    <p:sp>
                      <p:nvSpPr>
                        <p:cNvPr id="127731" name="Rectangle 755"/>
                        <p:cNvSpPr>
                          <a:spLocks noChangeArrowheads="1"/>
                        </p:cNvSpPr>
                        <p:nvPr/>
                      </p:nvSpPr>
                      <p:spPr bwMode="auto">
                        <a:xfrm>
                          <a:off x="0" y="86034"/>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734" name="Group 758"/>
                      <p:cNvGrpSpPr>
                        <a:grpSpLocks/>
                      </p:cNvGrpSpPr>
                      <p:nvPr/>
                    </p:nvGrpSpPr>
                    <p:grpSpPr bwMode="auto">
                      <a:xfrm>
                        <a:off x="2566" y="86034"/>
                        <a:ext cx="1851" cy="288"/>
                        <a:chOff x="2566" y="86034"/>
                        <a:chExt cx="1851" cy="288"/>
                      </a:xfrm>
                    </p:grpSpPr>
                    <p:sp>
                      <p:nvSpPr>
                        <p:cNvPr id="127594" name="Rectangle 618"/>
                        <p:cNvSpPr>
                          <a:spLocks noChangeArrowheads="1"/>
                        </p:cNvSpPr>
                        <p:nvPr/>
                      </p:nvSpPr>
                      <p:spPr bwMode="auto">
                        <a:xfrm>
                          <a:off x="2566" y="86034"/>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1 308</a:t>
                          </a:r>
                        </a:p>
                      </p:txBody>
                    </p:sp>
                    <p:sp>
                      <p:nvSpPr>
                        <p:cNvPr id="127733" name="Rectangle 757"/>
                        <p:cNvSpPr>
                          <a:spLocks noChangeArrowheads="1"/>
                        </p:cNvSpPr>
                        <p:nvPr/>
                      </p:nvSpPr>
                      <p:spPr bwMode="auto">
                        <a:xfrm>
                          <a:off x="2566" y="86034"/>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736" name="Group 760"/>
                      <p:cNvGrpSpPr>
                        <a:grpSpLocks/>
                      </p:cNvGrpSpPr>
                      <p:nvPr/>
                    </p:nvGrpSpPr>
                    <p:grpSpPr bwMode="auto">
                      <a:xfrm>
                        <a:off x="4417" y="86034"/>
                        <a:ext cx="1932" cy="288"/>
                        <a:chOff x="4417" y="86034"/>
                        <a:chExt cx="1932" cy="288"/>
                      </a:xfrm>
                    </p:grpSpPr>
                    <p:sp>
                      <p:nvSpPr>
                        <p:cNvPr id="127595" name="Rectangle 619"/>
                        <p:cNvSpPr>
                          <a:spLocks noChangeArrowheads="1"/>
                        </p:cNvSpPr>
                        <p:nvPr/>
                      </p:nvSpPr>
                      <p:spPr bwMode="auto">
                        <a:xfrm>
                          <a:off x="4417" y="86034"/>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177</a:t>
                          </a:r>
                        </a:p>
                      </p:txBody>
                    </p:sp>
                    <p:sp>
                      <p:nvSpPr>
                        <p:cNvPr id="127735" name="Rectangle 759"/>
                        <p:cNvSpPr>
                          <a:spLocks noChangeArrowheads="1"/>
                        </p:cNvSpPr>
                        <p:nvPr/>
                      </p:nvSpPr>
                      <p:spPr bwMode="auto">
                        <a:xfrm>
                          <a:off x="4417" y="86034"/>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738" name="Group 762"/>
                      <p:cNvGrpSpPr>
                        <a:grpSpLocks/>
                      </p:cNvGrpSpPr>
                      <p:nvPr/>
                    </p:nvGrpSpPr>
                    <p:grpSpPr bwMode="auto">
                      <a:xfrm>
                        <a:off x="6349" y="86034"/>
                        <a:ext cx="1742" cy="288"/>
                        <a:chOff x="6349" y="86034"/>
                        <a:chExt cx="1742" cy="288"/>
                      </a:xfrm>
                    </p:grpSpPr>
                    <p:sp>
                      <p:nvSpPr>
                        <p:cNvPr id="127596" name="Rectangle 620"/>
                        <p:cNvSpPr>
                          <a:spLocks noChangeArrowheads="1"/>
                        </p:cNvSpPr>
                        <p:nvPr/>
                      </p:nvSpPr>
                      <p:spPr bwMode="auto">
                        <a:xfrm>
                          <a:off x="6349" y="86034"/>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35</a:t>
                          </a:r>
                        </a:p>
                      </p:txBody>
                    </p:sp>
                    <p:sp>
                      <p:nvSpPr>
                        <p:cNvPr id="127737" name="Rectangle 761"/>
                        <p:cNvSpPr>
                          <a:spLocks noChangeArrowheads="1"/>
                        </p:cNvSpPr>
                        <p:nvPr/>
                      </p:nvSpPr>
                      <p:spPr bwMode="auto">
                        <a:xfrm>
                          <a:off x="6349" y="86034"/>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740" name="Group 764"/>
                      <p:cNvGrpSpPr>
                        <a:grpSpLocks/>
                      </p:cNvGrpSpPr>
                      <p:nvPr/>
                    </p:nvGrpSpPr>
                    <p:grpSpPr bwMode="auto">
                      <a:xfrm>
                        <a:off x="0" y="86322"/>
                        <a:ext cx="2566" cy="288"/>
                        <a:chOff x="0" y="86322"/>
                        <a:chExt cx="2566" cy="288"/>
                      </a:xfrm>
                    </p:grpSpPr>
                    <p:sp>
                      <p:nvSpPr>
                        <p:cNvPr id="127597" name="Rectangle 621"/>
                        <p:cNvSpPr>
                          <a:spLocks noChangeArrowheads="1"/>
                        </p:cNvSpPr>
                        <p:nvPr/>
                      </p:nvSpPr>
                      <p:spPr bwMode="auto">
                        <a:xfrm>
                          <a:off x="0" y="86322"/>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1985</a:t>
                          </a:r>
                        </a:p>
                      </p:txBody>
                    </p:sp>
                    <p:sp>
                      <p:nvSpPr>
                        <p:cNvPr id="127739" name="Rectangle 763"/>
                        <p:cNvSpPr>
                          <a:spLocks noChangeArrowheads="1"/>
                        </p:cNvSpPr>
                        <p:nvPr/>
                      </p:nvSpPr>
                      <p:spPr bwMode="auto">
                        <a:xfrm>
                          <a:off x="0" y="86322"/>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742" name="Group 766"/>
                      <p:cNvGrpSpPr>
                        <a:grpSpLocks/>
                      </p:cNvGrpSpPr>
                      <p:nvPr/>
                    </p:nvGrpSpPr>
                    <p:grpSpPr bwMode="auto">
                      <a:xfrm>
                        <a:off x="2566" y="86322"/>
                        <a:ext cx="1851" cy="288"/>
                        <a:chOff x="2566" y="86322"/>
                        <a:chExt cx="1851" cy="288"/>
                      </a:xfrm>
                    </p:grpSpPr>
                    <p:sp>
                      <p:nvSpPr>
                        <p:cNvPr id="127598" name="Rectangle 622"/>
                        <p:cNvSpPr>
                          <a:spLocks noChangeArrowheads="1"/>
                        </p:cNvSpPr>
                        <p:nvPr/>
                      </p:nvSpPr>
                      <p:spPr bwMode="auto">
                        <a:xfrm>
                          <a:off x="2566" y="86322"/>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1 306</a:t>
                          </a:r>
                        </a:p>
                      </p:txBody>
                    </p:sp>
                    <p:sp>
                      <p:nvSpPr>
                        <p:cNvPr id="127741" name="Rectangle 765"/>
                        <p:cNvSpPr>
                          <a:spLocks noChangeArrowheads="1"/>
                        </p:cNvSpPr>
                        <p:nvPr/>
                      </p:nvSpPr>
                      <p:spPr bwMode="auto">
                        <a:xfrm>
                          <a:off x="2566" y="86322"/>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744" name="Group 768"/>
                      <p:cNvGrpSpPr>
                        <a:grpSpLocks/>
                      </p:cNvGrpSpPr>
                      <p:nvPr/>
                    </p:nvGrpSpPr>
                    <p:grpSpPr bwMode="auto">
                      <a:xfrm>
                        <a:off x="4417" y="86322"/>
                        <a:ext cx="1932" cy="288"/>
                        <a:chOff x="4417" y="86322"/>
                        <a:chExt cx="1932" cy="288"/>
                      </a:xfrm>
                    </p:grpSpPr>
                    <p:sp>
                      <p:nvSpPr>
                        <p:cNvPr id="127599" name="Rectangle 623"/>
                        <p:cNvSpPr>
                          <a:spLocks noChangeArrowheads="1"/>
                        </p:cNvSpPr>
                        <p:nvPr/>
                      </p:nvSpPr>
                      <p:spPr bwMode="auto">
                        <a:xfrm>
                          <a:off x="4417" y="86322"/>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185</a:t>
                          </a:r>
                        </a:p>
                      </p:txBody>
                    </p:sp>
                    <p:sp>
                      <p:nvSpPr>
                        <p:cNvPr id="127743" name="Rectangle 767"/>
                        <p:cNvSpPr>
                          <a:spLocks noChangeArrowheads="1"/>
                        </p:cNvSpPr>
                        <p:nvPr/>
                      </p:nvSpPr>
                      <p:spPr bwMode="auto">
                        <a:xfrm>
                          <a:off x="4417" y="86322"/>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746" name="Group 770"/>
                      <p:cNvGrpSpPr>
                        <a:grpSpLocks/>
                      </p:cNvGrpSpPr>
                      <p:nvPr/>
                    </p:nvGrpSpPr>
                    <p:grpSpPr bwMode="auto">
                      <a:xfrm>
                        <a:off x="6349" y="86322"/>
                        <a:ext cx="1742" cy="288"/>
                        <a:chOff x="6349" y="86322"/>
                        <a:chExt cx="1742" cy="288"/>
                      </a:xfrm>
                    </p:grpSpPr>
                    <p:sp>
                      <p:nvSpPr>
                        <p:cNvPr id="127600" name="Rectangle 624"/>
                        <p:cNvSpPr>
                          <a:spLocks noChangeArrowheads="1"/>
                        </p:cNvSpPr>
                        <p:nvPr/>
                      </p:nvSpPr>
                      <p:spPr bwMode="auto">
                        <a:xfrm>
                          <a:off x="6349" y="86322"/>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42</a:t>
                          </a:r>
                        </a:p>
                      </p:txBody>
                    </p:sp>
                    <p:sp>
                      <p:nvSpPr>
                        <p:cNvPr id="127745" name="Rectangle 769"/>
                        <p:cNvSpPr>
                          <a:spLocks noChangeArrowheads="1"/>
                        </p:cNvSpPr>
                        <p:nvPr/>
                      </p:nvSpPr>
                      <p:spPr bwMode="auto">
                        <a:xfrm>
                          <a:off x="6349" y="86322"/>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748" name="Group 772"/>
                      <p:cNvGrpSpPr>
                        <a:grpSpLocks/>
                      </p:cNvGrpSpPr>
                      <p:nvPr/>
                    </p:nvGrpSpPr>
                    <p:grpSpPr bwMode="auto">
                      <a:xfrm>
                        <a:off x="0" y="86610"/>
                        <a:ext cx="2566" cy="288"/>
                        <a:chOff x="0" y="86610"/>
                        <a:chExt cx="2566" cy="288"/>
                      </a:xfrm>
                    </p:grpSpPr>
                    <p:sp>
                      <p:nvSpPr>
                        <p:cNvPr id="127601" name="Rectangle 625"/>
                        <p:cNvSpPr>
                          <a:spLocks noChangeArrowheads="1"/>
                        </p:cNvSpPr>
                        <p:nvPr/>
                      </p:nvSpPr>
                      <p:spPr bwMode="auto">
                        <a:xfrm>
                          <a:off x="0" y="86610"/>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1980</a:t>
                          </a:r>
                        </a:p>
                      </p:txBody>
                    </p:sp>
                    <p:sp>
                      <p:nvSpPr>
                        <p:cNvPr id="127747" name="Rectangle 771"/>
                        <p:cNvSpPr>
                          <a:spLocks noChangeArrowheads="1"/>
                        </p:cNvSpPr>
                        <p:nvPr/>
                      </p:nvSpPr>
                      <p:spPr bwMode="auto">
                        <a:xfrm>
                          <a:off x="0" y="86610"/>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750" name="Group 774"/>
                      <p:cNvGrpSpPr>
                        <a:grpSpLocks/>
                      </p:cNvGrpSpPr>
                      <p:nvPr/>
                    </p:nvGrpSpPr>
                    <p:grpSpPr bwMode="auto">
                      <a:xfrm>
                        <a:off x="2566" y="86610"/>
                        <a:ext cx="1851" cy="288"/>
                        <a:chOff x="2566" y="86610"/>
                        <a:chExt cx="1851" cy="288"/>
                      </a:xfrm>
                    </p:grpSpPr>
                    <p:sp>
                      <p:nvSpPr>
                        <p:cNvPr id="127602" name="Rectangle 626"/>
                        <p:cNvSpPr>
                          <a:spLocks noChangeArrowheads="1"/>
                        </p:cNvSpPr>
                        <p:nvPr/>
                      </p:nvSpPr>
                      <p:spPr bwMode="auto">
                        <a:xfrm>
                          <a:off x="2566" y="86610"/>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1 883</a:t>
                          </a:r>
                        </a:p>
                      </p:txBody>
                    </p:sp>
                    <p:sp>
                      <p:nvSpPr>
                        <p:cNvPr id="127749" name="Rectangle 773"/>
                        <p:cNvSpPr>
                          <a:spLocks noChangeArrowheads="1"/>
                        </p:cNvSpPr>
                        <p:nvPr/>
                      </p:nvSpPr>
                      <p:spPr bwMode="auto">
                        <a:xfrm>
                          <a:off x="2566" y="86610"/>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752" name="Group 776"/>
                      <p:cNvGrpSpPr>
                        <a:grpSpLocks/>
                      </p:cNvGrpSpPr>
                      <p:nvPr/>
                    </p:nvGrpSpPr>
                    <p:grpSpPr bwMode="auto">
                      <a:xfrm>
                        <a:off x="4417" y="86610"/>
                        <a:ext cx="1932" cy="288"/>
                        <a:chOff x="4417" y="86610"/>
                        <a:chExt cx="1932" cy="288"/>
                      </a:xfrm>
                    </p:grpSpPr>
                    <p:sp>
                      <p:nvSpPr>
                        <p:cNvPr id="127603" name="Rectangle 627"/>
                        <p:cNvSpPr>
                          <a:spLocks noChangeArrowheads="1"/>
                        </p:cNvSpPr>
                        <p:nvPr/>
                      </p:nvSpPr>
                      <p:spPr bwMode="auto">
                        <a:xfrm>
                          <a:off x="4417" y="86610"/>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247</a:t>
                          </a:r>
                        </a:p>
                      </p:txBody>
                    </p:sp>
                    <p:sp>
                      <p:nvSpPr>
                        <p:cNvPr id="127751" name="Rectangle 775"/>
                        <p:cNvSpPr>
                          <a:spLocks noChangeArrowheads="1"/>
                        </p:cNvSpPr>
                        <p:nvPr/>
                      </p:nvSpPr>
                      <p:spPr bwMode="auto">
                        <a:xfrm>
                          <a:off x="4417" y="86610"/>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754" name="Group 778"/>
                      <p:cNvGrpSpPr>
                        <a:grpSpLocks/>
                      </p:cNvGrpSpPr>
                      <p:nvPr/>
                    </p:nvGrpSpPr>
                    <p:grpSpPr bwMode="auto">
                      <a:xfrm>
                        <a:off x="6349" y="86610"/>
                        <a:ext cx="1742" cy="288"/>
                        <a:chOff x="6349" y="86610"/>
                        <a:chExt cx="1742" cy="288"/>
                      </a:xfrm>
                    </p:grpSpPr>
                    <p:sp>
                      <p:nvSpPr>
                        <p:cNvPr id="127604" name="Rectangle 628"/>
                        <p:cNvSpPr>
                          <a:spLocks noChangeArrowheads="1"/>
                        </p:cNvSpPr>
                        <p:nvPr/>
                      </p:nvSpPr>
                      <p:spPr bwMode="auto">
                        <a:xfrm>
                          <a:off x="6349" y="86610"/>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50</a:t>
                          </a:r>
                        </a:p>
                      </p:txBody>
                    </p:sp>
                    <p:sp>
                      <p:nvSpPr>
                        <p:cNvPr id="127753" name="Rectangle 777"/>
                        <p:cNvSpPr>
                          <a:spLocks noChangeArrowheads="1"/>
                        </p:cNvSpPr>
                        <p:nvPr/>
                      </p:nvSpPr>
                      <p:spPr bwMode="auto">
                        <a:xfrm>
                          <a:off x="6349" y="86610"/>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756" name="Group 780"/>
                      <p:cNvGrpSpPr>
                        <a:grpSpLocks/>
                      </p:cNvGrpSpPr>
                      <p:nvPr/>
                    </p:nvGrpSpPr>
                    <p:grpSpPr bwMode="auto">
                      <a:xfrm>
                        <a:off x="0" y="86898"/>
                        <a:ext cx="2566" cy="288"/>
                        <a:chOff x="0" y="86898"/>
                        <a:chExt cx="2566" cy="288"/>
                      </a:xfrm>
                    </p:grpSpPr>
                    <p:sp>
                      <p:nvSpPr>
                        <p:cNvPr id="127605" name="Rectangle 629"/>
                        <p:cNvSpPr>
                          <a:spLocks noChangeArrowheads="1"/>
                        </p:cNvSpPr>
                        <p:nvPr/>
                      </p:nvSpPr>
                      <p:spPr bwMode="auto">
                        <a:xfrm>
                          <a:off x="0" y="86898"/>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1975</a:t>
                          </a:r>
                        </a:p>
                      </p:txBody>
                    </p:sp>
                    <p:sp>
                      <p:nvSpPr>
                        <p:cNvPr id="127755" name="Rectangle 779"/>
                        <p:cNvSpPr>
                          <a:spLocks noChangeArrowheads="1"/>
                        </p:cNvSpPr>
                        <p:nvPr/>
                      </p:nvSpPr>
                      <p:spPr bwMode="auto">
                        <a:xfrm>
                          <a:off x="0" y="86898"/>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758" name="Group 782"/>
                      <p:cNvGrpSpPr>
                        <a:grpSpLocks/>
                      </p:cNvGrpSpPr>
                      <p:nvPr/>
                    </p:nvGrpSpPr>
                    <p:grpSpPr bwMode="auto">
                      <a:xfrm>
                        <a:off x="2566" y="86898"/>
                        <a:ext cx="1851" cy="288"/>
                        <a:chOff x="2566" y="86898"/>
                        <a:chExt cx="1851" cy="288"/>
                      </a:xfrm>
                    </p:grpSpPr>
                    <p:sp>
                      <p:nvSpPr>
                        <p:cNvPr id="127606" name="Rectangle 630"/>
                        <p:cNvSpPr>
                          <a:spLocks noChangeArrowheads="1"/>
                        </p:cNvSpPr>
                        <p:nvPr/>
                      </p:nvSpPr>
                      <p:spPr bwMode="auto">
                        <a:xfrm>
                          <a:off x="2566" y="86898"/>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2 793</a:t>
                          </a:r>
                        </a:p>
                      </p:txBody>
                    </p:sp>
                    <p:sp>
                      <p:nvSpPr>
                        <p:cNvPr id="127757" name="Rectangle 781"/>
                        <p:cNvSpPr>
                          <a:spLocks noChangeArrowheads="1"/>
                        </p:cNvSpPr>
                        <p:nvPr/>
                      </p:nvSpPr>
                      <p:spPr bwMode="auto">
                        <a:xfrm>
                          <a:off x="2566" y="86898"/>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760" name="Group 784"/>
                      <p:cNvGrpSpPr>
                        <a:grpSpLocks/>
                      </p:cNvGrpSpPr>
                      <p:nvPr/>
                    </p:nvGrpSpPr>
                    <p:grpSpPr bwMode="auto">
                      <a:xfrm>
                        <a:off x="4417" y="86898"/>
                        <a:ext cx="1932" cy="288"/>
                        <a:chOff x="4417" y="86898"/>
                        <a:chExt cx="1932" cy="288"/>
                      </a:xfrm>
                    </p:grpSpPr>
                    <p:sp>
                      <p:nvSpPr>
                        <p:cNvPr id="127607" name="Rectangle 631"/>
                        <p:cNvSpPr>
                          <a:spLocks noChangeArrowheads="1"/>
                        </p:cNvSpPr>
                        <p:nvPr/>
                      </p:nvSpPr>
                      <p:spPr bwMode="auto">
                        <a:xfrm>
                          <a:off x="4417" y="86898"/>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360</a:t>
                          </a:r>
                        </a:p>
                      </p:txBody>
                    </p:sp>
                    <p:sp>
                      <p:nvSpPr>
                        <p:cNvPr id="127759" name="Rectangle 783"/>
                        <p:cNvSpPr>
                          <a:spLocks noChangeArrowheads="1"/>
                        </p:cNvSpPr>
                        <p:nvPr/>
                      </p:nvSpPr>
                      <p:spPr bwMode="auto">
                        <a:xfrm>
                          <a:off x="4417" y="86898"/>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127762" name="Group 786"/>
                      <p:cNvGrpSpPr>
                        <a:grpSpLocks/>
                      </p:cNvGrpSpPr>
                      <p:nvPr/>
                    </p:nvGrpSpPr>
                    <p:grpSpPr bwMode="auto">
                      <a:xfrm>
                        <a:off x="6349" y="86898"/>
                        <a:ext cx="1742" cy="288"/>
                        <a:chOff x="6349" y="86898"/>
                        <a:chExt cx="1742" cy="288"/>
                      </a:xfrm>
                    </p:grpSpPr>
                    <p:sp>
                      <p:nvSpPr>
                        <p:cNvPr id="127608" name="Rectangle 632"/>
                        <p:cNvSpPr>
                          <a:spLocks noChangeArrowheads="1"/>
                        </p:cNvSpPr>
                        <p:nvPr/>
                      </p:nvSpPr>
                      <p:spPr bwMode="auto">
                        <a:xfrm>
                          <a:off x="6349" y="86898"/>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67</a:t>
                          </a:r>
                        </a:p>
                      </p:txBody>
                    </p:sp>
                    <p:sp>
                      <p:nvSpPr>
                        <p:cNvPr id="127761" name="Rectangle 785"/>
                        <p:cNvSpPr>
                          <a:spLocks noChangeArrowheads="1"/>
                        </p:cNvSpPr>
                        <p:nvPr/>
                      </p:nvSpPr>
                      <p:spPr bwMode="auto">
                        <a:xfrm>
                          <a:off x="6349" y="86898"/>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sp>
                  <p:nvSpPr>
                    <p:cNvPr id="127764" name="Rectangle 788"/>
                    <p:cNvSpPr>
                      <a:spLocks noChangeArrowheads="1"/>
                    </p:cNvSpPr>
                    <p:nvPr/>
                  </p:nvSpPr>
                  <p:spPr bwMode="auto">
                    <a:xfrm>
                      <a:off x="-2" y="81424"/>
                      <a:ext cx="8096" cy="5764"/>
                    </a:xfrm>
                    <a:prstGeom prst="rect">
                      <a:avLst/>
                    </a:prstGeom>
                    <a:noFill/>
                    <a:ln w="635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sp>
                <p:nvSpPr>
                  <p:cNvPr id="127766" name="Rectangle 790"/>
                  <p:cNvSpPr>
                    <a:spLocks noChangeArrowheads="1"/>
                  </p:cNvSpPr>
                  <p:nvPr/>
                </p:nvSpPr>
                <p:spPr bwMode="auto">
                  <a:xfrm>
                    <a:off x="0" y="87183"/>
                    <a:ext cx="4688" cy="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r>
                      <a:rPr lang="fr-FR" sz="2400">
                        <a:solidFill>
                          <a:srgbClr val="000000"/>
                        </a:solidFill>
                        <a:latin typeface="Times New Roman" pitchFamily="18" charset="0"/>
                      </a:rPr>
                      <a:t>AT-arrêt : accidents du travail avec arrêt</a:t>
                    </a:r>
                    <a:br>
                      <a:rPr lang="fr-FR" sz="2400">
                        <a:solidFill>
                          <a:srgbClr val="000000"/>
                        </a:solidFill>
                        <a:latin typeface="Times New Roman" pitchFamily="18" charset="0"/>
                      </a:rPr>
                    </a:br>
                    <a:r>
                      <a:rPr lang="fr-FR" sz="2400">
                        <a:solidFill>
                          <a:srgbClr val="000000"/>
                        </a:solidFill>
                        <a:latin typeface="Times New Roman" pitchFamily="18" charset="0"/>
                      </a:rPr>
                      <a:t>AT-IP : accidents ayant entraîné une incapacité permanente</a:t>
                    </a:r>
                    <a:br>
                      <a:rPr lang="fr-FR" sz="2400">
                        <a:solidFill>
                          <a:srgbClr val="000000"/>
                        </a:solidFill>
                        <a:latin typeface="Times New Roman" pitchFamily="18" charset="0"/>
                      </a:rPr>
                    </a:br>
                    <a:r>
                      <a:rPr lang="fr-FR" sz="2400">
                        <a:solidFill>
                          <a:srgbClr val="000000"/>
                        </a:solidFill>
                        <a:latin typeface="Times New Roman" pitchFamily="18" charset="0"/>
                      </a:rPr>
                      <a:t>(source CNAMTS)</a:t>
                    </a:r>
                  </a:p>
                </p:txBody>
              </p:sp>
            </p:grpSp>
            <p:grpSp>
              <p:nvGrpSpPr>
                <p:cNvPr id="127831" name="Group 855"/>
                <p:cNvGrpSpPr>
                  <a:grpSpLocks/>
                </p:cNvGrpSpPr>
                <p:nvPr/>
              </p:nvGrpSpPr>
              <p:grpSpPr bwMode="auto">
                <a:xfrm>
                  <a:off x="0" y="14438"/>
                  <a:ext cx="7117" cy="4722"/>
                  <a:chOff x="0" y="14438"/>
                  <a:chExt cx="7117" cy="4722"/>
                </a:xfrm>
              </p:grpSpPr>
              <p:sp>
                <p:nvSpPr>
                  <p:cNvPr id="127769" name="Rectangle 793"/>
                  <p:cNvSpPr>
                    <a:spLocks noChangeArrowheads="1"/>
                  </p:cNvSpPr>
                  <p:nvPr/>
                </p:nvSpPr>
                <p:spPr bwMode="auto">
                  <a:xfrm>
                    <a:off x="0" y="14438"/>
                    <a:ext cx="711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Accidents d'origine électrique selon le CTN</a:t>
                    </a:r>
                  </a:p>
                </p:txBody>
              </p:sp>
              <p:sp>
                <p:nvSpPr>
                  <p:cNvPr id="127770" name="Rectangle 794"/>
                  <p:cNvSpPr>
                    <a:spLocks noChangeArrowheads="1"/>
                  </p:cNvSpPr>
                  <p:nvPr/>
                </p:nvSpPr>
                <p:spPr bwMode="auto">
                  <a:xfrm>
                    <a:off x="0" y="14726"/>
                    <a:ext cx="4217"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Comités techniques nationaux </a:t>
                    </a:r>
                  </a:p>
                </p:txBody>
              </p:sp>
              <p:sp>
                <p:nvSpPr>
                  <p:cNvPr id="127771" name="Rectangle 795"/>
                  <p:cNvSpPr>
                    <a:spLocks noChangeArrowheads="1"/>
                  </p:cNvSpPr>
                  <p:nvPr/>
                </p:nvSpPr>
                <p:spPr bwMode="auto">
                  <a:xfrm>
                    <a:off x="4217" y="14726"/>
                    <a:ext cx="935"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AT-arrêt </a:t>
                    </a:r>
                  </a:p>
                </p:txBody>
              </p:sp>
              <p:sp>
                <p:nvSpPr>
                  <p:cNvPr id="127772" name="Rectangle 796"/>
                  <p:cNvSpPr>
                    <a:spLocks noChangeArrowheads="1"/>
                  </p:cNvSpPr>
                  <p:nvPr/>
                </p:nvSpPr>
                <p:spPr bwMode="auto">
                  <a:xfrm>
                    <a:off x="5152" y="14726"/>
                    <a:ext cx="959"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AT - IP</a:t>
                    </a:r>
                  </a:p>
                </p:txBody>
              </p:sp>
              <p:sp>
                <p:nvSpPr>
                  <p:cNvPr id="127773" name="Rectangle 797"/>
                  <p:cNvSpPr>
                    <a:spLocks noChangeArrowheads="1"/>
                  </p:cNvSpPr>
                  <p:nvPr/>
                </p:nvSpPr>
                <p:spPr bwMode="auto">
                  <a:xfrm>
                    <a:off x="6111" y="14726"/>
                    <a:ext cx="1005"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Décès </a:t>
                    </a:r>
                  </a:p>
                </p:txBody>
              </p:sp>
              <p:sp>
                <p:nvSpPr>
                  <p:cNvPr id="127775" name="Rectangle 799"/>
                  <p:cNvSpPr>
                    <a:spLocks noChangeArrowheads="1"/>
                  </p:cNvSpPr>
                  <p:nvPr/>
                </p:nvSpPr>
                <p:spPr bwMode="auto">
                  <a:xfrm>
                    <a:off x="0" y="15244"/>
                    <a:ext cx="421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Métallurgie</a:t>
                    </a:r>
                  </a:p>
                </p:txBody>
              </p:sp>
              <p:sp>
                <p:nvSpPr>
                  <p:cNvPr id="127776" name="Rectangle 800"/>
                  <p:cNvSpPr>
                    <a:spLocks noChangeArrowheads="1"/>
                  </p:cNvSpPr>
                  <p:nvPr/>
                </p:nvSpPr>
                <p:spPr bwMode="auto">
                  <a:xfrm>
                    <a:off x="4217" y="15244"/>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133</a:t>
                    </a:r>
                  </a:p>
                </p:txBody>
              </p:sp>
              <p:sp>
                <p:nvSpPr>
                  <p:cNvPr id="127777" name="Rectangle 801"/>
                  <p:cNvSpPr>
                    <a:spLocks noChangeArrowheads="1"/>
                  </p:cNvSpPr>
                  <p:nvPr/>
                </p:nvSpPr>
                <p:spPr bwMode="auto">
                  <a:xfrm>
                    <a:off x="5152" y="15244"/>
                    <a:ext cx="95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11</a:t>
                    </a:r>
                  </a:p>
                </p:txBody>
              </p:sp>
              <p:sp>
                <p:nvSpPr>
                  <p:cNvPr id="127778" name="Rectangle 802"/>
                  <p:cNvSpPr>
                    <a:spLocks noChangeArrowheads="1"/>
                  </p:cNvSpPr>
                  <p:nvPr/>
                </p:nvSpPr>
                <p:spPr bwMode="auto">
                  <a:xfrm>
                    <a:off x="6111" y="15244"/>
                    <a:ext cx="100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a:t>
                    </a:r>
                  </a:p>
                </p:txBody>
              </p:sp>
              <p:sp>
                <p:nvSpPr>
                  <p:cNvPr id="127780" name="Rectangle 804"/>
                  <p:cNvSpPr>
                    <a:spLocks noChangeArrowheads="1"/>
                  </p:cNvSpPr>
                  <p:nvPr/>
                </p:nvSpPr>
                <p:spPr bwMode="auto">
                  <a:xfrm>
                    <a:off x="0" y="15532"/>
                    <a:ext cx="421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Bâtiment et travaux publics</a:t>
                    </a:r>
                  </a:p>
                </p:txBody>
              </p:sp>
              <p:sp>
                <p:nvSpPr>
                  <p:cNvPr id="127781" name="Rectangle 805"/>
                  <p:cNvSpPr>
                    <a:spLocks noChangeArrowheads="1"/>
                  </p:cNvSpPr>
                  <p:nvPr/>
                </p:nvSpPr>
                <p:spPr bwMode="auto">
                  <a:xfrm>
                    <a:off x="4217" y="15532"/>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234</a:t>
                    </a:r>
                  </a:p>
                </p:txBody>
              </p:sp>
              <p:sp>
                <p:nvSpPr>
                  <p:cNvPr id="127782" name="Rectangle 806"/>
                  <p:cNvSpPr>
                    <a:spLocks noChangeArrowheads="1"/>
                  </p:cNvSpPr>
                  <p:nvPr/>
                </p:nvSpPr>
                <p:spPr bwMode="auto">
                  <a:xfrm>
                    <a:off x="5152" y="15532"/>
                    <a:ext cx="95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37</a:t>
                    </a:r>
                  </a:p>
                </p:txBody>
              </p:sp>
              <p:sp>
                <p:nvSpPr>
                  <p:cNvPr id="127783" name="Rectangle 807"/>
                  <p:cNvSpPr>
                    <a:spLocks noChangeArrowheads="1"/>
                  </p:cNvSpPr>
                  <p:nvPr/>
                </p:nvSpPr>
                <p:spPr bwMode="auto">
                  <a:xfrm>
                    <a:off x="6111" y="15532"/>
                    <a:ext cx="100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4</a:t>
                    </a:r>
                  </a:p>
                </p:txBody>
              </p:sp>
              <p:sp>
                <p:nvSpPr>
                  <p:cNvPr id="127785" name="Rectangle 809"/>
                  <p:cNvSpPr>
                    <a:spLocks noChangeArrowheads="1"/>
                  </p:cNvSpPr>
                  <p:nvPr/>
                </p:nvSpPr>
                <p:spPr bwMode="auto">
                  <a:xfrm>
                    <a:off x="0" y="15820"/>
                    <a:ext cx="421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Transports, EGE, Livre, Communication</a:t>
                    </a:r>
                  </a:p>
                </p:txBody>
              </p:sp>
              <p:sp>
                <p:nvSpPr>
                  <p:cNvPr id="127786" name="Rectangle 810"/>
                  <p:cNvSpPr>
                    <a:spLocks noChangeArrowheads="1"/>
                  </p:cNvSpPr>
                  <p:nvPr/>
                </p:nvSpPr>
                <p:spPr bwMode="auto">
                  <a:xfrm>
                    <a:off x="4217" y="15820"/>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56</a:t>
                    </a:r>
                  </a:p>
                </p:txBody>
              </p:sp>
              <p:sp>
                <p:nvSpPr>
                  <p:cNvPr id="127787" name="Rectangle 811"/>
                  <p:cNvSpPr>
                    <a:spLocks noChangeArrowheads="1"/>
                  </p:cNvSpPr>
                  <p:nvPr/>
                </p:nvSpPr>
                <p:spPr bwMode="auto">
                  <a:xfrm>
                    <a:off x="5152" y="15820"/>
                    <a:ext cx="95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a:t>
                    </a:r>
                  </a:p>
                </p:txBody>
              </p:sp>
              <p:sp>
                <p:nvSpPr>
                  <p:cNvPr id="127788" name="Rectangle 812"/>
                  <p:cNvSpPr>
                    <a:spLocks noChangeArrowheads="1"/>
                  </p:cNvSpPr>
                  <p:nvPr/>
                </p:nvSpPr>
                <p:spPr bwMode="auto">
                  <a:xfrm>
                    <a:off x="6111" y="15820"/>
                    <a:ext cx="100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a:t>
                    </a:r>
                  </a:p>
                </p:txBody>
              </p:sp>
              <p:sp>
                <p:nvSpPr>
                  <p:cNvPr id="127790" name="Rectangle 814"/>
                  <p:cNvSpPr>
                    <a:spLocks noChangeArrowheads="1"/>
                  </p:cNvSpPr>
                  <p:nvPr/>
                </p:nvSpPr>
                <p:spPr bwMode="auto">
                  <a:xfrm>
                    <a:off x="0" y="16108"/>
                    <a:ext cx="421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Alimentation</a:t>
                    </a:r>
                  </a:p>
                </p:txBody>
              </p:sp>
              <p:sp>
                <p:nvSpPr>
                  <p:cNvPr id="127791" name="Rectangle 815"/>
                  <p:cNvSpPr>
                    <a:spLocks noChangeArrowheads="1"/>
                  </p:cNvSpPr>
                  <p:nvPr/>
                </p:nvSpPr>
                <p:spPr bwMode="auto">
                  <a:xfrm>
                    <a:off x="4217" y="16108"/>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85</a:t>
                    </a:r>
                  </a:p>
                </p:txBody>
              </p:sp>
              <p:sp>
                <p:nvSpPr>
                  <p:cNvPr id="127792" name="Rectangle 816"/>
                  <p:cNvSpPr>
                    <a:spLocks noChangeArrowheads="1"/>
                  </p:cNvSpPr>
                  <p:nvPr/>
                </p:nvSpPr>
                <p:spPr bwMode="auto">
                  <a:xfrm>
                    <a:off x="5152" y="16108"/>
                    <a:ext cx="95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7</a:t>
                    </a:r>
                  </a:p>
                </p:txBody>
              </p:sp>
              <p:sp>
                <p:nvSpPr>
                  <p:cNvPr id="127793" name="Rectangle 817"/>
                  <p:cNvSpPr>
                    <a:spLocks noChangeArrowheads="1"/>
                  </p:cNvSpPr>
                  <p:nvPr/>
                </p:nvSpPr>
                <p:spPr bwMode="auto">
                  <a:xfrm>
                    <a:off x="6111" y="16108"/>
                    <a:ext cx="100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a:t>
                    </a:r>
                  </a:p>
                </p:txBody>
              </p:sp>
              <p:sp>
                <p:nvSpPr>
                  <p:cNvPr id="127795" name="Rectangle 819"/>
                  <p:cNvSpPr>
                    <a:spLocks noChangeArrowheads="1"/>
                  </p:cNvSpPr>
                  <p:nvPr/>
                </p:nvSpPr>
                <p:spPr bwMode="auto">
                  <a:xfrm>
                    <a:off x="0" y="16396"/>
                    <a:ext cx="421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Chimie, Caoutchouc, Plasturgie</a:t>
                    </a:r>
                  </a:p>
                </p:txBody>
              </p:sp>
              <p:sp>
                <p:nvSpPr>
                  <p:cNvPr id="127796" name="Rectangle 820"/>
                  <p:cNvSpPr>
                    <a:spLocks noChangeArrowheads="1"/>
                  </p:cNvSpPr>
                  <p:nvPr/>
                </p:nvSpPr>
                <p:spPr bwMode="auto">
                  <a:xfrm>
                    <a:off x="4217" y="16396"/>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25</a:t>
                    </a:r>
                  </a:p>
                </p:txBody>
              </p:sp>
              <p:sp>
                <p:nvSpPr>
                  <p:cNvPr id="127797" name="Rectangle 821"/>
                  <p:cNvSpPr>
                    <a:spLocks noChangeArrowheads="1"/>
                  </p:cNvSpPr>
                  <p:nvPr/>
                </p:nvSpPr>
                <p:spPr bwMode="auto">
                  <a:xfrm>
                    <a:off x="5152" y="16396"/>
                    <a:ext cx="95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a:t>
                    </a:r>
                  </a:p>
                </p:txBody>
              </p:sp>
              <p:sp>
                <p:nvSpPr>
                  <p:cNvPr id="127798" name="Rectangle 822"/>
                  <p:cNvSpPr>
                    <a:spLocks noChangeArrowheads="1"/>
                  </p:cNvSpPr>
                  <p:nvPr/>
                </p:nvSpPr>
                <p:spPr bwMode="auto">
                  <a:xfrm>
                    <a:off x="6111" y="16396"/>
                    <a:ext cx="100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a:t>
                    </a:r>
                  </a:p>
                </p:txBody>
              </p:sp>
              <p:sp>
                <p:nvSpPr>
                  <p:cNvPr id="127800" name="Rectangle 824"/>
                  <p:cNvSpPr>
                    <a:spLocks noChangeArrowheads="1"/>
                  </p:cNvSpPr>
                  <p:nvPr/>
                </p:nvSpPr>
                <p:spPr bwMode="auto">
                  <a:xfrm>
                    <a:off x="0" y="16684"/>
                    <a:ext cx="4217"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Bois, Ameublement, Papier-carton, Textiles, Vêtement…</a:t>
                    </a:r>
                  </a:p>
                </p:txBody>
              </p:sp>
              <p:sp>
                <p:nvSpPr>
                  <p:cNvPr id="127801" name="Rectangle 825"/>
                  <p:cNvSpPr>
                    <a:spLocks noChangeArrowheads="1"/>
                  </p:cNvSpPr>
                  <p:nvPr/>
                </p:nvSpPr>
                <p:spPr bwMode="auto">
                  <a:xfrm>
                    <a:off x="4217" y="16684"/>
                    <a:ext cx="935"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28</a:t>
                    </a:r>
                  </a:p>
                </p:txBody>
              </p:sp>
              <p:sp>
                <p:nvSpPr>
                  <p:cNvPr id="127802" name="Rectangle 826"/>
                  <p:cNvSpPr>
                    <a:spLocks noChangeArrowheads="1"/>
                  </p:cNvSpPr>
                  <p:nvPr/>
                </p:nvSpPr>
                <p:spPr bwMode="auto">
                  <a:xfrm>
                    <a:off x="5152" y="16684"/>
                    <a:ext cx="959"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5</a:t>
                    </a:r>
                  </a:p>
                </p:txBody>
              </p:sp>
              <p:sp>
                <p:nvSpPr>
                  <p:cNvPr id="127803" name="Rectangle 827"/>
                  <p:cNvSpPr>
                    <a:spLocks noChangeArrowheads="1"/>
                  </p:cNvSpPr>
                  <p:nvPr/>
                </p:nvSpPr>
                <p:spPr bwMode="auto">
                  <a:xfrm>
                    <a:off x="6111" y="16684"/>
                    <a:ext cx="1005"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a:t>
                    </a:r>
                  </a:p>
                </p:txBody>
              </p:sp>
              <p:sp>
                <p:nvSpPr>
                  <p:cNvPr id="127805" name="Rectangle 829"/>
                  <p:cNvSpPr>
                    <a:spLocks noChangeArrowheads="1"/>
                  </p:cNvSpPr>
                  <p:nvPr/>
                </p:nvSpPr>
                <p:spPr bwMode="auto">
                  <a:xfrm>
                    <a:off x="0" y="17202"/>
                    <a:ext cx="421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Commerces non Alimentaires</a:t>
                    </a:r>
                  </a:p>
                </p:txBody>
              </p:sp>
              <p:sp>
                <p:nvSpPr>
                  <p:cNvPr id="127806" name="Rectangle 830"/>
                  <p:cNvSpPr>
                    <a:spLocks noChangeArrowheads="1"/>
                  </p:cNvSpPr>
                  <p:nvPr/>
                </p:nvSpPr>
                <p:spPr bwMode="auto">
                  <a:xfrm>
                    <a:off x="4217" y="17202"/>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54</a:t>
                    </a:r>
                  </a:p>
                </p:txBody>
              </p:sp>
              <p:sp>
                <p:nvSpPr>
                  <p:cNvPr id="127807" name="Rectangle 831"/>
                  <p:cNvSpPr>
                    <a:spLocks noChangeArrowheads="1"/>
                  </p:cNvSpPr>
                  <p:nvPr/>
                </p:nvSpPr>
                <p:spPr bwMode="auto">
                  <a:xfrm>
                    <a:off x="5152" y="17202"/>
                    <a:ext cx="95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5</a:t>
                    </a:r>
                  </a:p>
                </p:txBody>
              </p:sp>
              <p:sp>
                <p:nvSpPr>
                  <p:cNvPr id="127808" name="Rectangle 832"/>
                  <p:cNvSpPr>
                    <a:spLocks noChangeArrowheads="1"/>
                  </p:cNvSpPr>
                  <p:nvPr/>
                </p:nvSpPr>
                <p:spPr bwMode="auto">
                  <a:xfrm>
                    <a:off x="6111" y="17202"/>
                    <a:ext cx="100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a:t>
                    </a:r>
                  </a:p>
                </p:txBody>
              </p:sp>
              <p:sp>
                <p:nvSpPr>
                  <p:cNvPr id="127810" name="Rectangle 834"/>
                  <p:cNvSpPr>
                    <a:spLocks noChangeArrowheads="1"/>
                  </p:cNvSpPr>
                  <p:nvPr/>
                </p:nvSpPr>
                <p:spPr bwMode="auto">
                  <a:xfrm>
                    <a:off x="0" y="17490"/>
                    <a:ext cx="421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Activités de Services I</a:t>
                    </a:r>
                  </a:p>
                </p:txBody>
              </p:sp>
              <p:sp>
                <p:nvSpPr>
                  <p:cNvPr id="127811" name="Rectangle 835"/>
                  <p:cNvSpPr>
                    <a:spLocks noChangeArrowheads="1"/>
                  </p:cNvSpPr>
                  <p:nvPr/>
                </p:nvSpPr>
                <p:spPr bwMode="auto">
                  <a:xfrm>
                    <a:off x="4217" y="17490"/>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31</a:t>
                    </a:r>
                  </a:p>
                </p:txBody>
              </p:sp>
              <p:sp>
                <p:nvSpPr>
                  <p:cNvPr id="127812" name="Rectangle 836"/>
                  <p:cNvSpPr>
                    <a:spLocks noChangeArrowheads="1"/>
                  </p:cNvSpPr>
                  <p:nvPr/>
                </p:nvSpPr>
                <p:spPr bwMode="auto">
                  <a:xfrm>
                    <a:off x="5152" y="17490"/>
                    <a:ext cx="95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2</a:t>
                    </a:r>
                  </a:p>
                </p:txBody>
              </p:sp>
              <p:sp>
                <p:nvSpPr>
                  <p:cNvPr id="127813" name="Rectangle 837"/>
                  <p:cNvSpPr>
                    <a:spLocks noChangeArrowheads="1"/>
                  </p:cNvSpPr>
                  <p:nvPr/>
                </p:nvSpPr>
                <p:spPr bwMode="auto">
                  <a:xfrm>
                    <a:off x="6111" y="17490"/>
                    <a:ext cx="100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a:t>
                    </a:r>
                  </a:p>
                </p:txBody>
              </p:sp>
              <p:sp>
                <p:nvSpPr>
                  <p:cNvPr id="127815" name="Rectangle 839"/>
                  <p:cNvSpPr>
                    <a:spLocks noChangeArrowheads="1"/>
                  </p:cNvSpPr>
                  <p:nvPr/>
                </p:nvSpPr>
                <p:spPr bwMode="auto">
                  <a:xfrm>
                    <a:off x="0" y="17778"/>
                    <a:ext cx="421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Activités de Services II et Travail Temporaire</a:t>
                    </a:r>
                  </a:p>
                </p:txBody>
              </p:sp>
              <p:sp>
                <p:nvSpPr>
                  <p:cNvPr id="127816" name="Rectangle 840"/>
                  <p:cNvSpPr>
                    <a:spLocks noChangeArrowheads="1"/>
                  </p:cNvSpPr>
                  <p:nvPr/>
                </p:nvSpPr>
                <p:spPr bwMode="auto">
                  <a:xfrm>
                    <a:off x="4217" y="17778"/>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125</a:t>
                    </a:r>
                  </a:p>
                </p:txBody>
              </p:sp>
              <p:sp>
                <p:nvSpPr>
                  <p:cNvPr id="127817" name="Rectangle 841"/>
                  <p:cNvSpPr>
                    <a:spLocks noChangeArrowheads="1"/>
                  </p:cNvSpPr>
                  <p:nvPr/>
                </p:nvSpPr>
                <p:spPr bwMode="auto">
                  <a:xfrm>
                    <a:off x="5152" y="17778"/>
                    <a:ext cx="95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13</a:t>
                    </a:r>
                  </a:p>
                </p:txBody>
              </p:sp>
              <p:sp>
                <p:nvSpPr>
                  <p:cNvPr id="127818" name="Rectangle 842"/>
                  <p:cNvSpPr>
                    <a:spLocks noChangeArrowheads="1"/>
                  </p:cNvSpPr>
                  <p:nvPr/>
                </p:nvSpPr>
                <p:spPr bwMode="auto">
                  <a:xfrm>
                    <a:off x="6111" y="17778"/>
                    <a:ext cx="100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a:t>
                    </a:r>
                  </a:p>
                </p:txBody>
              </p:sp>
              <p:sp>
                <p:nvSpPr>
                  <p:cNvPr id="127819" name="Rectangle 843"/>
                  <p:cNvSpPr>
                    <a:spLocks noChangeArrowheads="1"/>
                  </p:cNvSpPr>
                  <p:nvPr/>
                </p:nvSpPr>
                <p:spPr bwMode="auto">
                  <a:xfrm>
                    <a:off x="0" y="18066"/>
                    <a:ext cx="421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b="1">
                        <a:solidFill>
                          <a:srgbClr val="000000"/>
                        </a:solidFill>
                        <a:latin typeface="Times New Roman" pitchFamily="18" charset="0"/>
                      </a:rPr>
                      <a:t>Total électricité</a:t>
                    </a:r>
                    <a:endParaRPr lang="fr-FR" sz="2400">
                      <a:solidFill>
                        <a:srgbClr val="000000"/>
                      </a:solidFill>
                      <a:latin typeface="Times New Roman" pitchFamily="18" charset="0"/>
                    </a:endParaRPr>
                  </a:p>
                </p:txBody>
              </p:sp>
              <p:sp>
                <p:nvSpPr>
                  <p:cNvPr id="127820" name="Rectangle 844"/>
                  <p:cNvSpPr>
                    <a:spLocks noChangeArrowheads="1"/>
                  </p:cNvSpPr>
                  <p:nvPr/>
                </p:nvSpPr>
                <p:spPr bwMode="auto">
                  <a:xfrm>
                    <a:off x="4217" y="18066"/>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b="1">
                        <a:solidFill>
                          <a:srgbClr val="000000"/>
                        </a:solidFill>
                        <a:latin typeface="Times New Roman" pitchFamily="18" charset="0"/>
                      </a:rPr>
                      <a:t>771</a:t>
                    </a:r>
                    <a:endParaRPr lang="fr-FR" sz="2400">
                      <a:solidFill>
                        <a:srgbClr val="000000"/>
                      </a:solidFill>
                      <a:latin typeface="Times New Roman" pitchFamily="18" charset="0"/>
                    </a:endParaRPr>
                  </a:p>
                </p:txBody>
              </p:sp>
              <p:sp>
                <p:nvSpPr>
                  <p:cNvPr id="127821" name="Rectangle 845"/>
                  <p:cNvSpPr>
                    <a:spLocks noChangeArrowheads="1"/>
                  </p:cNvSpPr>
                  <p:nvPr/>
                </p:nvSpPr>
                <p:spPr bwMode="auto">
                  <a:xfrm>
                    <a:off x="5152" y="18066"/>
                    <a:ext cx="95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b="1">
                        <a:solidFill>
                          <a:srgbClr val="000000"/>
                        </a:solidFill>
                        <a:latin typeface="Times New Roman" pitchFamily="18" charset="0"/>
                      </a:rPr>
                      <a:t>82</a:t>
                    </a:r>
                    <a:endParaRPr lang="fr-FR" sz="2400">
                      <a:solidFill>
                        <a:srgbClr val="000000"/>
                      </a:solidFill>
                      <a:latin typeface="Times New Roman" pitchFamily="18" charset="0"/>
                    </a:endParaRPr>
                  </a:p>
                </p:txBody>
              </p:sp>
              <p:sp>
                <p:nvSpPr>
                  <p:cNvPr id="127822" name="Rectangle 846"/>
                  <p:cNvSpPr>
                    <a:spLocks noChangeArrowheads="1"/>
                  </p:cNvSpPr>
                  <p:nvPr/>
                </p:nvSpPr>
                <p:spPr bwMode="auto">
                  <a:xfrm>
                    <a:off x="6111" y="18066"/>
                    <a:ext cx="100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b="1">
                        <a:solidFill>
                          <a:srgbClr val="000000"/>
                        </a:solidFill>
                        <a:latin typeface="Times New Roman" pitchFamily="18" charset="0"/>
                      </a:rPr>
                      <a:t>9</a:t>
                    </a:r>
                    <a:endParaRPr lang="fr-FR" sz="2400">
                      <a:solidFill>
                        <a:srgbClr val="000000"/>
                      </a:solidFill>
                      <a:latin typeface="Times New Roman" pitchFamily="18" charset="0"/>
                    </a:endParaRPr>
                  </a:p>
                </p:txBody>
              </p:sp>
              <p:sp>
                <p:nvSpPr>
                  <p:cNvPr id="127823" name="Rectangle 847"/>
                  <p:cNvSpPr>
                    <a:spLocks noChangeArrowheads="1"/>
                  </p:cNvSpPr>
                  <p:nvPr/>
                </p:nvSpPr>
                <p:spPr bwMode="auto">
                  <a:xfrm>
                    <a:off x="0" y="18354"/>
                    <a:ext cx="421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Ensemble des accidents du travail</a:t>
                    </a:r>
                  </a:p>
                </p:txBody>
              </p:sp>
              <p:sp>
                <p:nvSpPr>
                  <p:cNvPr id="127824" name="Rectangle 848"/>
                  <p:cNvSpPr>
                    <a:spLocks noChangeArrowheads="1"/>
                  </p:cNvSpPr>
                  <p:nvPr/>
                </p:nvSpPr>
                <p:spPr bwMode="auto">
                  <a:xfrm>
                    <a:off x="4217" y="18354"/>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703 976</a:t>
                    </a:r>
                  </a:p>
                </p:txBody>
              </p:sp>
              <p:sp>
                <p:nvSpPr>
                  <p:cNvPr id="127825" name="Rectangle 849"/>
                  <p:cNvSpPr>
                    <a:spLocks noChangeArrowheads="1"/>
                  </p:cNvSpPr>
                  <p:nvPr/>
                </p:nvSpPr>
                <p:spPr bwMode="auto">
                  <a:xfrm>
                    <a:off x="5152" y="18354"/>
                    <a:ext cx="95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44 037</a:t>
                    </a:r>
                  </a:p>
                </p:txBody>
              </p:sp>
              <p:sp>
                <p:nvSpPr>
                  <p:cNvPr id="127826" name="Rectangle 850"/>
                  <p:cNvSpPr>
                    <a:spLocks noChangeArrowheads="1"/>
                  </p:cNvSpPr>
                  <p:nvPr/>
                </p:nvSpPr>
                <p:spPr bwMode="auto">
                  <a:xfrm>
                    <a:off x="6111" y="18354"/>
                    <a:ext cx="100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569</a:t>
                    </a:r>
                  </a:p>
                </p:txBody>
              </p:sp>
              <p:sp>
                <p:nvSpPr>
                  <p:cNvPr id="127827" name="Rectangle 851"/>
                  <p:cNvSpPr>
                    <a:spLocks noChangeArrowheads="1"/>
                  </p:cNvSpPr>
                  <p:nvPr/>
                </p:nvSpPr>
                <p:spPr bwMode="auto">
                  <a:xfrm>
                    <a:off x="0" y="18642"/>
                    <a:ext cx="4217"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Pourcentage des accidents dus à l'électricité</a:t>
                    </a:r>
                  </a:p>
                </p:txBody>
              </p:sp>
              <p:sp>
                <p:nvSpPr>
                  <p:cNvPr id="127828" name="Rectangle 852"/>
                  <p:cNvSpPr>
                    <a:spLocks noChangeArrowheads="1"/>
                  </p:cNvSpPr>
                  <p:nvPr/>
                </p:nvSpPr>
                <p:spPr bwMode="auto">
                  <a:xfrm>
                    <a:off x="4217" y="18642"/>
                    <a:ext cx="935"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0,11%</a:t>
                    </a:r>
                  </a:p>
                </p:txBody>
              </p:sp>
              <p:sp>
                <p:nvSpPr>
                  <p:cNvPr id="127829" name="Rectangle 853"/>
                  <p:cNvSpPr>
                    <a:spLocks noChangeArrowheads="1"/>
                  </p:cNvSpPr>
                  <p:nvPr/>
                </p:nvSpPr>
                <p:spPr bwMode="auto">
                  <a:xfrm>
                    <a:off x="5152" y="18642"/>
                    <a:ext cx="959"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0,19%</a:t>
                    </a:r>
                  </a:p>
                </p:txBody>
              </p:sp>
              <p:sp>
                <p:nvSpPr>
                  <p:cNvPr id="127830" name="Rectangle 854"/>
                  <p:cNvSpPr>
                    <a:spLocks noChangeArrowheads="1"/>
                  </p:cNvSpPr>
                  <p:nvPr/>
                </p:nvSpPr>
                <p:spPr bwMode="auto">
                  <a:xfrm>
                    <a:off x="6111" y="18642"/>
                    <a:ext cx="1005"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1,58%</a:t>
                    </a:r>
                  </a:p>
                </p:txBody>
              </p:sp>
            </p:grpSp>
            <p:grpSp>
              <p:nvGrpSpPr>
                <p:cNvPr id="127898" name="Group 922"/>
                <p:cNvGrpSpPr>
                  <a:grpSpLocks/>
                </p:cNvGrpSpPr>
                <p:nvPr/>
              </p:nvGrpSpPr>
              <p:grpSpPr bwMode="auto">
                <a:xfrm>
                  <a:off x="0" y="16508"/>
                  <a:ext cx="6676" cy="4896"/>
                  <a:chOff x="0" y="16508"/>
                  <a:chExt cx="6676" cy="4896"/>
                </a:xfrm>
              </p:grpSpPr>
              <p:sp>
                <p:nvSpPr>
                  <p:cNvPr id="127833" name="Rectangle 857"/>
                  <p:cNvSpPr>
                    <a:spLocks noChangeArrowheads="1"/>
                  </p:cNvSpPr>
                  <p:nvPr/>
                </p:nvSpPr>
                <p:spPr bwMode="auto">
                  <a:xfrm>
                    <a:off x="0" y="16508"/>
                    <a:ext cx="667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Accidents d'origine électrique selon l'élément matériel en cause</a:t>
                    </a:r>
                  </a:p>
                </p:txBody>
              </p:sp>
              <p:sp>
                <p:nvSpPr>
                  <p:cNvPr id="127834" name="Rectangle 858"/>
                  <p:cNvSpPr>
                    <a:spLocks noChangeArrowheads="1"/>
                  </p:cNvSpPr>
                  <p:nvPr/>
                </p:nvSpPr>
                <p:spPr bwMode="auto">
                  <a:xfrm>
                    <a:off x="0" y="16796"/>
                    <a:ext cx="38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Elément matériel</a:t>
                    </a:r>
                  </a:p>
                </p:txBody>
              </p:sp>
              <p:sp>
                <p:nvSpPr>
                  <p:cNvPr id="127835" name="Rectangle 859"/>
                  <p:cNvSpPr>
                    <a:spLocks noChangeArrowheads="1"/>
                  </p:cNvSpPr>
                  <p:nvPr/>
                </p:nvSpPr>
                <p:spPr bwMode="auto">
                  <a:xfrm>
                    <a:off x="3842" y="16796"/>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AT-arrêt </a:t>
                    </a:r>
                  </a:p>
                </p:txBody>
              </p:sp>
              <p:sp>
                <p:nvSpPr>
                  <p:cNvPr id="127836" name="Rectangle 860"/>
                  <p:cNvSpPr>
                    <a:spLocks noChangeArrowheads="1"/>
                  </p:cNvSpPr>
                  <p:nvPr/>
                </p:nvSpPr>
                <p:spPr bwMode="auto">
                  <a:xfrm>
                    <a:off x="4777" y="16796"/>
                    <a:ext cx="9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AT - IP</a:t>
                    </a:r>
                  </a:p>
                </p:txBody>
              </p:sp>
              <p:sp>
                <p:nvSpPr>
                  <p:cNvPr id="127837" name="Rectangle 861"/>
                  <p:cNvSpPr>
                    <a:spLocks noChangeArrowheads="1"/>
                  </p:cNvSpPr>
                  <p:nvPr/>
                </p:nvSpPr>
                <p:spPr bwMode="auto">
                  <a:xfrm>
                    <a:off x="5714" y="16796"/>
                    <a:ext cx="9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Décès </a:t>
                    </a:r>
                  </a:p>
                </p:txBody>
              </p:sp>
              <p:sp>
                <p:nvSpPr>
                  <p:cNvPr id="127838" name="Rectangle 862"/>
                  <p:cNvSpPr>
                    <a:spLocks noChangeArrowheads="1"/>
                  </p:cNvSpPr>
                  <p:nvPr/>
                </p:nvSpPr>
                <p:spPr bwMode="auto">
                  <a:xfrm>
                    <a:off x="0" y="17084"/>
                    <a:ext cx="38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non précisé</a:t>
                    </a:r>
                  </a:p>
                </p:txBody>
              </p:sp>
              <p:sp>
                <p:nvSpPr>
                  <p:cNvPr id="127839" name="Rectangle 863"/>
                  <p:cNvSpPr>
                    <a:spLocks noChangeArrowheads="1"/>
                  </p:cNvSpPr>
                  <p:nvPr/>
                </p:nvSpPr>
                <p:spPr bwMode="auto">
                  <a:xfrm>
                    <a:off x="3842" y="17084"/>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113</a:t>
                    </a:r>
                  </a:p>
                </p:txBody>
              </p:sp>
              <p:sp>
                <p:nvSpPr>
                  <p:cNvPr id="127840" name="Rectangle 864"/>
                  <p:cNvSpPr>
                    <a:spLocks noChangeArrowheads="1"/>
                  </p:cNvSpPr>
                  <p:nvPr/>
                </p:nvSpPr>
                <p:spPr bwMode="auto">
                  <a:xfrm>
                    <a:off x="4777" y="17084"/>
                    <a:ext cx="9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11</a:t>
                    </a:r>
                  </a:p>
                </p:txBody>
              </p:sp>
              <p:sp>
                <p:nvSpPr>
                  <p:cNvPr id="127841" name="Rectangle 865"/>
                  <p:cNvSpPr>
                    <a:spLocks noChangeArrowheads="1"/>
                  </p:cNvSpPr>
                  <p:nvPr/>
                </p:nvSpPr>
                <p:spPr bwMode="auto">
                  <a:xfrm>
                    <a:off x="5714" y="17084"/>
                    <a:ext cx="9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a:t>
                    </a:r>
                  </a:p>
                </p:txBody>
              </p:sp>
              <p:sp>
                <p:nvSpPr>
                  <p:cNvPr id="127842" name="Rectangle 866"/>
                  <p:cNvSpPr>
                    <a:spLocks noChangeArrowheads="1"/>
                  </p:cNvSpPr>
                  <p:nvPr/>
                </p:nvSpPr>
                <p:spPr bwMode="auto">
                  <a:xfrm>
                    <a:off x="0" y="17372"/>
                    <a:ext cx="38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non classé ci-dessous</a:t>
                    </a:r>
                  </a:p>
                </p:txBody>
              </p:sp>
              <p:sp>
                <p:nvSpPr>
                  <p:cNvPr id="127843" name="Rectangle 867"/>
                  <p:cNvSpPr>
                    <a:spLocks noChangeArrowheads="1"/>
                  </p:cNvSpPr>
                  <p:nvPr/>
                </p:nvSpPr>
                <p:spPr bwMode="auto">
                  <a:xfrm>
                    <a:off x="3842" y="17372"/>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401</a:t>
                    </a:r>
                  </a:p>
                </p:txBody>
              </p:sp>
              <p:sp>
                <p:nvSpPr>
                  <p:cNvPr id="127844" name="Rectangle 868"/>
                  <p:cNvSpPr>
                    <a:spLocks noChangeArrowheads="1"/>
                  </p:cNvSpPr>
                  <p:nvPr/>
                </p:nvSpPr>
                <p:spPr bwMode="auto">
                  <a:xfrm>
                    <a:off x="4777" y="17372"/>
                    <a:ext cx="9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46</a:t>
                    </a:r>
                  </a:p>
                </p:txBody>
              </p:sp>
              <p:sp>
                <p:nvSpPr>
                  <p:cNvPr id="127845" name="Rectangle 869"/>
                  <p:cNvSpPr>
                    <a:spLocks noChangeArrowheads="1"/>
                  </p:cNvSpPr>
                  <p:nvPr/>
                </p:nvSpPr>
                <p:spPr bwMode="auto">
                  <a:xfrm>
                    <a:off x="5714" y="17372"/>
                    <a:ext cx="9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3</a:t>
                    </a:r>
                  </a:p>
                </p:txBody>
              </p:sp>
              <p:sp>
                <p:nvSpPr>
                  <p:cNvPr id="127846" name="Rectangle 870"/>
                  <p:cNvSpPr>
                    <a:spLocks noChangeArrowheads="1"/>
                  </p:cNvSpPr>
                  <p:nvPr/>
                </p:nvSpPr>
                <p:spPr bwMode="auto">
                  <a:xfrm>
                    <a:off x="0" y="17660"/>
                    <a:ext cx="38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Installations fixes basse tension</a:t>
                    </a:r>
                  </a:p>
                </p:txBody>
              </p:sp>
              <p:sp>
                <p:nvSpPr>
                  <p:cNvPr id="127847" name="Rectangle 871"/>
                  <p:cNvSpPr>
                    <a:spLocks noChangeArrowheads="1"/>
                  </p:cNvSpPr>
                  <p:nvPr/>
                </p:nvSpPr>
                <p:spPr bwMode="auto">
                  <a:xfrm>
                    <a:off x="3842" y="17660"/>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159</a:t>
                    </a:r>
                  </a:p>
                </p:txBody>
              </p:sp>
              <p:sp>
                <p:nvSpPr>
                  <p:cNvPr id="127848" name="Rectangle 872"/>
                  <p:cNvSpPr>
                    <a:spLocks noChangeArrowheads="1"/>
                  </p:cNvSpPr>
                  <p:nvPr/>
                </p:nvSpPr>
                <p:spPr bwMode="auto">
                  <a:xfrm>
                    <a:off x="4777" y="17660"/>
                    <a:ext cx="9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12</a:t>
                    </a:r>
                  </a:p>
                </p:txBody>
              </p:sp>
              <p:sp>
                <p:nvSpPr>
                  <p:cNvPr id="127849" name="Rectangle 873"/>
                  <p:cNvSpPr>
                    <a:spLocks noChangeArrowheads="1"/>
                  </p:cNvSpPr>
                  <p:nvPr/>
                </p:nvSpPr>
                <p:spPr bwMode="auto">
                  <a:xfrm>
                    <a:off x="5714" y="17660"/>
                    <a:ext cx="9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2</a:t>
                    </a:r>
                  </a:p>
                </p:txBody>
              </p:sp>
              <p:sp>
                <p:nvSpPr>
                  <p:cNvPr id="127850" name="Rectangle 874"/>
                  <p:cNvSpPr>
                    <a:spLocks noChangeArrowheads="1"/>
                  </p:cNvSpPr>
                  <p:nvPr/>
                </p:nvSpPr>
                <p:spPr bwMode="auto">
                  <a:xfrm>
                    <a:off x="0" y="17948"/>
                    <a:ext cx="38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Ponts roulants</a:t>
                    </a:r>
                  </a:p>
                </p:txBody>
              </p:sp>
              <p:sp>
                <p:nvSpPr>
                  <p:cNvPr id="127851" name="Rectangle 875"/>
                  <p:cNvSpPr>
                    <a:spLocks noChangeArrowheads="1"/>
                  </p:cNvSpPr>
                  <p:nvPr/>
                </p:nvSpPr>
                <p:spPr bwMode="auto">
                  <a:xfrm>
                    <a:off x="3842" y="17948"/>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15</a:t>
                    </a:r>
                  </a:p>
                </p:txBody>
              </p:sp>
              <p:sp>
                <p:nvSpPr>
                  <p:cNvPr id="127852" name="Rectangle 876"/>
                  <p:cNvSpPr>
                    <a:spLocks noChangeArrowheads="1"/>
                  </p:cNvSpPr>
                  <p:nvPr/>
                </p:nvSpPr>
                <p:spPr bwMode="auto">
                  <a:xfrm>
                    <a:off x="4777" y="17948"/>
                    <a:ext cx="9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a:t>
                    </a:r>
                  </a:p>
                </p:txBody>
              </p:sp>
              <p:sp>
                <p:nvSpPr>
                  <p:cNvPr id="127853" name="Rectangle 877"/>
                  <p:cNvSpPr>
                    <a:spLocks noChangeArrowheads="1"/>
                  </p:cNvSpPr>
                  <p:nvPr/>
                </p:nvSpPr>
                <p:spPr bwMode="auto">
                  <a:xfrm>
                    <a:off x="5714" y="17948"/>
                    <a:ext cx="9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a:t>
                    </a:r>
                  </a:p>
                </p:txBody>
              </p:sp>
              <p:sp>
                <p:nvSpPr>
                  <p:cNvPr id="127854" name="Rectangle 878"/>
                  <p:cNvSpPr>
                    <a:spLocks noChangeArrowheads="1"/>
                  </p:cNvSpPr>
                  <p:nvPr/>
                </p:nvSpPr>
                <p:spPr bwMode="auto">
                  <a:xfrm>
                    <a:off x="0" y="18236"/>
                    <a:ext cx="38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Machines outils portatives</a:t>
                    </a:r>
                  </a:p>
                </p:txBody>
              </p:sp>
              <p:sp>
                <p:nvSpPr>
                  <p:cNvPr id="127855" name="Rectangle 879"/>
                  <p:cNvSpPr>
                    <a:spLocks noChangeArrowheads="1"/>
                  </p:cNvSpPr>
                  <p:nvPr/>
                </p:nvSpPr>
                <p:spPr bwMode="auto">
                  <a:xfrm>
                    <a:off x="3842" y="18236"/>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12</a:t>
                    </a:r>
                  </a:p>
                </p:txBody>
              </p:sp>
              <p:sp>
                <p:nvSpPr>
                  <p:cNvPr id="127856" name="Rectangle 880"/>
                  <p:cNvSpPr>
                    <a:spLocks noChangeArrowheads="1"/>
                  </p:cNvSpPr>
                  <p:nvPr/>
                </p:nvSpPr>
                <p:spPr bwMode="auto">
                  <a:xfrm>
                    <a:off x="4777" y="18236"/>
                    <a:ext cx="9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a:t>
                    </a:r>
                  </a:p>
                </p:txBody>
              </p:sp>
              <p:sp>
                <p:nvSpPr>
                  <p:cNvPr id="127857" name="Rectangle 881"/>
                  <p:cNvSpPr>
                    <a:spLocks noChangeArrowheads="1"/>
                  </p:cNvSpPr>
                  <p:nvPr/>
                </p:nvSpPr>
                <p:spPr bwMode="auto">
                  <a:xfrm>
                    <a:off x="5714" y="18236"/>
                    <a:ext cx="9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a:t>
                    </a:r>
                  </a:p>
                </p:txBody>
              </p:sp>
              <p:sp>
                <p:nvSpPr>
                  <p:cNvPr id="127858" name="Rectangle 882"/>
                  <p:cNvSpPr>
                    <a:spLocks noChangeArrowheads="1"/>
                  </p:cNvSpPr>
                  <p:nvPr/>
                </p:nvSpPr>
                <p:spPr bwMode="auto">
                  <a:xfrm>
                    <a:off x="0" y="18524"/>
                    <a:ext cx="38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Machines et appareils de soudure électrique</a:t>
                    </a:r>
                  </a:p>
                </p:txBody>
              </p:sp>
              <p:sp>
                <p:nvSpPr>
                  <p:cNvPr id="127859" name="Rectangle 883"/>
                  <p:cNvSpPr>
                    <a:spLocks noChangeArrowheads="1"/>
                  </p:cNvSpPr>
                  <p:nvPr/>
                </p:nvSpPr>
                <p:spPr bwMode="auto">
                  <a:xfrm>
                    <a:off x="3842" y="18524"/>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13</a:t>
                    </a:r>
                  </a:p>
                </p:txBody>
              </p:sp>
              <p:sp>
                <p:nvSpPr>
                  <p:cNvPr id="127860" name="Rectangle 884"/>
                  <p:cNvSpPr>
                    <a:spLocks noChangeArrowheads="1"/>
                  </p:cNvSpPr>
                  <p:nvPr/>
                </p:nvSpPr>
                <p:spPr bwMode="auto">
                  <a:xfrm>
                    <a:off x="4777" y="18524"/>
                    <a:ext cx="9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2</a:t>
                    </a:r>
                  </a:p>
                </p:txBody>
              </p:sp>
              <p:sp>
                <p:nvSpPr>
                  <p:cNvPr id="127861" name="Rectangle 885"/>
                  <p:cNvSpPr>
                    <a:spLocks noChangeArrowheads="1"/>
                  </p:cNvSpPr>
                  <p:nvPr/>
                </p:nvSpPr>
                <p:spPr bwMode="auto">
                  <a:xfrm>
                    <a:off x="5714" y="18524"/>
                    <a:ext cx="9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a:t>
                    </a:r>
                  </a:p>
                </p:txBody>
              </p:sp>
              <p:sp>
                <p:nvSpPr>
                  <p:cNvPr id="127862" name="Rectangle 886"/>
                  <p:cNvSpPr>
                    <a:spLocks noChangeArrowheads="1"/>
                  </p:cNvSpPr>
                  <p:nvPr/>
                </p:nvSpPr>
                <p:spPr bwMode="auto">
                  <a:xfrm>
                    <a:off x="0" y="18812"/>
                    <a:ext cx="38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Lampes portatives</a:t>
                    </a:r>
                  </a:p>
                </p:txBody>
              </p:sp>
              <p:sp>
                <p:nvSpPr>
                  <p:cNvPr id="127863" name="Rectangle 887"/>
                  <p:cNvSpPr>
                    <a:spLocks noChangeArrowheads="1"/>
                  </p:cNvSpPr>
                  <p:nvPr/>
                </p:nvSpPr>
                <p:spPr bwMode="auto">
                  <a:xfrm>
                    <a:off x="3842" y="18812"/>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6</a:t>
                    </a:r>
                  </a:p>
                </p:txBody>
              </p:sp>
              <p:sp>
                <p:nvSpPr>
                  <p:cNvPr id="127864" name="Rectangle 888"/>
                  <p:cNvSpPr>
                    <a:spLocks noChangeArrowheads="1"/>
                  </p:cNvSpPr>
                  <p:nvPr/>
                </p:nvSpPr>
                <p:spPr bwMode="auto">
                  <a:xfrm>
                    <a:off x="4777" y="18812"/>
                    <a:ext cx="9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a:t>
                    </a:r>
                  </a:p>
                </p:txBody>
              </p:sp>
              <p:sp>
                <p:nvSpPr>
                  <p:cNvPr id="127865" name="Rectangle 889"/>
                  <p:cNvSpPr>
                    <a:spLocks noChangeArrowheads="1"/>
                  </p:cNvSpPr>
                  <p:nvPr/>
                </p:nvSpPr>
                <p:spPr bwMode="auto">
                  <a:xfrm>
                    <a:off x="5714" y="18812"/>
                    <a:ext cx="9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a:t>
                    </a:r>
                  </a:p>
                </p:txBody>
              </p:sp>
              <p:sp>
                <p:nvSpPr>
                  <p:cNvPr id="127866" name="Rectangle 890"/>
                  <p:cNvSpPr>
                    <a:spLocks noChangeArrowheads="1"/>
                  </p:cNvSpPr>
                  <p:nvPr/>
                </p:nvSpPr>
                <p:spPr bwMode="auto">
                  <a:xfrm>
                    <a:off x="0" y="19100"/>
                    <a:ext cx="38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Plate-formes d'essai</a:t>
                    </a:r>
                  </a:p>
                </p:txBody>
              </p:sp>
              <p:sp>
                <p:nvSpPr>
                  <p:cNvPr id="127867" name="Rectangle 891"/>
                  <p:cNvSpPr>
                    <a:spLocks noChangeArrowheads="1"/>
                  </p:cNvSpPr>
                  <p:nvPr/>
                </p:nvSpPr>
                <p:spPr bwMode="auto">
                  <a:xfrm>
                    <a:off x="3842" y="19100"/>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2</a:t>
                    </a:r>
                  </a:p>
                </p:txBody>
              </p:sp>
              <p:sp>
                <p:nvSpPr>
                  <p:cNvPr id="127868" name="Rectangle 892"/>
                  <p:cNvSpPr>
                    <a:spLocks noChangeArrowheads="1"/>
                  </p:cNvSpPr>
                  <p:nvPr/>
                </p:nvSpPr>
                <p:spPr bwMode="auto">
                  <a:xfrm>
                    <a:off x="4777" y="19100"/>
                    <a:ext cx="9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a:t>
                    </a:r>
                  </a:p>
                </p:txBody>
              </p:sp>
              <p:sp>
                <p:nvSpPr>
                  <p:cNvPr id="127869" name="Rectangle 893"/>
                  <p:cNvSpPr>
                    <a:spLocks noChangeArrowheads="1"/>
                  </p:cNvSpPr>
                  <p:nvPr/>
                </p:nvSpPr>
                <p:spPr bwMode="auto">
                  <a:xfrm>
                    <a:off x="5714" y="19100"/>
                    <a:ext cx="9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a:t>
                    </a:r>
                  </a:p>
                </p:txBody>
              </p:sp>
              <p:sp>
                <p:nvSpPr>
                  <p:cNvPr id="127870" name="Rectangle 894"/>
                  <p:cNvSpPr>
                    <a:spLocks noChangeArrowheads="1"/>
                  </p:cNvSpPr>
                  <p:nvPr/>
                </p:nvSpPr>
                <p:spPr bwMode="auto">
                  <a:xfrm>
                    <a:off x="0" y="19388"/>
                    <a:ext cx="38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Poste de transformation côté BT</a:t>
                    </a:r>
                  </a:p>
                </p:txBody>
              </p:sp>
              <p:sp>
                <p:nvSpPr>
                  <p:cNvPr id="127871" name="Rectangle 895"/>
                  <p:cNvSpPr>
                    <a:spLocks noChangeArrowheads="1"/>
                  </p:cNvSpPr>
                  <p:nvPr/>
                </p:nvSpPr>
                <p:spPr bwMode="auto">
                  <a:xfrm>
                    <a:off x="3842" y="19388"/>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14</a:t>
                    </a:r>
                  </a:p>
                </p:txBody>
              </p:sp>
              <p:sp>
                <p:nvSpPr>
                  <p:cNvPr id="127872" name="Rectangle 896"/>
                  <p:cNvSpPr>
                    <a:spLocks noChangeArrowheads="1"/>
                  </p:cNvSpPr>
                  <p:nvPr/>
                </p:nvSpPr>
                <p:spPr bwMode="auto">
                  <a:xfrm>
                    <a:off x="4777" y="19388"/>
                    <a:ext cx="9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a:t>
                    </a:r>
                  </a:p>
                </p:txBody>
              </p:sp>
              <p:sp>
                <p:nvSpPr>
                  <p:cNvPr id="127873" name="Rectangle 897"/>
                  <p:cNvSpPr>
                    <a:spLocks noChangeArrowheads="1"/>
                  </p:cNvSpPr>
                  <p:nvPr/>
                </p:nvSpPr>
                <p:spPr bwMode="auto">
                  <a:xfrm>
                    <a:off x="5714" y="19388"/>
                    <a:ext cx="9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a:t>
                    </a:r>
                  </a:p>
                </p:txBody>
              </p:sp>
              <p:sp>
                <p:nvSpPr>
                  <p:cNvPr id="127874" name="Rectangle 898"/>
                  <p:cNvSpPr>
                    <a:spLocks noChangeArrowheads="1"/>
                  </p:cNvSpPr>
                  <p:nvPr/>
                </p:nvSpPr>
                <p:spPr bwMode="auto">
                  <a:xfrm>
                    <a:off x="0" y="19676"/>
                    <a:ext cx="38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Poste de transformation côté HT</a:t>
                    </a:r>
                  </a:p>
                </p:txBody>
              </p:sp>
              <p:sp>
                <p:nvSpPr>
                  <p:cNvPr id="127875" name="Rectangle 899"/>
                  <p:cNvSpPr>
                    <a:spLocks noChangeArrowheads="1"/>
                  </p:cNvSpPr>
                  <p:nvPr/>
                </p:nvSpPr>
                <p:spPr bwMode="auto">
                  <a:xfrm>
                    <a:off x="3842" y="19676"/>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5</a:t>
                    </a:r>
                  </a:p>
                </p:txBody>
              </p:sp>
              <p:sp>
                <p:nvSpPr>
                  <p:cNvPr id="127876" name="Rectangle 900"/>
                  <p:cNvSpPr>
                    <a:spLocks noChangeArrowheads="1"/>
                  </p:cNvSpPr>
                  <p:nvPr/>
                </p:nvSpPr>
                <p:spPr bwMode="auto">
                  <a:xfrm>
                    <a:off x="4777" y="19676"/>
                    <a:ext cx="9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a:t>
                    </a:r>
                  </a:p>
                </p:txBody>
              </p:sp>
              <p:sp>
                <p:nvSpPr>
                  <p:cNvPr id="127877" name="Rectangle 901"/>
                  <p:cNvSpPr>
                    <a:spLocks noChangeArrowheads="1"/>
                  </p:cNvSpPr>
                  <p:nvPr/>
                </p:nvSpPr>
                <p:spPr bwMode="auto">
                  <a:xfrm>
                    <a:off x="5714" y="19676"/>
                    <a:ext cx="9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a:t>
                    </a:r>
                  </a:p>
                </p:txBody>
              </p:sp>
              <p:sp>
                <p:nvSpPr>
                  <p:cNvPr id="127878" name="Rectangle 902"/>
                  <p:cNvSpPr>
                    <a:spLocks noChangeArrowheads="1"/>
                  </p:cNvSpPr>
                  <p:nvPr/>
                </p:nvSpPr>
                <p:spPr bwMode="auto">
                  <a:xfrm>
                    <a:off x="0" y="19964"/>
                    <a:ext cx="38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Lignes aériennes BT</a:t>
                    </a:r>
                  </a:p>
                </p:txBody>
              </p:sp>
              <p:sp>
                <p:nvSpPr>
                  <p:cNvPr id="127879" name="Rectangle 903"/>
                  <p:cNvSpPr>
                    <a:spLocks noChangeArrowheads="1"/>
                  </p:cNvSpPr>
                  <p:nvPr/>
                </p:nvSpPr>
                <p:spPr bwMode="auto">
                  <a:xfrm>
                    <a:off x="3842" y="19964"/>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5</a:t>
                    </a:r>
                  </a:p>
                </p:txBody>
              </p:sp>
              <p:sp>
                <p:nvSpPr>
                  <p:cNvPr id="127880" name="Rectangle 904"/>
                  <p:cNvSpPr>
                    <a:spLocks noChangeArrowheads="1"/>
                  </p:cNvSpPr>
                  <p:nvPr/>
                </p:nvSpPr>
                <p:spPr bwMode="auto">
                  <a:xfrm>
                    <a:off x="4777" y="19964"/>
                    <a:ext cx="9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2</a:t>
                    </a:r>
                  </a:p>
                </p:txBody>
              </p:sp>
              <p:sp>
                <p:nvSpPr>
                  <p:cNvPr id="127881" name="Rectangle 905"/>
                  <p:cNvSpPr>
                    <a:spLocks noChangeArrowheads="1"/>
                  </p:cNvSpPr>
                  <p:nvPr/>
                </p:nvSpPr>
                <p:spPr bwMode="auto">
                  <a:xfrm>
                    <a:off x="5714" y="19964"/>
                    <a:ext cx="9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a:t>
                    </a:r>
                  </a:p>
                </p:txBody>
              </p:sp>
              <p:sp>
                <p:nvSpPr>
                  <p:cNvPr id="127882" name="Rectangle 906"/>
                  <p:cNvSpPr>
                    <a:spLocks noChangeArrowheads="1"/>
                  </p:cNvSpPr>
                  <p:nvPr/>
                </p:nvSpPr>
                <p:spPr bwMode="auto">
                  <a:xfrm>
                    <a:off x="0" y="20252"/>
                    <a:ext cx="38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Lignes aériennes HT</a:t>
                    </a:r>
                  </a:p>
                </p:txBody>
              </p:sp>
              <p:sp>
                <p:nvSpPr>
                  <p:cNvPr id="127883" name="Rectangle 907"/>
                  <p:cNvSpPr>
                    <a:spLocks noChangeArrowheads="1"/>
                  </p:cNvSpPr>
                  <p:nvPr/>
                </p:nvSpPr>
                <p:spPr bwMode="auto">
                  <a:xfrm>
                    <a:off x="3842" y="20252"/>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14</a:t>
                    </a:r>
                  </a:p>
                </p:txBody>
              </p:sp>
              <p:sp>
                <p:nvSpPr>
                  <p:cNvPr id="127884" name="Rectangle 908"/>
                  <p:cNvSpPr>
                    <a:spLocks noChangeArrowheads="1"/>
                  </p:cNvSpPr>
                  <p:nvPr/>
                </p:nvSpPr>
                <p:spPr bwMode="auto">
                  <a:xfrm>
                    <a:off x="4777" y="20252"/>
                    <a:ext cx="9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5</a:t>
                    </a:r>
                  </a:p>
                </p:txBody>
              </p:sp>
              <p:sp>
                <p:nvSpPr>
                  <p:cNvPr id="127885" name="Rectangle 909"/>
                  <p:cNvSpPr>
                    <a:spLocks noChangeArrowheads="1"/>
                  </p:cNvSpPr>
                  <p:nvPr/>
                </p:nvSpPr>
                <p:spPr bwMode="auto">
                  <a:xfrm>
                    <a:off x="5714" y="20252"/>
                    <a:ext cx="9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2</a:t>
                    </a:r>
                  </a:p>
                </p:txBody>
              </p:sp>
              <p:sp>
                <p:nvSpPr>
                  <p:cNvPr id="127886" name="Rectangle 910"/>
                  <p:cNvSpPr>
                    <a:spLocks noChangeArrowheads="1"/>
                  </p:cNvSpPr>
                  <p:nvPr/>
                </p:nvSpPr>
                <p:spPr bwMode="auto">
                  <a:xfrm>
                    <a:off x="0" y="20540"/>
                    <a:ext cx="38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Canalisations enterrées</a:t>
                    </a:r>
                  </a:p>
                </p:txBody>
              </p:sp>
              <p:sp>
                <p:nvSpPr>
                  <p:cNvPr id="127887" name="Rectangle 911"/>
                  <p:cNvSpPr>
                    <a:spLocks noChangeArrowheads="1"/>
                  </p:cNvSpPr>
                  <p:nvPr/>
                </p:nvSpPr>
                <p:spPr bwMode="auto">
                  <a:xfrm>
                    <a:off x="3842" y="20540"/>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a:t>
                    </a:r>
                  </a:p>
                </p:txBody>
              </p:sp>
              <p:sp>
                <p:nvSpPr>
                  <p:cNvPr id="127888" name="Rectangle 912"/>
                  <p:cNvSpPr>
                    <a:spLocks noChangeArrowheads="1"/>
                  </p:cNvSpPr>
                  <p:nvPr/>
                </p:nvSpPr>
                <p:spPr bwMode="auto">
                  <a:xfrm>
                    <a:off x="4777" y="20540"/>
                    <a:ext cx="9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a:t>
                    </a:r>
                  </a:p>
                </p:txBody>
              </p:sp>
              <p:sp>
                <p:nvSpPr>
                  <p:cNvPr id="127889" name="Rectangle 913"/>
                  <p:cNvSpPr>
                    <a:spLocks noChangeArrowheads="1"/>
                  </p:cNvSpPr>
                  <p:nvPr/>
                </p:nvSpPr>
                <p:spPr bwMode="auto">
                  <a:xfrm>
                    <a:off x="5714" y="20540"/>
                    <a:ext cx="9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a:t>
                    </a:r>
                  </a:p>
                </p:txBody>
              </p:sp>
              <p:sp>
                <p:nvSpPr>
                  <p:cNvPr id="127890" name="Rectangle 914"/>
                  <p:cNvSpPr>
                    <a:spLocks noChangeArrowheads="1"/>
                  </p:cNvSpPr>
                  <p:nvPr/>
                </p:nvSpPr>
                <p:spPr bwMode="auto">
                  <a:xfrm>
                    <a:off x="0" y="20828"/>
                    <a:ext cx="38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Matériel à haute fréquence</a:t>
                    </a:r>
                  </a:p>
                </p:txBody>
              </p:sp>
              <p:sp>
                <p:nvSpPr>
                  <p:cNvPr id="127891" name="Rectangle 915"/>
                  <p:cNvSpPr>
                    <a:spLocks noChangeArrowheads="1"/>
                  </p:cNvSpPr>
                  <p:nvPr/>
                </p:nvSpPr>
                <p:spPr bwMode="auto">
                  <a:xfrm>
                    <a:off x="3842" y="20828"/>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4</a:t>
                    </a:r>
                  </a:p>
                </p:txBody>
              </p:sp>
              <p:sp>
                <p:nvSpPr>
                  <p:cNvPr id="127892" name="Rectangle 916"/>
                  <p:cNvSpPr>
                    <a:spLocks noChangeArrowheads="1"/>
                  </p:cNvSpPr>
                  <p:nvPr/>
                </p:nvSpPr>
                <p:spPr bwMode="auto">
                  <a:xfrm>
                    <a:off x="4777" y="20828"/>
                    <a:ext cx="9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a:t>
                    </a:r>
                  </a:p>
                </p:txBody>
              </p:sp>
              <p:sp>
                <p:nvSpPr>
                  <p:cNvPr id="127893" name="Rectangle 917"/>
                  <p:cNvSpPr>
                    <a:spLocks noChangeArrowheads="1"/>
                  </p:cNvSpPr>
                  <p:nvPr/>
                </p:nvSpPr>
                <p:spPr bwMode="auto">
                  <a:xfrm>
                    <a:off x="5714" y="20828"/>
                    <a:ext cx="9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a:t>
                    </a:r>
                  </a:p>
                </p:txBody>
              </p:sp>
              <p:sp>
                <p:nvSpPr>
                  <p:cNvPr id="127894" name="Rectangle 918"/>
                  <p:cNvSpPr>
                    <a:spLocks noChangeArrowheads="1"/>
                  </p:cNvSpPr>
                  <p:nvPr/>
                </p:nvSpPr>
                <p:spPr bwMode="auto">
                  <a:xfrm>
                    <a:off x="0" y="21116"/>
                    <a:ext cx="38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b="1">
                        <a:solidFill>
                          <a:srgbClr val="000000"/>
                        </a:solidFill>
                        <a:latin typeface="Times New Roman" pitchFamily="18" charset="0"/>
                      </a:rPr>
                      <a:t>Total électricité</a:t>
                    </a:r>
                    <a:endParaRPr lang="fr-FR" sz="2400">
                      <a:solidFill>
                        <a:srgbClr val="000000"/>
                      </a:solidFill>
                      <a:latin typeface="Times New Roman" pitchFamily="18" charset="0"/>
                    </a:endParaRPr>
                  </a:p>
                </p:txBody>
              </p:sp>
              <p:sp>
                <p:nvSpPr>
                  <p:cNvPr id="127895" name="Rectangle 919"/>
                  <p:cNvSpPr>
                    <a:spLocks noChangeArrowheads="1"/>
                  </p:cNvSpPr>
                  <p:nvPr/>
                </p:nvSpPr>
                <p:spPr bwMode="auto">
                  <a:xfrm>
                    <a:off x="3842" y="21116"/>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pPr algn="r" fontAlgn="base">
                      <a:spcBef>
                        <a:spcPct val="0"/>
                      </a:spcBef>
                      <a:spcAft>
                        <a:spcPct val="0"/>
                      </a:spcAft>
                    </a:pPr>
                    <a:r>
                      <a:rPr lang="fr-FR" sz="2400" b="1">
                        <a:solidFill>
                          <a:srgbClr val="000000"/>
                        </a:solidFill>
                        <a:latin typeface="Times New Roman" pitchFamily="18" charset="0"/>
                      </a:rPr>
                      <a:t>771</a:t>
                    </a:r>
                    <a:endParaRPr lang="fr-FR" sz="2400">
                      <a:solidFill>
                        <a:srgbClr val="000000"/>
                      </a:solidFill>
                      <a:latin typeface="Times New Roman" pitchFamily="18" charset="0"/>
                    </a:endParaRPr>
                  </a:p>
                </p:txBody>
              </p:sp>
              <p:sp>
                <p:nvSpPr>
                  <p:cNvPr id="127896" name="Rectangle 920"/>
                  <p:cNvSpPr>
                    <a:spLocks noChangeArrowheads="1"/>
                  </p:cNvSpPr>
                  <p:nvPr/>
                </p:nvSpPr>
                <p:spPr bwMode="auto">
                  <a:xfrm>
                    <a:off x="4777" y="21116"/>
                    <a:ext cx="9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pPr algn="r" fontAlgn="base">
                      <a:spcBef>
                        <a:spcPct val="0"/>
                      </a:spcBef>
                      <a:spcAft>
                        <a:spcPct val="0"/>
                      </a:spcAft>
                    </a:pPr>
                    <a:r>
                      <a:rPr lang="fr-FR" sz="2400" b="1">
                        <a:solidFill>
                          <a:srgbClr val="000000"/>
                        </a:solidFill>
                        <a:latin typeface="Times New Roman" pitchFamily="18" charset="0"/>
                      </a:rPr>
                      <a:t>82</a:t>
                    </a:r>
                    <a:endParaRPr lang="fr-FR" sz="2400">
                      <a:solidFill>
                        <a:srgbClr val="000000"/>
                      </a:solidFill>
                      <a:latin typeface="Times New Roman" pitchFamily="18" charset="0"/>
                    </a:endParaRPr>
                  </a:p>
                </p:txBody>
              </p:sp>
              <p:sp>
                <p:nvSpPr>
                  <p:cNvPr id="127897" name="Rectangle 921"/>
                  <p:cNvSpPr>
                    <a:spLocks noChangeArrowheads="1"/>
                  </p:cNvSpPr>
                  <p:nvPr/>
                </p:nvSpPr>
                <p:spPr bwMode="auto">
                  <a:xfrm>
                    <a:off x="5714" y="21116"/>
                    <a:ext cx="9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pPr algn="r" fontAlgn="base">
                      <a:spcBef>
                        <a:spcPct val="0"/>
                      </a:spcBef>
                      <a:spcAft>
                        <a:spcPct val="0"/>
                      </a:spcAft>
                    </a:pPr>
                    <a:r>
                      <a:rPr lang="fr-FR" sz="2400" b="1">
                        <a:solidFill>
                          <a:srgbClr val="000000"/>
                        </a:solidFill>
                        <a:latin typeface="Times New Roman" pitchFamily="18" charset="0"/>
                      </a:rPr>
                      <a:t>9</a:t>
                    </a:r>
                    <a:endParaRPr lang="fr-FR" sz="2400">
                      <a:solidFill>
                        <a:srgbClr val="000000"/>
                      </a:solidFill>
                      <a:latin typeface="Times New Roman" pitchFamily="18" charset="0"/>
                    </a:endParaRPr>
                  </a:p>
                </p:txBody>
              </p:sp>
            </p:grpSp>
            <p:grpSp>
              <p:nvGrpSpPr>
                <p:cNvPr id="127907" name="Group 931"/>
                <p:cNvGrpSpPr>
                  <a:grpSpLocks/>
                </p:cNvGrpSpPr>
                <p:nvPr/>
              </p:nvGrpSpPr>
              <p:grpSpPr bwMode="auto">
                <a:xfrm>
                  <a:off x="0" y="21404"/>
                  <a:ext cx="6489" cy="1438"/>
                  <a:chOff x="0" y="21404"/>
                  <a:chExt cx="6489" cy="1438"/>
                </a:xfrm>
              </p:grpSpPr>
              <p:sp>
                <p:nvSpPr>
                  <p:cNvPr id="127899" name="Rectangle 923"/>
                  <p:cNvSpPr>
                    <a:spLocks noChangeArrowheads="1" noTextEdit="1"/>
                  </p:cNvSpPr>
                  <p:nvPr/>
                </p:nvSpPr>
                <p:spPr bwMode="auto">
                  <a:xfrm>
                    <a:off x="0" y="22007"/>
                    <a:ext cx="249"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fr-FR">
                      <a:solidFill>
                        <a:srgbClr val="000000"/>
                      </a:solidFill>
                    </a:endParaRPr>
                  </a:p>
                </p:txBody>
              </p:sp>
              <p:sp>
                <p:nvSpPr>
                  <p:cNvPr id="127900" name="Rectangle 924"/>
                  <p:cNvSpPr>
                    <a:spLocks noChangeArrowheads="1"/>
                  </p:cNvSpPr>
                  <p:nvPr/>
                </p:nvSpPr>
                <p:spPr bwMode="auto">
                  <a:xfrm>
                    <a:off x="249" y="21404"/>
                    <a:ext cx="6240" cy="1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  </a:t>
                    </a:r>
                    <a:r>
                      <a:rPr lang="fr-FR" sz="200">
                        <a:solidFill>
                          <a:srgbClr val="000000"/>
                        </a:solidFill>
                        <a:latin typeface="Times New Roman" pitchFamily="18" charset="0"/>
                      </a:rPr>
                      <a:t> </a:t>
                    </a:r>
                    <a:r>
                      <a:rPr lang="fr-FR" sz="2400">
                        <a:solidFill>
                          <a:srgbClr val="000000"/>
                        </a:solidFill>
                        <a:latin typeface="Times New Roman" pitchFamily="18" charset="0"/>
                      </a:rPr>
                      <a:t>un mode opératoire inapproprié ou dangereux,</a:t>
                    </a:r>
                    <a:br>
                      <a:rPr lang="fr-FR" sz="2400">
                        <a:solidFill>
                          <a:srgbClr val="000000"/>
                        </a:solidFill>
                        <a:latin typeface="Times New Roman" pitchFamily="18" charset="0"/>
                      </a:rPr>
                    </a:br>
                    <a:r>
                      <a:rPr lang="fr-FR" sz="2400">
                        <a:solidFill>
                          <a:srgbClr val="000000"/>
                        </a:solidFill>
                        <a:latin typeface="Times New Roman" pitchFamily="18" charset="0"/>
                      </a:rPr>
                      <a:t>  </a:t>
                    </a:r>
                    <a:r>
                      <a:rPr lang="fr-FR" sz="200">
                        <a:solidFill>
                          <a:srgbClr val="000000"/>
                        </a:solidFill>
                        <a:latin typeface="Times New Roman" pitchFamily="18" charset="0"/>
                      </a:rPr>
                      <a:t> </a:t>
                    </a:r>
                    <a:r>
                      <a:rPr lang="fr-FR" sz="2400">
                        <a:solidFill>
                          <a:srgbClr val="000000"/>
                        </a:solidFill>
                        <a:latin typeface="Times New Roman" pitchFamily="18" charset="0"/>
                      </a:rPr>
                      <a:t>la méconnaissance des risques,</a:t>
                    </a:r>
                    <a:br>
                      <a:rPr lang="fr-FR" sz="2400">
                        <a:solidFill>
                          <a:srgbClr val="000000"/>
                        </a:solidFill>
                        <a:latin typeface="Times New Roman" pitchFamily="18" charset="0"/>
                      </a:rPr>
                    </a:br>
                    <a:r>
                      <a:rPr lang="fr-FR" sz="2400">
                        <a:solidFill>
                          <a:srgbClr val="000000"/>
                        </a:solidFill>
                        <a:latin typeface="Times New Roman" pitchFamily="18" charset="0"/>
                      </a:rPr>
                      <a:t>  </a:t>
                    </a:r>
                    <a:r>
                      <a:rPr lang="fr-FR" sz="200">
                        <a:solidFill>
                          <a:srgbClr val="000000"/>
                        </a:solidFill>
                        <a:latin typeface="Times New Roman" pitchFamily="18" charset="0"/>
                      </a:rPr>
                      <a:t> </a:t>
                    </a:r>
                    <a:r>
                      <a:rPr lang="fr-FR" sz="2400">
                        <a:solidFill>
                          <a:srgbClr val="000000"/>
                        </a:solidFill>
                        <a:latin typeface="Times New Roman" pitchFamily="18" charset="0"/>
                      </a:rPr>
                      <a:t>l’application incomplète des procédures, </a:t>
                    </a:r>
                    <a:br>
                      <a:rPr lang="fr-FR" sz="2400">
                        <a:solidFill>
                          <a:srgbClr val="000000"/>
                        </a:solidFill>
                        <a:latin typeface="Times New Roman" pitchFamily="18" charset="0"/>
                      </a:rPr>
                    </a:br>
                    <a:r>
                      <a:rPr lang="fr-FR" sz="2400">
                        <a:solidFill>
                          <a:srgbClr val="000000"/>
                        </a:solidFill>
                        <a:latin typeface="Times New Roman" pitchFamily="18" charset="0"/>
                      </a:rPr>
                      <a:t>  </a:t>
                    </a:r>
                    <a:r>
                      <a:rPr lang="fr-FR" sz="200">
                        <a:solidFill>
                          <a:srgbClr val="000000"/>
                        </a:solidFill>
                        <a:latin typeface="Times New Roman" pitchFamily="18" charset="0"/>
                      </a:rPr>
                      <a:t> </a:t>
                    </a:r>
                    <a:r>
                      <a:rPr lang="fr-FR" sz="2400">
                        <a:solidFill>
                          <a:srgbClr val="000000"/>
                        </a:solidFill>
                        <a:latin typeface="Times New Roman" pitchFamily="18" charset="0"/>
                      </a:rPr>
                      <a:t>une formation insuffisante, </a:t>
                    </a:r>
                    <a:br>
                      <a:rPr lang="fr-FR" sz="2400">
                        <a:solidFill>
                          <a:srgbClr val="000000"/>
                        </a:solidFill>
                        <a:latin typeface="Times New Roman" pitchFamily="18" charset="0"/>
                      </a:rPr>
                    </a:br>
                    <a:r>
                      <a:rPr lang="fr-FR" sz="2400">
                        <a:solidFill>
                          <a:srgbClr val="000000"/>
                        </a:solidFill>
                        <a:latin typeface="Times New Roman" pitchFamily="18" charset="0"/>
                      </a:rPr>
                      <a:t>  </a:t>
                    </a:r>
                    <a:r>
                      <a:rPr lang="fr-FR" sz="200">
                        <a:solidFill>
                          <a:srgbClr val="000000"/>
                        </a:solidFill>
                        <a:latin typeface="Times New Roman" pitchFamily="18" charset="0"/>
                      </a:rPr>
                      <a:t> </a:t>
                    </a:r>
                    <a:r>
                      <a:rPr lang="fr-FR" sz="2400">
                        <a:solidFill>
                          <a:srgbClr val="000000"/>
                        </a:solidFill>
                        <a:latin typeface="Times New Roman" pitchFamily="18" charset="0"/>
                      </a:rPr>
                      <a:t>l’état du matériel,</a:t>
                    </a:r>
                    <a:br>
                      <a:rPr lang="fr-FR" sz="2400">
                        <a:solidFill>
                          <a:srgbClr val="000000"/>
                        </a:solidFill>
                        <a:latin typeface="Times New Roman" pitchFamily="18" charset="0"/>
                      </a:rPr>
                    </a:br>
                    <a:r>
                      <a:rPr lang="fr-FR" sz="2400">
                        <a:solidFill>
                          <a:srgbClr val="000000"/>
                        </a:solidFill>
                        <a:latin typeface="Times New Roman" pitchFamily="18" charset="0"/>
                      </a:rPr>
                      <a:t>  </a:t>
                    </a:r>
                    <a:r>
                      <a:rPr lang="fr-FR" sz="200">
                        <a:solidFill>
                          <a:srgbClr val="000000"/>
                        </a:solidFill>
                        <a:latin typeface="Times New Roman" pitchFamily="18" charset="0"/>
                      </a:rPr>
                      <a:t> </a:t>
                    </a:r>
                    <a:r>
                      <a:rPr lang="fr-FR" sz="2400">
                        <a:solidFill>
                          <a:srgbClr val="000000"/>
                        </a:solidFill>
                        <a:latin typeface="Times New Roman" pitchFamily="18" charset="0"/>
                      </a:rPr>
                      <a:t>l’état du sol. </a:t>
                    </a:r>
                  </a:p>
                </p:txBody>
              </p:sp>
            </p:grpSp>
            <p:grpSp>
              <p:nvGrpSpPr>
                <p:cNvPr id="127915" name="Group 939"/>
                <p:cNvGrpSpPr>
                  <a:grpSpLocks/>
                </p:cNvGrpSpPr>
                <p:nvPr/>
              </p:nvGrpSpPr>
              <p:grpSpPr bwMode="auto">
                <a:xfrm>
                  <a:off x="0" y="22842"/>
                  <a:ext cx="6239" cy="2362"/>
                  <a:chOff x="0" y="22842"/>
                  <a:chExt cx="6239" cy="2362"/>
                </a:xfrm>
              </p:grpSpPr>
              <p:sp>
                <p:nvSpPr>
                  <p:cNvPr id="127908" name="Rectangle 932"/>
                  <p:cNvSpPr>
                    <a:spLocks noChangeArrowheads="1"/>
                  </p:cNvSpPr>
                  <p:nvPr/>
                </p:nvSpPr>
                <p:spPr bwMode="auto">
                  <a:xfrm>
                    <a:off x="0" y="22842"/>
                    <a:ext cx="561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endParaRPr lang="fr-FR">
                      <a:solidFill>
                        <a:srgbClr val="000000"/>
                      </a:solidFill>
                    </a:endParaRPr>
                  </a:p>
                </p:txBody>
              </p:sp>
              <p:grpSp>
                <p:nvGrpSpPr>
                  <p:cNvPr id="127914" name="Group 938"/>
                  <p:cNvGrpSpPr>
                    <a:grpSpLocks/>
                  </p:cNvGrpSpPr>
                  <p:nvPr/>
                </p:nvGrpSpPr>
                <p:grpSpPr bwMode="auto">
                  <a:xfrm>
                    <a:off x="0" y="22842"/>
                    <a:ext cx="6239" cy="2362"/>
                    <a:chOff x="0" y="22842"/>
                    <a:chExt cx="6239" cy="2362"/>
                  </a:xfrm>
                </p:grpSpPr>
                <p:sp>
                  <p:nvSpPr>
                    <p:cNvPr id="127910" name="Rectangle 934"/>
                    <p:cNvSpPr>
                      <a:spLocks noChangeArrowheads="1"/>
                    </p:cNvSpPr>
                    <p:nvPr/>
                  </p:nvSpPr>
                  <p:spPr bwMode="auto">
                    <a:xfrm>
                      <a:off x="0" y="22842"/>
                      <a:ext cx="4328" cy="2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Les triangles de sévérité mettent en lumière la particulière gravité du risque électrique.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Les accidents d’origine électrique sont 15 fois plus souvent mortels que les accidents ordinaires. </a:t>
                      </a:r>
                    </a:p>
                  </p:txBody>
                </p:sp>
                <p:sp>
                  <p:nvSpPr>
                    <p:cNvPr id="127911" name="Rectangle 935"/>
                    <p:cNvSpPr>
                      <a:spLocks noChangeArrowheads="1" noTextEdit="1"/>
                    </p:cNvSpPr>
                    <p:nvPr/>
                  </p:nvSpPr>
                  <p:spPr bwMode="auto">
                    <a:xfrm>
                      <a:off x="4328" y="23907"/>
                      <a:ext cx="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fr-FR">
                        <a:solidFill>
                          <a:srgbClr val="000000"/>
                        </a:solidFill>
                      </a:endParaRPr>
                    </a:p>
                  </p:txBody>
                </p:sp>
                <p:sp>
                  <p:nvSpPr>
                    <p:cNvPr id="127912" name="Rectangle 936"/>
                    <p:cNvSpPr>
                      <a:spLocks noChangeArrowheads="1"/>
                    </p:cNvSpPr>
                    <p:nvPr/>
                  </p:nvSpPr>
                  <p:spPr bwMode="auto">
                    <a:xfrm>
                      <a:off x="4328" y="22842"/>
                      <a:ext cx="1911" cy="2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  </a:t>
                      </a:r>
                      <a:r>
                        <a:rPr lang="fr-FR" sz="21600">
                          <a:solidFill>
                            <a:srgbClr val="000000"/>
                          </a:solidFill>
                          <a:latin typeface="Times New Roman" pitchFamily="18" charset="0"/>
                        </a:rPr>
                        <a:t> </a:t>
                      </a:r>
                      <a:r>
                        <a:rPr lang="fr-FR" sz="2400">
                          <a:solidFill>
                            <a:srgbClr val="000000"/>
                          </a:solidFill>
                          <a:latin typeface="Times New Roman" pitchFamily="18" charset="0"/>
                        </a:rPr>
                        <a:t>                                            </a:t>
                      </a:r>
                    </a:p>
                  </p:txBody>
                </p:sp>
              </p:grpSp>
            </p:grpSp>
          </p:grpSp>
        </p:grpSp>
        <p:sp>
          <p:nvSpPr>
            <p:cNvPr id="127918" name="Rectangle 942"/>
            <p:cNvSpPr>
              <a:spLocks noChangeArrowheads="1"/>
            </p:cNvSpPr>
            <p:nvPr/>
          </p:nvSpPr>
          <p:spPr bwMode="auto">
            <a:xfrm>
              <a:off x="0" y="11792"/>
              <a:ext cx="980"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fontAlgn="base">
                <a:spcBef>
                  <a:spcPct val="0"/>
                </a:spcBef>
                <a:spcAft>
                  <a:spcPct val="0"/>
                </a:spcAft>
              </a:pPr>
              <a:r>
                <a:rPr lang="fr-FR" sz="2400">
                  <a:solidFill>
                    <a:srgbClr val="000000"/>
                  </a:solidFill>
                  <a:latin typeface="Times New Roman" pitchFamily="18" charset="0"/>
                  <a:hlinkClick r:id="rId15"/>
                </a:rPr>
                <a:t>  </a:t>
              </a:r>
              <a:r>
                <a:rPr lang="fr-FR" sz="2000">
                  <a:solidFill>
                    <a:srgbClr val="000000"/>
                  </a:solidFill>
                  <a:latin typeface="Times New Roman" pitchFamily="18" charset="0"/>
                </a:rPr>
                <a:t> </a:t>
              </a:r>
              <a:r>
                <a:rPr lang="fr-FR" sz="2400">
                  <a:solidFill>
                    <a:srgbClr val="000000"/>
                  </a:solidFill>
                  <a:latin typeface="Times New Roman" pitchFamily="18" charset="0"/>
                </a:rPr>
                <a:t>               </a:t>
              </a:r>
            </a:p>
          </p:txBody>
        </p:sp>
      </p:grpSp>
      <p:pic>
        <p:nvPicPr>
          <p:cNvPr id="127498" name="Picture 522" descr="trans"/>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980843" y="-66074925"/>
            <a:ext cx="52754" cy="125412"/>
          </a:xfrm>
          <a:prstGeom prst="rect">
            <a:avLst/>
          </a:prstGeom>
          <a:noFill/>
          <a:extLst>
            <a:ext uri="{909E8E84-426E-40DD-AFC4-6F175D3DCCD1}">
              <a14:hiddenFill xmlns:a14="http://schemas.microsoft.com/office/drawing/2010/main">
                <a:solidFill>
                  <a:srgbClr val="FFFFFF"/>
                </a:solidFill>
              </a14:hiddenFill>
            </a:ext>
          </a:extLst>
        </p:spPr>
      </p:pic>
      <p:pic>
        <p:nvPicPr>
          <p:cNvPr id="127501" name="Picture 525" descr="fonction_imprimer">
            <a:hlinkClick r:id="rId2"/>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278673" y="-66347975"/>
            <a:ext cx="1592874" cy="239712"/>
          </a:xfrm>
          <a:prstGeom prst="rect">
            <a:avLst/>
          </a:prstGeom>
          <a:noFill/>
          <a:extLst>
            <a:ext uri="{909E8E84-426E-40DD-AFC4-6F175D3DCCD1}">
              <a14:hiddenFill xmlns:a14="http://schemas.microsoft.com/office/drawing/2010/main">
                <a:solidFill>
                  <a:srgbClr val="FFFFFF"/>
                </a:solidFill>
              </a14:hiddenFill>
            </a:ext>
          </a:extLst>
        </p:spPr>
      </p:pic>
      <p:pic>
        <p:nvPicPr>
          <p:cNvPr id="127502" name="Picture 526" descr="fonction_envoyer">
            <a:hlinkClick r:id="rId3"/>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278673" y="-65617725"/>
            <a:ext cx="1592874" cy="228600"/>
          </a:xfrm>
          <a:prstGeom prst="rect">
            <a:avLst/>
          </a:prstGeom>
          <a:noFill/>
          <a:extLst>
            <a:ext uri="{909E8E84-426E-40DD-AFC4-6F175D3DCCD1}">
              <a14:hiddenFill xmlns:a14="http://schemas.microsoft.com/office/drawing/2010/main">
                <a:solidFill>
                  <a:srgbClr val="FFFFFF"/>
                </a:solidFill>
              </a14:hiddenFill>
            </a:ext>
          </a:extLst>
        </p:spPr>
      </p:pic>
      <p:pic>
        <p:nvPicPr>
          <p:cNvPr id="127503" name="Picture 527" descr="fonction_contacter">
            <a:hlinkClick r:id="rId4"/>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278673" y="-64887475"/>
            <a:ext cx="1592874" cy="228600"/>
          </a:xfrm>
          <a:prstGeom prst="rect">
            <a:avLst/>
          </a:prstGeom>
          <a:noFill/>
          <a:extLst>
            <a:ext uri="{909E8E84-426E-40DD-AFC4-6F175D3DCCD1}">
              <a14:hiddenFill xmlns:a14="http://schemas.microsoft.com/office/drawing/2010/main">
                <a:solidFill>
                  <a:srgbClr val="FFFFFF"/>
                </a:solidFill>
              </a14:hiddenFill>
            </a:ext>
          </a:extLst>
        </p:spPr>
      </p:pic>
      <p:pic>
        <p:nvPicPr>
          <p:cNvPr id="127507" name="Picture 531" descr="risqElec1"/>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980843" y="-58877200"/>
            <a:ext cx="1582615" cy="1177925"/>
          </a:xfrm>
          <a:prstGeom prst="rect">
            <a:avLst/>
          </a:prstGeom>
          <a:noFill/>
          <a:extLst>
            <a:ext uri="{909E8E84-426E-40DD-AFC4-6F175D3DCCD1}">
              <a14:hiddenFill xmlns:a14="http://schemas.microsoft.com/office/drawing/2010/main">
                <a:solidFill>
                  <a:srgbClr val="FFFFFF"/>
                </a:solidFill>
              </a14:hiddenFill>
            </a:ext>
          </a:extLst>
        </p:spPr>
      </p:pic>
      <p:pic>
        <p:nvPicPr>
          <p:cNvPr id="127509" name="Picture 533" descr="trans"/>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508131" y="-58313638"/>
            <a:ext cx="52754" cy="125413"/>
          </a:xfrm>
          <a:prstGeom prst="rect">
            <a:avLst/>
          </a:prstGeom>
          <a:noFill/>
          <a:extLst>
            <a:ext uri="{909E8E84-426E-40DD-AFC4-6F175D3DCCD1}">
              <a14:hiddenFill xmlns:a14="http://schemas.microsoft.com/office/drawing/2010/main">
                <a:solidFill>
                  <a:srgbClr val="FFFFFF"/>
                </a:solidFill>
              </a14:hiddenFill>
            </a:ext>
          </a:extLst>
        </p:spPr>
      </p:pic>
      <p:pic>
        <p:nvPicPr>
          <p:cNvPr id="127525" name="Picture 549" descr="pucepleineor">
            <a:hlinkClick r:id="rId15"/>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980842" y="-49637950"/>
            <a:ext cx="190500" cy="103187"/>
          </a:xfrm>
          <a:prstGeom prst="rect">
            <a:avLst/>
          </a:prstGeom>
          <a:noFill/>
          <a:extLst>
            <a:ext uri="{909E8E84-426E-40DD-AFC4-6F175D3DCCD1}">
              <a14:hiddenFill xmlns:a14="http://schemas.microsoft.com/office/drawing/2010/main">
                <a:solidFill>
                  <a:srgbClr val="FFFFFF"/>
                </a:solidFill>
              </a14:hiddenFill>
            </a:ext>
          </a:extLst>
        </p:spPr>
      </p:pic>
      <p:pic>
        <p:nvPicPr>
          <p:cNvPr id="127529" name="Picture 553" descr="pucevideo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590800" y="-47355125"/>
            <a:ext cx="115765" cy="79375"/>
          </a:xfrm>
          <a:prstGeom prst="rect">
            <a:avLst/>
          </a:prstGeom>
          <a:noFill/>
          <a:extLst>
            <a:ext uri="{909E8E84-426E-40DD-AFC4-6F175D3DCCD1}">
              <a14:hiddenFill xmlns:a14="http://schemas.microsoft.com/office/drawing/2010/main">
                <a:solidFill>
                  <a:srgbClr val="FFFFFF"/>
                </a:solidFill>
              </a14:hiddenFill>
            </a:ext>
          </a:extLst>
        </p:spPr>
      </p:pic>
      <p:pic>
        <p:nvPicPr>
          <p:cNvPr id="127768" name="Picture 792" descr="pucevideo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590800" y="-44069000"/>
            <a:ext cx="115765" cy="79375"/>
          </a:xfrm>
          <a:prstGeom prst="rect">
            <a:avLst/>
          </a:prstGeom>
          <a:noFill/>
          <a:extLst>
            <a:ext uri="{909E8E84-426E-40DD-AFC4-6F175D3DCCD1}">
              <a14:hiddenFill xmlns:a14="http://schemas.microsoft.com/office/drawing/2010/main">
                <a:solidFill>
                  <a:srgbClr val="FFFFFF"/>
                </a:solidFill>
              </a14:hiddenFill>
            </a:ext>
          </a:extLst>
        </p:spPr>
      </p:pic>
      <p:pic>
        <p:nvPicPr>
          <p:cNvPr id="127832" name="Picture 856" descr="pucevideo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590800" y="-41513125"/>
            <a:ext cx="115765" cy="79375"/>
          </a:xfrm>
          <a:prstGeom prst="rect">
            <a:avLst/>
          </a:prstGeom>
          <a:noFill/>
          <a:extLst>
            <a:ext uri="{909E8E84-426E-40DD-AFC4-6F175D3DCCD1}">
              <a14:hiddenFill xmlns:a14="http://schemas.microsoft.com/office/drawing/2010/main">
                <a:solidFill>
                  <a:srgbClr val="FFFFFF"/>
                </a:solidFill>
              </a14:hiddenFill>
            </a:ext>
          </a:extLst>
        </p:spPr>
      </p:pic>
      <p:pic>
        <p:nvPicPr>
          <p:cNvPr id="127901" name="Picture 925" descr="liorangecarr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225920" y="-32553275"/>
            <a:ext cx="42497" cy="46037"/>
          </a:xfrm>
          <a:prstGeom prst="rect">
            <a:avLst/>
          </a:prstGeom>
          <a:noFill/>
          <a:extLst>
            <a:ext uri="{909E8E84-426E-40DD-AFC4-6F175D3DCCD1}">
              <a14:hiddenFill xmlns:a14="http://schemas.microsoft.com/office/drawing/2010/main">
                <a:solidFill>
                  <a:srgbClr val="FFFFFF"/>
                </a:solidFill>
              </a14:hiddenFill>
            </a:ext>
          </a:extLst>
        </p:spPr>
      </p:pic>
      <p:pic>
        <p:nvPicPr>
          <p:cNvPr id="127902" name="Picture 926" descr="liorangecarr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225920" y="-32188150"/>
            <a:ext cx="42497" cy="46037"/>
          </a:xfrm>
          <a:prstGeom prst="rect">
            <a:avLst/>
          </a:prstGeom>
          <a:noFill/>
          <a:extLst>
            <a:ext uri="{909E8E84-426E-40DD-AFC4-6F175D3DCCD1}">
              <a14:hiddenFill xmlns:a14="http://schemas.microsoft.com/office/drawing/2010/main">
                <a:solidFill>
                  <a:srgbClr val="FFFFFF"/>
                </a:solidFill>
              </a14:hiddenFill>
            </a:ext>
          </a:extLst>
        </p:spPr>
      </p:pic>
      <p:pic>
        <p:nvPicPr>
          <p:cNvPr id="127903" name="Picture 927" descr="liorangecarr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225920" y="-31823025"/>
            <a:ext cx="42497" cy="46037"/>
          </a:xfrm>
          <a:prstGeom prst="rect">
            <a:avLst/>
          </a:prstGeom>
          <a:noFill/>
          <a:extLst>
            <a:ext uri="{909E8E84-426E-40DD-AFC4-6F175D3DCCD1}">
              <a14:hiddenFill xmlns:a14="http://schemas.microsoft.com/office/drawing/2010/main">
                <a:solidFill>
                  <a:srgbClr val="FFFFFF"/>
                </a:solidFill>
              </a14:hiddenFill>
            </a:ext>
          </a:extLst>
        </p:spPr>
      </p:pic>
      <p:pic>
        <p:nvPicPr>
          <p:cNvPr id="127904" name="Picture 928" descr="liorangecarr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225920" y="-31457899"/>
            <a:ext cx="42497" cy="46037"/>
          </a:xfrm>
          <a:prstGeom prst="rect">
            <a:avLst/>
          </a:prstGeom>
          <a:noFill/>
          <a:extLst>
            <a:ext uri="{909E8E84-426E-40DD-AFC4-6F175D3DCCD1}">
              <a14:hiddenFill xmlns:a14="http://schemas.microsoft.com/office/drawing/2010/main">
                <a:solidFill>
                  <a:srgbClr val="FFFFFF"/>
                </a:solidFill>
              </a14:hiddenFill>
            </a:ext>
          </a:extLst>
        </p:spPr>
      </p:pic>
      <p:pic>
        <p:nvPicPr>
          <p:cNvPr id="127905" name="Picture 929" descr="liorangecarr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225920" y="-31092775"/>
            <a:ext cx="42497" cy="46037"/>
          </a:xfrm>
          <a:prstGeom prst="rect">
            <a:avLst/>
          </a:prstGeom>
          <a:noFill/>
          <a:extLst>
            <a:ext uri="{909E8E84-426E-40DD-AFC4-6F175D3DCCD1}">
              <a14:hiddenFill xmlns:a14="http://schemas.microsoft.com/office/drawing/2010/main">
                <a:solidFill>
                  <a:srgbClr val="FFFFFF"/>
                </a:solidFill>
              </a14:hiddenFill>
            </a:ext>
          </a:extLst>
        </p:spPr>
      </p:pic>
      <p:pic>
        <p:nvPicPr>
          <p:cNvPr id="127906" name="Picture 930" descr="liorangecarr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225920" y="-30727650"/>
            <a:ext cx="42497" cy="46037"/>
          </a:xfrm>
          <a:prstGeom prst="rect">
            <a:avLst/>
          </a:prstGeom>
          <a:noFill/>
          <a:extLst>
            <a:ext uri="{909E8E84-426E-40DD-AFC4-6F175D3DCCD1}">
              <a14:hiddenFill xmlns:a14="http://schemas.microsoft.com/office/drawing/2010/main">
                <a:solidFill>
                  <a:srgbClr val="FFFFFF"/>
                </a:solidFill>
              </a14:hiddenFill>
            </a:ext>
          </a:extLst>
        </p:spPr>
      </p:pic>
      <p:pic>
        <p:nvPicPr>
          <p:cNvPr id="127913" name="Picture 937" descr="triangl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751385" y="-30270450"/>
            <a:ext cx="3165231" cy="3429000"/>
          </a:xfrm>
          <a:prstGeom prst="rect">
            <a:avLst/>
          </a:prstGeom>
          <a:noFill/>
          <a:extLst>
            <a:ext uri="{909E8E84-426E-40DD-AFC4-6F175D3DCCD1}">
              <a14:hiddenFill xmlns:a14="http://schemas.microsoft.com/office/drawing/2010/main">
                <a:solidFill>
                  <a:srgbClr val="FFFFFF"/>
                </a:solidFill>
              </a14:hiddenFill>
            </a:ext>
          </a:extLst>
        </p:spPr>
      </p:pic>
      <p:pic>
        <p:nvPicPr>
          <p:cNvPr id="127919" name="Picture 943" descr="retoursommaire">
            <a:hlinkClick r:id="rId15"/>
          </p:cNvPr>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4969119" y="-47355125"/>
            <a:ext cx="1192823" cy="320675"/>
          </a:xfrm>
          <a:prstGeom prst="rect">
            <a:avLst/>
          </a:prstGeom>
          <a:noFill/>
          <a:extLst>
            <a:ext uri="{909E8E84-426E-40DD-AFC4-6F175D3DCCD1}">
              <a14:hiddenFill xmlns:a14="http://schemas.microsoft.com/office/drawing/2010/main">
                <a:solidFill>
                  <a:srgbClr val="FFFFFF"/>
                </a:solidFill>
              </a14:hiddenFill>
            </a:ext>
          </a:extLst>
        </p:spPr>
      </p:pic>
      <p:grpSp>
        <p:nvGrpSpPr>
          <p:cNvPr id="127928" name="Group 952"/>
          <p:cNvGrpSpPr>
            <a:grpSpLocks/>
          </p:cNvGrpSpPr>
          <p:nvPr/>
        </p:nvGrpSpPr>
        <p:grpSpPr bwMode="auto">
          <a:xfrm>
            <a:off x="-5136173" y="-65663763"/>
            <a:ext cx="4249615" cy="2647950"/>
            <a:chOff x="0" y="288"/>
            <a:chExt cx="2900" cy="1668"/>
          </a:xfrm>
        </p:grpSpPr>
        <p:sp>
          <p:nvSpPr>
            <p:cNvPr id="127923" name="Rectangle 947"/>
            <p:cNvSpPr>
              <a:spLocks noChangeArrowheads="1"/>
            </p:cNvSpPr>
            <p:nvPr/>
          </p:nvSpPr>
          <p:spPr bwMode="auto">
            <a:xfrm>
              <a:off x="0" y="288"/>
              <a:ext cx="1844" cy="1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Dossier</a:t>
              </a:r>
            </a:p>
          </p:txBody>
        </p:sp>
        <p:sp>
          <p:nvSpPr>
            <p:cNvPr id="127924" name="Rectangle 948"/>
            <p:cNvSpPr>
              <a:spLocks noChangeArrowheads="1"/>
            </p:cNvSpPr>
            <p:nvPr/>
          </p:nvSpPr>
          <p:spPr bwMode="auto">
            <a:xfrm>
              <a:off x="1844" y="288"/>
              <a:ext cx="1056" cy="1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hlinkClick r:id="rId2"/>
                </a:rPr>
                <a:t>  </a:t>
              </a:r>
              <a:r>
                <a:rPr lang="fr-FR" sz="1500">
                  <a:solidFill>
                    <a:srgbClr val="000000"/>
                  </a:solidFill>
                  <a:latin typeface="Times New Roman" pitchFamily="18" charset="0"/>
                </a:rPr>
                <a:t> </a:t>
              </a:r>
              <a:r>
                <a:rPr lang="fr-FR" sz="2400">
                  <a:solidFill>
                    <a:srgbClr val="000000"/>
                  </a:solidFill>
                  <a:latin typeface="Times New Roman" pitchFamily="18" charset="0"/>
                </a:rPr>
                <a:t>                     </a:t>
              </a:r>
              <a:br>
                <a:rPr lang="fr-FR" sz="2400">
                  <a:solidFill>
                    <a:srgbClr val="000000"/>
                  </a:solidFill>
                  <a:latin typeface="Times New Roman" pitchFamily="18" charset="0"/>
                </a:rPr>
              </a:br>
              <a:r>
                <a:rPr lang="fr-FR" sz="2400">
                  <a:solidFill>
                    <a:srgbClr val="000000"/>
                  </a:solidFill>
                  <a:latin typeface="Times New Roman" pitchFamily="18" charset="0"/>
                  <a:hlinkClick r:id="rId3"/>
                </a:rPr>
                <a:t>  </a:t>
              </a:r>
              <a:r>
                <a:rPr lang="fr-FR" sz="1400">
                  <a:solidFill>
                    <a:srgbClr val="000000"/>
                  </a:solidFill>
                  <a:latin typeface="Times New Roman" pitchFamily="18" charset="0"/>
                </a:rPr>
                <a:t> </a:t>
              </a:r>
              <a:r>
                <a:rPr lang="fr-FR" sz="2400">
                  <a:solidFill>
                    <a:srgbClr val="000000"/>
                  </a:solidFill>
                  <a:latin typeface="Times New Roman" pitchFamily="18" charset="0"/>
                </a:rPr>
                <a:t>                     </a:t>
              </a:r>
              <a:br>
                <a:rPr lang="fr-FR" sz="2400">
                  <a:solidFill>
                    <a:srgbClr val="000000"/>
                  </a:solidFill>
                  <a:latin typeface="Times New Roman" pitchFamily="18" charset="0"/>
                </a:rPr>
              </a:br>
              <a:r>
                <a:rPr lang="fr-FR" sz="2400">
                  <a:solidFill>
                    <a:srgbClr val="000000"/>
                  </a:solidFill>
                  <a:latin typeface="Times New Roman" pitchFamily="18" charset="0"/>
                  <a:hlinkClick r:id="rId4"/>
                </a:rPr>
                <a:t>  </a:t>
              </a:r>
              <a:r>
                <a:rPr lang="fr-FR" sz="1400">
                  <a:solidFill>
                    <a:srgbClr val="000000"/>
                  </a:solidFill>
                  <a:latin typeface="Times New Roman" pitchFamily="18" charset="0"/>
                </a:rPr>
                <a:t> </a:t>
              </a:r>
              <a:r>
                <a:rPr lang="fr-FR" sz="2400">
                  <a:solidFill>
                    <a:srgbClr val="000000"/>
                  </a:solidFill>
                  <a:latin typeface="Times New Roman" pitchFamily="18" charset="0"/>
                </a:rPr>
                <a:t>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Mise à jour : 02/03/2010</a:t>
              </a:r>
            </a:p>
          </p:txBody>
        </p:sp>
      </p:grpSp>
      <p:sp>
        <p:nvSpPr>
          <p:cNvPr id="127929" name="Rectangle 953"/>
          <p:cNvSpPr>
            <a:spLocks noChangeArrowheads="1"/>
          </p:cNvSpPr>
          <p:nvPr/>
        </p:nvSpPr>
        <p:spPr bwMode="auto">
          <a:xfrm>
            <a:off x="-5136173" y="-63015813"/>
            <a:ext cx="914400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endParaRPr lang="fr-FR" sz="2400">
              <a:solidFill>
                <a:srgbClr val="000000"/>
              </a:solidFill>
              <a:latin typeface="Times New Roman" pitchFamily="18" charset="0"/>
            </a:endParaRPr>
          </a:p>
        </p:txBody>
      </p:sp>
      <p:grpSp>
        <p:nvGrpSpPr>
          <p:cNvPr id="127935" name="Group 959"/>
          <p:cNvGrpSpPr>
            <a:grpSpLocks/>
          </p:cNvGrpSpPr>
          <p:nvPr/>
        </p:nvGrpSpPr>
        <p:grpSpPr bwMode="auto">
          <a:xfrm>
            <a:off x="-5136173" y="-61828363"/>
            <a:ext cx="4249615" cy="7394575"/>
            <a:chOff x="0" y="2704"/>
            <a:chExt cx="2900" cy="4658"/>
          </a:xfrm>
        </p:grpSpPr>
        <p:sp>
          <p:nvSpPr>
            <p:cNvPr id="127930" name="Rectangle 954"/>
            <p:cNvSpPr>
              <a:spLocks noChangeArrowheads="1"/>
            </p:cNvSpPr>
            <p:nvPr/>
          </p:nvSpPr>
          <p:spPr bwMode="auto">
            <a:xfrm>
              <a:off x="0" y="2704"/>
              <a:ext cx="1005" cy="4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  </a:t>
              </a:r>
              <a:r>
                <a:rPr lang="fr-FR" sz="7400">
                  <a:solidFill>
                    <a:srgbClr val="000000"/>
                  </a:solidFill>
                  <a:latin typeface="Times New Roman" pitchFamily="18" charset="0"/>
                </a:rPr>
                <a:t> </a:t>
              </a:r>
              <a:r>
                <a:rPr lang="fr-FR" sz="2400">
                  <a:solidFill>
                    <a:srgbClr val="000000"/>
                  </a:solidFill>
                  <a:latin typeface="Times New Roman" pitchFamily="18" charset="0"/>
                </a:rPr>
                <a:t>                     </a:t>
              </a:r>
            </a:p>
          </p:txBody>
        </p:sp>
        <p:sp>
          <p:nvSpPr>
            <p:cNvPr id="127932" name="Rectangle 956"/>
            <p:cNvSpPr>
              <a:spLocks noChangeArrowheads="1"/>
            </p:cNvSpPr>
            <p:nvPr/>
          </p:nvSpPr>
          <p:spPr bwMode="auto">
            <a:xfrm>
              <a:off x="1005" y="2704"/>
              <a:ext cx="170" cy="4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  </a:t>
              </a:r>
              <a:endParaRPr lang="fr-FR" sz="700">
                <a:solidFill>
                  <a:srgbClr val="000000"/>
                </a:solidFill>
                <a:latin typeface="Times New Roman" pitchFamily="18" charset="0"/>
              </a:endParaRPr>
            </a:p>
          </p:txBody>
        </p:sp>
        <p:sp>
          <p:nvSpPr>
            <p:cNvPr id="127934" name="Rectangle 958"/>
            <p:cNvSpPr>
              <a:spLocks noChangeArrowheads="1"/>
            </p:cNvSpPr>
            <p:nvPr/>
          </p:nvSpPr>
          <p:spPr bwMode="auto">
            <a:xfrm>
              <a:off x="1175" y="2704"/>
              <a:ext cx="1725" cy="4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Accidents d'origine électrique</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Le risque électrique en milieu de travail, s'il est mieux maîtrisé, reste toujours présent. Les statistiques prouvent la diminution du nombre d'accidents tout en soulignant leur exceptionnelle gravité. L'ensemble des supports d'information conçus par l'INRS pour aider à leur application sont rappelés ici.</a:t>
              </a:r>
            </a:p>
          </p:txBody>
        </p:sp>
      </p:grpSp>
      <p:sp>
        <p:nvSpPr>
          <p:cNvPr id="127936" name="Rectangle 960"/>
          <p:cNvSpPr>
            <a:spLocks noChangeArrowheads="1"/>
          </p:cNvSpPr>
          <p:nvPr/>
        </p:nvSpPr>
        <p:spPr bwMode="auto">
          <a:xfrm>
            <a:off x="-5136173" y="-54433788"/>
            <a:ext cx="914400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endParaRPr lang="fr-FR" sz="2400">
              <a:solidFill>
                <a:srgbClr val="000000"/>
              </a:solidFill>
              <a:latin typeface="Times New Roman" pitchFamily="18" charset="0"/>
            </a:endParaRPr>
          </a:p>
        </p:txBody>
      </p:sp>
      <p:pic>
        <p:nvPicPr>
          <p:cNvPr id="127954" name="Picture 978" descr="ATelec"/>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36173" y="-66120963"/>
            <a:ext cx="5486401" cy="4194175"/>
          </a:xfrm>
          <a:prstGeom prst="rect">
            <a:avLst/>
          </a:prstGeom>
          <a:noFill/>
          <a:extLst>
            <a:ext uri="{909E8E84-426E-40DD-AFC4-6F175D3DCCD1}">
              <a14:hiddenFill xmlns:a14="http://schemas.microsoft.com/office/drawing/2010/main">
                <a:solidFill>
                  <a:srgbClr val="FFFFFF"/>
                </a:solidFill>
              </a14:hiddenFill>
            </a:ext>
          </a:extLst>
        </p:spPr>
      </p:pic>
      <p:pic>
        <p:nvPicPr>
          <p:cNvPr id="368838" name="Picture 198" descr="CTNA"/>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36173" y="-66120963"/>
            <a:ext cx="178777" cy="171450"/>
          </a:xfrm>
          <a:prstGeom prst="rect">
            <a:avLst/>
          </a:prstGeom>
          <a:noFill/>
          <a:extLst>
            <a:ext uri="{909E8E84-426E-40DD-AFC4-6F175D3DCCD1}">
              <a14:hiddenFill xmlns:a14="http://schemas.microsoft.com/office/drawing/2010/main">
                <a:solidFill>
                  <a:srgbClr val="FFFFFF"/>
                </a:solidFill>
              </a14:hiddenFill>
            </a:ext>
          </a:extLst>
        </p:spPr>
      </p:pic>
      <p:pic>
        <p:nvPicPr>
          <p:cNvPr id="368843" name="Picture 203" descr="CTNB"/>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36173" y="-66120963"/>
            <a:ext cx="148004" cy="182563"/>
          </a:xfrm>
          <a:prstGeom prst="rect">
            <a:avLst/>
          </a:prstGeom>
          <a:noFill/>
          <a:extLst>
            <a:ext uri="{909E8E84-426E-40DD-AFC4-6F175D3DCCD1}">
              <a14:hiddenFill xmlns:a14="http://schemas.microsoft.com/office/drawing/2010/main">
                <a:solidFill>
                  <a:srgbClr val="FFFFFF"/>
                </a:solidFill>
              </a14:hiddenFill>
            </a:ext>
          </a:extLst>
        </p:spPr>
      </p:pic>
      <p:pic>
        <p:nvPicPr>
          <p:cNvPr id="368848" name="Picture 208" descr="CTNC"/>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36174" y="-66120963"/>
            <a:ext cx="158262" cy="171450"/>
          </a:xfrm>
          <a:prstGeom prst="rect">
            <a:avLst/>
          </a:prstGeom>
          <a:noFill/>
          <a:extLst>
            <a:ext uri="{909E8E84-426E-40DD-AFC4-6F175D3DCCD1}">
              <a14:hiddenFill xmlns:a14="http://schemas.microsoft.com/office/drawing/2010/main">
                <a:solidFill>
                  <a:srgbClr val="FFFFFF"/>
                </a:solidFill>
              </a14:hiddenFill>
            </a:ext>
          </a:extLst>
        </p:spPr>
      </p:pic>
      <p:pic>
        <p:nvPicPr>
          <p:cNvPr id="368853" name="Picture 213" descr="CTND"/>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136173" y="-66120963"/>
            <a:ext cx="168520" cy="182563"/>
          </a:xfrm>
          <a:prstGeom prst="rect">
            <a:avLst/>
          </a:prstGeom>
          <a:noFill/>
          <a:extLst>
            <a:ext uri="{909E8E84-426E-40DD-AFC4-6F175D3DCCD1}">
              <a14:hiddenFill xmlns:a14="http://schemas.microsoft.com/office/drawing/2010/main">
                <a:solidFill>
                  <a:srgbClr val="FFFFFF"/>
                </a:solidFill>
              </a14:hiddenFill>
            </a:ext>
          </a:extLst>
        </p:spPr>
      </p:pic>
      <p:pic>
        <p:nvPicPr>
          <p:cNvPr id="368858" name="Picture 218" descr="CTN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136173" y="-66120963"/>
            <a:ext cx="148004" cy="193675"/>
          </a:xfrm>
          <a:prstGeom prst="rect">
            <a:avLst/>
          </a:prstGeom>
          <a:noFill/>
          <a:extLst>
            <a:ext uri="{909E8E84-426E-40DD-AFC4-6F175D3DCCD1}">
              <a14:hiddenFill xmlns:a14="http://schemas.microsoft.com/office/drawing/2010/main">
                <a:solidFill>
                  <a:srgbClr val="FFFFFF"/>
                </a:solidFill>
              </a14:hiddenFill>
            </a:ext>
          </a:extLst>
        </p:spPr>
      </p:pic>
      <p:pic>
        <p:nvPicPr>
          <p:cNvPr id="368863" name="Picture 223" descr="CTNF"/>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136173" y="-66120963"/>
            <a:ext cx="148004" cy="193675"/>
          </a:xfrm>
          <a:prstGeom prst="rect">
            <a:avLst/>
          </a:prstGeom>
          <a:noFill/>
          <a:extLst>
            <a:ext uri="{909E8E84-426E-40DD-AFC4-6F175D3DCCD1}">
              <a14:hiddenFill xmlns:a14="http://schemas.microsoft.com/office/drawing/2010/main">
                <a:solidFill>
                  <a:srgbClr val="FFFFFF"/>
                </a:solidFill>
              </a14:hiddenFill>
            </a:ext>
          </a:extLst>
        </p:spPr>
      </p:pic>
      <p:pic>
        <p:nvPicPr>
          <p:cNvPr id="368868" name="Picture 228" descr="CT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136174" y="-66120963"/>
            <a:ext cx="158262" cy="171450"/>
          </a:xfrm>
          <a:prstGeom prst="rect">
            <a:avLst/>
          </a:prstGeom>
          <a:noFill/>
          <a:extLst>
            <a:ext uri="{909E8E84-426E-40DD-AFC4-6F175D3DCCD1}">
              <a14:hiddenFill xmlns:a14="http://schemas.microsoft.com/office/drawing/2010/main">
                <a:solidFill>
                  <a:srgbClr val="FFFFFF"/>
                </a:solidFill>
              </a14:hiddenFill>
            </a:ext>
          </a:extLst>
        </p:spPr>
      </p:pic>
      <p:pic>
        <p:nvPicPr>
          <p:cNvPr id="368873" name="Picture 233" descr="CTNH"/>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136174" y="-66120963"/>
            <a:ext cx="158262" cy="171450"/>
          </a:xfrm>
          <a:prstGeom prst="rect">
            <a:avLst/>
          </a:prstGeom>
          <a:noFill/>
          <a:extLst>
            <a:ext uri="{909E8E84-426E-40DD-AFC4-6F175D3DCCD1}">
              <a14:hiddenFill xmlns:a14="http://schemas.microsoft.com/office/drawing/2010/main">
                <a:solidFill>
                  <a:srgbClr val="FFFFFF"/>
                </a:solidFill>
              </a14:hiddenFill>
            </a:ext>
          </a:extLst>
        </p:spPr>
      </p:pic>
      <p:pic>
        <p:nvPicPr>
          <p:cNvPr id="368878" name="Picture 238" descr="CTNI"/>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136173" y="-66120963"/>
            <a:ext cx="148004" cy="182563"/>
          </a:xfrm>
          <a:prstGeom prst="rect">
            <a:avLst/>
          </a:prstGeom>
          <a:noFill/>
          <a:extLst>
            <a:ext uri="{909E8E84-426E-40DD-AFC4-6F175D3DCCD1}">
              <a14:hiddenFill xmlns:a14="http://schemas.microsoft.com/office/drawing/2010/main">
                <a:solidFill>
                  <a:srgbClr val="FFFFFF"/>
                </a:solidFill>
              </a14:hiddenFill>
            </a:ext>
          </a:extLst>
        </p:spPr>
      </p:pic>
      <p:sp>
        <p:nvSpPr>
          <p:cNvPr id="368973" name="Rectangle 333"/>
          <p:cNvSpPr>
            <a:spLocks noChangeArrowheads="1"/>
          </p:cNvSpPr>
          <p:nvPr/>
        </p:nvSpPr>
        <p:spPr bwMode="auto">
          <a:xfrm>
            <a:off x="-5136173" y="-29859288"/>
            <a:ext cx="8229601"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fr-FR" sz="2400">
                <a:solidFill>
                  <a:srgbClr val="000000"/>
                </a:solidFill>
                <a:latin typeface="Times New Roman" pitchFamily="18" charset="0"/>
              </a:rPr>
              <a:t>L'électricité, un risque grave</a:t>
            </a:r>
          </a:p>
        </p:txBody>
      </p:sp>
      <p:grpSp>
        <p:nvGrpSpPr>
          <p:cNvPr id="368984" name="Group 344"/>
          <p:cNvGrpSpPr>
            <a:grpSpLocks/>
          </p:cNvGrpSpPr>
          <p:nvPr/>
        </p:nvGrpSpPr>
        <p:grpSpPr bwMode="auto">
          <a:xfrm>
            <a:off x="-5136173" y="-53433663"/>
            <a:ext cx="19417812" cy="126831726"/>
            <a:chOff x="0" y="7992"/>
            <a:chExt cx="13251" cy="79894"/>
          </a:xfrm>
        </p:grpSpPr>
        <p:sp>
          <p:nvSpPr>
            <p:cNvPr id="127937" name="Rectangle 961"/>
            <p:cNvSpPr>
              <a:spLocks noChangeArrowheads="1"/>
            </p:cNvSpPr>
            <p:nvPr/>
          </p:nvSpPr>
          <p:spPr bwMode="auto">
            <a:xfrm>
              <a:off x="0" y="8110"/>
              <a:ext cx="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endParaRPr lang="fr-FR">
                <a:solidFill>
                  <a:srgbClr val="000000"/>
                </a:solidFill>
              </a:endParaRPr>
            </a:p>
          </p:txBody>
        </p:sp>
        <p:grpSp>
          <p:nvGrpSpPr>
            <p:cNvPr id="127947" name="Group 971"/>
            <p:cNvGrpSpPr>
              <a:grpSpLocks/>
            </p:cNvGrpSpPr>
            <p:nvPr/>
          </p:nvGrpSpPr>
          <p:grpSpPr bwMode="auto">
            <a:xfrm>
              <a:off x="0" y="7992"/>
              <a:ext cx="5479" cy="1791"/>
              <a:chOff x="0" y="7992"/>
              <a:chExt cx="5479" cy="1791"/>
            </a:xfrm>
          </p:grpSpPr>
          <p:sp>
            <p:nvSpPr>
              <p:cNvPr id="127938" name="Rectangle 962"/>
              <p:cNvSpPr>
                <a:spLocks noChangeArrowheads="1" noTextEdit="1"/>
              </p:cNvSpPr>
              <p:nvPr/>
            </p:nvSpPr>
            <p:spPr bwMode="auto">
              <a:xfrm>
                <a:off x="0" y="8771"/>
                <a:ext cx="249"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fr-FR">
                  <a:solidFill>
                    <a:srgbClr val="000000"/>
                  </a:solidFill>
                </a:endParaRPr>
              </a:p>
            </p:txBody>
          </p:sp>
          <p:grpSp>
            <p:nvGrpSpPr>
              <p:cNvPr id="127946" name="Group 970"/>
              <p:cNvGrpSpPr>
                <a:grpSpLocks/>
              </p:cNvGrpSpPr>
              <p:nvPr/>
            </p:nvGrpSpPr>
            <p:grpSpPr bwMode="auto">
              <a:xfrm>
                <a:off x="249" y="7992"/>
                <a:ext cx="5230" cy="1791"/>
                <a:chOff x="0" y="7992"/>
                <a:chExt cx="5230" cy="1791"/>
              </a:xfrm>
            </p:grpSpPr>
            <p:sp>
              <p:nvSpPr>
                <p:cNvPr id="127939" name="Rectangle 963"/>
                <p:cNvSpPr>
                  <a:spLocks noChangeArrowheads="1"/>
                </p:cNvSpPr>
                <p:nvPr/>
              </p:nvSpPr>
              <p:spPr bwMode="auto">
                <a:xfrm>
                  <a:off x="0" y="8280"/>
                  <a:ext cx="1000"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r>
                    <a:rPr lang="fr-FR" sz="2400">
                      <a:solidFill>
                        <a:srgbClr val="000000"/>
                      </a:solidFill>
                      <a:latin typeface="Times New Roman" pitchFamily="18" charset="0"/>
                      <a:hlinkClick r:id="rId15"/>
                    </a:rPr>
                    <a:t>Statistiques</a:t>
                  </a:r>
                  <a:endParaRPr lang="fr-FR" sz="2400">
                    <a:solidFill>
                      <a:srgbClr val="000000"/>
                    </a:solidFill>
                    <a:latin typeface="Times New Roman" pitchFamily="18" charset="0"/>
                  </a:endParaRPr>
                </a:p>
              </p:txBody>
            </p:sp>
            <p:grpSp>
              <p:nvGrpSpPr>
                <p:cNvPr id="127944" name="Group 968"/>
                <p:cNvGrpSpPr>
                  <a:grpSpLocks/>
                </p:cNvGrpSpPr>
                <p:nvPr/>
              </p:nvGrpSpPr>
              <p:grpSpPr bwMode="auto">
                <a:xfrm>
                  <a:off x="0" y="7992"/>
                  <a:ext cx="5230" cy="1275"/>
                  <a:chOff x="0" y="7992"/>
                  <a:chExt cx="5230" cy="1275"/>
                </a:xfrm>
              </p:grpSpPr>
              <p:sp>
                <p:nvSpPr>
                  <p:cNvPr id="127940" name="Rectangle 964"/>
                  <p:cNvSpPr>
                    <a:spLocks noChangeArrowheads="1" noTextEdit="1"/>
                  </p:cNvSpPr>
                  <p:nvPr/>
                </p:nvSpPr>
                <p:spPr bwMode="auto">
                  <a:xfrm>
                    <a:off x="0" y="8512"/>
                    <a:ext cx="249"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fr-FR">
                      <a:solidFill>
                        <a:srgbClr val="000000"/>
                      </a:solidFill>
                    </a:endParaRPr>
                  </a:p>
                </p:txBody>
              </p:sp>
              <p:grpSp>
                <p:nvGrpSpPr>
                  <p:cNvPr id="127943" name="Group 967"/>
                  <p:cNvGrpSpPr>
                    <a:grpSpLocks/>
                  </p:cNvGrpSpPr>
                  <p:nvPr/>
                </p:nvGrpSpPr>
                <p:grpSpPr bwMode="auto">
                  <a:xfrm>
                    <a:off x="249" y="7992"/>
                    <a:ext cx="4981" cy="1275"/>
                    <a:chOff x="0" y="8856"/>
                    <a:chExt cx="4981" cy="1275"/>
                  </a:xfrm>
                </p:grpSpPr>
                <p:sp>
                  <p:nvSpPr>
                    <p:cNvPr id="127941" name="Rectangle 965"/>
                    <p:cNvSpPr>
                      <a:spLocks noChangeArrowheads="1"/>
                    </p:cNvSpPr>
                    <p:nvPr/>
                  </p:nvSpPr>
                  <p:spPr bwMode="auto">
                    <a:xfrm>
                      <a:off x="0" y="8856"/>
                      <a:ext cx="2975"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r>
                        <a:rPr lang="fr-FR" sz="2400">
                          <a:solidFill>
                            <a:srgbClr val="000000"/>
                          </a:solidFill>
                          <a:latin typeface="Times New Roman" pitchFamily="18" charset="0"/>
                          <a:hlinkClick r:id="rId15"/>
                        </a:rPr>
                        <a:t>Nombre d'accidents dus à l'électricité</a:t>
                      </a:r>
                      <a:endParaRPr lang="fr-FR" sz="2400">
                        <a:solidFill>
                          <a:srgbClr val="000000"/>
                        </a:solidFill>
                        <a:latin typeface="Times New Roman" pitchFamily="18" charset="0"/>
                      </a:endParaRPr>
                    </a:p>
                  </p:txBody>
                </p:sp>
                <p:sp>
                  <p:nvSpPr>
                    <p:cNvPr id="127942" name="Rectangle 966"/>
                    <p:cNvSpPr>
                      <a:spLocks noChangeArrowheads="1"/>
                    </p:cNvSpPr>
                    <p:nvPr/>
                  </p:nvSpPr>
                  <p:spPr bwMode="auto">
                    <a:xfrm>
                      <a:off x="0" y="9142"/>
                      <a:ext cx="4981" cy="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hlinkClick r:id="rId15"/>
                        </a:rPr>
                        <a:t>Accidents d'origine électrique selon le CTN</a:t>
                      </a: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hlinkClick r:id="rId15"/>
                        </a:rPr>
                        <a:t>Accidents d'origine électrique selon l'élément matériel en cause</a:t>
                      </a:r>
                      <a:endParaRPr lang="fr-FR" sz="2400">
                        <a:solidFill>
                          <a:srgbClr val="000000"/>
                        </a:solidFill>
                        <a:latin typeface="Times New Roman" pitchFamily="18" charset="0"/>
                      </a:endParaRPr>
                    </a:p>
                  </p:txBody>
                </p:sp>
              </p:grpSp>
            </p:grpSp>
            <p:sp>
              <p:nvSpPr>
                <p:cNvPr id="127945" name="Rectangle 969"/>
                <p:cNvSpPr>
                  <a:spLocks noChangeArrowheads="1"/>
                </p:cNvSpPr>
                <p:nvPr/>
              </p:nvSpPr>
              <p:spPr bwMode="auto">
                <a:xfrm>
                  <a:off x="0" y="9027"/>
                  <a:ext cx="2951" cy="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r>
                    <a:rPr lang="fr-FR" sz="2400">
                      <a:solidFill>
                        <a:srgbClr val="000000"/>
                      </a:solidFill>
                      <a:latin typeface="Times New Roman" pitchFamily="18" charset="0"/>
                    </a:rPr>
                    <a:t> </a:t>
                  </a:r>
                  <a:br>
                    <a:rPr lang="fr-FR" sz="2400">
                      <a:solidFill>
                        <a:srgbClr val="000000"/>
                      </a:solidFill>
                      <a:latin typeface="Times New Roman" pitchFamily="18" charset="0"/>
                    </a:rPr>
                  </a:br>
                  <a:r>
                    <a:rPr lang="fr-FR" sz="2400">
                      <a:solidFill>
                        <a:srgbClr val="000000"/>
                      </a:solidFill>
                      <a:latin typeface="Times New Roman" pitchFamily="18" charset="0"/>
                      <a:hlinkClick r:id="rId15"/>
                    </a:rPr>
                    <a:t>Pour en savoir plus en quelques clics</a:t>
                  </a:r>
                  <a:endParaRPr lang="fr-FR" sz="2400">
                    <a:solidFill>
                      <a:srgbClr val="000000"/>
                    </a:solidFill>
                    <a:latin typeface="Times New Roman" pitchFamily="18" charset="0"/>
                  </a:endParaRPr>
                </a:p>
              </p:txBody>
            </p:sp>
          </p:grpSp>
        </p:grpSp>
        <p:sp>
          <p:nvSpPr>
            <p:cNvPr id="127948" name="Rectangle 972"/>
            <p:cNvSpPr>
              <a:spLocks noChangeArrowheads="1"/>
            </p:cNvSpPr>
            <p:nvPr/>
          </p:nvSpPr>
          <p:spPr bwMode="auto">
            <a:xfrm>
              <a:off x="0" y="9664"/>
              <a:ext cx="308" cy="26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hlinkClick r:id="rId15"/>
                </a:rPr>
                <a:t>  </a:t>
              </a:r>
              <a:r>
                <a:rPr lang="fr-FR" sz="600">
                  <a:solidFill>
                    <a:srgbClr val="000000"/>
                  </a:solidFill>
                  <a:latin typeface="Times New Roman" pitchFamily="18" charset="0"/>
                </a:rPr>
                <a:t> </a:t>
              </a:r>
              <a:r>
                <a:rPr lang="fr-FR" sz="2400">
                  <a:solidFill>
                    <a:srgbClr val="000000"/>
                  </a:solidFill>
                  <a:latin typeface="Times New Roman" pitchFamily="18" charset="0"/>
                </a:rPr>
                <a:t> Statistiques </a:t>
              </a:r>
            </a:p>
          </p:txBody>
        </p:sp>
        <p:grpSp>
          <p:nvGrpSpPr>
            <p:cNvPr id="368981" name="Group 341"/>
            <p:cNvGrpSpPr>
              <a:grpSpLocks/>
            </p:cNvGrpSpPr>
            <p:nvPr/>
          </p:nvGrpSpPr>
          <p:grpSpPr bwMode="auto">
            <a:xfrm>
              <a:off x="0" y="11792"/>
              <a:ext cx="13251" cy="76094"/>
              <a:chOff x="0" y="11792"/>
              <a:chExt cx="13251" cy="76094"/>
            </a:xfrm>
          </p:grpSpPr>
          <p:sp>
            <p:nvSpPr>
              <p:cNvPr id="127950" name="Rectangle 974"/>
              <p:cNvSpPr>
                <a:spLocks noChangeArrowheads="1" noTextEdit="1"/>
              </p:cNvSpPr>
              <p:nvPr/>
            </p:nvSpPr>
            <p:spPr bwMode="auto">
              <a:xfrm>
                <a:off x="0" y="49662"/>
                <a:ext cx="249"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fr-FR">
                  <a:solidFill>
                    <a:srgbClr val="000000"/>
                  </a:solidFill>
                </a:endParaRPr>
              </a:p>
            </p:txBody>
          </p:sp>
          <p:grpSp>
            <p:nvGrpSpPr>
              <p:cNvPr id="368980" name="Group 340"/>
              <p:cNvGrpSpPr>
                <a:grpSpLocks/>
              </p:cNvGrpSpPr>
              <p:nvPr/>
            </p:nvGrpSpPr>
            <p:grpSpPr bwMode="auto">
              <a:xfrm>
                <a:off x="249" y="11792"/>
                <a:ext cx="13002" cy="76094"/>
                <a:chOff x="-1382" y="12080"/>
                <a:chExt cx="13002" cy="76094"/>
              </a:xfrm>
            </p:grpSpPr>
            <p:sp>
              <p:nvSpPr>
                <p:cNvPr id="127951" name="Rectangle 975"/>
                <p:cNvSpPr>
                  <a:spLocks noChangeArrowheads="1"/>
                </p:cNvSpPr>
                <p:nvPr/>
              </p:nvSpPr>
              <p:spPr bwMode="auto">
                <a:xfrm>
                  <a:off x="0" y="12080"/>
                  <a:ext cx="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endParaRPr lang="fr-FR">
                    <a:solidFill>
                      <a:srgbClr val="000000"/>
                    </a:solidFill>
                  </a:endParaRPr>
                </a:p>
              </p:txBody>
            </p:sp>
            <p:sp>
              <p:nvSpPr>
                <p:cNvPr id="127952" name="Rectangle 976"/>
                <p:cNvSpPr>
                  <a:spLocks noChangeArrowheads="1"/>
                </p:cNvSpPr>
                <p:nvPr/>
              </p:nvSpPr>
              <p:spPr bwMode="auto">
                <a:xfrm>
                  <a:off x="0" y="12080"/>
                  <a:ext cx="11620" cy="114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fr-FR" sz="2400">
                      <a:solidFill>
                        <a:srgbClr val="000000"/>
                      </a:solidFill>
                      <a:latin typeface="Times New Roman" pitchFamily="18" charset="0"/>
                    </a:rPr>
                    <a:t>  </a:t>
                  </a:r>
                  <a:r>
                    <a:rPr lang="fr-FR" sz="500">
                      <a:solidFill>
                        <a:srgbClr val="000000"/>
                      </a:solidFill>
                      <a:latin typeface="Times New Roman" pitchFamily="18" charset="0"/>
                    </a:rPr>
                    <a:t> </a:t>
                  </a:r>
                  <a:r>
                    <a:rPr lang="fr-FR" sz="2400">
                      <a:solidFill>
                        <a:srgbClr val="000000"/>
                      </a:solidFill>
                      <a:latin typeface="Times New Roman" pitchFamily="18" charset="0"/>
                    </a:rPr>
                    <a:t>Nombre d'accidents dus à l'électricité</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Le nombre des accidents du travail d’origine électrique est passé de près de 3 000 avant 1975 à 771 en 2008. Il en va de même des accidents graves, dont le nombre recule de 360 en 1975 à 82 en 2008. Cette tendance traduit une plus large maîtrise du risque, mais les analyses de sévérité sont là pour nous en rappeler la particulière gravité (voir l'encadré </a:t>
                  </a:r>
                  <a:r>
                    <a:rPr lang="fr-FR" sz="2400">
                      <a:solidFill>
                        <a:srgbClr val="000000"/>
                      </a:solidFill>
                      <a:latin typeface="Times New Roman" pitchFamily="18" charset="0"/>
                      <a:hlinkClick r:id="rId15"/>
                    </a:rPr>
                    <a:t>L’électricité, un risque grave</a:t>
                  </a:r>
                  <a:r>
                    <a:rPr lang="fr-FR" sz="2400">
                      <a:solidFill>
                        <a:srgbClr val="000000"/>
                      </a:solidFill>
                      <a:latin typeface="Times New Roman" pitchFamily="18" charset="0"/>
                    </a:rPr>
                    <a:t>).</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  </a:t>
                  </a:r>
                  <a:r>
                    <a:rPr lang="fr-FR" sz="500">
                      <a:solidFill>
                        <a:srgbClr val="000000"/>
                      </a:solidFill>
                      <a:latin typeface="Times New Roman" pitchFamily="18" charset="0"/>
                    </a:rPr>
                    <a:t> </a:t>
                  </a:r>
                  <a:r>
                    <a:rPr lang="fr-FR" sz="2400">
                      <a:solidFill>
                        <a:srgbClr val="000000"/>
                      </a:solidFill>
                      <a:latin typeface="Times New Roman" pitchFamily="18" charset="0"/>
                    </a:rPr>
                    <a:t>Accidents d'origine électrique selon le comité technique national (CTN)</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En 2008, on comptait 771 accidents d’origine électrique. Les salariés les plus touchés appartenaient aux Comités techniques nationaux du Bâtiment et des travaux publics (30 %), de la Métallurgie (17 %), des Activités de service et du travail temporaire (16 %) et de l'Alimentation (11 %).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  </a:t>
                  </a:r>
                  <a:r>
                    <a:rPr lang="fr-FR" sz="500">
                      <a:solidFill>
                        <a:srgbClr val="000000"/>
                      </a:solidFill>
                      <a:latin typeface="Times New Roman" pitchFamily="18" charset="0"/>
                    </a:rPr>
                    <a:t> </a:t>
                  </a:r>
                  <a:r>
                    <a:rPr lang="fr-FR" sz="2400">
                      <a:solidFill>
                        <a:srgbClr val="000000"/>
                      </a:solidFill>
                      <a:latin typeface="Times New Roman" pitchFamily="18" charset="0"/>
                    </a:rPr>
                    <a:t>Accidents d'origine électrique selon l'élément matériel en cause</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On peut noter que, dans 66 % des cas, les circonstances de l’électrisation ne sont pas connues ou sont insuffisamment précisées.</a:t>
                  </a:r>
                  <a:br>
                    <a:rPr lang="fr-FR" sz="2400">
                      <a:solidFill>
                        <a:srgbClr val="000000"/>
                      </a:solidFill>
                      <a:latin typeface="Times New Roman" pitchFamily="18" charset="0"/>
                    </a:rPr>
                  </a:br>
                  <a:r>
                    <a:rPr lang="fr-FR" sz="2400">
                      <a:solidFill>
                        <a:srgbClr val="000000"/>
                      </a:solidFill>
                      <a:latin typeface="Times New Roman" pitchFamily="18" charset="0"/>
                    </a:rPr>
                    <a:t>Les accidents se produisent surtout lors de travaux sur des installations fixes basse tension (20,6 %), au cours de l’utilisation de machines-outils portatives, d’appareils de soudure électrique, de lampes portatives, ou de ponts roulants. Les interventions sur ou au voisinage du réseau concernent les lignes aériennes, les postes de transformation et les canalisations enterrées.</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Les lésions occasionnées sont fonction de la nature du courant (alternatif ou continu), de la tension et de paramètres physiologiques (transpiration…).</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Le plus souvent multiples, ces lésions touchent principalement la main, les membres supérieurs et les yeux. Ce sont des brûlures, des commotions, des contusions ou des plaies.</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9 décès ont été recensés en 2008, mais 58 pour les 5 dernières années connues.</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La meilleure prévention consiste à travailler hors tension, à mettre en œuvre un plan de prévention et des procédures d’intervention.</a:t>
                  </a:r>
                  <a:br>
                    <a:rPr lang="fr-FR" sz="2400">
                      <a:solidFill>
                        <a:srgbClr val="000000"/>
                      </a:solidFill>
                      <a:latin typeface="Times New Roman" pitchFamily="18" charset="0"/>
                    </a:rPr>
                  </a:br>
                  <a:r>
                    <a:rPr lang="fr-FR" sz="2400">
                      <a:solidFill>
                        <a:srgbClr val="000000"/>
                      </a:solidFill>
                      <a:latin typeface="Times New Roman" pitchFamily="18" charset="0"/>
                    </a:rPr>
                    <a:t>Les principaux facteurs ayant entraîné l’accident sont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Le décret du 14 novembre 1988 liste les dispositions à respecter afin de privilégier les travaux hors tension, la mise en œuvre d’un plan de prévention et de procédures d’interventions conformes à celles qui sont énoncées dans le recueil d’instructions générales de sécurité d’ordre électrique (document UTE C 18-510).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Lorsque les travaux sont réalisés en présence de tension, les intervenants doivent disposer d’équipements de protection individuelle, utiliser un outillage isolé, respecter les distances de sécurité par la mise en place d’obstacles fixes. De plus, ce personnel doit posséder une habilitation et avoir reçu une formation aux travaux d’ordre électrique. Enfin, les vérifications réglementaires des installations provisoires doivent être effectuées. La conformité du matériel portatif, des mises à la terre et la présence d’un dispositif sensible de coupure tel un disjoncteur différentiel 30 mA, doivent être contrôlées.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Pour en savoir plus sur la réglementation, consultez la brochure INRS "Protection des travailleurs dans les établissements qui mettent en œuvre des courants électriques" (réf. ED 723).</a:t>
                  </a:r>
                </a:p>
              </p:txBody>
            </p:sp>
            <p:sp>
              <p:nvSpPr>
                <p:cNvPr id="127955" name="Rectangle 979"/>
                <p:cNvSpPr>
                  <a:spLocks noChangeArrowheads="1"/>
                </p:cNvSpPr>
                <p:nvPr/>
              </p:nvSpPr>
              <p:spPr bwMode="auto">
                <a:xfrm>
                  <a:off x="-1382" y="80559"/>
                  <a:ext cx="5202" cy="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Evolution du nombre d’accidents d’origine électrique depuis 1975</a:t>
                  </a:r>
                </a:p>
              </p:txBody>
            </p:sp>
            <p:grpSp>
              <p:nvGrpSpPr>
                <p:cNvPr id="368831" name="Group 191"/>
                <p:cNvGrpSpPr>
                  <a:grpSpLocks/>
                </p:cNvGrpSpPr>
                <p:nvPr/>
              </p:nvGrpSpPr>
              <p:grpSpPr bwMode="auto">
                <a:xfrm>
                  <a:off x="0" y="81426"/>
                  <a:ext cx="8096" cy="6748"/>
                  <a:chOff x="-2" y="81424"/>
                  <a:chExt cx="8096" cy="6748"/>
                </a:xfrm>
              </p:grpSpPr>
              <p:grpSp>
                <p:nvGrpSpPr>
                  <p:cNvPr id="368829" name="Group 189"/>
                  <p:cNvGrpSpPr>
                    <a:grpSpLocks/>
                  </p:cNvGrpSpPr>
                  <p:nvPr/>
                </p:nvGrpSpPr>
                <p:grpSpPr bwMode="auto">
                  <a:xfrm>
                    <a:off x="-2" y="81424"/>
                    <a:ext cx="8096" cy="5764"/>
                    <a:chOff x="-2" y="81424"/>
                    <a:chExt cx="8096" cy="5764"/>
                  </a:xfrm>
                </p:grpSpPr>
                <p:grpSp>
                  <p:nvGrpSpPr>
                    <p:cNvPr id="368827" name="Group 187"/>
                    <p:cNvGrpSpPr>
                      <a:grpSpLocks/>
                    </p:cNvGrpSpPr>
                    <p:nvPr/>
                  </p:nvGrpSpPr>
                  <p:grpSpPr bwMode="auto">
                    <a:xfrm>
                      <a:off x="0" y="81426"/>
                      <a:ext cx="8092" cy="5760"/>
                      <a:chOff x="0" y="81426"/>
                      <a:chExt cx="8092" cy="5760"/>
                    </a:xfrm>
                  </p:grpSpPr>
                  <p:grpSp>
                    <p:nvGrpSpPr>
                      <p:cNvPr id="368674" name="Group 34"/>
                      <p:cNvGrpSpPr>
                        <a:grpSpLocks/>
                      </p:cNvGrpSpPr>
                      <p:nvPr/>
                    </p:nvGrpSpPr>
                    <p:grpSpPr bwMode="auto">
                      <a:xfrm>
                        <a:off x="0" y="81426"/>
                        <a:ext cx="8092" cy="288"/>
                        <a:chOff x="0" y="81426"/>
                        <a:chExt cx="8092" cy="288"/>
                      </a:xfrm>
                    </p:grpSpPr>
                    <p:sp>
                      <p:nvSpPr>
                        <p:cNvPr id="127956" name="Rectangle 980"/>
                        <p:cNvSpPr>
                          <a:spLocks noChangeArrowheads="1"/>
                        </p:cNvSpPr>
                        <p:nvPr/>
                      </p:nvSpPr>
                      <p:spPr bwMode="auto">
                        <a:xfrm>
                          <a:off x="0" y="81426"/>
                          <a:ext cx="809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Accidents dus à l'électricité</a:t>
                          </a:r>
                        </a:p>
                      </p:txBody>
                    </p:sp>
                    <p:sp>
                      <p:nvSpPr>
                        <p:cNvPr id="368673" name="Rectangle 33"/>
                        <p:cNvSpPr>
                          <a:spLocks noChangeArrowheads="1"/>
                        </p:cNvSpPr>
                        <p:nvPr/>
                      </p:nvSpPr>
                      <p:spPr bwMode="auto">
                        <a:xfrm>
                          <a:off x="0" y="81426"/>
                          <a:ext cx="809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676" name="Group 36"/>
                      <p:cNvGrpSpPr>
                        <a:grpSpLocks/>
                      </p:cNvGrpSpPr>
                      <p:nvPr/>
                    </p:nvGrpSpPr>
                    <p:grpSpPr bwMode="auto">
                      <a:xfrm>
                        <a:off x="0" y="81714"/>
                        <a:ext cx="2566" cy="288"/>
                        <a:chOff x="0" y="81714"/>
                        <a:chExt cx="2566" cy="288"/>
                      </a:xfrm>
                    </p:grpSpPr>
                    <p:sp>
                      <p:nvSpPr>
                        <p:cNvPr id="127957" name="Rectangle 981"/>
                        <p:cNvSpPr>
                          <a:spLocks noChangeArrowheads="1"/>
                        </p:cNvSpPr>
                        <p:nvPr/>
                      </p:nvSpPr>
                      <p:spPr bwMode="auto">
                        <a:xfrm>
                          <a:off x="0" y="81714"/>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Année </a:t>
                          </a:r>
                        </a:p>
                      </p:txBody>
                    </p:sp>
                    <p:sp>
                      <p:nvSpPr>
                        <p:cNvPr id="368675" name="Rectangle 35"/>
                        <p:cNvSpPr>
                          <a:spLocks noChangeArrowheads="1"/>
                        </p:cNvSpPr>
                        <p:nvPr/>
                      </p:nvSpPr>
                      <p:spPr bwMode="auto">
                        <a:xfrm>
                          <a:off x="0" y="81714"/>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678" name="Group 38"/>
                      <p:cNvGrpSpPr>
                        <a:grpSpLocks/>
                      </p:cNvGrpSpPr>
                      <p:nvPr/>
                    </p:nvGrpSpPr>
                    <p:grpSpPr bwMode="auto">
                      <a:xfrm>
                        <a:off x="2566" y="81714"/>
                        <a:ext cx="1851" cy="288"/>
                        <a:chOff x="2566" y="81714"/>
                        <a:chExt cx="1851" cy="288"/>
                      </a:xfrm>
                    </p:grpSpPr>
                    <p:sp>
                      <p:nvSpPr>
                        <p:cNvPr id="127958" name="Rectangle 982"/>
                        <p:cNvSpPr>
                          <a:spLocks noChangeArrowheads="1"/>
                        </p:cNvSpPr>
                        <p:nvPr/>
                      </p:nvSpPr>
                      <p:spPr bwMode="auto">
                        <a:xfrm>
                          <a:off x="2566" y="81714"/>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AT-arrêt </a:t>
                          </a:r>
                        </a:p>
                      </p:txBody>
                    </p:sp>
                    <p:sp>
                      <p:nvSpPr>
                        <p:cNvPr id="368677" name="Rectangle 37"/>
                        <p:cNvSpPr>
                          <a:spLocks noChangeArrowheads="1"/>
                        </p:cNvSpPr>
                        <p:nvPr/>
                      </p:nvSpPr>
                      <p:spPr bwMode="auto">
                        <a:xfrm>
                          <a:off x="2566" y="81714"/>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680" name="Group 40"/>
                      <p:cNvGrpSpPr>
                        <a:grpSpLocks/>
                      </p:cNvGrpSpPr>
                      <p:nvPr/>
                    </p:nvGrpSpPr>
                    <p:grpSpPr bwMode="auto">
                      <a:xfrm>
                        <a:off x="4417" y="81714"/>
                        <a:ext cx="1932" cy="288"/>
                        <a:chOff x="4417" y="81714"/>
                        <a:chExt cx="1932" cy="288"/>
                      </a:xfrm>
                    </p:grpSpPr>
                    <p:sp>
                      <p:nvSpPr>
                        <p:cNvPr id="127959" name="Rectangle 983"/>
                        <p:cNvSpPr>
                          <a:spLocks noChangeArrowheads="1"/>
                        </p:cNvSpPr>
                        <p:nvPr/>
                      </p:nvSpPr>
                      <p:spPr bwMode="auto">
                        <a:xfrm>
                          <a:off x="4417" y="81714"/>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AT - IP</a:t>
                          </a:r>
                        </a:p>
                      </p:txBody>
                    </p:sp>
                    <p:sp>
                      <p:nvSpPr>
                        <p:cNvPr id="368679" name="Rectangle 39"/>
                        <p:cNvSpPr>
                          <a:spLocks noChangeArrowheads="1"/>
                        </p:cNvSpPr>
                        <p:nvPr/>
                      </p:nvSpPr>
                      <p:spPr bwMode="auto">
                        <a:xfrm>
                          <a:off x="4417" y="81714"/>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682" name="Group 42"/>
                      <p:cNvGrpSpPr>
                        <a:grpSpLocks/>
                      </p:cNvGrpSpPr>
                      <p:nvPr/>
                    </p:nvGrpSpPr>
                    <p:grpSpPr bwMode="auto">
                      <a:xfrm>
                        <a:off x="6349" y="81714"/>
                        <a:ext cx="1742" cy="288"/>
                        <a:chOff x="6349" y="81714"/>
                        <a:chExt cx="1742" cy="288"/>
                      </a:xfrm>
                    </p:grpSpPr>
                    <p:sp>
                      <p:nvSpPr>
                        <p:cNvPr id="127960" name="Rectangle 984"/>
                        <p:cNvSpPr>
                          <a:spLocks noChangeArrowheads="1"/>
                        </p:cNvSpPr>
                        <p:nvPr/>
                      </p:nvSpPr>
                      <p:spPr bwMode="auto">
                        <a:xfrm>
                          <a:off x="6349" y="81714"/>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Décès </a:t>
                          </a:r>
                        </a:p>
                      </p:txBody>
                    </p:sp>
                    <p:sp>
                      <p:nvSpPr>
                        <p:cNvPr id="368681" name="Rectangle 41"/>
                        <p:cNvSpPr>
                          <a:spLocks noChangeArrowheads="1"/>
                        </p:cNvSpPr>
                        <p:nvPr/>
                      </p:nvSpPr>
                      <p:spPr bwMode="auto">
                        <a:xfrm>
                          <a:off x="6349" y="81714"/>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684" name="Group 44"/>
                      <p:cNvGrpSpPr>
                        <a:grpSpLocks/>
                      </p:cNvGrpSpPr>
                      <p:nvPr/>
                    </p:nvGrpSpPr>
                    <p:grpSpPr bwMode="auto">
                      <a:xfrm>
                        <a:off x="0" y="82002"/>
                        <a:ext cx="2566" cy="288"/>
                        <a:chOff x="0" y="82002"/>
                        <a:chExt cx="2566" cy="288"/>
                      </a:xfrm>
                    </p:grpSpPr>
                    <p:sp>
                      <p:nvSpPr>
                        <p:cNvPr id="127961" name="Rectangle 985"/>
                        <p:cNvSpPr>
                          <a:spLocks noChangeArrowheads="1"/>
                        </p:cNvSpPr>
                        <p:nvPr/>
                      </p:nvSpPr>
                      <p:spPr bwMode="auto">
                        <a:xfrm>
                          <a:off x="0" y="82002"/>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2008</a:t>
                          </a:r>
                        </a:p>
                      </p:txBody>
                    </p:sp>
                    <p:sp>
                      <p:nvSpPr>
                        <p:cNvPr id="368683" name="Rectangle 43"/>
                        <p:cNvSpPr>
                          <a:spLocks noChangeArrowheads="1"/>
                        </p:cNvSpPr>
                        <p:nvPr/>
                      </p:nvSpPr>
                      <p:spPr bwMode="auto">
                        <a:xfrm>
                          <a:off x="0" y="82002"/>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686" name="Group 46"/>
                      <p:cNvGrpSpPr>
                        <a:grpSpLocks/>
                      </p:cNvGrpSpPr>
                      <p:nvPr/>
                    </p:nvGrpSpPr>
                    <p:grpSpPr bwMode="auto">
                      <a:xfrm>
                        <a:off x="2566" y="82002"/>
                        <a:ext cx="1851" cy="288"/>
                        <a:chOff x="2566" y="82002"/>
                        <a:chExt cx="1851" cy="288"/>
                      </a:xfrm>
                    </p:grpSpPr>
                    <p:sp>
                      <p:nvSpPr>
                        <p:cNvPr id="127962" name="Rectangle 986"/>
                        <p:cNvSpPr>
                          <a:spLocks noChangeArrowheads="1"/>
                        </p:cNvSpPr>
                        <p:nvPr/>
                      </p:nvSpPr>
                      <p:spPr bwMode="auto">
                        <a:xfrm>
                          <a:off x="2566" y="82002"/>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771</a:t>
                          </a:r>
                        </a:p>
                      </p:txBody>
                    </p:sp>
                    <p:sp>
                      <p:nvSpPr>
                        <p:cNvPr id="368685" name="Rectangle 45"/>
                        <p:cNvSpPr>
                          <a:spLocks noChangeArrowheads="1"/>
                        </p:cNvSpPr>
                        <p:nvPr/>
                      </p:nvSpPr>
                      <p:spPr bwMode="auto">
                        <a:xfrm>
                          <a:off x="2566" y="82002"/>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688" name="Group 48"/>
                      <p:cNvGrpSpPr>
                        <a:grpSpLocks/>
                      </p:cNvGrpSpPr>
                      <p:nvPr/>
                    </p:nvGrpSpPr>
                    <p:grpSpPr bwMode="auto">
                      <a:xfrm>
                        <a:off x="4417" y="82002"/>
                        <a:ext cx="1932" cy="288"/>
                        <a:chOff x="4417" y="82002"/>
                        <a:chExt cx="1932" cy="288"/>
                      </a:xfrm>
                    </p:grpSpPr>
                    <p:sp>
                      <p:nvSpPr>
                        <p:cNvPr id="127963" name="Rectangle 987"/>
                        <p:cNvSpPr>
                          <a:spLocks noChangeArrowheads="1"/>
                        </p:cNvSpPr>
                        <p:nvPr/>
                      </p:nvSpPr>
                      <p:spPr bwMode="auto">
                        <a:xfrm>
                          <a:off x="4417" y="82002"/>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82</a:t>
                          </a:r>
                        </a:p>
                      </p:txBody>
                    </p:sp>
                    <p:sp>
                      <p:nvSpPr>
                        <p:cNvPr id="368687" name="Rectangle 47"/>
                        <p:cNvSpPr>
                          <a:spLocks noChangeArrowheads="1"/>
                        </p:cNvSpPr>
                        <p:nvPr/>
                      </p:nvSpPr>
                      <p:spPr bwMode="auto">
                        <a:xfrm>
                          <a:off x="4417" y="82002"/>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690" name="Group 50"/>
                      <p:cNvGrpSpPr>
                        <a:grpSpLocks/>
                      </p:cNvGrpSpPr>
                      <p:nvPr/>
                    </p:nvGrpSpPr>
                    <p:grpSpPr bwMode="auto">
                      <a:xfrm>
                        <a:off x="6349" y="82002"/>
                        <a:ext cx="1742" cy="288"/>
                        <a:chOff x="6349" y="82002"/>
                        <a:chExt cx="1742" cy="288"/>
                      </a:xfrm>
                    </p:grpSpPr>
                    <p:sp>
                      <p:nvSpPr>
                        <p:cNvPr id="127964" name="Rectangle 988"/>
                        <p:cNvSpPr>
                          <a:spLocks noChangeArrowheads="1"/>
                        </p:cNvSpPr>
                        <p:nvPr/>
                      </p:nvSpPr>
                      <p:spPr bwMode="auto">
                        <a:xfrm>
                          <a:off x="6349" y="82002"/>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9</a:t>
                          </a:r>
                        </a:p>
                      </p:txBody>
                    </p:sp>
                    <p:sp>
                      <p:nvSpPr>
                        <p:cNvPr id="368689" name="Rectangle 49"/>
                        <p:cNvSpPr>
                          <a:spLocks noChangeArrowheads="1"/>
                        </p:cNvSpPr>
                        <p:nvPr/>
                      </p:nvSpPr>
                      <p:spPr bwMode="auto">
                        <a:xfrm>
                          <a:off x="6349" y="82002"/>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692" name="Group 52"/>
                      <p:cNvGrpSpPr>
                        <a:grpSpLocks/>
                      </p:cNvGrpSpPr>
                      <p:nvPr/>
                    </p:nvGrpSpPr>
                    <p:grpSpPr bwMode="auto">
                      <a:xfrm>
                        <a:off x="0" y="82290"/>
                        <a:ext cx="2566" cy="288"/>
                        <a:chOff x="0" y="82290"/>
                        <a:chExt cx="2566" cy="288"/>
                      </a:xfrm>
                    </p:grpSpPr>
                    <p:sp>
                      <p:nvSpPr>
                        <p:cNvPr id="127965" name="Rectangle 989"/>
                        <p:cNvSpPr>
                          <a:spLocks noChangeArrowheads="1"/>
                        </p:cNvSpPr>
                        <p:nvPr/>
                      </p:nvSpPr>
                      <p:spPr bwMode="auto">
                        <a:xfrm>
                          <a:off x="0" y="82290"/>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2007</a:t>
                          </a:r>
                        </a:p>
                      </p:txBody>
                    </p:sp>
                    <p:sp>
                      <p:nvSpPr>
                        <p:cNvPr id="368691" name="Rectangle 51"/>
                        <p:cNvSpPr>
                          <a:spLocks noChangeArrowheads="1"/>
                        </p:cNvSpPr>
                        <p:nvPr/>
                      </p:nvSpPr>
                      <p:spPr bwMode="auto">
                        <a:xfrm>
                          <a:off x="0" y="82290"/>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694" name="Group 54"/>
                      <p:cNvGrpSpPr>
                        <a:grpSpLocks/>
                      </p:cNvGrpSpPr>
                      <p:nvPr/>
                    </p:nvGrpSpPr>
                    <p:grpSpPr bwMode="auto">
                      <a:xfrm>
                        <a:off x="2566" y="82290"/>
                        <a:ext cx="1851" cy="288"/>
                        <a:chOff x="2566" y="82290"/>
                        <a:chExt cx="1851" cy="288"/>
                      </a:xfrm>
                    </p:grpSpPr>
                    <p:sp>
                      <p:nvSpPr>
                        <p:cNvPr id="127966" name="Rectangle 990"/>
                        <p:cNvSpPr>
                          <a:spLocks noChangeArrowheads="1"/>
                        </p:cNvSpPr>
                        <p:nvPr/>
                      </p:nvSpPr>
                      <p:spPr bwMode="auto">
                        <a:xfrm>
                          <a:off x="2566" y="82290"/>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838</a:t>
                          </a:r>
                        </a:p>
                      </p:txBody>
                    </p:sp>
                    <p:sp>
                      <p:nvSpPr>
                        <p:cNvPr id="368693" name="Rectangle 53"/>
                        <p:cNvSpPr>
                          <a:spLocks noChangeArrowheads="1"/>
                        </p:cNvSpPr>
                        <p:nvPr/>
                      </p:nvSpPr>
                      <p:spPr bwMode="auto">
                        <a:xfrm>
                          <a:off x="2566" y="82290"/>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696" name="Group 56"/>
                      <p:cNvGrpSpPr>
                        <a:grpSpLocks/>
                      </p:cNvGrpSpPr>
                      <p:nvPr/>
                    </p:nvGrpSpPr>
                    <p:grpSpPr bwMode="auto">
                      <a:xfrm>
                        <a:off x="4417" y="82290"/>
                        <a:ext cx="1932" cy="288"/>
                        <a:chOff x="4417" y="82290"/>
                        <a:chExt cx="1932" cy="288"/>
                      </a:xfrm>
                    </p:grpSpPr>
                    <p:sp>
                      <p:nvSpPr>
                        <p:cNvPr id="127967" name="Rectangle 991"/>
                        <p:cNvSpPr>
                          <a:spLocks noChangeArrowheads="1"/>
                        </p:cNvSpPr>
                        <p:nvPr/>
                      </p:nvSpPr>
                      <p:spPr bwMode="auto">
                        <a:xfrm>
                          <a:off x="4417" y="82290"/>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838</a:t>
                          </a:r>
                        </a:p>
                      </p:txBody>
                    </p:sp>
                    <p:sp>
                      <p:nvSpPr>
                        <p:cNvPr id="368695" name="Rectangle 55"/>
                        <p:cNvSpPr>
                          <a:spLocks noChangeArrowheads="1"/>
                        </p:cNvSpPr>
                        <p:nvPr/>
                      </p:nvSpPr>
                      <p:spPr bwMode="auto">
                        <a:xfrm>
                          <a:off x="4417" y="82290"/>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698" name="Group 58"/>
                      <p:cNvGrpSpPr>
                        <a:grpSpLocks/>
                      </p:cNvGrpSpPr>
                      <p:nvPr/>
                    </p:nvGrpSpPr>
                    <p:grpSpPr bwMode="auto">
                      <a:xfrm>
                        <a:off x="6349" y="82290"/>
                        <a:ext cx="1742" cy="288"/>
                        <a:chOff x="6349" y="82290"/>
                        <a:chExt cx="1742" cy="288"/>
                      </a:xfrm>
                    </p:grpSpPr>
                    <p:sp>
                      <p:nvSpPr>
                        <p:cNvPr id="127968" name="Rectangle 992"/>
                        <p:cNvSpPr>
                          <a:spLocks noChangeArrowheads="1"/>
                        </p:cNvSpPr>
                        <p:nvPr/>
                      </p:nvSpPr>
                      <p:spPr bwMode="auto">
                        <a:xfrm>
                          <a:off x="6349" y="82290"/>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11</a:t>
                          </a:r>
                        </a:p>
                      </p:txBody>
                    </p:sp>
                    <p:sp>
                      <p:nvSpPr>
                        <p:cNvPr id="368697" name="Rectangle 57"/>
                        <p:cNvSpPr>
                          <a:spLocks noChangeArrowheads="1"/>
                        </p:cNvSpPr>
                        <p:nvPr/>
                      </p:nvSpPr>
                      <p:spPr bwMode="auto">
                        <a:xfrm>
                          <a:off x="6349" y="82290"/>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00" name="Group 60"/>
                      <p:cNvGrpSpPr>
                        <a:grpSpLocks/>
                      </p:cNvGrpSpPr>
                      <p:nvPr/>
                    </p:nvGrpSpPr>
                    <p:grpSpPr bwMode="auto">
                      <a:xfrm>
                        <a:off x="0" y="82578"/>
                        <a:ext cx="2566" cy="288"/>
                        <a:chOff x="0" y="82578"/>
                        <a:chExt cx="2566" cy="288"/>
                      </a:xfrm>
                    </p:grpSpPr>
                    <p:sp>
                      <p:nvSpPr>
                        <p:cNvPr id="127969" name="Rectangle 993"/>
                        <p:cNvSpPr>
                          <a:spLocks noChangeArrowheads="1"/>
                        </p:cNvSpPr>
                        <p:nvPr/>
                      </p:nvSpPr>
                      <p:spPr bwMode="auto">
                        <a:xfrm>
                          <a:off x="0" y="82578"/>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2006</a:t>
                          </a:r>
                        </a:p>
                      </p:txBody>
                    </p:sp>
                    <p:sp>
                      <p:nvSpPr>
                        <p:cNvPr id="368699" name="Rectangle 59"/>
                        <p:cNvSpPr>
                          <a:spLocks noChangeArrowheads="1"/>
                        </p:cNvSpPr>
                        <p:nvPr/>
                      </p:nvSpPr>
                      <p:spPr bwMode="auto">
                        <a:xfrm>
                          <a:off x="0" y="82578"/>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02" name="Group 62"/>
                      <p:cNvGrpSpPr>
                        <a:grpSpLocks/>
                      </p:cNvGrpSpPr>
                      <p:nvPr/>
                    </p:nvGrpSpPr>
                    <p:grpSpPr bwMode="auto">
                      <a:xfrm>
                        <a:off x="2566" y="82578"/>
                        <a:ext cx="1851" cy="288"/>
                        <a:chOff x="2566" y="82578"/>
                        <a:chExt cx="1851" cy="288"/>
                      </a:xfrm>
                    </p:grpSpPr>
                    <p:sp>
                      <p:nvSpPr>
                        <p:cNvPr id="127970" name="Rectangle 994"/>
                        <p:cNvSpPr>
                          <a:spLocks noChangeArrowheads="1"/>
                        </p:cNvSpPr>
                        <p:nvPr/>
                      </p:nvSpPr>
                      <p:spPr bwMode="auto">
                        <a:xfrm>
                          <a:off x="2566" y="82578"/>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834</a:t>
                          </a:r>
                        </a:p>
                      </p:txBody>
                    </p:sp>
                    <p:sp>
                      <p:nvSpPr>
                        <p:cNvPr id="368701" name="Rectangle 61"/>
                        <p:cNvSpPr>
                          <a:spLocks noChangeArrowheads="1"/>
                        </p:cNvSpPr>
                        <p:nvPr/>
                      </p:nvSpPr>
                      <p:spPr bwMode="auto">
                        <a:xfrm>
                          <a:off x="2566" y="82578"/>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04" name="Group 64"/>
                      <p:cNvGrpSpPr>
                        <a:grpSpLocks/>
                      </p:cNvGrpSpPr>
                      <p:nvPr/>
                    </p:nvGrpSpPr>
                    <p:grpSpPr bwMode="auto">
                      <a:xfrm>
                        <a:off x="4417" y="82578"/>
                        <a:ext cx="1932" cy="288"/>
                        <a:chOff x="4417" y="82578"/>
                        <a:chExt cx="1932" cy="288"/>
                      </a:xfrm>
                    </p:grpSpPr>
                    <p:sp>
                      <p:nvSpPr>
                        <p:cNvPr id="127971" name="Rectangle 995"/>
                        <p:cNvSpPr>
                          <a:spLocks noChangeArrowheads="1"/>
                        </p:cNvSpPr>
                        <p:nvPr/>
                      </p:nvSpPr>
                      <p:spPr bwMode="auto">
                        <a:xfrm>
                          <a:off x="4417" y="82578"/>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74</a:t>
                          </a:r>
                        </a:p>
                      </p:txBody>
                    </p:sp>
                    <p:sp>
                      <p:nvSpPr>
                        <p:cNvPr id="368703" name="Rectangle 63"/>
                        <p:cNvSpPr>
                          <a:spLocks noChangeArrowheads="1"/>
                        </p:cNvSpPr>
                        <p:nvPr/>
                      </p:nvSpPr>
                      <p:spPr bwMode="auto">
                        <a:xfrm>
                          <a:off x="4417" y="82578"/>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06" name="Group 66"/>
                      <p:cNvGrpSpPr>
                        <a:grpSpLocks/>
                      </p:cNvGrpSpPr>
                      <p:nvPr/>
                    </p:nvGrpSpPr>
                    <p:grpSpPr bwMode="auto">
                      <a:xfrm>
                        <a:off x="6349" y="82578"/>
                        <a:ext cx="1742" cy="288"/>
                        <a:chOff x="6349" y="82578"/>
                        <a:chExt cx="1742" cy="288"/>
                      </a:xfrm>
                    </p:grpSpPr>
                    <p:sp>
                      <p:nvSpPr>
                        <p:cNvPr id="127972" name="Rectangle 996"/>
                        <p:cNvSpPr>
                          <a:spLocks noChangeArrowheads="1"/>
                        </p:cNvSpPr>
                        <p:nvPr/>
                      </p:nvSpPr>
                      <p:spPr bwMode="auto">
                        <a:xfrm>
                          <a:off x="6349" y="82578"/>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11</a:t>
                          </a:r>
                        </a:p>
                      </p:txBody>
                    </p:sp>
                    <p:sp>
                      <p:nvSpPr>
                        <p:cNvPr id="368705" name="Rectangle 65"/>
                        <p:cNvSpPr>
                          <a:spLocks noChangeArrowheads="1"/>
                        </p:cNvSpPr>
                        <p:nvPr/>
                      </p:nvSpPr>
                      <p:spPr bwMode="auto">
                        <a:xfrm>
                          <a:off x="6349" y="82578"/>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08" name="Group 68"/>
                      <p:cNvGrpSpPr>
                        <a:grpSpLocks/>
                      </p:cNvGrpSpPr>
                      <p:nvPr/>
                    </p:nvGrpSpPr>
                    <p:grpSpPr bwMode="auto">
                      <a:xfrm>
                        <a:off x="0" y="82866"/>
                        <a:ext cx="2566" cy="288"/>
                        <a:chOff x="0" y="82866"/>
                        <a:chExt cx="2566" cy="288"/>
                      </a:xfrm>
                    </p:grpSpPr>
                    <p:sp>
                      <p:nvSpPr>
                        <p:cNvPr id="127973" name="Rectangle 997"/>
                        <p:cNvSpPr>
                          <a:spLocks noChangeArrowheads="1"/>
                        </p:cNvSpPr>
                        <p:nvPr/>
                      </p:nvSpPr>
                      <p:spPr bwMode="auto">
                        <a:xfrm>
                          <a:off x="0" y="82866"/>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2005</a:t>
                          </a:r>
                        </a:p>
                      </p:txBody>
                    </p:sp>
                    <p:sp>
                      <p:nvSpPr>
                        <p:cNvPr id="368707" name="Rectangle 67"/>
                        <p:cNvSpPr>
                          <a:spLocks noChangeArrowheads="1"/>
                        </p:cNvSpPr>
                        <p:nvPr/>
                      </p:nvSpPr>
                      <p:spPr bwMode="auto">
                        <a:xfrm>
                          <a:off x="0" y="82866"/>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10" name="Group 70"/>
                      <p:cNvGrpSpPr>
                        <a:grpSpLocks/>
                      </p:cNvGrpSpPr>
                      <p:nvPr/>
                    </p:nvGrpSpPr>
                    <p:grpSpPr bwMode="auto">
                      <a:xfrm>
                        <a:off x="2566" y="82866"/>
                        <a:ext cx="1851" cy="288"/>
                        <a:chOff x="2566" y="82866"/>
                        <a:chExt cx="1851" cy="288"/>
                      </a:xfrm>
                    </p:grpSpPr>
                    <p:sp>
                      <p:nvSpPr>
                        <p:cNvPr id="127974" name="Rectangle 998"/>
                        <p:cNvSpPr>
                          <a:spLocks noChangeArrowheads="1"/>
                        </p:cNvSpPr>
                        <p:nvPr/>
                      </p:nvSpPr>
                      <p:spPr bwMode="auto">
                        <a:xfrm>
                          <a:off x="2566" y="82866"/>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802</a:t>
                          </a:r>
                        </a:p>
                      </p:txBody>
                    </p:sp>
                    <p:sp>
                      <p:nvSpPr>
                        <p:cNvPr id="368709" name="Rectangle 69"/>
                        <p:cNvSpPr>
                          <a:spLocks noChangeArrowheads="1"/>
                        </p:cNvSpPr>
                        <p:nvPr/>
                      </p:nvSpPr>
                      <p:spPr bwMode="auto">
                        <a:xfrm>
                          <a:off x="2566" y="82866"/>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12" name="Group 72"/>
                      <p:cNvGrpSpPr>
                        <a:grpSpLocks/>
                      </p:cNvGrpSpPr>
                      <p:nvPr/>
                    </p:nvGrpSpPr>
                    <p:grpSpPr bwMode="auto">
                      <a:xfrm>
                        <a:off x="4417" y="82866"/>
                        <a:ext cx="1932" cy="288"/>
                        <a:chOff x="4417" y="82866"/>
                        <a:chExt cx="1932" cy="288"/>
                      </a:xfrm>
                    </p:grpSpPr>
                    <p:sp>
                      <p:nvSpPr>
                        <p:cNvPr id="127975" name="Rectangle 999"/>
                        <p:cNvSpPr>
                          <a:spLocks noChangeArrowheads="1"/>
                        </p:cNvSpPr>
                        <p:nvPr/>
                      </p:nvSpPr>
                      <p:spPr bwMode="auto">
                        <a:xfrm>
                          <a:off x="4417" y="82866"/>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90</a:t>
                          </a:r>
                        </a:p>
                      </p:txBody>
                    </p:sp>
                    <p:sp>
                      <p:nvSpPr>
                        <p:cNvPr id="368711" name="Rectangle 71"/>
                        <p:cNvSpPr>
                          <a:spLocks noChangeArrowheads="1"/>
                        </p:cNvSpPr>
                        <p:nvPr/>
                      </p:nvSpPr>
                      <p:spPr bwMode="auto">
                        <a:xfrm>
                          <a:off x="4417" y="82866"/>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14" name="Group 74"/>
                      <p:cNvGrpSpPr>
                        <a:grpSpLocks/>
                      </p:cNvGrpSpPr>
                      <p:nvPr/>
                    </p:nvGrpSpPr>
                    <p:grpSpPr bwMode="auto">
                      <a:xfrm>
                        <a:off x="6349" y="82866"/>
                        <a:ext cx="1742" cy="288"/>
                        <a:chOff x="6349" y="82866"/>
                        <a:chExt cx="1742" cy="288"/>
                      </a:xfrm>
                    </p:grpSpPr>
                    <p:sp>
                      <p:nvSpPr>
                        <p:cNvPr id="127976" name="Rectangle 1000"/>
                        <p:cNvSpPr>
                          <a:spLocks noChangeArrowheads="1"/>
                        </p:cNvSpPr>
                        <p:nvPr/>
                      </p:nvSpPr>
                      <p:spPr bwMode="auto">
                        <a:xfrm>
                          <a:off x="6349" y="82866"/>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5</a:t>
                          </a:r>
                        </a:p>
                      </p:txBody>
                    </p:sp>
                    <p:sp>
                      <p:nvSpPr>
                        <p:cNvPr id="368713" name="Rectangle 73"/>
                        <p:cNvSpPr>
                          <a:spLocks noChangeArrowheads="1"/>
                        </p:cNvSpPr>
                        <p:nvPr/>
                      </p:nvSpPr>
                      <p:spPr bwMode="auto">
                        <a:xfrm>
                          <a:off x="6349" y="82866"/>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16" name="Group 76"/>
                      <p:cNvGrpSpPr>
                        <a:grpSpLocks/>
                      </p:cNvGrpSpPr>
                      <p:nvPr/>
                    </p:nvGrpSpPr>
                    <p:grpSpPr bwMode="auto">
                      <a:xfrm>
                        <a:off x="0" y="83154"/>
                        <a:ext cx="2566" cy="288"/>
                        <a:chOff x="0" y="83154"/>
                        <a:chExt cx="2566" cy="288"/>
                      </a:xfrm>
                    </p:grpSpPr>
                    <p:sp>
                      <p:nvSpPr>
                        <p:cNvPr id="127977" name="Rectangle 1001"/>
                        <p:cNvSpPr>
                          <a:spLocks noChangeArrowheads="1"/>
                        </p:cNvSpPr>
                        <p:nvPr/>
                      </p:nvSpPr>
                      <p:spPr bwMode="auto">
                        <a:xfrm>
                          <a:off x="0" y="83154"/>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2004</a:t>
                          </a:r>
                        </a:p>
                      </p:txBody>
                    </p:sp>
                    <p:sp>
                      <p:nvSpPr>
                        <p:cNvPr id="368715" name="Rectangle 75"/>
                        <p:cNvSpPr>
                          <a:spLocks noChangeArrowheads="1"/>
                        </p:cNvSpPr>
                        <p:nvPr/>
                      </p:nvSpPr>
                      <p:spPr bwMode="auto">
                        <a:xfrm>
                          <a:off x="0" y="83154"/>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18" name="Group 78"/>
                      <p:cNvGrpSpPr>
                        <a:grpSpLocks/>
                      </p:cNvGrpSpPr>
                      <p:nvPr/>
                    </p:nvGrpSpPr>
                    <p:grpSpPr bwMode="auto">
                      <a:xfrm>
                        <a:off x="2566" y="83154"/>
                        <a:ext cx="1851" cy="288"/>
                        <a:chOff x="2566" y="83154"/>
                        <a:chExt cx="1851" cy="288"/>
                      </a:xfrm>
                    </p:grpSpPr>
                    <p:sp>
                      <p:nvSpPr>
                        <p:cNvPr id="127978" name="Rectangle 1002"/>
                        <p:cNvSpPr>
                          <a:spLocks noChangeArrowheads="1"/>
                        </p:cNvSpPr>
                        <p:nvPr/>
                      </p:nvSpPr>
                      <p:spPr bwMode="auto">
                        <a:xfrm>
                          <a:off x="2566" y="83154"/>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865</a:t>
                          </a:r>
                        </a:p>
                      </p:txBody>
                    </p:sp>
                    <p:sp>
                      <p:nvSpPr>
                        <p:cNvPr id="368717" name="Rectangle 77"/>
                        <p:cNvSpPr>
                          <a:spLocks noChangeArrowheads="1"/>
                        </p:cNvSpPr>
                        <p:nvPr/>
                      </p:nvSpPr>
                      <p:spPr bwMode="auto">
                        <a:xfrm>
                          <a:off x="2566" y="83154"/>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20" name="Group 80"/>
                      <p:cNvGrpSpPr>
                        <a:grpSpLocks/>
                      </p:cNvGrpSpPr>
                      <p:nvPr/>
                    </p:nvGrpSpPr>
                    <p:grpSpPr bwMode="auto">
                      <a:xfrm>
                        <a:off x="4417" y="83154"/>
                        <a:ext cx="1932" cy="288"/>
                        <a:chOff x="4417" y="83154"/>
                        <a:chExt cx="1932" cy="288"/>
                      </a:xfrm>
                    </p:grpSpPr>
                    <p:sp>
                      <p:nvSpPr>
                        <p:cNvPr id="127979" name="Rectangle 1003"/>
                        <p:cNvSpPr>
                          <a:spLocks noChangeArrowheads="1"/>
                        </p:cNvSpPr>
                        <p:nvPr/>
                      </p:nvSpPr>
                      <p:spPr bwMode="auto">
                        <a:xfrm>
                          <a:off x="4417" y="83154"/>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79</a:t>
                          </a:r>
                        </a:p>
                      </p:txBody>
                    </p:sp>
                    <p:sp>
                      <p:nvSpPr>
                        <p:cNvPr id="368719" name="Rectangle 79"/>
                        <p:cNvSpPr>
                          <a:spLocks noChangeArrowheads="1"/>
                        </p:cNvSpPr>
                        <p:nvPr/>
                      </p:nvSpPr>
                      <p:spPr bwMode="auto">
                        <a:xfrm>
                          <a:off x="4417" y="83154"/>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22" name="Group 82"/>
                      <p:cNvGrpSpPr>
                        <a:grpSpLocks/>
                      </p:cNvGrpSpPr>
                      <p:nvPr/>
                    </p:nvGrpSpPr>
                    <p:grpSpPr bwMode="auto">
                      <a:xfrm>
                        <a:off x="6349" y="83154"/>
                        <a:ext cx="1742" cy="288"/>
                        <a:chOff x="6349" y="83154"/>
                        <a:chExt cx="1742" cy="288"/>
                      </a:xfrm>
                    </p:grpSpPr>
                    <p:sp>
                      <p:nvSpPr>
                        <p:cNvPr id="127980" name="Rectangle 1004"/>
                        <p:cNvSpPr>
                          <a:spLocks noChangeArrowheads="1"/>
                        </p:cNvSpPr>
                        <p:nvPr/>
                      </p:nvSpPr>
                      <p:spPr bwMode="auto">
                        <a:xfrm>
                          <a:off x="6349" y="83154"/>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22</a:t>
                          </a:r>
                        </a:p>
                      </p:txBody>
                    </p:sp>
                    <p:sp>
                      <p:nvSpPr>
                        <p:cNvPr id="368721" name="Rectangle 81"/>
                        <p:cNvSpPr>
                          <a:spLocks noChangeArrowheads="1"/>
                        </p:cNvSpPr>
                        <p:nvPr/>
                      </p:nvSpPr>
                      <p:spPr bwMode="auto">
                        <a:xfrm>
                          <a:off x="6349" y="83154"/>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24" name="Group 84"/>
                      <p:cNvGrpSpPr>
                        <a:grpSpLocks/>
                      </p:cNvGrpSpPr>
                      <p:nvPr/>
                    </p:nvGrpSpPr>
                    <p:grpSpPr bwMode="auto">
                      <a:xfrm>
                        <a:off x="0" y="83442"/>
                        <a:ext cx="2566" cy="288"/>
                        <a:chOff x="0" y="83442"/>
                        <a:chExt cx="2566" cy="288"/>
                      </a:xfrm>
                    </p:grpSpPr>
                    <p:sp>
                      <p:nvSpPr>
                        <p:cNvPr id="127981" name="Rectangle 1005"/>
                        <p:cNvSpPr>
                          <a:spLocks noChangeArrowheads="1"/>
                        </p:cNvSpPr>
                        <p:nvPr/>
                      </p:nvSpPr>
                      <p:spPr bwMode="auto">
                        <a:xfrm>
                          <a:off x="0" y="83442"/>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2003</a:t>
                          </a:r>
                        </a:p>
                      </p:txBody>
                    </p:sp>
                    <p:sp>
                      <p:nvSpPr>
                        <p:cNvPr id="368723" name="Rectangle 83"/>
                        <p:cNvSpPr>
                          <a:spLocks noChangeArrowheads="1"/>
                        </p:cNvSpPr>
                        <p:nvPr/>
                      </p:nvSpPr>
                      <p:spPr bwMode="auto">
                        <a:xfrm>
                          <a:off x="0" y="83442"/>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26" name="Group 86"/>
                      <p:cNvGrpSpPr>
                        <a:grpSpLocks/>
                      </p:cNvGrpSpPr>
                      <p:nvPr/>
                    </p:nvGrpSpPr>
                    <p:grpSpPr bwMode="auto">
                      <a:xfrm>
                        <a:off x="2566" y="83442"/>
                        <a:ext cx="1851" cy="288"/>
                        <a:chOff x="2566" y="83442"/>
                        <a:chExt cx="1851" cy="288"/>
                      </a:xfrm>
                    </p:grpSpPr>
                    <p:sp>
                      <p:nvSpPr>
                        <p:cNvPr id="127982" name="Rectangle 1006"/>
                        <p:cNvSpPr>
                          <a:spLocks noChangeArrowheads="1"/>
                        </p:cNvSpPr>
                        <p:nvPr/>
                      </p:nvSpPr>
                      <p:spPr bwMode="auto">
                        <a:xfrm>
                          <a:off x="2566" y="83442"/>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837</a:t>
                          </a:r>
                        </a:p>
                      </p:txBody>
                    </p:sp>
                    <p:sp>
                      <p:nvSpPr>
                        <p:cNvPr id="368725" name="Rectangle 85"/>
                        <p:cNvSpPr>
                          <a:spLocks noChangeArrowheads="1"/>
                        </p:cNvSpPr>
                        <p:nvPr/>
                      </p:nvSpPr>
                      <p:spPr bwMode="auto">
                        <a:xfrm>
                          <a:off x="2566" y="83442"/>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28" name="Group 88"/>
                      <p:cNvGrpSpPr>
                        <a:grpSpLocks/>
                      </p:cNvGrpSpPr>
                      <p:nvPr/>
                    </p:nvGrpSpPr>
                    <p:grpSpPr bwMode="auto">
                      <a:xfrm>
                        <a:off x="4417" y="83442"/>
                        <a:ext cx="1932" cy="288"/>
                        <a:chOff x="4417" y="83442"/>
                        <a:chExt cx="1932" cy="288"/>
                      </a:xfrm>
                    </p:grpSpPr>
                    <p:sp>
                      <p:nvSpPr>
                        <p:cNvPr id="127983" name="Rectangle 1007"/>
                        <p:cNvSpPr>
                          <a:spLocks noChangeArrowheads="1"/>
                        </p:cNvSpPr>
                        <p:nvPr/>
                      </p:nvSpPr>
                      <p:spPr bwMode="auto">
                        <a:xfrm>
                          <a:off x="4417" y="83442"/>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87</a:t>
                          </a:r>
                        </a:p>
                      </p:txBody>
                    </p:sp>
                    <p:sp>
                      <p:nvSpPr>
                        <p:cNvPr id="368727" name="Rectangle 87"/>
                        <p:cNvSpPr>
                          <a:spLocks noChangeArrowheads="1"/>
                        </p:cNvSpPr>
                        <p:nvPr/>
                      </p:nvSpPr>
                      <p:spPr bwMode="auto">
                        <a:xfrm>
                          <a:off x="4417" y="83442"/>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30" name="Group 90"/>
                      <p:cNvGrpSpPr>
                        <a:grpSpLocks/>
                      </p:cNvGrpSpPr>
                      <p:nvPr/>
                    </p:nvGrpSpPr>
                    <p:grpSpPr bwMode="auto">
                      <a:xfrm>
                        <a:off x="6349" y="83442"/>
                        <a:ext cx="1742" cy="288"/>
                        <a:chOff x="6349" y="83442"/>
                        <a:chExt cx="1742" cy="288"/>
                      </a:xfrm>
                    </p:grpSpPr>
                    <p:sp>
                      <p:nvSpPr>
                        <p:cNvPr id="127984" name="Rectangle 1008"/>
                        <p:cNvSpPr>
                          <a:spLocks noChangeArrowheads="1"/>
                        </p:cNvSpPr>
                        <p:nvPr/>
                      </p:nvSpPr>
                      <p:spPr bwMode="auto">
                        <a:xfrm>
                          <a:off x="6349" y="83442"/>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6</a:t>
                          </a:r>
                        </a:p>
                      </p:txBody>
                    </p:sp>
                    <p:sp>
                      <p:nvSpPr>
                        <p:cNvPr id="368729" name="Rectangle 89"/>
                        <p:cNvSpPr>
                          <a:spLocks noChangeArrowheads="1"/>
                        </p:cNvSpPr>
                        <p:nvPr/>
                      </p:nvSpPr>
                      <p:spPr bwMode="auto">
                        <a:xfrm>
                          <a:off x="6349" y="83442"/>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32" name="Group 92"/>
                      <p:cNvGrpSpPr>
                        <a:grpSpLocks/>
                      </p:cNvGrpSpPr>
                      <p:nvPr/>
                    </p:nvGrpSpPr>
                    <p:grpSpPr bwMode="auto">
                      <a:xfrm>
                        <a:off x="0" y="83730"/>
                        <a:ext cx="2566" cy="288"/>
                        <a:chOff x="0" y="83730"/>
                        <a:chExt cx="2566" cy="288"/>
                      </a:xfrm>
                    </p:grpSpPr>
                    <p:sp>
                      <p:nvSpPr>
                        <p:cNvPr id="127985" name="Rectangle 1009"/>
                        <p:cNvSpPr>
                          <a:spLocks noChangeArrowheads="1"/>
                        </p:cNvSpPr>
                        <p:nvPr/>
                      </p:nvSpPr>
                      <p:spPr bwMode="auto">
                        <a:xfrm>
                          <a:off x="0" y="83730"/>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2002 </a:t>
                          </a:r>
                        </a:p>
                      </p:txBody>
                    </p:sp>
                    <p:sp>
                      <p:nvSpPr>
                        <p:cNvPr id="368731" name="Rectangle 91"/>
                        <p:cNvSpPr>
                          <a:spLocks noChangeArrowheads="1"/>
                        </p:cNvSpPr>
                        <p:nvPr/>
                      </p:nvSpPr>
                      <p:spPr bwMode="auto">
                        <a:xfrm>
                          <a:off x="0" y="83730"/>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34" name="Group 94"/>
                      <p:cNvGrpSpPr>
                        <a:grpSpLocks/>
                      </p:cNvGrpSpPr>
                      <p:nvPr/>
                    </p:nvGrpSpPr>
                    <p:grpSpPr bwMode="auto">
                      <a:xfrm>
                        <a:off x="2566" y="83730"/>
                        <a:ext cx="1851" cy="288"/>
                        <a:chOff x="2566" y="83730"/>
                        <a:chExt cx="1851" cy="288"/>
                      </a:xfrm>
                    </p:grpSpPr>
                    <p:sp>
                      <p:nvSpPr>
                        <p:cNvPr id="127986" name="Rectangle 1010"/>
                        <p:cNvSpPr>
                          <a:spLocks noChangeArrowheads="1"/>
                        </p:cNvSpPr>
                        <p:nvPr/>
                      </p:nvSpPr>
                      <p:spPr bwMode="auto">
                        <a:xfrm>
                          <a:off x="2566" y="83730"/>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915 </a:t>
                          </a:r>
                        </a:p>
                      </p:txBody>
                    </p:sp>
                    <p:sp>
                      <p:nvSpPr>
                        <p:cNvPr id="368733" name="Rectangle 93"/>
                        <p:cNvSpPr>
                          <a:spLocks noChangeArrowheads="1"/>
                        </p:cNvSpPr>
                        <p:nvPr/>
                      </p:nvSpPr>
                      <p:spPr bwMode="auto">
                        <a:xfrm>
                          <a:off x="2566" y="83730"/>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36" name="Group 96"/>
                      <p:cNvGrpSpPr>
                        <a:grpSpLocks/>
                      </p:cNvGrpSpPr>
                      <p:nvPr/>
                    </p:nvGrpSpPr>
                    <p:grpSpPr bwMode="auto">
                      <a:xfrm>
                        <a:off x="4417" y="83730"/>
                        <a:ext cx="1932" cy="288"/>
                        <a:chOff x="4417" y="83730"/>
                        <a:chExt cx="1932" cy="288"/>
                      </a:xfrm>
                    </p:grpSpPr>
                    <p:sp>
                      <p:nvSpPr>
                        <p:cNvPr id="127987" name="Rectangle 1011"/>
                        <p:cNvSpPr>
                          <a:spLocks noChangeArrowheads="1"/>
                        </p:cNvSpPr>
                        <p:nvPr/>
                      </p:nvSpPr>
                      <p:spPr bwMode="auto">
                        <a:xfrm>
                          <a:off x="4417" y="83730"/>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97</a:t>
                          </a:r>
                        </a:p>
                      </p:txBody>
                    </p:sp>
                    <p:sp>
                      <p:nvSpPr>
                        <p:cNvPr id="368735" name="Rectangle 95"/>
                        <p:cNvSpPr>
                          <a:spLocks noChangeArrowheads="1"/>
                        </p:cNvSpPr>
                        <p:nvPr/>
                      </p:nvSpPr>
                      <p:spPr bwMode="auto">
                        <a:xfrm>
                          <a:off x="4417" y="83730"/>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38" name="Group 98"/>
                      <p:cNvGrpSpPr>
                        <a:grpSpLocks/>
                      </p:cNvGrpSpPr>
                      <p:nvPr/>
                    </p:nvGrpSpPr>
                    <p:grpSpPr bwMode="auto">
                      <a:xfrm>
                        <a:off x="6349" y="83730"/>
                        <a:ext cx="1742" cy="288"/>
                        <a:chOff x="6349" y="83730"/>
                        <a:chExt cx="1742" cy="288"/>
                      </a:xfrm>
                    </p:grpSpPr>
                    <p:sp>
                      <p:nvSpPr>
                        <p:cNvPr id="127988" name="Rectangle 1012"/>
                        <p:cNvSpPr>
                          <a:spLocks noChangeArrowheads="1"/>
                        </p:cNvSpPr>
                        <p:nvPr/>
                      </p:nvSpPr>
                      <p:spPr bwMode="auto">
                        <a:xfrm>
                          <a:off x="6349" y="83730"/>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a:t>
                          </a:r>
                        </a:p>
                      </p:txBody>
                    </p:sp>
                    <p:sp>
                      <p:nvSpPr>
                        <p:cNvPr id="368737" name="Rectangle 97"/>
                        <p:cNvSpPr>
                          <a:spLocks noChangeArrowheads="1"/>
                        </p:cNvSpPr>
                        <p:nvPr/>
                      </p:nvSpPr>
                      <p:spPr bwMode="auto">
                        <a:xfrm>
                          <a:off x="6349" y="83730"/>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40" name="Group 100"/>
                      <p:cNvGrpSpPr>
                        <a:grpSpLocks/>
                      </p:cNvGrpSpPr>
                      <p:nvPr/>
                    </p:nvGrpSpPr>
                    <p:grpSpPr bwMode="auto">
                      <a:xfrm>
                        <a:off x="0" y="84018"/>
                        <a:ext cx="2566" cy="288"/>
                        <a:chOff x="0" y="84018"/>
                        <a:chExt cx="2566" cy="288"/>
                      </a:xfrm>
                    </p:grpSpPr>
                    <p:sp>
                      <p:nvSpPr>
                        <p:cNvPr id="127989" name="Rectangle 1013"/>
                        <p:cNvSpPr>
                          <a:spLocks noChangeArrowheads="1"/>
                        </p:cNvSpPr>
                        <p:nvPr/>
                      </p:nvSpPr>
                      <p:spPr bwMode="auto">
                        <a:xfrm>
                          <a:off x="0" y="84018"/>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2001</a:t>
                          </a:r>
                        </a:p>
                      </p:txBody>
                    </p:sp>
                    <p:sp>
                      <p:nvSpPr>
                        <p:cNvPr id="368739" name="Rectangle 99"/>
                        <p:cNvSpPr>
                          <a:spLocks noChangeArrowheads="1"/>
                        </p:cNvSpPr>
                        <p:nvPr/>
                      </p:nvSpPr>
                      <p:spPr bwMode="auto">
                        <a:xfrm>
                          <a:off x="0" y="84018"/>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42" name="Group 102"/>
                      <p:cNvGrpSpPr>
                        <a:grpSpLocks/>
                      </p:cNvGrpSpPr>
                      <p:nvPr/>
                    </p:nvGrpSpPr>
                    <p:grpSpPr bwMode="auto">
                      <a:xfrm>
                        <a:off x="2566" y="84018"/>
                        <a:ext cx="1851" cy="288"/>
                        <a:chOff x="2566" y="84018"/>
                        <a:chExt cx="1851" cy="288"/>
                      </a:xfrm>
                    </p:grpSpPr>
                    <p:sp>
                      <p:nvSpPr>
                        <p:cNvPr id="127990" name="Rectangle 1014"/>
                        <p:cNvSpPr>
                          <a:spLocks noChangeArrowheads="1"/>
                        </p:cNvSpPr>
                        <p:nvPr/>
                      </p:nvSpPr>
                      <p:spPr bwMode="auto">
                        <a:xfrm>
                          <a:off x="2566" y="84018"/>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876</a:t>
                          </a:r>
                        </a:p>
                      </p:txBody>
                    </p:sp>
                    <p:sp>
                      <p:nvSpPr>
                        <p:cNvPr id="368741" name="Rectangle 101"/>
                        <p:cNvSpPr>
                          <a:spLocks noChangeArrowheads="1"/>
                        </p:cNvSpPr>
                        <p:nvPr/>
                      </p:nvSpPr>
                      <p:spPr bwMode="auto">
                        <a:xfrm>
                          <a:off x="2566" y="84018"/>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44" name="Group 104"/>
                      <p:cNvGrpSpPr>
                        <a:grpSpLocks/>
                      </p:cNvGrpSpPr>
                      <p:nvPr/>
                    </p:nvGrpSpPr>
                    <p:grpSpPr bwMode="auto">
                      <a:xfrm>
                        <a:off x="4417" y="84018"/>
                        <a:ext cx="1932" cy="288"/>
                        <a:chOff x="4417" y="84018"/>
                        <a:chExt cx="1932" cy="288"/>
                      </a:xfrm>
                    </p:grpSpPr>
                    <p:sp>
                      <p:nvSpPr>
                        <p:cNvPr id="127991" name="Rectangle 1015"/>
                        <p:cNvSpPr>
                          <a:spLocks noChangeArrowheads="1"/>
                        </p:cNvSpPr>
                        <p:nvPr/>
                      </p:nvSpPr>
                      <p:spPr bwMode="auto">
                        <a:xfrm>
                          <a:off x="4417" y="84018"/>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69</a:t>
                          </a:r>
                        </a:p>
                      </p:txBody>
                    </p:sp>
                    <p:sp>
                      <p:nvSpPr>
                        <p:cNvPr id="368743" name="Rectangle 103"/>
                        <p:cNvSpPr>
                          <a:spLocks noChangeArrowheads="1"/>
                        </p:cNvSpPr>
                        <p:nvPr/>
                      </p:nvSpPr>
                      <p:spPr bwMode="auto">
                        <a:xfrm>
                          <a:off x="4417" y="84018"/>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46" name="Group 106"/>
                      <p:cNvGrpSpPr>
                        <a:grpSpLocks/>
                      </p:cNvGrpSpPr>
                      <p:nvPr/>
                    </p:nvGrpSpPr>
                    <p:grpSpPr bwMode="auto">
                      <a:xfrm>
                        <a:off x="6349" y="84018"/>
                        <a:ext cx="1742" cy="288"/>
                        <a:chOff x="6349" y="84018"/>
                        <a:chExt cx="1742" cy="288"/>
                      </a:xfrm>
                    </p:grpSpPr>
                    <p:sp>
                      <p:nvSpPr>
                        <p:cNvPr id="127992" name="Rectangle 1016"/>
                        <p:cNvSpPr>
                          <a:spLocks noChangeArrowheads="1"/>
                        </p:cNvSpPr>
                        <p:nvPr/>
                      </p:nvSpPr>
                      <p:spPr bwMode="auto">
                        <a:xfrm>
                          <a:off x="6349" y="84018"/>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16</a:t>
                          </a:r>
                        </a:p>
                      </p:txBody>
                    </p:sp>
                    <p:sp>
                      <p:nvSpPr>
                        <p:cNvPr id="368745" name="Rectangle 105"/>
                        <p:cNvSpPr>
                          <a:spLocks noChangeArrowheads="1"/>
                        </p:cNvSpPr>
                        <p:nvPr/>
                      </p:nvSpPr>
                      <p:spPr bwMode="auto">
                        <a:xfrm>
                          <a:off x="6349" y="84018"/>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48" name="Group 108"/>
                      <p:cNvGrpSpPr>
                        <a:grpSpLocks/>
                      </p:cNvGrpSpPr>
                      <p:nvPr/>
                    </p:nvGrpSpPr>
                    <p:grpSpPr bwMode="auto">
                      <a:xfrm>
                        <a:off x="0" y="84306"/>
                        <a:ext cx="2566" cy="288"/>
                        <a:chOff x="0" y="84306"/>
                        <a:chExt cx="2566" cy="288"/>
                      </a:xfrm>
                    </p:grpSpPr>
                    <p:sp>
                      <p:nvSpPr>
                        <p:cNvPr id="127993" name="Rectangle 1017"/>
                        <p:cNvSpPr>
                          <a:spLocks noChangeArrowheads="1"/>
                        </p:cNvSpPr>
                        <p:nvPr/>
                      </p:nvSpPr>
                      <p:spPr bwMode="auto">
                        <a:xfrm>
                          <a:off x="0" y="84306"/>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2000</a:t>
                          </a:r>
                        </a:p>
                      </p:txBody>
                    </p:sp>
                    <p:sp>
                      <p:nvSpPr>
                        <p:cNvPr id="368747" name="Rectangle 107"/>
                        <p:cNvSpPr>
                          <a:spLocks noChangeArrowheads="1"/>
                        </p:cNvSpPr>
                        <p:nvPr/>
                      </p:nvSpPr>
                      <p:spPr bwMode="auto">
                        <a:xfrm>
                          <a:off x="0" y="84306"/>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50" name="Group 110"/>
                      <p:cNvGrpSpPr>
                        <a:grpSpLocks/>
                      </p:cNvGrpSpPr>
                      <p:nvPr/>
                    </p:nvGrpSpPr>
                    <p:grpSpPr bwMode="auto">
                      <a:xfrm>
                        <a:off x="2566" y="84306"/>
                        <a:ext cx="1851" cy="288"/>
                        <a:chOff x="2566" y="84306"/>
                        <a:chExt cx="1851" cy="288"/>
                      </a:xfrm>
                    </p:grpSpPr>
                    <p:sp>
                      <p:nvSpPr>
                        <p:cNvPr id="127994" name="Rectangle 1018"/>
                        <p:cNvSpPr>
                          <a:spLocks noChangeArrowheads="1"/>
                        </p:cNvSpPr>
                        <p:nvPr/>
                      </p:nvSpPr>
                      <p:spPr bwMode="auto">
                        <a:xfrm>
                          <a:off x="2566" y="84306"/>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888</a:t>
                          </a:r>
                        </a:p>
                      </p:txBody>
                    </p:sp>
                    <p:sp>
                      <p:nvSpPr>
                        <p:cNvPr id="368749" name="Rectangle 109"/>
                        <p:cNvSpPr>
                          <a:spLocks noChangeArrowheads="1"/>
                        </p:cNvSpPr>
                        <p:nvPr/>
                      </p:nvSpPr>
                      <p:spPr bwMode="auto">
                        <a:xfrm>
                          <a:off x="2566" y="84306"/>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52" name="Group 112"/>
                      <p:cNvGrpSpPr>
                        <a:grpSpLocks/>
                      </p:cNvGrpSpPr>
                      <p:nvPr/>
                    </p:nvGrpSpPr>
                    <p:grpSpPr bwMode="auto">
                      <a:xfrm>
                        <a:off x="4417" y="84306"/>
                        <a:ext cx="1932" cy="288"/>
                        <a:chOff x="4417" y="84306"/>
                        <a:chExt cx="1932" cy="288"/>
                      </a:xfrm>
                    </p:grpSpPr>
                    <p:sp>
                      <p:nvSpPr>
                        <p:cNvPr id="127995" name="Rectangle 1019"/>
                        <p:cNvSpPr>
                          <a:spLocks noChangeArrowheads="1"/>
                        </p:cNvSpPr>
                        <p:nvPr/>
                      </p:nvSpPr>
                      <p:spPr bwMode="auto">
                        <a:xfrm>
                          <a:off x="4417" y="84306"/>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84</a:t>
                          </a:r>
                        </a:p>
                      </p:txBody>
                    </p:sp>
                    <p:sp>
                      <p:nvSpPr>
                        <p:cNvPr id="368751" name="Rectangle 111"/>
                        <p:cNvSpPr>
                          <a:spLocks noChangeArrowheads="1"/>
                        </p:cNvSpPr>
                        <p:nvPr/>
                      </p:nvSpPr>
                      <p:spPr bwMode="auto">
                        <a:xfrm>
                          <a:off x="4417" y="84306"/>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54" name="Group 114"/>
                      <p:cNvGrpSpPr>
                        <a:grpSpLocks/>
                      </p:cNvGrpSpPr>
                      <p:nvPr/>
                    </p:nvGrpSpPr>
                    <p:grpSpPr bwMode="auto">
                      <a:xfrm>
                        <a:off x="6349" y="84306"/>
                        <a:ext cx="1742" cy="288"/>
                        <a:chOff x="6349" y="84306"/>
                        <a:chExt cx="1742" cy="288"/>
                      </a:xfrm>
                    </p:grpSpPr>
                    <p:sp>
                      <p:nvSpPr>
                        <p:cNvPr id="127996" name="Rectangle 1020"/>
                        <p:cNvSpPr>
                          <a:spLocks noChangeArrowheads="1"/>
                        </p:cNvSpPr>
                        <p:nvPr/>
                      </p:nvSpPr>
                      <p:spPr bwMode="auto">
                        <a:xfrm>
                          <a:off x="6349" y="84306"/>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12</a:t>
                          </a:r>
                        </a:p>
                      </p:txBody>
                    </p:sp>
                    <p:sp>
                      <p:nvSpPr>
                        <p:cNvPr id="368753" name="Rectangle 113"/>
                        <p:cNvSpPr>
                          <a:spLocks noChangeArrowheads="1"/>
                        </p:cNvSpPr>
                        <p:nvPr/>
                      </p:nvSpPr>
                      <p:spPr bwMode="auto">
                        <a:xfrm>
                          <a:off x="6349" y="84306"/>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56" name="Group 116"/>
                      <p:cNvGrpSpPr>
                        <a:grpSpLocks/>
                      </p:cNvGrpSpPr>
                      <p:nvPr/>
                    </p:nvGrpSpPr>
                    <p:grpSpPr bwMode="auto">
                      <a:xfrm>
                        <a:off x="0" y="84594"/>
                        <a:ext cx="2566" cy="288"/>
                        <a:chOff x="0" y="84594"/>
                        <a:chExt cx="2566" cy="288"/>
                      </a:xfrm>
                    </p:grpSpPr>
                    <p:sp>
                      <p:nvSpPr>
                        <p:cNvPr id="127997" name="Rectangle 1021"/>
                        <p:cNvSpPr>
                          <a:spLocks noChangeArrowheads="1"/>
                        </p:cNvSpPr>
                        <p:nvPr/>
                      </p:nvSpPr>
                      <p:spPr bwMode="auto">
                        <a:xfrm>
                          <a:off x="0" y="84594"/>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1999</a:t>
                          </a:r>
                        </a:p>
                      </p:txBody>
                    </p:sp>
                    <p:sp>
                      <p:nvSpPr>
                        <p:cNvPr id="368755" name="Rectangle 115"/>
                        <p:cNvSpPr>
                          <a:spLocks noChangeArrowheads="1"/>
                        </p:cNvSpPr>
                        <p:nvPr/>
                      </p:nvSpPr>
                      <p:spPr bwMode="auto">
                        <a:xfrm>
                          <a:off x="0" y="84594"/>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58" name="Group 118"/>
                      <p:cNvGrpSpPr>
                        <a:grpSpLocks/>
                      </p:cNvGrpSpPr>
                      <p:nvPr/>
                    </p:nvGrpSpPr>
                    <p:grpSpPr bwMode="auto">
                      <a:xfrm>
                        <a:off x="2566" y="84594"/>
                        <a:ext cx="1851" cy="288"/>
                        <a:chOff x="2566" y="84594"/>
                        <a:chExt cx="1851" cy="288"/>
                      </a:xfrm>
                    </p:grpSpPr>
                    <p:sp>
                      <p:nvSpPr>
                        <p:cNvPr id="127998" name="Rectangle 1022"/>
                        <p:cNvSpPr>
                          <a:spLocks noChangeArrowheads="1"/>
                        </p:cNvSpPr>
                        <p:nvPr/>
                      </p:nvSpPr>
                      <p:spPr bwMode="auto">
                        <a:xfrm>
                          <a:off x="2566" y="84594"/>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861</a:t>
                          </a:r>
                        </a:p>
                      </p:txBody>
                    </p:sp>
                    <p:sp>
                      <p:nvSpPr>
                        <p:cNvPr id="368757" name="Rectangle 117"/>
                        <p:cNvSpPr>
                          <a:spLocks noChangeArrowheads="1"/>
                        </p:cNvSpPr>
                        <p:nvPr/>
                      </p:nvSpPr>
                      <p:spPr bwMode="auto">
                        <a:xfrm>
                          <a:off x="2566" y="84594"/>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60" name="Group 120"/>
                      <p:cNvGrpSpPr>
                        <a:grpSpLocks/>
                      </p:cNvGrpSpPr>
                      <p:nvPr/>
                    </p:nvGrpSpPr>
                    <p:grpSpPr bwMode="auto">
                      <a:xfrm>
                        <a:off x="4417" y="84594"/>
                        <a:ext cx="1932" cy="288"/>
                        <a:chOff x="4417" y="84594"/>
                        <a:chExt cx="1932" cy="288"/>
                      </a:xfrm>
                    </p:grpSpPr>
                    <p:sp>
                      <p:nvSpPr>
                        <p:cNvPr id="127999" name="Rectangle 1023"/>
                        <p:cNvSpPr>
                          <a:spLocks noChangeArrowheads="1"/>
                        </p:cNvSpPr>
                        <p:nvPr/>
                      </p:nvSpPr>
                      <p:spPr bwMode="auto">
                        <a:xfrm>
                          <a:off x="4417" y="84594"/>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81</a:t>
                          </a:r>
                        </a:p>
                      </p:txBody>
                    </p:sp>
                    <p:sp>
                      <p:nvSpPr>
                        <p:cNvPr id="368759" name="Rectangle 119"/>
                        <p:cNvSpPr>
                          <a:spLocks noChangeArrowheads="1"/>
                        </p:cNvSpPr>
                        <p:nvPr/>
                      </p:nvSpPr>
                      <p:spPr bwMode="auto">
                        <a:xfrm>
                          <a:off x="4417" y="84594"/>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62" name="Group 122"/>
                      <p:cNvGrpSpPr>
                        <a:grpSpLocks/>
                      </p:cNvGrpSpPr>
                      <p:nvPr/>
                    </p:nvGrpSpPr>
                    <p:grpSpPr bwMode="auto">
                      <a:xfrm>
                        <a:off x="6349" y="84594"/>
                        <a:ext cx="1742" cy="288"/>
                        <a:chOff x="6349" y="84594"/>
                        <a:chExt cx="1742" cy="288"/>
                      </a:xfrm>
                    </p:grpSpPr>
                    <p:sp>
                      <p:nvSpPr>
                        <p:cNvPr id="368640" name="Rectangle 0"/>
                        <p:cNvSpPr>
                          <a:spLocks noChangeArrowheads="1"/>
                        </p:cNvSpPr>
                        <p:nvPr/>
                      </p:nvSpPr>
                      <p:spPr bwMode="auto">
                        <a:xfrm>
                          <a:off x="6349" y="84594"/>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11</a:t>
                          </a:r>
                        </a:p>
                      </p:txBody>
                    </p:sp>
                    <p:sp>
                      <p:nvSpPr>
                        <p:cNvPr id="368761" name="Rectangle 121"/>
                        <p:cNvSpPr>
                          <a:spLocks noChangeArrowheads="1"/>
                        </p:cNvSpPr>
                        <p:nvPr/>
                      </p:nvSpPr>
                      <p:spPr bwMode="auto">
                        <a:xfrm>
                          <a:off x="6349" y="84594"/>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64" name="Group 124"/>
                      <p:cNvGrpSpPr>
                        <a:grpSpLocks/>
                      </p:cNvGrpSpPr>
                      <p:nvPr/>
                    </p:nvGrpSpPr>
                    <p:grpSpPr bwMode="auto">
                      <a:xfrm>
                        <a:off x="0" y="84882"/>
                        <a:ext cx="2566" cy="288"/>
                        <a:chOff x="0" y="84882"/>
                        <a:chExt cx="2566" cy="288"/>
                      </a:xfrm>
                    </p:grpSpPr>
                    <p:sp>
                      <p:nvSpPr>
                        <p:cNvPr id="368641" name="Rectangle 1"/>
                        <p:cNvSpPr>
                          <a:spLocks noChangeArrowheads="1"/>
                        </p:cNvSpPr>
                        <p:nvPr/>
                      </p:nvSpPr>
                      <p:spPr bwMode="auto">
                        <a:xfrm>
                          <a:off x="0" y="84882"/>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1998</a:t>
                          </a:r>
                        </a:p>
                      </p:txBody>
                    </p:sp>
                    <p:sp>
                      <p:nvSpPr>
                        <p:cNvPr id="368763" name="Rectangle 123"/>
                        <p:cNvSpPr>
                          <a:spLocks noChangeArrowheads="1"/>
                        </p:cNvSpPr>
                        <p:nvPr/>
                      </p:nvSpPr>
                      <p:spPr bwMode="auto">
                        <a:xfrm>
                          <a:off x="0" y="84882"/>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66" name="Group 126"/>
                      <p:cNvGrpSpPr>
                        <a:grpSpLocks/>
                      </p:cNvGrpSpPr>
                      <p:nvPr/>
                    </p:nvGrpSpPr>
                    <p:grpSpPr bwMode="auto">
                      <a:xfrm>
                        <a:off x="2566" y="84882"/>
                        <a:ext cx="1851" cy="288"/>
                        <a:chOff x="2566" y="84882"/>
                        <a:chExt cx="1851" cy="288"/>
                      </a:xfrm>
                    </p:grpSpPr>
                    <p:sp>
                      <p:nvSpPr>
                        <p:cNvPr id="368642" name="Rectangle 2"/>
                        <p:cNvSpPr>
                          <a:spLocks noChangeArrowheads="1"/>
                        </p:cNvSpPr>
                        <p:nvPr/>
                      </p:nvSpPr>
                      <p:spPr bwMode="auto">
                        <a:xfrm>
                          <a:off x="2566" y="84882"/>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896</a:t>
                          </a:r>
                        </a:p>
                      </p:txBody>
                    </p:sp>
                    <p:sp>
                      <p:nvSpPr>
                        <p:cNvPr id="368765" name="Rectangle 125"/>
                        <p:cNvSpPr>
                          <a:spLocks noChangeArrowheads="1"/>
                        </p:cNvSpPr>
                        <p:nvPr/>
                      </p:nvSpPr>
                      <p:spPr bwMode="auto">
                        <a:xfrm>
                          <a:off x="2566" y="84882"/>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68" name="Group 128"/>
                      <p:cNvGrpSpPr>
                        <a:grpSpLocks/>
                      </p:cNvGrpSpPr>
                      <p:nvPr/>
                    </p:nvGrpSpPr>
                    <p:grpSpPr bwMode="auto">
                      <a:xfrm>
                        <a:off x="4417" y="84882"/>
                        <a:ext cx="1932" cy="288"/>
                        <a:chOff x="4417" y="84882"/>
                        <a:chExt cx="1932" cy="288"/>
                      </a:xfrm>
                    </p:grpSpPr>
                    <p:sp>
                      <p:nvSpPr>
                        <p:cNvPr id="368643" name="Rectangle 3"/>
                        <p:cNvSpPr>
                          <a:spLocks noChangeArrowheads="1"/>
                        </p:cNvSpPr>
                        <p:nvPr/>
                      </p:nvSpPr>
                      <p:spPr bwMode="auto">
                        <a:xfrm>
                          <a:off x="4417" y="84882"/>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89</a:t>
                          </a:r>
                        </a:p>
                      </p:txBody>
                    </p:sp>
                    <p:sp>
                      <p:nvSpPr>
                        <p:cNvPr id="368767" name="Rectangle 127"/>
                        <p:cNvSpPr>
                          <a:spLocks noChangeArrowheads="1"/>
                        </p:cNvSpPr>
                        <p:nvPr/>
                      </p:nvSpPr>
                      <p:spPr bwMode="auto">
                        <a:xfrm>
                          <a:off x="4417" y="84882"/>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70" name="Group 130"/>
                      <p:cNvGrpSpPr>
                        <a:grpSpLocks/>
                      </p:cNvGrpSpPr>
                      <p:nvPr/>
                    </p:nvGrpSpPr>
                    <p:grpSpPr bwMode="auto">
                      <a:xfrm>
                        <a:off x="6349" y="84882"/>
                        <a:ext cx="1742" cy="288"/>
                        <a:chOff x="6349" y="84882"/>
                        <a:chExt cx="1742" cy="288"/>
                      </a:xfrm>
                    </p:grpSpPr>
                    <p:sp>
                      <p:nvSpPr>
                        <p:cNvPr id="368644" name="Rectangle 4"/>
                        <p:cNvSpPr>
                          <a:spLocks noChangeArrowheads="1"/>
                        </p:cNvSpPr>
                        <p:nvPr/>
                      </p:nvSpPr>
                      <p:spPr bwMode="auto">
                        <a:xfrm>
                          <a:off x="6349" y="84882"/>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9</a:t>
                          </a:r>
                        </a:p>
                      </p:txBody>
                    </p:sp>
                    <p:sp>
                      <p:nvSpPr>
                        <p:cNvPr id="368769" name="Rectangle 129"/>
                        <p:cNvSpPr>
                          <a:spLocks noChangeArrowheads="1"/>
                        </p:cNvSpPr>
                        <p:nvPr/>
                      </p:nvSpPr>
                      <p:spPr bwMode="auto">
                        <a:xfrm>
                          <a:off x="6349" y="84882"/>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72" name="Group 132"/>
                      <p:cNvGrpSpPr>
                        <a:grpSpLocks/>
                      </p:cNvGrpSpPr>
                      <p:nvPr/>
                    </p:nvGrpSpPr>
                    <p:grpSpPr bwMode="auto">
                      <a:xfrm>
                        <a:off x="0" y="85170"/>
                        <a:ext cx="2566" cy="288"/>
                        <a:chOff x="0" y="85170"/>
                        <a:chExt cx="2566" cy="288"/>
                      </a:xfrm>
                    </p:grpSpPr>
                    <p:sp>
                      <p:nvSpPr>
                        <p:cNvPr id="368645" name="Rectangle 5"/>
                        <p:cNvSpPr>
                          <a:spLocks noChangeArrowheads="1"/>
                        </p:cNvSpPr>
                        <p:nvPr/>
                      </p:nvSpPr>
                      <p:spPr bwMode="auto">
                        <a:xfrm>
                          <a:off x="0" y="85170"/>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1997</a:t>
                          </a:r>
                        </a:p>
                      </p:txBody>
                    </p:sp>
                    <p:sp>
                      <p:nvSpPr>
                        <p:cNvPr id="368771" name="Rectangle 131"/>
                        <p:cNvSpPr>
                          <a:spLocks noChangeArrowheads="1"/>
                        </p:cNvSpPr>
                        <p:nvPr/>
                      </p:nvSpPr>
                      <p:spPr bwMode="auto">
                        <a:xfrm>
                          <a:off x="0" y="85170"/>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74" name="Group 134"/>
                      <p:cNvGrpSpPr>
                        <a:grpSpLocks/>
                      </p:cNvGrpSpPr>
                      <p:nvPr/>
                    </p:nvGrpSpPr>
                    <p:grpSpPr bwMode="auto">
                      <a:xfrm>
                        <a:off x="2566" y="85170"/>
                        <a:ext cx="1851" cy="288"/>
                        <a:chOff x="2566" y="85170"/>
                        <a:chExt cx="1851" cy="288"/>
                      </a:xfrm>
                    </p:grpSpPr>
                    <p:sp>
                      <p:nvSpPr>
                        <p:cNvPr id="368646" name="Rectangle 6"/>
                        <p:cNvSpPr>
                          <a:spLocks noChangeArrowheads="1"/>
                        </p:cNvSpPr>
                        <p:nvPr/>
                      </p:nvSpPr>
                      <p:spPr bwMode="auto">
                        <a:xfrm>
                          <a:off x="2566" y="85170"/>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906</a:t>
                          </a:r>
                        </a:p>
                      </p:txBody>
                    </p:sp>
                    <p:sp>
                      <p:nvSpPr>
                        <p:cNvPr id="368773" name="Rectangle 133"/>
                        <p:cNvSpPr>
                          <a:spLocks noChangeArrowheads="1"/>
                        </p:cNvSpPr>
                        <p:nvPr/>
                      </p:nvSpPr>
                      <p:spPr bwMode="auto">
                        <a:xfrm>
                          <a:off x="2566" y="85170"/>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76" name="Group 136"/>
                      <p:cNvGrpSpPr>
                        <a:grpSpLocks/>
                      </p:cNvGrpSpPr>
                      <p:nvPr/>
                    </p:nvGrpSpPr>
                    <p:grpSpPr bwMode="auto">
                      <a:xfrm>
                        <a:off x="4417" y="85170"/>
                        <a:ext cx="1932" cy="288"/>
                        <a:chOff x="4417" y="85170"/>
                        <a:chExt cx="1932" cy="288"/>
                      </a:xfrm>
                    </p:grpSpPr>
                    <p:sp>
                      <p:nvSpPr>
                        <p:cNvPr id="368647" name="Rectangle 7"/>
                        <p:cNvSpPr>
                          <a:spLocks noChangeArrowheads="1"/>
                        </p:cNvSpPr>
                        <p:nvPr/>
                      </p:nvSpPr>
                      <p:spPr bwMode="auto">
                        <a:xfrm>
                          <a:off x="4417" y="85170"/>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86</a:t>
                          </a:r>
                        </a:p>
                      </p:txBody>
                    </p:sp>
                    <p:sp>
                      <p:nvSpPr>
                        <p:cNvPr id="368775" name="Rectangle 135"/>
                        <p:cNvSpPr>
                          <a:spLocks noChangeArrowheads="1"/>
                        </p:cNvSpPr>
                        <p:nvPr/>
                      </p:nvSpPr>
                      <p:spPr bwMode="auto">
                        <a:xfrm>
                          <a:off x="4417" y="85170"/>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78" name="Group 138"/>
                      <p:cNvGrpSpPr>
                        <a:grpSpLocks/>
                      </p:cNvGrpSpPr>
                      <p:nvPr/>
                    </p:nvGrpSpPr>
                    <p:grpSpPr bwMode="auto">
                      <a:xfrm>
                        <a:off x="6349" y="85170"/>
                        <a:ext cx="1742" cy="288"/>
                        <a:chOff x="6349" y="85170"/>
                        <a:chExt cx="1742" cy="288"/>
                      </a:xfrm>
                    </p:grpSpPr>
                    <p:sp>
                      <p:nvSpPr>
                        <p:cNvPr id="368648" name="Rectangle 8"/>
                        <p:cNvSpPr>
                          <a:spLocks noChangeArrowheads="1"/>
                        </p:cNvSpPr>
                        <p:nvPr/>
                      </p:nvSpPr>
                      <p:spPr bwMode="auto">
                        <a:xfrm>
                          <a:off x="6349" y="85170"/>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17</a:t>
                          </a:r>
                        </a:p>
                      </p:txBody>
                    </p:sp>
                    <p:sp>
                      <p:nvSpPr>
                        <p:cNvPr id="368777" name="Rectangle 137"/>
                        <p:cNvSpPr>
                          <a:spLocks noChangeArrowheads="1"/>
                        </p:cNvSpPr>
                        <p:nvPr/>
                      </p:nvSpPr>
                      <p:spPr bwMode="auto">
                        <a:xfrm>
                          <a:off x="6349" y="85170"/>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80" name="Group 140"/>
                      <p:cNvGrpSpPr>
                        <a:grpSpLocks/>
                      </p:cNvGrpSpPr>
                      <p:nvPr/>
                    </p:nvGrpSpPr>
                    <p:grpSpPr bwMode="auto">
                      <a:xfrm>
                        <a:off x="0" y="85458"/>
                        <a:ext cx="2566" cy="288"/>
                        <a:chOff x="0" y="85458"/>
                        <a:chExt cx="2566" cy="288"/>
                      </a:xfrm>
                    </p:grpSpPr>
                    <p:sp>
                      <p:nvSpPr>
                        <p:cNvPr id="368649" name="Rectangle 9"/>
                        <p:cNvSpPr>
                          <a:spLocks noChangeArrowheads="1"/>
                        </p:cNvSpPr>
                        <p:nvPr/>
                      </p:nvSpPr>
                      <p:spPr bwMode="auto">
                        <a:xfrm>
                          <a:off x="0" y="85458"/>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1996</a:t>
                          </a:r>
                        </a:p>
                      </p:txBody>
                    </p:sp>
                    <p:sp>
                      <p:nvSpPr>
                        <p:cNvPr id="368779" name="Rectangle 139"/>
                        <p:cNvSpPr>
                          <a:spLocks noChangeArrowheads="1"/>
                        </p:cNvSpPr>
                        <p:nvPr/>
                      </p:nvSpPr>
                      <p:spPr bwMode="auto">
                        <a:xfrm>
                          <a:off x="0" y="85458"/>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82" name="Group 142"/>
                      <p:cNvGrpSpPr>
                        <a:grpSpLocks/>
                      </p:cNvGrpSpPr>
                      <p:nvPr/>
                    </p:nvGrpSpPr>
                    <p:grpSpPr bwMode="auto">
                      <a:xfrm>
                        <a:off x="2566" y="85458"/>
                        <a:ext cx="1851" cy="288"/>
                        <a:chOff x="2566" y="85458"/>
                        <a:chExt cx="1851" cy="288"/>
                      </a:xfrm>
                    </p:grpSpPr>
                    <p:sp>
                      <p:nvSpPr>
                        <p:cNvPr id="368650" name="Rectangle 10"/>
                        <p:cNvSpPr>
                          <a:spLocks noChangeArrowheads="1"/>
                        </p:cNvSpPr>
                        <p:nvPr/>
                      </p:nvSpPr>
                      <p:spPr bwMode="auto">
                        <a:xfrm>
                          <a:off x="2566" y="85458"/>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916</a:t>
                          </a:r>
                        </a:p>
                      </p:txBody>
                    </p:sp>
                    <p:sp>
                      <p:nvSpPr>
                        <p:cNvPr id="368781" name="Rectangle 141"/>
                        <p:cNvSpPr>
                          <a:spLocks noChangeArrowheads="1"/>
                        </p:cNvSpPr>
                        <p:nvPr/>
                      </p:nvSpPr>
                      <p:spPr bwMode="auto">
                        <a:xfrm>
                          <a:off x="2566" y="85458"/>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84" name="Group 144"/>
                      <p:cNvGrpSpPr>
                        <a:grpSpLocks/>
                      </p:cNvGrpSpPr>
                      <p:nvPr/>
                    </p:nvGrpSpPr>
                    <p:grpSpPr bwMode="auto">
                      <a:xfrm>
                        <a:off x="4417" y="85458"/>
                        <a:ext cx="1932" cy="288"/>
                        <a:chOff x="4417" y="85458"/>
                        <a:chExt cx="1932" cy="288"/>
                      </a:xfrm>
                    </p:grpSpPr>
                    <p:sp>
                      <p:nvSpPr>
                        <p:cNvPr id="368651" name="Rectangle 11"/>
                        <p:cNvSpPr>
                          <a:spLocks noChangeArrowheads="1"/>
                        </p:cNvSpPr>
                        <p:nvPr/>
                      </p:nvSpPr>
                      <p:spPr bwMode="auto">
                        <a:xfrm>
                          <a:off x="4417" y="85458"/>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99</a:t>
                          </a:r>
                        </a:p>
                      </p:txBody>
                    </p:sp>
                    <p:sp>
                      <p:nvSpPr>
                        <p:cNvPr id="368783" name="Rectangle 143"/>
                        <p:cNvSpPr>
                          <a:spLocks noChangeArrowheads="1"/>
                        </p:cNvSpPr>
                        <p:nvPr/>
                      </p:nvSpPr>
                      <p:spPr bwMode="auto">
                        <a:xfrm>
                          <a:off x="4417" y="85458"/>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86" name="Group 146"/>
                      <p:cNvGrpSpPr>
                        <a:grpSpLocks/>
                      </p:cNvGrpSpPr>
                      <p:nvPr/>
                    </p:nvGrpSpPr>
                    <p:grpSpPr bwMode="auto">
                      <a:xfrm>
                        <a:off x="6349" y="85458"/>
                        <a:ext cx="1742" cy="288"/>
                        <a:chOff x="6349" y="85458"/>
                        <a:chExt cx="1742" cy="288"/>
                      </a:xfrm>
                    </p:grpSpPr>
                    <p:sp>
                      <p:nvSpPr>
                        <p:cNvPr id="368652" name="Rectangle 12"/>
                        <p:cNvSpPr>
                          <a:spLocks noChangeArrowheads="1"/>
                        </p:cNvSpPr>
                        <p:nvPr/>
                      </p:nvSpPr>
                      <p:spPr bwMode="auto">
                        <a:xfrm>
                          <a:off x="6349" y="85458"/>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19</a:t>
                          </a:r>
                        </a:p>
                      </p:txBody>
                    </p:sp>
                    <p:sp>
                      <p:nvSpPr>
                        <p:cNvPr id="368785" name="Rectangle 145"/>
                        <p:cNvSpPr>
                          <a:spLocks noChangeArrowheads="1"/>
                        </p:cNvSpPr>
                        <p:nvPr/>
                      </p:nvSpPr>
                      <p:spPr bwMode="auto">
                        <a:xfrm>
                          <a:off x="6349" y="85458"/>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88" name="Group 148"/>
                      <p:cNvGrpSpPr>
                        <a:grpSpLocks/>
                      </p:cNvGrpSpPr>
                      <p:nvPr/>
                    </p:nvGrpSpPr>
                    <p:grpSpPr bwMode="auto">
                      <a:xfrm>
                        <a:off x="0" y="85746"/>
                        <a:ext cx="2566" cy="288"/>
                        <a:chOff x="0" y="85746"/>
                        <a:chExt cx="2566" cy="288"/>
                      </a:xfrm>
                    </p:grpSpPr>
                    <p:sp>
                      <p:nvSpPr>
                        <p:cNvPr id="368653" name="Rectangle 13"/>
                        <p:cNvSpPr>
                          <a:spLocks noChangeArrowheads="1"/>
                        </p:cNvSpPr>
                        <p:nvPr/>
                      </p:nvSpPr>
                      <p:spPr bwMode="auto">
                        <a:xfrm>
                          <a:off x="0" y="85746"/>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1995</a:t>
                          </a:r>
                        </a:p>
                      </p:txBody>
                    </p:sp>
                    <p:sp>
                      <p:nvSpPr>
                        <p:cNvPr id="368787" name="Rectangle 147"/>
                        <p:cNvSpPr>
                          <a:spLocks noChangeArrowheads="1"/>
                        </p:cNvSpPr>
                        <p:nvPr/>
                      </p:nvSpPr>
                      <p:spPr bwMode="auto">
                        <a:xfrm>
                          <a:off x="0" y="85746"/>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90" name="Group 150"/>
                      <p:cNvGrpSpPr>
                        <a:grpSpLocks/>
                      </p:cNvGrpSpPr>
                      <p:nvPr/>
                    </p:nvGrpSpPr>
                    <p:grpSpPr bwMode="auto">
                      <a:xfrm>
                        <a:off x="2566" y="85746"/>
                        <a:ext cx="1851" cy="288"/>
                        <a:chOff x="2566" y="85746"/>
                        <a:chExt cx="1851" cy="288"/>
                      </a:xfrm>
                    </p:grpSpPr>
                    <p:sp>
                      <p:nvSpPr>
                        <p:cNvPr id="368654" name="Rectangle 14"/>
                        <p:cNvSpPr>
                          <a:spLocks noChangeArrowheads="1"/>
                        </p:cNvSpPr>
                        <p:nvPr/>
                      </p:nvSpPr>
                      <p:spPr bwMode="auto">
                        <a:xfrm>
                          <a:off x="2566" y="85746"/>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930</a:t>
                          </a:r>
                        </a:p>
                      </p:txBody>
                    </p:sp>
                    <p:sp>
                      <p:nvSpPr>
                        <p:cNvPr id="368789" name="Rectangle 149"/>
                        <p:cNvSpPr>
                          <a:spLocks noChangeArrowheads="1"/>
                        </p:cNvSpPr>
                        <p:nvPr/>
                      </p:nvSpPr>
                      <p:spPr bwMode="auto">
                        <a:xfrm>
                          <a:off x="2566" y="85746"/>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92" name="Group 152"/>
                      <p:cNvGrpSpPr>
                        <a:grpSpLocks/>
                      </p:cNvGrpSpPr>
                      <p:nvPr/>
                    </p:nvGrpSpPr>
                    <p:grpSpPr bwMode="auto">
                      <a:xfrm>
                        <a:off x="4417" y="85746"/>
                        <a:ext cx="1932" cy="288"/>
                        <a:chOff x="4417" y="85746"/>
                        <a:chExt cx="1932" cy="288"/>
                      </a:xfrm>
                    </p:grpSpPr>
                    <p:sp>
                      <p:nvSpPr>
                        <p:cNvPr id="368655" name="Rectangle 15"/>
                        <p:cNvSpPr>
                          <a:spLocks noChangeArrowheads="1"/>
                        </p:cNvSpPr>
                        <p:nvPr/>
                      </p:nvSpPr>
                      <p:spPr bwMode="auto">
                        <a:xfrm>
                          <a:off x="4417" y="85746"/>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122</a:t>
                          </a:r>
                        </a:p>
                      </p:txBody>
                    </p:sp>
                    <p:sp>
                      <p:nvSpPr>
                        <p:cNvPr id="368791" name="Rectangle 151"/>
                        <p:cNvSpPr>
                          <a:spLocks noChangeArrowheads="1"/>
                        </p:cNvSpPr>
                        <p:nvPr/>
                      </p:nvSpPr>
                      <p:spPr bwMode="auto">
                        <a:xfrm>
                          <a:off x="4417" y="85746"/>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94" name="Group 154"/>
                      <p:cNvGrpSpPr>
                        <a:grpSpLocks/>
                      </p:cNvGrpSpPr>
                      <p:nvPr/>
                    </p:nvGrpSpPr>
                    <p:grpSpPr bwMode="auto">
                      <a:xfrm>
                        <a:off x="6349" y="85746"/>
                        <a:ext cx="1742" cy="288"/>
                        <a:chOff x="6349" y="85746"/>
                        <a:chExt cx="1742" cy="288"/>
                      </a:xfrm>
                    </p:grpSpPr>
                    <p:sp>
                      <p:nvSpPr>
                        <p:cNvPr id="368656" name="Rectangle 16"/>
                        <p:cNvSpPr>
                          <a:spLocks noChangeArrowheads="1"/>
                        </p:cNvSpPr>
                        <p:nvPr/>
                      </p:nvSpPr>
                      <p:spPr bwMode="auto">
                        <a:xfrm>
                          <a:off x="6349" y="85746"/>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12</a:t>
                          </a:r>
                        </a:p>
                      </p:txBody>
                    </p:sp>
                    <p:sp>
                      <p:nvSpPr>
                        <p:cNvPr id="368793" name="Rectangle 153"/>
                        <p:cNvSpPr>
                          <a:spLocks noChangeArrowheads="1"/>
                        </p:cNvSpPr>
                        <p:nvPr/>
                      </p:nvSpPr>
                      <p:spPr bwMode="auto">
                        <a:xfrm>
                          <a:off x="6349" y="85746"/>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96" name="Group 156"/>
                      <p:cNvGrpSpPr>
                        <a:grpSpLocks/>
                      </p:cNvGrpSpPr>
                      <p:nvPr/>
                    </p:nvGrpSpPr>
                    <p:grpSpPr bwMode="auto">
                      <a:xfrm>
                        <a:off x="0" y="86034"/>
                        <a:ext cx="2566" cy="288"/>
                        <a:chOff x="0" y="86034"/>
                        <a:chExt cx="2566" cy="288"/>
                      </a:xfrm>
                    </p:grpSpPr>
                    <p:sp>
                      <p:nvSpPr>
                        <p:cNvPr id="368657" name="Rectangle 17"/>
                        <p:cNvSpPr>
                          <a:spLocks noChangeArrowheads="1"/>
                        </p:cNvSpPr>
                        <p:nvPr/>
                      </p:nvSpPr>
                      <p:spPr bwMode="auto">
                        <a:xfrm>
                          <a:off x="0" y="86034"/>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1990</a:t>
                          </a:r>
                        </a:p>
                      </p:txBody>
                    </p:sp>
                    <p:sp>
                      <p:nvSpPr>
                        <p:cNvPr id="368795" name="Rectangle 155"/>
                        <p:cNvSpPr>
                          <a:spLocks noChangeArrowheads="1"/>
                        </p:cNvSpPr>
                        <p:nvPr/>
                      </p:nvSpPr>
                      <p:spPr bwMode="auto">
                        <a:xfrm>
                          <a:off x="0" y="86034"/>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798" name="Group 158"/>
                      <p:cNvGrpSpPr>
                        <a:grpSpLocks/>
                      </p:cNvGrpSpPr>
                      <p:nvPr/>
                    </p:nvGrpSpPr>
                    <p:grpSpPr bwMode="auto">
                      <a:xfrm>
                        <a:off x="2566" y="86034"/>
                        <a:ext cx="1851" cy="288"/>
                        <a:chOff x="2566" y="86034"/>
                        <a:chExt cx="1851" cy="288"/>
                      </a:xfrm>
                    </p:grpSpPr>
                    <p:sp>
                      <p:nvSpPr>
                        <p:cNvPr id="368658" name="Rectangle 18"/>
                        <p:cNvSpPr>
                          <a:spLocks noChangeArrowheads="1"/>
                        </p:cNvSpPr>
                        <p:nvPr/>
                      </p:nvSpPr>
                      <p:spPr bwMode="auto">
                        <a:xfrm>
                          <a:off x="2566" y="86034"/>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1 308</a:t>
                          </a:r>
                        </a:p>
                      </p:txBody>
                    </p:sp>
                    <p:sp>
                      <p:nvSpPr>
                        <p:cNvPr id="368797" name="Rectangle 157"/>
                        <p:cNvSpPr>
                          <a:spLocks noChangeArrowheads="1"/>
                        </p:cNvSpPr>
                        <p:nvPr/>
                      </p:nvSpPr>
                      <p:spPr bwMode="auto">
                        <a:xfrm>
                          <a:off x="2566" y="86034"/>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800" name="Group 160"/>
                      <p:cNvGrpSpPr>
                        <a:grpSpLocks/>
                      </p:cNvGrpSpPr>
                      <p:nvPr/>
                    </p:nvGrpSpPr>
                    <p:grpSpPr bwMode="auto">
                      <a:xfrm>
                        <a:off x="4417" y="86034"/>
                        <a:ext cx="1932" cy="288"/>
                        <a:chOff x="4417" y="86034"/>
                        <a:chExt cx="1932" cy="288"/>
                      </a:xfrm>
                    </p:grpSpPr>
                    <p:sp>
                      <p:nvSpPr>
                        <p:cNvPr id="368659" name="Rectangle 19"/>
                        <p:cNvSpPr>
                          <a:spLocks noChangeArrowheads="1"/>
                        </p:cNvSpPr>
                        <p:nvPr/>
                      </p:nvSpPr>
                      <p:spPr bwMode="auto">
                        <a:xfrm>
                          <a:off x="4417" y="86034"/>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177</a:t>
                          </a:r>
                        </a:p>
                      </p:txBody>
                    </p:sp>
                    <p:sp>
                      <p:nvSpPr>
                        <p:cNvPr id="368799" name="Rectangle 159"/>
                        <p:cNvSpPr>
                          <a:spLocks noChangeArrowheads="1"/>
                        </p:cNvSpPr>
                        <p:nvPr/>
                      </p:nvSpPr>
                      <p:spPr bwMode="auto">
                        <a:xfrm>
                          <a:off x="4417" y="86034"/>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802" name="Group 162"/>
                      <p:cNvGrpSpPr>
                        <a:grpSpLocks/>
                      </p:cNvGrpSpPr>
                      <p:nvPr/>
                    </p:nvGrpSpPr>
                    <p:grpSpPr bwMode="auto">
                      <a:xfrm>
                        <a:off x="6349" y="86034"/>
                        <a:ext cx="1742" cy="288"/>
                        <a:chOff x="6349" y="86034"/>
                        <a:chExt cx="1742" cy="288"/>
                      </a:xfrm>
                    </p:grpSpPr>
                    <p:sp>
                      <p:nvSpPr>
                        <p:cNvPr id="368660" name="Rectangle 20"/>
                        <p:cNvSpPr>
                          <a:spLocks noChangeArrowheads="1"/>
                        </p:cNvSpPr>
                        <p:nvPr/>
                      </p:nvSpPr>
                      <p:spPr bwMode="auto">
                        <a:xfrm>
                          <a:off x="6349" y="86034"/>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35</a:t>
                          </a:r>
                        </a:p>
                      </p:txBody>
                    </p:sp>
                    <p:sp>
                      <p:nvSpPr>
                        <p:cNvPr id="368801" name="Rectangle 161"/>
                        <p:cNvSpPr>
                          <a:spLocks noChangeArrowheads="1"/>
                        </p:cNvSpPr>
                        <p:nvPr/>
                      </p:nvSpPr>
                      <p:spPr bwMode="auto">
                        <a:xfrm>
                          <a:off x="6349" y="86034"/>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804" name="Group 164"/>
                      <p:cNvGrpSpPr>
                        <a:grpSpLocks/>
                      </p:cNvGrpSpPr>
                      <p:nvPr/>
                    </p:nvGrpSpPr>
                    <p:grpSpPr bwMode="auto">
                      <a:xfrm>
                        <a:off x="0" y="86322"/>
                        <a:ext cx="2566" cy="288"/>
                        <a:chOff x="0" y="86322"/>
                        <a:chExt cx="2566" cy="288"/>
                      </a:xfrm>
                    </p:grpSpPr>
                    <p:sp>
                      <p:nvSpPr>
                        <p:cNvPr id="368661" name="Rectangle 21"/>
                        <p:cNvSpPr>
                          <a:spLocks noChangeArrowheads="1"/>
                        </p:cNvSpPr>
                        <p:nvPr/>
                      </p:nvSpPr>
                      <p:spPr bwMode="auto">
                        <a:xfrm>
                          <a:off x="0" y="86322"/>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1985</a:t>
                          </a:r>
                        </a:p>
                      </p:txBody>
                    </p:sp>
                    <p:sp>
                      <p:nvSpPr>
                        <p:cNvPr id="368803" name="Rectangle 163"/>
                        <p:cNvSpPr>
                          <a:spLocks noChangeArrowheads="1"/>
                        </p:cNvSpPr>
                        <p:nvPr/>
                      </p:nvSpPr>
                      <p:spPr bwMode="auto">
                        <a:xfrm>
                          <a:off x="0" y="86322"/>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806" name="Group 166"/>
                      <p:cNvGrpSpPr>
                        <a:grpSpLocks/>
                      </p:cNvGrpSpPr>
                      <p:nvPr/>
                    </p:nvGrpSpPr>
                    <p:grpSpPr bwMode="auto">
                      <a:xfrm>
                        <a:off x="2566" y="86322"/>
                        <a:ext cx="1851" cy="288"/>
                        <a:chOff x="2566" y="86322"/>
                        <a:chExt cx="1851" cy="288"/>
                      </a:xfrm>
                    </p:grpSpPr>
                    <p:sp>
                      <p:nvSpPr>
                        <p:cNvPr id="368662" name="Rectangle 22"/>
                        <p:cNvSpPr>
                          <a:spLocks noChangeArrowheads="1"/>
                        </p:cNvSpPr>
                        <p:nvPr/>
                      </p:nvSpPr>
                      <p:spPr bwMode="auto">
                        <a:xfrm>
                          <a:off x="2566" y="86322"/>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1 306</a:t>
                          </a:r>
                        </a:p>
                      </p:txBody>
                    </p:sp>
                    <p:sp>
                      <p:nvSpPr>
                        <p:cNvPr id="368805" name="Rectangle 165"/>
                        <p:cNvSpPr>
                          <a:spLocks noChangeArrowheads="1"/>
                        </p:cNvSpPr>
                        <p:nvPr/>
                      </p:nvSpPr>
                      <p:spPr bwMode="auto">
                        <a:xfrm>
                          <a:off x="2566" y="86322"/>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808" name="Group 168"/>
                      <p:cNvGrpSpPr>
                        <a:grpSpLocks/>
                      </p:cNvGrpSpPr>
                      <p:nvPr/>
                    </p:nvGrpSpPr>
                    <p:grpSpPr bwMode="auto">
                      <a:xfrm>
                        <a:off x="4417" y="86322"/>
                        <a:ext cx="1932" cy="288"/>
                        <a:chOff x="4417" y="86322"/>
                        <a:chExt cx="1932" cy="288"/>
                      </a:xfrm>
                    </p:grpSpPr>
                    <p:sp>
                      <p:nvSpPr>
                        <p:cNvPr id="368663" name="Rectangle 23"/>
                        <p:cNvSpPr>
                          <a:spLocks noChangeArrowheads="1"/>
                        </p:cNvSpPr>
                        <p:nvPr/>
                      </p:nvSpPr>
                      <p:spPr bwMode="auto">
                        <a:xfrm>
                          <a:off x="4417" y="86322"/>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185</a:t>
                          </a:r>
                        </a:p>
                      </p:txBody>
                    </p:sp>
                    <p:sp>
                      <p:nvSpPr>
                        <p:cNvPr id="368807" name="Rectangle 167"/>
                        <p:cNvSpPr>
                          <a:spLocks noChangeArrowheads="1"/>
                        </p:cNvSpPr>
                        <p:nvPr/>
                      </p:nvSpPr>
                      <p:spPr bwMode="auto">
                        <a:xfrm>
                          <a:off x="4417" y="86322"/>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810" name="Group 170"/>
                      <p:cNvGrpSpPr>
                        <a:grpSpLocks/>
                      </p:cNvGrpSpPr>
                      <p:nvPr/>
                    </p:nvGrpSpPr>
                    <p:grpSpPr bwMode="auto">
                      <a:xfrm>
                        <a:off x="6349" y="86322"/>
                        <a:ext cx="1742" cy="288"/>
                        <a:chOff x="6349" y="86322"/>
                        <a:chExt cx="1742" cy="288"/>
                      </a:xfrm>
                    </p:grpSpPr>
                    <p:sp>
                      <p:nvSpPr>
                        <p:cNvPr id="368664" name="Rectangle 24"/>
                        <p:cNvSpPr>
                          <a:spLocks noChangeArrowheads="1"/>
                        </p:cNvSpPr>
                        <p:nvPr/>
                      </p:nvSpPr>
                      <p:spPr bwMode="auto">
                        <a:xfrm>
                          <a:off x="6349" y="86322"/>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42</a:t>
                          </a:r>
                        </a:p>
                      </p:txBody>
                    </p:sp>
                    <p:sp>
                      <p:nvSpPr>
                        <p:cNvPr id="368809" name="Rectangle 169"/>
                        <p:cNvSpPr>
                          <a:spLocks noChangeArrowheads="1"/>
                        </p:cNvSpPr>
                        <p:nvPr/>
                      </p:nvSpPr>
                      <p:spPr bwMode="auto">
                        <a:xfrm>
                          <a:off x="6349" y="86322"/>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812" name="Group 172"/>
                      <p:cNvGrpSpPr>
                        <a:grpSpLocks/>
                      </p:cNvGrpSpPr>
                      <p:nvPr/>
                    </p:nvGrpSpPr>
                    <p:grpSpPr bwMode="auto">
                      <a:xfrm>
                        <a:off x="0" y="86610"/>
                        <a:ext cx="2566" cy="288"/>
                        <a:chOff x="0" y="86610"/>
                        <a:chExt cx="2566" cy="288"/>
                      </a:xfrm>
                    </p:grpSpPr>
                    <p:sp>
                      <p:nvSpPr>
                        <p:cNvPr id="368665" name="Rectangle 25"/>
                        <p:cNvSpPr>
                          <a:spLocks noChangeArrowheads="1"/>
                        </p:cNvSpPr>
                        <p:nvPr/>
                      </p:nvSpPr>
                      <p:spPr bwMode="auto">
                        <a:xfrm>
                          <a:off x="0" y="86610"/>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1980</a:t>
                          </a:r>
                        </a:p>
                      </p:txBody>
                    </p:sp>
                    <p:sp>
                      <p:nvSpPr>
                        <p:cNvPr id="368811" name="Rectangle 171"/>
                        <p:cNvSpPr>
                          <a:spLocks noChangeArrowheads="1"/>
                        </p:cNvSpPr>
                        <p:nvPr/>
                      </p:nvSpPr>
                      <p:spPr bwMode="auto">
                        <a:xfrm>
                          <a:off x="0" y="86610"/>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814" name="Group 174"/>
                      <p:cNvGrpSpPr>
                        <a:grpSpLocks/>
                      </p:cNvGrpSpPr>
                      <p:nvPr/>
                    </p:nvGrpSpPr>
                    <p:grpSpPr bwMode="auto">
                      <a:xfrm>
                        <a:off x="2566" y="86610"/>
                        <a:ext cx="1851" cy="288"/>
                        <a:chOff x="2566" y="86610"/>
                        <a:chExt cx="1851" cy="288"/>
                      </a:xfrm>
                    </p:grpSpPr>
                    <p:sp>
                      <p:nvSpPr>
                        <p:cNvPr id="368666" name="Rectangle 26"/>
                        <p:cNvSpPr>
                          <a:spLocks noChangeArrowheads="1"/>
                        </p:cNvSpPr>
                        <p:nvPr/>
                      </p:nvSpPr>
                      <p:spPr bwMode="auto">
                        <a:xfrm>
                          <a:off x="2566" y="86610"/>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1 883</a:t>
                          </a:r>
                        </a:p>
                      </p:txBody>
                    </p:sp>
                    <p:sp>
                      <p:nvSpPr>
                        <p:cNvPr id="368813" name="Rectangle 173"/>
                        <p:cNvSpPr>
                          <a:spLocks noChangeArrowheads="1"/>
                        </p:cNvSpPr>
                        <p:nvPr/>
                      </p:nvSpPr>
                      <p:spPr bwMode="auto">
                        <a:xfrm>
                          <a:off x="2566" y="86610"/>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816" name="Group 176"/>
                      <p:cNvGrpSpPr>
                        <a:grpSpLocks/>
                      </p:cNvGrpSpPr>
                      <p:nvPr/>
                    </p:nvGrpSpPr>
                    <p:grpSpPr bwMode="auto">
                      <a:xfrm>
                        <a:off x="4417" y="86610"/>
                        <a:ext cx="1932" cy="288"/>
                        <a:chOff x="4417" y="86610"/>
                        <a:chExt cx="1932" cy="288"/>
                      </a:xfrm>
                    </p:grpSpPr>
                    <p:sp>
                      <p:nvSpPr>
                        <p:cNvPr id="368667" name="Rectangle 27"/>
                        <p:cNvSpPr>
                          <a:spLocks noChangeArrowheads="1"/>
                        </p:cNvSpPr>
                        <p:nvPr/>
                      </p:nvSpPr>
                      <p:spPr bwMode="auto">
                        <a:xfrm>
                          <a:off x="4417" y="86610"/>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247</a:t>
                          </a:r>
                        </a:p>
                      </p:txBody>
                    </p:sp>
                    <p:sp>
                      <p:nvSpPr>
                        <p:cNvPr id="368815" name="Rectangle 175"/>
                        <p:cNvSpPr>
                          <a:spLocks noChangeArrowheads="1"/>
                        </p:cNvSpPr>
                        <p:nvPr/>
                      </p:nvSpPr>
                      <p:spPr bwMode="auto">
                        <a:xfrm>
                          <a:off x="4417" y="86610"/>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818" name="Group 178"/>
                      <p:cNvGrpSpPr>
                        <a:grpSpLocks/>
                      </p:cNvGrpSpPr>
                      <p:nvPr/>
                    </p:nvGrpSpPr>
                    <p:grpSpPr bwMode="auto">
                      <a:xfrm>
                        <a:off x="6349" y="86610"/>
                        <a:ext cx="1742" cy="288"/>
                        <a:chOff x="6349" y="86610"/>
                        <a:chExt cx="1742" cy="288"/>
                      </a:xfrm>
                    </p:grpSpPr>
                    <p:sp>
                      <p:nvSpPr>
                        <p:cNvPr id="368668" name="Rectangle 28"/>
                        <p:cNvSpPr>
                          <a:spLocks noChangeArrowheads="1"/>
                        </p:cNvSpPr>
                        <p:nvPr/>
                      </p:nvSpPr>
                      <p:spPr bwMode="auto">
                        <a:xfrm>
                          <a:off x="6349" y="86610"/>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50</a:t>
                          </a:r>
                        </a:p>
                      </p:txBody>
                    </p:sp>
                    <p:sp>
                      <p:nvSpPr>
                        <p:cNvPr id="368817" name="Rectangle 177"/>
                        <p:cNvSpPr>
                          <a:spLocks noChangeArrowheads="1"/>
                        </p:cNvSpPr>
                        <p:nvPr/>
                      </p:nvSpPr>
                      <p:spPr bwMode="auto">
                        <a:xfrm>
                          <a:off x="6349" y="86610"/>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820" name="Group 180"/>
                      <p:cNvGrpSpPr>
                        <a:grpSpLocks/>
                      </p:cNvGrpSpPr>
                      <p:nvPr/>
                    </p:nvGrpSpPr>
                    <p:grpSpPr bwMode="auto">
                      <a:xfrm>
                        <a:off x="0" y="86898"/>
                        <a:ext cx="2566" cy="288"/>
                        <a:chOff x="0" y="86898"/>
                        <a:chExt cx="2566" cy="288"/>
                      </a:xfrm>
                    </p:grpSpPr>
                    <p:sp>
                      <p:nvSpPr>
                        <p:cNvPr id="368669" name="Rectangle 29"/>
                        <p:cNvSpPr>
                          <a:spLocks noChangeArrowheads="1"/>
                        </p:cNvSpPr>
                        <p:nvPr/>
                      </p:nvSpPr>
                      <p:spPr bwMode="auto">
                        <a:xfrm>
                          <a:off x="0" y="86898"/>
                          <a:ext cx="25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1975</a:t>
                          </a:r>
                        </a:p>
                      </p:txBody>
                    </p:sp>
                    <p:sp>
                      <p:nvSpPr>
                        <p:cNvPr id="368819" name="Rectangle 179"/>
                        <p:cNvSpPr>
                          <a:spLocks noChangeArrowheads="1"/>
                        </p:cNvSpPr>
                        <p:nvPr/>
                      </p:nvSpPr>
                      <p:spPr bwMode="auto">
                        <a:xfrm>
                          <a:off x="0" y="86898"/>
                          <a:ext cx="2566"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822" name="Group 182"/>
                      <p:cNvGrpSpPr>
                        <a:grpSpLocks/>
                      </p:cNvGrpSpPr>
                      <p:nvPr/>
                    </p:nvGrpSpPr>
                    <p:grpSpPr bwMode="auto">
                      <a:xfrm>
                        <a:off x="2566" y="86898"/>
                        <a:ext cx="1851" cy="288"/>
                        <a:chOff x="2566" y="86898"/>
                        <a:chExt cx="1851" cy="288"/>
                      </a:xfrm>
                    </p:grpSpPr>
                    <p:sp>
                      <p:nvSpPr>
                        <p:cNvPr id="368670" name="Rectangle 30"/>
                        <p:cNvSpPr>
                          <a:spLocks noChangeArrowheads="1"/>
                        </p:cNvSpPr>
                        <p:nvPr/>
                      </p:nvSpPr>
                      <p:spPr bwMode="auto">
                        <a:xfrm>
                          <a:off x="2566" y="86898"/>
                          <a:ext cx="185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2 793</a:t>
                          </a:r>
                        </a:p>
                      </p:txBody>
                    </p:sp>
                    <p:sp>
                      <p:nvSpPr>
                        <p:cNvPr id="368821" name="Rectangle 181"/>
                        <p:cNvSpPr>
                          <a:spLocks noChangeArrowheads="1"/>
                        </p:cNvSpPr>
                        <p:nvPr/>
                      </p:nvSpPr>
                      <p:spPr bwMode="auto">
                        <a:xfrm>
                          <a:off x="2566" y="86898"/>
                          <a:ext cx="1851"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824" name="Group 184"/>
                      <p:cNvGrpSpPr>
                        <a:grpSpLocks/>
                      </p:cNvGrpSpPr>
                      <p:nvPr/>
                    </p:nvGrpSpPr>
                    <p:grpSpPr bwMode="auto">
                      <a:xfrm>
                        <a:off x="4417" y="86898"/>
                        <a:ext cx="1932" cy="288"/>
                        <a:chOff x="4417" y="86898"/>
                        <a:chExt cx="1932" cy="288"/>
                      </a:xfrm>
                    </p:grpSpPr>
                    <p:sp>
                      <p:nvSpPr>
                        <p:cNvPr id="368671" name="Rectangle 31"/>
                        <p:cNvSpPr>
                          <a:spLocks noChangeArrowheads="1"/>
                        </p:cNvSpPr>
                        <p:nvPr/>
                      </p:nvSpPr>
                      <p:spPr bwMode="auto">
                        <a:xfrm>
                          <a:off x="4417" y="86898"/>
                          <a:ext cx="19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360</a:t>
                          </a:r>
                        </a:p>
                      </p:txBody>
                    </p:sp>
                    <p:sp>
                      <p:nvSpPr>
                        <p:cNvPr id="368823" name="Rectangle 183"/>
                        <p:cNvSpPr>
                          <a:spLocks noChangeArrowheads="1"/>
                        </p:cNvSpPr>
                        <p:nvPr/>
                      </p:nvSpPr>
                      <p:spPr bwMode="auto">
                        <a:xfrm>
                          <a:off x="4417" y="86898"/>
                          <a:ext cx="193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nvGrpSpPr>
                      <p:cNvPr id="368826" name="Group 186"/>
                      <p:cNvGrpSpPr>
                        <a:grpSpLocks/>
                      </p:cNvGrpSpPr>
                      <p:nvPr/>
                    </p:nvGrpSpPr>
                    <p:grpSpPr bwMode="auto">
                      <a:xfrm>
                        <a:off x="6349" y="86898"/>
                        <a:ext cx="1742" cy="288"/>
                        <a:chOff x="6349" y="86898"/>
                        <a:chExt cx="1742" cy="288"/>
                      </a:xfrm>
                    </p:grpSpPr>
                    <p:sp>
                      <p:nvSpPr>
                        <p:cNvPr id="368672" name="Rectangle 32"/>
                        <p:cNvSpPr>
                          <a:spLocks noChangeArrowheads="1"/>
                        </p:cNvSpPr>
                        <p:nvPr/>
                      </p:nvSpPr>
                      <p:spPr bwMode="auto">
                        <a:xfrm>
                          <a:off x="6349" y="86898"/>
                          <a:ext cx="17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67</a:t>
                          </a:r>
                        </a:p>
                      </p:txBody>
                    </p:sp>
                    <p:sp>
                      <p:nvSpPr>
                        <p:cNvPr id="368825" name="Rectangle 185"/>
                        <p:cNvSpPr>
                          <a:spLocks noChangeArrowheads="1"/>
                        </p:cNvSpPr>
                        <p:nvPr/>
                      </p:nvSpPr>
                      <p:spPr bwMode="auto">
                        <a:xfrm>
                          <a:off x="6349" y="86898"/>
                          <a:ext cx="1742" cy="28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grpSp>
                <p:sp>
                  <p:nvSpPr>
                    <p:cNvPr id="368828" name="Rectangle 188"/>
                    <p:cNvSpPr>
                      <a:spLocks noChangeArrowheads="1"/>
                    </p:cNvSpPr>
                    <p:nvPr/>
                  </p:nvSpPr>
                  <p:spPr bwMode="auto">
                    <a:xfrm>
                      <a:off x="-2" y="81424"/>
                      <a:ext cx="8096" cy="5764"/>
                    </a:xfrm>
                    <a:prstGeom prst="rect">
                      <a:avLst/>
                    </a:prstGeom>
                    <a:noFill/>
                    <a:ln w="635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endParaRPr>
                    </a:p>
                  </p:txBody>
                </p:sp>
              </p:grpSp>
              <p:sp>
                <p:nvSpPr>
                  <p:cNvPr id="368830" name="Rectangle 190"/>
                  <p:cNvSpPr>
                    <a:spLocks noChangeArrowheads="1"/>
                  </p:cNvSpPr>
                  <p:nvPr/>
                </p:nvSpPr>
                <p:spPr bwMode="auto">
                  <a:xfrm>
                    <a:off x="0" y="87183"/>
                    <a:ext cx="4688" cy="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r>
                      <a:rPr lang="fr-FR" sz="2400">
                        <a:solidFill>
                          <a:srgbClr val="000000"/>
                        </a:solidFill>
                        <a:latin typeface="Times New Roman" pitchFamily="18" charset="0"/>
                      </a:rPr>
                      <a:t>AT-arrêt : accidents du travail avec arrêt</a:t>
                    </a:r>
                    <a:br>
                      <a:rPr lang="fr-FR" sz="2400">
                        <a:solidFill>
                          <a:srgbClr val="000000"/>
                        </a:solidFill>
                        <a:latin typeface="Times New Roman" pitchFamily="18" charset="0"/>
                      </a:rPr>
                    </a:br>
                    <a:r>
                      <a:rPr lang="fr-FR" sz="2400">
                        <a:solidFill>
                          <a:srgbClr val="000000"/>
                        </a:solidFill>
                        <a:latin typeface="Times New Roman" pitchFamily="18" charset="0"/>
                      </a:rPr>
                      <a:t>AT-IP : accidents ayant entraîné une incapacité permanente</a:t>
                    </a:r>
                    <a:br>
                      <a:rPr lang="fr-FR" sz="2400">
                        <a:solidFill>
                          <a:srgbClr val="000000"/>
                        </a:solidFill>
                        <a:latin typeface="Times New Roman" pitchFamily="18" charset="0"/>
                      </a:rPr>
                    </a:br>
                    <a:r>
                      <a:rPr lang="fr-FR" sz="2400">
                        <a:solidFill>
                          <a:srgbClr val="000000"/>
                        </a:solidFill>
                        <a:latin typeface="Times New Roman" pitchFamily="18" charset="0"/>
                      </a:rPr>
                      <a:t>(source CNAMTS)</a:t>
                    </a:r>
                  </a:p>
                </p:txBody>
              </p:sp>
            </p:grpSp>
            <p:grpSp>
              <p:nvGrpSpPr>
                <p:cNvPr id="368895" name="Group 255"/>
                <p:cNvGrpSpPr>
                  <a:grpSpLocks/>
                </p:cNvGrpSpPr>
                <p:nvPr/>
              </p:nvGrpSpPr>
              <p:grpSpPr bwMode="auto">
                <a:xfrm>
                  <a:off x="0" y="14438"/>
                  <a:ext cx="7117" cy="4722"/>
                  <a:chOff x="0" y="14438"/>
                  <a:chExt cx="7117" cy="4722"/>
                </a:xfrm>
              </p:grpSpPr>
              <p:sp>
                <p:nvSpPr>
                  <p:cNvPr id="368833" name="Rectangle 193"/>
                  <p:cNvSpPr>
                    <a:spLocks noChangeArrowheads="1"/>
                  </p:cNvSpPr>
                  <p:nvPr/>
                </p:nvSpPr>
                <p:spPr bwMode="auto">
                  <a:xfrm>
                    <a:off x="0" y="14438"/>
                    <a:ext cx="711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Accidents d'origine électrique selon le CTN</a:t>
                    </a:r>
                  </a:p>
                </p:txBody>
              </p:sp>
              <p:sp>
                <p:nvSpPr>
                  <p:cNvPr id="368834" name="Rectangle 194"/>
                  <p:cNvSpPr>
                    <a:spLocks noChangeArrowheads="1"/>
                  </p:cNvSpPr>
                  <p:nvPr/>
                </p:nvSpPr>
                <p:spPr bwMode="auto">
                  <a:xfrm>
                    <a:off x="0" y="14726"/>
                    <a:ext cx="4217"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Comités techniques nationaux </a:t>
                    </a:r>
                  </a:p>
                </p:txBody>
              </p:sp>
              <p:sp>
                <p:nvSpPr>
                  <p:cNvPr id="368835" name="Rectangle 195"/>
                  <p:cNvSpPr>
                    <a:spLocks noChangeArrowheads="1"/>
                  </p:cNvSpPr>
                  <p:nvPr/>
                </p:nvSpPr>
                <p:spPr bwMode="auto">
                  <a:xfrm>
                    <a:off x="4217" y="14726"/>
                    <a:ext cx="935"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AT-arrêt </a:t>
                    </a:r>
                  </a:p>
                </p:txBody>
              </p:sp>
              <p:sp>
                <p:nvSpPr>
                  <p:cNvPr id="368836" name="Rectangle 196"/>
                  <p:cNvSpPr>
                    <a:spLocks noChangeArrowheads="1"/>
                  </p:cNvSpPr>
                  <p:nvPr/>
                </p:nvSpPr>
                <p:spPr bwMode="auto">
                  <a:xfrm>
                    <a:off x="5152" y="14726"/>
                    <a:ext cx="959"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AT - IP</a:t>
                    </a:r>
                  </a:p>
                </p:txBody>
              </p:sp>
              <p:sp>
                <p:nvSpPr>
                  <p:cNvPr id="368837" name="Rectangle 197"/>
                  <p:cNvSpPr>
                    <a:spLocks noChangeArrowheads="1"/>
                  </p:cNvSpPr>
                  <p:nvPr/>
                </p:nvSpPr>
                <p:spPr bwMode="auto">
                  <a:xfrm>
                    <a:off x="6111" y="14726"/>
                    <a:ext cx="1005"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Décès </a:t>
                    </a:r>
                  </a:p>
                </p:txBody>
              </p:sp>
              <p:sp>
                <p:nvSpPr>
                  <p:cNvPr id="368839" name="Rectangle 199"/>
                  <p:cNvSpPr>
                    <a:spLocks noChangeArrowheads="1"/>
                  </p:cNvSpPr>
                  <p:nvPr/>
                </p:nvSpPr>
                <p:spPr bwMode="auto">
                  <a:xfrm>
                    <a:off x="0" y="15244"/>
                    <a:ext cx="421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Métallurgie</a:t>
                    </a:r>
                  </a:p>
                </p:txBody>
              </p:sp>
              <p:sp>
                <p:nvSpPr>
                  <p:cNvPr id="368840" name="Rectangle 200"/>
                  <p:cNvSpPr>
                    <a:spLocks noChangeArrowheads="1"/>
                  </p:cNvSpPr>
                  <p:nvPr/>
                </p:nvSpPr>
                <p:spPr bwMode="auto">
                  <a:xfrm>
                    <a:off x="4217" y="15244"/>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133</a:t>
                    </a:r>
                  </a:p>
                </p:txBody>
              </p:sp>
              <p:sp>
                <p:nvSpPr>
                  <p:cNvPr id="368841" name="Rectangle 201"/>
                  <p:cNvSpPr>
                    <a:spLocks noChangeArrowheads="1"/>
                  </p:cNvSpPr>
                  <p:nvPr/>
                </p:nvSpPr>
                <p:spPr bwMode="auto">
                  <a:xfrm>
                    <a:off x="5152" y="15244"/>
                    <a:ext cx="95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11</a:t>
                    </a:r>
                  </a:p>
                </p:txBody>
              </p:sp>
              <p:sp>
                <p:nvSpPr>
                  <p:cNvPr id="368842" name="Rectangle 202"/>
                  <p:cNvSpPr>
                    <a:spLocks noChangeArrowheads="1"/>
                  </p:cNvSpPr>
                  <p:nvPr/>
                </p:nvSpPr>
                <p:spPr bwMode="auto">
                  <a:xfrm>
                    <a:off x="6111" y="15244"/>
                    <a:ext cx="100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a:t>
                    </a:r>
                  </a:p>
                </p:txBody>
              </p:sp>
              <p:sp>
                <p:nvSpPr>
                  <p:cNvPr id="368844" name="Rectangle 204"/>
                  <p:cNvSpPr>
                    <a:spLocks noChangeArrowheads="1"/>
                  </p:cNvSpPr>
                  <p:nvPr/>
                </p:nvSpPr>
                <p:spPr bwMode="auto">
                  <a:xfrm>
                    <a:off x="0" y="15532"/>
                    <a:ext cx="421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Bâtiment et travaux publics</a:t>
                    </a:r>
                  </a:p>
                </p:txBody>
              </p:sp>
              <p:sp>
                <p:nvSpPr>
                  <p:cNvPr id="368845" name="Rectangle 205"/>
                  <p:cNvSpPr>
                    <a:spLocks noChangeArrowheads="1"/>
                  </p:cNvSpPr>
                  <p:nvPr/>
                </p:nvSpPr>
                <p:spPr bwMode="auto">
                  <a:xfrm>
                    <a:off x="4217" y="15532"/>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234</a:t>
                    </a:r>
                  </a:p>
                </p:txBody>
              </p:sp>
              <p:sp>
                <p:nvSpPr>
                  <p:cNvPr id="368846" name="Rectangle 206"/>
                  <p:cNvSpPr>
                    <a:spLocks noChangeArrowheads="1"/>
                  </p:cNvSpPr>
                  <p:nvPr/>
                </p:nvSpPr>
                <p:spPr bwMode="auto">
                  <a:xfrm>
                    <a:off x="5152" y="15532"/>
                    <a:ext cx="95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37</a:t>
                    </a:r>
                  </a:p>
                </p:txBody>
              </p:sp>
              <p:sp>
                <p:nvSpPr>
                  <p:cNvPr id="368847" name="Rectangle 207"/>
                  <p:cNvSpPr>
                    <a:spLocks noChangeArrowheads="1"/>
                  </p:cNvSpPr>
                  <p:nvPr/>
                </p:nvSpPr>
                <p:spPr bwMode="auto">
                  <a:xfrm>
                    <a:off x="6111" y="15532"/>
                    <a:ext cx="100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4</a:t>
                    </a:r>
                  </a:p>
                </p:txBody>
              </p:sp>
              <p:sp>
                <p:nvSpPr>
                  <p:cNvPr id="368849" name="Rectangle 209"/>
                  <p:cNvSpPr>
                    <a:spLocks noChangeArrowheads="1"/>
                  </p:cNvSpPr>
                  <p:nvPr/>
                </p:nvSpPr>
                <p:spPr bwMode="auto">
                  <a:xfrm>
                    <a:off x="0" y="15820"/>
                    <a:ext cx="421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Transports, EGE, Livre, Communication</a:t>
                    </a:r>
                  </a:p>
                </p:txBody>
              </p:sp>
              <p:sp>
                <p:nvSpPr>
                  <p:cNvPr id="368850" name="Rectangle 210"/>
                  <p:cNvSpPr>
                    <a:spLocks noChangeArrowheads="1"/>
                  </p:cNvSpPr>
                  <p:nvPr/>
                </p:nvSpPr>
                <p:spPr bwMode="auto">
                  <a:xfrm>
                    <a:off x="4217" y="15820"/>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56</a:t>
                    </a:r>
                  </a:p>
                </p:txBody>
              </p:sp>
              <p:sp>
                <p:nvSpPr>
                  <p:cNvPr id="368851" name="Rectangle 211"/>
                  <p:cNvSpPr>
                    <a:spLocks noChangeArrowheads="1"/>
                  </p:cNvSpPr>
                  <p:nvPr/>
                </p:nvSpPr>
                <p:spPr bwMode="auto">
                  <a:xfrm>
                    <a:off x="5152" y="15820"/>
                    <a:ext cx="95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a:t>
                    </a:r>
                  </a:p>
                </p:txBody>
              </p:sp>
              <p:sp>
                <p:nvSpPr>
                  <p:cNvPr id="368852" name="Rectangle 212"/>
                  <p:cNvSpPr>
                    <a:spLocks noChangeArrowheads="1"/>
                  </p:cNvSpPr>
                  <p:nvPr/>
                </p:nvSpPr>
                <p:spPr bwMode="auto">
                  <a:xfrm>
                    <a:off x="6111" y="15820"/>
                    <a:ext cx="100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a:t>
                    </a:r>
                  </a:p>
                </p:txBody>
              </p:sp>
              <p:sp>
                <p:nvSpPr>
                  <p:cNvPr id="368854" name="Rectangle 214"/>
                  <p:cNvSpPr>
                    <a:spLocks noChangeArrowheads="1"/>
                  </p:cNvSpPr>
                  <p:nvPr/>
                </p:nvSpPr>
                <p:spPr bwMode="auto">
                  <a:xfrm>
                    <a:off x="0" y="16108"/>
                    <a:ext cx="421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Alimentation</a:t>
                    </a:r>
                  </a:p>
                </p:txBody>
              </p:sp>
              <p:sp>
                <p:nvSpPr>
                  <p:cNvPr id="368855" name="Rectangle 215"/>
                  <p:cNvSpPr>
                    <a:spLocks noChangeArrowheads="1"/>
                  </p:cNvSpPr>
                  <p:nvPr/>
                </p:nvSpPr>
                <p:spPr bwMode="auto">
                  <a:xfrm>
                    <a:off x="4217" y="16108"/>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85</a:t>
                    </a:r>
                  </a:p>
                </p:txBody>
              </p:sp>
              <p:sp>
                <p:nvSpPr>
                  <p:cNvPr id="368856" name="Rectangle 216"/>
                  <p:cNvSpPr>
                    <a:spLocks noChangeArrowheads="1"/>
                  </p:cNvSpPr>
                  <p:nvPr/>
                </p:nvSpPr>
                <p:spPr bwMode="auto">
                  <a:xfrm>
                    <a:off x="5152" y="16108"/>
                    <a:ext cx="95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7</a:t>
                    </a:r>
                  </a:p>
                </p:txBody>
              </p:sp>
              <p:sp>
                <p:nvSpPr>
                  <p:cNvPr id="368857" name="Rectangle 217"/>
                  <p:cNvSpPr>
                    <a:spLocks noChangeArrowheads="1"/>
                  </p:cNvSpPr>
                  <p:nvPr/>
                </p:nvSpPr>
                <p:spPr bwMode="auto">
                  <a:xfrm>
                    <a:off x="6111" y="16108"/>
                    <a:ext cx="100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a:t>
                    </a:r>
                  </a:p>
                </p:txBody>
              </p:sp>
              <p:sp>
                <p:nvSpPr>
                  <p:cNvPr id="368859" name="Rectangle 219"/>
                  <p:cNvSpPr>
                    <a:spLocks noChangeArrowheads="1"/>
                  </p:cNvSpPr>
                  <p:nvPr/>
                </p:nvSpPr>
                <p:spPr bwMode="auto">
                  <a:xfrm>
                    <a:off x="0" y="16396"/>
                    <a:ext cx="421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Chimie, Caoutchouc, Plasturgie</a:t>
                    </a:r>
                  </a:p>
                </p:txBody>
              </p:sp>
              <p:sp>
                <p:nvSpPr>
                  <p:cNvPr id="368860" name="Rectangle 220"/>
                  <p:cNvSpPr>
                    <a:spLocks noChangeArrowheads="1"/>
                  </p:cNvSpPr>
                  <p:nvPr/>
                </p:nvSpPr>
                <p:spPr bwMode="auto">
                  <a:xfrm>
                    <a:off x="4217" y="16396"/>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25</a:t>
                    </a:r>
                  </a:p>
                </p:txBody>
              </p:sp>
              <p:sp>
                <p:nvSpPr>
                  <p:cNvPr id="368861" name="Rectangle 221"/>
                  <p:cNvSpPr>
                    <a:spLocks noChangeArrowheads="1"/>
                  </p:cNvSpPr>
                  <p:nvPr/>
                </p:nvSpPr>
                <p:spPr bwMode="auto">
                  <a:xfrm>
                    <a:off x="5152" y="16396"/>
                    <a:ext cx="95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a:t>
                    </a:r>
                  </a:p>
                </p:txBody>
              </p:sp>
              <p:sp>
                <p:nvSpPr>
                  <p:cNvPr id="368862" name="Rectangle 222"/>
                  <p:cNvSpPr>
                    <a:spLocks noChangeArrowheads="1"/>
                  </p:cNvSpPr>
                  <p:nvPr/>
                </p:nvSpPr>
                <p:spPr bwMode="auto">
                  <a:xfrm>
                    <a:off x="6111" y="16396"/>
                    <a:ext cx="100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a:t>
                    </a:r>
                  </a:p>
                </p:txBody>
              </p:sp>
              <p:sp>
                <p:nvSpPr>
                  <p:cNvPr id="368864" name="Rectangle 224"/>
                  <p:cNvSpPr>
                    <a:spLocks noChangeArrowheads="1"/>
                  </p:cNvSpPr>
                  <p:nvPr/>
                </p:nvSpPr>
                <p:spPr bwMode="auto">
                  <a:xfrm>
                    <a:off x="0" y="16684"/>
                    <a:ext cx="4217"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Bois, Ameublement, Papier-carton, Textiles, Vêtement…</a:t>
                    </a:r>
                  </a:p>
                </p:txBody>
              </p:sp>
              <p:sp>
                <p:nvSpPr>
                  <p:cNvPr id="368865" name="Rectangle 225"/>
                  <p:cNvSpPr>
                    <a:spLocks noChangeArrowheads="1"/>
                  </p:cNvSpPr>
                  <p:nvPr/>
                </p:nvSpPr>
                <p:spPr bwMode="auto">
                  <a:xfrm>
                    <a:off x="4217" y="16684"/>
                    <a:ext cx="935"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28</a:t>
                    </a:r>
                  </a:p>
                </p:txBody>
              </p:sp>
              <p:sp>
                <p:nvSpPr>
                  <p:cNvPr id="368866" name="Rectangle 226"/>
                  <p:cNvSpPr>
                    <a:spLocks noChangeArrowheads="1"/>
                  </p:cNvSpPr>
                  <p:nvPr/>
                </p:nvSpPr>
                <p:spPr bwMode="auto">
                  <a:xfrm>
                    <a:off x="5152" y="16684"/>
                    <a:ext cx="959"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5</a:t>
                    </a:r>
                  </a:p>
                </p:txBody>
              </p:sp>
              <p:sp>
                <p:nvSpPr>
                  <p:cNvPr id="368867" name="Rectangle 227"/>
                  <p:cNvSpPr>
                    <a:spLocks noChangeArrowheads="1"/>
                  </p:cNvSpPr>
                  <p:nvPr/>
                </p:nvSpPr>
                <p:spPr bwMode="auto">
                  <a:xfrm>
                    <a:off x="6111" y="16684"/>
                    <a:ext cx="1005"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a:t>
                    </a:r>
                  </a:p>
                </p:txBody>
              </p:sp>
              <p:sp>
                <p:nvSpPr>
                  <p:cNvPr id="368869" name="Rectangle 229"/>
                  <p:cNvSpPr>
                    <a:spLocks noChangeArrowheads="1"/>
                  </p:cNvSpPr>
                  <p:nvPr/>
                </p:nvSpPr>
                <p:spPr bwMode="auto">
                  <a:xfrm>
                    <a:off x="0" y="17202"/>
                    <a:ext cx="421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Commerces non Alimentaires</a:t>
                    </a:r>
                  </a:p>
                </p:txBody>
              </p:sp>
              <p:sp>
                <p:nvSpPr>
                  <p:cNvPr id="368870" name="Rectangle 230"/>
                  <p:cNvSpPr>
                    <a:spLocks noChangeArrowheads="1"/>
                  </p:cNvSpPr>
                  <p:nvPr/>
                </p:nvSpPr>
                <p:spPr bwMode="auto">
                  <a:xfrm>
                    <a:off x="4217" y="17202"/>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54</a:t>
                    </a:r>
                  </a:p>
                </p:txBody>
              </p:sp>
              <p:sp>
                <p:nvSpPr>
                  <p:cNvPr id="368871" name="Rectangle 231"/>
                  <p:cNvSpPr>
                    <a:spLocks noChangeArrowheads="1"/>
                  </p:cNvSpPr>
                  <p:nvPr/>
                </p:nvSpPr>
                <p:spPr bwMode="auto">
                  <a:xfrm>
                    <a:off x="5152" y="17202"/>
                    <a:ext cx="95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5</a:t>
                    </a:r>
                  </a:p>
                </p:txBody>
              </p:sp>
              <p:sp>
                <p:nvSpPr>
                  <p:cNvPr id="368872" name="Rectangle 232"/>
                  <p:cNvSpPr>
                    <a:spLocks noChangeArrowheads="1"/>
                  </p:cNvSpPr>
                  <p:nvPr/>
                </p:nvSpPr>
                <p:spPr bwMode="auto">
                  <a:xfrm>
                    <a:off x="6111" y="17202"/>
                    <a:ext cx="100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a:t>
                    </a:r>
                  </a:p>
                </p:txBody>
              </p:sp>
              <p:sp>
                <p:nvSpPr>
                  <p:cNvPr id="368874" name="Rectangle 234"/>
                  <p:cNvSpPr>
                    <a:spLocks noChangeArrowheads="1"/>
                  </p:cNvSpPr>
                  <p:nvPr/>
                </p:nvSpPr>
                <p:spPr bwMode="auto">
                  <a:xfrm>
                    <a:off x="0" y="17490"/>
                    <a:ext cx="421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Activités de Services I</a:t>
                    </a:r>
                  </a:p>
                </p:txBody>
              </p:sp>
              <p:sp>
                <p:nvSpPr>
                  <p:cNvPr id="368875" name="Rectangle 235"/>
                  <p:cNvSpPr>
                    <a:spLocks noChangeArrowheads="1"/>
                  </p:cNvSpPr>
                  <p:nvPr/>
                </p:nvSpPr>
                <p:spPr bwMode="auto">
                  <a:xfrm>
                    <a:off x="4217" y="17490"/>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31</a:t>
                    </a:r>
                  </a:p>
                </p:txBody>
              </p:sp>
              <p:sp>
                <p:nvSpPr>
                  <p:cNvPr id="368876" name="Rectangle 236"/>
                  <p:cNvSpPr>
                    <a:spLocks noChangeArrowheads="1"/>
                  </p:cNvSpPr>
                  <p:nvPr/>
                </p:nvSpPr>
                <p:spPr bwMode="auto">
                  <a:xfrm>
                    <a:off x="5152" y="17490"/>
                    <a:ext cx="95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2</a:t>
                    </a:r>
                  </a:p>
                </p:txBody>
              </p:sp>
              <p:sp>
                <p:nvSpPr>
                  <p:cNvPr id="368877" name="Rectangle 237"/>
                  <p:cNvSpPr>
                    <a:spLocks noChangeArrowheads="1"/>
                  </p:cNvSpPr>
                  <p:nvPr/>
                </p:nvSpPr>
                <p:spPr bwMode="auto">
                  <a:xfrm>
                    <a:off x="6111" y="17490"/>
                    <a:ext cx="100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a:t>
                    </a:r>
                  </a:p>
                </p:txBody>
              </p:sp>
              <p:sp>
                <p:nvSpPr>
                  <p:cNvPr id="368879" name="Rectangle 239"/>
                  <p:cNvSpPr>
                    <a:spLocks noChangeArrowheads="1"/>
                  </p:cNvSpPr>
                  <p:nvPr/>
                </p:nvSpPr>
                <p:spPr bwMode="auto">
                  <a:xfrm>
                    <a:off x="0" y="17778"/>
                    <a:ext cx="421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Activités de Services II et Travail Temporaire</a:t>
                    </a:r>
                  </a:p>
                </p:txBody>
              </p:sp>
              <p:sp>
                <p:nvSpPr>
                  <p:cNvPr id="368880" name="Rectangle 240"/>
                  <p:cNvSpPr>
                    <a:spLocks noChangeArrowheads="1"/>
                  </p:cNvSpPr>
                  <p:nvPr/>
                </p:nvSpPr>
                <p:spPr bwMode="auto">
                  <a:xfrm>
                    <a:off x="4217" y="17778"/>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125</a:t>
                    </a:r>
                  </a:p>
                </p:txBody>
              </p:sp>
              <p:sp>
                <p:nvSpPr>
                  <p:cNvPr id="368881" name="Rectangle 241"/>
                  <p:cNvSpPr>
                    <a:spLocks noChangeArrowheads="1"/>
                  </p:cNvSpPr>
                  <p:nvPr/>
                </p:nvSpPr>
                <p:spPr bwMode="auto">
                  <a:xfrm>
                    <a:off x="5152" y="17778"/>
                    <a:ext cx="95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13</a:t>
                    </a:r>
                  </a:p>
                </p:txBody>
              </p:sp>
              <p:sp>
                <p:nvSpPr>
                  <p:cNvPr id="368882" name="Rectangle 242"/>
                  <p:cNvSpPr>
                    <a:spLocks noChangeArrowheads="1"/>
                  </p:cNvSpPr>
                  <p:nvPr/>
                </p:nvSpPr>
                <p:spPr bwMode="auto">
                  <a:xfrm>
                    <a:off x="6111" y="17778"/>
                    <a:ext cx="100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a:t>
                    </a:r>
                  </a:p>
                </p:txBody>
              </p:sp>
              <p:sp>
                <p:nvSpPr>
                  <p:cNvPr id="368883" name="Rectangle 243"/>
                  <p:cNvSpPr>
                    <a:spLocks noChangeArrowheads="1"/>
                  </p:cNvSpPr>
                  <p:nvPr/>
                </p:nvSpPr>
                <p:spPr bwMode="auto">
                  <a:xfrm>
                    <a:off x="0" y="18066"/>
                    <a:ext cx="421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b="1">
                        <a:solidFill>
                          <a:srgbClr val="000000"/>
                        </a:solidFill>
                        <a:latin typeface="Times New Roman" pitchFamily="18" charset="0"/>
                      </a:rPr>
                      <a:t>Total électricité</a:t>
                    </a:r>
                    <a:endParaRPr lang="fr-FR" sz="2400">
                      <a:solidFill>
                        <a:srgbClr val="000000"/>
                      </a:solidFill>
                      <a:latin typeface="Times New Roman" pitchFamily="18" charset="0"/>
                    </a:endParaRPr>
                  </a:p>
                </p:txBody>
              </p:sp>
              <p:sp>
                <p:nvSpPr>
                  <p:cNvPr id="368884" name="Rectangle 244"/>
                  <p:cNvSpPr>
                    <a:spLocks noChangeArrowheads="1"/>
                  </p:cNvSpPr>
                  <p:nvPr/>
                </p:nvSpPr>
                <p:spPr bwMode="auto">
                  <a:xfrm>
                    <a:off x="4217" y="18066"/>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b="1">
                        <a:solidFill>
                          <a:srgbClr val="000000"/>
                        </a:solidFill>
                        <a:latin typeface="Times New Roman" pitchFamily="18" charset="0"/>
                      </a:rPr>
                      <a:t>771</a:t>
                    </a:r>
                    <a:endParaRPr lang="fr-FR" sz="2400">
                      <a:solidFill>
                        <a:srgbClr val="000000"/>
                      </a:solidFill>
                      <a:latin typeface="Times New Roman" pitchFamily="18" charset="0"/>
                    </a:endParaRPr>
                  </a:p>
                </p:txBody>
              </p:sp>
              <p:sp>
                <p:nvSpPr>
                  <p:cNvPr id="368885" name="Rectangle 245"/>
                  <p:cNvSpPr>
                    <a:spLocks noChangeArrowheads="1"/>
                  </p:cNvSpPr>
                  <p:nvPr/>
                </p:nvSpPr>
                <p:spPr bwMode="auto">
                  <a:xfrm>
                    <a:off x="5152" y="18066"/>
                    <a:ext cx="95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b="1">
                        <a:solidFill>
                          <a:srgbClr val="000000"/>
                        </a:solidFill>
                        <a:latin typeface="Times New Roman" pitchFamily="18" charset="0"/>
                      </a:rPr>
                      <a:t>82</a:t>
                    </a:r>
                    <a:endParaRPr lang="fr-FR" sz="2400">
                      <a:solidFill>
                        <a:srgbClr val="000000"/>
                      </a:solidFill>
                      <a:latin typeface="Times New Roman" pitchFamily="18" charset="0"/>
                    </a:endParaRPr>
                  </a:p>
                </p:txBody>
              </p:sp>
              <p:sp>
                <p:nvSpPr>
                  <p:cNvPr id="368886" name="Rectangle 246"/>
                  <p:cNvSpPr>
                    <a:spLocks noChangeArrowheads="1"/>
                  </p:cNvSpPr>
                  <p:nvPr/>
                </p:nvSpPr>
                <p:spPr bwMode="auto">
                  <a:xfrm>
                    <a:off x="6111" y="18066"/>
                    <a:ext cx="100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b="1">
                        <a:solidFill>
                          <a:srgbClr val="000000"/>
                        </a:solidFill>
                        <a:latin typeface="Times New Roman" pitchFamily="18" charset="0"/>
                      </a:rPr>
                      <a:t>9</a:t>
                    </a:r>
                    <a:endParaRPr lang="fr-FR" sz="2400">
                      <a:solidFill>
                        <a:srgbClr val="000000"/>
                      </a:solidFill>
                      <a:latin typeface="Times New Roman" pitchFamily="18" charset="0"/>
                    </a:endParaRPr>
                  </a:p>
                </p:txBody>
              </p:sp>
              <p:sp>
                <p:nvSpPr>
                  <p:cNvPr id="368887" name="Rectangle 247"/>
                  <p:cNvSpPr>
                    <a:spLocks noChangeArrowheads="1"/>
                  </p:cNvSpPr>
                  <p:nvPr/>
                </p:nvSpPr>
                <p:spPr bwMode="auto">
                  <a:xfrm>
                    <a:off x="0" y="18354"/>
                    <a:ext cx="421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Ensemble des accidents du travail</a:t>
                    </a:r>
                  </a:p>
                </p:txBody>
              </p:sp>
              <p:sp>
                <p:nvSpPr>
                  <p:cNvPr id="368888" name="Rectangle 248"/>
                  <p:cNvSpPr>
                    <a:spLocks noChangeArrowheads="1"/>
                  </p:cNvSpPr>
                  <p:nvPr/>
                </p:nvSpPr>
                <p:spPr bwMode="auto">
                  <a:xfrm>
                    <a:off x="4217" y="18354"/>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703 976</a:t>
                    </a:r>
                  </a:p>
                </p:txBody>
              </p:sp>
              <p:sp>
                <p:nvSpPr>
                  <p:cNvPr id="368889" name="Rectangle 249"/>
                  <p:cNvSpPr>
                    <a:spLocks noChangeArrowheads="1"/>
                  </p:cNvSpPr>
                  <p:nvPr/>
                </p:nvSpPr>
                <p:spPr bwMode="auto">
                  <a:xfrm>
                    <a:off x="5152" y="18354"/>
                    <a:ext cx="95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44 037</a:t>
                    </a:r>
                  </a:p>
                </p:txBody>
              </p:sp>
              <p:sp>
                <p:nvSpPr>
                  <p:cNvPr id="368890" name="Rectangle 250"/>
                  <p:cNvSpPr>
                    <a:spLocks noChangeArrowheads="1"/>
                  </p:cNvSpPr>
                  <p:nvPr/>
                </p:nvSpPr>
                <p:spPr bwMode="auto">
                  <a:xfrm>
                    <a:off x="6111" y="18354"/>
                    <a:ext cx="100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569</a:t>
                    </a:r>
                  </a:p>
                </p:txBody>
              </p:sp>
              <p:sp>
                <p:nvSpPr>
                  <p:cNvPr id="368891" name="Rectangle 251"/>
                  <p:cNvSpPr>
                    <a:spLocks noChangeArrowheads="1"/>
                  </p:cNvSpPr>
                  <p:nvPr/>
                </p:nvSpPr>
                <p:spPr bwMode="auto">
                  <a:xfrm>
                    <a:off x="0" y="18642"/>
                    <a:ext cx="4217"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Pourcentage des accidents dus à l'électricité</a:t>
                    </a:r>
                  </a:p>
                </p:txBody>
              </p:sp>
              <p:sp>
                <p:nvSpPr>
                  <p:cNvPr id="368892" name="Rectangle 252"/>
                  <p:cNvSpPr>
                    <a:spLocks noChangeArrowheads="1"/>
                  </p:cNvSpPr>
                  <p:nvPr/>
                </p:nvSpPr>
                <p:spPr bwMode="auto">
                  <a:xfrm>
                    <a:off x="4217" y="18642"/>
                    <a:ext cx="935"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0,11%</a:t>
                    </a:r>
                  </a:p>
                </p:txBody>
              </p:sp>
              <p:sp>
                <p:nvSpPr>
                  <p:cNvPr id="368893" name="Rectangle 253"/>
                  <p:cNvSpPr>
                    <a:spLocks noChangeArrowheads="1"/>
                  </p:cNvSpPr>
                  <p:nvPr/>
                </p:nvSpPr>
                <p:spPr bwMode="auto">
                  <a:xfrm>
                    <a:off x="5152" y="18642"/>
                    <a:ext cx="959"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0,19%</a:t>
                    </a:r>
                  </a:p>
                </p:txBody>
              </p:sp>
              <p:sp>
                <p:nvSpPr>
                  <p:cNvPr id="368894" name="Rectangle 254"/>
                  <p:cNvSpPr>
                    <a:spLocks noChangeArrowheads="1"/>
                  </p:cNvSpPr>
                  <p:nvPr/>
                </p:nvSpPr>
                <p:spPr bwMode="auto">
                  <a:xfrm>
                    <a:off x="6111" y="18642"/>
                    <a:ext cx="1005"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1,58%</a:t>
                    </a:r>
                  </a:p>
                </p:txBody>
              </p:sp>
            </p:grpSp>
            <p:grpSp>
              <p:nvGrpSpPr>
                <p:cNvPr id="368962" name="Group 322"/>
                <p:cNvGrpSpPr>
                  <a:grpSpLocks/>
                </p:cNvGrpSpPr>
                <p:nvPr/>
              </p:nvGrpSpPr>
              <p:grpSpPr bwMode="auto">
                <a:xfrm>
                  <a:off x="0" y="16508"/>
                  <a:ext cx="6676" cy="4896"/>
                  <a:chOff x="0" y="16508"/>
                  <a:chExt cx="6676" cy="4896"/>
                </a:xfrm>
              </p:grpSpPr>
              <p:sp>
                <p:nvSpPr>
                  <p:cNvPr id="368897" name="Rectangle 257"/>
                  <p:cNvSpPr>
                    <a:spLocks noChangeArrowheads="1"/>
                  </p:cNvSpPr>
                  <p:nvPr/>
                </p:nvSpPr>
                <p:spPr bwMode="auto">
                  <a:xfrm>
                    <a:off x="0" y="16508"/>
                    <a:ext cx="667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Accidents d'origine électrique selon l'élément matériel en cause</a:t>
                    </a:r>
                  </a:p>
                </p:txBody>
              </p:sp>
              <p:sp>
                <p:nvSpPr>
                  <p:cNvPr id="368898" name="Rectangle 258"/>
                  <p:cNvSpPr>
                    <a:spLocks noChangeArrowheads="1"/>
                  </p:cNvSpPr>
                  <p:nvPr/>
                </p:nvSpPr>
                <p:spPr bwMode="auto">
                  <a:xfrm>
                    <a:off x="0" y="16796"/>
                    <a:ext cx="38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Elément matériel</a:t>
                    </a:r>
                  </a:p>
                </p:txBody>
              </p:sp>
              <p:sp>
                <p:nvSpPr>
                  <p:cNvPr id="368899" name="Rectangle 259"/>
                  <p:cNvSpPr>
                    <a:spLocks noChangeArrowheads="1"/>
                  </p:cNvSpPr>
                  <p:nvPr/>
                </p:nvSpPr>
                <p:spPr bwMode="auto">
                  <a:xfrm>
                    <a:off x="3842" y="16796"/>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AT-arrêt </a:t>
                    </a:r>
                  </a:p>
                </p:txBody>
              </p:sp>
              <p:sp>
                <p:nvSpPr>
                  <p:cNvPr id="368900" name="Rectangle 260"/>
                  <p:cNvSpPr>
                    <a:spLocks noChangeArrowheads="1"/>
                  </p:cNvSpPr>
                  <p:nvPr/>
                </p:nvSpPr>
                <p:spPr bwMode="auto">
                  <a:xfrm>
                    <a:off x="4777" y="16796"/>
                    <a:ext cx="9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AT - IP</a:t>
                    </a:r>
                  </a:p>
                </p:txBody>
              </p:sp>
              <p:sp>
                <p:nvSpPr>
                  <p:cNvPr id="368901" name="Rectangle 261"/>
                  <p:cNvSpPr>
                    <a:spLocks noChangeArrowheads="1"/>
                  </p:cNvSpPr>
                  <p:nvPr/>
                </p:nvSpPr>
                <p:spPr bwMode="auto">
                  <a:xfrm>
                    <a:off x="5714" y="16796"/>
                    <a:ext cx="9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Décès </a:t>
                    </a:r>
                  </a:p>
                </p:txBody>
              </p:sp>
              <p:sp>
                <p:nvSpPr>
                  <p:cNvPr id="368902" name="Rectangle 262"/>
                  <p:cNvSpPr>
                    <a:spLocks noChangeArrowheads="1"/>
                  </p:cNvSpPr>
                  <p:nvPr/>
                </p:nvSpPr>
                <p:spPr bwMode="auto">
                  <a:xfrm>
                    <a:off x="0" y="17084"/>
                    <a:ext cx="38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non précisé</a:t>
                    </a:r>
                  </a:p>
                </p:txBody>
              </p:sp>
              <p:sp>
                <p:nvSpPr>
                  <p:cNvPr id="368903" name="Rectangle 263"/>
                  <p:cNvSpPr>
                    <a:spLocks noChangeArrowheads="1"/>
                  </p:cNvSpPr>
                  <p:nvPr/>
                </p:nvSpPr>
                <p:spPr bwMode="auto">
                  <a:xfrm>
                    <a:off x="3842" y="17084"/>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113</a:t>
                    </a:r>
                  </a:p>
                </p:txBody>
              </p:sp>
              <p:sp>
                <p:nvSpPr>
                  <p:cNvPr id="368904" name="Rectangle 264"/>
                  <p:cNvSpPr>
                    <a:spLocks noChangeArrowheads="1"/>
                  </p:cNvSpPr>
                  <p:nvPr/>
                </p:nvSpPr>
                <p:spPr bwMode="auto">
                  <a:xfrm>
                    <a:off x="4777" y="17084"/>
                    <a:ext cx="9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11</a:t>
                    </a:r>
                  </a:p>
                </p:txBody>
              </p:sp>
              <p:sp>
                <p:nvSpPr>
                  <p:cNvPr id="368905" name="Rectangle 265"/>
                  <p:cNvSpPr>
                    <a:spLocks noChangeArrowheads="1"/>
                  </p:cNvSpPr>
                  <p:nvPr/>
                </p:nvSpPr>
                <p:spPr bwMode="auto">
                  <a:xfrm>
                    <a:off x="5714" y="17084"/>
                    <a:ext cx="9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a:t>
                    </a:r>
                  </a:p>
                </p:txBody>
              </p:sp>
              <p:sp>
                <p:nvSpPr>
                  <p:cNvPr id="368906" name="Rectangle 266"/>
                  <p:cNvSpPr>
                    <a:spLocks noChangeArrowheads="1"/>
                  </p:cNvSpPr>
                  <p:nvPr/>
                </p:nvSpPr>
                <p:spPr bwMode="auto">
                  <a:xfrm>
                    <a:off x="0" y="17372"/>
                    <a:ext cx="38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non classé ci-dessous</a:t>
                    </a:r>
                  </a:p>
                </p:txBody>
              </p:sp>
              <p:sp>
                <p:nvSpPr>
                  <p:cNvPr id="368907" name="Rectangle 267"/>
                  <p:cNvSpPr>
                    <a:spLocks noChangeArrowheads="1"/>
                  </p:cNvSpPr>
                  <p:nvPr/>
                </p:nvSpPr>
                <p:spPr bwMode="auto">
                  <a:xfrm>
                    <a:off x="3842" y="17372"/>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401</a:t>
                    </a:r>
                  </a:p>
                </p:txBody>
              </p:sp>
              <p:sp>
                <p:nvSpPr>
                  <p:cNvPr id="368908" name="Rectangle 268"/>
                  <p:cNvSpPr>
                    <a:spLocks noChangeArrowheads="1"/>
                  </p:cNvSpPr>
                  <p:nvPr/>
                </p:nvSpPr>
                <p:spPr bwMode="auto">
                  <a:xfrm>
                    <a:off x="4777" y="17372"/>
                    <a:ext cx="9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46</a:t>
                    </a:r>
                  </a:p>
                </p:txBody>
              </p:sp>
              <p:sp>
                <p:nvSpPr>
                  <p:cNvPr id="368909" name="Rectangle 269"/>
                  <p:cNvSpPr>
                    <a:spLocks noChangeArrowheads="1"/>
                  </p:cNvSpPr>
                  <p:nvPr/>
                </p:nvSpPr>
                <p:spPr bwMode="auto">
                  <a:xfrm>
                    <a:off x="5714" y="17372"/>
                    <a:ext cx="9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3</a:t>
                    </a:r>
                  </a:p>
                </p:txBody>
              </p:sp>
              <p:sp>
                <p:nvSpPr>
                  <p:cNvPr id="368910" name="Rectangle 270"/>
                  <p:cNvSpPr>
                    <a:spLocks noChangeArrowheads="1"/>
                  </p:cNvSpPr>
                  <p:nvPr/>
                </p:nvSpPr>
                <p:spPr bwMode="auto">
                  <a:xfrm>
                    <a:off x="0" y="17660"/>
                    <a:ext cx="38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Installations fixes basse tension</a:t>
                    </a:r>
                  </a:p>
                </p:txBody>
              </p:sp>
              <p:sp>
                <p:nvSpPr>
                  <p:cNvPr id="368911" name="Rectangle 271"/>
                  <p:cNvSpPr>
                    <a:spLocks noChangeArrowheads="1"/>
                  </p:cNvSpPr>
                  <p:nvPr/>
                </p:nvSpPr>
                <p:spPr bwMode="auto">
                  <a:xfrm>
                    <a:off x="3842" y="17660"/>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159</a:t>
                    </a:r>
                  </a:p>
                </p:txBody>
              </p:sp>
              <p:sp>
                <p:nvSpPr>
                  <p:cNvPr id="368912" name="Rectangle 272"/>
                  <p:cNvSpPr>
                    <a:spLocks noChangeArrowheads="1"/>
                  </p:cNvSpPr>
                  <p:nvPr/>
                </p:nvSpPr>
                <p:spPr bwMode="auto">
                  <a:xfrm>
                    <a:off x="4777" y="17660"/>
                    <a:ext cx="9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12</a:t>
                    </a:r>
                  </a:p>
                </p:txBody>
              </p:sp>
              <p:sp>
                <p:nvSpPr>
                  <p:cNvPr id="368913" name="Rectangle 273"/>
                  <p:cNvSpPr>
                    <a:spLocks noChangeArrowheads="1"/>
                  </p:cNvSpPr>
                  <p:nvPr/>
                </p:nvSpPr>
                <p:spPr bwMode="auto">
                  <a:xfrm>
                    <a:off x="5714" y="17660"/>
                    <a:ext cx="9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2</a:t>
                    </a:r>
                  </a:p>
                </p:txBody>
              </p:sp>
              <p:sp>
                <p:nvSpPr>
                  <p:cNvPr id="368914" name="Rectangle 274"/>
                  <p:cNvSpPr>
                    <a:spLocks noChangeArrowheads="1"/>
                  </p:cNvSpPr>
                  <p:nvPr/>
                </p:nvSpPr>
                <p:spPr bwMode="auto">
                  <a:xfrm>
                    <a:off x="0" y="17948"/>
                    <a:ext cx="38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Ponts roulants</a:t>
                    </a:r>
                  </a:p>
                </p:txBody>
              </p:sp>
              <p:sp>
                <p:nvSpPr>
                  <p:cNvPr id="368915" name="Rectangle 275"/>
                  <p:cNvSpPr>
                    <a:spLocks noChangeArrowheads="1"/>
                  </p:cNvSpPr>
                  <p:nvPr/>
                </p:nvSpPr>
                <p:spPr bwMode="auto">
                  <a:xfrm>
                    <a:off x="3842" y="17948"/>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15</a:t>
                    </a:r>
                  </a:p>
                </p:txBody>
              </p:sp>
              <p:sp>
                <p:nvSpPr>
                  <p:cNvPr id="368916" name="Rectangle 276"/>
                  <p:cNvSpPr>
                    <a:spLocks noChangeArrowheads="1"/>
                  </p:cNvSpPr>
                  <p:nvPr/>
                </p:nvSpPr>
                <p:spPr bwMode="auto">
                  <a:xfrm>
                    <a:off x="4777" y="17948"/>
                    <a:ext cx="9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a:t>
                    </a:r>
                  </a:p>
                </p:txBody>
              </p:sp>
              <p:sp>
                <p:nvSpPr>
                  <p:cNvPr id="368917" name="Rectangle 277"/>
                  <p:cNvSpPr>
                    <a:spLocks noChangeArrowheads="1"/>
                  </p:cNvSpPr>
                  <p:nvPr/>
                </p:nvSpPr>
                <p:spPr bwMode="auto">
                  <a:xfrm>
                    <a:off x="5714" y="17948"/>
                    <a:ext cx="9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a:t>
                    </a:r>
                  </a:p>
                </p:txBody>
              </p:sp>
              <p:sp>
                <p:nvSpPr>
                  <p:cNvPr id="368918" name="Rectangle 278"/>
                  <p:cNvSpPr>
                    <a:spLocks noChangeArrowheads="1"/>
                  </p:cNvSpPr>
                  <p:nvPr/>
                </p:nvSpPr>
                <p:spPr bwMode="auto">
                  <a:xfrm>
                    <a:off x="0" y="18236"/>
                    <a:ext cx="38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Machines outils portatives</a:t>
                    </a:r>
                  </a:p>
                </p:txBody>
              </p:sp>
              <p:sp>
                <p:nvSpPr>
                  <p:cNvPr id="368919" name="Rectangle 279"/>
                  <p:cNvSpPr>
                    <a:spLocks noChangeArrowheads="1"/>
                  </p:cNvSpPr>
                  <p:nvPr/>
                </p:nvSpPr>
                <p:spPr bwMode="auto">
                  <a:xfrm>
                    <a:off x="3842" y="18236"/>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12</a:t>
                    </a:r>
                  </a:p>
                </p:txBody>
              </p:sp>
              <p:sp>
                <p:nvSpPr>
                  <p:cNvPr id="368920" name="Rectangle 280"/>
                  <p:cNvSpPr>
                    <a:spLocks noChangeArrowheads="1"/>
                  </p:cNvSpPr>
                  <p:nvPr/>
                </p:nvSpPr>
                <p:spPr bwMode="auto">
                  <a:xfrm>
                    <a:off x="4777" y="18236"/>
                    <a:ext cx="9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a:t>
                    </a:r>
                  </a:p>
                </p:txBody>
              </p:sp>
              <p:sp>
                <p:nvSpPr>
                  <p:cNvPr id="368921" name="Rectangle 281"/>
                  <p:cNvSpPr>
                    <a:spLocks noChangeArrowheads="1"/>
                  </p:cNvSpPr>
                  <p:nvPr/>
                </p:nvSpPr>
                <p:spPr bwMode="auto">
                  <a:xfrm>
                    <a:off x="5714" y="18236"/>
                    <a:ext cx="9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a:t>
                    </a:r>
                  </a:p>
                </p:txBody>
              </p:sp>
              <p:sp>
                <p:nvSpPr>
                  <p:cNvPr id="368922" name="Rectangle 282"/>
                  <p:cNvSpPr>
                    <a:spLocks noChangeArrowheads="1"/>
                  </p:cNvSpPr>
                  <p:nvPr/>
                </p:nvSpPr>
                <p:spPr bwMode="auto">
                  <a:xfrm>
                    <a:off x="0" y="18524"/>
                    <a:ext cx="38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Machines et appareils de soudure électrique</a:t>
                    </a:r>
                  </a:p>
                </p:txBody>
              </p:sp>
              <p:sp>
                <p:nvSpPr>
                  <p:cNvPr id="368923" name="Rectangle 283"/>
                  <p:cNvSpPr>
                    <a:spLocks noChangeArrowheads="1"/>
                  </p:cNvSpPr>
                  <p:nvPr/>
                </p:nvSpPr>
                <p:spPr bwMode="auto">
                  <a:xfrm>
                    <a:off x="3842" y="18524"/>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13</a:t>
                    </a:r>
                  </a:p>
                </p:txBody>
              </p:sp>
              <p:sp>
                <p:nvSpPr>
                  <p:cNvPr id="368924" name="Rectangle 284"/>
                  <p:cNvSpPr>
                    <a:spLocks noChangeArrowheads="1"/>
                  </p:cNvSpPr>
                  <p:nvPr/>
                </p:nvSpPr>
                <p:spPr bwMode="auto">
                  <a:xfrm>
                    <a:off x="4777" y="18524"/>
                    <a:ext cx="9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2</a:t>
                    </a:r>
                  </a:p>
                </p:txBody>
              </p:sp>
              <p:sp>
                <p:nvSpPr>
                  <p:cNvPr id="368925" name="Rectangle 285"/>
                  <p:cNvSpPr>
                    <a:spLocks noChangeArrowheads="1"/>
                  </p:cNvSpPr>
                  <p:nvPr/>
                </p:nvSpPr>
                <p:spPr bwMode="auto">
                  <a:xfrm>
                    <a:off x="5714" y="18524"/>
                    <a:ext cx="9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a:t>
                    </a:r>
                  </a:p>
                </p:txBody>
              </p:sp>
              <p:sp>
                <p:nvSpPr>
                  <p:cNvPr id="368926" name="Rectangle 286"/>
                  <p:cNvSpPr>
                    <a:spLocks noChangeArrowheads="1"/>
                  </p:cNvSpPr>
                  <p:nvPr/>
                </p:nvSpPr>
                <p:spPr bwMode="auto">
                  <a:xfrm>
                    <a:off x="0" y="18812"/>
                    <a:ext cx="38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Lampes portatives</a:t>
                    </a:r>
                  </a:p>
                </p:txBody>
              </p:sp>
              <p:sp>
                <p:nvSpPr>
                  <p:cNvPr id="368927" name="Rectangle 287"/>
                  <p:cNvSpPr>
                    <a:spLocks noChangeArrowheads="1"/>
                  </p:cNvSpPr>
                  <p:nvPr/>
                </p:nvSpPr>
                <p:spPr bwMode="auto">
                  <a:xfrm>
                    <a:off x="3842" y="18812"/>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6</a:t>
                    </a:r>
                  </a:p>
                </p:txBody>
              </p:sp>
              <p:sp>
                <p:nvSpPr>
                  <p:cNvPr id="368928" name="Rectangle 288"/>
                  <p:cNvSpPr>
                    <a:spLocks noChangeArrowheads="1"/>
                  </p:cNvSpPr>
                  <p:nvPr/>
                </p:nvSpPr>
                <p:spPr bwMode="auto">
                  <a:xfrm>
                    <a:off x="4777" y="18812"/>
                    <a:ext cx="9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a:t>
                    </a:r>
                  </a:p>
                </p:txBody>
              </p:sp>
              <p:sp>
                <p:nvSpPr>
                  <p:cNvPr id="368929" name="Rectangle 289"/>
                  <p:cNvSpPr>
                    <a:spLocks noChangeArrowheads="1"/>
                  </p:cNvSpPr>
                  <p:nvPr/>
                </p:nvSpPr>
                <p:spPr bwMode="auto">
                  <a:xfrm>
                    <a:off x="5714" y="18812"/>
                    <a:ext cx="9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a:t>
                    </a:r>
                  </a:p>
                </p:txBody>
              </p:sp>
              <p:sp>
                <p:nvSpPr>
                  <p:cNvPr id="368930" name="Rectangle 290"/>
                  <p:cNvSpPr>
                    <a:spLocks noChangeArrowheads="1"/>
                  </p:cNvSpPr>
                  <p:nvPr/>
                </p:nvSpPr>
                <p:spPr bwMode="auto">
                  <a:xfrm>
                    <a:off x="0" y="19100"/>
                    <a:ext cx="38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Plate-formes d'essai</a:t>
                    </a:r>
                  </a:p>
                </p:txBody>
              </p:sp>
              <p:sp>
                <p:nvSpPr>
                  <p:cNvPr id="368931" name="Rectangle 291"/>
                  <p:cNvSpPr>
                    <a:spLocks noChangeArrowheads="1"/>
                  </p:cNvSpPr>
                  <p:nvPr/>
                </p:nvSpPr>
                <p:spPr bwMode="auto">
                  <a:xfrm>
                    <a:off x="3842" y="19100"/>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2</a:t>
                    </a:r>
                  </a:p>
                </p:txBody>
              </p:sp>
              <p:sp>
                <p:nvSpPr>
                  <p:cNvPr id="368932" name="Rectangle 292"/>
                  <p:cNvSpPr>
                    <a:spLocks noChangeArrowheads="1"/>
                  </p:cNvSpPr>
                  <p:nvPr/>
                </p:nvSpPr>
                <p:spPr bwMode="auto">
                  <a:xfrm>
                    <a:off x="4777" y="19100"/>
                    <a:ext cx="9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a:t>
                    </a:r>
                  </a:p>
                </p:txBody>
              </p:sp>
              <p:sp>
                <p:nvSpPr>
                  <p:cNvPr id="368933" name="Rectangle 293"/>
                  <p:cNvSpPr>
                    <a:spLocks noChangeArrowheads="1"/>
                  </p:cNvSpPr>
                  <p:nvPr/>
                </p:nvSpPr>
                <p:spPr bwMode="auto">
                  <a:xfrm>
                    <a:off x="5714" y="19100"/>
                    <a:ext cx="9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a:t>
                    </a:r>
                  </a:p>
                </p:txBody>
              </p:sp>
              <p:sp>
                <p:nvSpPr>
                  <p:cNvPr id="368934" name="Rectangle 294"/>
                  <p:cNvSpPr>
                    <a:spLocks noChangeArrowheads="1"/>
                  </p:cNvSpPr>
                  <p:nvPr/>
                </p:nvSpPr>
                <p:spPr bwMode="auto">
                  <a:xfrm>
                    <a:off x="0" y="19388"/>
                    <a:ext cx="38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Poste de transformation côté BT</a:t>
                    </a:r>
                  </a:p>
                </p:txBody>
              </p:sp>
              <p:sp>
                <p:nvSpPr>
                  <p:cNvPr id="368935" name="Rectangle 295"/>
                  <p:cNvSpPr>
                    <a:spLocks noChangeArrowheads="1"/>
                  </p:cNvSpPr>
                  <p:nvPr/>
                </p:nvSpPr>
                <p:spPr bwMode="auto">
                  <a:xfrm>
                    <a:off x="3842" y="19388"/>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14</a:t>
                    </a:r>
                  </a:p>
                </p:txBody>
              </p:sp>
              <p:sp>
                <p:nvSpPr>
                  <p:cNvPr id="368936" name="Rectangle 296"/>
                  <p:cNvSpPr>
                    <a:spLocks noChangeArrowheads="1"/>
                  </p:cNvSpPr>
                  <p:nvPr/>
                </p:nvSpPr>
                <p:spPr bwMode="auto">
                  <a:xfrm>
                    <a:off x="4777" y="19388"/>
                    <a:ext cx="9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a:t>
                    </a:r>
                  </a:p>
                </p:txBody>
              </p:sp>
              <p:sp>
                <p:nvSpPr>
                  <p:cNvPr id="368937" name="Rectangle 297"/>
                  <p:cNvSpPr>
                    <a:spLocks noChangeArrowheads="1"/>
                  </p:cNvSpPr>
                  <p:nvPr/>
                </p:nvSpPr>
                <p:spPr bwMode="auto">
                  <a:xfrm>
                    <a:off x="5714" y="19388"/>
                    <a:ext cx="9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a:t>
                    </a:r>
                  </a:p>
                </p:txBody>
              </p:sp>
              <p:sp>
                <p:nvSpPr>
                  <p:cNvPr id="368938" name="Rectangle 298"/>
                  <p:cNvSpPr>
                    <a:spLocks noChangeArrowheads="1"/>
                  </p:cNvSpPr>
                  <p:nvPr/>
                </p:nvSpPr>
                <p:spPr bwMode="auto">
                  <a:xfrm>
                    <a:off x="0" y="19676"/>
                    <a:ext cx="38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Poste de transformation côté HT</a:t>
                    </a:r>
                  </a:p>
                </p:txBody>
              </p:sp>
              <p:sp>
                <p:nvSpPr>
                  <p:cNvPr id="368939" name="Rectangle 299"/>
                  <p:cNvSpPr>
                    <a:spLocks noChangeArrowheads="1"/>
                  </p:cNvSpPr>
                  <p:nvPr/>
                </p:nvSpPr>
                <p:spPr bwMode="auto">
                  <a:xfrm>
                    <a:off x="3842" y="19676"/>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5</a:t>
                    </a:r>
                  </a:p>
                </p:txBody>
              </p:sp>
              <p:sp>
                <p:nvSpPr>
                  <p:cNvPr id="368940" name="Rectangle 300"/>
                  <p:cNvSpPr>
                    <a:spLocks noChangeArrowheads="1"/>
                  </p:cNvSpPr>
                  <p:nvPr/>
                </p:nvSpPr>
                <p:spPr bwMode="auto">
                  <a:xfrm>
                    <a:off x="4777" y="19676"/>
                    <a:ext cx="9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a:t>
                    </a:r>
                  </a:p>
                </p:txBody>
              </p:sp>
              <p:sp>
                <p:nvSpPr>
                  <p:cNvPr id="368941" name="Rectangle 301"/>
                  <p:cNvSpPr>
                    <a:spLocks noChangeArrowheads="1"/>
                  </p:cNvSpPr>
                  <p:nvPr/>
                </p:nvSpPr>
                <p:spPr bwMode="auto">
                  <a:xfrm>
                    <a:off x="5714" y="19676"/>
                    <a:ext cx="9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a:t>
                    </a:r>
                  </a:p>
                </p:txBody>
              </p:sp>
              <p:sp>
                <p:nvSpPr>
                  <p:cNvPr id="368942" name="Rectangle 302"/>
                  <p:cNvSpPr>
                    <a:spLocks noChangeArrowheads="1"/>
                  </p:cNvSpPr>
                  <p:nvPr/>
                </p:nvSpPr>
                <p:spPr bwMode="auto">
                  <a:xfrm>
                    <a:off x="0" y="19964"/>
                    <a:ext cx="38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Lignes aériennes BT</a:t>
                    </a:r>
                  </a:p>
                </p:txBody>
              </p:sp>
              <p:sp>
                <p:nvSpPr>
                  <p:cNvPr id="368943" name="Rectangle 303"/>
                  <p:cNvSpPr>
                    <a:spLocks noChangeArrowheads="1"/>
                  </p:cNvSpPr>
                  <p:nvPr/>
                </p:nvSpPr>
                <p:spPr bwMode="auto">
                  <a:xfrm>
                    <a:off x="3842" y="19964"/>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5</a:t>
                    </a:r>
                  </a:p>
                </p:txBody>
              </p:sp>
              <p:sp>
                <p:nvSpPr>
                  <p:cNvPr id="368944" name="Rectangle 304"/>
                  <p:cNvSpPr>
                    <a:spLocks noChangeArrowheads="1"/>
                  </p:cNvSpPr>
                  <p:nvPr/>
                </p:nvSpPr>
                <p:spPr bwMode="auto">
                  <a:xfrm>
                    <a:off x="4777" y="19964"/>
                    <a:ext cx="9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2</a:t>
                    </a:r>
                  </a:p>
                </p:txBody>
              </p:sp>
              <p:sp>
                <p:nvSpPr>
                  <p:cNvPr id="368945" name="Rectangle 305"/>
                  <p:cNvSpPr>
                    <a:spLocks noChangeArrowheads="1"/>
                  </p:cNvSpPr>
                  <p:nvPr/>
                </p:nvSpPr>
                <p:spPr bwMode="auto">
                  <a:xfrm>
                    <a:off x="5714" y="19964"/>
                    <a:ext cx="9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a:t>
                    </a:r>
                  </a:p>
                </p:txBody>
              </p:sp>
              <p:sp>
                <p:nvSpPr>
                  <p:cNvPr id="368946" name="Rectangle 306"/>
                  <p:cNvSpPr>
                    <a:spLocks noChangeArrowheads="1"/>
                  </p:cNvSpPr>
                  <p:nvPr/>
                </p:nvSpPr>
                <p:spPr bwMode="auto">
                  <a:xfrm>
                    <a:off x="0" y="20252"/>
                    <a:ext cx="38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Lignes aériennes HT</a:t>
                    </a:r>
                  </a:p>
                </p:txBody>
              </p:sp>
              <p:sp>
                <p:nvSpPr>
                  <p:cNvPr id="368947" name="Rectangle 307"/>
                  <p:cNvSpPr>
                    <a:spLocks noChangeArrowheads="1"/>
                  </p:cNvSpPr>
                  <p:nvPr/>
                </p:nvSpPr>
                <p:spPr bwMode="auto">
                  <a:xfrm>
                    <a:off x="3842" y="20252"/>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14</a:t>
                    </a:r>
                  </a:p>
                </p:txBody>
              </p:sp>
              <p:sp>
                <p:nvSpPr>
                  <p:cNvPr id="368948" name="Rectangle 308"/>
                  <p:cNvSpPr>
                    <a:spLocks noChangeArrowheads="1"/>
                  </p:cNvSpPr>
                  <p:nvPr/>
                </p:nvSpPr>
                <p:spPr bwMode="auto">
                  <a:xfrm>
                    <a:off x="4777" y="20252"/>
                    <a:ext cx="9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5</a:t>
                    </a:r>
                  </a:p>
                </p:txBody>
              </p:sp>
              <p:sp>
                <p:nvSpPr>
                  <p:cNvPr id="368949" name="Rectangle 309"/>
                  <p:cNvSpPr>
                    <a:spLocks noChangeArrowheads="1"/>
                  </p:cNvSpPr>
                  <p:nvPr/>
                </p:nvSpPr>
                <p:spPr bwMode="auto">
                  <a:xfrm>
                    <a:off x="5714" y="20252"/>
                    <a:ext cx="9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2</a:t>
                    </a:r>
                  </a:p>
                </p:txBody>
              </p:sp>
              <p:sp>
                <p:nvSpPr>
                  <p:cNvPr id="368950" name="Rectangle 310"/>
                  <p:cNvSpPr>
                    <a:spLocks noChangeArrowheads="1"/>
                  </p:cNvSpPr>
                  <p:nvPr/>
                </p:nvSpPr>
                <p:spPr bwMode="auto">
                  <a:xfrm>
                    <a:off x="0" y="20540"/>
                    <a:ext cx="38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Canalisations enterrées</a:t>
                    </a:r>
                  </a:p>
                </p:txBody>
              </p:sp>
              <p:sp>
                <p:nvSpPr>
                  <p:cNvPr id="368951" name="Rectangle 311"/>
                  <p:cNvSpPr>
                    <a:spLocks noChangeArrowheads="1"/>
                  </p:cNvSpPr>
                  <p:nvPr/>
                </p:nvSpPr>
                <p:spPr bwMode="auto">
                  <a:xfrm>
                    <a:off x="3842" y="20540"/>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8</a:t>
                    </a:r>
                  </a:p>
                </p:txBody>
              </p:sp>
              <p:sp>
                <p:nvSpPr>
                  <p:cNvPr id="368952" name="Rectangle 312"/>
                  <p:cNvSpPr>
                    <a:spLocks noChangeArrowheads="1"/>
                  </p:cNvSpPr>
                  <p:nvPr/>
                </p:nvSpPr>
                <p:spPr bwMode="auto">
                  <a:xfrm>
                    <a:off x="4777" y="20540"/>
                    <a:ext cx="9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1</a:t>
                    </a:r>
                  </a:p>
                </p:txBody>
              </p:sp>
              <p:sp>
                <p:nvSpPr>
                  <p:cNvPr id="368953" name="Rectangle 313"/>
                  <p:cNvSpPr>
                    <a:spLocks noChangeArrowheads="1"/>
                  </p:cNvSpPr>
                  <p:nvPr/>
                </p:nvSpPr>
                <p:spPr bwMode="auto">
                  <a:xfrm>
                    <a:off x="5714" y="20540"/>
                    <a:ext cx="9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a:t>
                    </a:r>
                  </a:p>
                </p:txBody>
              </p:sp>
              <p:sp>
                <p:nvSpPr>
                  <p:cNvPr id="368954" name="Rectangle 314"/>
                  <p:cNvSpPr>
                    <a:spLocks noChangeArrowheads="1"/>
                  </p:cNvSpPr>
                  <p:nvPr/>
                </p:nvSpPr>
                <p:spPr bwMode="auto">
                  <a:xfrm>
                    <a:off x="0" y="20828"/>
                    <a:ext cx="38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Matériel à haute fréquence</a:t>
                    </a:r>
                  </a:p>
                </p:txBody>
              </p:sp>
              <p:sp>
                <p:nvSpPr>
                  <p:cNvPr id="368955" name="Rectangle 315"/>
                  <p:cNvSpPr>
                    <a:spLocks noChangeArrowheads="1"/>
                  </p:cNvSpPr>
                  <p:nvPr/>
                </p:nvSpPr>
                <p:spPr bwMode="auto">
                  <a:xfrm>
                    <a:off x="3842" y="20828"/>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4</a:t>
                    </a:r>
                  </a:p>
                </p:txBody>
              </p:sp>
              <p:sp>
                <p:nvSpPr>
                  <p:cNvPr id="368956" name="Rectangle 316"/>
                  <p:cNvSpPr>
                    <a:spLocks noChangeArrowheads="1"/>
                  </p:cNvSpPr>
                  <p:nvPr/>
                </p:nvSpPr>
                <p:spPr bwMode="auto">
                  <a:xfrm>
                    <a:off x="4777" y="20828"/>
                    <a:ext cx="9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a:t>
                    </a:r>
                  </a:p>
                </p:txBody>
              </p:sp>
              <p:sp>
                <p:nvSpPr>
                  <p:cNvPr id="368957" name="Rectangle 317"/>
                  <p:cNvSpPr>
                    <a:spLocks noChangeArrowheads="1"/>
                  </p:cNvSpPr>
                  <p:nvPr/>
                </p:nvSpPr>
                <p:spPr bwMode="auto">
                  <a:xfrm>
                    <a:off x="5714" y="20828"/>
                    <a:ext cx="9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fr-FR" sz="2400">
                        <a:solidFill>
                          <a:srgbClr val="000000"/>
                        </a:solidFill>
                        <a:latin typeface="Times New Roman" pitchFamily="18" charset="0"/>
                      </a:rPr>
                      <a:t>0</a:t>
                    </a:r>
                  </a:p>
                </p:txBody>
              </p:sp>
              <p:sp>
                <p:nvSpPr>
                  <p:cNvPr id="368958" name="Rectangle 318"/>
                  <p:cNvSpPr>
                    <a:spLocks noChangeArrowheads="1"/>
                  </p:cNvSpPr>
                  <p:nvPr/>
                </p:nvSpPr>
                <p:spPr bwMode="auto">
                  <a:xfrm>
                    <a:off x="0" y="21116"/>
                    <a:ext cx="38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b="1">
                        <a:solidFill>
                          <a:srgbClr val="000000"/>
                        </a:solidFill>
                        <a:latin typeface="Times New Roman" pitchFamily="18" charset="0"/>
                      </a:rPr>
                      <a:t>Total électricité</a:t>
                    </a:r>
                    <a:endParaRPr lang="fr-FR" sz="2400">
                      <a:solidFill>
                        <a:srgbClr val="000000"/>
                      </a:solidFill>
                      <a:latin typeface="Times New Roman" pitchFamily="18" charset="0"/>
                    </a:endParaRPr>
                  </a:p>
                </p:txBody>
              </p:sp>
              <p:sp>
                <p:nvSpPr>
                  <p:cNvPr id="368959" name="Rectangle 319"/>
                  <p:cNvSpPr>
                    <a:spLocks noChangeArrowheads="1"/>
                  </p:cNvSpPr>
                  <p:nvPr/>
                </p:nvSpPr>
                <p:spPr bwMode="auto">
                  <a:xfrm>
                    <a:off x="3842" y="21116"/>
                    <a:ext cx="9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pPr algn="r" fontAlgn="base">
                      <a:spcBef>
                        <a:spcPct val="0"/>
                      </a:spcBef>
                      <a:spcAft>
                        <a:spcPct val="0"/>
                      </a:spcAft>
                    </a:pPr>
                    <a:r>
                      <a:rPr lang="fr-FR" sz="2400" b="1">
                        <a:solidFill>
                          <a:srgbClr val="000000"/>
                        </a:solidFill>
                        <a:latin typeface="Times New Roman" pitchFamily="18" charset="0"/>
                      </a:rPr>
                      <a:t>771</a:t>
                    </a:r>
                    <a:endParaRPr lang="fr-FR" sz="2400">
                      <a:solidFill>
                        <a:srgbClr val="000000"/>
                      </a:solidFill>
                      <a:latin typeface="Times New Roman" pitchFamily="18" charset="0"/>
                    </a:endParaRPr>
                  </a:p>
                </p:txBody>
              </p:sp>
              <p:sp>
                <p:nvSpPr>
                  <p:cNvPr id="368960" name="Rectangle 320"/>
                  <p:cNvSpPr>
                    <a:spLocks noChangeArrowheads="1"/>
                  </p:cNvSpPr>
                  <p:nvPr/>
                </p:nvSpPr>
                <p:spPr bwMode="auto">
                  <a:xfrm>
                    <a:off x="4777" y="21116"/>
                    <a:ext cx="9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pPr algn="r" fontAlgn="base">
                      <a:spcBef>
                        <a:spcPct val="0"/>
                      </a:spcBef>
                      <a:spcAft>
                        <a:spcPct val="0"/>
                      </a:spcAft>
                    </a:pPr>
                    <a:r>
                      <a:rPr lang="fr-FR" sz="2400" b="1">
                        <a:solidFill>
                          <a:srgbClr val="000000"/>
                        </a:solidFill>
                        <a:latin typeface="Times New Roman" pitchFamily="18" charset="0"/>
                      </a:rPr>
                      <a:t>82</a:t>
                    </a:r>
                    <a:endParaRPr lang="fr-FR" sz="2400">
                      <a:solidFill>
                        <a:srgbClr val="000000"/>
                      </a:solidFill>
                      <a:latin typeface="Times New Roman" pitchFamily="18" charset="0"/>
                    </a:endParaRPr>
                  </a:p>
                </p:txBody>
              </p:sp>
              <p:sp>
                <p:nvSpPr>
                  <p:cNvPr id="368961" name="Rectangle 321"/>
                  <p:cNvSpPr>
                    <a:spLocks noChangeArrowheads="1"/>
                  </p:cNvSpPr>
                  <p:nvPr/>
                </p:nvSpPr>
                <p:spPr bwMode="auto">
                  <a:xfrm>
                    <a:off x="5714" y="21116"/>
                    <a:ext cx="96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pPr algn="r" fontAlgn="base">
                      <a:spcBef>
                        <a:spcPct val="0"/>
                      </a:spcBef>
                      <a:spcAft>
                        <a:spcPct val="0"/>
                      </a:spcAft>
                    </a:pPr>
                    <a:r>
                      <a:rPr lang="fr-FR" sz="2400" b="1">
                        <a:solidFill>
                          <a:srgbClr val="000000"/>
                        </a:solidFill>
                        <a:latin typeface="Times New Roman" pitchFamily="18" charset="0"/>
                      </a:rPr>
                      <a:t>9</a:t>
                    </a:r>
                    <a:endParaRPr lang="fr-FR" sz="2400">
                      <a:solidFill>
                        <a:srgbClr val="000000"/>
                      </a:solidFill>
                      <a:latin typeface="Times New Roman" pitchFamily="18" charset="0"/>
                    </a:endParaRPr>
                  </a:p>
                </p:txBody>
              </p:sp>
            </p:grpSp>
            <p:grpSp>
              <p:nvGrpSpPr>
                <p:cNvPr id="368971" name="Group 331"/>
                <p:cNvGrpSpPr>
                  <a:grpSpLocks/>
                </p:cNvGrpSpPr>
                <p:nvPr/>
              </p:nvGrpSpPr>
              <p:grpSpPr bwMode="auto">
                <a:xfrm>
                  <a:off x="0" y="21404"/>
                  <a:ext cx="6489" cy="1438"/>
                  <a:chOff x="0" y="21404"/>
                  <a:chExt cx="6489" cy="1438"/>
                </a:xfrm>
              </p:grpSpPr>
              <p:sp>
                <p:nvSpPr>
                  <p:cNvPr id="368963" name="Rectangle 323"/>
                  <p:cNvSpPr>
                    <a:spLocks noChangeArrowheads="1" noTextEdit="1"/>
                  </p:cNvSpPr>
                  <p:nvPr/>
                </p:nvSpPr>
                <p:spPr bwMode="auto">
                  <a:xfrm>
                    <a:off x="0" y="22007"/>
                    <a:ext cx="249"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fr-FR">
                      <a:solidFill>
                        <a:srgbClr val="000000"/>
                      </a:solidFill>
                    </a:endParaRPr>
                  </a:p>
                </p:txBody>
              </p:sp>
              <p:sp>
                <p:nvSpPr>
                  <p:cNvPr id="368964" name="Rectangle 324"/>
                  <p:cNvSpPr>
                    <a:spLocks noChangeArrowheads="1"/>
                  </p:cNvSpPr>
                  <p:nvPr/>
                </p:nvSpPr>
                <p:spPr bwMode="auto">
                  <a:xfrm>
                    <a:off x="249" y="21404"/>
                    <a:ext cx="6240" cy="1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  </a:t>
                    </a:r>
                    <a:r>
                      <a:rPr lang="fr-FR" sz="200">
                        <a:solidFill>
                          <a:srgbClr val="000000"/>
                        </a:solidFill>
                        <a:latin typeface="Times New Roman" pitchFamily="18" charset="0"/>
                      </a:rPr>
                      <a:t> </a:t>
                    </a:r>
                    <a:r>
                      <a:rPr lang="fr-FR" sz="2400">
                        <a:solidFill>
                          <a:srgbClr val="000000"/>
                        </a:solidFill>
                        <a:latin typeface="Times New Roman" pitchFamily="18" charset="0"/>
                      </a:rPr>
                      <a:t>un mode opératoire inapproprié ou dangereux,</a:t>
                    </a:r>
                    <a:br>
                      <a:rPr lang="fr-FR" sz="2400">
                        <a:solidFill>
                          <a:srgbClr val="000000"/>
                        </a:solidFill>
                        <a:latin typeface="Times New Roman" pitchFamily="18" charset="0"/>
                      </a:rPr>
                    </a:br>
                    <a:r>
                      <a:rPr lang="fr-FR" sz="2400">
                        <a:solidFill>
                          <a:srgbClr val="000000"/>
                        </a:solidFill>
                        <a:latin typeface="Times New Roman" pitchFamily="18" charset="0"/>
                      </a:rPr>
                      <a:t>  </a:t>
                    </a:r>
                    <a:r>
                      <a:rPr lang="fr-FR" sz="200">
                        <a:solidFill>
                          <a:srgbClr val="000000"/>
                        </a:solidFill>
                        <a:latin typeface="Times New Roman" pitchFamily="18" charset="0"/>
                      </a:rPr>
                      <a:t> </a:t>
                    </a:r>
                    <a:r>
                      <a:rPr lang="fr-FR" sz="2400">
                        <a:solidFill>
                          <a:srgbClr val="000000"/>
                        </a:solidFill>
                        <a:latin typeface="Times New Roman" pitchFamily="18" charset="0"/>
                      </a:rPr>
                      <a:t>la méconnaissance des risques,</a:t>
                    </a:r>
                    <a:br>
                      <a:rPr lang="fr-FR" sz="2400">
                        <a:solidFill>
                          <a:srgbClr val="000000"/>
                        </a:solidFill>
                        <a:latin typeface="Times New Roman" pitchFamily="18" charset="0"/>
                      </a:rPr>
                    </a:br>
                    <a:r>
                      <a:rPr lang="fr-FR" sz="2400">
                        <a:solidFill>
                          <a:srgbClr val="000000"/>
                        </a:solidFill>
                        <a:latin typeface="Times New Roman" pitchFamily="18" charset="0"/>
                      </a:rPr>
                      <a:t>  </a:t>
                    </a:r>
                    <a:r>
                      <a:rPr lang="fr-FR" sz="200">
                        <a:solidFill>
                          <a:srgbClr val="000000"/>
                        </a:solidFill>
                        <a:latin typeface="Times New Roman" pitchFamily="18" charset="0"/>
                      </a:rPr>
                      <a:t> </a:t>
                    </a:r>
                    <a:r>
                      <a:rPr lang="fr-FR" sz="2400">
                        <a:solidFill>
                          <a:srgbClr val="000000"/>
                        </a:solidFill>
                        <a:latin typeface="Times New Roman" pitchFamily="18" charset="0"/>
                      </a:rPr>
                      <a:t>l’application incomplète des procédures, </a:t>
                    </a:r>
                    <a:br>
                      <a:rPr lang="fr-FR" sz="2400">
                        <a:solidFill>
                          <a:srgbClr val="000000"/>
                        </a:solidFill>
                        <a:latin typeface="Times New Roman" pitchFamily="18" charset="0"/>
                      </a:rPr>
                    </a:br>
                    <a:r>
                      <a:rPr lang="fr-FR" sz="2400">
                        <a:solidFill>
                          <a:srgbClr val="000000"/>
                        </a:solidFill>
                        <a:latin typeface="Times New Roman" pitchFamily="18" charset="0"/>
                      </a:rPr>
                      <a:t>  </a:t>
                    </a:r>
                    <a:r>
                      <a:rPr lang="fr-FR" sz="200">
                        <a:solidFill>
                          <a:srgbClr val="000000"/>
                        </a:solidFill>
                        <a:latin typeface="Times New Roman" pitchFamily="18" charset="0"/>
                      </a:rPr>
                      <a:t> </a:t>
                    </a:r>
                    <a:r>
                      <a:rPr lang="fr-FR" sz="2400">
                        <a:solidFill>
                          <a:srgbClr val="000000"/>
                        </a:solidFill>
                        <a:latin typeface="Times New Roman" pitchFamily="18" charset="0"/>
                      </a:rPr>
                      <a:t>une formation insuffisante, </a:t>
                    </a:r>
                    <a:br>
                      <a:rPr lang="fr-FR" sz="2400">
                        <a:solidFill>
                          <a:srgbClr val="000000"/>
                        </a:solidFill>
                        <a:latin typeface="Times New Roman" pitchFamily="18" charset="0"/>
                      </a:rPr>
                    </a:br>
                    <a:r>
                      <a:rPr lang="fr-FR" sz="2400">
                        <a:solidFill>
                          <a:srgbClr val="000000"/>
                        </a:solidFill>
                        <a:latin typeface="Times New Roman" pitchFamily="18" charset="0"/>
                      </a:rPr>
                      <a:t>  </a:t>
                    </a:r>
                    <a:r>
                      <a:rPr lang="fr-FR" sz="200">
                        <a:solidFill>
                          <a:srgbClr val="000000"/>
                        </a:solidFill>
                        <a:latin typeface="Times New Roman" pitchFamily="18" charset="0"/>
                      </a:rPr>
                      <a:t> </a:t>
                    </a:r>
                    <a:r>
                      <a:rPr lang="fr-FR" sz="2400">
                        <a:solidFill>
                          <a:srgbClr val="000000"/>
                        </a:solidFill>
                        <a:latin typeface="Times New Roman" pitchFamily="18" charset="0"/>
                      </a:rPr>
                      <a:t>l’état du matériel,</a:t>
                    </a:r>
                    <a:br>
                      <a:rPr lang="fr-FR" sz="2400">
                        <a:solidFill>
                          <a:srgbClr val="000000"/>
                        </a:solidFill>
                        <a:latin typeface="Times New Roman" pitchFamily="18" charset="0"/>
                      </a:rPr>
                    </a:br>
                    <a:r>
                      <a:rPr lang="fr-FR" sz="2400">
                        <a:solidFill>
                          <a:srgbClr val="000000"/>
                        </a:solidFill>
                        <a:latin typeface="Times New Roman" pitchFamily="18" charset="0"/>
                      </a:rPr>
                      <a:t>  </a:t>
                    </a:r>
                    <a:r>
                      <a:rPr lang="fr-FR" sz="200">
                        <a:solidFill>
                          <a:srgbClr val="000000"/>
                        </a:solidFill>
                        <a:latin typeface="Times New Roman" pitchFamily="18" charset="0"/>
                      </a:rPr>
                      <a:t> </a:t>
                    </a:r>
                    <a:r>
                      <a:rPr lang="fr-FR" sz="2400">
                        <a:solidFill>
                          <a:srgbClr val="000000"/>
                        </a:solidFill>
                        <a:latin typeface="Times New Roman" pitchFamily="18" charset="0"/>
                      </a:rPr>
                      <a:t>l’état du sol. </a:t>
                    </a:r>
                  </a:p>
                </p:txBody>
              </p:sp>
            </p:grpSp>
            <p:grpSp>
              <p:nvGrpSpPr>
                <p:cNvPr id="368979" name="Group 339"/>
                <p:cNvGrpSpPr>
                  <a:grpSpLocks/>
                </p:cNvGrpSpPr>
                <p:nvPr/>
              </p:nvGrpSpPr>
              <p:grpSpPr bwMode="auto">
                <a:xfrm>
                  <a:off x="0" y="22842"/>
                  <a:ext cx="6239" cy="2362"/>
                  <a:chOff x="0" y="22842"/>
                  <a:chExt cx="6239" cy="2362"/>
                </a:xfrm>
              </p:grpSpPr>
              <p:sp>
                <p:nvSpPr>
                  <p:cNvPr id="368972" name="Rectangle 332"/>
                  <p:cNvSpPr>
                    <a:spLocks noChangeArrowheads="1"/>
                  </p:cNvSpPr>
                  <p:nvPr/>
                </p:nvSpPr>
                <p:spPr bwMode="auto">
                  <a:xfrm>
                    <a:off x="0" y="22842"/>
                    <a:ext cx="561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endParaRPr lang="fr-FR">
                      <a:solidFill>
                        <a:srgbClr val="000000"/>
                      </a:solidFill>
                    </a:endParaRPr>
                  </a:p>
                </p:txBody>
              </p:sp>
              <p:grpSp>
                <p:nvGrpSpPr>
                  <p:cNvPr id="368978" name="Group 338"/>
                  <p:cNvGrpSpPr>
                    <a:grpSpLocks/>
                  </p:cNvGrpSpPr>
                  <p:nvPr/>
                </p:nvGrpSpPr>
                <p:grpSpPr bwMode="auto">
                  <a:xfrm>
                    <a:off x="0" y="22842"/>
                    <a:ext cx="6239" cy="2362"/>
                    <a:chOff x="0" y="22842"/>
                    <a:chExt cx="6239" cy="2362"/>
                  </a:xfrm>
                </p:grpSpPr>
                <p:sp>
                  <p:nvSpPr>
                    <p:cNvPr id="368974" name="Rectangle 334"/>
                    <p:cNvSpPr>
                      <a:spLocks noChangeArrowheads="1"/>
                    </p:cNvSpPr>
                    <p:nvPr/>
                  </p:nvSpPr>
                  <p:spPr bwMode="auto">
                    <a:xfrm>
                      <a:off x="0" y="22842"/>
                      <a:ext cx="4328" cy="2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Les triangles de sévérité mettent en lumière la particulière gravité du risque électrique. </a:t>
                      </a:r>
                      <a:br>
                        <a:rPr lang="fr-FR" sz="2400">
                          <a:solidFill>
                            <a:srgbClr val="000000"/>
                          </a:solidFill>
                          <a:latin typeface="Times New Roman" pitchFamily="18" charset="0"/>
                        </a:rPr>
                      </a:br>
                      <a:r>
                        <a:rPr lang="fr-FR" sz="2400">
                          <a:solidFill>
                            <a:srgbClr val="000000"/>
                          </a:solidFill>
                          <a:latin typeface="Times New Roman" pitchFamily="18" charset="0"/>
                        </a:rPr>
                        <a:t/>
                      </a:r>
                      <a:br>
                        <a:rPr lang="fr-FR" sz="2400">
                          <a:solidFill>
                            <a:srgbClr val="000000"/>
                          </a:solidFill>
                          <a:latin typeface="Times New Roman" pitchFamily="18" charset="0"/>
                        </a:rPr>
                      </a:br>
                      <a:r>
                        <a:rPr lang="fr-FR" sz="2400">
                          <a:solidFill>
                            <a:srgbClr val="000000"/>
                          </a:solidFill>
                          <a:latin typeface="Times New Roman" pitchFamily="18" charset="0"/>
                        </a:rPr>
                        <a:t>Les accidents d’origine électrique sont 15 fois plus souvent mortels que les accidents ordinaires. </a:t>
                      </a:r>
                    </a:p>
                  </p:txBody>
                </p:sp>
                <p:sp>
                  <p:nvSpPr>
                    <p:cNvPr id="368975" name="Rectangle 335"/>
                    <p:cNvSpPr>
                      <a:spLocks noChangeArrowheads="1" noTextEdit="1"/>
                    </p:cNvSpPr>
                    <p:nvPr/>
                  </p:nvSpPr>
                  <p:spPr bwMode="auto">
                    <a:xfrm>
                      <a:off x="4328" y="23907"/>
                      <a:ext cx="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fr-FR">
                        <a:solidFill>
                          <a:srgbClr val="000000"/>
                        </a:solidFill>
                      </a:endParaRPr>
                    </a:p>
                  </p:txBody>
                </p:sp>
                <p:sp>
                  <p:nvSpPr>
                    <p:cNvPr id="368976" name="Rectangle 336"/>
                    <p:cNvSpPr>
                      <a:spLocks noChangeArrowheads="1"/>
                    </p:cNvSpPr>
                    <p:nvPr/>
                  </p:nvSpPr>
                  <p:spPr bwMode="auto">
                    <a:xfrm>
                      <a:off x="4328" y="22842"/>
                      <a:ext cx="1911" cy="2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r>
                        <a:rPr lang="fr-FR" sz="2400">
                          <a:solidFill>
                            <a:srgbClr val="000000"/>
                          </a:solidFill>
                          <a:latin typeface="Times New Roman" pitchFamily="18" charset="0"/>
                        </a:rPr>
                        <a:t>  </a:t>
                      </a:r>
                      <a:r>
                        <a:rPr lang="fr-FR" sz="21600">
                          <a:solidFill>
                            <a:srgbClr val="000000"/>
                          </a:solidFill>
                          <a:latin typeface="Times New Roman" pitchFamily="18" charset="0"/>
                        </a:rPr>
                        <a:t> </a:t>
                      </a:r>
                      <a:r>
                        <a:rPr lang="fr-FR" sz="2400">
                          <a:solidFill>
                            <a:srgbClr val="000000"/>
                          </a:solidFill>
                          <a:latin typeface="Times New Roman" pitchFamily="18" charset="0"/>
                        </a:rPr>
                        <a:t>                                            </a:t>
                      </a:r>
                    </a:p>
                  </p:txBody>
                </p:sp>
              </p:grpSp>
            </p:grpSp>
          </p:grpSp>
        </p:grpSp>
        <p:sp>
          <p:nvSpPr>
            <p:cNvPr id="368982" name="Rectangle 342"/>
            <p:cNvSpPr>
              <a:spLocks noChangeArrowheads="1"/>
            </p:cNvSpPr>
            <p:nvPr/>
          </p:nvSpPr>
          <p:spPr bwMode="auto">
            <a:xfrm>
              <a:off x="0" y="11792"/>
              <a:ext cx="980"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fontAlgn="base">
                <a:spcBef>
                  <a:spcPct val="0"/>
                </a:spcBef>
                <a:spcAft>
                  <a:spcPct val="0"/>
                </a:spcAft>
              </a:pPr>
              <a:r>
                <a:rPr lang="fr-FR" sz="2400">
                  <a:solidFill>
                    <a:srgbClr val="000000"/>
                  </a:solidFill>
                  <a:latin typeface="Times New Roman" pitchFamily="18" charset="0"/>
                  <a:hlinkClick r:id="rId15"/>
                </a:rPr>
                <a:t>  </a:t>
              </a:r>
              <a:r>
                <a:rPr lang="fr-FR" sz="2000">
                  <a:solidFill>
                    <a:srgbClr val="000000"/>
                  </a:solidFill>
                  <a:latin typeface="Times New Roman" pitchFamily="18" charset="0"/>
                </a:rPr>
                <a:t> </a:t>
              </a:r>
              <a:r>
                <a:rPr lang="fr-FR" sz="2400">
                  <a:solidFill>
                    <a:srgbClr val="000000"/>
                  </a:solidFill>
                  <a:latin typeface="Times New Roman" pitchFamily="18" charset="0"/>
                </a:rPr>
                <a:t>               </a:t>
              </a:r>
            </a:p>
          </p:txBody>
        </p:sp>
      </p:grpSp>
      <p:pic>
        <p:nvPicPr>
          <p:cNvPr id="127922" name="Picture 946" descr="trans"/>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980843" y="-66074925"/>
            <a:ext cx="52754" cy="125412"/>
          </a:xfrm>
          <a:prstGeom prst="rect">
            <a:avLst/>
          </a:prstGeom>
          <a:noFill/>
          <a:extLst>
            <a:ext uri="{909E8E84-426E-40DD-AFC4-6F175D3DCCD1}">
              <a14:hiddenFill xmlns:a14="http://schemas.microsoft.com/office/drawing/2010/main">
                <a:solidFill>
                  <a:srgbClr val="FFFFFF"/>
                </a:solidFill>
              </a14:hiddenFill>
            </a:ext>
          </a:extLst>
        </p:spPr>
      </p:pic>
      <p:pic>
        <p:nvPicPr>
          <p:cNvPr id="127925" name="Picture 949" descr="fonction_imprimer">
            <a:hlinkClick r:id="rId2"/>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278673" y="-66347975"/>
            <a:ext cx="1592874" cy="239712"/>
          </a:xfrm>
          <a:prstGeom prst="rect">
            <a:avLst/>
          </a:prstGeom>
          <a:noFill/>
          <a:extLst>
            <a:ext uri="{909E8E84-426E-40DD-AFC4-6F175D3DCCD1}">
              <a14:hiddenFill xmlns:a14="http://schemas.microsoft.com/office/drawing/2010/main">
                <a:solidFill>
                  <a:srgbClr val="FFFFFF"/>
                </a:solidFill>
              </a14:hiddenFill>
            </a:ext>
          </a:extLst>
        </p:spPr>
      </p:pic>
      <p:pic>
        <p:nvPicPr>
          <p:cNvPr id="127926" name="Picture 950" descr="fonction_envoyer">
            <a:hlinkClick r:id="rId3"/>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278673" y="-65617725"/>
            <a:ext cx="1592874" cy="228600"/>
          </a:xfrm>
          <a:prstGeom prst="rect">
            <a:avLst/>
          </a:prstGeom>
          <a:noFill/>
          <a:extLst>
            <a:ext uri="{909E8E84-426E-40DD-AFC4-6F175D3DCCD1}">
              <a14:hiddenFill xmlns:a14="http://schemas.microsoft.com/office/drawing/2010/main">
                <a:solidFill>
                  <a:srgbClr val="FFFFFF"/>
                </a:solidFill>
              </a14:hiddenFill>
            </a:ext>
          </a:extLst>
        </p:spPr>
      </p:pic>
      <p:pic>
        <p:nvPicPr>
          <p:cNvPr id="127927" name="Picture 951" descr="fonction_contacter">
            <a:hlinkClick r:id="rId4"/>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278673" y="-64887475"/>
            <a:ext cx="1592874" cy="228600"/>
          </a:xfrm>
          <a:prstGeom prst="rect">
            <a:avLst/>
          </a:prstGeom>
          <a:noFill/>
          <a:extLst>
            <a:ext uri="{909E8E84-426E-40DD-AFC4-6F175D3DCCD1}">
              <a14:hiddenFill xmlns:a14="http://schemas.microsoft.com/office/drawing/2010/main">
                <a:solidFill>
                  <a:srgbClr val="FFFFFF"/>
                </a:solidFill>
              </a14:hiddenFill>
            </a:ext>
          </a:extLst>
        </p:spPr>
      </p:pic>
      <p:pic>
        <p:nvPicPr>
          <p:cNvPr id="127931" name="Picture 955" descr="risqElec1"/>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980843" y="-58877200"/>
            <a:ext cx="1582615" cy="1177925"/>
          </a:xfrm>
          <a:prstGeom prst="rect">
            <a:avLst/>
          </a:prstGeom>
          <a:noFill/>
          <a:extLst>
            <a:ext uri="{909E8E84-426E-40DD-AFC4-6F175D3DCCD1}">
              <a14:hiddenFill xmlns:a14="http://schemas.microsoft.com/office/drawing/2010/main">
                <a:solidFill>
                  <a:srgbClr val="FFFFFF"/>
                </a:solidFill>
              </a14:hiddenFill>
            </a:ext>
          </a:extLst>
        </p:spPr>
      </p:pic>
      <p:pic>
        <p:nvPicPr>
          <p:cNvPr id="127933" name="Picture 957" descr="trans"/>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508131" y="-58313638"/>
            <a:ext cx="52754" cy="125413"/>
          </a:xfrm>
          <a:prstGeom prst="rect">
            <a:avLst/>
          </a:prstGeom>
          <a:noFill/>
          <a:extLst>
            <a:ext uri="{909E8E84-426E-40DD-AFC4-6F175D3DCCD1}">
              <a14:hiddenFill xmlns:a14="http://schemas.microsoft.com/office/drawing/2010/main">
                <a:solidFill>
                  <a:srgbClr val="FFFFFF"/>
                </a:solidFill>
              </a14:hiddenFill>
            </a:ext>
          </a:extLst>
        </p:spPr>
      </p:pic>
      <p:pic>
        <p:nvPicPr>
          <p:cNvPr id="127949" name="Picture 973" descr="pucepleineor">
            <a:hlinkClick r:id="rId15"/>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980842" y="-49637950"/>
            <a:ext cx="190500" cy="103187"/>
          </a:xfrm>
          <a:prstGeom prst="rect">
            <a:avLst/>
          </a:prstGeom>
          <a:noFill/>
          <a:extLst>
            <a:ext uri="{909E8E84-426E-40DD-AFC4-6F175D3DCCD1}">
              <a14:hiddenFill xmlns:a14="http://schemas.microsoft.com/office/drawing/2010/main">
                <a:solidFill>
                  <a:srgbClr val="FFFFFF"/>
                </a:solidFill>
              </a14:hiddenFill>
            </a:ext>
          </a:extLst>
        </p:spPr>
      </p:pic>
      <p:pic>
        <p:nvPicPr>
          <p:cNvPr id="127953" name="Picture 977" descr="pucevideo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590800" y="-47355125"/>
            <a:ext cx="115765" cy="79375"/>
          </a:xfrm>
          <a:prstGeom prst="rect">
            <a:avLst/>
          </a:prstGeom>
          <a:noFill/>
          <a:extLst>
            <a:ext uri="{909E8E84-426E-40DD-AFC4-6F175D3DCCD1}">
              <a14:hiddenFill xmlns:a14="http://schemas.microsoft.com/office/drawing/2010/main">
                <a:solidFill>
                  <a:srgbClr val="FFFFFF"/>
                </a:solidFill>
              </a14:hiddenFill>
            </a:ext>
          </a:extLst>
        </p:spPr>
      </p:pic>
      <p:pic>
        <p:nvPicPr>
          <p:cNvPr id="368832" name="Picture 192" descr="pucevideo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590800" y="-44069000"/>
            <a:ext cx="115765" cy="79375"/>
          </a:xfrm>
          <a:prstGeom prst="rect">
            <a:avLst/>
          </a:prstGeom>
          <a:noFill/>
          <a:extLst>
            <a:ext uri="{909E8E84-426E-40DD-AFC4-6F175D3DCCD1}">
              <a14:hiddenFill xmlns:a14="http://schemas.microsoft.com/office/drawing/2010/main">
                <a:solidFill>
                  <a:srgbClr val="FFFFFF"/>
                </a:solidFill>
              </a14:hiddenFill>
            </a:ext>
          </a:extLst>
        </p:spPr>
      </p:pic>
      <p:pic>
        <p:nvPicPr>
          <p:cNvPr id="368896" name="Picture 256" descr="pucevideo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590800" y="-41513125"/>
            <a:ext cx="115765" cy="79375"/>
          </a:xfrm>
          <a:prstGeom prst="rect">
            <a:avLst/>
          </a:prstGeom>
          <a:noFill/>
          <a:extLst>
            <a:ext uri="{909E8E84-426E-40DD-AFC4-6F175D3DCCD1}">
              <a14:hiddenFill xmlns:a14="http://schemas.microsoft.com/office/drawing/2010/main">
                <a:solidFill>
                  <a:srgbClr val="FFFFFF"/>
                </a:solidFill>
              </a14:hiddenFill>
            </a:ext>
          </a:extLst>
        </p:spPr>
      </p:pic>
      <p:pic>
        <p:nvPicPr>
          <p:cNvPr id="368965" name="Picture 325" descr="liorangecarr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225920" y="-32553275"/>
            <a:ext cx="42497" cy="46037"/>
          </a:xfrm>
          <a:prstGeom prst="rect">
            <a:avLst/>
          </a:prstGeom>
          <a:noFill/>
          <a:extLst>
            <a:ext uri="{909E8E84-426E-40DD-AFC4-6F175D3DCCD1}">
              <a14:hiddenFill xmlns:a14="http://schemas.microsoft.com/office/drawing/2010/main">
                <a:solidFill>
                  <a:srgbClr val="FFFFFF"/>
                </a:solidFill>
              </a14:hiddenFill>
            </a:ext>
          </a:extLst>
        </p:spPr>
      </p:pic>
      <p:pic>
        <p:nvPicPr>
          <p:cNvPr id="368966" name="Picture 326" descr="liorangecarr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225920" y="-32188150"/>
            <a:ext cx="42497" cy="46037"/>
          </a:xfrm>
          <a:prstGeom prst="rect">
            <a:avLst/>
          </a:prstGeom>
          <a:noFill/>
          <a:extLst>
            <a:ext uri="{909E8E84-426E-40DD-AFC4-6F175D3DCCD1}">
              <a14:hiddenFill xmlns:a14="http://schemas.microsoft.com/office/drawing/2010/main">
                <a:solidFill>
                  <a:srgbClr val="FFFFFF"/>
                </a:solidFill>
              </a14:hiddenFill>
            </a:ext>
          </a:extLst>
        </p:spPr>
      </p:pic>
      <p:pic>
        <p:nvPicPr>
          <p:cNvPr id="368967" name="Picture 327" descr="liorangecarr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225920" y="-31823025"/>
            <a:ext cx="42497" cy="46037"/>
          </a:xfrm>
          <a:prstGeom prst="rect">
            <a:avLst/>
          </a:prstGeom>
          <a:noFill/>
          <a:extLst>
            <a:ext uri="{909E8E84-426E-40DD-AFC4-6F175D3DCCD1}">
              <a14:hiddenFill xmlns:a14="http://schemas.microsoft.com/office/drawing/2010/main">
                <a:solidFill>
                  <a:srgbClr val="FFFFFF"/>
                </a:solidFill>
              </a14:hiddenFill>
            </a:ext>
          </a:extLst>
        </p:spPr>
      </p:pic>
      <p:pic>
        <p:nvPicPr>
          <p:cNvPr id="368968" name="Picture 328" descr="liorangecarr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225920" y="-31457899"/>
            <a:ext cx="42497" cy="46037"/>
          </a:xfrm>
          <a:prstGeom prst="rect">
            <a:avLst/>
          </a:prstGeom>
          <a:noFill/>
          <a:extLst>
            <a:ext uri="{909E8E84-426E-40DD-AFC4-6F175D3DCCD1}">
              <a14:hiddenFill xmlns:a14="http://schemas.microsoft.com/office/drawing/2010/main">
                <a:solidFill>
                  <a:srgbClr val="FFFFFF"/>
                </a:solidFill>
              </a14:hiddenFill>
            </a:ext>
          </a:extLst>
        </p:spPr>
      </p:pic>
      <p:pic>
        <p:nvPicPr>
          <p:cNvPr id="368969" name="Picture 329" descr="liorangecarr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225920" y="-31092775"/>
            <a:ext cx="42497" cy="46037"/>
          </a:xfrm>
          <a:prstGeom prst="rect">
            <a:avLst/>
          </a:prstGeom>
          <a:noFill/>
          <a:extLst>
            <a:ext uri="{909E8E84-426E-40DD-AFC4-6F175D3DCCD1}">
              <a14:hiddenFill xmlns:a14="http://schemas.microsoft.com/office/drawing/2010/main">
                <a:solidFill>
                  <a:srgbClr val="FFFFFF"/>
                </a:solidFill>
              </a14:hiddenFill>
            </a:ext>
          </a:extLst>
        </p:spPr>
      </p:pic>
      <p:pic>
        <p:nvPicPr>
          <p:cNvPr id="368970" name="Picture 330" descr="liorangecarr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225920" y="-30727650"/>
            <a:ext cx="42497" cy="46037"/>
          </a:xfrm>
          <a:prstGeom prst="rect">
            <a:avLst/>
          </a:prstGeom>
          <a:noFill/>
          <a:extLst>
            <a:ext uri="{909E8E84-426E-40DD-AFC4-6F175D3DCCD1}">
              <a14:hiddenFill xmlns:a14="http://schemas.microsoft.com/office/drawing/2010/main">
                <a:solidFill>
                  <a:srgbClr val="FFFFFF"/>
                </a:solidFill>
              </a14:hiddenFill>
            </a:ext>
          </a:extLst>
        </p:spPr>
      </p:pic>
      <p:pic>
        <p:nvPicPr>
          <p:cNvPr id="368977" name="Picture 337" descr="triangl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751385" y="-30270450"/>
            <a:ext cx="3165231" cy="3429000"/>
          </a:xfrm>
          <a:prstGeom prst="rect">
            <a:avLst/>
          </a:prstGeom>
          <a:noFill/>
          <a:extLst>
            <a:ext uri="{909E8E84-426E-40DD-AFC4-6F175D3DCCD1}">
              <a14:hiddenFill xmlns:a14="http://schemas.microsoft.com/office/drawing/2010/main">
                <a:solidFill>
                  <a:srgbClr val="FFFFFF"/>
                </a:solidFill>
              </a14:hiddenFill>
            </a:ext>
          </a:extLst>
        </p:spPr>
      </p:pic>
      <p:pic>
        <p:nvPicPr>
          <p:cNvPr id="368983" name="Picture 343" descr="retoursommaire">
            <a:hlinkClick r:id="rId15"/>
          </p:cNvPr>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4969119" y="-47355125"/>
            <a:ext cx="1192823" cy="320675"/>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p:cNvSpPr>
            <a:spLocks noGrp="1"/>
          </p:cNvSpPr>
          <p:nvPr>
            <p:ph type="title"/>
          </p:nvPr>
        </p:nvSpPr>
        <p:spPr>
          <a:xfrm>
            <a:off x="0" y="71414"/>
            <a:ext cx="9144000" cy="105412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fr-FR" dirty="0"/>
              <a:t>Accidents d'origine électriques ayant occasionnés </a:t>
            </a:r>
            <a:r>
              <a:rPr lang="fr-FR" dirty="0" smtClean="0"/>
              <a:t>des </a:t>
            </a:r>
            <a:r>
              <a:rPr lang="fr-FR" dirty="0"/>
              <a:t>arrêts de travail</a:t>
            </a:r>
          </a:p>
        </p:txBody>
      </p:sp>
      <p:graphicFrame>
        <p:nvGraphicFramePr>
          <p:cNvPr id="858" name="Graphique 857"/>
          <p:cNvGraphicFramePr>
            <a:graphicFrameLocks/>
          </p:cNvGraphicFramePr>
          <p:nvPr>
            <p:extLst>
              <p:ext uri="{D42A27DB-BD31-4B8C-83A1-F6EECF244321}">
                <p14:modId xmlns:p14="http://schemas.microsoft.com/office/powerpoint/2010/main" val="2405705623"/>
              </p:ext>
            </p:extLst>
          </p:nvPr>
        </p:nvGraphicFramePr>
        <p:xfrm>
          <a:off x="350227" y="1412776"/>
          <a:ext cx="8472853" cy="5324574"/>
        </p:xfrm>
        <a:graphic>
          <a:graphicData uri="http://schemas.openxmlformats.org/drawingml/2006/chart">
            <c:chart xmlns:c="http://schemas.openxmlformats.org/drawingml/2006/chart" xmlns:r="http://schemas.openxmlformats.org/officeDocument/2006/relationships" r:id="rId26"/>
          </a:graphicData>
        </a:graphic>
      </p:graphicFrame>
    </p:spTree>
    <p:extLst>
      <p:ext uri="{BB962C8B-B14F-4D97-AF65-F5344CB8AC3E}">
        <p14:creationId xmlns:p14="http://schemas.microsoft.com/office/powerpoint/2010/main" val="7185560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0" y="71438"/>
            <a:ext cx="9144000" cy="10541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fr-FR" dirty="0"/>
              <a:t>Accidents d'origine électrique ayant occasionnés </a:t>
            </a:r>
            <a:r>
              <a:rPr lang="fr-FR" dirty="0" smtClean="0"/>
              <a:t>une </a:t>
            </a:r>
            <a:r>
              <a:rPr lang="fr-FR" dirty="0"/>
              <a:t>invalidité permanente</a:t>
            </a:r>
          </a:p>
        </p:txBody>
      </p:sp>
      <p:graphicFrame>
        <p:nvGraphicFramePr>
          <p:cNvPr id="5" name="Graphique 4"/>
          <p:cNvGraphicFramePr>
            <a:graphicFrameLocks/>
          </p:cNvGraphicFramePr>
          <p:nvPr>
            <p:extLst>
              <p:ext uri="{D42A27DB-BD31-4B8C-83A1-F6EECF244321}">
                <p14:modId xmlns:p14="http://schemas.microsoft.com/office/powerpoint/2010/main" val="2455904663"/>
              </p:ext>
            </p:extLst>
          </p:nvPr>
        </p:nvGraphicFramePr>
        <p:xfrm>
          <a:off x="5354" y="1628800"/>
          <a:ext cx="9051638" cy="47339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494048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fr-FR" dirty="0"/>
              <a:t>Décès d'origine électrique</a:t>
            </a:r>
          </a:p>
        </p:txBody>
      </p:sp>
      <p:graphicFrame>
        <p:nvGraphicFramePr>
          <p:cNvPr id="7" name="Graphique 6"/>
          <p:cNvGraphicFramePr>
            <a:graphicFrameLocks/>
          </p:cNvGraphicFramePr>
          <p:nvPr>
            <p:extLst>
              <p:ext uri="{D42A27DB-BD31-4B8C-83A1-F6EECF244321}">
                <p14:modId xmlns:p14="http://schemas.microsoft.com/office/powerpoint/2010/main" val="2527369623"/>
              </p:ext>
            </p:extLst>
          </p:nvPr>
        </p:nvGraphicFramePr>
        <p:xfrm>
          <a:off x="467544" y="1412776"/>
          <a:ext cx="8280920" cy="50405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731810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340768"/>
            <a:ext cx="7956376" cy="4893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re 2"/>
          <p:cNvSpPr>
            <a:spLocks noGrp="1"/>
          </p:cNvSpPr>
          <p:nvPr>
            <p:ph type="title" idx="4294967295"/>
          </p:nvPr>
        </p:nvSpPr>
        <p:spPr/>
        <p:txBody>
          <a:bodyPr/>
          <a:lstStyle/>
          <a:p>
            <a:r>
              <a:rPr lang="fr-FR" dirty="0" smtClean="0"/>
              <a:t>Répartition des causes d’accidents</a:t>
            </a:r>
            <a:endParaRPr lang="fr-FR" dirty="0"/>
          </a:p>
        </p:txBody>
      </p:sp>
    </p:spTree>
    <p:extLst>
      <p:ext uri="{BB962C8B-B14F-4D97-AF65-F5344CB8AC3E}">
        <p14:creationId xmlns:p14="http://schemas.microsoft.com/office/powerpoint/2010/main" val="20792891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457200" y="1981200"/>
            <a:ext cx="9144000" cy="4114800"/>
          </a:xfrm>
          <a:prstGeom prst="rect">
            <a:avLst/>
          </a:prstGeom>
          <a:ln/>
        </p:spPr>
        <p:txBody>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3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algn="ctr">
              <a:buFont typeface="Monotype Sorts" pitchFamily="2" charset="2"/>
              <a:buNone/>
            </a:pPr>
            <a:endParaRPr lang="fr-FR" sz="3700" dirty="0" smtClean="0">
              <a:solidFill>
                <a:srgbClr val="FFB900"/>
              </a:solidFill>
            </a:endParaRPr>
          </a:p>
          <a:p>
            <a:r>
              <a:rPr lang="fr-FR" b="1" dirty="0" smtClean="0">
                <a:solidFill>
                  <a:srgbClr val="000000"/>
                </a:solidFill>
              </a:rPr>
              <a:t>712 accidents</a:t>
            </a:r>
            <a:r>
              <a:rPr lang="fr-FR" dirty="0" smtClean="0">
                <a:solidFill>
                  <a:srgbClr val="000000"/>
                </a:solidFill>
              </a:rPr>
              <a:t> sont d’origine électrique </a:t>
            </a:r>
          </a:p>
          <a:p>
            <a:r>
              <a:rPr lang="fr-FR" b="1" dirty="0" smtClean="0">
                <a:solidFill>
                  <a:srgbClr val="000000"/>
                </a:solidFill>
              </a:rPr>
              <a:t>67</a:t>
            </a:r>
            <a:r>
              <a:rPr lang="fr-FR" dirty="0" smtClean="0">
                <a:solidFill>
                  <a:srgbClr val="000000"/>
                </a:solidFill>
              </a:rPr>
              <a:t> accidents ont causé une </a:t>
            </a:r>
            <a:r>
              <a:rPr lang="fr-FR" b="1" dirty="0" smtClean="0">
                <a:solidFill>
                  <a:srgbClr val="000000"/>
                </a:solidFill>
              </a:rPr>
              <a:t>invalidité permanente</a:t>
            </a:r>
            <a:endParaRPr lang="fr-FR" dirty="0" smtClean="0">
              <a:solidFill>
                <a:srgbClr val="000000"/>
              </a:solidFill>
            </a:endParaRPr>
          </a:p>
          <a:p>
            <a:r>
              <a:rPr lang="fr-FR" b="1" dirty="0" smtClean="0">
                <a:solidFill>
                  <a:srgbClr val="000000"/>
                </a:solidFill>
              </a:rPr>
              <a:t>5</a:t>
            </a:r>
            <a:r>
              <a:rPr lang="fr-FR" dirty="0" smtClean="0">
                <a:solidFill>
                  <a:srgbClr val="000000"/>
                </a:solidFill>
              </a:rPr>
              <a:t> accidents </a:t>
            </a:r>
            <a:r>
              <a:rPr lang="fr-FR" b="1" dirty="0" smtClean="0">
                <a:solidFill>
                  <a:srgbClr val="000000"/>
                </a:solidFill>
              </a:rPr>
              <a:t>mortels</a:t>
            </a:r>
            <a:endParaRPr lang="fr-FR" dirty="0">
              <a:solidFill>
                <a:srgbClr val="000000"/>
              </a:solidFill>
            </a:endParaRPr>
          </a:p>
        </p:txBody>
      </p:sp>
      <p:sp>
        <p:nvSpPr>
          <p:cNvPr id="5" name="Titre 4"/>
          <p:cNvSpPr>
            <a:spLocks noGrp="1"/>
          </p:cNvSpPr>
          <p:nvPr>
            <p:ph type="title" idx="4294967295"/>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fr-FR" dirty="0"/>
              <a:t>En résumé pour </a:t>
            </a:r>
            <a:r>
              <a:rPr lang="fr-FR" dirty="0" smtClean="0"/>
              <a:t>2011</a:t>
            </a:r>
            <a:endParaRPr lang="fr-FR" dirty="0"/>
          </a:p>
        </p:txBody>
      </p:sp>
      <p:sp>
        <p:nvSpPr>
          <p:cNvPr id="6" name="ZoneTexte 5">
            <a:hlinkClick r:id="rId2" action="ppaction://hlinkpres?slideindex=1&amp;slidetitle="/>
          </p:cNvPr>
          <p:cNvSpPr txBox="1"/>
          <p:nvPr/>
        </p:nvSpPr>
        <p:spPr>
          <a:xfrm>
            <a:off x="7458744" y="6081198"/>
            <a:ext cx="1236236"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fr-FR" dirty="0" smtClean="0"/>
              <a:t>Sommaire</a:t>
            </a:r>
            <a:endParaRPr lang="fr-FR" dirty="0"/>
          </a:p>
        </p:txBody>
      </p:sp>
    </p:spTree>
    <p:extLst>
      <p:ext uri="{BB962C8B-B14F-4D97-AF65-F5344CB8AC3E}">
        <p14:creationId xmlns:p14="http://schemas.microsoft.com/office/powerpoint/2010/main" val="1273610470"/>
      </p:ext>
    </p:extLst>
  </p:cSld>
  <p:clrMapOvr>
    <a:masterClrMapping/>
  </p:clrMapOvr>
  <p:timing>
    <p:tnLst>
      <p:par>
        <p:cTn id="1" dur="indefinite" restart="never" nodeType="tmRoot"/>
      </p:par>
    </p:tnLst>
  </p:timing>
</p:sld>
</file>

<file path=ppt/theme/theme1.xml><?xml version="1.0" encoding="utf-8"?>
<a:theme xmlns:a="http://schemas.openxmlformats.org/drawingml/2006/main" name="Bluewave">
  <a:themeElements>
    <a:clrScheme name="Bluewave 16">
      <a:dk1>
        <a:srgbClr val="000000"/>
      </a:dk1>
      <a:lt1>
        <a:srgbClr val="FFFFFF"/>
      </a:lt1>
      <a:dk2>
        <a:srgbClr val="0066CC"/>
      </a:dk2>
      <a:lt2>
        <a:srgbClr val="808080"/>
      </a:lt2>
      <a:accent1>
        <a:srgbClr val="A7D3FF"/>
      </a:accent1>
      <a:accent2>
        <a:srgbClr val="003468"/>
      </a:accent2>
      <a:accent3>
        <a:srgbClr val="FFFFFF"/>
      </a:accent3>
      <a:accent4>
        <a:srgbClr val="000000"/>
      </a:accent4>
      <a:accent5>
        <a:srgbClr val="D0E6FF"/>
      </a:accent5>
      <a:accent6>
        <a:srgbClr val="002E5E"/>
      </a:accent6>
      <a:hlink>
        <a:srgbClr val="0066CC"/>
      </a:hlink>
      <a:folHlink>
        <a:srgbClr val="8396B7"/>
      </a:folHlink>
    </a:clrScheme>
    <a:fontScheme name="Bluewav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uewav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wav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wav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wav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wav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wav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wav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wav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wav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wav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wav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wav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wave 13">
        <a:dk1>
          <a:srgbClr val="000000"/>
        </a:dk1>
        <a:lt1>
          <a:srgbClr val="FFFFFF"/>
        </a:lt1>
        <a:dk2>
          <a:srgbClr val="FFFFFF"/>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wave 14">
        <a:dk1>
          <a:srgbClr val="000000"/>
        </a:dk1>
        <a:lt1>
          <a:srgbClr val="FFFFFF"/>
        </a:lt1>
        <a:dk2>
          <a:srgbClr val="0066CC"/>
        </a:dk2>
        <a:lt2>
          <a:srgbClr val="808080"/>
        </a:lt2>
        <a:accent1>
          <a:srgbClr val="A7D3FF"/>
        </a:accent1>
        <a:accent2>
          <a:srgbClr val="003468"/>
        </a:accent2>
        <a:accent3>
          <a:srgbClr val="FFFFFF"/>
        </a:accent3>
        <a:accent4>
          <a:srgbClr val="000000"/>
        </a:accent4>
        <a:accent5>
          <a:srgbClr val="D0E6FF"/>
        </a:accent5>
        <a:accent6>
          <a:srgbClr val="002E5E"/>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wave 15">
        <a:dk1>
          <a:srgbClr val="000000"/>
        </a:dk1>
        <a:lt1>
          <a:srgbClr val="FFFFFF"/>
        </a:lt1>
        <a:dk2>
          <a:srgbClr val="0066CC"/>
        </a:dk2>
        <a:lt2>
          <a:srgbClr val="808080"/>
        </a:lt2>
        <a:accent1>
          <a:srgbClr val="A7D3FF"/>
        </a:accent1>
        <a:accent2>
          <a:srgbClr val="003468"/>
        </a:accent2>
        <a:accent3>
          <a:srgbClr val="FFFFFF"/>
        </a:accent3>
        <a:accent4>
          <a:srgbClr val="000000"/>
        </a:accent4>
        <a:accent5>
          <a:srgbClr val="D0E6FF"/>
        </a:accent5>
        <a:accent6>
          <a:srgbClr val="002E5E"/>
        </a:accent6>
        <a:hlink>
          <a:srgbClr val="0089D8"/>
        </a:hlink>
        <a:folHlink>
          <a:srgbClr val="8396B7"/>
        </a:folHlink>
      </a:clrScheme>
      <a:clrMap bg1="lt1" tx1="dk1" bg2="lt2" tx2="dk2" accent1="accent1" accent2="accent2" accent3="accent3" accent4="accent4" accent5="accent5" accent6="accent6" hlink="hlink" folHlink="folHlink"/>
    </a:extraClrScheme>
    <a:extraClrScheme>
      <a:clrScheme name="Bluewave 16">
        <a:dk1>
          <a:srgbClr val="000000"/>
        </a:dk1>
        <a:lt1>
          <a:srgbClr val="FFFFFF"/>
        </a:lt1>
        <a:dk2>
          <a:srgbClr val="0066CC"/>
        </a:dk2>
        <a:lt2>
          <a:srgbClr val="808080"/>
        </a:lt2>
        <a:accent1>
          <a:srgbClr val="A7D3FF"/>
        </a:accent1>
        <a:accent2>
          <a:srgbClr val="003468"/>
        </a:accent2>
        <a:accent3>
          <a:srgbClr val="FFFFFF"/>
        </a:accent3>
        <a:accent4>
          <a:srgbClr val="000000"/>
        </a:accent4>
        <a:accent5>
          <a:srgbClr val="D0E6FF"/>
        </a:accent5>
        <a:accent6>
          <a:srgbClr val="002E5E"/>
        </a:accent6>
        <a:hlink>
          <a:srgbClr val="0066CC"/>
        </a:hlink>
        <a:folHlink>
          <a:srgbClr val="8396B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TotalTime>
  <Words>784</Words>
  <Application>Microsoft Office PowerPoint</Application>
  <PresentationFormat>Affichage à l'écran (4:3)</PresentationFormat>
  <Paragraphs>449</Paragraphs>
  <Slides>6</Slides>
  <Notes>1</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Bluewave</vt:lpstr>
      <vt:lpstr>STATISTIQUES</vt:lpstr>
      <vt:lpstr>Accidents d'origine électriques ayant occasionnés des arrêts de travail</vt:lpstr>
      <vt:lpstr>Accidents d'origine électrique ayant occasionnés une invalidité permanente</vt:lpstr>
      <vt:lpstr>Décès d'origine électrique</vt:lpstr>
      <vt:lpstr>Répartition des causes d’accidents</vt:lpstr>
      <vt:lpstr>En résumé pour 2011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STATISTIQUES</dc:title>
  <dc:creator>RNR STI</dc:creator>
  <cp:lastModifiedBy>RNR STI</cp:lastModifiedBy>
  <cp:revision>12</cp:revision>
  <dcterms:created xsi:type="dcterms:W3CDTF">2013-09-04T08:17:51Z</dcterms:created>
  <dcterms:modified xsi:type="dcterms:W3CDTF">2013-10-10T08:46:52Z</dcterms:modified>
</cp:coreProperties>
</file>